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63" r:id="rId3"/>
    <p:sldId id="1625" r:id="rId4"/>
    <p:sldId id="1604" r:id="rId5"/>
    <p:sldId id="1608" r:id="rId6"/>
    <p:sldId id="1578" r:id="rId7"/>
    <p:sldId id="1601" r:id="rId8"/>
    <p:sldId id="1602" r:id="rId9"/>
    <p:sldId id="1579" r:id="rId10"/>
    <p:sldId id="1580" r:id="rId11"/>
    <p:sldId id="1581" r:id="rId12"/>
    <p:sldId id="1611" r:id="rId13"/>
    <p:sldId id="1632" r:id="rId14"/>
    <p:sldId id="1582" r:id="rId15"/>
    <p:sldId id="1583" r:id="rId16"/>
    <p:sldId id="1591" r:id="rId17"/>
    <p:sldId id="1584" r:id="rId18"/>
    <p:sldId id="1628" r:id="rId19"/>
    <p:sldId id="1590" r:id="rId20"/>
    <p:sldId id="1593" r:id="rId21"/>
    <p:sldId id="1595" r:id="rId22"/>
    <p:sldId id="1631" r:id="rId23"/>
    <p:sldId id="1629" r:id="rId24"/>
    <p:sldId id="1627" r:id="rId25"/>
    <p:sldId id="1633" r:id="rId26"/>
    <p:sldId id="1570" r:id="rId27"/>
    <p:sldId id="1597" r:id="rId28"/>
    <p:sldId id="1620" r:id="rId29"/>
    <p:sldId id="1622" r:id="rId30"/>
    <p:sldId id="1576" r:id="rId31"/>
    <p:sldId id="1621" r:id="rId32"/>
    <p:sldId id="1598" r:id="rId33"/>
    <p:sldId id="1623" r:id="rId34"/>
    <p:sldId id="1612" r:id="rId35"/>
    <p:sldId id="1613" r:id="rId36"/>
    <p:sldId id="1614" r:id="rId37"/>
    <p:sldId id="1615" r:id="rId38"/>
    <p:sldId id="1616" r:id="rId39"/>
    <p:sldId id="1617" r:id="rId40"/>
    <p:sldId id="1618" r:id="rId41"/>
    <p:sldId id="1619" r:id="rId4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FD976FC-F6CD-4CEF-A0DB-463D0CB5FF0D}">
          <p14:sldIdLst>
            <p14:sldId id="256"/>
            <p14:sldId id="263"/>
            <p14:sldId id="1625"/>
          </p14:sldIdLst>
        </p14:section>
        <p14:section name="임직원인증" id="{C4525EDE-BD12-48E8-8062-46D63D427416}">
          <p14:sldIdLst>
            <p14:sldId id="1604"/>
            <p14:sldId id="1608"/>
          </p14:sldIdLst>
        </p14:section>
        <p14:section name="고객센터_FAQ" id="{5C5C1032-DAD3-48DE-84DA-79094CD1DA86}">
          <p14:sldIdLst>
            <p14:sldId id="1578"/>
            <p14:sldId id="1601"/>
            <p14:sldId id="1602"/>
            <p14:sldId id="1579"/>
          </p14:sldIdLst>
        </p14:section>
        <p14:section name="고객센터_공지사항" id="{E0DBDFAF-CF88-4B41-866B-ADAD7868F824}">
          <p14:sldIdLst>
            <p14:sldId id="1580"/>
            <p14:sldId id="1581"/>
            <p14:sldId id="1611"/>
          </p14:sldIdLst>
        </p14:section>
        <p14:section name="고객센터_1:1상담" id="{CB1AC327-A28F-43CB-AD7C-75361AC46387}">
          <p14:sldIdLst>
            <p14:sldId id="1632"/>
            <p14:sldId id="1582"/>
            <p14:sldId id="1583"/>
            <p14:sldId id="1591"/>
            <p14:sldId id="1584"/>
            <p14:sldId id="1628"/>
            <p14:sldId id="1590"/>
            <p14:sldId id="1593"/>
            <p14:sldId id="1595"/>
            <p14:sldId id="1631"/>
            <p14:sldId id="1629"/>
            <p14:sldId id="1627"/>
          </p14:sldIdLst>
        </p14:section>
        <p14:section name="고객센터_매장안내 (MO_마이샵관리)" id="{5D53A0CC-85C4-42E7-B4EF-D24DCB7A06DF}">
          <p14:sldIdLst>
            <p14:sldId id="1633"/>
            <p14:sldId id="1570"/>
            <p14:sldId id="1597"/>
            <p14:sldId id="1620"/>
            <p14:sldId id="1622"/>
            <p14:sldId id="1576"/>
            <p14:sldId id="1621"/>
            <p14:sldId id="1598"/>
            <p14:sldId id="1623"/>
          </p14:sldIdLst>
        </p14:section>
        <p14:section name="고객센터_창업안내" id="{EDD7C662-5351-4B92-A5EF-6E95B7F4F37A}">
          <p14:sldIdLst>
            <p14:sldId id="1612"/>
            <p14:sldId id="1613"/>
            <p14:sldId id="1614"/>
            <p14:sldId id="1615"/>
            <p14:sldId id="1616"/>
            <p14:sldId id="1617"/>
            <p14:sldId id="1618"/>
          </p14:sldIdLst>
        </p14:section>
        <p14:section name="고객센터_전자공고" id="{39C9DD15-EA15-4D66-BFB5-D3ACC0FA9D8D}">
          <p14:sldIdLst>
            <p14:sldId id="1619"/>
          </p14:sldIdLst>
        </p14:section>
      </p14:sectionLst>
    </p:ext>
    <p:ext uri="{EFAFB233-063F-42B5-8137-9DF3F51BA10A}">
      <p15:sldGuideLst xmlns:p15="http://schemas.microsoft.com/office/powerpoint/2012/main">
        <p15:guide id="1" orient="horz" pos="2069" userDrawn="1">
          <p15:clr>
            <a:srgbClr val="A4A3A4"/>
          </p15:clr>
        </p15:guide>
        <p15:guide id="2" pos="2842" userDrawn="1">
          <p15:clr>
            <a:srgbClr val="A4A3A4"/>
          </p15:clr>
        </p15:guide>
        <p15:guide id="5" pos="2343" userDrawn="1">
          <p15:clr>
            <a:srgbClr val="A4A3A4"/>
          </p15:clr>
        </p15:guide>
        <p15:guide id="11" orient="horz" pos="1706" userDrawn="1">
          <p15:clr>
            <a:srgbClr val="A4A3A4"/>
          </p15:clr>
        </p15:guide>
        <p15:guide id="1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UO" initials="E" lastIdx="1" clrIdx="0">
    <p:extLst>
      <p:ext uri="{19B8F6BF-5375-455C-9EA6-DF929625EA0E}">
        <p15:presenceInfo xmlns:p15="http://schemas.microsoft.com/office/powerpoint/2012/main" userId="ELU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CFCFD"/>
    <a:srgbClr val="5B9BD5"/>
    <a:srgbClr val="FEE2E2"/>
    <a:srgbClr val="FCAAAA"/>
    <a:srgbClr val="FFFFFF"/>
    <a:srgbClr val="29BC70"/>
    <a:srgbClr val="F088D2"/>
    <a:srgbClr val="D6BCEA"/>
    <a:srgbClr val="FDE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824" autoAdjust="0"/>
  </p:normalViewPr>
  <p:slideViewPr>
    <p:cSldViewPr>
      <p:cViewPr varScale="1">
        <p:scale>
          <a:sx n="111" d="100"/>
          <a:sy n="111" d="100"/>
        </p:scale>
        <p:origin x="816" y="62"/>
      </p:cViewPr>
      <p:guideLst>
        <p:guide orient="horz" pos="2069"/>
        <p:guide pos="2842"/>
        <p:guide pos="2343"/>
        <p:guide orient="horz" pos="1706"/>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howGuides="1">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sz="quarter" idx="1"/>
          </p:nvPr>
        </p:nvSpPr>
        <p:spPr>
          <a:xfrm>
            <a:off x="3850444" y="0"/>
            <a:ext cx="2945659" cy="498056"/>
          </a:xfrm>
          <a:prstGeom prst="rect">
            <a:avLst/>
          </a:prstGeom>
        </p:spPr>
        <p:txBody>
          <a:bodyPr vert="horz" lIns="95557" tIns="47778" rIns="95557" bIns="47778" rtlCol="0"/>
          <a:lstStyle>
            <a:lvl1pPr algn="r">
              <a:defRPr sz="1300"/>
            </a:lvl1pPr>
          </a:lstStyle>
          <a:p>
            <a:fld id="{821777BE-CA2A-4794-AAF6-4255D016CCDF}" type="datetimeFigureOut">
              <a:rPr lang="ko-KR" altLang="en-US" smtClean="0"/>
              <a:t>2024-06-10</a:t>
            </a:fld>
            <a:endParaRPr lang="ko-KR" altLang="en-US"/>
          </a:p>
        </p:txBody>
      </p:sp>
      <p:sp>
        <p:nvSpPr>
          <p:cNvPr id="4" name="바닥글 개체 틀 3"/>
          <p:cNvSpPr>
            <a:spLocks noGrp="1"/>
          </p:cNvSpPr>
          <p:nvPr>
            <p:ph type="ftr" sz="quarter" idx="2"/>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50444" y="9428585"/>
            <a:ext cx="2945659" cy="498055"/>
          </a:xfrm>
          <a:prstGeom prst="rect">
            <a:avLst/>
          </a:prstGeom>
        </p:spPr>
        <p:txBody>
          <a:bodyPr vert="horz" lIns="95557" tIns="47778" rIns="95557" bIns="47778" rtlCol="0" anchor="b"/>
          <a:lstStyle>
            <a:lvl1pPr algn="r">
              <a:defRPr sz="1300"/>
            </a:lvl1pPr>
          </a:lstStyle>
          <a:p>
            <a:fld id="{1FA78CE8-3046-4A6F-B16C-64F64F6CFB41}" type="slidenum">
              <a:rPr lang="ko-KR" altLang="en-US" smtClean="0"/>
              <a:t>‹#›</a:t>
            </a:fld>
            <a:endParaRPr lang="ko-KR" altLang="en-US"/>
          </a:p>
        </p:txBody>
      </p:sp>
    </p:spTree>
    <p:extLst>
      <p:ext uri="{BB962C8B-B14F-4D97-AF65-F5344CB8AC3E}">
        <p14:creationId xmlns:p14="http://schemas.microsoft.com/office/powerpoint/2010/main" val="30335404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5557" tIns="47778" rIns="95557" bIns="47778" rtlCol="0"/>
          <a:lstStyle>
            <a:lvl1pPr algn="l">
              <a:defRPr sz="1300"/>
            </a:lvl1pPr>
          </a:lstStyle>
          <a:p>
            <a:endParaRPr lang="ko-KR" altLang="en-US"/>
          </a:p>
        </p:txBody>
      </p:sp>
      <p:sp>
        <p:nvSpPr>
          <p:cNvPr id="3" name="날짜 개체 틀 2"/>
          <p:cNvSpPr>
            <a:spLocks noGrp="1"/>
          </p:cNvSpPr>
          <p:nvPr>
            <p:ph type="dt" idx="1"/>
          </p:nvPr>
        </p:nvSpPr>
        <p:spPr>
          <a:xfrm>
            <a:off x="3850444" y="0"/>
            <a:ext cx="2945659" cy="498056"/>
          </a:xfrm>
          <a:prstGeom prst="rect">
            <a:avLst/>
          </a:prstGeom>
        </p:spPr>
        <p:txBody>
          <a:bodyPr vert="horz" lIns="95557" tIns="47778" rIns="95557" bIns="47778" rtlCol="0"/>
          <a:lstStyle>
            <a:lvl1pPr algn="r">
              <a:defRPr sz="1300"/>
            </a:lvl1pPr>
          </a:lstStyle>
          <a:p>
            <a:fld id="{842D98B4-3167-41AF-8D55-234B1FD2CD86}" type="datetimeFigureOut">
              <a:rPr lang="ko-KR" altLang="en-US" smtClean="0"/>
              <a:t>2024-06-10</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57" tIns="47778" rIns="95557" bIns="47778"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5557" tIns="47778" rIns="95557" bIns="47778"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28585"/>
            <a:ext cx="2945659" cy="498055"/>
          </a:xfrm>
          <a:prstGeom prst="rect">
            <a:avLst/>
          </a:prstGeom>
        </p:spPr>
        <p:txBody>
          <a:bodyPr vert="horz" lIns="95557" tIns="47778" rIns="95557" bIns="4777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4" y="9428585"/>
            <a:ext cx="2945659" cy="498055"/>
          </a:xfrm>
          <a:prstGeom prst="rect">
            <a:avLst/>
          </a:prstGeom>
        </p:spPr>
        <p:txBody>
          <a:bodyPr vert="horz" lIns="95557" tIns="47778" rIns="95557" bIns="47778" rtlCol="0" anchor="b"/>
          <a:lstStyle>
            <a:lvl1pPr algn="r">
              <a:defRPr sz="1300"/>
            </a:lvl1pPr>
          </a:lstStyle>
          <a:p>
            <a:fld id="{1D8BDFA2-A74A-40EE-8360-B385A107A97C}" type="slidenum">
              <a:rPr lang="ko-KR" altLang="en-US" smtClean="0"/>
              <a:t>‹#›</a:t>
            </a:fld>
            <a:endParaRPr lang="ko-KR" altLang="en-US"/>
          </a:p>
        </p:txBody>
      </p:sp>
    </p:spTree>
    <p:extLst>
      <p:ext uri="{BB962C8B-B14F-4D97-AF65-F5344CB8AC3E}">
        <p14:creationId xmlns:p14="http://schemas.microsoft.com/office/powerpoint/2010/main" val="2839793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a:t>
            </a:fld>
            <a:endParaRPr lang="ko-KR" altLang="en-US"/>
          </a:p>
        </p:txBody>
      </p:sp>
    </p:spTree>
    <p:extLst>
      <p:ext uri="{BB962C8B-B14F-4D97-AF65-F5344CB8AC3E}">
        <p14:creationId xmlns:p14="http://schemas.microsoft.com/office/powerpoint/2010/main" val="3848171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31</a:t>
            </a:fld>
            <a:endParaRPr lang="ko-KR" altLang="en-US"/>
          </a:p>
        </p:txBody>
      </p:sp>
    </p:spTree>
    <p:extLst>
      <p:ext uri="{BB962C8B-B14F-4D97-AF65-F5344CB8AC3E}">
        <p14:creationId xmlns:p14="http://schemas.microsoft.com/office/powerpoint/2010/main" val="369955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3</a:t>
            </a:fld>
            <a:endParaRPr lang="ko-KR" altLang="en-US"/>
          </a:p>
        </p:txBody>
      </p:sp>
    </p:spTree>
    <p:extLst>
      <p:ext uri="{BB962C8B-B14F-4D97-AF65-F5344CB8AC3E}">
        <p14:creationId xmlns:p14="http://schemas.microsoft.com/office/powerpoint/2010/main" val="267982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4</a:t>
            </a:fld>
            <a:endParaRPr lang="ko-KR" altLang="en-US"/>
          </a:p>
        </p:txBody>
      </p:sp>
    </p:spTree>
    <p:extLst>
      <p:ext uri="{BB962C8B-B14F-4D97-AF65-F5344CB8AC3E}">
        <p14:creationId xmlns:p14="http://schemas.microsoft.com/office/powerpoint/2010/main" val="3697614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5</a:t>
            </a:fld>
            <a:endParaRPr lang="ko-KR" altLang="en-US"/>
          </a:p>
        </p:txBody>
      </p:sp>
    </p:spTree>
    <p:extLst>
      <p:ext uri="{BB962C8B-B14F-4D97-AF65-F5344CB8AC3E}">
        <p14:creationId xmlns:p14="http://schemas.microsoft.com/office/powerpoint/2010/main" val="353882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6</a:t>
            </a:fld>
            <a:endParaRPr lang="ko-KR" altLang="en-US"/>
          </a:p>
        </p:txBody>
      </p:sp>
    </p:spTree>
    <p:extLst>
      <p:ext uri="{BB962C8B-B14F-4D97-AF65-F5344CB8AC3E}">
        <p14:creationId xmlns:p14="http://schemas.microsoft.com/office/powerpoint/2010/main" val="358706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12</a:t>
            </a:fld>
            <a:endParaRPr lang="ko-KR" altLang="en-US"/>
          </a:p>
        </p:txBody>
      </p:sp>
    </p:spTree>
    <p:extLst>
      <p:ext uri="{BB962C8B-B14F-4D97-AF65-F5344CB8AC3E}">
        <p14:creationId xmlns:p14="http://schemas.microsoft.com/office/powerpoint/2010/main" val="186445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19</a:t>
            </a:fld>
            <a:endParaRPr lang="ko-KR" altLang="en-US"/>
          </a:p>
        </p:txBody>
      </p:sp>
    </p:spTree>
    <p:extLst>
      <p:ext uri="{BB962C8B-B14F-4D97-AF65-F5344CB8AC3E}">
        <p14:creationId xmlns:p14="http://schemas.microsoft.com/office/powerpoint/2010/main" val="351481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27</a:t>
            </a:fld>
            <a:endParaRPr lang="ko-KR" altLang="en-US"/>
          </a:p>
        </p:txBody>
      </p:sp>
    </p:spTree>
    <p:extLst>
      <p:ext uri="{BB962C8B-B14F-4D97-AF65-F5344CB8AC3E}">
        <p14:creationId xmlns:p14="http://schemas.microsoft.com/office/powerpoint/2010/main" val="309375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D8BDFA2-A74A-40EE-8360-B385A107A97C}" type="slidenum">
              <a:rPr lang="ko-KR" altLang="en-US" smtClean="0"/>
              <a:t>28</a:t>
            </a:fld>
            <a:endParaRPr lang="ko-KR" altLang="en-US"/>
          </a:p>
        </p:txBody>
      </p:sp>
    </p:spTree>
    <p:extLst>
      <p:ext uri="{BB962C8B-B14F-4D97-AF65-F5344CB8AC3E}">
        <p14:creationId xmlns:p14="http://schemas.microsoft.com/office/powerpoint/2010/main" val="1573518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6" name="그림 5" descr="Untitled-1.png"/>
          <p:cNvPicPr>
            <a:picLocks noChangeAspect="1"/>
          </p:cNvPicPr>
          <p:nvPr userDrawn="1"/>
        </p:nvPicPr>
        <p:blipFill>
          <a:blip r:embed="rId2" cstate="print"/>
          <a:srcRect t="15099" r="29625"/>
          <a:stretch>
            <a:fillRect/>
          </a:stretch>
        </p:blipFill>
        <p:spPr>
          <a:xfrm>
            <a:off x="5214538" y="9538"/>
            <a:ext cx="6969224" cy="5822504"/>
          </a:xfrm>
          <a:prstGeom prst="rect">
            <a:avLst/>
          </a:prstGeom>
        </p:spPr>
      </p:pic>
    </p:spTree>
    <p:extLst>
      <p:ext uri="{BB962C8B-B14F-4D97-AF65-F5344CB8AC3E}">
        <p14:creationId xmlns:p14="http://schemas.microsoft.com/office/powerpoint/2010/main" val="31204723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49299395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3565412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2368802824"/>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30615470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341768737"/>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3990177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1382203292"/>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771759"/>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3"/>
            <a:ext cx="8910258" cy="6155896"/>
          </a:xfrm>
          <a:prstGeom prst="rect">
            <a:avLst/>
          </a:prstGeom>
          <a:solidFill>
            <a:srgbClr val="F0EFE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41844058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9" name="직사각형 8"/>
          <p:cNvSpPr/>
          <p:nvPr userDrawn="1"/>
        </p:nvSpPr>
        <p:spPr>
          <a:xfrm>
            <a:off x="0" y="3068960"/>
            <a:ext cx="662523" cy="7200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10" name="Straight Connector 5"/>
          <p:cNvCxnSpPr/>
          <p:nvPr userDrawn="1"/>
        </p:nvCxnSpPr>
        <p:spPr>
          <a:xfrm>
            <a:off x="777407" y="3804138"/>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a:off x="777407" y="4303054"/>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735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4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2060896"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마스터 부제목 스타일 편집</a:t>
            </a:r>
            <a:endParaRPr lang="ko-KR" altLang="en-US" dirty="0"/>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39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060896"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smtClean="0"/>
              <a:t>마스터 제목 스타일 편집</a:t>
            </a:r>
            <a:endParaRPr lang="ko-KR" altLang="en-US" dirty="0"/>
          </a:p>
        </p:txBody>
      </p:sp>
      <p:sp>
        <p:nvSpPr>
          <p:cNvPr id="4" name="직사각형 3"/>
          <p:cNvSpPr/>
          <p:nvPr userDrawn="1"/>
        </p:nvSpPr>
        <p:spPr>
          <a:xfrm>
            <a:off x="1438823"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1438823" y="3317577"/>
            <a:ext cx="10753177"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101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smtClean="0"/>
              <a:t>마스터 제목 스타일 편집</a:t>
            </a:r>
            <a:endParaRPr lang="ko-KR" altLang="en-US" dirty="0"/>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a:spLocks noGrp="1"/>
          </p:cNvSpPr>
          <p:nvPr>
            <p:ph type="subTitle" idx="1"/>
          </p:nvPr>
        </p:nvSpPr>
        <p:spPr>
          <a:xfrm>
            <a:off x="3041971" y="3317577"/>
            <a:ext cx="9144000" cy="1665484"/>
          </a:xfrm>
          <a:prstGeom prst="rect">
            <a:avLst/>
          </a:prstGeom>
        </p:spPr>
        <p:txBody>
          <a:bodyPr lIns="396000" tIns="180000" bIns="180000"/>
          <a:lstStyle>
            <a:lvl1pPr marL="179388" indent="-179388" algn="l">
              <a:buFont typeface="Arial" panose="020B0604020202020204" pitchFamily="34" charset="0"/>
              <a:buChar char="•"/>
              <a:defRPr sz="1800">
                <a:ln>
                  <a:solidFill>
                    <a:schemeClr val="tx1">
                      <a:lumMod val="50000"/>
                      <a:lumOff val="50000"/>
                      <a:alpha val="50000"/>
                    </a:schemeClr>
                  </a:solid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마스터 부제목 스타일 편집</a:t>
            </a:r>
            <a:endParaRPr lang="ko-KR" altLang="en-US" dirty="0"/>
          </a:p>
        </p:txBody>
      </p:sp>
    </p:spTree>
    <p:extLst>
      <p:ext uri="{BB962C8B-B14F-4D97-AF65-F5344CB8AC3E}">
        <p14:creationId xmlns:p14="http://schemas.microsoft.com/office/powerpoint/2010/main" val="38179247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1971" y="2777577"/>
            <a:ext cx="9144000" cy="540000"/>
          </a:xfrm>
          <a:prstGeom prst="rect">
            <a:avLst/>
          </a:prstGeom>
          <a:ln>
            <a:noFill/>
          </a:ln>
        </p:spPr>
        <p:txBody>
          <a:bodyPr anchor="b"/>
          <a:lstStyle>
            <a:lvl1pPr algn="l">
              <a:defRPr sz="2800">
                <a:ln>
                  <a:solidFill>
                    <a:schemeClr val="tx1">
                      <a:lumMod val="50000"/>
                      <a:lumOff val="50000"/>
                      <a:alpha val="40000"/>
                    </a:schemeClr>
                  </a:solidFill>
                </a:ln>
              </a:defRPr>
            </a:lvl1pPr>
          </a:lstStyle>
          <a:p>
            <a:r>
              <a:rPr lang="ko-KR" altLang="en-US" dirty="0" smtClean="0"/>
              <a:t>마스터 제목 스타일 편집</a:t>
            </a:r>
            <a:endParaRPr lang="ko-KR" altLang="en-US" dirty="0"/>
          </a:p>
        </p:txBody>
      </p:sp>
      <p:sp>
        <p:nvSpPr>
          <p:cNvPr id="4" name="직사각형 3"/>
          <p:cNvSpPr/>
          <p:nvPr userDrawn="1"/>
        </p:nvSpPr>
        <p:spPr>
          <a:xfrm>
            <a:off x="2381798" y="2777577"/>
            <a:ext cx="540000" cy="54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cxnSp>
        <p:nvCxnSpPr>
          <p:cNvPr id="5" name="Straight Connector 5"/>
          <p:cNvCxnSpPr/>
          <p:nvPr userDrawn="1"/>
        </p:nvCxnSpPr>
        <p:spPr>
          <a:xfrm>
            <a:off x="2381798" y="3317577"/>
            <a:ext cx="98102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1948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제목 1"/>
          <p:cNvSpPr>
            <a:spLocks noGrp="1"/>
          </p:cNvSpPr>
          <p:nvPr>
            <p:ph type="title"/>
          </p:nvPr>
        </p:nvSpPr>
        <p:spPr>
          <a:xfrm>
            <a:off x="838200" y="2636912"/>
            <a:ext cx="10515600" cy="1325563"/>
          </a:xfrm>
          <a:prstGeom prst="rect">
            <a:avLst/>
          </a:prstGeom>
        </p:spPr>
        <p:txBody>
          <a:bodyPr anchor="ctr"/>
          <a:lstStyle>
            <a:lvl1pPr algn="ctr">
              <a:defRPr sz="3600"/>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22850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3"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6"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smtClean="0"/>
              <a:t>마스터 제목 스타일 편집</a:t>
            </a:r>
            <a:endParaRPr lang="ko-KR" altLang="en-US" dirty="0"/>
          </a:p>
        </p:txBody>
      </p:sp>
      <p:cxnSp>
        <p:nvCxnSpPr>
          <p:cNvPr id="8" name="직선 연결선 7"/>
          <p:cNvCxnSpPr/>
          <p:nvPr userDrawn="1"/>
        </p:nvCxnSpPr>
        <p:spPr>
          <a:xfrm flipV="1">
            <a:off x="6099387" y="369117"/>
            <a:ext cx="0" cy="6279332"/>
          </a:xfrm>
          <a:prstGeom prst="line">
            <a:avLst/>
          </a:prstGeom>
          <a:ln>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1575420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351363D-9B7C-4E8B-9EA3-0DAE8CE342AA}"/>
              </a:ext>
            </a:extLst>
          </p:cNvPr>
          <p:cNvSpPr/>
          <p:nvPr userDrawn="1"/>
        </p:nvSpPr>
        <p:spPr>
          <a:xfrm>
            <a:off x="53790" y="369117"/>
            <a:ext cx="12091193" cy="6279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p:nvPr>
        </p:nvSpPr>
        <p:spPr>
          <a:xfrm>
            <a:off x="53789" y="67830"/>
            <a:ext cx="12091193" cy="288000"/>
          </a:xfrm>
          <a:prstGeom prst="rect">
            <a:avLst/>
          </a:prstGeom>
          <a:solidFill>
            <a:schemeClr val="tx1"/>
          </a:solidFill>
        </p:spPr>
        <p:txBody>
          <a:bodyPr anchor="ctr" anchorCtr="0"/>
          <a:lstStyle>
            <a:lvl1pPr algn="l">
              <a:defRPr sz="1000">
                <a:ln>
                  <a:solidFill>
                    <a:schemeClr val="bg1">
                      <a:alpha val="40000"/>
                    </a:schemeClr>
                  </a:solidFill>
                </a:ln>
                <a:solidFill>
                  <a:schemeClr val="bg1"/>
                </a:solidFill>
              </a:defRPr>
            </a:lvl1pPr>
          </a:lstStyle>
          <a:p>
            <a:r>
              <a:rPr lang="ko-KR" altLang="en-US" dirty="0" smtClean="0"/>
              <a:t>마스터 제목 스타일 편집</a:t>
            </a:r>
            <a:endParaRPr lang="ko-KR" altLang="en-US" dirty="0"/>
          </a:p>
        </p:txBody>
      </p:sp>
      <p:cxnSp>
        <p:nvCxnSpPr>
          <p:cNvPr id="3" name="직선 연결선 2"/>
          <p:cNvCxnSpPr>
            <a:stCxn id="9" idx="2"/>
            <a:endCxn id="9" idx="0"/>
          </p:cNvCxnSpPr>
          <p:nvPr userDrawn="1"/>
        </p:nvCxnSpPr>
        <p:spPr>
          <a:xfrm flipV="1">
            <a:off x="6099387" y="369117"/>
            <a:ext cx="0" cy="6279332"/>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3" name="직사각형 12"/>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30072531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9C43386E-E424-4971-A012-186C51024BFD}"/>
              </a:ext>
            </a:extLst>
          </p:cNvPr>
          <p:cNvCxnSpPr/>
          <p:nvPr userDrawn="1"/>
        </p:nvCxnSpPr>
        <p:spPr>
          <a:xfrm>
            <a:off x="4566710" y="762003"/>
            <a:ext cx="0" cy="5961339"/>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413F0A93-F6AB-4764-87A1-3D2803C82EDD}"/>
              </a:ext>
            </a:extLst>
          </p:cNvPr>
          <p:cNvCxnSpPr>
            <a:cxnSpLocks/>
          </p:cNvCxnSpPr>
          <p:nvPr userDrawn="1"/>
        </p:nvCxnSpPr>
        <p:spPr>
          <a:xfrm>
            <a:off x="6091988" y="302363"/>
            <a:ext cx="0" cy="6346086"/>
          </a:xfrm>
          <a:prstGeom prst="line">
            <a:avLst/>
          </a:prstGeom>
          <a:ln>
            <a:solidFill>
              <a:srgbClr val="FF0000">
                <a:alpha val="40000"/>
              </a:srgbClr>
            </a:solidFill>
            <a:prstDash val="dashDot"/>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41470903-B30D-4D55-A5F4-ECBF989F771D}"/>
              </a:ext>
            </a:extLst>
          </p:cNvPr>
          <p:cNvSpPr/>
          <p:nvPr userDrawn="1"/>
        </p:nvSpPr>
        <p:spPr>
          <a:xfrm>
            <a:off x="47624" y="515263"/>
            <a:ext cx="12091249" cy="613318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800">
              <a:solidFill>
                <a:schemeClr val="tx1"/>
              </a:solidFill>
            </a:endParaRPr>
          </a:p>
        </p:txBody>
      </p:sp>
      <p:graphicFrame>
        <p:nvGraphicFramePr>
          <p:cNvPr id="14"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2773917258"/>
              </p:ext>
            </p:extLst>
          </p:nvPr>
        </p:nvGraphicFramePr>
        <p:xfrm>
          <a:off x="47624" y="47519"/>
          <a:ext cx="12091246" cy="431040"/>
        </p:xfrm>
        <a:graphic>
          <a:graphicData uri="http://schemas.openxmlformats.org/drawingml/2006/table">
            <a:tbl>
              <a:tblPr/>
              <a:tblGrid>
                <a:gridCol w="972244">
                  <a:extLst>
                    <a:ext uri="{9D8B030D-6E8A-4147-A177-3AD203B41FA5}">
                      <a16:colId xmlns:a16="http://schemas.microsoft.com/office/drawing/2014/main" val="20000"/>
                    </a:ext>
                  </a:extLst>
                </a:gridCol>
                <a:gridCol w="3990189">
                  <a:extLst>
                    <a:ext uri="{9D8B030D-6E8A-4147-A177-3AD203B41FA5}">
                      <a16:colId xmlns:a16="http://schemas.microsoft.com/office/drawing/2014/main" val="20001"/>
                    </a:ext>
                  </a:extLst>
                </a:gridCol>
                <a:gridCol w="1089813">
                  <a:extLst>
                    <a:ext uri="{9D8B030D-6E8A-4147-A177-3AD203B41FA5}">
                      <a16:colId xmlns:a16="http://schemas.microsoft.com/office/drawing/2014/main" val="20002"/>
                    </a:ext>
                  </a:extLst>
                </a:gridCol>
                <a:gridCol w="6039000">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smtClean="0">
                          <a:ln>
                            <a:noFill/>
                          </a:ln>
                          <a:solidFill>
                            <a:schemeClr val="tx1"/>
                          </a:solidFill>
                          <a:effectLst/>
                          <a:latin typeface="맑은 고딕" pitchFamily="50" charset="-127"/>
                          <a:ea typeface="맑은 고딕" pitchFamily="50" charset="-127"/>
                          <a:cs typeface="Arial" charset="0"/>
                        </a:rPr>
                        <a:t>화면경로</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ko-KR" altLang="en-US" sz="800" b="0" i="0" u="none" strike="noStrike" cap="none" normalizeH="0" baseline="0" dirty="0" smtClean="0">
                          <a:ln>
                            <a:noFill/>
                          </a:ln>
                          <a:solidFill>
                            <a:schemeClr val="tx1"/>
                          </a:solidFill>
                          <a:effectLst/>
                          <a:latin typeface="맑은 고딕" pitchFamily="50" charset="-127"/>
                          <a:ea typeface="맑은 고딕" pitchFamily="50" charset="-127"/>
                          <a:cs typeface="Arial" charset="0"/>
                        </a:rPr>
                        <a:t>화면타입</a:t>
                      </a: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6806755"/>
                  </a:ext>
                </a:extLst>
              </a:tr>
            </a:tbl>
          </a:graphicData>
        </a:graphic>
      </p:graphicFrame>
      <p:sp>
        <p:nvSpPr>
          <p:cNvPr id="17" name="제목 1"/>
          <p:cNvSpPr>
            <a:spLocks noGrp="1"/>
          </p:cNvSpPr>
          <p:nvPr>
            <p:ph type="ctrTitle" hasCustomPrompt="1"/>
          </p:nvPr>
        </p:nvSpPr>
        <p:spPr>
          <a:xfrm>
            <a:off x="6107187" y="47328"/>
            <a:ext cx="6031686" cy="213090"/>
          </a:xfrm>
          <a:prstGeom prst="rect">
            <a:avLst/>
          </a:prstGeom>
        </p:spPr>
        <p:txBody>
          <a:bodyPr anchor="b"/>
          <a:lstStyle>
            <a:lvl1pPr algn="l">
              <a:defRPr sz="800"/>
            </a:lvl1pPr>
          </a:lstStyle>
          <a:p>
            <a:r>
              <a:rPr lang="ko-KR" altLang="en-US" dirty="0" smtClean="0"/>
              <a:t>페이지명입력</a:t>
            </a:r>
            <a:endParaRPr lang="ko-KR" altLang="en-US" dirty="0"/>
          </a:p>
        </p:txBody>
      </p:sp>
      <p:sp>
        <p:nvSpPr>
          <p:cNvPr id="18" name="부제목 2"/>
          <p:cNvSpPr>
            <a:spLocks noGrp="1"/>
          </p:cNvSpPr>
          <p:nvPr>
            <p:ph type="subTitle" idx="1" hasCustomPrompt="1"/>
          </p:nvPr>
        </p:nvSpPr>
        <p:spPr>
          <a:xfrm>
            <a:off x="1012273" y="49659"/>
            <a:ext cx="3995955" cy="210759"/>
          </a:xfrm>
          <a:prstGeom prst="rect">
            <a:avLst/>
          </a:prstGeom>
        </p:spPr>
        <p:txBody>
          <a:bodyPr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화면아이디입력</a:t>
            </a:r>
            <a:endParaRPr lang="ko-KR" altLang="en-US" dirty="0"/>
          </a:p>
        </p:txBody>
      </p:sp>
      <p:cxnSp>
        <p:nvCxnSpPr>
          <p:cNvPr id="19" name="직선 연결선 18"/>
          <p:cNvCxnSpPr>
            <a:endCxn id="13" idx="0"/>
          </p:cNvCxnSpPr>
          <p:nvPr userDrawn="1"/>
        </p:nvCxnSpPr>
        <p:spPr>
          <a:xfrm flipH="1" flipV="1">
            <a:off x="6093249" y="515263"/>
            <a:ext cx="6138" cy="6133186"/>
          </a:xfrm>
          <a:prstGeom prst="line">
            <a:avLst/>
          </a:prstGeom>
          <a:ln>
            <a:solidFill>
              <a:schemeClr val="bg1">
                <a:lumMod val="9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a:solidFill>
                  <a:srgbClr val="000000"/>
                </a:solidFill>
              </a:rPr>
              <a:t>Page</a:t>
            </a:r>
          </a:p>
        </p:txBody>
      </p:sp>
      <p:sp>
        <p:nvSpPr>
          <p:cNvPr id="15" name="직사각형 14"/>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802021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graphicFrame>
        <p:nvGraphicFramePr>
          <p:cNvPr id="17" name="표 16"/>
          <p:cNvGraphicFramePr>
            <a:graphicFrameLocks noGrp="1"/>
          </p:cNvGraphicFramePr>
          <p:nvPr userDrawn="1">
            <p:extLst>
              <p:ext uri="{D42A27DB-BD31-4B8C-83A1-F6EECF244321}">
                <p14:modId xmlns:p14="http://schemas.microsoft.com/office/powerpoint/2010/main" val="2395946027"/>
              </p:ext>
            </p:extLst>
          </p:nvPr>
        </p:nvGraphicFramePr>
        <p:xfrm>
          <a:off x="1703512" y="498089"/>
          <a:ext cx="7272000" cy="464093"/>
        </p:xfrm>
        <a:graphic>
          <a:graphicData uri="http://schemas.openxmlformats.org/drawingml/2006/table">
            <a:tbl>
              <a:tblPr firstRow="1" bandRow="1">
                <a:tableStyleId>{5C22544A-7EE6-4342-B048-85BDC9FD1C3A}</a:tableStyleId>
              </a:tblPr>
              <a:tblGrid>
                <a:gridCol w="7272000">
                  <a:extLst>
                    <a:ext uri="{9D8B030D-6E8A-4147-A177-3AD203B41FA5}">
                      <a16:colId xmlns:a16="http://schemas.microsoft.com/office/drawing/2014/main" val="3411274942"/>
                    </a:ext>
                  </a:extLst>
                </a:gridCol>
              </a:tblGrid>
              <a:tr h="464093">
                <a:tc>
                  <a:txBody>
                    <a:bodyPr/>
                    <a:lstStyle/>
                    <a:p>
                      <a:pPr algn="ctr" latinLnBrk="1"/>
                      <a:r>
                        <a:rPr lang="en-US" altLang="ko-KR" sz="800" b="1" dirty="0" smtClean="0">
                          <a:solidFill>
                            <a:schemeClr val="bg1"/>
                          </a:solidFill>
                        </a:rPr>
                        <a:t> </a:t>
                      </a:r>
                      <a:endParaRPr lang="ko-KR" altLang="en-US" sz="800" b="1" dirty="0">
                        <a:solidFill>
                          <a:schemeClr val="bg1"/>
                        </a:solidFill>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49220246"/>
                  </a:ext>
                </a:extLst>
              </a:tr>
            </a:tbl>
          </a:graphicData>
        </a:graphic>
      </p:graphicFrame>
      <p:sp>
        <p:nvSpPr>
          <p:cNvPr id="19" name="직사각형 18"/>
          <p:cNvSpPr/>
          <p:nvPr userDrawn="1"/>
        </p:nvSpPr>
        <p:spPr>
          <a:xfrm>
            <a:off x="1860934" y="633796"/>
            <a:ext cx="3888432" cy="215444"/>
          </a:xfrm>
          <a:prstGeom prst="rect">
            <a:avLst/>
          </a:prstGeom>
        </p:spPr>
        <p:txBody>
          <a:bodyPr wrap="square">
            <a:spAutoFit/>
          </a:bodyPr>
          <a:lstStyle/>
          <a:p>
            <a:pPr fontAlgn="ctr"/>
            <a:r>
              <a:rPr lang="en-US" altLang="ko-KR" sz="800" b="1" dirty="0" smtClean="0">
                <a:solidFill>
                  <a:schemeClr val="bg1"/>
                </a:solidFill>
                <a:latin typeface="맑은 고딕" panose="020B0503020000020004" pitchFamily="50" charset="-127"/>
                <a:ea typeface="맑은 고딕" panose="020B0503020000020004" pitchFamily="50" charset="-127"/>
              </a:rPr>
              <a:t> XXXXXXXX</a:t>
            </a:r>
            <a:r>
              <a:rPr lang="ko-KR" altLang="en-US" sz="800" dirty="0">
                <a:solidFill>
                  <a:schemeClr val="bg1"/>
                </a:solidFill>
                <a:latin typeface="맑은 고딕" panose="020B0503020000020004" pitchFamily="50" charset="-127"/>
                <a:ea typeface="맑은 고딕" panose="020B0503020000020004" pitchFamily="50" charset="-127"/>
              </a:rPr>
              <a:t> </a:t>
            </a:r>
            <a:r>
              <a:rPr lang="en-US" altLang="ko-KR" sz="800" dirty="0" smtClean="0">
                <a:solidFill>
                  <a:schemeClr val="bg1"/>
                </a:solidFill>
                <a:latin typeface="맑은 고딕" panose="020B0503020000020004" pitchFamily="50" charset="-127"/>
                <a:ea typeface="맑은 고딕" panose="020B0503020000020004" pitchFamily="50" charset="-127"/>
              </a:rPr>
              <a:t>(</a:t>
            </a:r>
            <a:r>
              <a:rPr lang="ko-KR" altLang="en-US" sz="800" b="1" dirty="0" err="1" smtClean="0">
                <a:solidFill>
                  <a:schemeClr val="bg1"/>
                </a:solidFill>
                <a:latin typeface="맑은 고딕" panose="020B0503020000020004" pitchFamily="50" charset="-127"/>
                <a:ea typeface="맑은 고딕" panose="020B0503020000020004" pitchFamily="50" charset="-127"/>
              </a:rPr>
              <a:t>운영관리자</a:t>
            </a:r>
            <a:r>
              <a:rPr lang="en-US" altLang="ko-KR" sz="800" dirty="0" smtClean="0">
                <a:solidFill>
                  <a:schemeClr val="bg1"/>
                </a:solidFill>
                <a:latin typeface="맑은 고딕" panose="020B0503020000020004" pitchFamily="50" charset="-127"/>
                <a:ea typeface="맑은 고딕" panose="020B0503020000020004" pitchFamily="50" charset="-127"/>
              </a:rPr>
              <a:t>) ▼</a:t>
            </a:r>
            <a:endParaRPr lang="en-US" altLang="ko-KR" sz="800" dirty="0">
              <a:solidFill>
                <a:schemeClr val="bg1"/>
              </a:solidFill>
              <a:latin typeface="맑은 고딕" panose="020B0503020000020004" pitchFamily="50" charset="-127"/>
              <a:ea typeface="맑은 고딕" panose="020B0503020000020004" pitchFamily="50" charset="-127"/>
            </a:endParaRPr>
          </a:p>
        </p:txBody>
      </p:sp>
      <p:grpSp>
        <p:nvGrpSpPr>
          <p:cNvPr id="20" name="그룹 19"/>
          <p:cNvGrpSpPr/>
          <p:nvPr userDrawn="1"/>
        </p:nvGrpSpPr>
        <p:grpSpPr>
          <a:xfrm>
            <a:off x="7208620" y="603309"/>
            <a:ext cx="1677707" cy="288000"/>
            <a:chOff x="1630753" y="4514520"/>
            <a:chExt cx="1677707" cy="288000"/>
          </a:xfrm>
        </p:grpSpPr>
        <p:sp>
          <p:nvSpPr>
            <p:cNvPr id="21" name="Button">
              <a:extLst>
                <a:ext uri="{FF2B5EF4-FFF2-40B4-BE49-F238E27FC236}">
                  <a16:creationId xmlns:a16="http://schemas.microsoft.com/office/drawing/2014/main" id="{0B50D06C-82E3-4B5D-A60E-0FEAE2474059}"/>
                </a:ext>
              </a:extLst>
            </p:cNvPr>
            <p:cNvSpPr/>
            <p:nvPr/>
          </p:nvSpPr>
          <p:spPr>
            <a:xfrm>
              <a:off x="1630753" y="4514520"/>
              <a:ext cx="1097283" cy="288000"/>
            </a:xfrm>
            <a:prstGeom prst="rect">
              <a:avLst/>
            </a:prstGeom>
            <a:solidFill>
              <a:schemeClr val="bg1">
                <a:lumMod val="95000"/>
              </a:schemeClr>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r>
                <a:rPr lang="ko-KR" altLang="en-US" sz="800" dirty="0" smtClean="0">
                  <a:solidFill>
                    <a:schemeClr val="tx1"/>
                  </a:solidFill>
                </a:rPr>
                <a:t>메뉴 검색</a:t>
              </a:r>
              <a:endParaRPr lang="ko-KR" altLang="en-US" sz="800" dirty="0">
                <a:solidFill>
                  <a:schemeClr val="tx1"/>
                </a:solidFill>
              </a:endParaRPr>
            </a:p>
          </p:txBody>
        </p:sp>
        <p:sp>
          <p:nvSpPr>
            <p:cNvPr id="22" name="Button">
              <a:extLst>
                <a:ext uri="{FF2B5EF4-FFF2-40B4-BE49-F238E27FC236}">
                  <a16:creationId xmlns:a16="http://schemas.microsoft.com/office/drawing/2014/main" id="{0B50D06C-82E3-4B5D-A60E-0FEAE2474059}"/>
                </a:ext>
              </a:extLst>
            </p:cNvPr>
            <p:cNvSpPr/>
            <p:nvPr/>
          </p:nvSpPr>
          <p:spPr>
            <a:xfrm>
              <a:off x="2729757" y="4514520"/>
              <a:ext cx="578703"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검색</a:t>
              </a:r>
              <a:endParaRPr lang="ko-KR" altLang="en-US" sz="800" dirty="0">
                <a:solidFill>
                  <a:schemeClr val="tx1"/>
                </a:solidFill>
              </a:endParaRPr>
            </a:p>
          </p:txBody>
        </p:sp>
      </p:grpSp>
      <p:sp>
        <p:nvSpPr>
          <p:cNvPr id="23" name="직사각형 22"/>
          <p:cNvSpPr/>
          <p:nvPr userDrawn="1"/>
        </p:nvSpPr>
        <p:spPr>
          <a:xfrm>
            <a:off x="4344020" y="629436"/>
            <a:ext cx="2798126" cy="215444"/>
          </a:xfrm>
          <a:prstGeom prst="rect">
            <a:avLst/>
          </a:prstGeom>
        </p:spPr>
        <p:txBody>
          <a:bodyPr wrap="square">
            <a:spAutoFit/>
          </a:bodyPr>
          <a:lstStyle/>
          <a:p>
            <a:pPr algn="r"/>
            <a:r>
              <a:rPr lang="ko-KR" altLang="en-US" sz="800" b="1" dirty="0" smtClean="0">
                <a:solidFill>
                  <a:schemeClr val="bg1"/>
                </a:solidFill>
              </a:rPr>
              <a:t>▤ 매뉴얼 다운로드  </a:t>
            </a:r>
            <a:r>
              <a:rPr lang="en-US" altLang="ko-KR" sz="800" b="1" dirty="0">
                <a:solidFill>
                  <a:schemeClr val="bg1"/>
                </a:solidFill>
              </a:rPr>
              <a:t> </a:t>
            </a:r>
            <a:r>
              <a:rPr lang="en-US" altLang="ko-KR" sz="800" b="1" dirty="0" smtClean="0">
                <a:solidFill>
                  <a:schemeClr val="bg1"/>
                </a:solidFill>
              </a:rPr>
              <a:t> </a:t>
            </a:r>
            <a:r>
              <a:rPr lang="ko-KR" altLang="en-US" sz="800" b="1" dirty="0" smtClean="0">
                <a:solidFill>
                  <a:schemeClr val="bg1"/>
                </a:solidFill>
              </a:rPr>
              <a:t>★ </a:t>
            </a:r>
            <a:r>
              <a:rPr lang="ko-KR" altLang="en-US" sz="800" b="1" dirty="0" err="1" smtClean="0">
                <a:solidFill>
                  <a:schemeClr val="bg1"/>
                </a:solidFill>
              </a:rPr>
              <a:t>즐겨찾기</a:t>
            </a:r>
            <a:r>
              <a:rPr lang="ko-KR" altLang="en-US" sz="800" b="1" dirty="0">
                <a:solidFill>
                  <a:schemeClr val="bg1"/>
                </a:solidFill>
              </a:rPr>
              <a:t> </a:t>
            </a:r>
            <a:r>
              <a:rPr lang="en-US" altLang="ko-KR" sz="800" b="1" dirty="0">
                <a:solidFill>
                  <a:schemeClr val="bg1"/>
                </a:solidFill>
              </a:rPr>
              <a:t> </a:t>
            </a:r>
            <a:r>
              <a:rPr lang="en-US" altLang="ko-KR" sz="800" b="1" dirty="0" smtClean="0">
                <a:solidFill>
                  <a:schemeClr val="bg1"/>
                </a:solidFill>
              </a:rPr>
              <a:t>   </a:t>
            </a:r>
            <a:r>
              <a:rPr lang="en-US" altLang="ko-KR" sz="800" b="1" dirty="0" smtClean="0">
                <a:solidFill>
                  <a:schemeClr val="bg1"/>
                </a:solidFill>
                <a:latin typeface="Segoe UI Symbol" panose="020B0502040204020203" pitchFamily="34" charset="0"/>
                <a:ea typeface="Segoe UI Symbol" panose="020B0502040204020203" pitchFamily="34" charset="0"/>
              </a:rPr>
              <a:t> ☰ </a:t>
            </a:r>
            <a:r>
              <a:rPr lang="ko-KR" altLang="en-US" sz="800" b="1" dirty="0" smtClean="0">
                <a:solidFill>
                  <a:schemeClr val="bg1"/>
                </a:solidFill>
                <a:ea typeface="Segoe UI Symbol" panose="020B0502040204020203" pitchFamily="34" charset="0"/>
              </a:rPr>
              <a:t>전체메뉴</a:t>
            </a:r>
            <a:endParaRPr lang="ko-KR" altLang="ko-KR" sz="800" b="1" dirty="0">
              <a:solidFill>
                <a:schemeClr val="bg1"/>
              </a:solidFill>
            </a:endParaRPr>
          </a:p>
        </p:txBody>
      </p:sp>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837805201"/>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grpSp>
        <p:nvGrpSpPr>
          <p:cNvPr id="25" name="그룹 24"/>
          <p:cNvGrpSpPr/>
          <p:nvPr userDrawn="1"/>
        </p:nvGrpSpPr>
        <p:grpSpPr>
          <a:xfrm>
            <a:off x="48801" y="506799"/>
            <a:ext cx="1800200" cy="5996451"/>
            <a:chOff x="263352" y="620688"/>
            <a:chExt cx="1800200" cy="5996451"/>
          </a:xfrm>
        </p:grpSpPr>
        <p:sp>
          <p:nvSpPr>
            <p:cNvPr id="26" name="Rectangle 14"/>
            <p:cNvSpPr>
              <a:spLocks noChangeArrowheads="1"/>
            </p:cNvSpPr>
            <p:nvPr/>
          </p:nvSpPr>
          <p:spPr bwMode="auto">
            <a:xfrm>
              <a:off x="263352" y="620688"/>
              <a:ext cx="1656184" cy="5996451"/>
            </a:xfrm>
            <a:prstGeom prst="rect">
              <a:avLst/>
            </a:prstGeom>
            <a:solidFill>
              <a:srgbClr val="29BC70"/>
            </a:solidFill>
            <a:ln w="3175">
              <a:noFill/>
              <a:miter lim="800000"/>
              <a:headEnd/>
              <a:tailEnd/>
            </a:ln>
            <a:effectLst/>
          </p:spPr>
          <p:txBody>
            <a:bodyPr wrap="none" anchor="ctr"/>
            <a:lstStyle/>
            <a:p>
              <a:pPr algn="ctr"/>
              <a:endParaRPr lang="en-US" altLang="ko-KR" sz="800" dirty="0">
                <a:latin typeface="+mn-ea"/>
                <a:cs typeface="Arial" panose="020B0604020202020204" pitchFamily="34" charset="0"/>
              </a:endParaRPr>
            </a:p>
          </p:txBody>
        </p:sp>
        <p:sp>
          <p:nvSpPr>
            <p:cNvPr id="27" name="Button">
              <a:extLst>
                <a:ext uri="{FF2B5EF4-FFF2-40B4-BE49-F238E27FC236}">
                  <a16:creationId xmlns:a16="http://schemas.microsoft.com/office/drawing/2014/main" id="{0B50D06C-82E3-4B5D-A60E-0FEAE2474059}"/>
                </a:ext>
              </a:extLst>
            </p:cNvPr>
            <p:cNvSpPr/>
            <p:nvPr/>
          </p:nvSpPr>
          <p:spPr>
            <a:xfrm>
              <a:off x="1898540" y="725907"/>
              <a:ext cx="165012" cy="288000"/>
            </a:xfrm>
            <a:prstGeom prst="rect">
              <a:avLst/>
            </a:prstGeom>
            <a:solidFill>
              <a:srgbClr val="29BC7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en-US" altLang="ko-KR" sz="800" dirty="0" smtClean="0">
                  <a:solidFill>
                    <a:schemeClr val="bg1"/>
                  </a:solidFill>
                  <a:latin typeface="Segoe UI Symbol" panose="020B0502040204020203" pitchFamily="34" charset="0"/>
                  <a:ea typeface="Segoe UI Symbol" panose="020B0502040204020203" pitchFamily="34" charset="0"/>
                </a:rPr>
                <a:t>❮</a:t>
              </a:r>
              <a:endParaRPr lang="ko-KR" altLang="en-US" sz="800" dirty="0">
                <a:solidFill>
                  <a:schemeClr val="bg1"/>
                </a:solidFill>
                <a:latin typeface="+mn-ea"/>
              </a:endParaRPr>
            </a:p>
          </p:txBody>
        </p:sp>
      </p:grpSp>
      <p:graphicFrame>
        <p:nvGraphicFramePr>
          <p:cNvPr id="28" name="표 27"/>
          <p:cNvGraphicFramePr>
            <a:graphicFrameLocks noGrp="1"/>
          </p:cNvGraphicFramePr>
          <p:nvPr userDrawn="1">
            <p:extLst>
              <p:ext uri="{D42A27DB-BD31-4B8C-83A1-F6EECF244321}">
                <p14:modId xmlns:p14="http://schemas.microsoft.com/office/powerpoint/2010/main" val="3800260057"/>
              </p:ext>
            </p:extLst>
          </p:nvPr>
        </p:nvGraphicFramePr>
        <p:xfrm>
          <a:off x="45637" y="1249521"/>
          <a:ext cx="1656000" cy="5262181"/>
        </p:xfrm>
        <a:graphic>
          <a:graphicData uri="http://schemas.openxmlformats.org/drawingml/2006/table">
            <a:tbl>
              <a:tblPr firstRow="1" firstCol="1" bandRow="1">
                <a:tableStyleId>{5C22544A-7EE6-4342-B048-85BDC9FD1C3A}</a:tableStyleId>
              </a:tblPr>
              <a:tblGrid>
                <a:gridCol w="1296000">
                  <a:extLst>
                    <a:ext uri="{9D8B030D-6E8A-4147-A177-3AD203B41FA5}">
                      <a16:colId xmlns:a16="http://schemas.microsoft.com/office/drawing/2014/main" val="20001"/>
                    </a:ext>
                  </a:extLst>
                </a:gridCol>
                <a:gridCol w="360000">
                  <a:extLst>
                    <a:ext uri="{9D8B030D-6E8A-4147-A177-3AD203B41FA5}">
                      <a16:colId xmlns:a16="http://schemas.microsoft.com/office/drawing/2014/main" val="824470239"/>
                    </a:ext>
                  </a:extLst>
                </a:gridCol>
              </a:tblGrid>
              <a:tr h="324000">
                <a:tc>
                  <a:txBody>
                    <a:bodyPr/>
                    <a:lstStyle/>
                    <a:p>
                      <a:pPr marL="144000" algn="l" latinLnBrk="1"/>
                      <a:r>
                        <a:rPr lang="ko-KR" altLang="en-US" sz="1000" b="1" dirty="0" smtClean="0">
                          <a:solidFill>
                            <a:schemeClr val="tx1"/>
                          </a:solidFill>
                        </a:rPr>
                        <a:t>전시관리</a:t>
                      </a:r>
                      <a:endParaRPr lang="ko-KR" altLang="en-US" sz="1000" b="1"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latin typeface="+mn-lt"/>
                          <a:ea typeface="Segoe UI Symbol" panose="020B0502040204020203" pitchFamily="34" charset="0"/>
                        </a:rPr>
                        <a:t></a:t>
                      </a:r>
                      <a:endParaRPr lang="ko-KR" altLang="ko-KR" sz="800" b="0" dirty="0" smtClean="0">
                        <a:solidFill>
                          <a:schemeClr val="tx1"/>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82937">
                <a:tc>
                  <a:txBody>
                    <a:bodyPr/>
                    <a:lstStyle/>
                    <a:p>
                      <a:pPr marL="144000" algn="l" defTabSz="914400" rtl="0" eaLnBrk="1" latinLnBrk="1" hangingPunct="1"/>
                      <a:r>
                        <a:rPr lang="ko-KR" altLang="en-US" sz="1000" b="1" kern="1200" dirty="0" smtClean="0">
                          <a:solidFill>
                            <a:schemeClr val="tx1"/>
                          </a:solidFill>
                          <a:latin typeface="+mn-lt"/>
                          <a:ea typeface="+mn-ea"/>
                          <a:cs typeface="+mn-cs"/>
                        </a:rPr>
                        <a:t>콘텐츠</a:t>
                      </a:r>
                      <a:r>
                        <a:rPr lang="en-US" altLang="ko-KR" sz="1000" b="1" kern="1200" dirty="0" smtClean="0">
                          <a:solidFill>
                            <a:schemeClr val="tx1"/>
                          </a:solidFill>
                          <a:latin typeface="+mn-lt"/>
                          <a:ea typeface="+mn-ea"/>
                          <a:cs typeface="+mn-cs"/>
                        </a:rPr>
                        <a:t>/</a:t>
                      </a:r>
                      <a:r>
                        <a:rPr lang="ko-KR" altLang="en-US" sz="1000" b="1" kern="1200" dirty="0" err="1" smtClean="0">
                          <a:solidFill>
                            <a:schemeClr val="tx1"/>
                          </a:solidFill>
                          <a:latin typeface="+mn-lt"/>
                          <a:ea typeface="+mn-ea"/>
                          <a:cs typeface="+mn-cs"/>
                        </a:rPr>
                        <a:t>리뷰관리</a:t>
                      </a:r>
                      <a:endParaRPr lang="ko-KR" altLang="en-US" sz="1000" b="1" kern="1200" dirty="0">
                        <a:solidFill>
                          <a:schemeClr val="tx1"/>
                        </a:solidFill>
                        <a:latin typeface="+mn-lt"/>
                        <a:ea typeface="+mn-ea"/>
                        <a:cs typeface="+mn-cs"/>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82937">
                <a:tc>
                  <a:txBody>
                    <a:bodyPr/>
                    <a:lstStyle/>
                    <a:p>
                      <a:pPr marL="144000" algn="l" defTabSz="914400" rtl="0" eaLnBrk="1" latinLnBrk="1" hangingPunct="1"/>
                      <a:r>
                        <a:rPr lang="ko-KR" altLang="en-US" sz="1000" b="1" kern="1200" dirty="0" err="1" smtClean="0">
                          <a:solidFill>
                            <a:schemeClr val="tx1"/>
                          </a:solidFill>
                          <a:latin typeface="+mn-lt"/>
                          <a:ea typeface="+mn-ea"/>
                          <a:cs typeface="+mn-cs"/>
                        </a:rPr>
                        <a:t>제품관리</a:t>
                      </a:r>
                      <a:endParaRPr lang="ko-KR" altLang="en-US" sz="1000" b="1" kern="1200" dirty="0">
                        <a:solidFill>
                          <a:schemeClr val="tx1"/>
                        </a:solidFill>
                        <a:latin typeface="+mn-lt"/>
                        <a:ea typeface="+mn-ea"/>
                        <a:cs typeface="+mn-cs"/>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latin typeface="+mn-lt"/>
                          <a:ea typeface="Segoe UI Symbol" panose="020B0502040204020203" pitchFamily="34" charset="0"/>
                        </a:rPr>
                        <a:t></a:t>
                      </a:r>
                      <a:endParaRPr lang="ko-KR" altLang="en-US" sz="800" b="0" dirty="0" smtClean="0">
                        <a:solidFill>
                          <a:schemeClr val="tx1"/>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05410936"/>
                  </a:ext>
                </a:extLst>
              </a:tr>
              <a:tr h="282937">
                <a:tc>
                  <a:txBody>
                    <a:bodyPr/>
                    <a:lstStyle/>
                    <a:p>
                      <a:pPr marL="288000" algn="l" latinLnBrk="1"/>
                      <a:r>
                        <a:rPr lang="ko-KR" altLang="en-US" sz="900" b="0" dirty="0" err="1" smtClean="0">
                          <a:solidFill>
                            <a:schemeClr val="tx1"/>
                          </a:solidFill>
                        </a:rPr>
                        <a:t>제품관리</a:t>
                      </a:r>
                      <a:endParaRPr lang="ko-KR" altLang="en-US" sz="900" b="0"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solidFill>
                            <a:schemeClr val="tx1"/>
                          </a:solidFill>
                          <a:latin typeface="+mn-lt"/>
                          <a:ea typeface="Segoe UI Symbol" panose="020B0502040204020203" pitchFamily="34" charset="0"/>
                        </a:rPr>
                        <a:t></a:t>
                      </a:r>
                      <a:endParaRPr lang="ko-KR" altLang="en-US" sz="800" b="0" dirty="0" smtClean="0">
                        <a:solidFill>
                          <a:schemeClr val="tx1"/>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7975866"/>
                  </a:ext>
                </a:extLst>
              </a:tr>
              <a:tr h="282937">
                <a:tc>
                  <a:txBody>
                    <a:bodyPr/>
                    <a:lstStyle/>
                    <a:p>
                      <a:pPr marL="288000" algn="l" latinLnBrk="1"/>
                      <a:r>
                        <a:rPr lang="en-US" altLang="ko-KR" sz="900" b="0" i="0" kern="1200" dirty="0" smtClean="0">
                          <a:solidFill>
                            <a:schemeClr val="tx1"/>
                          </a:solidFill>
                          <a:effectLst/>
                          <a:latin typeface="+mn-lt"/>
                          <a:ea typeface="+mn-ea"/>
                          <a:cs typeface="+mn-cs"/>
                        </a:rPr>
                        <a:t>﹂ </a:t>
                      </a:r>
                      <a:r>
                        <a:rPr lang="ko-KR" altLang="en-US" sz="900" b="1" dirty="0" smtClean="0">
                          <a:solidFill>
                            <a:schemeClr val="tx1"/>
                          </a:solidFill>
                        </a:rPr>
                        <a:t>제품리스트</a:t>
                      </a:r>
                      <a:endParaRPr lang="ko-KR" altLang="en-US" sz="900" b="1"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29BC70"/>
                          </a:solidFill>
                          <a:effectLst/>
                          <a:uLnTx/>
                          <a:uFillTx/>
                          <a:latin typeface="+mn-lt"/>
                          <a:ea typeface="+mn-ea"/>
                          <a:cs typeface="+mn-cs"/>
                        </a:rPr>
                        <a:t>★</a:t>
                      </a:r>
                      <a:endParaRPr kumimoji="0" lang="ko-KR" altLang="ko-KR" sz="800" b="0" i="0" u="none" strike="noStrike" kern="1200" cap="none" spc="0" normalizeH="0" baseline="0" noProof="0" dirty="0" smtClean="0">
                        <a:ln>
                          <a:noFill/>
                        </a:ln>
                        <a:solidFill>
                          <a:srgbClr val="29BC70"/>
                        </a:solidFill>
                        <a:effectLst/>
                        <a:uLnTx/>
                        <a:uFillTx/>
                        <a:latin typeface="+mn-lt"/>
                        <a:ea typeface="+mn-ea"/>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13899469"/>
                  </a:ext>
                </a:extLst>
              </a:tr>
              <a:tr h="282937">
                <a:tc>
                  <a:txBody>
                    <a:bodyPr/>
                    <a:lstStyle/>
                    <a:p>
                      <a:pPr marL="288000" algn="l" latinLnBrk="1"/>
                      <a:r>
                        <a:rPr lang="en-US" altLang="ko-KR" sz="900" b="0" i="0" kern="1200" dirty="0" smtClean="0">
                          <a:solidFill>
                            <a:schemeClr val="tx1"/>
                          </a:solidFill>
                          <a:effectLst/>
                          <a:latin typeface="+mn-lt"/>
                          <a:ea typeface="+mn-ea"/>
                          <a:cs typeface="+mn-cs"/>
                        </a:rPr>
                        <a:t>﹂ </a:t>
                      </a:r>
                      <a:r>
                        <a:rPr lang="ko-KR" altLang="en-US" sz="900" b="0" dirty="0" smtClean="0">
                          <a:solidFill>
                            <a:schemeClr val="tx1"/>
                          </a:solidFill>
                        </a:rPr>
                        <a:t>제품등록</a:t>
                      </a:r>
                      <a:endParaRPr lang="ko-KR" altLang="en-US" sz="900" b="0"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chemeClr val="bg1">
                              <a:lumMod val="65000"/>
                            </a:schemeClr>
                          </a:solidFill>
                          <a:effectLst/>
                          <a:uLnTx/>
                          <a:uFillTx/>
                          <a:latin typeface="+mn-lt"/>
                          <a:ea typeface="맑은 고딕" panose="020B0503020000020004" pitchFamily="50" charset="-127"/>
                          <a:cs typeface="+mn-cs"/>
                        </a:rPr>
                        <a:t>★</a:t>
                      </a:r>
                      <a:endParaRPr kumimoji="0" lang="ko-KR" altLang="ko-KR" sz="800" b="0" i="0" u="none" strike="noStrike" kern="1200" cap="none" spc="0" normalizeH="0" baseline="0" noProof="0" dirty="0">
                        <a:ln>
                          <a:noFill/>
                        </a:ln>
                        <a:solidFill>
                          <a:schemeClr val="bg1">
                            <a:lumMod val="65000"/>
                          </a:schemeClr>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12739404"/>
                  </a:ext>
                </a:extLst>
              </a:tr>
              <a:tr h="282937">
                <a:tc>
                  <a:txBody>
                    <a:bodyPr/>
                    <a:lstStyle/>
                    <a:p>
                      <a:pPr marL="288000" algn="l" latinLnBrk="1"/>
                      <a:r>
                        <a:rPr lang="ko-KR" altLang="en-US" sz="900" b="0" i="0" kern="1200" dirty="0" smtClean="0">
                          <a:solidFill>
                            <a:schemeClr val="tx1"/>
                          </a:solidFill>
                          <a:effectLst/>
                          <a:latin typeface="+mn-lt"/>
                          <a:ea typeface="+mn-ea"/>
                          <a:cs typeface="+mn-cs"/>
                        </a:rPr>
                        <a:t>재고관리</a:t>
                      </a:r>
                      <a:endParaRPr lang="ko-KR" altLang="en-US" sz="900" b="0"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lnSpc>
                          <a:spcPct val="100000"/>
                        </a:lnSpc>
                        <a:spcAft>
                          <a:spcPts val="0"/>
                        </a:spcAft>
                      </a:pPr>
                      <a:r>
                        <a:rPr lang="ko-KR" altLang="en-US" sz="800" b="0" dirty="0" smtClean="0">
                          <a:solidFill>
                            <a:schemeClr val="bg1">
                              <a:lumMod val="65000"/>
                            </a:schemeClr>
                          </a:solidFill>
                          <a:latin typeface="+mn-lt"/>
                        </a:rPr>
                        <a:t>★</a:t>
                      </a:r>
                      <a:endParaRPr lang="ko-KR" altLang="ko-KR" sz="800" b="0" dirty="0">
                        <a:solidFill>
                          <a:schemeClr val="bg1">
                            <a:lumMod val="65000"/>
                          </a:schemeClr>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45132757"/>
                  </a:ext>
                </a:extLst>
              </a:tr>
              <a:tr h="282937">
                <a:tc>
                  <a:txBody>
                    <a:bodyPr/>
                    <a:lstStyle/>
                    <a:p>
                      <a:pPr marL="288000" marR="0" lvl="0" indent="0" algn="l" defTabSz="914400" rtl="0" eaLnBrk="1" fontAlgn="auto" latinLnBrk="1" hangingPunct="1">
                        <a:lnSpc>
                          <a:spcPct val="100000"/>
                        </a:lnSpc>
                        <a:spcBef>
                          <a:spcPts val="0"/>
                        </a:spcBef>
                        <a:spcAft>
                          <a:spcPts val="0"/>
                        </a:spcAft>
                        <a:buClrTx/>
                        <a:buSzTx/>
                        <a:buFontTx/>
                        <a:buNone/>
                        <a:tabLst/>
                        <a:defRPr/>
                      </a:pPr>
                      <a:r>
                        <a:rPr lang="ko-KR" altLang="en-US" sz="900" b="0" i="0" kern="1200" dirty="0" smtClean="0">
                          <a:solidFill>
                            <a:schemeClr val="tx1"/>
                          </a:solidFill>
                          <a:effectLst/>
                          <a:latin typeface="+mn-lt"/>
                          <a:ea typeface="+mn-ea"/>
                          <a:cs typeface="+mn-cs"/>
                        </a:rPr>
                        <a:t>증정품관리</a:t>
                      </a:r>
                      <a:endParaRPr lang="ko-KR" altLang="en-US" sz="900" b="0" dirty="0" smtClean="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lnSpc>
                          <a:spcPct val="100000"/>
                        </a:lnSpc>
                        <a:spcAft>
                          <a:spcPts val="0"/>
                        </a:spcAft>
                      </a:pPr>
                      <a:r>
                        <a:rPr lang="ko-KR" altLang="en-US" sz="800" b="0" dirty="0" smtClean="0">
                          <a:solidFill>
                            <a:schemeClr val="bg1">
                              <a:lumMod val="65000"/>
                            </a:schemeClr>
                          </a:solidFill>
                          <a:latin typeface="+mn-lt"/>
                        </a:rPr>
                        <a:t>★</a:t>
                      </a:r>
                      <a:endParaRPr lang="ko-KR" altLang="ko-KR" sz="800" b="0" dirty="0">
                        <a:solidFill>
                          <a:schemeClr val="bg1">
                            <a:lumMod val="65000"/>
                          </a:schemeClr>
                        </a:solidFill>
                        <a:latin typeface="+mn-lt"/>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29958722"/>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smtClean="0">
                          <a:solidFill>
                            <a:schemeClr val="tx1"/>
                          </a:solidFill>
                          <a:latin typeface="+mn-lt"/>
                          <a:ea typeface="+mn-ea"/>
                          <a:cs typeface="+mn-cs"/>
                        </a:rPr>
                        <a:t>캠페인관리</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err="1" smtClean="0">
                          <a:solidFill>
                            <a:schemeClr val="tx1"/>
                          </a:solidFill>
                          <a:latin typeface="+mn-lt"/>
                          <a:ea typeface="+mn-ea"/>
                          <a:cs typeface="+mn-cs"/>
                        </a:rPr>
                        <a:t>주문관리</a:t>
                      </a:r>
                      <a:endParaRPr lang="ko-KR" altLang="en-US" sz="1000" b="1" kern="1200" dirty="0" smtClean="0">
                        <a:solidFill>
                          <a:schemeClr val="tx1"/>
                        </a:solidFill>
                        <a:latin typeface="+mn-lt"/>
                        <a:ea typeface="+mn-ea"/>
                        <a:cs typeface="+mn-cs"/>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smtClean="0">
                          <a:solidFill>
                            <a:schemeClr val="tx1"/>
                          </a:solidFill>
                          <a:latin typeface="+mn-lt"/>
                          <a:ea typeface="+mn-ea"/>
                          <a:cs typeface="+mn-cs"/>
                        </a:rPr>
                        <a:t>회원관리</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kern="1200" dirty="0" smtClean="0">
                          <a:solidFill>
                            <a:schemeClr val="tx1"/>
                          </a:solidFill>
                          <a:latin typeface="+mn-lt"/>
                          <a:ea typeface="+mn-ea"/>
                          <a:cs typeface="+mn-cs"/>
                        </a:rPr>
                        <a:t>CS</a:t>
                      </a:r>
                      <a:r>
                        <a:rPr lang="ko-KR" altLang="en-US" sz="1000" b="1" kern="1200" dirty="0" smtClean="0">
                          <a:solidFill>
                            <a:schemeClr val="tx1"/>
                          </a:solidFill>
                          <a:latin typeface="+mn-lt"/>
                          <a:ea typeface="+mn-ea"/>
                          <a:cs typeface="+mn-cs"/>
                        </a:rPr>
                        <a:t>관리</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94926514"/>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smtClean="0">
                          <a:solidFill>
                            <a:schemeClr val="tx1"/>
                          </a:solidFill>
                          <a:latin typeface="+mn-lt"/>
                          <a:ea typeface="+mn-ea"/>
                          <a:cs typeface="+mn-cs"/>
                        </a:rPr>
                        <a:t>운영관리</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53216347"/>
                  </a:ext>
                </a:extLst>
              </a:tr>
              <a:tr h="282937">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kern="1200" dirty="0" err="1" smtClean="0">
                          <a:solidFill>
                            <a:schemeClr val="tx1"/>
                          </a:solidFill>
                          <a:latin typeface="+mn-lt"/>
                          <a:ea typeface="+mn-ea"/>
                          <a:cs typeface="+mn-cs"/>
                        </a:rPr>
                        <a:t>통계관리</a:t>
                      </a:r>
                      <a:endParaRPr lang="ko-KR" altLang="en-US" sz="1000" b="1" kern="1200" dirty="0" smtClean="0">
                        <a:solidFill>
                          <a:schemeClr val="tx1"/>
                        </a:solidFill>
                        <a:latin typeface="+mn-lt"/>
                        <a:ea typeface="+mn-ea"/>
                        <a:cs typeface="+mn-cs"/>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smtClean="0">
                          <a:ln>
                            <a:noFill/>
                          </a:ln>
                          <a:solidFill>
                            <a:prstClr val="black"/>
                          </a:solidFill>
                          <a:effectLst/>
                          <a:uLnTx/>
                          <a:uFillTx/>
                          <a:latin typeface="+mn-lt"/>
                          <a:ea typeface="Segoe UI Symbol" panose="020B0502040204020203" pitchFamily="34" charset="0"/>
                          <a:cs typeface="+mn-cs"/>
                        </a:rPr>
                        <a:t></a:t>
                      </a:r>
                      <a:endParaRPr kumimoji="0" lang="ko-KR" altLang="ko-KR" sz="800" b="0" i="0" u="none" strike="noStrike" kern="1200" cap="none" spc="0" normalizeH="0" baseline="0" noProof="0" dirty="0" smtClean="0">
                        <a:ln>
                          <a:noFill/>
                        </a:ln>
                        <a:solidFill>
                          <a:prstClr val="black"/>
                        </a:solidFill>
                        <a:effectLst/>
                        <a:uLnTx/>
                        <a:uFillTx/>
                        <a:latin typeface="+mn-lt"/>
                        <a:ea typeface="맑은 고딕" panose="020B0503020000020004" pitchFamily="50" charset="-127"/>
                        <a:cs typeface="+mn-cs"/>
                      </a:endParaRPr>
                    </a:p>
                  </a:txBody>
                  <a:tcPr marL="0" marR="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76575176"/>
                  </a:ext>
                </a:extLst>
              </a:tr>
              <a:tr h="1260000">
                <a:tc gridSpan="2">
                  <a:txBody>
                    <a:bodyPr/>
                    <a:lstStyle/>
                    <a:p>
                      <a:pPr marL="144000" algn="just" latinLnBrk="1">
                        <a:lnSpc>
                          <a:spcPct val="100000"/>
                        </a:lnSpc>
                        <a:spcAft>
                          <a:spcPts val="0"/>
                        </a:spcAft>
                      </a:pPr>
                      <a:endParaRPr lang="ko-KR" sz="800" b="1"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a:p>
                  </a:txBody>
                  <a:tcPr/>
                </a:tc>
                <a:extLst>
                  <a:ext uri="{0D108BD9-81ED-4DB2-BD59-A6C34878D82A}">
                    <a16:rowId xmlns:a16="http://schemas.microsoft.com/office/drawing/2014/main" val="10013"/>
                  </a:ext>
                </a:extLst>
              </a:tr>
            </a:tbl>
          </a:graphicData>
        </a:graphic>
      </p:graphicFrame>
      <p:pic>
        <p:nvPicPr>
          <p:cNvPr id="29" name="그림 28"/>
          <p:cNvPicPr>
            <a:picLocks noChangeAspect="1"/>
          </p:cNvPicPr>
          <p:nvPr userDrawn="1"/>
        </p:nvPicPr>
        <p:blipFill>
          <a:blip r:embed="rId2"/>
          <a:stretch>
            <a:fillRect/>
          </a:stretch>
        </p:blipFill>
        <p:spPr>
          <a:xfrm>
            <a:off x="411538" y="750227"/>
            <a:ext cx="918778" cy="295322"/>
          </a:xfrm>
          <a:prstGeom prst="rect">
            <a:avLst/>
          </a:prstGeom>
        </p:spPr>
      </p:pic>
      <p:graphicFrame>
        <p:nvGraphicFramePr>
          <p:cNvPr id="30" name="표 29"/>
          <p:cNvGraphicFramePr>
            <a:graphicFrameLocks noGrp="1"/>
          </p:cNvGraphicFramePr>
          <p:nvPr userDrawn="1">
            <p:extLst>
              <p:ext uri="{D42A27DB-BD31-4B8C-83A1-F6EECF244321}">
                <p14:modId xmlns:p14="http://schemas.microsoft.com/office/powerpoint/2010/main" val="2241006887"/>
              </p:ext>
            </p:extLst>
          </p:nvPr>
        </p:nvGraphicFramePr>
        <p:xfrm>
          <a:off x="1701637" y="952265"/>
          <a:ext cx="7272000" cy="576000"/>
        </p:xfrm>
        <a:graphic>
          <a:graphicData uri="http://schemas.openxmlformats.org/drawingml/2006/table">
            <a:tbl>
              <a:tblPr firstRow="1" firstCol="1" bandRow="1">
                <a:tableStyleId>{5C22544A-7EE6-4342-B048-85BDC9FD1C3A}</a:tableStyleId>
              </a:tblPr>
              <a:tblGrid>
                <a:gridCol w="36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3"/>
                    </a:ext>
                  </a:extLst>
                </a:gridCol>
                <a:gridCol w="1260000">
                  <a:extLst>
                    <a:ext uri="{9D8B030D-6E8A-4147-A177-3AD203B41FA5}">
                      <a16:colId xmlns:a16="http://schemas.microsoft.com/office/drawing/2014/main" val="2848714009"/>
                    </a:ext>
                  </a:extLst>
                </a:gridCol>
                <a:gridCol w="4428000">
                  <a:extLst>
                    <a:ext uri="{9D8B030D-6E8A-4147-A177-3AD203B41FA5}">
                      <a16:colId xmlns:a16="http://schemas.microsoft.com/office/drawing/2014/main" val="20017"/>
                    </a:ext>
                  </a:extLst>
                </a:gridCol>
              </a:tblGrid>
              <a:tr h="252000">
                <a:tc>
                  <a:txBody>
                    <a:bodyPr/>
                    <a:lstStyle/>
                    <a:p>
                      <a:pPr algn="ctr" latinLnBrk="1">
                        <a:lnSpc>
                          <a:spcPct val="100000"/>
                        </a:lnSpc>
                        <a:spcAft>
                          <a:spcPts val="0"/>
                        </a:spcAft>
                      </a:pPr>
                      <a:r>
                        <a:rPr lang="ko-KR" altLang="en-US" sz="800" b="0" dirty="0" smtClean="0">
                          <a:solidFill>
                            <a:schemeClr val="tx1"/>
                          </a:solidFill>
                        </a:rPr>
                        <a:t>홈</a:t>
                      </a:r>
                      <a:endParaRPr lang="ko-KR" sz="800" b="0" dirty="0">
                        <a:solidFill>
                          <a:srgbClr val="C83732"/>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smtClean="0">
                          <a:solidFill>
                            <a:schemeClr val="tx1"/>
                          </a:solidFill>
                        </a:rPr>
                        <a:t>  </a:t>
                      </a:r>
                      <a:r>
                        <a:rPr kumimoji="0" lang="ko-KR" altLang="en-US" sz="800" b="0" i="0" u="none" strike="noStrike" kern="1200" cap="none" spc="0" normalizeH="0" baseline="0" noProof="0" dirty="0" smtClean="0">
                          <a:ln>
                            <a:noFill/>
                          </a:ln>
                          <a:solidFill>
                            <a:srgbClr val="29BC70"/>
                          </a:solidFill>
                          <a:effectLst/>
                          <a:uLnTx/>
                          <a:uFillTx/>
                          <a:latin typeface="+mn-lt"/>
                          <a:ea typeface="+mn-ea"/>
                          <a:cs typeface="+mn-cs"/>
                        </a:rPr>
                        <a:t>★</a:t>
                      </a:r>
                      <a:r>
                        <a:rPr lang="ko-KR" altLang="en-US" sz="800" b="1" dirty="0" smtClean="0">
                          <a:solidFill>
                            <a:schemeClr val="tx1"/>
                          </a:solidFill>
                        </a:rPr>
                        <a:t> 선택한 메뉴명</a:t>
                      </a:r>
                      <a:r>
                        <a:rPr kumimoji="0" lang="en-US" altLang="ko-KR" sz="800" b="0" i="0" u="none" strike="noStrike" kern="1200" cap="none" spc="0" normalizeH="0" baseline="0" noProof="0" dirty="0" smtClean="0">
                          <a:ln>
                            <a:noFill/>
                          </a:ln>
                          <a:solidFill>
                            <a:srgbClr val="29BC70"/>
                          </a:solidFill>
                          <a:effectLst/>
                          <a:uLnTx/>
                          <a:uFillTx/>
                          <a:latin typeface="+mn-lt"/>
                          <a:ea typeface="+mn-ea"/>
                          <a:cs typeface="+mn-cs"/>
                        </a:rPr>
                        <a:t>       </a:t>
                      </a:r>
                      <a:r>
                        <a:rPr lang="en-US" altLang="ko-KR" sz="800" b="0" dirty="0" smtClean="0">
                          <a:solidFill>
                            <a:schemeClr val="tx1"/>
                          </a:solidFill>
                        </a:rPr>
                        <a:t>X</a:t>
                      </a:r>
                      <a:endParaRPr lang="ko-KR" sz="800" b="0" dirty="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29BC70"/>
                          </a:solidFill>
                          <a:effectLst/>
                          <a:uLnTx/>
                          <a:uFillTx/>
                          <a:latin typeface="+mn-lt"/>
                          <a:ea typeface="+mn-ea"/>
                          <a:cs typeface="+mn-cs"/>
                        </a:rPr>
                        <a:t>  </a:t>
                      </a:r>
                      <a:r>
                        <a:rPr kumimoji="0" lang="ko-KR" altLang="en-US" sz="800" b="0" i="0" u="none" strike="noStrike" kern="1200" cap="none" spc="0" normalizeH="0" baseline="0" noProof="0" dirty="0" smtClean="0">
                          <a:ln>
                            <a:noFill/>
                          </a:ln>
                          <a:solidFill>
                            <a:schemeClr val="bg1">
                              <a:lumMod val="65000"/>
                            </a:schemeClr>
                          </a:solidFill>
                          <a:effectLst/>
                          <a:uLnTx/>
                          <a:uFillTx/>
                          <a:latin typeface="+mn-lt"/>
                          <a:ea typeface="+mn-ea"/>
                          <a:cs typeface="+mn-cs"/>
                        </a:rPr>
                        <a:t>★</a:t>
                      </a:r>
                      <a:r>
                        <a:rPr lang="ko-KR" altLang="en-US" sz="800" b="1" dirty="0" smtClean="0">
                          <a:solidFill>
                            <a:schemeClr val="tx1"/>
                          </a:solidFill>
                        </a:rPr>
                        <a:t> </a:t>
                      </a:r>
                      <a:r>
                        <a:rPr lang="ko-KR" altLang="en-US" sz="800" b="0" dirty="0" smtClean="0">
                          <a:solidFill>
                            <a:schemeClr val="tx1"/>
                          </a:solidFill>
                        </a:rPr>
                        <a:t>메뉴명</a:t>
                      </a:r>
                      <a:r>
                        <a:rPr lang="en-US" altLang="ko-KR" sz="800" b="0" baseline="0" dirty="0" smtClean="0">
                          <a:solidFill>
                            <a:schemeClr val="tx1"/>
                          </a:solidFill>
                        </a:rPr>
                        <a:t> </a:t>
                      </a:r>
                      <a:r>
                        <a:rPr lang="ko-KR" altLang="en-US" sz="800" b="0" baseline="0" dirty="0" smtClean="0">
                          <a:solidFill>
                            <a:schemeClr val="tx1"/>
                          </a:solidFill>
                        </a:rPr>
                        <a:t>긴 경우</a:t>
                      </a:r>
                      <a:r>
                        <a:rPr lang="en-US" altLang="ko-KR" sz="800" b="0" baseline="0" dirty="0" smtClean="0">
                          <a:solidFill>
                            <a:schemeClr val="tx1"/>
                          </a:solidFill>
                        </a:rPr>
                        <a:t>....</a:t>
                      </a:r>
                      <a:r>
                        <a:rPr lang="en-US" altLang="ko-KR" sz="800" b="1" baseline="0" dirty="0" smtClean="0">
                          <a:solidFill>
                            <a:schemeClr val="tx1"/>
                          </a:solidFill>
                        </a:rPr>
                        <a:t> </a:t>
                      </a:r>
                      <a:r>
                        <a:rPr kumimoji="0" lang="en-US" altLang="ko-KR" sz="800" b="0" i="0" u="none" strike="noStrike" kern="1200" cap="none" spc="0" normalizeH="0" baseline="0" noProof="0" dirty="0" smtClean="0">
                          <a:ln>
                            <a:noFill/>
                          </a:ln>
                          <a:solidFill>
                            <a:srgbClr val="29BC70"/>
                          </a:solidFill>
                          <a:effectLst/>
                          <a:uLnTx/>
                          <a:uFillTx/>
                          <a:latin typeface="+mn-lt"/>
                          <a:ea typeface="+mn-ea"/>
                          <a:cs typeface="+mn-cs"/>
                        </a:rPr>
                        <a:t>   </a:t>
                      </a:r>
                      <a:r>
                        <a:rPr lang="en-US" altLang="ko-KR" sz="800" b="0" dirty="0" smtClean="0">
                          <a:solidFill>
                            <a:schemeClr val="tx1"/>
                          </a:solidFill>
                        </a:rPr>
                        <a:t>X</a:t>
                      </a:r>
                      <a:endParaRPr lang="ko-KR" altLang="ko-KR" sz="800" b="0" dirty="0" smtClean="0">
                        <a:solidFill>
                          <a:schemeClr val="tx1"/>
                        </a:solidFill>
                      </a:endParaRP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latinLnBrk="1">
                        <a:lnSpc>
                          <a:spcPct val="100000"/>
                        </a:lnSpc>
                        <a:spcAft>
                          <a:spcPts val="0"/>
                        </a:spcAft>
                      </a:pPr>
                      <a:r>
                        <a:rPr lang="ko-KR" altLang="en-US" sz="800" b="1" dirty="0" smtClean="0">
                          <a:solidFill>
                            <a:schemeClr val="tx1"/>
                          </a:solidFill>
                          <a:latin typeface="Segoe UI Symbol" panose="020B0502040204020203" pitchFamily="34" charset="0"/>
                        </a:rPr>
                        <a:t>  ⛒ </a:t>
                      </a:r>
                      <a:endParaRPr lang="ko-KR" sz="800" b="1" dirty="0">
                        <a:solidFill>
                          <a:schemeClr val="tx1"/>
                        </a:solidFill>
                      </a:endParaRPr>
                    </a:p>
                  </a:txBody>
                  <a:tcPr marL="0" marR="144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24000">
                <a:tc gridSpan="4">
                  <a:txBody>
                    <a:bodyPr/>
                    <a:lstStyle/>
                    <a:p>
                      <a:pPr marL="108000" marR="0" lvl="0" indent="0" algn="l" defTabSz="914400" rtl="0" eaLnBrk="1" fontAlgn="auto" latinLnBrk="1" hangingPunct="1">
                        <a:lnSpc>
                          <a:spcPct val="100000"/>
                        </a:lnSpc>
                        <a:spcBef>
                          <a:spcPts val="0"/>
                        </a:spcBef>
                        <a:spcAft>
                          <a:spcPts val="0"/>
                        </a:spcAft>
                        <a:buClrTx/>
                        <a:buSzTx/>
                        <a:buFontTx/>
                        <a:buNone/>
                        <a:tabLst/>
                        <a:defRPr/>
                      </a:pPr>
                      <a:r>
                        <a:rPr lang="ko-KR" altLang="en-US" sz="1050" b="1" dirty="0" smtClean="0">
                          <a:solidFill>
                            <a:schemeClr val="tx1"/>
                          </a:solidFill>
                        </a:rPr>
                        <a:t>메뉴명</a:t>
                      </a:r>
                      <a:endParaRPr lang="ko-KR" altLang="ko-KR" sz="1050" dirty="0" smtClean="0">
                        <a:solidFill>
                          <a:srgbClr val="29BC70"/>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98488551"/>
                  </a:ext>
                </a:extLst>
              </a:tr>
            </a:tbl>
          </a:graphicData>
        </a:graphic>
      </p:graphicFrame>
      <p:sp>
        <p:nvSpPr>
          <p:cNvPr id="31" name="Question">
            <a:extLst>
              <a:ext uri="{FF2B5EF4-FFF2-40B4-BE49-F238E27FC236}">
                <a16:creationId xmlns:a16="http://schemas.microsoft.com/office/drawing/2014/main" id="{80723636-D00F-4255-A011-940921B1F54E}"/>
              </a:ext>
            </a:extLst>
          </p:cNvPr>
          <p:cNvSpPr>
            <a:spLocks noChangeAspect="1" noEditPoints="1"/>
          </p:cNvSpPr>
          <p:nvPr userDrawn="1"/>
        </p:nvSpPr>
        <p:spPr bwMode="auto">
          <a:xfrm>
            <a:off x="2253514" y="1294887"/>
            <a:ext cx="144000" cy="144000"/>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7 w 667"/>
              <a:gd name="T21" fmla="*/ 166 h 666"/>
              <a:gd name="T22" fmla="*/ 247 w 667"/>
              <a:gd name="T23" fmla="*/ 242 h 666"/>
              <a:gd name="T24" fmla="*/ 251 w 667"/>
              <a:gd name="T25" fmla="*/ 248 h 666"/>
              <a:gd name="T26" fmla="*/ 281 w 667"/>
              <a:gd name="T27" fmla="*/ 253 h 666"/>
              <a:gd name="T28" fmla="*/ 287 w 667"/>
              <a:gd name="T29" fmla="*/ 249 h 666"/>
              <a:gd name="T30" fmla="*/ 336 w 667"/>
              <a:gd name="T31" fmla="*/ 204 h 666"/>
              <a:gd name="T32" fmla="*/ 383 w 667"/>
              <a:gd name="T33" fmla="*/ 248 h 666"/>
              <a:gd name="T34" fmla="*/ 360 w 667"/>
              <a:gd name="T35" fmla="*/ 298 h 666"/>
              <a:gd name="T36" fmla="*/ 328 w 667"/>
              <a:gd name="T37" fmla="*/ 342 h 666"/>
              <a:gd name="T38" fmla="*/ 314 w 667"/>
              <a:gd name="T39" fmla="*/ 385 h 666"/>
              <a:gd name="T40" fmla="*/ 314 w 667"/>
              <a:gd name="T41" fmla="*/ 405 h 666"/>
              <a:gd name="T42" fmla="*/ 319 w 667"/>
              <a:gd name="T43" fmla="*/ 410 h 666"/>
              <a:gd name="T44" fmla="*/ 350 w 667"/>
              <a:gd name="T45" fmla="*/ 410 h 666"/>
              <a:gd name="T46" fmla="*/ 355 w 667"/>
              <a:gd name="T47" fmla="*/ 405 h 666"/>
              <a:gd name="T48" fmla="*/ 355 w 667"/>
              <a:gd name="T49" fmla="*/ 390 h 666"/>
              <a:gd name="T50" fmla="*/ 367 w 667"/>
              <a:gd name="T51" fmla="*/ 354 h 666"/>
              <a:gd name="T52" fmla="*/ 399 w 667"/>
              <a:gd name="T53" fmla="*/ 310 h 666"/>
              <a:gd name="T54" fmla="*/ 424 w 667"/>
              <a:gd name="T55" fmla="*/ 248 h 666"/>
              <a:gd name="T56" fmla="*/ 337 w 667"/>
              <a:gd name="T57" fmla="*/ 166 h 666"/>
              <a:gd name="T58" fmla="*/ 316 w 667"/>
              <a:gd name="T59" fmla="*/ 446 h 666"/>
              <a:gd name="T60" fmla="*/ 311 w 667"/>
              <a:gd name="T61" fmla="*/ 451 h 666"/>
              <a:gd name="T62" fmla="*/ 311 w 667"/>
              <a:gd name="T63" fmla="*/ 492 h 666"/>
              <a:gd name="T64" fmla="*/ 316 w 667"/>
              <a:gd name="T65" fmla="*/ 497 h 666"/>
              <a:gd name="T66" fmla="*/ 353 w 667"/>
              <a:gd name="T67" fmla="*/ 497 h 666"/>
              <a:gd name="T68" fmla="*/ 357 w 667"/>
              <a:gd name="T69" fmla="*/ 492 h 666"/>
              <a:gd name="T70" fmla="*/ 357 w 667"/>
              <a:gd name="T71" fmla="*/ 451 h 666"/>
              <a:gd name="T72" fmla="*/ 353 w 667"/>
              <a:gd name="T73" fmla="*/ 446 h 666"/>
              <a:gd name="T74" fmla="*/ 316 w 667"/>
              <a:gd name="T75" fmla="*/ 44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2"/>
                  <a:pt x="503" y="640"/>
                  <a:pt x="333" y="640"/>
                </a:cubicBezTo>
                <a:cubicBezTo>
                  <a:pt x="164" y="640"/>
                  <a:pt x="27" y="502"/>
                  <a:pt x="27" y="333"/>
                </a:cubicBezTo>
                <a:cubicBezTo>
                  <a:pt x="27" y="163"/>
                  <a:pt x="164" y="26"/>
                  <a:pt x="333" y="26"/>
                </a:cubicBezTo>
                <a:close/>
                <a:moveTo>
                  <a:pt x="337" y="166"/>
                </a:moveTo>
                <a:cubicBezTo>
                  <a:pt x="288" y="166"/>
                  <a:pt x="255" y="196"/>
                  <a:pt x="247" y="242"/>
                </a:cubicBezTo>
                <a:cubicBezTo>
                  <a:pt x="247" y="245"/>
                  <a:pt x="248" y="247"/>
                  <a:pt x="251" y="248"/>
                </a:cubicBezTo>
                <a:lnTo>
                  <a:pt x="281" y="253"/>
                </a:lnTo>
                <a:cubicBezTo>
                  <a:pt x="284" y="253"/>
                  <a:pt x="286" y="252"/>
                  <a:pt x="287" y="249"/>
                </a:cubicBezTo>
                <a:cubicBezTo>
                  <a:pt x="292" y="220"/>
                  <a:pt x="310" y="204"/>
                  <a:pt x="336" y="204"/>
                </a:cubicBezTo>
                <a:cubicBezTo>
                  <a:pt x="364" y="204"/>
                  <a:pt x="383" y="221"/>
                  <a:pt x="383" y="248"/>
                </a:cubicBezTo>
                <a:cubicBezTo>
                  <a:pt x="383" y="264"/>
                  <a:pt x="377" y="275"/>
                  <a:pt x="360" y="298"/>
                </a:cubicBezTo>
                <a:lnTo>
                  <a:pt x="328" y="342"/>
                </a:lnTo>
                <a:cubicBezTo>
                  <a:pt x="318" y="356"/>
                  <a:pt x="314" y="366"/>
                  <a:pt x="314" y="385"/>
                </a:cubicBezTo>
                <a:lnTo>
                  <a:pt x="314" y="405"/>
                </a:lnTo>
                <a:cubicBezTo>
                  <a:pt x="314" y="408"/>
                  <a:pt x="316" y="410"/>
                  <a:pt x="319" y="410"/>
                </a:cubicBezTo>
                <a:lnTo>
                  <a:pt x="350" y="410"/>
                </a:lnTo>
                <a:cubicBezTo>
                  <a:pt x="353" y="410"/>
                  <a:pt x="355" y="408"/>
                  <a:pt x="355" y="405"/>
                </a:cubicBezTo>
                <a:lnTo>
                  <a:pt x="355" y="390"/>
                </a:lnTo>
                <a:cubicBezTo>
                  <a:pt x="355" y="373"/>
                  <a:pt x="358" y="367"/>
                  <a:pt x="367" y="354"/>
                </a:cubicBezTo>
                <a:lnTo>
                  <a:pt x="399" y="310"/>
                </a:lnTo>
                <a:cubicBezTo>
                  <a:pt x="416" y="287"/>
                  <a:pt x="424" y="271"/>
                  <a:pt x="424" y="248"/>
                </a:cubicBezTo>
                <a:cubicBezTo>
                  <a:pt x="424" y="200"/>
                  <a:pt x="389" y="166"/>
                  <a:pt x="337" y="166"/>
                </a:cubicBezTo>
                <a:close/>
                <a:moveTo>
                  <a:pt x="316" y="446"/>
                </a:moveTo>
                <a:cubicBezTo>
                  <a:pt x="313" y="446"/>
                  <a:pt x="311" y="448"/>
                  <a:pt x="311" y="451"/>
                </a:cubicBezTo>
                <a:lnTo>
                  <a:pt x="311" y="492"/>
                </a:lnTo>
                <a:cubicBezTo>
                  <a:pt x="311" y="495"/>
                  <a:pt x="313" y="497"/>
                  <a:pt x="316" y="497"/>
                </a:cubicBezTo>
                <a:lnTo>
                  <a:pt x="353" y="497"/>
                </a:lnTo>
                <a:cubicBezTo>
                  <a:pt x="355" y="497"/>
                  <a:pt x="357" y="495"/>
                  <a:pt x="357" y="492"/>
                </a:cubicBezTo>
                <a:lnTo>
                  <a:pt x="357" y="451"/>
                </a:lnTo>
                <a:cubicBezTo>
                  <a:pt x="357" y="448"/>
                  <a:pt x="355" y="446"/>
                  <a:pt x="353" y="446"/>
                </a:cubicBezTo>
                <a:lnTo>
                  <a:pt x="316" y="446"/>
                </a:lnTo>
                <a:close/>
              </a:path>
            </a:pathLst>
          </a:custGeom>
          <a:solidFill>
            <a:srgbClr val="5F5F5F"/>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675">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95607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627219490"/>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Tree>
    <p:extLst>
      <p:ext uri="{BB962C8B-B14F-4D97-AF65-F5344CB8AC3E}">
        <p14:creationId xmlns:p14="http://schemas.microsoft.com/office/powerpoint/2010/main" val="2983738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545423915"/>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Tree>
    <p:extLst>
      <p:ext uri="{BB962C8B-B14F-4D97-AF65-F5344CB8AC3E}">
        <p14:creationId xmlns:p14="http://schemas.microsoft.com/office/powerpoint/2010/main" val="810146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181281643"/>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9" name="Rectangle 108"/>
          <p:cNvSpPr>
            <a:spLocks noChangeArrowheads="1"/>
          </p:cNvSpPr>
          <p:nvPr userDrawn="1"/>
        </p:nvSpPr>
        <p:spPr bwMode="auto">
          <a:xfrm>
            <a:off x="45238" y="490907"/>
            <a:ext cx="8892244"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이전페이지 이어짐</a:t>
            </a:r>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817588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graphicFrame>
        <p:nvGraphicFramePr>
          <p:cNvPr id="6" name="Group 157">
            <a:extLst>
              <a:ext uri="{FF2B5EF4-FFF2-40B4-BE49-F238E27FC236}">
                <a16:creationId xmlns:a16="http://schemas.microsoft.com/office/drawing/2014/main" id="{FE0510C5-19A1-4017-99AB-C86C7413525D}"/>
              </a:ext>
            </a:extLst>
          </p:cNvPr>
          <p:cNvGraphicFramePr>
            <a:graphicFrameLocks noGrp="1"/>
          </p:cNvGraphicFramePr>
          <p:nvPr userDrawn="1">
            <p:extLst>
              <p:ext uri="{D42A27DB-BD31-4B8C-83A1-F6EECF244321}">
                <p14:modId xmlns:p14="http://schemas.microsoft.com/office/powerpoint/2010/main" val="3636486767"/>
              </p:ext>
            </p:extLst>
          </p:nvPr>
        </p:nvGraphicFramePr>
        <p:xfrm>
          <a:off x="51267" y="47519"/>
          <a:ext cx="8902233" cy="431040"/>
        </p:xfrm>
        <a:graphic>
          <a:graphicData uri="http://schemas.openxmlformats.org/drawingml/2006/table">
            <a:tbl>
              <a:tblPr/>
              <a:tblGrid>
                <a:gridCol w="729177">
                  <a:extLst>
                    <a:ext uri="{9D8B030D-6E8A-4147-A177-3AD203B41FA5}">
                      <a16:colId xmlns:a16="http://schemas.microsoft.com/office/drawing/2014/main" val="20000"/>
                    </a:ext>
                  </a:extLst>
                </a:gridCol>
                <a:gridCol w="257925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4801716">
                  <a:extLst>
                    <a:ext uri="{9D8B030D-6E8A-4147-A177-3AD203B41FA5}">
                      <a16:colId xmlns:a16="http://schemas.microsoft.com/office/drawing/2014/main" val="20003"/>
                    </a:ext>
                  </a:extLst>
                </a:gridCol>
              </a:tblGrid>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Page</a:t>
                      </a:r>
                      <a:r>
                        <a:rPr kumimoji="0" lang="ko-KR" altLang="en-US" sz="800" b="0" i="0" u="none" strike="noStrike" cap="none" normalizeH="0" baseline="0" dirty="0">
                          <a:ln>
                            <a:noFill/>
                          </a:ln>
                          <a:solidFill>
                            <a:schemeClr val="tx1"/>
                          </a:solidFill>
                          <a:effectLst/>
                          <a:latin typeface="맑은 고딕" pitchFamily="50" charset="-127"/>
                          <a:ea typeface="맑은 고딕" pitchFamily="50" charset="-127"/>
                          <a:cs typeface="Arial" charset="0"/>
                        </a:rPr>
                        <a:t> </a:t>
                      </a:r>
                      <a:r>
                        <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rPr>
                        <a:t>ID</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r>
                        <a:rPr kumimoji="0" lang="en-US" altLang="ko-KR" sz="800" b="0" i="0" u="none" strike="noStrike" cap="none" normalizeH="0" baseline="0">
                          <a:ln>
                            <a:noFill/>
                          </a:ln>
                          <a:solidFill>
                            <a:schemeClr val="tx1"/>
                          </a:solidFill>
                          <a:effectLst/>
                          <a:latin typeface="맑은 고딕" pitchFamily="50" charset="-127"/>
                          <a:ea typeface="맑은 고딕" pitchFamily="50" charset="-127"/>
                          <a:cs typeface="Arial" charset="0"/>
                        </a:rPr>
                        <a:t>Page Name</a:t>
                      </a: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19">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화면경로</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ko-KR" altLang="en-US" sz="7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defRPr/>
                      </a:pPr>
                      <a:r>
                        <a:rPr kumimoji="0" lang="ko-KR" altLang="en-US" sz="800" b="0" i="0" u="none" strike="noStrike" cap="none" normalizeH="0" baseline="0" dirty="0" smtClean="0">
                          <a:ln>
                            <a:noFill/>
                          </a:ln>
                          <a:solidFill>
                            <a:schemeClr val="tx1"/>
                          </a:solidFill>
                          <a:effectLst/>
                          <a:latin typeface="맑은 고딕" pitchFamily="50" charset="-127"/>
                          <a:ea typeface="+mn-ea"/>
                          <a:cs typeface="Arial" charset="0"/>
                        </a:rPr>
                        <a:t>화면타입</a:t>
                      </a:r>
                      <a:endParaRPr kumimoji="0" lang="en-US" altLang="ko-KR" sz="800" b="0" i="0" u="none" strike="noStrike" cap="none" normalizeH="0" baseline="0" dirty="0" smtClean="0">
                        <a:ln>
                          <a:noFill/>
                        </a:ln>
                        <a:solidFill>
                          <a:schemeClr val="tx1"/>
                        </a:solidFill>
                        <a:effectLst/>
                        <a:latin typeface="맑은 고딕" pitchFamily="50" charset="-127"/>
                        <a:ea typeface="+mn-ea"/>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1" hangingPunct="0">
                        <a:lnSpc>
                          <a:spcPct val="100000"/>
                        </a:lnSpc>
                        <a:spcBef>
                          <a:spcPct val="20000"/>
                        </a:spcBef>
                        <a:spcAft>
                          <a:spcPct val="0"/>
                        </a:spcAft>
                        <a:buClrTx/>
                        <a:buSzTx/>
                        <a:buFont typeface="Arial" charset="0"/>
                        <a:buNone/>
                        <a:tabLst/>
                      </a:pPr>
                      <a:endParaRPr kumimoji="0" lang="en-US" altLang="ko-KR" sz="800" b="0" i="0" u="none" strike="noStrike" cap="none" normalizeH="0" baseline="0" dirty="0">
                        <a:ln>
                          <a:noFill/>
                        </a:ln>
                        <a:solidFill>
                          <a:schemeClr val="tx1"/>
                        </a:solidFill>
                        <a:effectLst/>
                        <a:latin typeface="맑은 고딕" pitchFamily="50" charset="-127"/>
                        <a:ea typeface="맑은 고딕" pitchFamily="50" charset="-127"/>
                        <a:cs typeface="Arial" charset="0"/>
                      </a:endParaRPr>
                    </a:p>
                  </a:txBody>
                  <a:tcPr marL="84651" marR="67721"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7373111"/>
                  </a:ext>
                </a:extLst>
              </a:tr>
            </a:tbl>
          </a:graphicData>
        </a:graphic>
      </p:graphicFrame>
      <p:sp>
        <p:nvSpPr>
          <p:cNvPr id="5" name="직사각형 4">
            <a:extLst>
              <a:ext uri="{FF2B5EF4-FFF2-40B4-BE49-F238E27FC236}">
                <a16:creationId xmlns:a16="http://schemas.microsoft.com/office/drawing/2014/main" id="{41470903-B30D-4D55-A5F4-ECBF989F771D}"/>
              </a:ext>
            </a:extLst>
          </p:cNvPr>
          <p:cNvSpPr/>
          <p:nvPr userDrawn="1"/>
        </p:nvSpPr>
        <p:spPr>
          <a:xfrm>
            <a:off x="47625" y="492551"/>
            <a:ext cx="8910258" cy="615589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0132" tIns="45066" rIns="90132" bIns="45066" rtlCol="0" anchor="ctr"/>
          <a:lstStyle/>
          <a:p>
            <a:pPr algn="ctr"/>
            <a:endParaRPr lang="ko-KR" altLang="en-US" sz="1200">
              <a:solidFill>
                <a:schemeClr val="tx1"/>
              </a:solidFill>
            </a:endParaRPr>
          </a:p>
        </p:txBody>
      </p:sp>
      <p:sp>
        <p:nvSpPr>
          <p:cNvPr id="10" name="제목 1"/>
          <p:cNvSpPr>
            <a:spLocks noGrp="1"/>
          </p:cNvSpPr>
          <p:nvPr>
            <p:ph type="ctrTitle" hasCustomPrompt="1"/>
          </p:nvPr>
        </p:nvSpPr>
        <p:spPr>
          <a:xfrm>
            <a:off x="4156797" y="53602"/>
            <a:ext cx="4780685" cy="213090"/>
          </a:xfrm>
          <a:prstGeom prst="rect">
            <a:avLst/>
          </a:prstGeom>
        </p:spPr>
        <p:txBody>
          <a:bodyPr tIns="36000" bIns="36000" anchor="ctr" anchorCtr="0"/>
          <a:lstStyle>
            <a:lvl1pPr algn="l">
              <a:defRPr sz="800"/>
            </a:lvl1pPr>
          </a:lstStyle>
          <a:p>
            <a:r>
              <a:rPr lang="ko-KR" altLang="en-US" dirty="0" smtClean="0"/>
              <a:t>페이지명입력</a:t>
            </a:r>
            <a:endParaRPr lang="ko-KR" altLang="en-US" dirty="0"/>
          </a:p>
        </p:txBody>
      </p:sp>
      <p:sp>
        <p:nvSpPr>
          <p:cNvPr id="11" name="부제목 2"/>
          <p:cNvSpPr>
            <a:spLocks noGrp="1"/>
          </p:cNvSpPr>
          <p:nvPr>
            <p:ph type="subTitle" idx="1" hasCustomPrompt="1"/>
          </p:nvPr>
        </p:nvSpPr>
        <p:spPr>
          <a:xfrm>
            <a:off x="777382" y="53333"/>
            <a:ext cx="2582314" cy="210759"/>
          </a:xfrm>
          <a:prstGeom prst="rect">
            <a:avLst/>
          </a:prstGeom>
        </p:spPr>
        <p:txBody>
          <a:bodyPr tIns="0" bIns="0" anchor="ctr" anchorCtr="0"/>
          <a:lstStyle>
            <a:lvl1pPr marL="0" indent="0" algn="l">
              <a:buNone/>
              <a:defRPr sz="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smtClean="0"/>
              <a:t>화면아이디입력</a:t>
            </a:r>
            <a:endParaRPr lang="ko-KR" altLang="en-US" dirty="0"/>
          </a:p>
        </p:txBody>
      </p:sp>
      <p:sp>
        <p:nvSpPr>
          <p:cNvPr id="12" name="Text Box 160" descr="밝은 상향 대각선">
            <a:extLst>
              <a:ext uri="{FF2B5EF4-FFF2-40B4-BE49-F238E27FC236}">
                <a16:creationId xmlns:a16="http://schemas.microsoft.com/office/drawing/2014/main" id="{1F570475-8EA1-43B3-B8D6-2BE04E67E82C}"/>
              </a:ext>
            </a:extLst>
          </p:cNvPr>
          <p:cNvSpPr txBox="1">
            <a:spLocks noChangeArrowheads="1"/>
          </p:cNvSpPr>
          <p:nvPr userDrawn="1"/>
        </p:nvSpPr>
        <p:spPr bwMode="auto">
          <a:xfrm>
            <a:off x="6042502" y="6642883"/>
            <a:ext cx="402097" cy="208002"/>
          </a:xfrm>
          <a:prstGeom prst="rect">
            <a:avLst/>
          </a:prstGeom>
          <a:noFill/>
          <a:ln>
            <a:noFill/>
          </a:ln>
          <a:extLst/>
        </p:spPr>
        <p:txBody>
          <a:bodyPr wrap="none" lIns="80835" tIns="42035" rIns="80835" bIns="42035">
            <a:spAutoFit/>
          </a:bodyPr>
          <a:lstStyle>
            <a:lvl1pPr defTabSz="915988" eaLnBrk="0" hangingPunct="0">
              <a:defRPr kumimoji="1" sz="700" b="1">
                <a:solidFill>
                  <a:schemeClr val="tx1"/>
                </a:solidFill>
                <a:latin typeface="맑은 고딕" pitchFamily="50" charset="-127"/>
                <a:ea typeface="맑은 고딕" pitchFamily="50" charset="-127"/>
                <a:sym typeface="Wingdings 2" pitchFamily="18" charset="2"/>
              </a:defRPr>
            </a:lvl1pPr>
            <a:lvl2pPr marL="742950" indent="-285750" defTabSz="915988" eaLnBrk="0" hangingPunct="0">
              <a:defRPr kumimoji="1" sz="700" b="1">
                <a:solidFill>
                  <a:schemeClr val="tx1"/>
                </a:solidFill>
                <a:latin typeface="맑은 고딕" pitchFamily="50" charset="-127"/>
                <a:ea typeface="맑은 고딕" pitchFamily="50" charset="-127"/>
                <a:sym typeface="Wingdings 2" pitchFamily="18" charset="2"/>
              </a:defRPr>
            </a:lvl2pPr>
            <a:lvl3pPr marL="11430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3pPr>
            <a:lvl4pPr marL="16002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4pPr>
            <a:lvl5pPr marL="2057400" indent="-228600" defTabSz="915988" eaLnBrk="0" hangingPunct="0">
              <a:defRPr kumimoji="1" sz="700" b="1">
                <a:solidFill>
                  <a:schemeClr val="tx1"/>
                </a:solidFill>
                <a:latin typeface="맑은 고딕" pitchFamily="50" charset="-127"/>
                <a:ea typeface="맑은 고딕" pitchFamily="50" charset="-127"/>
                <a:sym typeface="Wingdings 2" pitchFamily="18" charset="2"/>
              </a:defRPr>
            </a:lvl5pPr>
            <a:lvl6pPr marL="25146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6pPr>
            <a:lvl7pPr marL="29718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7pPr>
            <a:lvl8pPr marL="34290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8pPr>
            <a:lvl9pPr marL="3886200" indent="-228600" algn="ctr" defTabSz="915988" eaLnBrk="0" fontAlgn="base" hangingPunct="0">
              <a:spcBef>
                <a:spcPct val="20000"/>
              </a:spcBef>
              <a:spcAft>
                <a:spcPct val="0"/>
              </a:spcAft>
              <a:defRPr kumimoji="1" sz="700" b="1">
                <a:solidFill>
                  <a:schemeClr val="tx1"/>
                </a:solidFill>
                <a:latin typeface="맑은 고딕" pitchFamily="50" charset="-127"/>
                <a:ea typeface="맑은 고딕" pitchFamily="50" charset="-127"/>
                <a:sym typeface="Wingdings 2" pitchFamily="18" charset="2"/>
              </a:defRPr>
            </a:lvl9pPr>
          </a:lstStyle>
          <a:p>
            <a:pPr algn="ctr" eaLnBrk="1" fontAlgn="base" hangingPunct="1">
              <a:spcBef>
                <a:spcPct val="20000"/>
              </a:spcBef>
              <a:spcAft>
                <a:spcPct val="0"/>
              </a:spcAft>
              <a:defRPr/>
            </a:pPr>
            <a:r>
              <a:rPr lang="en-US" altLang="ko-KR" sz="800" dirty="0">
                <a:solidFill>
                  <a:srgbClr val="000000"/>
                </a:solidFill>
              </a:rPr>
              <a:t>Page</a:t>
            </a:r>
          </a:p>
        </p:txBody>
      </p:sp>
      <p:cxnSp>
        <p:nvCxnSpPr>
          <p:cNvPr id="4" name="직선 연결선 3"/>
          <p:cNvCxnSpPr/>
          <p:nvPr userDrawn="1"/>
        </p:nvCxnSpPr>
        <p:spPr>
          <a:xfrm>
            <a:off x="4502595" y="260648"/>
            <a:ext cx="0" cy="6439005"/>
          </a:xfrm>
          <a:prstGeom prst="line">
            <a:avLst/>
          </a:prstGeom>
          <a:ln w="3175">
            <a:solidFill>
              <a:schemeClr val="bg1">
                <a:lumMod val="8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 name="직사각형 1"/>
          <p:cNvSpPr/>
          <p:nvPr userDrawn="1"/>
        </p:nvSpPr>
        <p:spPr>
          <a:xfrm>
            <a:off x="5591944" y="6628890"/>
            <a:ext cx="524377" cy="246221"/>
          </a:xfrm>
          <a:prstGeom prst="rect">
            <a:avLst/>
          </a:prstGeom>
        </p:spPr>
        <p:txBody>
          <a:bodyPr wrap="square">
            <a:spAutoFit/>
          </a:bodyPr>
          <a:lstStyle/>
          <a:p>
            <a:pPr algn="r"/>
            <a:fld id="{ACBBB370-B51D-4344-ACD4-EBB9DC26B260}" type="slidenum">
              <a:rPr lang="ko-KR" altLang="en-US" sz="1000" b="1" smtClean="0"/>
              <a:pPr algn="r"/>
              <a:t>‹#›</a:t>
            </a:fld>
            <a:endParaRPr lang="ko-KR" altLang="en-US" b="1" dirty="0"/>
          </a:p>
        </p:txBody>
      </p:sp>
      <p:sp>
        <p:nvSpPr>
          <p:cNvPr id="13" name="Rectangle 28"/>
          <p:cNvSpPr>
            <a:spLocks noChangeArrowheads="1"/>
          </p:cNvSpPr>
          <p:nvPr userDrawn="1"/>
        </p:nvSpPr>
        <p:spPr bwMode="auto">
          <a:xfrm>
            <a:off x="45238" y="6424667"/>
            <a:ext cx="8915032" cy="225425"/>
          </a:xfrm>
          <a:prstGeom prst="rect">
            <a:avLst/>
          </a:prstGeom>
          <a:solidFill>
            <a:schemeClr val="tx1"/>
          </a:solidFill>
          <a:ln w="9525">
            <a:solidFill>
              <a:schemeClr val="tx1"/>
            </a:solidFill>
            <a:miter lim="800000"/>
            <a:headEnd/>
            <a:tailEnd/>
          </a:ln>
          <a:effectLst/>
        </p:spPr>
        <p:txBody>
          <a:bodyPr wrap="none" anchor="ctr"/>
          <a:lstStyle/>
          <a:p>
            <a:pPr algn="ctr"/>
            <a:r>
              <a:rPr lang="ko-KR" altLang="en-US" sz="1200" dirty="0">
                <a:solidFill>
                  <a:schemeClr val="bg1"/>
                </a:solidFill>
                <a:latin typeface="맑은 고딕" pitchFamily="50" charset="-127"/>
                <a:ea typeface="맑은 고딕" pitchFamily="50" charset="-127"/>
              </a:rPr>
              <a:t>다음페이지 이어짐</a:t>
            </a:r>
          </a:p>
        </p:txBody>
      </p:sp>
    </p:spTree>
    <p:extLst>
      <p:ext uri="{BB962C8B-B14F-4D97-AF65-F5344CB8AC3E}">
        <p14:creationId xmlns:p14="http://schemas.microsoft.com/office/powerpoint/2010/main" val="42367308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238568" y="6692311"/>
            <a:ext cx="900000" cy="114649"/>
          </a:xfrm>
          <a:prstGeom prst="rect">
            <a:avLst/>
          </a:prstGeom>
        </p:spPr>
      </p:pic>
    </p:spTree>
    <p:extLst>
      <p:ext uri="{BB962C8B-B14F-4D97-AF65-F5344CB8AC3E}">
        <p14:creationId xmlns:p14="http://schemas.microsoft.com/office/powerpoint/2010/main" val="923768271"/>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57" r:id="rId3"/>
    <p:sldLayoutId id="2147483649" r:id="rId4"/>
    <p:sldLayoutId id="2147483651" r:id="rId5"/>
    <p:sldLayoutId id="2147483679" r:id="rId6"/>
    <p:sldLayoutId id="2147483682" r:id="rId7"/>
    <p:sldLayoutId id="2147483680" r:id="rId8"/>
    <p:sldLayoutId id="2147483681" r:id="rId9"/>
    <p:sldLayoutId id="2147483678" r:id="rId10"/>
    <p:sldLayoutId id="2147483683" r:id="rId11"/>
    <p:sldLayoutId id="2147483684" r:id="rId12"/>
    <p:sldLayoutId id="2147483686" r:id="rId13"/>
    <p:sldLayoutId id="2147483670" r:id="rId14"/>
    <p:sldLayoutId id="2147483673" r:id="rId15"/>
    <p:sldLayoutId id="2147483674" r:id="rId16"/>
    <p:sldLayoutId id="2147483675" r:id="rId17"/>
    <p:sldLayoutId id="2147483676" r:id="rId18"/>
    <p:sldLayoutId id="2147483677" r:id="rId19"/>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8.png"/><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5"/>
          <p:cNvCxnSpPr/>
          <p:nvPr/>
        </p:nvCxnSpPr>
        <p:spPr>
          <a:xfrm>
            <a:off x="1964369" y="3414252"/>
            <a:ext cx="845451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제목 7"/>
          <p:cNvSpPr txBox="1">
            <a:spLocks/>
          </p:cNvSpPr>
          <p:nvPr/>
        </p:nvSpPr>
        <p:spPr>
          <a:xfrm>
            <a:off x="0" y="2708920"/>
            <a:ext cx="12192000" cy="676275"/>
          </a:xfrm>
          <a:prstGeom prst="rect">
            <a:avLst/>
          </a:prstGeom>
        </p:spPr>
        <p:txBody>
          <a:bodyPr anchor="ctr" anchorCtr="0">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2800" dirty="0" smtClean="0">
                <a:latin typeface="+mj-ea"/>
              </a:rPr>
              <a:t>innisfree_FO</a:t>
            </a:r>
            <a:r>
              <a:rPr lang="ko-KR" altLang="en-US" sz="2800" dirty="0" smtClean="0">
                <a:latin typeface="+mj-ea"/>
              </a:rPr>
              <a:t>리뉴얼</a:t>
            </a:r>
            <a:r>
              <a:rPr lang="en-US" altLang="ko-KR" sz="2800" dirty="0" smtClean="0">
                <a:latin typeface="+mj-ea"/>
              </a:rPr>
              <a:t>_PC_</a:t>
            </a:r>
            <a:r>
              <a:rPr lang="ko-KR" altLang="en-US" sz="2800" err="1" smtClean="0">
                <a:latin typeface="+mj-ea"/>
              </a:rPr>
              <a:t>임직원인증</a:t>
            </a:r>
            <a:r>
              <a:rPr lang="en-US" altLang="ko-KR" sz="2800" smtClean="0">
                <a:latin typeface="+mj-ea"/>
              </a:rPr>
              <a:t>,</a:t>
            </a:r>
            <a:r>
              <a:rPr lang="ko-KR" altLang="en-US" sz="2800" smtClean="0">
                <a:latin typeface="+mj-ea"/>
              </a:rPr>
              <a:t>고객센터</a:t>
            </a:r>
            <a:r>
              <a:rPr lang="en-US" altLang="ko-KR" sz="2800" smtClean="0">
                <a:ln w="6350">
                  <a:solidFill>
                    <a:schemeClr val="tx1">
                      <a:lumMod val="50000"/>
                      <a:lumOff val="50000"/>
                      <a:alpha val="40000"/>
                    </a:schemeClr>
                  </a:solidFill>
                </a:ln>
                <a:latin typeface="+mj-ea"/>
              </a:rPr>
              <a:t>_</a:t>
            </a:r>
            <a:r>
              <a:rPr lang="ko-KR" altLang="en-US" sz="2800" dirty="0" smtClean="0">
                <a:ln w="6350">
                  <a:solidFill>
                    <a:schemeClr val="tx1">
                      <a:lumMod val="50000"/>
                      <a:lumOff val="50000"/>
                      <a:alpha val="40000"/>
                    </a:schemeClr>
                  </a:solidFill>
                </a:ln>
                <a:latin typeface="+mj-ea"/>
              </a:rPr>
              <a:t>화면설계서</a:t>
            </a:r>
            <a:endParaRPr lang="ko-KR" altLang="en-US" sz="2800" dirty="0">
              <a:ln w="6350">
                <a:solidFill>
                  <a:schemeClr val="tx1">
                    <a:lumMod val="50000"/>
                    <a:lumOff val="50000"/>
                    <a:alpha val="40000"/>
                  </a:schemeClr>
                </a:solidFill>
              </a:ln>
              <a:latin typeface="+mj-ea"/>
            </a:endParaRPr>
          </a:p>
        </p:txBody>
      </p:sp>
      <p:sp>
        <p:nvSpPr>
          <p:cNvPr id="15" name="부제목 9"/>
          <p:cNvSpPr txBox="1">
            <a:spLocks/>
          </p:cNvSpPr>
          <p:nvPr/>
        </p:nvSpPr>
        <p:spPr>
          <a:xfrm>
            <a:off x="1964369" y="3538339"/>
            <a:ext cx="3512795" cy="466725"/>
          </a:xfrm>
          <a:prstGeom prst="rect">
            <a:avLst/>
          </a:prstGeom>
        </p:spPr>
        <p:txBody>
          <a:bodyPr lIns="72000" tIns="36000" rIns="36000" bIns="36000" anchor="ct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ko-KR" sz="1200" b="1" dirty="0" smtClean="0">
                <a:latin typeface="+mn-ea"/>
              </a:rPr>
              <a:t>Version</a:t>
            </a:r>
            <a:r>
              <a:rPr lang="en-US" altLang="ko-KR" sz="1200" b="1" dirty="0" smtClean="0">
                <a:solidFill>
                  <a:schemeClr val="tx1">
                    <a:lumMod val="65000"/>
                    <a:lumOff val="35000"/>
                  </a:schemeClr>
                </a:solidFill>
                <a:latin typeface="+mn-ea"/>
              </a:rPr>
              <a:t> 0.9/2024-06-10</a:t>
            </a:r>
          </a:p>
          <a:p>
            <a:pPr marL="0" indent="0">
              <a:lnSpc>
                <a:spcPct val="100000"/>
              </a:lnSpc>
              <a:buFont typeface="Arial" panose="020B0604020202020204" pitchFamily="34" charset="0"/>
              <a:buNone/>
            </a:pPr>
            <a:r>
              <a:rPr lang="ko-KR" altLang="en-US" sz="1200" b="1" dirty="0" smtClean="0">
                <a:solidFill>
                  <a:schemeClr val="tx1">
                    <a:lumMod val="65000"/>
                    <a:lumOff val="35000"/>
                  </a:schemeClr>
                </a:solidFill>
                <a:latin typeface="+mn-ea"/>
              </a:rPr>
              <a:t>고하나</a:t>
            </a:r>
            <a:endParaRPr lang="ko-KR" altLang="ko-KR" sz="1200" b="1" dirty="0">
              <a:solidFill>
                <a:schemeClr val="tx1">
                  <a:lumMod val="65000"/>
                  <a:lumOff val="35000"/>
                </a:schemeClr>
              </a:solidFill>
              <a:latin typeface="+mn-ea"/>
            </a:endParaRPr>
          </a:p>
        </p:txBody>
      </p:sp>
    </p:spTree>
    <p:extLst>
      <p:ext uri="{BB962C8B-B14F-4D97-AF65-F5344CB8AC3E}">
        <p14:creationId xmlns:p14="http://schemas.microsoft.com/office/powerpoint/2010/main" val="42648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공지사항 </a:t>
            </a:r>
            <a:endParaRPr lang="ko-KR" altLang="en-US" dirty="0"/>
          </a:p>
        </p:txBody>
      </p:sp>
      <p:sp>
        <p:nvSpPr>
          <p:cNvPr id="3" name="부제목 2"/>
          <p:cNvSpPr>
            <a:spLocks noGrp="1"/>
          </p:cNvSpPr>
          <p:nvPr>
            <p:ph type="subTitle" idx="1"/>
          </p:nvPr>
        </p:nvSpPr>
        <p:spPr/>
        <p:txBody>
          <a:bodyPr/>
          <a:lstStyle/>
          <a:p>
            <a:r>
              <a:rPr lang="en-US" altLang="ko-KR" dirty="0"/>
              <a:t>IN_PC_MYP_01_92</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745176050"/>
              </p:ext>
            </p:extLst>
          </p:nvPr>
        </p:nvGraphicFramePr>
        <p:xfrm>
          <a:off x="9000565" y="37029"/>
          <a:ext cx="3152540" cy="5920635"/>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공지사항 탭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관리자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CS</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공지사항</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&gt;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등록</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전시대상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전시기간이 </a:t>
                      </a:r>
                      <a:r>
                        <a:rPr kumimoji="0" lang="ko-KR" altLang="en-US" sz="800" b="0" i="0" u="none" strike="noStrike" kern="1200" cap="none" normalizeH="0" baseline="0" dirty="0" err="1" smtClean="0">
                          <a:ln>
                            <a:noFill/>
                          </a:ln>
                          <a:solidFill>
                            <a:srgbClr val="0000FF"/>
                          </a:solidFill>
                          <a:effectLst/>
                          <a:latin typeface="+mn-lt"/>
                          <a:ea typeface="+mn-ea"/>
                          <a:cs typeface="+mn-cs"/>
                          <a:sym typeface="Wingdings 2" pitchFamily="18" charset="2"/>
                        </a:rPr>
                        <a:t>조회일을</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 포함 </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전시순서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고정공지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일반공지순 노출</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탭 진입시 공지사항 전체 목록 조회결과 디폴트 노출</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공지사항 분류 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전체 디폴트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전체</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고객센터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매장공지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배송공지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쇼핑몰공지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이벤트공지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당첨자발표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총공지사항수</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현재 조회된 공지사항의 총수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~0,000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천단위표기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1-3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목록</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고정공지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&gt;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일반공지순 노출</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페이지에 최대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&lt;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고정공지</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고정공지사용여부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사용</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고정공지기간이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조회일을</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포함한 경우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고정공지전시순서지정순으로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&lt;</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일반공지</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고정공지를</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제외한 공지</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전시기간이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조회일을</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포함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고정공지사용여부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사용안함인</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경우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최근등록순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smtClean="0">
                          <a:solidFill>
                            <a:schemeClr val="tx1"/>
                          </a:solidFill>
                          <a:latin typeface="+mn-ea"/>
                          <a:ea typeface="+mn-ea"/>
                        </a:rPr>
                        <a:t>노출정보</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구분 마크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최대 </a:t>
                      </a:r>
                      <a:r>
                        <a:rPr lang="en-US" altLang="ko-KR" sz="800" b="0" u="none" baseline="0" dirty="0" smtClean="0">
                          <a:solidFill>
                            <a:schemeClr val="tx1"/>
                          </a:solidFill>
                          <a:latin typeface="+mn-ea"/>
                          <a:ea typeface="+mn-ea"/>
                        </a:rPr>
                        <a:t>3</a:t>
                      </a:r>
                      <a:r>
                        <a:rPr lang="ko-KR" altLang="en-US" sz="800" b="0" u="none" baseline="0" dirty="0" smtClean="0">
                          <a:solidFill>
                            <a:schemeClr val="tx1"/>
                          </a:solidFill>
                          <a:latin typeface="+mn-ea"/>
                          <a:ea typeface="+mn-ea"/>
                        </a:rPr>
                        <a:t>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없는 경우 미노출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 </a:t>
                      </a:r>
                      <a:r>
                        <a:rPr lang="ko-KR" altLang="en-US" sz="800" b="0" u="none" baseline="0" dirty="0" smtClean="0">
                          <a:solidFill>
                            <a:srgbClr val="0000FF"/>
                          </a:solidFill>
                          <a:latin typeface="+mn-ea"/>
                          <a:ea typeface="+mn-ea"/>
                        </a:rPr>
                        <a:t>마크 전시순서 </a:t>
                      </a:r>
                      <a:r>
                        <a:rPr lang="en-US" altLang="ko-KR" sz="800" b="0" u="none" baseline="0" dirty="0" smtClean="0">
                          <a:solidFill>
                            <a:srgbClr val="0000FF"/>
                          </a:solidFill>
                          <a:latin typeface="+mn-ea"/>
                          <a:ea typeface="+mn-ea"/>
                        </a:rPr>
                        <a:t>: </a:t>
                      </a:r>
                      <a:r>
                        <a:rPr lang="ko-KR" altLang="en-US" sz="800" b="0" i="0" kern="1200" dirty="0" smtClean="0">
                          <a:solidFill>
                            <a:schemeClr val="tx1"/>
                          </a:solidFill>
                          <a:effectLst/>
                          <a:latin typeface="+mn-lt"/>
                          <a:ea typeface="+mn-ea"/>
                          <a:cs typeface="+mn-cs"/>
                        </a:rPr>
                        <a:t>고객센터 </a:t>
                      </a:r>
                      <a:r>
                        <a:rPr lang="en-US" altLang="ko-KR" sz="800" b="0" i="0" kern="1200" dirty="0" smtClean="0">
                          <a:solidFill>
                            <a:schemeClr val="tx1"/>
                          </a:solidFill>
                          <a:effectLst/>
                          <a:latin typeface="+mn-lt"/>
                          <a:ea typeface="+mn-ea"/>
                          <a:cs typeface="+mn-cs"/>
                        </a:rPr>
                        <a:t>&gt; </a:t>
                      </a:r>
                      <a:r>
                        <a:rPr lang="ko-KR" altLang="en-US" sz="800" b="0" i="0" kern="1200" dirty="0" err="1" smtClean="0">
                          <a:solidFill>
                            <a:schemeClr val="tx1"/>
                          </a:solidFill>
                          <a:effectLst/>
                          <a:latin typeface="+mn-lt"/>
                          <a:ea typeface="+mn-ea"/>
                          <a:cs typeface="+mn-cs"/>
                        </a:rPr>
                        <a:t>배송공지</a:t>
                      </a:r>
                      <a:r>
                        <a:rPr lang="ko-KR" altLang="en-US" sz="800" b="0" i="0" kern="1200" dirty="0" smtClean="0">
                          <a:solidFill>
                            <a:schemeClr val="tx1"/>
                          </a:solidFill>
                          <a:effectLst/>
                          <a:latin typeface="+mn-lt"/>
                          <a:ea typeface="+mn-ea"/>
                          <a:cs typeface="+mn-cs"/>
                        </a:rPr>
                        <a:t> </a:t>
                      </a:r>
                      <a:r>
                        <a:rPr lang="en-US" altLang="ko-KR" sz="800" b="0" i="0" kern="1200" dirty="0" smtClean="0">
                          <a:solidFill>
                            <a:schemeClr val="tx1"/>
                          </a:solidFill>
                          <a:effectLst/>
                          <a:latin typeface="+mn-lt"/>
                          <a:ea typeface="+mn-ea"/>
                          <a:cs typeface="+mn-cs"/>
                        </a:rPr>
                        <a:t>&gt; </a:t>
                      </a:r>
                      <a:r>
                        <a:rPr lang="ko-KR" altLang="en-US" sz="800" b="0" i="0" kern="1200" dirty="0" err="1" smtClean="0">
                          <a:solidFill>
                            <a:schemeClr val="tx1"/>
                          </a:solidFill>
                          <a:effectLst/>
                          <a:latin typeface="+mn-lt"/>
                          <a:ea typeface="+mn-ea"/>
                          <a:cs typeface="+mn-cs"/>
                        </a:rPr>
                        <a:t>이벤트공지</a:t>
                      </a:r>
                      <a:r>
                        <a:rPr lang="ko-KR" altLang="en-US" sz="800" b="0" i="0" kern="1200" dirty="0" smtClean="0">
                          <a:solidFill>
                            <a:schemeClr val="tx1"/>
                          </a:solidFill>
                          <a:effectLst/>
                          <a:latin typeface="+mn-lt"/>
                          <a:ea typeface="+mn-ea"/>
                          <a:cs typeface="+mn-cs"/>
                        </a:rPr>
                        <a:t>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당첨자발표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쇼핑몰공지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매장공지</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제목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공백포함 최대 </a:t>
                      </a:r>
                      <a:r>
                        <a:rPr lang="en-US" altLang="ko-KR" sz="800" b="0" u="none" baseline="0" dirty="0" smtClean="0">
                          <a:solidFill>
                            <a:schemeClr val="tx1"/>
                          </a:solidFill>
                          <a:latin typeface="+mn-ea"/>
                          <a:ea typeface="+mn-ea"/>
                        </a:rPr>
                        <a:t>50</a:t>
                      </a:r>
                      <a:r>
                        <a:rPr lang="ko-KR" altLang="en-US" sz="800" b="0" u="none" baseline="0" dirty="0" smtClean="0">
                          <a:solidFill>
                            <a:schemeClr val="tx1"/>
                          </a:solidFill>
                          <a:latin typeface="+mn-ea"/>
                          <a:ea typeface="+mn-ea"/>
                        </a:rPr>
                        <a:t>자</a:t>
                      </a:r>
                      <a:r>
                        <a:rPr lang="en-US" altLang="ko-KR" sz="800" b="0" u="none" baseline="0" dirty="0" smtClean="0">
                          <a:solidFill>
                            <a:schemeClr val="tx1"/>
                          </a:solidFill>
                          <a:latin typeface="+mn-ea"/>
                          <a:ea typeface="+mn-ea"/>
                        </a:rPr>
                        <a:t>, 2</a:t>
                      </a:r>
                      <a:r>
                        <a:rPr lang="ko-KR" altLang="en-US" sz="800" b="0" u="none" baseline="0" dirty="0" smtClean="0">
                          <a:solidFill>
                            <a:schemeClr val="tx1"/>
                          </a:solidFill>
                          <a:latin typeface="+mn-ea"/>
                          <a:ea typeface="+mn-ea"/>
                        </a:rPr>
                        <a:t>줄</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말줄임</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등록일 </a:t>
                      </a:r>
                      <a:r>
                        <a:rPr lang="en-US" altLang="ko-KR" sz="800" b="0" u="none" baseline="0" dirty="0" smtClean="0">
                          <a:solidFill>
                            <a:schemeClr val="tx1"/>
                          </a:solidFill>
                          <a:latin typeface="+mn-ea"/>
                          <a:ea typeface="+mn-ea"/>
                        </a:rPr>
                        <a:t>(YYYY-MM-DD)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공지사항 조회</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2-1 </a:t>
                      </a:r>
                      <a:r>
                        <a:rPr lang="ko-KR" altLang="en-US" sz="800" b="1" u="none" baseline="0" dirty="0" smtClean="0">
                          <a:solidFill>
                            <a:schemeClr val="tx1"/>
                          </a:solidFill>
                          <a:latin typeface="+mn-ea"/>
                          <a:ea typeface="+mn-ea"/>
                        </a:rPr>
                        <a:t>검색어 입력박스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입력글자수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문자 제한 없음</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2-2 </a:t>
                      </a:r>
                      <a:r>
                        <a:rPr lang="ko-KR" altLang="en-US" sz="800" b="1" u="none" baseline="0" dirty="0" smtClean="0">
                          <a:solidFill>
                            <a:schemeClr val="tx1"/>
                          </a:solidFill>
                          <a:latin typeface="+mn-ea"/>
                          <a:ea typeface="+mn-ea"/>
                        </a:rPr>
                        <a:t>검색 버튼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공지사항</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제목</a:t>
                      </a:r>
                      <a:r>
                        <a:rPr lang="en-US" altLang="ko-KR" sz="800" b="0" u="none" baseline="0" dirty="0" smtClean="0">
                          <a:solidFill>
                            <a:schemeClr val="tx1"/>
                          </a:solidFill>
                          <a:latin typeface="+mn-ea"/>
                          <a:ea typeface="+mn-ea"/>
                        </a:rPr>
                        <a:t>or</a:t>
                      </a:r>
                      <a:r>
                        <a:rPr lang="ko-KR" altLang="en-US" sz="800" b="0" u="none" baseline="0" dirty="0" smtClean="0">
                          <a:solidFill>
                            <a:schemeClr val="tx1"/>
                          </a:solidFill>
                          <a:latin typeface="+mn-ea"/>
                          <a:ea typeface="+mn-ea"/>
                        </a:rPr>
                        <a:t>내용 내 해당 </a:t>
                      </a:r>
                      <a:r>
                        <a:rPr lang="ko-KR" altLang="en-US" sz="800" b="0" u="none" baseline="0" dirty="0" err="1" smtClean="0">
                          <a:solidFill>
                            <a:schemeClr val="tx1"/>
                          </a:solidFill>
                          <a:latin typeface="+mn-ea"/>
                          <a:ea typeface="+mn-ea"/>
                        </a:rPr>
                        <a:t>검색어를</a:t>
                      </a:r>
                      <a:r>
                        <a:rPr lang="ko-KR" altLang="en-US" sz="800" b="0" u="none" baseline="0" dirty="0" smtClean="0">
                          <a:solidFill>
                            <a:schemeClr val="tx1"/>
                          </a:solidFill>
                          <a:latin typeface="+mn-ea"/>
                          <a:ea typeface="+mn-ea"/>
                        </a:rPr>
                        <a:t> 포함하는 항목을 </a:t>
                      </a:r>
                      <a:r>
                        <a:rPr lang="ko-KR" altLang="en-US" sz="800" b="0" u="none" baseline="0" dirty="0" err="1" smtClean="0">
                          <a:solidFill>
                            <a:schemeClr val="tx1"/>
                          </a:solidFill>
                          <a:latin typeface="+mn-ea"/>
                          <a:ea typeface="+mn-ea"/>
                        </a:rPr>
                        <a:t>조회결과로</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169738109"/>
                  </a:ext>
                </a:extLst>
              </a:tr>
              <a:tr h="261091">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indent="0" algn="l" defTabSz="844083" rtl="0" eaLnBrk="1" fontAlgn="auto" latinLnBrk="1" hangingPunct="1">
                        <a:lnSpc>
                          <a:spcPts val="1200"/>
                        </a:lnSpc>
                        <a:spcBef>
                          <a:spcPts val="0"/>
                        </a:spcBef>
                        <a:spcAft>
                          <a:spcPts val="0"/>
                        </a:spcAft>
                        <a:buClrTx/>
                        <a:buSzTx/>
                        <a:buFontTx/>
                        <a:buNone/>
                        <a:tabLst/>
                        <a:defRPr/>
                      </a:pP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91667605"/>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extLst>
              <p:ext uri="{D42A27DB-BD31-4B8C-83A1-F6EECF244321}">
                <p14:modId xmlns:p14="http://schemas.microsoft.com/office/powerpoint/2010/main" val="1772977689"/>
              </p:ext>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solidFill>
                        </a:rPr>
                        <a:t>공지사항</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공지사항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pic>
        <p:nvPicPr>
          <p:cNvPr id="22" name="그림 21"/>
          <p:cNvPicPr>
            <a:picLocks noChangeAspect="1"/>
          </p:cNvPicPr>
          <p:nvPr/>
        </p:nvPicPr>
        <p:blipFill>
          <a:blip r:embed="rId6"/>
          <a:stretch>
            <a:fillRect/>
          </a:stretch>
        </p:blipFill>
        <p:spPr>
          <a:xfrm>
            <a:off x="210385" y="2887077"/>
            <a:ext cx="8025534" cy="2846179"/>
          </a:xfrm>
          <a:prstGeom prst="rect">
            <a:avLst/>
          </a:prstGeom>
        </p:spPr>
      </p:pic>
      <p:pic>
        <p:nvPicPr>
          <p:cNvPr id="35" name="그림 34"/>
          <p:cNvPicPr>
            <a:picLocks noChangeAspect="1"/>
          </p:cNvPicPr>
          <p:nvPr/>
        </p:nvPicPr>
        <p:blipFill>
          <a:blip r:embed="rId7"/>
          <a:stretch>
            <a:fillRect/>
          </a:stretch>
        </p:blipFill>
        <p:spPr>
          <a:xfrm>
            <a:off x="2998115" y="6228999"/>
            <a:ext cx="2592288" cy="269667"/>
          </a:xfrm>
          <a:prstGeom prst="rect">
            <a:avLst/>
          </a:prstGeom>
        </p:spPr>
      </p:pic>
      <p:sp>
        <p:nvSpPr>
          <p:cNvPr id="36" name="자유형 43">
            <a:extLst>
              <a:ext uri="{FF2B5EF4-FFF2-40B4-BE49-F238E27FC236}">
                <a16:creationId xmlns:a16="http://schemas.microsoft.com/office/drawing/2014/main" id="{D86851AA-CA2D-F50D-FF14-736C93C9A774}"/>
              </a:ext>
            </a:extLst>
          </p:cNvPr>
          <p:cNvSpPr/>
          <p:nvPr/>
        </p:nvSpPr>
        <p:spPr>
          <a:xfrm>
            <a:off x="297815" y="5645243"/>
            <a:ext cx="7992888"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생략</a:t>
            </a:r>
            <a:endParaRPr lang="ko-KR" altLang="en-US" sz="800" dirty="0">
              <a:solidFill>
                <a:schemeClr val="tx1">
                  <a:lumMod val="50000"/>
                  <a:lumOff val="50000"/>
                </a:schemeClr>
              </a:solidFill>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1817019" y="23271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248603" y="38534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37" name="Oval 611">
            <a:extLst>
              <a:ext uri="{FF2B5EF4-FFF2-40B4-BE49-F238E27FC236}">
                <a16:creationId xmlns:a16="http://schemas.microsoft.com/office/drawing/2014/main" id="{8A3723C9-7A64-4677-9B95-EBFFA02C0DC4}"/>
              </a:ext>
            </a:extLst>
          </p:cNvPr>
          <p:cNvSpPr>
            <a:spLocks noChangeArrowheads="1"/>
          </p:cNvSpPr>
          <p:nvPr/>
        </p:nvSpPr>
        <p:spPr bwMode="auto">
          <a:xfrm>
            <a:off x="81765" y="46108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66" name="Oval 611">
            <a:extLst>
              <a:ext uri="{FF2B5EF4-FFF2-40B4-BE49-F238E27FC236}">
                <a16:creationId xmlns:a16="http://schemas.microsoft.com/office/drawing/2014/main" id="{8A3723C9-7A64-4677-9B95-EBFFA02C0DC4}"/>
              </a:ext>
            </a:extLst>
          </p:cNvPr>
          <p:cNvSpPr>
            <a:spLocks noChangeArrowheads="1"/>
          </p:cNvSpPr>
          <p:nvPr/>
        </p:nvSpPr>
        <p:spPr bwMode="auto">
          <a:xfrm>
            <a:off x="81765" y="50954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67" name="Oval 611">
            <a:extLst>
              <a:ext uri="{FF2B5EF4-FFF2-40B4-BE49-F238E27FC236}">
                <a16:creationId xmlns:a16="http://schemas.microsoft.com/office/drawing/2014/main" id="{8A3723C9-7A64-4677-9B95-EBFFA02C0DC4}"/>
              </a:ext>
            </a:extLst>
          </p:cNvPr>
          <p:cNvSpPr>
            <a:spLocks noChangeArrowheads="1"/>
          </p:cNvSpPr>
          <p:nvPr/>
        </p:nvSpPr>
        <p:spPr bwMode="auto">
          <a:xfrm>
            <a:off x="248603" y="326764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68" name="Oval 611">
            <a:extLst>
              <a:ext uri="{FF2B5EF4-FFF2-40B4-BE49-F238E27FC236}">
                <a16:creationId xmlns:a16="http://schemas.microsoft.com/office/drawing/2014/main" id="{8A3723C9-7A64-4677-9B95-EBFFA02C0DC4}"/>
              </a:ext>
            </a:extLst>
          </p:cNvPr>
          <p:cNvSpPr>
            <a:spLocks noChangeArrowheads="1"/>
          </p:cNvSpPr>
          <p:nvPr/>
        </p:nvSpPr>
        <p:spPr bwMode="auto">
          <a:xfrm>
            <a:off x="2561950" y="31309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69" name="Oval 611">
            <a:extLst>
              <a:ext uri="{FF2B5EF4-FFF2-40B4-BE49-F238E27FC236}">
                <a16:creationId xmlns:a16="http://schemas.microsoft.com/office/drawing/2014/main" id="{8A3723C9-7A64-4677-9B95-EBFFA02C0DC4}"/>
              </a:ext>
            </a:extLst>
          </p:cNvPr>
          <p:cNvSpPr>
            <a:spLocks noChangeArrowheads="1"/>
          </p:cNvSpPr>
          <p:nvPr/>
        </p:nvSpPr>
        <p:spPr bwMode="auto">
          <a:xfrm>
            <a:off x="5663952" y="313093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41832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그림 32"/>
          <p:cNvPicPr>
            <a:picLocks noChangeAspect="1"/>
          </p:cNvPicPr>
          <p:nvPr/>
        </p:nvPicPr>
        <p:blipFill rotWithShape="1">
          <a:blip r:embed="rId2"/>
          <a:srcRect l="-1539" t="-2793" r="98" b="1"/>
          <a:stretch/>
        </p:blipFill>
        <p:spPr>
          <a:xfrm>
            <a:off x="110100" y="2916114"/>
            <a:ext cx="8002124" cy="3215412"/>
          </a:xfrm>
          <a:prstGeom prst="rect">
            <a:avLst/>
          </a:prstGeom>
        </p:spPr>
      </p:pic>
      <p:sp>
        <p:nvSpPr>
          <p:cNvPr id="2" name="제목 1"/>
          <p:cNvSpPr>
            <a:spLocks noGrp="1"/>
          </p:cNvSpPr>
          <p:nvPr>
            <p:ph type="ctrTitle"/>
          </p:nvPr>
        </p:nvSpPr>
        <p:spPr/>
        <p:txBody>
          <a:bodyPr/>
          <a:lstStyle/>
          <a:p>
            <a:r>
              <a:rPr lang="ko-KR" altLang="en-US" dirty="0"/>
              <a:t>공지사항 </a:t>
            </a:r>
          </a:p>
        </p:txBody>
      </p:sp>
      <p:sp>
        <p:nvSpPr>
          <p:cNvPr id="3" name="부제목 2"/>
          <p:cNvSpPr>
            <a:spLocks noGrp="1"/>
          </p:cNvSpPr>
          <p:nvPr>
            <p:ph type="subTitle" idx="1"/>
          </p:nvPr>
        </p:nvSpPr>
        <p:spPr/>
        <p:txBody>
          <a:bodyPr/>
          <a:lstStyle/>
          <a:p>
            <a:r>
              <a:rPr lang="en-US" altLang="ko-KR" dirty="0"/>
              <a:t>IN_PC_MYP_01_92</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3">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4"/>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147606128"/>
              </p:ext>
            </p:extLst>
          </p:nvPr>
        </p:nvGraphicFramePr>
        <p:xfrm>
          <a:off x="9000565" y="37029"/>
          <a:ext cx="3152540" cy="555935"/>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endParaRPr lang="en-US" altLang="ko-KR" sz="800" b="1"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368386636"/>
                  </a:ext>
                </a:extLst>
              </a:tr>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lang="en-US" altLang="ko-KR" sz="800" b="1" u="none" baseline="0" dirty="0" smtClean="0">
                          <a:solidFill>
                            <a:schemeClr val="tx1"/>
                          </a:solidFill>
                          <a:latin typeface="+mn-ea"/>
                          <a:ea typeface="+mn-ea"/>
                        </a:rPr>
                        <a:t>2-3 </a:t>
                      </a:r>
                      <a:r>
                        <a:rPr lang="ko-KR" altLang="en-US" sz="800" b="1" u="none" baseline="0" dirty="0" smtClean="0">
                          <a:solidFill>
                            <a:schemeClr val="tx1"/>
                          </a:solidFill>
                          <a:latin typeface="+mn-ea"/>
                          <a:ea typeface="+mn-ea"/>
                        </a:rPr>
                        <a:t>공지사항 검색결과 없음 케이스 </a:t>
                      </a:r>
                      <a:endParaRPr lang="en-US" altLang="ko-KR" sz="800" b="1"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5"/>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solidFill>
                        </a:rPr>
                        <a:t>공지사항</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공지사항 </a:t>
            </a:r>
            <a:r>
              <a:rPr lang="en-US" altLang="ko-KR" sz="800" dirty="0" smtClean="0">
                <a:latin typeface="Segoe UI Symbol" panose="020B0502040204020203" pitchFamily="34" charset="0"/>
                <a:ea typeface="Segoe UI Symbol" panose="020B0502040204020203" pitchFamily="34" charset="0"/>
              </a:rPr>
              <a:t> </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6"/>
          <a:stretch>
            <a:fillRect/>
          </a:stretch>
        </p:blipFill>
        <p:spPr>
          <a:xfrm>
            <a:off x="8451986" y="5234159"/>
            <a:ext cx="215548" cy="215548"/>
          </a:xfrm>
          <a:prstGeom prst="rect">
            <a:avLst/>
          </a:prstGeom>
          <a:noFill/>
        </p:spPr>
      </p:pic>
      <p:sp>
        <p:nvSpPr>
          <p:cNvPr id="37" name="직사각형 36"/>
          <p:cNvSpPr/>
          <p:nvPr/>
        </p:nvSpPr>
        <p:spPr>
          <a:xfrm>
            <a:off x="208380" y="4568830"/>
            <a:ext cx="8120131" cy="156269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410871" y="44608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10851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공지사항상세</a:t>
            </a:r>
            <a:endParaRPr lang="ko-KR" altLang="en-US" dirty="0"/>
          </a:p>
        </p:txBody>
      </p:sp>
      <p:sp>
        <p:nvSpPr>
          <p:cNvPr id="3" name="부제목 2"/>
          <p:cNvSpPr>
            <a:spLocks noGrp="1"/>
          </p:cNvSpPr>
          <p:nvPr>
            <p:ph type="subTitle" idx="1"/>
          </p:nvPr>
        </p:nvSpPr>
        <p:spPr/>
        <p:txBody>
          <a:bodyPr/>
          <a:lstStyle/>
          <a:p>
            <a:r>
              <a:rPr lang="en-US" altLang="ko-KR" dirty="0"/>
              <a:t>IN_PC_MYP_01_92</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3">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4"/>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891717051"/>
              </p:ext>
            </p:extLst>
          </p:nvPr>
        </p:nvGraphicFramePr>
        <p:xfrm>
          <a:off x="9000565" y="44624"/>
          <a:ext cx="3152540" cy="347963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공지 제목 영역</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smtClean="0">
                          <a:solidFill>
                            <a:schemeClr val="tx1"/>
                          </a:solidFill>
                          <a:latin typeface="+mn-ea"/>
                          <a:ea typeface="+mn-ea"/>
                        </a:rPr>
                        <a:t>노출정보</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구분 마크</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최대 </a:t>
                      </a:r>
                      <a:r>
                        <a:rPr lang="en-US" altLang="ko-KR" sz="800" b="0" u="none" baseline="0" dirty="0" smtClean="0">
                          <a:solidFill>
                            <a:schemeClr val="tx1"/>
                          </a:solidFill>
                          <a:latin typeface="+mn-ea"/>
                          <a:ea typeface="+mn-ea"/>
                        </a:rPr>
                        <a:t>3</a:t>
                      </a:r>
                      <a:r>
                        <a:rPr lang="ko-KR" altLang="en-US" sz="800" b="0" u="none" baseline="0" dirty="0" smtClean="0">
                          <a:solidFill>
                            <a:schemeClr val="tx1"/>
                          </a:solidFill>
                          <a:latin typeface="+mn-ea"/>
                          <a:ea typeface="+mn-ea"/>
                        </a:rPr>
                        <a:t>개</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없는 경우 미노출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 </a:t>
                      </a:r>
                      <a:r>
                        <a:rPr lang="ko-KR" altLang="en-US" sz="800" b="0" u="none" baseline="0" dirty="0" smtClean="0">
                          <a:solidFill>
                            <a:srgbClr val="0000FF"/>
                          </a:solidFill>
                          <a:latin typeface="+mn-ea"/>
                          <a:ea typeface="+mn-ea"/>
                        </a:rPr>
                        <a:t>마크 전시순서 </a:t>
                      </a:r>
                      <a:r>
                        <a:rPr lang="en-US" altLang="ko-KR" sz="800" b="0" u="none" baseline="0" dirty="0" smtClean="0">
                          <a:solidFill>
                            <a:srgbClr val="0000FF"/>
                          </a:solidFill>
                          <a:latin typeface="+mn-ea"/>
                          <a:ea typeface="+mn-ea"/>
                        </a:rPr>
                        <a:t>: </a:t>
                      </a:r>
                      <a:r>
                        <a:rPr lang="ko-KR" altLang="en-US" sz="800" b="0" i="0" kern="1200" dirty="0" smtClean="0">
                          <a:solidFill>
                            <a:schemeClr val="tx1"/>
                          </a:solidFill>
                          <a:effectLst/>
                          <a:latin typeface="+mn-lt"/>
                          <a:ea typeface="+mn-ea"/>
                          <a:cs typeface="+mn-cs"/>
                        </a:rPr>
                        <a:t>고객센터 </a:t>
                      </a:r>
                      <a:r>
                        <a:rPr lang="en-US" altLang="ko-KR" sz="800" b="0" i="0" kern="1200" dirty="0" smtClean="0">
                          <a:solidFill>
                            <a:schemeClr val="tx1"/>
                          </a:solidFill>
                          <a:effectLst/>
                          <a:latin typeface="+mn-lt"/>
                          <a:ea typeface="+mn-ea"/>
                          <a:cs typeface="+mn-cs"/>
                        </a:rPr>
                        <a:t>&gt; </a:t>
                      </a:r>
                      <a:r>
                        <a:rPr lang="ko-KR" altLang="en-US" sz="800" b="0" i="0" kern="1200" dirty="0" err="1" smtClean="0">
                          <a:solidFill>
                            <a:schemeClr val="tx1"/>
                          </a:solidFill>
                          <a:effectLst/>
                          <a:latin typeface="+mn-lt"/>
                          <a:ea typeface="+mn-ea"/>
                          <a:cs typeface="+mn-cs"/>
                        </a:rPr>
                        <a:t>배송공지</a:t>
                      </a:r>
                      <a:r>
                        <a:rPr lang="ko-KR" altLang="en-US" sz="800" b="0" i="0" kern="1200" dirty="0" smtClean="0">
                          <a:solidFill>
                            <a:schemeClr val="tx1"/>
                          </a:solidFill>
                          <a:effectLst/>
                          <a:latin typeface="+mn-lt"/>
                          <a:ea typeface="+mn-ea"/>
                          <a:cs typeface="+mn-cs"/>
                        </a:rPr>
                        <a:t> </a:t>
                      </a:r>
                      <a:r>
                        <a:rPr lang="en-US" altLang="ko-KR" sz="800" b="0" i="0" kern="1200" dirty="0" smtClean="0">
                          <a:solidFill>
                            <a:schemeClr val="tx1"/>
                          </a:solidFill>
                          <a:effectLst/>
                          <a:latin typeface="+mn-lt"/>
                          <a:ea typeface="+mn-ea"/>
                          <a:cs typeface="+mn-cs"/>
                        </a:rPr>
                        <a:t>&gt; </a:t>
                      </a:r>
                      <a:r>
                        <a:rPr lang="ko-KR" altLang="en-US" sz="800" b="0" i="0" kern="1200" dirty="0" err="1" smtClean="0">
                          <a:solidFill>
                            <a:schemeClr val="tx1"/>
                          </a:solidFill>
                          <a:effectLst/>
                          <a:latin typeface="+mn-lt"/>
                          <a:ea typeface="+mn-ea"/>
                          <a:cs typeface="+mn-cs"/>
                        </a:rPr>
                        <a:t>이벤트공지</a:t>
                      </a:r>
                      <a:r>
                        <a:rPr lang="ko-KR" altLang="en-US" sz="800" b="0" i="0" kern="1200" dirty="0" smtClean="0">
                          <a:solidFill>
                            <a:schemeClr val="tx1"/>
                          </a:solidFill>
                          <a:effectLst/>
                          <a:latin typeface="+mn-lt"/>
                          <a:ea typeface="+mn-ea"/>
                          <a:cs typeface="+mn-cs"/>
                        </a:rPr>
                        <a:t>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당첨자발표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쇼핑몰공지 </a:t>
                      </a:r>
                      <a:r>
                        <a:rPr lang="en-US" altLang="ko-KR" sz="800" b="0" i="0" kern="1200" dirty="0" smtClean="0">
                          <a:solidFill>
                            <a:schemeClr val="tx1"/>
                          </a:solidFill>
                          <a:effectLst/>
                          <a:latin typeface="+mn-lt"/>
                          <a:ea typeface="+mn-ea"/>
                          <a:cs typeface="+mn-cs"/>
                        </a:rPr>
                        <a:t>&gt; </a:t>
                      </a:r>
                      <a:r>
                        <a:rPr lang="ko-KR" altLang="en-US" sz="800" b="0" i="0" kern="1200" dirty="0" smtClean="0">
                          <a:solidFill>
                            <a:schemeClr val="tx1"/>
                          </a:solidFill>
                          <a:effectLst/>
                          <a:latin typeface="+mn-lt"/>
                          <a:ea typeface="+mn-ea"/>
                          <a:cs typeface="+mn-cs"/>
                        </a:rPr>
                        <a:t>매장공지</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제목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공백포함 최대 </a:t>
                      </a:r>
                      <a:r>
                        <a:rPr lang="en-US" altLang="ko-KR" sz="800" b="0" u="none" baseline="0" dirty="0" smtClean="0">
                          <a:solidFill>
                            <a:schemeClr val="tx1"/>
                          </a:solidFill>
                          <a:latin typeface="+mn-ea"/>
                          <a:ea typeface="+mn-ea"/>
                        </a:rPr>
                        <a:t>50</a:t>
                      </a:r>
                      <a:r>
                        <a:rPr lang="ko-KR" altLang="en-US" sz="800" b="0" u="none" baseline="0" dirty="0" smtClean="0">
                          <a:solidFill>
                            <a:schemeClr val="tx1"/>
                          </a:solidFill>
                          <a:latin typeface="+mn-ea"/>
                          <a:ea typeface="+mn-ea"/>
                        </a:rPr>
                        <a:t>자</a:t>
                      </a:r>
                      <a:r>
                        <a:rPr lang="en-US" altLang="ko-KR" sz="800" b="0" u="none" baseline="0" dirty="0" smtClean="0">
                          <a:solidFill>
                            <a:schemeClr val="tx1"/>
                          </a:solidFill>
                          <a:latin typeface="+mn-ea"/>
                          <a:ea typeface="+mn-ea"/>
                        </a:rPr>
                        <a:t>, 2</a:t>
                      </a:r>
                      <a:r>
                        <a:rPr lang="ko-KR" altLang="en-US" sz="800" b="0" u="none" baseline="0" dirty="0" smtClean="0">
                          <a:solidFill>
                            <a:schemeClr val="tx1"/>
                          </a:solidFill>
                          <a:latin typeface="+mn-ea"/>
                          <a:ea typeface="+mn-ea"/>
                        </a:rPr>
                        <a:t>줄</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말줄임</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등록일 </a:t>
                      </a:r>
                      <a:r>
                        <a:rPr lang="en-US" altLang="ko-KR" sz="800" b="0" u="none" baseline="0" dirty="0" smtClean="0">
                          <a:solidFill>
                            <a:schemeClr val="tx1"/>
                          </a:solidFill>
                          <a:latin typeface="+mn-ea"/>
                          <a:ea typeface="+mn-ea"/>
                        </a:rPr>
                        <a:t>(YYYY-MM-DD)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2</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공지 내용 영역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내용 전문 노출</a:t>
                      </a:r>
                      <a:endParaRPr kumimoji="0"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첨부파일은 최대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5</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개 </a:t>
                      </a:r>
                      <a:r>
                        <a:rPr kumimoji="0" lang="ko-KR" altLang="en-US" sz="800" b="0" i="0" u="none" strike="noStrike" kern="1200" cap="none" normalizeH="0" baseline="0" dirty="0" err="1" smtClean="0">
                          <a:ln>
                            <a:noFill/>
                          </a:ln>
                          <a:solidFill>
                            <a:srgbClr val="0000FF"/>
                          </a:solidFill>
                          <a:effectLst/>
                          <a:latin typeface="+mn-lt"/>
                          <a:ea typeface="+mn-ea"/>
                          <a:cs typeface="+mn-cs"/>
                          <a:sym typeface="Wingdings 2" pitchFamily="18" charset="2"/>
                        </a:rPr>
                        <a:t>등록가능하며</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 </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내용 </a:t>
                      </a:r>
                      <a:r>
                        <a:rPr kumimoji="0" lang="ko-KR" altLang="en-US" sz="800" b="0" i="0" u="none" strike="noStrike" kern="1200" cap="none" normalizeH="0" baseline="0" dirty="0" err="1" smtClean="0">
                          <a:ln>
                            <a:noFill/>
                          </a:ln>
                          <a:solidFill>
                            <a:srgbClr val="0000FF"/>
                          </a:solidFill>
                          <a:effectLst/>
                          <a:latin typeface="+mn-lt"/>
                          <a:ea typeface="+mn-ea"/>
                          <a:cs typeface="+mn-cs"/>
                          <a:sym typeface="Wingdings 2" pitchFamily="18" charset="2"/>
                        </a:rPr>
                        <a:t>최하단에</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 파일첨부순으로 노출</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rgbClr val="0000FF"/>
                          </a:solidFill>
                          <a:effectLst/>
                          <a:latin typeface="+mn-lt"/>
                          <a:ea typeface="+mn-ea"/>
                          <a:cs typeface="+mn-cs"/>
                          <a:sym typeface="Wingdings 2" pitchFamily="18" charset="2"/>
                        </a:rPr>
                        <a:t>2-1 </a:t>
                      </a:r>
                      <a:r>
                        <a:rPr kumimoji="0" lang="ko-KR" altLang="en-US" sz="800" b="1" i="0" u="none" strike="noStrike" kern="1200" cap="none" normalizeH="0" baseline="0" dirty="0" smtClean="0">
                          <a:ln>
                            <a:noFill/>
                          </a:ln>
                          <a:solidFill>
                            <a:srgbClr val="0000FF"/>
                          </a:solidFill>
                          <a:effectLst/>
                          <a:latin typeface="+mn-lt"/>
                          <a:ea typeface="+mn-ea"/>
                          <a:cs typeface="+mn-cs"/>
                          <a:sym typeface="Wingdings 2" pitchFamily="18" charset="2"/>
                        </a:rPr>
                        <a:t>첨부파일 다운로드 </a:t>
                      </a:r>
                      <a:endParaRPr kumimoji="0" lang="en-US" altLang="ko-KR" sz="800" b="1"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en-US" altLang="ko-KR" sz="800" b="0" u="none" baseline="0" dirty="0" smtClean="0">
                          <a:solidFill>
                            <a:srgbClr val="0000FF"/>
                          </a:solidFill>
                          <a:latin typeface="+mn-ea"/>
                          <a:ea typeface="+mn-ea"/>
                        </a:rPr>
                        <a:t>- </a:t>
                      </a:r>
                      <a:r>
                        <a:rPr lang="ko-KR" altLang="en-US" sz="800" b="0" u="none" baseline="0" dirty="0" smtClean="0">
                          <a:solidFill>
                            <a:srgbClr val="0000FF"/>
                          </a:solidFill>
                          <a:latin typeface="+mn-ea"/>
                          <a:ea typeface="+mn-ea"/>
                        </a:rPr>
                        <a:t>파일첨부시 내용 하단에 파일첨부순으로</a:t>
                      </a:r>
                      <a:r>
                        <a:rPr lang="en-US" altLang="ko-KR" sz="800" b="0" u="none" baseline="0" dirty="0" smtClean="0">
                          <a:solidFill>
                            <a:srgbClr val="0000FF"/>
                          </a:solidFill>
                          <a:latin typeface="+mn-ea"/>
                          <a:ea typeface="+mn-ea"/>
                        </a:rPr>
                        <a:t> </a:t>
                      </a:r>
                      <a:r>
                        <a:rPr lang="ko-KR" altLang="en-US" sz="800" b="0" u="none" baseline="0" dirty="0" smtClean="0">
                          <a:solidFill>
                            <a:srgbClr val="0000FF"/>
                          </a:solidFill>
                          <a:latin typeface="+mn-ea"/>
                          <a:ea typeface="+mn-ea"/>
                        </a:rPr>
                        <a:t>최대 </a:t>
                      </a:r>
                      <a:r>
                        <a:rPr lang="en-US" altLang="ko-KR" sz="800" b="0" u="none" baseline="0" dirty="0" smtClean="0">
                          <a:solidFill>
                            <a:srgbClr val="0000FF"/>
                          </a:solidFill>
                          <a:latin typeface="+mn-ea"/>
                          <a:ea typeface="+mn-ea"/>
                        </a:rPr>
                        <a:t>5</a:t>
                      </a:r>
                      <a:r>
                        <a:rPr lang="ko-KR" altLang="en-US" sz="800" b="0" u="none" baseline="0" dirty="0" smtClean="0">
                          <a:solidFill>
                            <a:srgbClr val="0000FF"/>
                          </a:solidFill>
                          <a:latin typeface="+mn-ea"/>
                          <a:ea typeface="+mn-ea"/>
                        </a:rPr>
                        <a:t>개 노출</a:t>
                      </a:r>
                      <a:endParaRPr lang="en-US" altLang="ko-KR" sz="800" b="0" u="none" baseline="0" dirty="0" smtClean="0">
                        <a:solidFill>
                          <a:srgbClr val="0000FF"/>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 </a:t>
                      </a:r>
                      <a:r>
                        <a:rPr lang="ko-KR" altLang="en-US" sz="800" b="0" u="none" baseline="0" dirty="0" smtClean="0">
                          <a:solidFill>
                            <a:srgbClr val="0000FF"/>
                          </a:solidFill>
                          <a:latin typeface="+mn-ea"/>
                          <a:ea typeface="+mn-ea"/>
                        </a:rPr>
                        <a:t>파일명은 </a:t>
                      </a:r>
                      <a:r>
                        <a:rPr lang="ko-KR" altLang="en-US" sz="800" b="0" u="none" baseline="0" dirty="0" err="1" smtClean="0">
                          <a:solidFill>
                            <a:srgbClr val="0000FF"/>
                          </a:solidFill>
                          <a:latin typeface="+mn-ea"/>
                          <a:ea typeface="+mn-ea"/>
                        </a:rPr>
                        <a:t>공백포함</a:t>
                      </a:r>
                      <a:r>
                        <a:rPr lang="ko-KR" altLang="en-US" sz="800" b="0" u="none" baseline="0" dirty="0" smtClean="0">
                          <a:solidFill>
                            <a:srgbClr val="0000FF"/>
                          </a:solidFill>
                          <a:latin typeface="+mn-ea"/>
                          <a:ea typeface="+mn-ea"/>
                        </a:rPr>
                        <a:t> 최대 </a:t>
                      </a:r>
                      <a:r>
                        <a:rPr lang="en-US" altLang="ko-KR" sz="800" b="0" u="none" baseline="0" dirty="0" smtClean="0">
                          <a:solidFill>
                            <a:srgbClr val="0000FF"/>
                          </a:solidFill>
                          <a:latin typeface="+mn-ea"/>
                          <a:ea typeface="+mn-ea"/>
                        </a:rPr>
                        <a:t>20</a:t>
                      </a:r>
                      <a:r>
                        <a:rPr lang="ko-KR" altLang="en-US" sz="800" b="0" u="none" baseline="0" dirty="0" smtClean="0">
                          <a:solidFill>
                            <a:srgbClr val="0000FF"/>
                          </a:solidFill>
                          <a:latin typeface="+mn-ea"/>
                          <a:ea typeface="+mn-ea"/>
                        </a:rPr>
                        <a:t>자 노출</a:t>
                      </a:r>
                      <a:r>
                        <a:rPr lang="en-US" altLang="ko-KR" sz="800" b="0" u="none" baseline="0" dirty="0" smtClean="0">
                          <a:solidFill>
                            <a:srgbClr val="0000FF"/>
                          </a:solidFill>
                          <a:latin typeface="+mn-ea"/>
                          <a:ea typeface="+mn-ea"/>
                        </a:rPr>
                        <a:t>/</a:t>
                      </a:r>
                      <a:r>
                        <a:rPr lang="ko-KR" altLang="en-US" sz="800" b="0" u="none" baseline="0" dirty="0" smtClean="0">
                          <a:solidFill>
                            <a:srgbClr val="0000FF"/>
                          </a:solidFill>
                          <a:latin typeface="+mn-ea"/>
                          <a:ea typeface="+mn-ea"/>
                        </a:rPr>
                        <a:t>말줄임</a:t>
                      </a:r>
                      <a:r>
                        <a:rPr lang="en-US" altLang="ko-KR" sz="800" b="0" u="none" baseline="0" dirty="0" smtClean="0">
                          <a:solidFill>
                            <a:srgbClr val="0000FF"/>
                          </a:solidFill>
                          <a:latin typeface="+mn-ea"/>
                          <a:ea typeface="+mn-ea"/>
                        </a:rPr>
                        <a:t> + </a:t>
                      </a:r>
                      <a:r>
                        <a:rPr lang="ko-KR" altLang="en-US" sz="800" b="0" u="none" baseline="0" dirty="0" err="1" smtClean="0">
                          <a:solidFill>
                            <a:srgbClr val="0000FF"/>
                          </a:solidFill>
                          <a:latin typeface="+mn-ea"/>
                          <a:ea typeface="+mn-ea"/>
                        </a:rPr>
                        <a:t>확장자명</a:t>
                      </a:r>
                      <a:r>
                        <a:rPr lang="ko-KR" altLang="en-US" sz="800" b="0" u="none" baseline="0" dirty="0" smtClean="0">
                          <a:solidFill>
                            <a:srgbClr val="0000FF"/>
                          </a:solidFill>
                          <a:latin typeface="+mn-ea"/>
                          <a:ea typeface="+mn-ea"/>
                        </a:rPr>
                        <a:t> 노출</a:t>
                      </a:r>
                      <a:endParaRPr kumimoji="0" lang="en-US" altLang="ko-KR" sz="800" b="1"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클릭시 파일 다운로드 실행</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이전글</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다음글 목록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현재글 기준으로 이전글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다음글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개씩 조회하여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이전글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or</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다음글이</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없는 경우 없는 항목은 미노출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118280505"/>
                  </a:ext>
                </a:extLst>
              </a:tr>
              <a:tr h="358583">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목록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공지사항 목록으로 현재창 이동</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903174088"/>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5"/>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solidFill>
                        </a:rPr>
                        <a:t>공지사항</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공지사항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pic>
        <p:nvPicPr>
          <p:cNvPr id="6" name="그림 5"/>
          <p:cNvPicPr>
            <a:picLocks noChangeAspect="1"/>
          </p:cNvPicPr>
          <p:nvPr/>
        </p:nvPicPr>
        <p:blipFill rotWithShape="1">
          <a:blip r:embed="rId6"/>
          <a:srcRect t="1" b="61501"/>
          <a:stretch/>
        </p:blipFill>
        <p:spPr>
          <a:xfrm>
            <a:off x="221789" y="2770139"/>
            <a:ext cx="8428018" cy="1594965"/>
          </a:xfrm>
          <a:prstGeom prst="rect">
            <a:avLst/>
          </a:prstGeom>
        </p:spPr>
      </p:pic>
      <p:sp>
        <p:nvSpPr>
          <p:cNvPr id="41" name="자유형 43">
            <a:extLst>
              <a:ext uri="{FF2B5EF4-FFF2-40B4-BE49-F238E27FC236}">
                <a16:creationId xmlns:a16="http://schemas.microsoft.com/office/drawing/2014/main" id="{D86851AA-CA2D-F50D-FF14-736C93C9A774}"/>
              </a:ext>
            </a:extLst>
          </p:cNvPr>
          <p:cNvSpPr/>
          <p:nvPr/>
        </p:nvSpPr>
        <p:spPr>
          <a:xfrm>
            <a:off x="297814" y="4297223"/>
            <a:ext cx="8390473"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중략</a:t>
            </a:r>
            <a:endParaRPr lang="ko-KR" altLang="en-US" sz="800" dirty="0">
              <a:solidFill>
                <a:schemeClr val="tx1">
                  <a:lumMod val="50000"/>
                  <a:lumOff val="50000"/>
                </a:schemeClr>
              </a:solidFill>
            </a:endParaRPr>
          </a:p>
        </p:txBody>
      </p:sp>
      <p:sp>
        <p:nvSpPr>
          <p:cNvPr id="45" name="Button">
            <a:extLst>
              <a:ext uri="{FF2B5EF4-FFF2-40B4-BE49-F238E27FC236}">
                <a16:creationId xmlns:a16="http://schemas.microsoft.com/office/drawing/2014/main" id="{0B50D06C-82E3-4B5D-A60E-0FEAE2474059}"/>
              </a:ext>
            </a:extLst>
          </p:cNvPr>
          <p:cNvSpPr/>
          <p:nvPr/>
        </p:nvSpPr>
        <p:spPr>
          <a:xfrm>
            <a:off x="3626992" y="6244129"/>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목록</a:t>
            </a:r>
            <a:endParaRPr lang="ko-KR" altLang="en-US" sz="800" dirty="0">
              <a:solidFill>
                <a:schemeClr val="bg1"/>
              </a:solidFill>
            </a:endParaRPr>
          </a:p>
        </p:txBody>
      </p:sp>
      <p:graphicFrame>
        <p:nvGraphicFramePr>
          <p:cNvPr id="15" name="표 14"/>
          <p:cNvGraphicFramePr>
            <a:graphicFrameLocks noGrp="1"/>
          </p:cNvGraphicFramePr>
          <p:nvPr>
            <p:extLst>
              <p:ext uri="{D42A27DB-BD31-4B8C-83A1-F6EECF244321}">
                <p14:modId xmlns:p14="http://schemas.microsoft.com/office/powerpoint/2010/main" val="2717859026"/>
              </p:ext>
            </p:extLst>
          </p:nvPr>
        </p:nvGraphicFramePr>
        <p:xfrm>
          <a:off x="506475" y="5451875"/>
          <a:ext cx="8127999" cy="741680"/>
        </p:xfrm>
        <a:graphic>
          <a:graphicData uri="http://schemas.openxmlformats.org/drawingml/2006/table">
            <a:tbl>
              <a:tblPr firstRow="1" bandRow="1">
                <a:tableStyleId>{5C22544A-7EE6-4342-B048-85BDC9FD1C3A}</a:tableStyleId>
              </a:tblPr>
              <a:tblGrid>
                <a:gridCol w="895648">
                  <a:extLst>
                    <a:ext uri="{9D8B030D-6E8A-4147-A177-3AD203B41FA5}">
                      <a16:colId xmlns:a16="http://schemas.microsoft.com/office/drawing/2014/main" val="991412001"/>
                    </a:ext>
                  </a:extLst>
                </a:gridCol>
                <a:gridCol w="6062029">
                  <a:extLst>
                    <a:ext uri="{9D8B030D-6E8A-4147-A177-3AD203B41FA5}">
                      <a16:colId xmlns:a16="http://schemas.microsoft.com/office/drawing/2014/main" val="949945497"/>
                    </a:ext>
                  </a:extLst>
                </a:gridCol>
                <a:gridCol w="1170322">
                  <a:extLst>
                    <a:ext uri="{9D8B030D-6E8A-4147-A177-3AD203B41FA5}">
                      <a16:colId xmlns:a16="http://schemas.microsoft.com/office/drawing/2014/main" val="2353711491"/>
                    </a:ext>
                  </a:extLst>
                </a:gridCol>
              </a:tblGrid>
              <a:tr h="370840">
                <a:tc>
                  <a:txBody>
                    <a:bodyPr/>
                    <a:lstStyle/>
                    <a:p>
                      <a:pPr latinLnBrk="1"/>
                      <a:r>
                        <a:rPr lang="ko-KR" altLang="en-US" sz="800" b="0" dirty="0" smtClean="0">
                          <a:solidFill>
                            <a:schemeClr val="tx1"/>
                          </a:solidFill>
                        </a:rPr>
                        <a:t>이전글 </a:t>
                      </a:r>
                      <a:endParaRPr lang="ko-KR" altLang="en-US" sz="8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r>
                        <a:rPr lang="en-US" altLang="ko-KR" sz="800" b="0" dirty="0" smtClean="0">
                          <a:solidFill>
                            <a:schemeClr val="bg1">
                              <a:lumMod val="50000"/>
                            </a:schemeClr>
                          </a:solidFill>
                        </a:rPr>
                        <a:t>2024-05-22</a:t>
                      </a:r>
                      <a:endParaRPr lang="ko-KR" altLang="en-US" sz="800" b="0" dirty="0">
                        <a:solidFill>
                          <a:schemeClr val="bg1">
                            <a:lumMod val="50000"/>
                          </a:schemeClr>
                        </a:solidFill>
                      </a:endParaRPr>
                    </a:p>
                  </a:txBody>
                  <a:tcPr anchor="ctr">
                    <a:lnL w="3175" cap="flat" cmpd="sng" algn="ctr">
                      <a:solidFill>
                        <a:schemeClr val="bg1">
                          <a:lumMod val="75000"/>
                        </a:schemeClr>
                      </a:solid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86958931"/>
                  </a:ext>
                </a:extLst>
              </a:tr>
              <a:tr h="370840">
                <a:tc>
                  <a:txBody>
                    <a:bodyPr/>
                    <a:lstStyle/>
                    <a:p>
                      <a:pPr latinLnBrk="1"/>
                      <a:r>
                        <a:rPr lang="ko-KR" altLang="en-US" sz="800" b="0" dirty="0" smtClean="0">
                          <a:solidFill>
                            <a:schemeClr val="tx1"/>
                          </a:solidFill>
                        </a:rPr>
                        <a:t>다음글</a:t>
                      </a:r>
                      <a:endParaRPr lang="ko-KR" altLang="en-US" sz="800" b="0"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latinLnBrk="1"/>
                      <a:r>
                        <a:rPr lang="en-US" altLang="ko-KR" sz="800" b="0" dirty="0" smtClean="0">
                          <a:solidFill>
                            <a:schemeClr val="bg1">
                              <a:lumMod val="50000"/>
                            </a:schemeClr>
                          </a:solidFill>
                        </a:rPr>
                        <a:t>2024-05-21</a:t>
                      </a:r>
                      <a:endParaRPr lang="ko-KR" altLang="en-US" sz="800" b="0" dirty="0">
                        <a:solidFill>
                          <a:schemeClr val="bg1">
                            <a:lumMod val="50000"/>
                          </a:schemeClr>
                        </a:solidFill>
                      </a:endParaRPr>
                    </a:p>
                  </a:txBody>
                  <a:tcPr anchor="ctr">
                    <a:lnL w="3175" cap="flat" cmpd="sng" algn="ctr">
                      <a:solidFill>
                        <a:schemeClr val="bg1">
                          <a:lumMod val="75000"/>
                        </a:schemeClr>
                      </a:solid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05970554"/>
                  </a:ext>
                </a:extLst>
              </a:tr>
            </a:tbl>
          </a:graphicData>
        </a:graphic>
      </p:graphicFrame>
      <p:sp>
        <p:nvSpPr>
          <p:cNvPr id="46" name="모서리가 둥근 직사각형 45"/>
          <p:cNvSpPr/>
          <p:nvPr/>
        </p:nvSpPr>
        <p:spPr>
          <a:xfrm>
            <a:off x="1492998" y="5591179"/>
            <a:ext cx="386332" cy="11900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latin typeface="+mn-ea"/>
              </a:rPr>
              <a:t>고객센터</a:t>
            </a:r>
            <a:endParaRPr lang="ko-KR" altLang="en-US" sz="700" dirty="0">
              <a:latin typeface="+mn-ea"/>
            </a:endParaRPr>
          </a:p>
        </p:txBody>
      </p:sp>
      <p:sp>
        <p:nvSpPr>
          <p:cNvPr id="47" name="모서리가 둥근 직사각형 46"/>
          <p:cNvSpPr/>
          <p:nvPr/>
        </p:nvSpPr>
        <p:spPr>
          <a:xfrm>
            <a:off x="1919536" y="5591179"/>
            <a:ext cx="467461" cy="11900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latin typeface="+mn-ea"/>
              </a:rPr>
              <a:t>쇼핑몰공지</a:t>
            </a:r>
            <a:endParaRPr lang="ko-KR" altLang="en-US" sz="700" dirty="0">
              <a:latin typeface="+mn-ea"/>
            </a:endParaRPr>
          </a:p>
        </p:txBody>
      </p:sp>
      <p:sp>
        <p:nvSpPr>
          <p:cNvPr id="48" name="모서리가 둥근 직사각형 47"/>
          <p:cNvSpPr/>
          <p:nvPr/>
        </p:nvSpPr>
        <p:spPr>
          <a:xfrm>
            <a:off x="2427203" y="5591179"/>
            <a:ext cx="467461" cy="11900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dirty="0" smtClean="0">
                <a:latin typeface="+mn-ea"/>
              </a:rPr>
              <a:t>매장공지</a:t>
            </a:r>
            <a:endParaRPr lang="ko-KR" altLang="en-US" sz="700" dirty="0">
              <a:latin typeface="+mn-ea"/>
            </a:endParaRPr>
          </a:p>
        </p:txBody>
      </p:sp>
      <p:sp>
        <p:nvSpPr>
          <p:cNvPr id="23" name="직사각형 22"/>
          <p:cNvSpPr/>
          <p:nvPr/>
        </p:nvSpPr>
        <p:spPr>
          <a:xfrm>
            <a:off x="2894664" y="5541674"/>
            <a:ext cx="4505898" cy="215444"/>
          </a:xfrm>
          <a:prstGeom prst="rect">
            <a:avLst/>
          </a:prstGeom>
        </p:spPr>
        <p:txBody>
          <a:bodyPr wrap="square">
            <a:spAutoFit/>
          </a:bodyPr>
          <a:lstStyle/>
          <a:p>
            <a:r>
              <a:rPr lang="en-US" altLang="ko-KR" sz="800" dirty="0" smtClean="0"/>
              <a:t>[</a:t>
            </a:r>
            <a:r>
              <a:rPr lang="ko-KR" altLang="en-US" sz="800" dirty="0" smtClean="0"/>
              <a:t>이니라이브</a:t>
            </a:r>
            <a:r>
              <a:rPr lang="en-US" altLang="ko-KR" sz="800" dirty="0" smtClean="0"/>
              <a:t>] </a:t>
            </a:r>
            <a:r>
              <a:rPr lang="ko-KR" altLang="en-US" sz="800" dirty="0" smtClean="0"/>
              <a:t>공지사항제목을 노출해주세요</a:t>
            </a:r>
            <a:r>
              <a:rPr lang="en-US" altLang="ko-KR" sz="800" dirty="0" smtClean="0"/>
              <a:t>.</a:t>
            </a:r>
            <a:endParaRPr lang="ko-KR" altLang="en-US" sz="800" dirty="0"/>
          </a:p>
        </p:txBody>
      </p:sp>
      <p:sp>
        <p:nvSpPr>
          <p:cNvPr id="49" name="직사각형 48"/>
          <p:cNvSpPr/>
          <p:nvPr/>
        </p:nvSpPr>
        <p:spPr>
          <a:xfrm>
            <a:off x="1415480" y="5891081"/>
            <a:ext cx="4505898" cy="215444"/>
          </a:xfrm>
          <a:prstGeom prst="rect">
            <a:avLst/>
          </a:prstGeom>
        </p:spPr>
        <p:txBody>
          <a:bodyPr wrap="square">
            <a:spAutoFit/>
          </a:bodyPr>
          <a:lstStyle/>
          <a:p>
            <a:r>
              <a:rPr lang="en-US" altLang="ko-KR" sz="800" dirty="0" smtClean="0"/>
              <a:t>[</a:t>
            </a:r>
            <a:r>
              <a:rPr lang="ko-KR" altLang="en-US" sz="800" dirty="0" smtClean="0"/>
              <a:t>이니라이브</a:t>
            </a:r>
            <a:r>
              <a:rPr lang="en-US" altLang="ko-KR" sz="800" dirty="0" smtClean="0"/>
              <a:t>] </a:t>
            </a:r>
            <a:r>
              <a:rPr lang="ko-KR" altLang="en-US" sz="800" dirty="0" smtClean="0"/>
              <a:t>공지사항제목을 노출해주세요</a:t>
            </a:r>
            <a:r>
              <a:rPr lang="en-US" altLang="ko-KR" sz="800" dirty="0" smtClean="0"/>
              <a:t>.</a:t>
            </a:r>
            <a:endParaRPr lang="ko-KR" altLang="en-US" sz="800" dirty="0"/>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189815" y="31879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50" name="Oval 611">
            <a:extLst>
              <a:ext uri="{FF2B5EF4-FFF2-40B4-BE49-F238E27FC236}">
                <a16:creationId xmlns:a16="http://schemas.microsoft.com/office/drawing/2014/main" id="{8A3723C9-7A64-4677-9B95-EBFFA02C0DC4}"/>
              </a:ext>
            </a:extLst>
          </p:cNvPr>
          <p:cNvSpPr>
            <a:spLocks noChangeArrowheads="1"/>
          </p:cNvSpPr>
          <p:nvPr/>
        </p:nvSpPr>
        <p:spPr bwMode="auto">
          <a:xfrm>
            <a:off x="189815" y="41626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51" name="Oval 611">
            <a:extLst>
              <a:ext uri="{FF2B5EF4-FFF2-40B4-BE49-F238E27FC236}">
                <a16:creationId xmlns:a16="http://schemas.microsoft.com/office/drawing/2014/main" id="{8A3723C9-7A64-4677-9B95-EBFFA02C0DC4}"/>
              </a:ext>
            </a:extLst>
          </p:cNvPr>
          <p:cNvSpPr>
            <a:spLocks noChangeArrowheads="1"/>
          </p:cNvSpPr>
          <p:nvPr/>
        </p:nvSpPr>
        <p:spPr bwMode="auto">
          <a:xfrm>
            <a:off x="189815" y="561126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52" name="Oval 611">
            <a:extLst>
              <a:ext uri="{FF2B5EF4-FFF2-40B4-BE49-F238E27FC236}">
                <a16:creationId xmlns:a16="http://schemas.microsoft.com/office/drawing/2014/main" id="{8A3723C9-7A64-4677-9B95-EBFFA02C0DC4}"/>
              </a:ext>
            </a:extLst>
          </p:cNvPr>
          <p:cNvSpPr>
            <a:spLocks noChangeArrowheads="1"/>
          </p:cNvSpPr>
          <p:nvPr/>
        </p:nvSpPr>
        <p:spPr bwMode="auto">
          <a:xfrm>
            <a:off x="3518992" y="61429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39" name="모서리가 둥근 직사각형 38"/>
          <p:cNvSpPr/>
          <p:nvPr/>
        </p:nvSpPr>
        <p:spPr>
          <a:xfrm>
            <a:off x="414455" y="4658094"/>
            <a:ext cx="2668498" cy="248277"/>
          </a:xfrm>
          <a:prstGeom prst="roundRect">
            <a:avLst>
              <a:gd name="adj" fmla="val 5506"/>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438150" y="4677238"/>
            <a:ext cx="2068739" cy="220573"/>
          </a:xfrm>
          <a:prstGeom prst="rect">
            <a:avLst/>
          </a:prstGeom>
          <a:noFill/>
        </p:spPr>
        <p:txBody>
          <a:bodyPr wrap="square" rtlCol="0">
            <a:spAutoFit/>
          </a:bodyPr>
          <a:lstStyle/>
          <a:p>
            <a:pPr>
              <a:lnSpc>
                <a:spcPts val="1000"/>
              </a:lnSpc>
            </a:pPr>
            <a:r>
              <a:rPr lang="ko-KR" altLang="en-US" sz="600" dirty="0" smtClean="0">
                <a:latin typeface="+mn-ea"/>
              </a:rPr>
              <a:t>파일명을 최대 </a:t>
            </a:r>
            <a:r>
              <a:rPr lang="en-US" altLang="ko-KR" sz="600" dirty="0" smtClean="0">
                <a:latin typeface="+mn-ea"/>
              </a:rPr>
              <a:t>20</a:t>
            </a:r>
            <a:r>
              <a:rPr lang="ko-KR" altLang="en-US" sz="600" dirty="0" smtClean="0">
                <a:latin typeface="+mn-ea"/>
              </a:rPr>
              <a:t>자 노출후 말줄임</a:t>
            </a:r>
            <a:r>
              <a:rPr lang="en-US" altLang="ko-KR" sz="600" dirty="0" smtClean="0">
                <a:latin typeface="+mn-ea"/>
              </a:rPr>
              <a:t>……jpeg </a:t>
            </a:r>
            <a:endParaRPr lang="en-US" altLang="ko-KR" sz="600" dirty="0">
              <a:latin typeface="+mn-ea"/>
            </a:endParaRPr>
          </a:p>
        </p:txBody>
      </p:sp>
      <p:grpSp>
        <p:nvGrpSpPr>
          <p:cNvPr id="42" name="그룹 41"/>
          <p:cNvGrpSpPr/>
          <p:nvPr/>
        </p:nvGrpSpPr>
        <p:grpSpPr>
          <a:xfrm>
            <a:off x="2802326" y="4629406"/>
            <a:ext cx="230832" cy="298480"/>
            <a:chOff x="4028034" y="1802015"/>
            <a:chExt cx="230832" cy="298480"/>
          </a:xfrm>
        </p:grpSpPr>
        <p:sp>
          <p:nvSpPr>
            <p:cNvPr id="43" name="TextBox 42"/>
            <p:cNvSpPr txBox="1"/>
            <p:nvPr/>
          </p:nvSpPr>
          <p:spPr>
            <a:xfrm rot="5400000">
              <a:off x="3994210" y="1835839"/>
              <a:ext cx="298480" cy="230832"/>
            </a:xfrm>
            <a:prstGeom prst="rect">
              <a:avLst/>
            </a:prstGeom>
            <a:noFill/>
          </p:spPr>
          <p:txBody>
            <a:bodyPr wrap="none" rtlCol="0">
              <a:spAutoFit/>
            </a:bodyPr>
            <a:lstStyle/>
            <a:p>
              <a:r>
                <a:rPr lang="en-US" altLang="ko-KR" sz="900" b="1" dirty="0" smtClean="0">
                  <a:latin typeface="굴림" panose="020B0600000101010101" pitchFamily="50" charset="-127"/>
                  <a:ea typeface="굴림" panose="020B0600000101010101" pitchFamily="50" charset="-127"/>
                  <a:sym typeface="Wingdings" panose="05000000000000000000" pitchFamily="2" charset="2"/>
                </a:rPr>
                <a:t></a:t>
              </a:r>
              <a:endParaRPr lang="ko-KR" altLang="en-US" sz="900" b="1" dirty="0">
                <a:latin typeface="굴림" panose="020B0600000101010101" pitchFamily="50" charset="-127"/>
                <a:ea typeface="굴림" panose="020B0600000101010101" pitchFamily="50" charset="-127"/>
              </a:endParaRPr>
            </a:p>
          </p:txBody>
        </p:sp>
        <p:cxnSp>
          <p:nvCxnSpPr>
            <p:cNvPr id="44" name="직선 연결선 43"/>
            <p:cNvCxnSpPr/>
            <p:nvPr/>
          </p:nvCxnSpPr>
          <p:spPr>
            <a:xfrm>
              <a:off x="4084224" y="1994385"/>
              <a:ext cx="1184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Oval 611">
            <a:extLst>
              <a:ext uri="{FF2B5EF4-FFF2-40B4-BE49-F238E27FC236}">
                <a16:creationId xmlns:a16="http://schemas.microsoft.com/office/drawing/2014/main" id="{70333432-144C-210C-FB47-8C8B53B11FAB}"/>
              </a:ext>
            </a:extLst>
          </p:cNvPr>
          <p:cNvSpPr>
            <a:spLocks noChangeArrowheads="1"/>
          </p:cNvSpPr>
          <p:nvPr/>
        </p:nvSpPr>
        <p:spPr bwMode="auto">
          <a:xfrm>
            <a:off x="285905" y="456478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54" name="모서리가 둥근 직사각형 53"/>
          <p:cNvSpPr/>
          <p:nvPr/>
        </p:nvSpPr>
        <p:spPr>
          <a:xfrm>
            <a:off x="414455" y="4955576"/>
            <a:ext cx="2668498" cy="248277"/>
          </a:xfrm>
          <a:prstGeom prst="roundRect">
            <a:avLst>
              <a:gd name="adj" fmla="val 5506"/>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p:cNvSpPr txBox="1"/>
          <p:nvPr/>
        </p:nvSpPr>
        <p:spPr>
          <a:xfrm>
            <a:off x="438150" y="4974720"/>
            <a:ext cx="2068739" cy="220573"/>
          </a:xfrm>
          <a:prstGeom prst="rect">
            <a:avLst/>
          </a:prstGeom>
          <a:noFill/>
        </p:spPr>
        <p:txBody>
          <a:bodyPr wrap="square" rtlCol="0">
            <a:spAutoFit/>
          </a:bodyPr>
          <a:lstStyle/>
          <a:p>
            <a:pPr>
              <a:lnSpc>
                <a:spcPts val="1000"/>
              </a:lnSpc>
            </a:pPr>
            <a:r>
              <a:rPr lang="ko-KR" altLang="en-US" sz="600" dirty="0" smtClean="0">
                <a:latin typeface="+mn-ea"/>
              </a:rPr>
              <a:t>파일명을 최대 </a:t>
            </a:r>
            <a:r>
              <a:rPr lang="en-US" altLang="ko-KR" sz="600" dirty="0" smtClean="0">
                <a:latin typeface="+mn-ea"/>
              </a:rPr>
              <a:t>20</a:t>
            </a:r>
            <a:r>
              <a:rPr lang="ko-KR" altLang="en-US" sz="600" dirty="0" smtClean="0">
                <a:latin typeface="+mn-ea"/>
              </a:rPr>
              <a:t>자 노출후 말줄임</a:t>
            </a:r>
            <a:r>
              <a:rPr lang="en-US" altLang="ko-KR" sz="600" dirty="0" smtClean="0">
                <a:latin typeface="+mn-ea"/>
              </a:rPr>
              <a:t>……jpeg </a:t>
            </a:r>
            <a:endParaRPr lang="en-US" altLang="ko-KR" sz="600" dirty="0">
              <a:latin typeface="+mn-ea"/>
            </a:endParaRPr>
          </a:p>
        </p:txBody>
      </p:sp>
      <p:grpSp>
        <p:nvGrpSpPr>
          <p:cNvPr id="56" name="그룹 55"/>
          <p:cNvGrpSpPr/>
          <p:nvPr/>
        </p:nvGrpSpPr>
        <p:grpSpPr>
          <a:xfrm>
            <a:off x="2802326" y="4926888"/>
            <a:ext cx="230832" cy="298480"/>
            <a:chOff x="4028034" y="1802015"/>
            <a:chExt cx="230832" cy="298480"/>
          </a:xfrm>
        </p:grpSpPr>
        <p:sp>
          <p:nvSpPr>
            <p:cNvPr id="57" name="TextBox 56"/>
            <p:cNvSpPr txBox="1"/>
            <p:nvPr/>
          </p:nvSpPr>
          <p:spPr>
            <a:xfrm rot="5400000">
              <a:off x="3994210" y="1835839"/>
              <a:ext cx="298480" cy="230832"/>
            </a:xfrm>
            <a:prstGeom prst="rect">
              <a:avLst/>
            </a:prstGeom>
            <a:noFill/>
          </p:spPr>
          <p:txBody>
            <a:bodyPr wrap="none" rtlCol="0">
              <a:spAutoFit/>
            </a:bodyPr>
            <a:lstStyle/>
            <a:p>
              <a:r>
                <a:rPr lang="en-US" altLang="ko-KR" sz="900" b="1" dirty="0" smtClean="0">
                  <a:latin typeface="굴림" panose="020B0600000101010101" pitchFamily="50" charset="-127"/>
                  <a:ea typeface="굴림" panose="020B0600000101010101" pitchFamily="50" charset="-127"/>
                  <a:sym typeface="Wingdings" panose="05000000000000000000" pitchFamily="2" charset="2"/>
                </a:rPr>
                <a:t></a:t>
              </a:r>
              <a:endParaRPr lang="ko-KR" altLang="en-US" sz="900" b="1" dirty="0">
                <a:latin typeface="굴림" panose="020B0600000101010101" pitchFamily="50" charset="-127"/>
                <a:ea typeface="굴림" panose="020B0600000101010101" pitchFamily="50" charset="-127"/>
              </a:endParaRPr>
            </a:p>
          </p:txBody>
        </p:sp>
        <p:cxnSp>
          <p:nvCxnSpPr>
            <p:cNvPr id="61" name="직선 연결선 60"/>
            <p:cNvCxnSpPr/>
            <p:nvPr/>
          </p:nvCxnSpPr>
          <p:spPr>
            <a:xfrm>
              <a:off x="4084224" y="1994385"/>
              <a:ext cx="1184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62" name="표 61">
            <a:extLst>
              <a:ext uri="{FF2B5EF4-FFF2-40B4-BE49-F238E27FC236}">
                <a16:creationId xmlns:a16="http://schemas.microsoft.com/office/drawing/2014/main" id="{A94EC7F6-CCB8-91C6-A8A2-862E505808E2}"/>
              </a:ext>
            </a:extLst>
          </p:cNvPr>
          <p:cNvGraphicFramePr>
            <a:graphicFrameLocks noGrp="1"/>
          </p:cNvGraphicFramePr>
          <p:nvPr>
            <p:extLst>
              <p:ext uri="{D42A27DB-BD31-4B8C-83A1-F6EECF244321}">
                <p14:modId xmlns:p14="http://schemas.microsoft.com/office/powerpoint/2010/main" val="3897480768"/>
              </p:ext>
            </p:extLst>
          </p:nvPr>
        </p:nvGraphicFramePr>
        <p:xfrm>
          <a:off x="10264727" y="-7847"/>
          <a:ext cx="1957415" cy="584200"/>
        </p:xfrm>
        <a:graphic>
          <a:graphicData uri="http://schemas.openxmlformats.org/drawingml/2006/table">
            <a:tbl>
              <a:tblPr firstRow="1" bandRow="1">
                <a:tableStyleId>{5C22544A-7EE6-4342-B048-85BDC9FD1C3A}</a:tableStyleId>
              </a:tblPr>
              <a:tblGrid>
                <a:gridCol w="1957415">
                  <a:extLst>
                    <a:ext uri="{9D8B030D-6E8A-4147-A177-3AD203B41FA5}">
                      <a16:colId xmlns:a16="http://schemas.microsoft.com/office/drawing/2014/main" val="943409369"/>
                    </a:ext>
                  </a:extLst>
                </a:gridCol>
              </a:tblGrid>
              <a:tr h="144016">
                <a:tc>
                  <a:txBody>
                    <a:bodyPr/>
                    <a:lstStyle/>
                    <a:p>
                      <a:pPr latinLnBrk="1"/>
                      <a:r>
                        <a:rPr lang="en-US" altLang="ko-KR" sz="800" b="1" dirty="0" smtClean="0">
                          <a:solidFill>
                            <a:schemeClr val="bg1"/>
                          </a:solidFill>
                        </a:rPr>
                        <a:t>V0.91 06/03 </a:t>
                      </a:r>
                      <a:r>
                        <a:rPr lang="ko-KR" altLang="en-US" sz="800" b="1" dirty="0">
                          <a:solidFill>
                            <a:schemeClr val="bg1"/>
                          </a:solidFill>
                        </a:rPr>
                        <a:t>수정사항</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249273596"/>
                  </a:ext>
                </a:extLst>
              </a:tr>
              <a:tr h="370840">
                <a:tc>
                  <a:txBody>
                    <a:bodyPr/>
                    <a:lstStyle/>
                    <a:p>
                      <a:pPr marL="228600" marR="0" lvl="0" indent="-228600" algn="l" defTabSz="914400" rtl="0" eaLnBrk="1" fontAlgn="base" latinLnBrk="1" hangingPunct="1">
                        <a:lnSpc>
                          <a:spcPct val="130000"/>
                        </a:lnSpc>
                        <a:spcBef>
                          <a:spcPct val="0"/>
                        </a:spcBef>
                        <a:spcAft>
                          <a:spcPct val="0"/>
                        </a:spcAft>
                        <a:buClrTx/>
                        <a:buSzTx/>
                        <a:buFontTx/>
                        <a:buAutoNum type="arabicPeriod"/>
                        <a:tabLst/>
                      </a:pPr>
                      <a:r>
                        <a:rPr kumimoji="1" lang="ko-KR" altLang="en-US" sz="800" b="0" i="0" u="none" strike="noStrike" kern="1200" cap="none" normalizeH="0" baseline="0" dirty="0" smtClean="0">
                          <a:ln>
                            <a:noFill/>
                          </a:ln>
                          <a:solidFill>
                            <a:schemeClr val="bg1"/>
                          </a:solidFill>
                          <a:effectLst/>
                          <a:latin typeface="+mn-ea"/>
                          <a:ea typeface="+mn-ea"/>
                          <a:cs typeface="+mn-cs"/>
                          <a:sym typeface="Wingdings 2" pitchFamily="18" charset="2"/>
                        </a:rPr>
                        <a:t>첨부파일 등록 케이스 추가</a:t>
                      </a:r>
                      <a:r>
                        <a:rPr kumimoji="1" lang="en-US" altLang="ko-KR" sz="800" b="0" i="0" u="none" strike="noStrike" kern="1200" cap="none" normalizeH="0" baseline="0" dirty="0" smtClean="0">
                          <a:ln>
                            <a:noFill/>
                          </a:ln>
                          <a:solidFill>
                            <a:schemeClr val="bg1"/>
                          </a:solidFill>
                          <a:effectLst/>
                          <a:latin typeface="+mn-ea"/>
                          <a:ea typeface="+mn-ea"/>
                          <a:cs typeface="+mn-cs"/>
                          <a:sym typeface="Wingdings 2" pitchFamily="18" charset="2"/>
                        </a:rPr>
                        <a:t>(2-1)</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6930966"/>
                  </a:ext>
                </a:extLst>
              </a:tr>
            </a:tbl>
          </a:graphicData>
        </a:graphic>
      </p:graphicFrame>
    </p:spTree>
    <p:extLst>
      <p:ext uri="{BB962C8B-B14F-4D97-AF65-F5344CB8AC3E}">
        <p14:creationId xmlns:p14="http://schemas.microsoft.com/office/powerpoint/2010/main" val="114657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3" name="부제목 2"/>
          <p:cNvSpPr>
            <a:spLocks noGrp="1"/>
          </p:cNvSpPr>
          <p:nvPr>
            <p:ph type="subTitle" idx="1"/>
          </p:nvPr>
        </p:nvSpPr>
        <p:spPr/>
        <p:txBody>
          <a:bodyPr/>
          <a:lstStyle/>
          <a:p>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266806741"/>
              </p:ext>
            </p:extLst>
          </p:nvPr>
        </p:nvGraphicFramePr>
        <p:xfrm>
          <a:off x="9000565" y="44624"/>
          <a:ext cx="3152540" cy="28820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dirty="0" smtClean="0">
                          <a:latin typeface="+mn-ea"/>
                          <a:ea typeface="+mn-ea"/>
                        </a:rPr>
                        <a:t>마이페이지 </a:t>
                      </a:r>
                      <a:r>
                        <a:rPr lang="en-US" altLang="ko-KR" sz="800" dirty="0" smtClean="0">
                          <a:latin typeface="+mn-ea"/>
                          <a:ea typeface="+mn-ea"/>
                        </a:rPr>
                        <a:t>&gt; 1:1</a:t>
                      </a:r>
                      <a:r>
                        <a:rPr lang="ko-KR" altLang="en-US" sz="800" dirty="0" smtClean="0">
                          <a:latin typeface="+mn-ea"/>
                          <a:ea typeface="+mn-ea"/>
                        </a:rPr>
                        <a:t>문의 탭시 </a:t>
                      </a:r>
                      <a:r>
                        <a:rPr lang="en-US" altLang="ko-KR" sz="800" dirty="0" smtClean="0">
                          <a:latin typeface="+mn-ea"/>
                          <a:ea typeface="+mn-ea"/>
                        </a:rPr>
                        <a:t>1:1</a:t>
                      </a:r>
                      <a:r>
                        <a:rPr lang="ko-KR" altLang="en-US" sz="800" dirty="0" smtClean="0">
                          <a:latin typeface="+mn-ea"/>
                          <a:ea typeface="+mn-ea"/>
                        </a:rPr>
                        <a:t>고객상담페이지로 이동</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124473930"/>
              </p:ext>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개인정보이용내역</a:t>
                      </a: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9" name="직사각형 78"/>
          <p:cNvSpPr/>
          <p:nvPr/>
        </p:nvSpPr>
        <p:spPr>
          <a:xfrm>
            <a:off x="95437" y="3528122"/>
            <a:ext cx="1342017" cy="230965"/>
          </a:xfrm>
          <a:prstGeom prst="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1354" y="34195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88103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35511" y="2887254"/>
            <a:ext cx="7013297" cy="3231333"/>
          </a:xfrm>
          <a:prstGeom prst="rect">
            <a:avLst/>
          </a:prstGeom>
        </p:spPr>
      </p:pic>
      <p:sp>
        <p:nvSpPr>
          <p:cNvPr id="2" name="제목 1"/>
          <p:cNvSpPr>
            <a:spLocks noGrp="1"/>
          </p:cNvSpPr>
          <p:nvPr>
            <p:ph type="ctrTitle"/>
          </p:nvPr>
        </p:nvSpPr>
        <p:spPr/>
        <p:txBody>
          <a:bodyPr/>
          <a:lstStyle/>
          <a:p>
            <a:r>
              <a:rPr lang="en-US" altLang="ko-KR" dirty="0" smtClean="0"/>
              <a:t>1:1</a:t>
            </a:r>
            <a:r>
              <a:rPr lang="ko-KR" altLang="en-US" dirty="0" smtClean="0"/>
              <a:t>상담</a:t>
            </a:r>
            <a:endParaRPr lang="ko-KR" altLang="en-US" dirty="0"/>
          </a:p>
        </p:txBody>
      </p:sp>
      <p:sp>
        <p:nvSpPr>
          <p:cNvPr id="3" name="부제목 2"/>
          <p:cNvSpPr>
            <a:spLocks noGrp="1"/>
          </p:cNvSpPr>
          <p:nvPr>
            <p:ph type="subTitle" idx="1"/>
          </p:nvPr>
        </p:nvSpPr>
        <p:spPr/>
        <p:txBody>
          <a:bodyPr/>
          <a:lstStyle/>
          <a:p>
            <a:r>
              <a:rPr lang="en-US" altLang="ko-KR" dirty="0"/>
              <a:t>IN_PC_MYP_01_45</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3">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4"/>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745504834"/>
              </p:ext>
            </p:extLst>
          </p:nvPr>
        </p:nvGraphicFramePr>
        <p:xfrm>
          <a:off x="9000565" y="37029"/>
          <a:ext cx="3152540" cy="310959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상담 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로그인여부와 관계없이 탭 진입 가능</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전체보기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FAQ</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페이지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TOP10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목록으로 현재창 이동</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1-2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자주하는질문</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TOP10</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관리자</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CS</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FAQ &gt;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베스트노출여부</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전시대상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베스트노출여부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사용</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베스트노출기간 유효</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자주하는질문</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TOP10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중 상위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1~3</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위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해당 질문 답변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펼침상태로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FAQ</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페이지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&gt;TOP10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목록으로 현재창 이동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2</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1:1 </a:t>
                      </a:r>
                      <a:r>
                        <a:rPr lang="ko-KR" altLang="en-US" sz="800" b="1" u="none" baseline="0" dirty="0" smtClean="0">
                          <a:solidFill>
                            <a:schemeClr val="tx1"/>
                          </a:solidFill>
                          <a:latin typeface="+mn-ea"/>
                          <a:ea typeface="+mn-ea"/>
                        </a:rPr>
                        <a:t>문의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비로그인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로그인확인팝업 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로그인 </a:t>
                      </a:r>
                      <a:r>
                        <a:rPr lang="en-US" altLang="ko-KR" sz="800" b="0" u="none" baseline="0" dirty="0" smtClean="0">
                          <a:solidFill>
                            <a:schemeClr val="tx1"/>
                          </a:solidFill>
                          <a:latin typeface="+mn-ea"/>
                          <a:ea typeface="+mn-ea"/>
                        </a:rPr>
                        <a:t>: 1:1</a:t>
                      </a:r>
                      <a:r>
                        <a:rPr lang="ko-KR" altLang="en-US" sz="800" b="0" u="none" baseline="0" dirty="0" smtClean="0">
                          <a:solidFill>
                            <a:schemeClr val="tx1"/>
                          </a:solidFill>
                          <a:latin typeface="+mn-ea"/>
                          <a:ea typeface="+mn-ea"/>
                        </a:rPr>
                        <a:t>문의하기</a:t>
                      </a:r>
                      <a:r>
                        <a:rPr lang="en-US" altLang="ko-KR" sz="800" b="0" u="none" baseline="0" dirty="0" smtClean="0">
                          <a:solidFill>
                            <a:schemeClr val="tx1"/>
                          </a:solidFill>
                          <a:latin typeface="+mn-ea"/>
                          <a:ea typeface="+mn-ea"/>
                        </a:rPr>
                        <a:t> &gt; 1:1</a:t>
                      </a:r>
                      <a:r>
                        <a:rPr lang="ko-KR" altLang="en-US" sz="800" b="0" u="none" baseline="0" dirty="0" smtClean="0">
                          <a:solidFill>
                            <a:schemeClr val="tx1"/>
                          </a:solidFill>
                          <a:latin typeface="+mn-ea"/>
                          <a:ea typeface="+mn-ea"/>
                        </a:rPr>
                        <a:t>문의하기 탭으로 현재창 이동</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답변확인 버튼</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비로그인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로그인확인팝업 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로그인 </a:t>
                      </a:r>
                      <a:r>
                        <a:rPr lang="en-US" altLang="ko-KR" sz="800" b="0" u="none" baseline="0" dirty="0" smtClean="0">
                          <a:solidFill>
                            <a:schemeClr val="tx1"/>
                          </a:solidFill>
                          <a:latin typeface="+mn-ea"/>
                          <a:ea typeface="+mn-ea"/>
                        </a:rPr>
                        <a:t>: 1:1 </a:t>
                      </a:r>
                      <a:r>
                        <a:rPr lang="ko-KR" altLang="en-US" sz="800" b="0" u="none" baseline="0" dirty="0" smtClean="0">
                          <a:solidFill>
                            <a:schemeClr val="tx1"/>
                          </a:solidFill>
                          <a:latin typeface="+mn-ea"/>
                          <a:ea typeface="+mn-ea"/>
                        </a:rPr>
                        <a:t>문의하기 </a:t>
                      </a:r>
                      <a:r>
                        <a:rPr lang="en-US" altLang="ko-KR" sz="800" b="0" u="none" baseline="0" dirty="0" smtClean="0">
                          <a:solidFill>
                            <a:schemeClr val="tx1"/>
                          </a:solidFill>
                          <a:latin typeface="+mn-ea"/>
                          <a:ea typeface="+mn-ea"/>
                        </a:rPr>
                        <a:t>&gt; 1:1</a:t>
                      </a:r>
                      <a:r>
                        <a:rPr lang="ko-KR" altLang="en-US" sz="800" b="0" u="none" baseline="0" dirty="0" smtClean="0">
                          <a:solidFill>
                            <a:schemeClr val="tx1"/>
                          </a:solidFill>
                          <a:latin typeface="+mn-ea"/>
                          <a:ea typeface="+mn-ea"/>
                        </a:rPr>
                        <a:t>답변확인 탭으로 현재창 이동</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59000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5"/>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extLst>
              <p:ext uri="{D42A27DB-BD31-4B8C-83A1-F6EECF244321}">
                <p14:modId xmlns:p14="http://schemas.microsoft.com/office/powerpoint/2010/main" val="2627553456"/>
              </p:ext>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bg1"/>
                          </a:solidFill>
                        </a:rPr>
                        <a:t>1:1</a:t>
                      </a:r>
                      <a:r>
                        <a:rPr lang="ko-KR" altLang="en-US" sz="800" dirty="0" smtClean="0">
                          <a:solidFill>
                            <a:schemeClr val="bg1"/>
                          </a:solidFill>
                        </a:rPr>
                        <a:t>상담</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en-US" altLang="ko-KR" sz="800" dirty="0" smtClean="0">
                <a:latin typeface="+mn-ea"/>
                <a:cs typeface="Arial" panose="020B0604020202020204" pitchFamily="34" charset="0"/>
              </a:rPr>
              <a:t>1:1</a:t>
            </a:r>
            <a:r>
              <a:rPr lang="ko-KR" altLang="en-US" sz="800" dirty="0" smtClean="0">
                <a:latin typeface="+mn-ea"/>
                <a:cs typeface="Arial" panose="020B0604020202020204" pitchFamily="34" charset="0"/>
              </a:rPr>
              <a:t>상담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6"/>
          <a:stretch>
            <a:fillRect/>
          </a:stretch>
        </p:blipFill>
        <p:spPr>
          <a:xfrm>
            <a:off x="8451986" y="5234159"/>
            <a:ext cx="215548" cy="215548"/>
          </a:xfrm>
          <a:prstGeom prst="rect">
            <a:avLst/>
          </a:prstGeom>
          <a:noFill/>
        </p:spPr>
      </p:pic>
      <p:sp>
        <p:nvSpPr>
          <p:cNvPr id="34" name="Oval 611">
            <a:extLst>
              <a:ext uri="{FF2B5EF4-FFF2-40B4-BE49-F238E27FC236}">
                <a16:creationId xmlns:a16="http://schemas.microsoft.com/office/drawing/2014/main" id="{8A3723C9-7A64-4677-9B95-EBFFA02C0DC4}"/>
              </a:ext>
            </a:extLst>
          </p:cNvPr>
          <p:cNvSpPr>
            <a:spLocks noChangeArrowheads="1"/>
          </p:cNvSpPr>
          <p:nvPr/>
        </p:nvSpPr>
        <p:spPr bwMode="auto">
          <a:xfrm>
            <a:off x="3143696" y="23271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37" name="Oval 611">
            <a:extLst>
              <a:ext uri="{FF2B5EF4-FFF2-40B4-BE49-F238E27FC236}">
                <a16:creationId xmlns:a16="http://schemas.microsoft.com/office/drawing/2014/main" id="{8A3723C9-7A64-4677-9B95-EBFFA02C0DC4}"/>
              </a:ext>
            </a:extLst>
          </p:cNvPr>
          <p:cNvSpPr>
            <a:spLocks noChangeArrowheads="1"/>
          </p:cNvSpPr>
          <p:nvPr/>
        </p:nvSpPr>
        <p:spPr bwMode="auto">
          <a:xfrm>
            <a:off x="992848" y="450292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2248900" y="36317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40" name="직사각형 39"/>
          <p:cNvSpPr/>
          <p:nvPr/>
        </p:nvSpPr>
        <p:spPr>
          <a:xfrm>
            <a:off x="3146552" y="6118587"/>
            <a:ext cx="1080664" cy="36921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1:1 </a:t>
            </a:r>
            <a:r>
              <a:rPr lang="ko-KR" altLang="en-US" sz="900" b="1" dirty="0" smtClean="0">
                <a:solidFill>
                  <a:schemeClr val="bg1"/>
                </a:solidFill>
              </a:rPr>
              <a:t>문의</a:t>
            </a:r>
            <a:endParaRPr lang="ko-KR" altLang="en-US" sz="900" b="1" dirty="0">
              <a:solidFill>
                <a:schemeClr val="bg1"/>
              </a:solidFill>
            </a:endParaRPr>
          </a:p>
        </p:txBody>
      </p:sp>
      <p:sp>
        <p:nvSpPr>
          <p:cNvPr id="45" name="직사각형 44"/>
          <p:cNvSpPr/>
          <p:nvPr/>
        </p:nvSpPr>
        <p:spPr>
          <a:xfrm>
            <a:off x="4330749" y="6118587"/>
            <a:ext cx="1202668" cy="36921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답변확인</a:t>
            </a:r>
            <a:endParaRPr lang="ko-KR" altLang="en-US" sz="900" b="1" dirty="0">
              <a:solidFill>
                <a:schemeClr val="tx1"/>
              </a:solidFill>
            </a:endParaRP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3003046" y="60008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4331195" y="60008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59913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1:1</a:t>
            </a:r>
            <a:r>
              <a:rPr lang="ko-KR" altLang="en-US" dirty="0" smtClean="0"/>
              <a:t>문의</a:t>
            </a:r>
            <a:endParaRPr lang="ko-KR" altLang="en-US" dirty="0"/>
          </a:p>
        </p:txBody>
      </p:sp>
      <p:sp>
        <p:nvSpPr>
          <p:cNvPr id="3" name="부제목 2"/>
          <p:cNvSpPr>
            <a:spLocks noGrp="1"/>
          </p:cNvSpPr>
          <p:nvPr>
            <p:ph type="subTitle" idx="1"/>
          </p:nvPr>
        </p:nvSpPr>
        <p:spPr/>
        <p:txBody>
          <a:bodyPr/>
          <a:lstStyle/>
          <a:p>
            <a:r>
              <a:rPr lang="en-US" altLang="ko-KR" dirty="0" smtClean="0"/>
              <a:t>IN_PC_MYP_01_46</a:t>
            </a:r>
            <a:endParaRPr lang="ko-KR" altLang="en-US" dirty="0"/>
          </a:p>
        </p:txBody>
      </p:sp>
      <p:cxnSp>
        <p:nvCxnSpPr>
          <p:cNvPr id="4" name="직선 연결선 3"/>
          <p:cNvCxnSpPr/>
          <p:nvPr/>
        </p:nvCxnSpPr>
        <p:spPr>
          <a:xfrm>
            <a:off x="72427" y="1567943"/>
            <a:ext cx="886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4261342894"/>
              </p:ext>
            </p:extLst>
          </p:nvPr>
        </p:nvGraphicFramePr>
        <p:xfrm>
          <a:off x="9000565" y="37029"/>
          <a:ext cx="3152540" cy="1213601"/>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문의하기</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답변확인 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- 1:1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문의하기탭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- 1:1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문의하기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답변확인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p>
                    <a:p>
                      <a:pPr marL="171450" marR="0" lvl="0" indent="-171450" algn="l" defTabSz="914400" rtl="0" eaLnBrk="0" fontAlgn="base" latinLnBrk="1" hangingPunct="0">
                        <a:lnSpc>
                          <a:spcPts val="1200"/>
                        </a:lnSpc>
                        <a:spcBef>
                          <a:spcPct val="20000"/>
                        </a:spcBef>
                        <a:spcAft>
                          <a:spcPct val="0"/>
                        </a:spcAft>
                        <a:buClrTx/>
                        <a:buSzTx/>
                        <a:buFont typeface="Arial" panose="020B0604020202020204" pitchFamily="34" charset="0"/>
                        <a:buChar char="•"/>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1-2 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 작성 안내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62095">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panose="05000000000000000000" pitchFamily="2"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indent="0" algn="l" defTabSz="844083" rtl="0" eaLnBrk="1" fontAlgn="auto" latinLnBrk="1" hangingPunct="1">
                        <a:lnSpc>
                          <a:spcPts val="1200"/>
                        </a:lnSpc>
                        <a:spcBef>
                          <a:spcPts val="0"/>
                        </a:spcBef>
                        <a:spcAft>
                          <a:spcPts val="0"/>
                        </a:spcAft>
                        <a:buClrTx/>
                        <a:buSzTx/>
                        <a:buFontTx/>
                        <a:buNone/>
                        <a:tabLst/>
                        <a:defRPr/>
                      </a:pPr>
                      <a:endParaRPr kumimoji="0" lang="en-US" altLang="ko-KR" sz="800" b="0" i="0" u="none" strike="noStrike" cap="none" normalizeH="0" baseline="0" dirty="0" smtClean="0">
                        <a:ln>
                          <a:noFill/>
                        </a:ln>
                        <a:solidFill>
                          <a:schemeClr val="tx1"/>
                        </a:solidFill>
                        <a:effectLst/>
                        <a:latin typeface="+mn-ea"/>
                        <a:ea typeface="+mn-ea"/>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29361644"/>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sp>
        <p:nvSpPr>
          <p:cNvPr id="39" name="직사각형 38"/>
          <p:cNvSpPr/>
          <p:nvPr/>
        </p:nvSpPr>
        <p:spPr>
          <a:xfrm>
            <a:off x="176056" y="1717738"/>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92250" y="1783415"/>
            <a:ext cx="2361790" cy="246221"/>
          </a:xfrm>
          <a:prstGeom prst="rect">
            <a:avLst/>
          </a:prstGeom>
        </p:spPr>
        <p:txBody>
          <a:bodyPr wrap="square">
            <a:spAutoFit/>
          </a:bodyPr>
          <a:lstStyle/>
          <a:p>
            <a:r>
              <a:rPr lang="ko-KR" altLang="en-US" sz="1000" b="1" dirty="0"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41" name="직사각형 40"/>
          <p:cNvSpPr/>
          <p:nvPr/>
        </p:nvSpPr>
        <p:spPr>
          <a:xfrm>
            <a:off x="205023" y="2017790"/>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45" name="모서리가 둥근 직사각형 44"/>
          <p:cNvSpPr/>
          <p:nvPr/>
        </p:nvSpPr>
        <p:spPr>
          <a:xfrm>
            <a:off x="7436948" y="1821268"/>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46" name="모서리가 둥근 직사각형 45"/>
          <p:cNvSpPr/>
          <p:nvPr/>
        </p:nvSpPr>
        <p:spPr>
          <a:xfrm>
            <a:off x="3392901" y="1821031"/>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47" name="그룹 46"/>
          <p:cNvGrpSpPr/>
          <p:nvPr/>
        </p:nvGrpSpPr>
        <p:grpSpPr>
          <a:xfrm>
            <a:off x="4732421" y="1818625"/>
            <a:ext cx="2634125" cy="631401"/>
            <a:chOff x="3222949" y="3640347"/>
            <a:chExt cx="2661238" cy="327804"/>
          </a:xfrm>
          <a:solidFill>
            <a:schemeClr val="bg1">
              <a:lumMod val="95000"/>
            </a:schemeClr>
          </a:solidFill>
        </p:grpSpPr>
        <p:sp>
          <p:nvSpPr>
            <p:cNvPr id="48" name="모서리가 둥근 직사각형 4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49" name="모서리가 둥근 직사각형 4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50" name="TextBox 49"/>
          <p:cNvSpPr txBox="1"/>
          <p:nvPr/>
        </p:nvSpPr>
        <p:spPr>
          <a:xfrm>
            <a:off x="5117732" y="2149073"/>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51" name="TextBox 50"/>
          <p:cNvSpPr txBox="1"/>
          <p:nvPr/>
        </p:nvSpPr>
        <p:spPr>
          <a:xfrm>
            <a:off x="6524544" y="2149073"/>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52" name="TextBox 51"/>
          <p:cNvSpPr txBox="1"/>
          <p:nvPr/>
        </p:nvSpPr>
        <p:spPr>
          <a:xfrm>
            <a:off x="7908611" y="2162230"/>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53" name="타원 52"/>
          <p:cNvSpPr/>
          <p:nvPr/>
        </p:nvSpPr>
        <p:spPr>
          <a:xfrm>
            <a:off x="6591412" y="1917716"/>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sp>
        <p:nvSpPr>
          <p:cNvPr id="54" name="사각형 설명선 53"/>
          <p:cNvSpPr/>
          <p:nvPr/>
        </p:nvSpPr>
        <p:spPr>
          <a:xfrm>
            <a:off x="835052" y="176599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37117" y="1899876"/>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56" name="TextBox 55"/>
          <p:cNvSpPr txBox="1"/>
          <p:nvPr/>
        </p:nvSpPr>
        <p:spPr>
          <a:xfrm>
            <a:off x="3663591" y="2121340"/>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graphicFrame>
        <p:nvGraphicFramePr>
          <p:cNvPr id="62" name="표 61"/>
          <p:cNvGraphicFramePr>
            <a:graphicFrameLocks noGrp="1"/>
          </p:cNvGraphicFramePr>
          <p:nvPr>
            <p:extLst>
              <p:ext uri="{D42A27DB-BD31-4B8C-83A1-F6EECF244321}">
                <p14:modId xmlns:p14="http://schemas.microsoft.com/office/powerpoint/2010/main" val="2693514538"/>
              </p:ext>
            </p:extLst>
          </p:nvPr>
        </p:nvGraphicFramePr>
        <p:xfrm>
          <a:off x="273460" y="2610440"/>
          <a:ext cx="1304427" cy="3957611"/>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latin typeface="+mn-ea"/>
                          <a:ea typeface="+mn-ea"/>
                        </a:rPr>
                        <a:t>1:1</a:t>
                      </a:r>
                      <a:r>
                        <a:rPr lang="ko-KR" altLang="en-US" sz="800" b="1"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마이샵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개인정보이용내역</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65" name="직사각형 64"/>
          <p:cNvSpPr/>
          <p:nvPr/>
        </p:nvSpPr>
        <p:spPr>
          <a:xfrm>
            <a:off x="1706411" y="2770253"/>
            <a:ext cx="2361790" cy="246221"/>
          </a:xfrm>
          <a:prstGeom prst="rect">
            <a:avLst/>
          </a:prstGeom>
        </p:spPr>
        <p:txBody>
          <a:bodyPr wrap="square">
            <a:spAutoFit/>
          </a:bodyPr>
          <a:lstStyle/>
          <a:p>
            <a:r>
              <a:rPr lang="en-US" altLang="ko-KR" sz="1000" b="1" dirty="0" smtClean="0">
                <a:latin typeface="+mn-ea"/>
              </a:rPr>
              <a:t>1:1</a:t>
            </a:r>
            <a:r>
              <a:rPr lang="ko-KR" altLang="en-US" sz="1000" b="1" dirty="0" smtClean="0">
                <a:latin typeface="+mn-ea"/>
              </a:rPr>
              <a:t>문의</a:t>
            </a:r>
            <a:endParaRPr lang="en-US" altLang="ko-KR" sz="1000" b="1" dirty="0" smtClean="0">
              <a:latin typeface="+mn-ea"/>
            </a:endParaRPr>
          </a:p>
        </p:txBody>
      </p:sp>
      <p:graphicFrame>
        <p:nvGraphicFramePr>
          <p:cNvPr id="5" name="표 4"/>
          <p:cNvGraphicFramePr>
            <a:graphicFrameLocks noGrp="1"/>
          </p:cNvGraphicFramePr>
          <p:nvPr>
            <p:extLst>
              <p:ext uri="{D42A27DB-BD31-4B8C-83A1-F6EECF244321}">
                <p14:modId xmlns:p14="http://schemas.microsoft.com/office/powerpoint/2010/main" val="3165903851"/>
              </p:ext>
            </p:extLst>
          </p:nvPr>
        </p:nvGraphicFramePr>
        <p:xfrm>
          <a:off x="1743731" y="3038457"/>
          <a:ext cx="6511450" cy="337981"/>
        </p:xfrm>
        <a:graphic>
          <a:graphicData uri="http://schemas.openxmlformats.org/drawingml/2006/table">
            <a:tbl>
              <a:tblPr firstRow="1" bandRow="1">
                <a:tableStyleId>{5C22544A-7EE6-4342-B048-85BDC9FD1C3A}</a:tableStyleId>
              </a:tblPr>
              <a:tblGrid>
                <a:gridCol w="3255725">
                  <a:extLst>
                    <a:ext uri="{9D8B030D-6E8A-4147-A177-3AD203B41FA5}">
                      <a16:colId xmlns:a16="http://schemas.microsoft.com/office/drawing/2014/main" val="2579956303"/>
                    </a:ext>
                  </a:extLst>
                </a:gridCol>
                <a:gridCol w="3255725">
                  <a:extLst>
                    <a:ext uri="{9D8B030D-6E8A-4147-A177-3AD203B41FA5}">
                      <a16:colId xmlns:a16="http://schemas.microsoft.com/office/drawing/2014/main" val="2354552582"/>
                    </a:ext>
                  </a:extLst>
                </a:gridCol>
              </a:tblGrid>
              <a:tr h="337981">
                <a:tc>
                  <a:txBody>
                    <a:bodyPr/>
                    <a:lstStyle/>
                    <a:p>
                      <a:pPr algn="ctr" latinLnBrk="1"/>
                      <a:r>
                        <a:rPr lang="en-US" altLang="ko-KR" sz="800" dirty="0" smtClean="0">
                          <a:solidFill>
                            <a:schemeClr val="bg1"/>
                          </a:solidFill>
                        </a:rPr>
                        <a:t>1:1</a:t>
                      </a:r>
                      <a:r>
                        <a:rPr lang="ko-KR" altLang="en-US" sz="800" dirty="0" smtClean="0">
                          <a:solidFill>
                            <a:schemeClr val="bg1"/>
                          </a:solidFill>
                        </a:rPr>
                        <a:t>문의</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답변확인</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6" name="직사각형 5"/>
          <p:cNvSpPr/>
          <p:nvPr/>
        </p:nvSpPr>
        <p:spPr>
          <a:xfrm>
            <a:off x="1743731" y="4134727"/>
            <a:ext cx="6511450" cy="207749"/>
          </a:xfrm>
          <a:prstGeom prst="rect">
            <a:avLst/>
          </a:prstGeom>
        </p:spPr>
        <p:txBody>
          <a:bodyPr wrap="square">
            <a:spAutoFit/>
          </a:bodyPr>
          <a:lstStyle/>
          <a:p>
            <a:pPr algn="ctr">
              <a:lnSpc>
                <a:spcPts val="900"/>
              </a:lnSpc>
            </a:pPr>
            <a:r>
              <a:rPr lang="en-US" altLang="ko-KR" sz="1000" dirty="0">
                <a:solidFill>
                  <a:srgbClr val="666666"/>
                </a:solidFill>
                <a:latin typeface="Pretendard"/>
              </a:rPr>
              <a:t>1:1 </a:t>
            </a:r>
            <a:r>
              <a:rPr lang="ko-KR" altLang="en-US" sz="1000" dirty="0">
                <a:solidFill>
                  <a:srgbClr val="666666"/>
                </a:solidFill>
                <a:latin typeface="Pretendard"/>
              </a:rPr>
              <a:t>문의전에 꼭</a:t>
            </a:r>
            <a:r>
              <a:rPr lang="en-US" altLang="ko-KR" sz="1000" dirty="0">
                <a:solidFill>
                  <a:srgbClr val="666666"/>
                </a:solidFill>
                <a:latin typeface="Pretendard"/>
              </a:rPr>
              <a:t>! </a:t>
            </a:r>
            <a:r>
              <a:rPr lang="ko-KR" altLang="en-US" sz="1000" dirty="0" smtClean="0">
                <a:solidFill>
                  <a:srgbClr val="666666"/>
                </a:solidFill>
                <a:latin typeface="Pretendard"/>
              </a:rPr>
              <a:t>확인해주세요</a:t>
            </a:r>
            <a:endParaRPr lang="ko-KR" altLang="en-US" sz="1000" dirty="0">
              <a:solidFill>
                <a:srgbClr val="666666"/>
              </a:solidFill>
              <a:latin typeface="Pretendard"/>
            </a:endParaRPr>
          </a:p>
        </p:txBody>
      </p:sp>
      <p:pic>
        <p:nvPicPr>
          <p:cNvPr id="22" name="그림 21"/>
          <p:cNvPicPr>
            <a:picLocks noChangeAspect="1"/>
          </p:cNvPicPr>
          <p:nvPr/>
        </p:nvPicPr>
        <p:blipFill>
          <a:blip r:embed="rId6"/>
          <a:stretch>
            <a:fillRect/>
          </a:stretch>
        </p:blipFill>
        <p:spPr>
          <a:xfrm>
            <a:off x="14685130" y="509868"/>
            <a:ext cx="9745435" cy="8287907"/>
          </a:xfrm>
          <a:prstGeom prst="rect">
            <a:avLst/>
          </a:prstGeom>
        </p:spPr>
      </p:pic>
      <p:sp>
        <p:nvSpPr>
          <p:cNvPr id="63" name="직사각형 62"/>
          <p:cNvSpPr/>
          <p:nvPr/>
        </p:nvSpPr>
        <p:spPr>
          <a:xfrm>
            <a:off x="10852256" y="6366920"/>
            <a:ext cx="2639731" cy="415498"/>
          </a:xfrm>
          <a:prstGeom prst="rect">
            <a:avLst/>
          </a:prstGeom>
        </p:spPr>
        <p:txBody>
          <a:bodyPr wrap="square">
            <a:spAutoFit/>
          </a:bodyPr>
          <a:lstStyle/>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이미지는 최대 </a:t>
            </a:r>
            <a:r>
              <a:rPr lang="en-US" altLang="ko-KR" sz="700" dirty="0" smtClean="0">
                <a:solidFill>
                  <a:schemeClr val="tx1">
                    <a:lumMod val="50000"/>
                    <a:lumOff val="50000"/>
                  </a:schemeClr>
                </a:solidFill>
              </a:rPr>
              <a:t>5</a:t>
            </a:r>
            <a:r>
              <a:rPr lang="ko-KR" altLang="en-US" sz="700" dirty="0" smtClean="0">
                <a:solidFill>
                  <a:schemeClr val="tx1">
                    <a:lumMod val="50000"/>
                    <a:lumOff val="50000"/>
                  </a:schemeClr>
                </a:solidFill>
              </a:rPr>
              <a:t>장까지 등록할 수 있습니다</a:t>
            </a:r>
            <a:r>
              <a:rPr lang="en-US" altLang="ko-KR" sz="700" dirty="0" smtClean="0">
                <a:solidFill>
                  <a:schemeClr val="tx1">
                    <a:lumMod val="50000"/>
                    <a:lumOff val="50000"/>
                  </a:schemeClr>
                </a:solidFill>
              </a:rPr>
              <a:t>. </a:t>
            </a:r>
          </a:p>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 첨부는 최대 </a:t>
            </a:r>
            <a:r>
              <a:rPr lang="en-US" altLang="ko-KR" sz="700" dirty="0" smtClean="0">
                <a:solidFill>
                  <a:schemeClr val="tx1">
                    <a:lumMod val="50000"/>
                    <a:lumOff val="50000"/>
                  </a:schemeClr>
                </a:solidFill>
              </a:rPr>
              <a:t>10MB</a:t>
            </a:r>
            <a:r>
              <a:rPr lang="ko-KR" altLang="en-US" sz="700" dirty="0" smtClean="0">
                <a:solidFill>
                  <a:schemeClr val="tx1">
                    <a:lumMod val="50000"/>
                    <a:lumOff val="50000"/>
                  </a:schemeClr>
                </a:solidFill>
              </a:rPr>
              <a:t>까지 가능하며</a:t>
            </a:r>
            <a:r>
              <a:rPr lang="en-US" altLang="ko-KR" sz="700" dirty="0" smtClean="0">
                <a:solidFill>
                  <a:schemeClr val="tx1">
                    <a:lumMod val="50000"/>
                    <a:lumOff val="50000"/>
                  </a:schemeClr>
                </a:solidFill>
              </a:rPr>
              <a:t>, JPG, PNG, GIF</a:t>
            </a:r>
          </a:p>
          <a:p>
            <a:r>
              <a:rPr lang="ko-KR" altLang="en-US" sz="700" dirty="0" smtClean="0">
                <a:solidFill>
                  <a:schemeClr val="tx1">
                    <a:lumMod val="50000"/>
                    <a:lumOff val="50000"/>
                  </a:schemeClr>
                </a:solidFill>
              </a:rPr>
              <a:t>  파일만 등록할 수 있습니다</a:t>
            </a:r>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 </a:t>
            </a:r>
            <a:endParaRPr lang="en-US" altLang="ko-KR" sz="700" dirty="0">
              <a:solidFill>
                <a:schemeClr val="tx1">
                  <a:lumMod val="50000"/>
                  <a:lumOff val="50000"/>
                </a:schemeClr>
              </a:solidFill>
            </a:endParaRPr>
          </a:p>
        </p:txBody>
      </p:sp>
      <p:pic>
        <p:nvPicPr>
          <p:cNvPr id="26" name="그림 25"/>
          <p:cNvPicPr>
            <a:picLocks noChangeAspect="1"/>
          </p:cNvPicPr>
          <p:nvPr/>
        </p:nvPicPr>
        <p:blipFill>
          <a:blip r:embed="rId7"/>
          <a:stretch>
            <a:fillRect/>
          </a:stretch>
        </p:blipFill>
        <p:spPr>
          <a:xfrm>
            <a:off x="4794373" y="3524356"/>
            <a:ext cx="486880" cy="492005"/>
          </a:xfrm>
          <a:prstGeom prst="rect">
            <a:avLst/>
          </a:prstGeom>
        </p:spPr>
      </p:pic>
      <p:sp>
        <p:nvSpPr>
          <p:cNvPr id="96" name="직사각형 95"/>
          <p:cNvSpPr/>
          <p:nvPr/>
        </p:nvSpPr>
        <p:spPr>
          <a:xfrm>
            <a:off x="1743731" y="4362860"/>
            <a:ext cx="6511450" cy="900246"/>
          </a:xfrm>
          <a:prstGeom prst="rect">
            <a:avLst/>
          </a:prstGeom>
        </p:spPr>
        <p:txBody>
          <a:bodyPr wrap="square">
            <a:spAutoFit/>
          </a:bodyPr>
          <a:lstStyle/>
          <a:p>
            <a:pPr algn="ctr">
              <a:lnSpc>
                <a:spcPct val="150000"/>
              </a:lnSpc>
            </a:pPr>
            <a:r>
              <a:rPr lang="en-US" altLang="ko-KR" sz="700" dirty="0" smtClean="0">
                <a:solidFill>
                  <a:srgbClr val="666666"/>
                </a:solidFill>
                <a:latin typeface="Pretendard"/>
              </a:rPr>
              <a:t>1:1 </a:t>
            </a:r>
            <a:r>
              <a:rPr lang="ko-KR" altLang="en-US" sz="700" dirty="0">
                <a:solidFill>
                  <a:srgbClr val="666666"/>
                </a:solidFill>
                <a:latin typeface="Pretendard"/>
              </a:rPr>
              <a:t>고객문의 처리시간은 </a:t>
            </a:r>
            <a:r>
              <a:rPr lang="en-US" altLang="ko-KR" sz="700" dirty="0">
                <a:solidFill>
                  <a:srgbClr val="666666"/>
                </a:solidFill>
                <a:latin typeface="Pretendard"/>
              </a:rPr>
              <a:t>09:00 ~18:00 </a:t>
            </a:r>
            <a:r>
              <a:rPr lang="ko-KR" altLang="en-US" sz="700" dirty="0">
                <a:solidFill>
                  <a:srgbClr val="666666"/>
                </a:solidFill>
                <a:latin typeface="Pretendard"/>
              </a:rPr>
              <a:t>입니다</a:t>
            </a:r>
            <a:r>
              <a:rPr lang="en-US" altLang="ko-KR" sz="700" dirty="0">
                <a:solidFill>
                  <a:srgbClr val="666666"/>
                </a:solidFill>
                <a:latin typeface="Pretendard"/>
              </a:rPr>
              <a:t>. (</a:t>
            </a:r>
            <a:r>
              <a:rPr lang="ko-KR" altLang="en-US" sz="700" dirty="0">
                <a:solidFill>
                  <a:srgbClr val="666666"/>
                </a:solidFill>
                <a:latin typeface="Pretendard"/>
              </a:rPr>
              <a:t>문의는 </a:t>
            </a:r>
            <a:r>
              <a:rPr lang="en-US" altLang="ko-KR" sz="700" dirty="0">
                <a:solidFill>
                  <a:srgbClr val="666666"/>
                </a:solidFill>
                <a:latin typeface="Pretendard"/>
              </a:rPr>
              <a:t>24</a:t>
            </a:r>
            <a:r>
              <a:rPr lang="ko-KR" altLang="en-US" sz="700" dirty="0">
                <a:solidFill>
                  <a:srgbClr val="666666"/>
                </a:solidFill>
                <a:latin typeface="Pretendard"/>
              </a:rPr>
              <a:t>시간 언제나 가능합니다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최단시간 내에 </a:t>
            </a:r>
            <a:r>
              <a:rPr lang="ko-KR" altLang="en-US" sz="700" dirty="0" err="1">
                <a:solidFill>
                  <a:srgbClr val="666666"/>
                </a:solidFill>
                <a:latin typeface="Pretendard"/>
              </a:rPr>
              <a:t>접수사항을</a:t>
            </a:r>
            <a:r>
              <a:rPr lang="ko-KR" altLang="en-US" sz="700" dirty="0">
                <a:solidFill>
                  <a:srgbClr val="666666"/>
                </a:solidFill>
                <a:latin typeface="Pretendard"/>
              </a:rPr>
              <a:t> 조치하여 해결해 드리도록 하겠습니다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피해 발생시에는 공정거래위원회 소비자분쟁해결기준에 의거해서 처리됩니다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D72137"/>
                </a:solidFill>
                <a:latin typeface="Pretendard"/>
              </a:rPr>
              <a:t>상담내용 본문에는 개인정보를 입력하지 말아주세요</a:t>
            </a:r>
            <a:r>
              <a:rPr lang="en-US" altLang="ko-KR" sz="700" dirty="0">
                <a:solidFill>
                  <a:srgbClr val="D72137"/>
                </a:solidFill>
                <a:latin typeface="Pretendard"/>
              </a:rPr>
              <a:t>. </a:t>
            </a:r>
            <a:r>
              <a:rPr lang="ko-KR" altLang="en-US" sz="700" dirty="0">
                <a:solidFill>
                  <a:srgbClr val="D72137"/>
                </a:solidFill>
                <a:latin typeface="Pretendard"/>
              </a:rPr>
              <a:t>고객정보 보호를 위해 </a:t>
            </a:r>
            <a:r>
              <a:rPr lang="ko-KR" altLang="en-US" sz="700" dirty="0" err="1">
                <a:solidFill>
                  <a:srgbClr val="D72137"/>
                </a:solidFill>
                <a:latin typeface="Pretendard"/>
              </a:rPr>
              <a:t>마스킹</a:t>
            </a:r>
            <a:r>
              <a:rPr lang="ko-KR" altLang="en-US" sz="700" dirty="0">
                <a:solidFill>
                  <a:srgbClr val="D72137"/>
                </a:solidFill>
                <a:latin typeface="Pretendard"/>
              </a:rPr>
              <a:t> 처리될 수 있습니다</a:t>
            </a:r>
            <a:r>
              <a:rPr lang="en-US" altLang="ko-KR" sz="700" dirty="0">
                <a:solidFill>
                  <a:srgbClr val="D72137"/>
                </a:solidFill>
                <a:latin typeface="Pretendard"/>
              </a:rPr>
              <a:t>.</a:t>
            </a:r>
            <a:br>
              <a:rPr lang="en-US" altLang="ko-KR" sz="700" dirty="0">
                <a:solidFill>
                  <a:srgbClr val="D72137"/>
                </a:solidFill>
                <a:latin typeface="Pretendard"/>
              </a:rPr>
            </a:br>
            <a:r>
              <a:rPr lang="en-US" altLang="ko-KR" sz="700" dirty="0">
                <a:solidFill>
                  <a:srgbClr val="D72137"/>
                </a:solidFill>
                <a:latin typeface="Pretendard"/>
              </a:rPr>
              <a:t>(</a:t>
            </a:r>
            <a:r>
              <a:rPr lang="ko-KR" altLang="en-US" sz="700" dirty="0">
                <a:solidFill>
                  <a:srgbClr val="D72137"/>
                </a:solidFill>
                <a:latin typeface="Pretendard"/>
              </a:rPr>
              <a:t>예</a:t>
            </a:r>
            <a:r>
              <a:rPr lang="en-US" altLang="ko-KR" sz="700" dirty="0">
                <a:solidFill>
                  <a:srgbClr val="D72137"/>
                </a:solidFill>
                <a:latin typeface="Pretendard"/>
              </a:rPr>
              <a:t>: </a:t>
            </a:r>
            <a:r>
              <a:rPr lang="ko-KR" altLang="en-US" sz="700" dirty="0">
                <a:solidFill>
                  <a:srgbClr val="D72137"/>
                </a:solidFill>
                <a:latin typeface="Pretendard"/>
              </a:rPr>
              <a:t>성명</a:t>
            </a:r>
            <a:r>
              <a:rPr lang="en-US" altLang="ko-KR" sz="700" dirty="0">
                <a:solidFill>
                  <a:srgbClr val="D72137"/>
                </a:solidFill>
                <a:latin typeface="Pretendard"/>
              </a:rPr>
              <a:t>, </a:t>
            </a:r>
            <a:r>
              <a:rPr lang="ko-KR" altLang="en-US" sz="700" dirty="0">
                <a:solidFill>
                  <a:srgbClr val="D72137"/>
                </a:solidFill>
                <a:latin typeface="Pretendard"/>
              </a:rPr>
              <a:t>연락처</a:t>
            </a:r>
            <a:r>
              <a:rPr lang="en-US" altLang="ko-KR" sz="700" dirty="0">
                <a:solidFill>
                  <a:srgbClr val="D72137"/>
                </a:solidFill>
                <a:latin typeface="Pretendard"/>
              </a:rPr>
              <a:t>, </a:t>
            </a:r>
            <a:r>
              <a:rPr lang="ko-KR" altLang="en-US" sz="700" dirty="0" err="1">
                <a:solidFill>
                  <a:srgbClr val="D72137"/>
                </a:solidFill>
                <a:latin typeface="Pretendard"/>
              </a:rPr>
              <a:t>이메일주소</a:t>
            </a:r>
            <a:r>
              <a:rPr lang="en-US" altLang="ko-KR" sz="700" dirty="0">
                <a:solidFill>
                  <a:srgbClr val="D72137"/>
                </a:solidFill>
                <a:latin typeface="Pretendard"/>
              </a:rPr>
              <a:t>, </a:t>
            </a:r>
            <a:r>
              <a:rPr lang="ko-KR" altLang="en-US" sz="700" dirty="0">
                <a:solidFill>
                  <a:srgbClr val="D72137"/>
                </a:solidFill>
                <a:latin typeface="Pretendard"/>
              </a:rPr>
              <a:t>계좌번호 등</a:t>
            </a:r>
            <a:r>
              <a:rPr lang="en-US" altLang="ko-KR" sz="700" dirty="0">
                <a:solidFill>
                  <a:srgbClr val="D72137"/>
                </a:solidFill>
                <a:latin typeface="Pretendard"/>
              </a:rPr>
              <a:t>)</a:t>
            </a:r>
            <a:endParaRPr lang="ko-KR" altLang="en-US" sz="700" b="0" i="0" dirty="0">
              <a:solidFill>
                <a:srgbClr val="666666"/>
              </a:solidFill>
              <a:effectLst/>
              <a:latin typeface="Pretendard"/>
            </a:endParaRPr>
          </a:p>
        </p:txBody>
      </p:sp>
      <p:sp>
        <p:nvSpPr>
          <p:cNvPr id="97" name="직사각형 96"/>
          <p:cNvSpPr/>
          <p:nvPr/>
        </p:nvSpPr>
        <p:spPr>
          <a:xfrm>
            <a:off x="1808809" y="5513152"/>
            <a:ext cx="6446371" cy="9401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1">
                    <a:lumMod val="50000"/>
                  </a:schemeClr>
                </a:solidFill>
              </a:rPr>
              <a:t>다음페이지 확인</a:t>
            </a:r>
            <a:endParaRPr lang="ko-KR" altLang="en-US" sz="1200" dirty="0">
              <a:solidFill>
                <a:schemeClr val="bg1">
                  <a:lumMod val="50000"/>
                </a:schemeClr>
              </a:solidFill>
            </a:endParaRPr>
          </a:p>
        </p:txBody>
      </p:sp>
      <p:cxnSp>
        <p:nvCxnSpPr>
          <p:cNvPr id="98" name="직선 연결선 97"/>
          <p:cNvCxnSpPr/>
          <p:nvPr/>
        </p:nvCxnSpPr>
        <p:spPr>
          <a:xfrm>
            <a:off x="1808809" y="5449707"/>
            <a:ext cx="644637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 name="Oval 611">
            <a:extLst>
              <a:ext uri="{FF2B5EF4-FFF2-40B4-BE49-F238E27FC236}">
                <a16:creationId xmlns:a16="http://schemas.microsoft.com/office/drawing/2014/main" id="{8A3723C9-7A64-4677-9B95-EBFFA02C0DC4}"/>
              </a:ext>
            </a:extLst>
          </p:cNvPr>
          <p:cNvSpPr>
            <a:spLocks noChangeArrowheads="1"/>
          </p:cNvSpPr>
          <p:nvPr/>
        </p:nvSpPr>
        <p:spPr bwMode="auto">
          <a:xfrm>
            <a:off x="133109" y="386528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00" name="Oval 611">
            <a:extLst>
              <a:ext uri="{FF2B5EF4-FFF2-40B4-BE49-F238E27FC236}">
                <a16:creationId xmlns:a16="http://schemas.microsoft.com/office/drawing/2014/main" id="{8A3723C9-7A64-4677-9B95-EBFFA02C0DC4}"/>
              </a:ext>
            </a:extLst>
          </p:cNvPr>
          <p:cNvSpPr>
            <a:spLocks noChangeArrowheads="1"/>
          </p:cNvSpPr>
          <p:nvPr/>
        </p:nvSpPr>
        <p:spPr bwMode="auto">
          <a:xfrm>
            <a:off x="1635127" y="297625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01" name="Oval 611">
            <a:extLst>
              <a:ext uri="{FF2B5EF4-FFF2-40B4-BE49-F238E27FC236}">
                <a16:creationId xmlns:a16="http://schemas.microsoft.com/office/drawing/2014/main" id="{8A3723C9-7A64-4677-9B95-EBFFA02C0DC4}"/>
              </a:ext>
            </a:extLst>
          </p:cNvPr>
          <p:cNvSpPr>
            <a:spLocks noChangeArrowheads="1"/>
          </p:cNvSpPr>
          <p:nvPr/>
        </p:nvSpPr>
        <p:spPr bwMode="auto">
          <a:xfrm>
            <a:off x="3855598" y="406825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06055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1:1</a:t>
            </a:r>
            <a:r>
              <a:rPr lang="ko-KR" altLang="en-US" dirty="0" smtClean="0"/>
              <a:t>문의</a:t>
            </a:r>
            <a:endParaRPr lang="ko-KR" altLang="en-US" dirty="0"/>
          </a:p>
        </p:txBody>
      </p:sp>
      <p:sp>
        <p:nvSpPr>
          <p:cNvPr id="3" name="부제목 2"/>
          <p:cNvSpPr>
            <a:spLocks noGrp="1"/>
          </p:cNvSpPr>
          <p:nvPr>
            <p:ph type="subTitle" idx="1"/>
          </p:nvPr>
        </p:nvSpPr>
        <p:spPr/>
        <p:txBody>
          <a:bodyPr/>
          <a:lstStyle/>
          <a:p>
            <a:r>
              <a:rPr lang="en-US" altLang="ko-KR" dirty="0" smtClean="0"/>
              <a:t>IN_PC_MYP_01_46</a:t>
            </a:r>
            <a:endParaRPr lang="ko-KR" altLang="en-US" dirty="0"/>
          </a:p>
        </p:txBody>
      </p:sp>
      <p:sp>
        <p:nvSpPr>
          <p:cNvPr id="4" name="직사각형 3"/>
          <p:cNvSpPr/>
          <p:nvPr/>
        </p:nvSpPr>
        <p:spPr>
          <a:xfrm>
            <a:off x="1271463" y="1113907"/>
            <a:ext cx="6511450" cy="784830"/>
          </a:xfrm>
          <a:prstGeom prst="rect">
            <a:avLst/>
          </a:prstGeom>
        </p:spPr>
        <p:txBody>
          <a:bodyPr wrap="square">
            <a:spAutoFit/>
          </a:bodyPr>
          <a:lstStyle/>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문의전에 꼭</a:t>
            </a:r>
            <a:r>
              <a:rPr lang="en-US" altLang="ko-KR" sz="700" dirty="0">
                <a:solidFill>
                  <a:srgbClr val="666666"/>
                </a:solidFill>
                <a:latin typeface="Pretendard"/>
              </a:rPr>
              <a:t>! </a:t>
            </a:r>
            <a:r>
              <a:rPr lang="ko-KR" altLang="en-US" sz="700" dirty="0">
                <a:solidFill>
                  <a:srgbClr val="666666"/>
                </a:solidFill>
                <a:latin typeface="Pretendard"/>
              </a:rPr>
              <a:t>확인해주세요</a:t>
            </a:r>
          </a:p>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고객문의 처리시간은 </a:t>
            </a:r>
            <a:r>
              <a:rPr lang="en-US" altLang="ko-KR" sz="700" dirty="0">
                <a:solidFill>
                  <a:srgbClr val="666666"/>
                </a:solidFill>
                <a:latin typeface="Pretendard"/>
              </a:rPr>
              <a:t>09:00 ~18:00 </a:t>
            </a:r>
            <a:r>
              <a:rPr lang="ko-KR" altLang="en-US" sz="700" dirty="0">
                <a:solidFill>
                  <a:srgbClr val="666666"/>
                </a:solidFill>
                <a:latin typeface="Pretendard"/>
              </a:rPr>
              <a:t>입니다</a:t>
            </a:r>
            <a:r>
              <a:rPr lang="en-US" altLang="ko-KR" sz="700" dirty="0">
                <a:solidFill>
                  <a:srgbClr val="666666"/>
                </a:solidFill>
                <a:latin typeface="Pretendard"/>
              </a:rPr>
              <a:t>. (</a:t>
            </a:r>
            <a:r>
              <a:rPr lang="ko-KR" altLang="en-US" sz="700" dirty="0">
                <a:solidFill>
                  <a:srgbClr val="666666"/>
                </a:solidFill>
                <a:latin typeface="Pretendard"/>
              </a:rPr>
              <a:t>문의는 </a:t>
            </a:r>
            <a:r>
              <a:rPr lang="en-US" altLang="ko-KR" sz="700" dirty="0">
                <a:solidFill>
                  <a:srgbClr val="666666"/>
                </a:solidFill>
                <a:latin typeface="Pretendard"/>
              </a:rPr>
              <a:t>24</a:t>
            </a:r>
            <a:r>
              <a:rPr lang="ko-KR" altLang="en-US" sz="700" dirty="0">
                <a:solidFill>
                  <a:srgbClr val="666666"/>
                </a:solidFill>
                <a:latin typeface="Pretendard"/>
              </a:rPr>
              <a:t>시간 언제나 가능합니다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최단시간 내에 </a:t>
            </a:r>
            <a:r>
              <a:rPr lang="ko-KR" altLang="en-US" sz="700" dirty="0" err="1">
                <a:solidFill>
                  <a:srgbClr val="666666"/>
                </a:solidFill>
                <a:latin typeface="Pretendard"/>
              </a:rPr>
              <a:t>접수사항을</a:t>
            </a:r>
            <a:r>
              <a:rPr lang="ko-KR" altLang="en-US" sz="700" dirty="0">
                <a:solidFill>
                  <a:srgbClr val="666666"/>
                </a:solidFill>
                <a:latin typeface="Pretendard"/>
              </a:rPr>
              <a:t> 조치하여 해결해 드리도록 하겠습니다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피해 발생시에는 공정거래위원회 소비자분쟁해결기준에 의거해서 처리됩니다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D72137"/>
                </a:solidFill>
                <a:latin typeface="Pretendard"/>
              </a:rPr>
              <a:t>상담내용 본문에는 개인정보를 입력하지 말아주세요</a:t>
            </a:r>
            <a:r>
              <a:rPr lang="en-US" altLang="ko-KR" sz="700" dirty="0">
                <a:solidFill>
                  <a:srgbClr val="D72137"/>
                </a:solidFill>
                <a:latin typeface="Pretendard"/>
              </a:rPr>
              <a:t>. </a:t>
            </a:r>
            <a:r>
              <a:rPr lang="ko-KR" altLang="en-US" sz="700" dirty="0">
                <a:solidFill>
                  <a:srgbClr val="D72137"/>
                </a:solidFill>
                <a:latin typeface="Pretendard"/>
              </a:rPr>
              <a:t>고객정보 보호를 위해 </a:t>
            </a:r>
            <a:r>
              <a:rPr lang="ko-KR" altLang="en-US" sz="700" dirty="0" err="1">
                <a:solidFill>
                  <a:srgbClr val="D72137"/>
                </a:solidFill>
                <a:latin typeface="Pretendard"/>
              </a:rPr>
              <a:t>마스킹</a:t>
            </a:r>
            <a:r>
              <a:rPr lang="ko-KR" altLang="en-US" sz="700" dirty="0">
                <a:solidFill>
                  <a:srgbClr val="D72137"/>
                </a:solidFill>
                <a:latin typeface="Pretendard"/>
              </a:rPr>
              <a:t> 처리될 수 있습니다</a:t>
            </a:r>
            <a:r>
              <a:rPr lang="en-US" altLang="ko-KR" sz="700" dirty="0">
                <a:solidFill>
                  <a:srgbClr val="D72137"/>
                </a:solidFill>
                <a:latin typeface="Pretendard"/>
              </a:rPr>
              <a:t>.</a:t>
            </a:r>
            <a:br>
              <a:rPr lang="en-US" altLang="ko-KR" sz="700" dirty="0">
                <a:solidFill>
                  <a:srgbClr val="D72137"/>
                </a:solidFill>
                <a:latin typeface="Pretendard"/>
              </a:rPr>
            </a:br>
            <a:r>
              <a:rPr lang="en-US" altLang="ko-KR" sz="700" dirty="0">
                <a:solidFill>
                  <a:srgbClr val="D72137"/>
                </a:solidFill>
                <a:latin typeface="Pretendard"/>
              </a:rPr>
              <a:t>(</a:t>
            </a:r>
            <a:r>
              <a:rPr lang="ko-KR" altLang="en-US" sz="700" dirty="0">
                <a:solidFill>
                  <a:srgbClr val="D72137"/>
                </a:solidFill>
                <a:latin typeface="Pretendard"/>
              </a:rPr>
              <a:t>예</a:t>
            </a:r>
            <a:r>
              <a:rPr lang="en-US" altLang="ko-KR" sz="700" dirty="0">
                <a:solidFill>
                  <a:srgbClr val="D72137"/>
                </a:solidFill>
                <a:latin typeface="Pretendard"/>
              </a:rPr>
              <a:t>: </a:t>
            </a:r>
            <a:r>
              <a:rPr lang="ko-KR" altLang="en-US" sz="700" dirty="0">
                <a:solidFill>
                  <a:srgbClr val="D72137"/>
                </a:solidFill>
                <a:latin typeface="Pretendard"/>
              </a:rPr>
              <a:t>성명</a:t>
            </a:r>
            <a:r>
              <a:rPr lang="en-US" altLang="ko-KR" sz="700" dirty="0">
                <a:solidFill>
                  <a:srgbClr val="D72137"/>
                </a:solidFill>
                <a:latin typeface="Pretendard"/>
              </a:rPr>
              <a:t>, </a:t>
            </a:r>
            <a:r>
              <a:rPr lang="ko-KR" altLang="en-US" sz="700" dirty="0">
                <a:solidFill>
                  <a:srgbClr val="D72137"/>
                </a:solidFill>
                <a:latin typeface="Pretendard"/>
              </a:rPr>
              <a:t>연락처</a:t>
            </a:r>
            <a:r>
              <a:rPr lang="en-US" altLang="ko-KR" sz="700" dirty="0">
                <a:solidFill>
                  <a:srgbClr val="D72137"/>
                </a:solidFill>
                <a:latin typeface="Pretendard"/>
              </a:rPr>
              <a:t>, </a:t>
            </a:r>
            <a:r>
              <a:rPr lang="ko-KR" altLang="en-US" sz="700" dirty="0" err="1">
                <a:solidFill>
                  <a:srgbClr val="D72137"/>
                </a:solidFill>
                <a:latin typeface="Pretendard"/>
              </a:rPr>
              <a:t>이메일주소</a:t>
            </a:r>
            <a:r>
              <a:rPr lang="en-US" altLang="ko-KR" sz="700" dirty="0">
                <a:solidFill>
                  <a:srgbClr val="D72137"/>
                </a:solidFill>
                <a:latin typeface="Pretendard"/>
              </a:rPr>
              <a:t>, </a:t>
            </a:r>
            <a:r>
              <a:rPr lang="ko-KR" altLang="en-US" sz="700" dirty="0">
                <a:solidFill>
                  <a:srgbClr val="D72137"/>
                </a:solidFill>
                <a:latin typeface="Pretendard"/>
              </a:rPr>
              <a:t>계좌번호 등</a:t>
            </a:r>
            <a:r>
              <a:rPr lang="en-US" altLang="ko-KR" sz="700" dirty="0">
                <a:solidFill>
                  <a:srgbClr val="D72137"/>
                </a:solidFill>
                <a:latin typeface="Pretendard"/>
              </a:rPr>
              <a:t>)</a:t>
            </a:r>
            <a:endParaRPr lang="ko-KR" altLang="en-US" sz="700" b="0" i="0" dirty="0">
              <a:solidFill>
                <a:srgbClr val="666666"/>
              </a:solidFill>
              <a:effectLst/>
              <a:latin typeface="Pretendard"/>
            </a:endParaRPr>
          </a:p>
        </p:txBody>
      </p:sp>
      <p:graphicFrame>
        <p:nvGraphicFramePr>
          <p:cNvPr id="5" name="표 4"/>
          <p:cNvGraphicFramePr>
            <a:graphicFrameLocks noGrp="1"/>
          </p:cNvGraphicFramePr>
          <p:nvPr>
            <p:extLst>
              <p:ext uri="{D42A27DB-BD31-4B8C-83A1-F6EECF244321}">
                <p14:modId xmlns:p14="http://schemas.microsoft.com/office/powerpoint/2010/main" val="281496041"/>
              </p:ext>
            </p:extLst>
          </p:nvPr>
        </p:nvGraphicFramePr>
        <p:xfrm>
          <a:off x="1271464" y="908720"/>
          <a:ext cx="6511450" cy="4427405"/>
        </p:xfrm>
        <a:graphic>
          <a:graphicData uri="http://schemas.openxmlformats.org/drawingml/2006/table">
            <a:tbl>
              <a:tblPr firstRow="1" bandRow="1">
                <a:tableStyleId>{5C22544A-7EE6-4342-B048-85BDC9FD1C3A}</a:tableStyleId>
              </a:tblPr>
              <a:tblGrid>
                <a:gridCol w="1294381">
                  <a:extLst>
                    <a:ext uri="{9D8B030D-6E8A-4147-A177-3AD203B41FA5}">
                      <a16:colId xmlns:a16="http://schemas.microsoft.com/office/drawing/2014/main" val="327150100"/>
                    </a:ext>
                  </a:extLst>
                </a:gridCol>
                <a:gridCol w="5217069">
                  <a:extLst>
                    <a:ext uri="{9D8B030D-6E8A-4147-A177-3AD203B41FA5}">
                      <a16:colId xmlns:a16="http://schemas.microsoft.com/office/drawing/2014/main" val="2106072279"/>
                    </a:ext>
                  </a:extLst>
                </a:gridCol>
              </a:tblGrid>
              <a:tr h="382917">
                <a:tc>
                  <a:txBody>
                    <a:bodyPr/>
                    <a:lstStyle/>
                    <a:p>
                      <a:pPr algn="l" latinLnBrk="1"/>
                      <a:r>
                        <a:rPr lang="ko-KR" altLang="en-US" sz="900" dirty="0" smtClean="0">
                          <a:solidFill>
                            <a:schemeClr val="tx1"/>
                          </a:solidFill>
                          <a:latin typeface="+mn-ea"/>
                          <a:ea typeface="+mn-ea"/>
                        </a:rPr>
                        <a:t>이름</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ko-KR" altLang="en-US" sz="900" dirty="0" smtClean="0">
                          <a:solidFill>
                            <a:schemeClr val="tx1"/>
                          </a:solidFill>
                        </a:rPr>
                        <a:t>주소희</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7675974"/>
                  </a:ext>
                </a:extLst>
              </a:tr>
              <a:tr h="382917">
                <a:tc>
                  <a:txBody>
                    <a:bodyPr/>
                    <a:lstStyle/>
                    <a:p>
                      <a:pPr algn="l" latinLnBrk="1"/>
                      <a:r>
                        <a:rPr lang="ko-KR" altLang="en-US" sz="900" dirty="0" smtClean="0">
                          <a:solidFill>
                            <a:schemeClr val="tx1"/>
                          </a:solidFill>
                          <a:latin typeface="+mn-ea"/>
                          <a:ea typeface="+mn-ea"/>
                        </a:rPr>
                        <a:t>문의구분</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유형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86992285"/>
                  </a:ext>
                </a:extLst>
              </a:tr>
              <a:tr h="382917">
                <a:tc>
                  <a:txBody>
                    <a:bodyPr/>
                    <a:lstStyle/>
                    <a:p>
                      <a:pPr algn="l" latinLnBrk="1"/>
                      <a:r>
                        <a:rPr lang="ko-KR" altLang="en-US" sz="900" dirty="0" smtClean="0">
                          <a:solidFill>
                            <a:schemeClr val="tx1"/>
                          </a:solidFill>
                          <a:latin typeface="+mn-ea"/>
                          <a:ea typeface="+mn-ea"/>
                        </a:rPr>
                        <a:t>주문제품 </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75527297"/>
                  </a:ext>
                </a:extLst>
              </a:tr>
              <a:tr h="382917">
                <a:tc>
                  <a:txBody>
                    <a:bodyPr/>
                    <a:lstStyle/>
                    <a:p>
                      <a:pPr algn="l" latinLnBrk="1"/>
                      <a:r>
                        <a:rPr lang="ko-KR" altLang="en-US" sz="900" dirty="0" smtClean="0">
                          <a:solidFill>
                            <a:schemeClr val="tx1"/>
                          </a:solidFill>
                          <a:latin typeface="+mn-ea"/>
                          <a:ea typeface="+mn-ea"/>
                        </a:rPr>
                        <a:t>제목 </a:t>
                      </a:r>
                      <a:r>
                        <a:rPr lang="en-US" altLang="ko-KR" sz="900" b="1" dirty="0" smtClean="0">
                          <a:solidFill>
                            <a:srgbClr val="FF0000"/>
                          </a:solidFill>
                          <a:latin typeface="+mn-ea"/>
                          <a:ea typeface="+mn-ea"/>
                        </a:rPr>
                        <a:t>*</a:t>
                      </a:r>
                      <a:endParaRPr lang="ko-KR" altLang="en-US" sz="900" b="1" dirty="0">
                        <a:solidFill>
                          <a:srgbClr val="FF0000"/>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4430460"/>
                  </a:ext>
                </a:extLst>
              </a:tr>
              <a:tr h="847708">
                <a:tc>
                  <a:txBody>
                    <a:bodyPr/>
                    <a:lstStyle/>
                    <a:p>
                      <a:pPr algn="l" latinLnBrk="1"/>
                      <a:r>
                        <a:rPr lang="ko-KR" altLang="en-US" sz="900" dirty="0" smtClean="0">
                          <a:solidFill>
                            <a:schemeClr val="tx1"/>
                          </a:solidFill>
                          <a:latin typeface="+mn-ea"/>
                          <a:ea typeface="+mn-ea"/>
                        </a:rPr>
                        <a:t>내용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9484997"/>
                  </a:ext>
                </a:extLst>
              </a:tr>
              <a:tr h="1282195">
                <a:tc>
                  <a:txBody>
                    <a:bodyPr/>
                    <a:lstStyle/>
                    <a:p>
                      <a:pPr algn="l" latinLnBrk="1"/>
                      <a:r>
                        <a:rPr lang="ko-KR" altLang="en-US" sz="900" dirty="0" smtClean="0">
                          <a:solidFill>
                            <a:schemeClr val="tx1"/>
                          </a:solidFill>
                          <a:latin typeface="+mn-ea"/>
                          <a:ea typeface="+mn-ea"/>
                        </a:rPr>
                        <a:t>첨부</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041013"/>
                  </a:ext>
                </a:extLst>
              </a:tr>
              <a:tr h="382917">
                <a:tc>
                  <a:txBody>
                    <a:bodyPr/>
                    <a:lstStyle/>
                    <a:p>
                      <a:pPr algn="l" latinLnBrk="1"/>
                      <a:r>
                        <a:rPr lang="ko-KR" altLang="en-US" sz="900" dirty="0" smtClean="0">
                          <a:solidFill>
                            <a:schemeClr val="tx1"/>
                          </a:solidFill>
                          <a:latin typeface="+mn-ea"/>
                          <a:ea typeface="+mn-ea"/>
                        </a:rPr>
                        <a:t>이메일</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1330659"/>
                  </a:ext>
                </a:extLst>
              </a:tr>
              <a:tr h="382917">
                <a:tc>
                  <a:txBody>
                    <a:bodyPr/>
                    <a:lstStyle/>
                    <a:p>
                      <a:pPr algn="l" latinLnBrk="1"/>
                      <a:r>
                        <a:rPr lang="ko-KR" altLang="en-US" sz="900" dirty="0" smtClean="0">
                          <a:solidFill>
                            <a:schemeClr val="tx1"/>
                          </a:solidFill>
                          <a:latin typeface="+mn-ea"/>
                          <a:ea typeface="+mn-ea"/>
                        </a:rPr>
                        <a:t>휴대전화번호</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6991416"/>
                  </a:ext>
                </a:extLst>
              </a:tr>
            </a:tbl>
          </a:graphicData>
        </a:graphic>
      </p:graphicFrame>
      <p:sp>
        <p:nvSpPr>
          <p:cNvPr id="6" name="직사각형 5"/>
          <p:cNvSpPr/>
          <p:nvPr/>
        </p:nvSpPr>
        <p:spPr>
          <a:xfrm>
            <a:off x="2638085" y="1350874"/>
            <a:ext cx="1185448" cy="24397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solidFill>
              </a:rPr>
              <a:t>선택하세요</a:t>
            </a:r>
            <a:endParaRPr lang="ko-KR" altLang="en-US" sz="700" dirty="0">
              <a:solidFill>
                <a:schemeClr val="tx1"/>
              </a:solidFill>
            </a:endParaRPr>
          </a:p>
        </p:txBody>
      </p:sp>
      <p:sp>
        <p:nvSpPr>
          <p:cNvPr id="7" name="TextBox 6"/>
          <p:cNvSpPr txBox="1"/>
          <p:nvPr/>
        </p:nvSpPr>
        <p:spPr>
          <a:xfrm rot="5400000">
            <a:off x="3483068"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8" name="직사각형 7"/>
          <p:cNvSpPr/>
          <p:nvPr/>
        </p:nvSpPr>
        <p:spPr>
          <a:xfrm>
            <a:off x="3907527" y="1350874"/>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50000"/>
                  </a:schemeClr>
                </a:solidFill>
              </a:rPr>
              <a:t>선택하세요</a:t>
            </a:r>
            <a:endParaRPr lang="ko-KR" altLang="en-US" sz="700" dirty="0">
              <a:solidFill>
                <a:schemeClr val="bg1">
                  <a:lumMod val="50000"/>
                </a:schemeClr>
              </a:solidFill>
            </a:endParaRPr>
          </a:p>
        </p:txBody>
      </p:sp>
      <p:sp>
        <p:nvSpPr>
          <p:cNvPr id="9" name="TextBox 8"/>
          <p:cNvSpPr txBox="1"/>
          <p:nvPr/>
        </p:nvSpPr>
        <p:spPr>
          <a:xfrm rot="5400000">
            <a:off x="4752510"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10" name="직사각형 9"/>
          <p:cNvSpPr/>
          <p:nvPr/>
        </p:nvSpPr>
        <p:spPr>
          <a:xfrm>
            <a:off x="2638085" y="1749280"/>
            <a:ext cx="745245" cy="228723"/>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bg1">
                    <a:lumMod val="50000"/>
                  </a:schemeClr>
                </a:solidFill>
              </a:rPr>
              <a:t>주문제품검색</a:t>
            </a:r>
            <a:endParaRPr lang="ko-KR" altLang="en-US" sz="700" dirty="0">
              <a:solidFill>
                <a:schemeClr val="bg1">
                  <a:lumMod val="50000"/>
                </a:schemeClr>
              </a:solidFill>
            </a:endParaRPr>
          </a:p>
        </p:txBody>
      </p:sp>
      <p:sp>
        <p:nvSpPr>
          <p:cNvPr id="11" name="직사각형 10"/>
          <p:cNvSpPr/>
          <p:nvPr/>
        </p:nvSpPr>
        <p:spPr>
          <a:xfrm>
            <a:off x="2638084" y="2123456"/>
            <a:ext cx="4616308" cy="2145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75000"/>
                  </a:schemeClr>
                </a:solidFill>
              </a:rPr>
              <a:t>제목을 입력해 주세요</a:t>
            </a:r>
            <a:r>
              <a:rPr lang="en-US" altLang="ko-KR" sz="700" dirty="0" smtClean="0">
                <a:solidFill>
                  <a:schemeClr val="bg1">
                    <a:lumMod val="75000"/>
                  </a:schemeClr>
                </a:solidFill>
              </a:rPr>
              <a:t>.(</a:t>
            </a:r>
            <a:r>
              <a:rPr lang="ko-KR" altLang="en-US" sz="700" dirty="0" smtClean="0">
                <a:solidFill>
                  <a:schemeClr val="bg1">
                    <a:lumMod val="75000"/>
                  </a:schemeClr>
                </a:solidFill>
              </a:rPr>
              <a:t>최대 </a:t>
            </a:r>
            <a:r>
              <a:rPr lang="en-US" altLang="ko-KR" sz="700" dirty="0" smtClean="0">
                <a:solidFill>
                  <a:schemeClr val="bg1">
                    <a:lumMod val="75000"/>
                  </a:schemeClr>
                </a:solidFill>
              </a:rPr>
              <a:t>30</a:t>
            </a:r>
            <a:r>
              <a:rPr lang="ko-KR" altLang="en-US" sz="700" dirty="0" smtClean="0">
                <a:solidFill>
                  <a:schemeClr val="bg1">
                    <a:lumMod val="75000"/>
                  </a:schemeClr>
                </a:solidFill>
              </a:rPr>
              <a:t>자 이내</a:t>
            </a:r>
            <a:r>
              <a:rPr lang="en-US" altLang="ko-KR" sz="700" dirty="0" smtClean="0">
                <a:solidFill>
                  <a:schemeClr val="bg1">
                    <a:lumMod val="75000"/>
                  </a:schemeClr>
                </a:solidFill>
              </a:rPr>
              <a:t>)</a:t>
            </a:r>
            <a:endParaRPr lang="ko-KR" altLang="en-US" sz="700" dirty="0">
              <a:solidFill>
                <a:schemeClr val="bg1">
                  <a:lumMod val="75000"/>
                </a:schemeClr>
              </a:solidFill>
            </a:endParaRPr>
          </a:p>
        </p:txBody>
      </p:sp>
      <p:sp>
        <p:nvSpPr>
          <p:cNvPr id="12" name="직사각형 11"/>
          <p:cNvSpPr/>
          <p:nvPr/>
        </p:nvSpPr>
        <p:spPr>
          <a:xfrm>
            <a:off x="2638084" y="2558722"/>
            <a:ext cx="4616308" cy="64341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700" dirty="0" smtClean="0">
                <a:solidFill>
                  <a:schemeClr val="bg1">
                    <a:lumMod val="75000"/>
                  </a:schemeClr>
                </a:solidFill>
              </a:rPr>
              <a:t>내용을 입력해주세요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문의 내용 본문에는 개인정보를 입력하지 말아주세요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고객정보보호를 위해 마스킹 처리될 수 있습니다</a:t>
            </a:r>
            <a:r>
              <a:rPr lang="en-US" altLang="ko-KR" sz="700" dirty="0" smtClean="0">
                <a:solidFill>
                  <a:schemeClr val="bg1">
                    <a:lumMod val="75000"/>
                  </a:schemeClr>
                </a:solidFill>
              </a:rPr>
              <a:t>.</a:t>
            </a:r>
          </a:p>
          <a:p>
            <a:r>
              <a:rPr lang="en-US" altLang="ko-KR" sz="700" dirty="0" smtClean="0">
                <a:solidFill>
                  <a:schemeClr val="bg1">
                    <a:lumMod val="75000"/>
                  </a:schemeClr>
                </a:solidFill>
              </a:rPr>
              <a:t>(</a:t>
            </a:r>
            <a:r>
              <a:rPr lang="ko-KR" altLang="en-US" sz="700" dirty="0" smtClean="0">
                <a:solidFill>
                  <a:schemeClr val="bg1">
                    <a:lumMod val="75000"/>
                  </a:schemeClr>
                </a:solidFill>
              </a:rPr>
              <a:t>예</a:t>
            </a:r>
            <a:r>
              <a:rPr lang="en-US" altLang="ko-KR" sz="700" dirty="0" smtClean="0">
                <a:solidFill>
                  <a:schemeClr val="bg1">
                    <a:lumMod val="75000"/>
                  </a:schemeClr>
                </a:solidFill>
              </a:rPr>
              <a:t>: </a:t>
            </a:r>
            <a:r>
              <a:rPr lang="ko-KR" altLang="en-US" sz="700" dirty="0" smtClean="0">
                <a:solidFill>
                  <a:schemeClr val="bg1">
                    <a:lumMod val="75000"/>
                  </a:schemeClr>
                </a:solidFill>
              </a:rPr>
              <a:t>성명</a:t>
            </a:r>
            <a:r>
              <a:rPr lang="en-US" altLang="ko-KR" sz="700" dirty="0" smtClean="0">
                <a:solidFill>
                  <a:schemeClr val="bg1">
                    <a:lumMod val="75000"/>
                  </a:schemeClr>
                </a:solidFill>
              </a:rPr>
              <a:t>,</a:t>
            </a:r>
            <a:r>
              <a:rPr lang="ko-KR" altLang="en-US" sz="700" dirty="0" smtClean="0">
                <a:solidFill>
                  <a:schemeClr val="bg1">
                    <a:lumMod val="75000"/>
                  </a:schemeClr>
                </a:solidFill>
              </a:rPr>
              <a:t> 연락처</a:t>
            </a:r>
            <a:r>
              <a:rPr lang="en-US" altLang="ko-KR" sz="700" dirty="0" smtClean="0">
                <a:solidFill>
                  <a:schemeClr val="bg1">
                    <a:lumMod val="75000"/>
                  </a:schemeClr>
                </a:solidFill>
              </a:rPr>
              <a:t>, </a:t>
            </a:r>
            <a:r>
              <a:rPr lang="ko-KR" altLang="en-US" sz="700" dirty="0" smtClean="0">
                <a:solidFill>
                  <a:schemeClr val="bg1">
                    <a:lumMod val="75000"/>
                  </a:schemeClr>
                </a:solidFill>
              </a:rPr>
              <a:t>이메일주소</a:t>
            </a:r>
            <a:r>
              <a:rPr lang="en-US" altLang="ko-KR" sz="700" dirty="0" smtClean="0">
                <a:solidFill>
                  <a:schemeClr val="bg1">
                    <a:lumMod val="75000"/>
                  </a:schemeClr>
                </a:solidFill>
              </a:rPr>
              <a:t>, </a:t>
            </a:r>
            <a:r>
              <a:rPr lang="ko-KR" altLang="en-US" sz="700" dirty="0" smtClean="0">
                <a:solidFill>
                  <a:schemeClr val="bg1">
                    <a:lumMod val="75000"/>
                  </a:schemeClr>
                </a:solidFill>
              </a:rPr>
              <a:t>계좌번호 등</a:t>
            </a:r>
            <a:r>
              <a:rPr lang="en-US" altLang="ko-KR" sz="700" dirty="0" smtClean="0">
                <a:solidFill>
                  <a:schemeClr val="bg1">
                    <a:lumMod val="75000"/>
                  </a:schemeClr>
                </a:solidFill>
              </a:rPr>
              <a:t>)</a:t>
            </a:r>
          </a:p>
        </p:txBody>
      </p:sp>
      <p:sp>
        <p:nvSpPr>
          <p:cNvPr id="13" name="직사각형 12"/>
          <p:cNvSpPr/>
          <p:nvPr/>
        </p:nvSpPr>
        <p:spPr>
          <a:xfrm>
            <a:off x="2638084" y="3416836"/>
            <a:ext cx="602580" cy="58241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endParaRPr lang="ko-KR" altLang="en-US" sz="800" dirty="0">
              <a:solidFill>
                <a:schemeClr val="tx1"/>
              </a:solidFill>
            </a:endParaRPr>
          </a:p>
        </p:txBody>
      </p:sp>
      <p:sp>
        <p:nvSpPr>
          <p:cNvPr id="18" name="직사각형 17"/>
          <p:cNvSpPr/>
          <p:nvPr/>
        </p:nvSpPr>
        <p:spPr>
          <a:xfrm>
            <a:off x="2560122" y="4068084"/>
            <a:ext cx="2639731" cy="415498"/>
          </a:xfrm>
          <a:prstGeom prst="rect">
            <a:avLst/>
          </a:prstGeom>
        </p:spPr>
        <p:txBody>
          <a:bodyPr wrap="square">
            <a:spAutoFit/>
          </a:bodyPr>
          <a:lstStyle/>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이미지는 최대 </a:t>
            </a:r>
            <a:r>
              <a:rPr lang="en-US" altLang="ko-KR" sz="700" dirty="0" smtClean="0">
                <a:solidFill>
                  <a:schemeClr val="tx1">
                    <a:lumMod val="50000"/>
                    <a:lumOff val="50000"/>
                  </a:schemeClr>
                </a:solidFill>
              </a:rPr>
              <a:t>5</a:t>
            </a:r>
            <a:r>
              <a:rPr lang="ko-KR" altLang="en-US" sz="700" dirty="0" smtClean="0">
                <a:solidFill>
                  <a:schemeClr val="tx1">
                    <a:lumMod val="50000"/>
                    <a:lumOff val="50000"/>
                  </a:schemeClr>
                </a:solidFill>
              </a:rPr>
              <a:t>장까지 등록할 수 있습니다</a:t>
            </a:r>
            <a:r>
              <a:rPr lang="en-US" altLang="ko-KR" sz="700" dirty="0" smtClean="0">
                <a:solidFill>
                  <a:schemeClr val="tx1">
                    <a:lumMod val="50000"/>
                    <a:lumOff val="50000"/>
                  </a:schemeClr>
                </a:solidFill>
              </a:rPr>
              <a:t>. </a:t>
            </a:r>
          </a:p>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 첨부는 최대 </a:t>
            </a:r>
            <a:r>
              <a:rPr lang="en-US" altLang="ko-KR" sz="700" dirty="0" smtClean="0">
                <a:solidFill>
                  <a:schemeClr val="tx1">
                    <a:lumMod val="50000"/>
                    <a:lumOff val="50000"/>
                  </a:schemeClr>
                </a:solidFill>
              </a:rPr>
              <a:t>10MB</a:t>
            </a:r>
            <a:r>
              <a:rPr lang="ko-KR" altLang="en-US" sz="700" dirty="0" smtClean="0">
                <a:solidFill>
                  <a:schemeClr val="tx1">
                    <a:lumMod val="50000"/>
                    <a:lumOff val="50000"/>
                  </a:schemeClr>
                </a:solidFill>
              </a:rPr>
              <a:t>까지 가능하며</a:t>
            </a:r>
            <a:r>
              <a:rPr lang="en-US" altLang="ko-KR" sz="700" dirty="0" smtClean="0">
                <a:solidFill>
                  <a:schemeClr val="tx1">
                    <a:lumMod val="50000"/>
                    <a:lumOff val="50000"/>
                  </a:schemeClr>
                </a:solidFill>
              </a:rPr>
              <a:t>, JPG, PNG, GIF</a:t>
            </a:r>
          </a:p>
          <a:p>
            <a:r>
              <a:rPr lang="ko-KR" altLang="en-US" sz="700" dirty="0" smtClean="0">
                <a:solidFill>
                  <a:schemeClr val="tx1">
                    <a:lumMod val="50000"/>
                    <a:lumOff val="50000"/>
                  </a:schemeClr>
                </a:solidFill>
              </a:rPr>
              <a:t>  파일만 등록할 수 있습니다</a:t>
            </a:r>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 </a:t>
            </a:r>
            <a:endParaRPr lang="en-US" altLang="ko-KR" sz="700" dirty="0">
              <a:solidFill>
                <a:schemeClr val="tx1">
                  <a:lumMod val="50000"/>
                  <a:lumOff val="50000"/>
                </a:schemeClr>
              </a:solidFill>
            </a:endParaRPr>
          </a:p>
        </p:txBody>
      </p:sp>
      <p:sp>
        <p:nvSpPr>
          <p:cNvPr id="19" name="직사각형 18"/>
          <p:cNvSpPr/>
          <p:nvPr/>
        </p:nvSpPr>
        <p:spPr>
          <a:xfrm>
            <a:off x="2638084" y="462121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DDDDDD</a:t>
            </a:r>
            <a:endParaRPr lang="ko-KR" altLang="en-US" sz="700" dirty="0">
              <a:solidFill>
                <a:schemeClr val="bg1">
                  <a:lumMod val="50000"/>
                </a:schemeClr>
              </a:solidFill>
            </a:endParaRPr>
          </a:p>
        </p:txBody>
      </p:sp>
      <p:sp>
        <p:nvSpPr>
          <p:cNvPr id="20" name="직사각형 19"/>
          <p:cNvSpPr/>
          <p:nvPr/>
        </p:nvSpPr>
        <p:spPr>
          <a:xfrm>
            <a:off x="3611252" y="4621217"/>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Naver.com</a:t>
            </a:r>
            <a:endParaRPr lang="ko-KR" altLang="en-US" sz="700" dirty="0">
              <a:solidFill>
                <a:schemeClr val="bg1">
                  <a:lumMod val="50000"/>
                </a:schemeClr>
              </a:solidFill>
            </a:endParaRPr>
          </a:p>
        </p:txBody>
      </p:sp>
      <p:sp>
        <p:nvSpPr>
          <p:cNvPr id="21" name="직사각형 20"/>
          <p:cNvSpPr/>
          <p:nvPr/>
        </p:nvSpPr>
        <p:spPr>
          <a:xfrm>
            <a:off x="3342949" y="4643178"/>
            <a:ext cx="441345" cy="200055"/>
          </a:xfrm>
          <a:prstGeom prst="rect">
            <a:avLst/>
          </a:prstGeom>
        </p:spPr>
        <p:txBody>
          <a:bodyPr wrap="square">
            <a:spAutoFit/>
          </a:bodyPr>
          <a:lstStyle/>
          <a:p>
            <a:r>
              <a:rPr lang="en-US" altLang="ko-KR" sz="700" dirty="0"/>
              <a:t>@</a:t>
            </a:r>
          </a:p>
        </p:txBody>
      </p:sp>
      <p:sp>
        <p:nvSpPr>
          <p:cNvPr id="22" name="직사각형 21"/>
          <p:cNvSpPr/>
          <p:nvPr/>
        </p:nvSpPr>
        <p:spPr>
          <a:xfrm>
            <a:off x="2638084" y="5024792"/>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a:t>
            </a:r>
            <a:endParaRPr lang="ko-KR" altLang="en-US" sz="700" dirty="0">
              <a:solidFill>
                <a:schemeClr val="bg1">
                  <a:lumMod val="50000"/>
                </a:schemeClr>
              </a:solidFill>
            </a:endParaRPr>
          </a:p>
        </p:txBody>
      </p:sp>
      <p:sp>
        <p:nvSpPr>
          <p:cNvPr id="23" name="직사각형 22"/>
          <p:cNvSpPr/>
          <p:nvPr/>
        </p:nvSpPr>
        <p:spPr>
          <a:xfrm>
            <a:off x="3342949" y="5036043"/>
            <a:ext cx="441345" cy="200055"/>
          </a:xfrm>
          <a:prstGeom prst="rect">
            <a:avLst/>
          </a:prstGeom>
        </p:spPr>
        <p:txBody>
          <a:bodyPr wrap="square">
            <a:spAutoFit/>
          </a:bodyPr>
          <a:lstStyle/>
          <a:p>
            <a:r>
              <a:rPr lang="en-US" altLang="ko-KR" sz="700" dirty="0" smtClean="0"/>
              <a:t>-</a:t>
            </a:r>
            <a:endParaRPr lang="en-US" altLang="ko-KR" sz="700" dirty="0"/>
          </a:p>
        </p:txBody>
      </p:sp>
      <p:sp>
        <p:nvSpPr>
          <p:cNvPr id="24" name="직사각형 23"/>
          <p:cNvSpPr/>
          <p:nvPr/>
        </p:nvSpPr>
        <p:spPr>
          <a:xfrm>
            <a:off x="3530546" y="5024792"/>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5" name="직사각형 24"/>
          <p:cNvSpPr/>
          <p:nvPr/>
        </p:nvSpPr>
        <p:spPr>
          <a:xfrm>
            <a:off x="4245794" y="5036043"/>
            <a:ext cx="441345" cy="200055"/>
          </a:xfrm>
          <a:prstGeom prst="rect">
            <a:avLst/>
          </a:prstGeom>
        </p:spPr>
        <p:txBody>
          <a:bodyPr wrap="square">
            <a:spAutoFit/>
          </a:bodyPr>
          <a:lstStyle/>
          <a:p>
            <a:r>
              <a:rPr lang="en-US" altLang="ko-KR" sz="700" dirty="0" smtClean="0"/>
              <a:t>-</a:t>
            </a:r>
            <a:endParaRPr lang="en-US" altLang="ko-KR" sz="700" dirty="0"/>
          </a:p>
        </p:txBody>
      </p:sp>
      <p:sp>
        <p:nvSpPr>
          <p:cNvPr id="26" name="직사각형 25"/>
          <p:cNvSpPr/>
          <p:nvPr/>
        </p:nvSpPr>
        <p:spPr>
          <a:xfrm>
            <a:off x="4433391" y="5024792"/>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7"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4906460" y="4678911"/>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8" name="직사각형 27"/>
          <p:cNvSpPr/>
          <p:nvPr/>
        </p:nvSpPr>
        <p:spPr>
          <a:xfrm>
            <a:off x="5003422" y="4643179"/>
            <a:ext cx="1970917" cy="200055"/>
          </a:xfrm>
          <a:prstGeom prst="rect">
            <a:avLst/>
          </a:prstGeom>
        </p:spPr>
        <p:txBody>
          <a:bodyPr wrap="square">
            <a:spAutoFit/>
          </a:bodyPr>
          <a:lstStyle/>
          <a:p>
            <a:r>
              <a:rPr lang="ko-KR" altLang="en-US" sz="700" dirty="0"/>
              <a:t>이메일 받기 </a:t>
            </a:r>
            <a:endParaRPr lang="en-US" altLang="ko-KR" sz="700" dirty="0"/>
          </a:p>
        </p:txBody>
      </p:sp>
      <p:sp>
        <p:nvSpPr>
          <p:cNvPr id="29"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5321227" y="5092911"/>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30" name="직사각형 29"/>
          <p:cNvSpPr/>
          <p:nvPr/>
        </p:nvSpPr>
        <p:spPr>
          <a:xfrm>
            <a:off x="5418189" y="5057179"/>
            <a:ext cx="1970917" cy="200055"/>
          </a:xfrm>
          <a:prstGeom prst="rect">
            <a:avLst/>
          </a:prstGeom>
        </p:spPr>
        <p:txBody>
          <a:bodyPr wrap="square">
            <a:spAutoFit/>
          </a:bodyPr>
          <a:lstStyle/>
          <a:p>
            <a:r>
              <a:rPr lang="en-US" altLang="ko-KR" sz="700" dirty="0"/>
              <a:t>SMS</a:t>
            </a:r>
            <a:r>
              <a:rPr lang="ko-KR" altLang="en-US" sz="700" dirty="0"/>
              <a:t> 받기</a:t>
            </a:r>
            <a:endParaRPr lang="en-US" altLang="ko-KR" sz="700" dirty="0"/>
          </a:p>
        </p:txBody>
      </p:sp>
      <p:grpSp>
        <p:nvGrpSpPr>
          <p:cNvPr id="34" name="그룹 33"/>
          <p:cNvGrpSpPr/>
          <p:nvPr/>
        </p:nvGrpSpPr>
        <p:grpSpPr>
          <a:xfrm>
            <a:off x="3209087" y="5816722"/>
            <a:ext cx="3031208" cy="369218"/>
            <a:chOff x="4681440" y="5720114"/>
            <a:chExt cx="1910266" cy="232681"/>
          </a:xfrm>
        </p:grpSpPr>
        <p:sp>
          <p:nvSpPr>
            <p:cNvPr id="31" name="직사각형 30"/>
            <p:cNvSpPr/>
            <p:nvPr/>
          </p:nvSpPr>
          <p:spPr>
            <a:xfrm>
              <a:off x="5548444" y="5720114"/>
              <a:ext cx="1043262" cy="2326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bg1"/>
                  </a:solidFill>
                </a:rPr>
                <a:t>문의하기</a:t>
              </a:r>
              <a:endParaRPr lang="ko-KR" altLang="en-US" sz="900" b="1" dirty="0">
                <a:solidFill>
                  <a:schemeClr val="bg1"/>
                </a:solidFill>
              </a:endParaRPr>
            </a:p>
          </p:txBody>
        </p:sp>
        <p:sp>
          <p:nvSpPr>
            <p:cNvPr id="32" name="직사각형 31"/>
            <p:cNvSpPr/>
            <p:nvPr/>
          </p:nvSpPr>
          <p:spPr>
            <a:xfrm>
              <a:off x="4681440" y="5720114"/>
              <a:ext cx="757921" cy="23268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취소</a:t>
              </a:r>
              <a:endParaRPr lang="ko-KR" altLang="en-US" sz="900" b="1" dirty="0">
                <a:solidFill>
                  <a:schemeClr val="tx1"/>
                </a:solidFill>
              </a:endParaRPr>
            </a:p>
          </p:txBody>
        </p:sp>
      </p:grpSp>
      <p:sp>
        <p:nvSpPr>
          <p:cNvPr id="33" name="직사각형 32"/>
          <p:cNvSpPr/>
          <p:nvPr/>
        </p:nvSpPr>
        <p:spPr>
          <a:xfrm>
            <a:off x="1209163" y="5384443"/>
            <a:ext cx="6096000" cy="200055"/>
          </a:xfrm>
          <a:prstGeom prst="rect">
            <a:avLst/>
          </a:prstGeom>
        </p:spPr>
        <p:txBody>
          <a:bodyPr>
            <a:spAutoFit/>
          </a:bodyPr>
          <a:lstStyle/>
          <a:p>
            <a:r>
              <a:rPr lang="ko-KR" altLang="en-US" sz="700" dirty="0">
                <a:solidFill>
                  <a:srgbClr val="D72137"/>
                </a:solidFill>
                <a:latin typeface="Pretendard" panose="02000503000000020004"/>
              </a:rPr>
              <a:t>*이메일</a:t>
            </a:r>
            <a:r>
              <a:rPr lang="en-US" altLang="ko-KR" sz="700" dirty="0">
                <a:solidFill>
                  <a:srgbClr val="D72137"/>
                </a:solidFill>
                <a:latin typeface="Pretendard" panose="02000503000000020004"/>
              </a:rPr>
              <a:t>, </a:t>
            </a:r>
            <a:r>
              <a:rPr lang="ko-KR" altLang="en-US" sz="700" dirty="0">
                <a:solidFill>
                  <a:srgbClr val="D72137"/>
                </a:solidFill>
                <a:latin typeface="Pretendard" panose="02000503000000020004"/>
              </a:rPr>
              <a:t>휴대전화번호 정보 수정을 원하시는 경우 회원정보 수정을 통해 변경해주시기 바랍니다</a:t>
            </a:r>
            <a:r>
              <a:rPr lang="en-US" altLang="ko-KR" sz="700" dirty="0">
                <a:solidFill>
                  <a:srgbClr val="D72137"/>
                </a:solidFill>
                <a:latin typeface="Pretendard" panose="02000503000000020004"/>
              </a:rPr>
              <a:t>.</a:t>
            </a:r>
            <a:endParaRPr lang="ko-KR" altLang="en-US" sz="700" dirty="0"/>
          </a:p>
        </p:txBody>
      </p:sp>
      <p:graphicFrame>
        <p:nvGraphicFramePr>
          <p:cNvPr id="35" name="표 34">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625650747"/>
              </p:ext>
            </p:extLst>
          </p:nvPr>
        </p:nvGraphicFramePr>
        <p:xfrm>
          <a:off x="9000565" y="37029"/>
          <a:ext cx="3152540" cy="682024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750826370"/>
                  </a:ext>
                </a:extLst>
              </a:tr>
              <a:tr h="223619">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문의하기 작성 영역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고객명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문의구분</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유형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선택박스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&lt;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문의구분</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미선택</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활성화 디폴트</a:t>
                      </a: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개 이상 설정 불가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총 </a:t>
                      </a:r>
                      <a:r>
                        <a:rPr lang="en-US" altLang="ko-KR" sz="800" b="0" u="none" baseline="0" dirty="0" smtClean="0">
                          <a:solidFill>
                            <a:schemeClr val="tx1"/>
                          </a:solidFill>
                          <a:latin typeface="+mn-ea"/>
                          <a:ea typeface="+mn-ea"/>
                        </a:rPr>
                        <a:t>9</a:t>
                      </a:r>
                      <a:r>
                        <a:rPr lang="ko-KR" altLang="en-US" sz="800" b="0" u="none" baseline="0" dirty="0" smtClean="0">
                          <a:solidFill>
                            <a:schemeClr val="tx1"/>
                          </a:solidFill>
                          <a:latin typeface="+mn-ea"/>
                          <a:ea typeface="+mn-ea"/>
                        </a:rPr>
                        <a:t>개 중 택 </a:t>
                      </a:r>
                      <a:r>
                        <a:rPr lang="en-US" altLang="ko-KR" sz="800" b="0" u="none" baseline="0" dirty="0" smtClean="0">
                          <a:solidFill>
                            <a:schemeClr val="tx1"/>
                          </a:solidFill>
                          <a:latin typeface="+mn-ea"/>
                          <a:ea typeface="+mn-ea"/>
                        </a:rPr>
                        <a:t>1 (</a:t>
                      </a:r>
                      <a:r>
                        <a:rPr lang="ko-KR" altLang="en-US" sz="800" b="0" u="none" baseline="0" dirty="0" smtClean="0">
                          <a:solidFill>
                            <a:schemeClr val="tx1"/>
                          </a:solidFill>
                          <a:latin typeface="+mn-ea"/>
                          <a:ea typeface="+mn-ea"/>
                        </a:rPr>
                        <a:t>세부 항목은 다음페이지 확인</a:t>
                      </a:r>
                      <a:r>
                        <a:rPr lang="en-US" altLang="ko-KR" sz="800" b="0" u="none" baseline="0" dirty="0" smtClean="0">
                          <a:solidFill>
                            <a:schemeClr val="tx1"/>
                          </a:solidFill>
                          <a:latin typeface="+mn-ea"/>
                          <a:ea typeface="+mn-ea"/>
                        </a:rPr>
                        <a: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&lt;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문의유형</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미선택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미활성화 디폴트</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문의구분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선택시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활성화</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 이상 설정 불가</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lang="en-US" altLang="ko-KR" sz="800" b="0" i="1" u="none" baseline="0" dirty="0" smtClean="0">
                          <a:solidFill>
                            <a:srgbClr val="0000FF"/>
                          </a:solidFill>
                          <a:latin typeface="+mn-ea"/>
                          <a:ea typeface="+mn-ea"/>
                        </a:rPr>
                        <a:t>*</a:t>
                      </a:r>
                      <a:r>
                        <a:rPr lang="ko-KR" altLang="en-US" sz="800" b="0" i="1" u="none" baseline="0" dirty="0" smtClean="0">
                          <a:solidFill>
                            <a:srgbClr val="0000FF"/>
                          </a:solidFill>
                          <a:latin typeface="+mn-ea"/>
                          <a:ea typeface="+mn-ea"/>
                        </a:rPr>
                        <a:t>문의 유형 </a:t>
                      </a:r>
                      <a:r>
                        <a:rPr lang="en-US" altLang="ko-KR" sz="800" b="0" i="1" u="none" baseline="0" dirty="0" smtClean="0">
                          <a:solidFill>
                            <a:srgbClr val="0000FF"/>
                          </a:solidFill>
                          <a:latin typeface="+mn-ea"/>
                          <a:ea typeface="+mn-ea"/>
                        </a:rPr>
                        <a:t>AS-IS, TO-BE </a:t>
                      </a:r>
                      <a:r>
                        <a:rPr lang="ko-KR" altLang="en-US" sz="800" b="0" i="1" u="none" baseline="0" dirty="0" smtClean="0">
                          <a:solidFill>
                            <a:srgbClr val="0000FF"/>
                          </a:solidFill>
                          <a:latin typeface="+mn-ea"/>
                          <a:ea typeface="+mn-ea"/>
                        </a:rPr>
                        <a:t>표는 </a:t>
                      </a:r>
                      <a:r>
                        <a:rPr lang="en-US" altLang="ko-KR" sz="800" b="0" i="1" u="none" baseline="0" dirty="0" smtClean="0">
                          <a:solidFill>
                            <a:srgbClr val="0000FF"/>
                          </a:solidFill>
                          <a:latin typeface="+mn-ea"/>
                          <a:ea typeface="+mn-ea"/>
                        </a:rPr>
                        <a:t>MO</a:t>
                      </a:r>
                      <a:r>
                        <a:rPr lang="ko-KR" altLang="en-US" sz="800" b="0" i="1" u="none" baseline="0" dirty="0" smtClean="0">
                          <a:solidFill>
                            <a:srgbClr val="0000FF"/>
                          </a:solidFill>
                          <a:latin typeface="+mn-ea"/>
                          <a:ea typeface="+mn-ea"/>
                        </a:rPr>
                        <a:t>설계서 확인</a:t>
                      </a:r>
                      <a:endParaRPr lang="en-US" altLang="ko-KR" sz="800" b="0" i="1" u="none" baseline="0" dirty="0" smtClean="0">
                        <a:solidFill>
                          <a:srgbClr val="0000FF"/>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2-3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주문제품검색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미활성화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문의 유형에 따라 버튼 활성화 </a:t>
                      </a:r>
                      <a:r>
                        <a:rPr lang="en-US" altLang="ko-KR" sz="800" b="0" u="none" strike="noStrike" baseline="0" dirty="0" smtClean="0">
                          <a:solidFill>
                            <a:schemeClr val="tx1"/>
                          </a:solidFill>
                          <a:latin typeface="+mn-ea"/>
                          <a:ea typeface="+mn-ea"/>
                        </a:rPr>
                        <a:t>or</a:t>
                      </a:r>
                      <a:r>
                        <a:rPr lang="ko-KR" altLang="en-US" sz="800" b="0" u="none" strike="noStrike" baseline="0" dirty="0" smtClean="0">
                          <a:solidFill>
                            <a:schemeClr val="tx1"/>
                          </a:solidFill>
                          <a:latin typeface="+mn-ea"/>
                          <a:ea typeface="+mn-ea"/>
                        </a:rPr>
                        <a:t> 비활성화</a:t>
                      </a:r>
                      <a:r>
                        <a:rPr lang="en-US" altLang="ko-KR" sz="800" b="0" u="none" strike="noStrike" baseline="0" dirty="0" smtClean="0">
                          <a:solidFill>
                            <a:schemeClr val="tx1"/>
                          </a:solidFill>
                          <a:latin typeface="+mn-ea"/>
                          <a:ea typeface="+mn-ea"/>
                        </a:rPr>
                        <a:t>(1-14) </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strike="noStrike" baseline="0" dirty="0" smtClean="0">
                          <a:solidFill>
                            <a:schemeClr val="tx1"/>
                          </a:solidFill>
                          <a:latin typeface="+mn-ea"/>
                          <a:ea typeface="+mn-ea"/>
                        </a:rPr>
                        <a:t>  ┖ </a:t>
                      </a:r>
                      <a:r>
                        <a:rPr lang="ko-KR" altLang="en-US" sz="800" b="0" u="none" strike="noStrike" baseline="0" dirty="0" smtClean="0">
                          <a:solidFill>
                            <a:schemeClr val="tx1"/>
                          </a:solidFill>
                          <a:latin typeface="+mn-ea"/>
                          <a:ea typeface="+mn-ea"/>
                        </a:rPr>
                        <a:t>활성</a:t>
                      </a:r>
                      <a:r>
                        <a:rPr lang="en-US" altLang="ko-KR" sz="800" b="0" u="none" strike="noStrike" baseline="0" dirty="0" smtClean="0">
                          <a:solidFill>
                            <a:schemeClr val="tx1"/>
                          </a:solidFill>
                          <a:latin typeface="+mn-ea"/>
                          <a:ea typeface="+mn-ea"/>
                        </a:rPr>
                        <a:t>/</a:t>
                      </a:r>
                      <a:r>
                        <a:rPr lang="ko-KR" altLang="en-US" sz="800" b="0" u="none" strike="noStrike" baseline="0" dirty="0" smtClean="0">
                          <a:solidFill>
                            <a:schemeClr val="tx1"/>
                          </a:solidFill>
                          <a:latin typeface="+mn-ea"/>
                          <a:ea typeface="+mn-ea"/>
                        </a:rPr>
                        <a:t>비활성화 상세 정의는 </a:t>
                      </a:r>
                      <a:r>
                        <a:rPr lang="en-US" altLang="ko-KR" sz="800" b="0" i="1" u="none" baseline="0" dirty="0" smtClean="0">
                          <a:solidFill>
                            <a:srgbClr val="0000FF"/>
                          </a:solidFill>
                          <a:latin typeface="+mn-ea"/>
                          <a:ea typeface="+mn-ea"/>
                        </a:rPr>
                        <a:t>MO</a:t>
                      </a:r>
                      <a:r>
                        <a:rPr lang="ko-KR" altLang="en-US" sz="800" b="0" i="1" u="none" baseline="0" dirty="0" smtClean="0">
                          <a:solidFill>
                            <a:srgbClr val="0000FF"/>
                          </a:solidFill>
                          <a:latin typeface="+mn-ea"/>
                          <a:ea typeface="+mn-ea"/>
                        </a:rPr>
                        <a:t>설계서 확인</a:t>
                      </a:r>
                      <a:endParaRPr lang="en-US" altLang="ko-KR" sz="800" b="0" u="none" strike="noStrik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탭시 주문제품선택 팝업</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다음페이지</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노출</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2-4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제목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최대 </a:t>
                      </a:r>
                      <a:r>
                        <a:rPr lang="en-US" altLang="ko-KR" sz="800" b="0" u="none" baseline="0" dirty="0" smtClean="0">
                          <a:solidFill>
                            <a:schemeClr val="tx1"/>
                          </a:solidFill>
                          <a:latin typeface="+mn-ea"/>
                          <a:ea typeface="+mn-ea"/>
                        </a:rPr>
                        <a:t>30</a:t>
                      </a:r>
                      <a:r>
                        <a:rPr lang="ko-KR" altLang="en-US" sz="800" b="0" u="none" baseline="0" dirty="0" smtClean="0">
                          <a:solidFill>
                            <a:schemeClr val="tx1"/>
                          </a:solidFill>
                          <a:latin typeface="+mn-ea"/>
                          <a:ea typeface="+mn-ea"/>
                        </a:rPr>
                        <a:t>자 입력 가능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숫자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문자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기호 제한 없음</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2-5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내용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최대 </a:t>
                      </a:r>
                      <a:r>
                        <a:rPr lang="en-US" altLang="ko-KR" sz="800" b="0" u="none" baseline="0" dirty="0" smtClean="0">
                          <a:solidFill>
                            <a:schemeClr val="tx1"/>
                          </a:solidFill>
                          <a:latin typeface="+mn-ea"/>
                          <a:ea typeface="+mn-ea"/>
                        </a:rPr>
                        <a:t>1000</a:t>
                      </a:r>
                      <a:r>
                        <a:rPr lang="ko-KR" altLang="en-US" sz="800" b="0" u="none" baseline="0" dirty="0" smtClean="0">
                          <a:solidFill>
                            <a:schemeClr val="tx1"/>
                          </a:solidFill>
                          <a:latin typeface="+mn-ea"/>
                          <a:ea typeface="+mn-ea"/>
                        </a:rPr>
                        <a:t>자 입력 가능</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숫자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문자</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기호 제한 없음</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2-6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이미자 첨부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미첨부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활성화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클릭시 </a:t>
                      </a:r>
                      <a:r>
                        <a:rPr lang="ko-KR" altLang="en-US" sz="800" b="0" u="none" kern="1200" baseline="0" dirty="0" err="1" smtClean="0">
                          <a:solidFill>
                            <a:schemeClr val="tx1"/>
                          </a:solidFill>
                          <a:latin typeface="+mn-ea"/>
                          <a:ea typeface="+mn-ea"/>
                          <a:cs typeface="+mn-cs"/>
                        </a:rPr>
                        <a:t>파일탐색기</a:t>
                      </a:r>
                      <a:r>
                        <a:rPr lang="ko-KR" altLang="en-US" sz="800" b="0" u="none" kern="1200" baseline="0" dirty="0" smtClean="0">
                          <a:solidFill>
                            <a:schemeClr val="tx1"/>
                          </a:solidFill>
                          <a:latin typeface="+mn-ea"/>
                          <a:ea typeface="+mn-ea"/>
                          <a:cs typeface="+mn-cs"/>
                        </a:rPr>
                        <a:t> 실행</a:t>
                      </a:r>
                      <a:r>
                        <a:rPr lang="en-US" altLang="ko-KR" sz="800" b="0" u="none" kern="1200" baseline="0" dirty="0" smtClean="0">
                          <a:solidFill>
                            <a:schemeClr val="tx1"/>
                          </a:solidFill>
                          <a:latin typeface="+mn-ea"/>
                          <a:ea typeface="+mn-ea"/>
                          <a:cs typeface="+mn-cs"/>
                        </a:rPr>
                        <a:t/>
                      </a:r>
                      <a:br>
                        <a:rPr lang="en-US" altLang="ko-KR" sz="800" b="0" u="none" kern="1200" baseline="0" dirty="0" smtClean="0">
                          <a:solidFill>
                            <a:schemeClr val="tx1"/>
                          </a:solidFill>
                          <a:latin typeface="+mn-ea"/>
                          <a:ea typeface="+mn-ea"/>
                          <a:cs typeface="+mn-cs"/>
                        </a:rPr>
                      </a:br>
                      <a:r>
                        <a:rPr lang="en-US" altLang="ko-KR" sz="800" b="0" u="none" kern="1200" baseline="0" dirty="0" smtClean="0">
                          <a:solidFill>
                            <a:schemeClr val="tx1"/>
                          </a:solidFill>
                          <a:latin typeface="+mn-ea"/>
                          <a:ea typeface="+mn-ea"/>
                          <a:cs typeface="+mn-cs"/>
                        </a:rPr>
                        <a:t> - </a:t>
                      </a:r>
                      <a:r>
                        <a:rPr lang="ko-KR" altLang="en-US" sz="800" b="0" u="none" kern="1200" baseline="0" dirty="0" smtClean="0">
                          <a:solidFill>
                            <a:schemeClr val="tx1"/>
                          </a:solidFill>
                          <a:latin typeface="+mn-ea"/>
                          <a:ea typeface="+mn-ea"/>
                          <a:cs typeface="+mn-cs"/>
                        </a:rPr>
                        <a:t>파일탐색기에서 이미지 최대 </a:t>
                      </a:r>
                      <a:r>
                        <a:rPr lang="en-US" altLang="ko-KR" sz="800" b="0" u="none" strike="sngStrike" kern="1200" baseline="0" dirty="0" smtClean="0">
                          <a:solidFill>
                            <a:schemeClr val="bg1">
                              <a:lumMod val="75000"/>
                            </a:schemeClr>
                          </a:solidFill>
                          <a:latin typeface="+mn-ea"/>
                          <a:ea typeface="+mn-ea"/>
                          <a:cs typeface="+mn-cs"/>
                        </a:rPr>
                        <a:t>5</a:t>
                      </a:r>
                      <a:r>
                        <a:rPr lang="ko-KR" altLang="en-US" sz="800" b="0" u="none" strike="sngStrike" kern="1200" baseline="0" dirty="0" smtClean="0">
                          <a:solidFill>
                            <a:schemeClr val="bg1">
                              <a:lumMod val="75000"/>
                            </a:schemeClr>
                          </a:solidFill>
                          <a:latin typeface="+mn-ea"/>
                          <a:ea typeface="+mn-ea"/>
                          <a:cs typeface="+mn-cs"/>
                        </a:rPr>
                        <a:t>장</a:t>
                      </a:r>
                      <a:r>
                        <a:rPr lang="en-US" altLang="ko-KR" sz="800" b="0" u="none" strike="noStrike" kern="1200" baseline="0" dirty="0" smtClean="0">
                          <a:solidFill>
                            <a:srgbClr val="0000FF"/>
                          </a:solidFill>
                          <a:latin typeface="+mn-ea"/>
                          <a:ea typeface="+mn-ea"/>
                          <a:cs typeface="+mn-cs"/>
                        </a:rPr>
                        <a:t>10</a:t>
                      </a:r>
                      <a:r>
                        <a:rPr lang="ko-KR" altLang="en-US" sz="800" b="0" u="none" strike="noStrike" kern="1200" baseline="0" dirty="0" smtClean="0">
                          <a:solidFill>
                            <a:srgbClr val="0000FF"/>
                          </a:solidFill>
                          <a:latin typeface="+mn-ea"/>
                          <a:ea typeface="+mn-ea"/>
                          <a:cs typeface="+mn-cs"/>
                        </a:rPr>
                        <a:t>장</a:t>
                      </a:r>
                      <a:r>
                        <a:rPr lang="ko-KR" altLang="en-US" sz="800" b="0" u="none" kern="1200" baseline="0" dirty="0" smtClean="0">
                          <a:solidFill>
                            <a:schemeClr val="tx1"/>
                          </a:solidFill>
                          <a:latin typeface="+mn-ea"/>
                          <a:ea typeface="+mn-ea"/>
                          <a:cs typeface="+mn-cs"/>
                        </a:rPr>
                        <a:t>까지 </a:t>
                      </a:r>
                      <a:r>
                        <a:rPr lang="ko-KR" altLang="en-US" sz="800" b="0" u="none" kern="1200" baseline="0" dirty="0" smtClean="0">
                          <a:solidFill>
                            <a:schemeClr val="tx1"/>
                          </a:solidFill>
                          <a:latin typeface="+mn-ea"/>
                          <a:ea typeface="+mn-ea"/>
                          <a:cs typeface="+mn-cs"/>
                        </a:rPr>
                        <a:t>선택가능</a:t>
                      </a:r>
                      <a:r>
                        <a:rPr lang="en-US" altLang="ko-KR" sz="800" b="0" u="none" kern="1200" baseline="0" dirty="0" smtClean="0">
                          <a:solidFill>
                            <a:schemeClr val="tx1"/>
                          </a:solidFill>
                          <a:latin typeface="+mn-ea"/>
                          <a:ea typeface="+mn-ea"/>
                          <a:cs typeface="+mn-cs"/>
                        </a:rPr>
                        <a:t> </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lang="en-US" altLang="ko-KR" sz="800" b="0" u="none" kern="1200" baseline="0" dirty="0" smtClean="0">
                          <a:solidFill>
                            <a:schemeClr val="tx1"/>
                          </a:solidFill>
                          <a:latin typeface="+mn-ea"/>
                          <a:ea typeface="+mn-ea"/>
                          <a:cs typeface="+mn-cs"/>
                        </a:rPr>
                        <a:t> - </a:t>
                      </a:r>
                      <a:r>
                        <a:rPr lang="ko-KR" altLang="en-US" sz="800" b="0" u="none" kern="1200" baseline="0" dirty="0" smtClean="0">
                          <a:solidFill>
                            <a:schemeClr val="tx1"/>
                          </a:solidFill>
                          <a:latin typeface="+mn-ea"/>
                          <a:ea typeface="+mn-ea"/>
                          <a:cs typeface="+mn-cs"/>
                        </a:rPr>
                        <a:t>선택 후</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등록 시</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파일탐색기에서 선택한 이미지가 왼쪽에서 오른쪽으로 쌓임</a:t>
                      </a:r>
                      <a:r>
                        <a:rPr lang="en-US" altLang="ko-KR" sz="800" b="0" u="none" kern="1200" baseline="0" dirty="0" smtClean="0">
                          <a:solidFill>
                            <a:schemeClr val="tx1"/>
                          </a:solidFill>
                          <a:latin typeface="+mn-ea"/>
                          <a:ea typeface="+mn-ea"/>
                          <a:cs typeface="+mn-cs"/>
                        </a:rPr>
                        <a:t>(2-9)</a:t>
                      </a: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2-7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이메일</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휴대전화번호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회원정보 내 입력된 값 노출 디폴트</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수정불가</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2-8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답변이메일</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문자 수신 설정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67281">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3</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문의하기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버튼 활성화 디폴트</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필수값</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문의구분</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유형선택</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문의제목</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내용작성</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등록여부 체크후</a:t>
                      </a:r>
                      <a:r>
                        <a:rPr lang="en-US" altLang="ko-KR" sz="800" b="0" u="none" baseline="0" dirty="0" smtClean="0">
                          <a:solidFill>
                            <a:schemeClr val="tx1"/>
                          </a:solidFill>
                          <a:latin typeface="+mn-ea"/>
                          <a:ea typeface="+mn-ea"/>
                        </a:rPr>
                        <a:t> Validation </a:t>
                      </a:r>
                      <a:r>
                        <a:rPr lang="ko-KR" altLang="en-US" sz="800" b="0" u="none" baseline="0" dirty="0" smtClean="0">
                          <a:solidFill>
                            <a:schemeClr val="tx1"/>
                          </a:solidFill>
                          <a:latin typeface="+mn-ea"/>
                          <a:ea typeface="+mn-ea"/>
                        </a:rPr>
                        <a:t>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 정상 등록 처리시 등록완료 </a:t>
                      </a:r>
                      <a:r>
                        <a:rPr lang="en-US" altLang="ko-KR" sz="800" b="0" u="none" baseline="0" dirty="0" smtClean="0">
                          <a:solidFill>
                            <a:schemeClr val="tx1"/>
                          </a:solidFill>
                          <a:latin typeface="+mn-ea"/>
                          <a:ea typeface="+mn-ea"/>
                        </a:rPr>
                        <a:t>alert</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7281">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취소하기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버튼 활성화 디폴트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취소확인팝업 노출</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74811463"/>
                  </a:ext>
                </a:extLst>
              </a:tr>
            </a:tbl>
          </a:graphicData>
        </a:graphic>
      </p:graphicFrame>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1131922" y="9713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2</a:t>
            </a: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71" name="Oval 611">
            <a:extLst>
              <a:ext uri="{FF2B5EF4-FFF2-40B4-BE49-F238E27FC236}">
                <a16:creationId xmlns:a16="http://schemas.microsoft.com/office/drawing/2014/main" id="{8A3723C9-7A64-4677-9B95-EBFFA02C0DC4}"/>
              </a:ext>
            </a:extLst>
          </p:cNvPr>
          <p:cNvSpPr>
            <a:spLocks noChangeArrowheads="1"/>
          </p:cNvSpPr>
          <p:nvPr/>
        </p:nvSpPr>
        <p:spPr bwMode="auto">
          <a:xfrm>
            <a:off x="3670616" y="12187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72" name="Oval 611">
            <a:extLst>
              <a:ext uri="{FF2B5EF4-FFF2-40B4-BE49-F238E27FC236}">
                <a16:creationId xmlns:a16="http://schemas.microsoft.com/office/drawing/2014/main" id="{8A3723C9-7A64-4677-9B95-EBFFA02C0DC4}"/>
              </a:ext>
            </a:extLst>
          </p:cNvPr>
          <p:cNvSpPr>
            <a:spLocks noChangeArrowheads="1"/>
          </p:cNvSpPr>
          <p:nvPr/>
        </p:nvSpPr>
        <p:spPr bwMode="auto">
          <a:xfrm>
            <a:off x="3273164" y="166143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
        <p:nvSpPr>
          <p:cNvPr id="73" name="Oval 611">
            <a:extLst>
              <a:ext uri="{FF2B5EF4-FFF2-40B4-BE49-F238E27FC236}">
                <a16:creationId xmlns:a16="http://schemas.microsoft.com/office/drawing/2014/main" id="{8A3723C9-7A64-4677-9B95-EBFFA02C0DC4}"/>
              </a:ext>
            </a:extLst>
          </p:cNvPr>
          <p:cNvSpPr>
            <a:spLocks noChangeArrowheads="1"/>
          </p:cNvSpPr>
          <p:nvPr/>
        </p:nvSpPr>
        <p:spPr bwMode="auto">
          <a:xfrm>
            <a:off x="4944818" y="12187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74" name="Oval 611">
            <a:extLst>
              <a:ext uri="{FF2B5EF4-FFF2-40B4-BE49-F238E27FC236}">
                <a16:creationId xmlns:a16="http://schemas.microsoft.com/office/drawing/2014/main" id="{8A3723C9-7A64-4677-9B95-EBFFA02C0DC4}"/>
              </a:ext>
            </a:extLst>
          </p:cNvPr>
          <p:cNvSpPr>
            <a:spLocks noChangeArrowheads="1"/>
          </p:cNvSpPr>
          <p:nvPr/>
        </p:nvSpPr>
        <p:spPr bwMode="auto">
          <a:xfrm>
            <a:off x="6910593" y="204419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2-4</a:t>
            </a:r>
            <a:endParaRPr lang="en-US" altLang="ko-KR" sz="800" b="1" kern="0" dirty="0">
              <a:solidFill>
                <a:sysClr val="window" lastClr="FFFFFF"/>
              </a:solidFill>
              <a:latin typeface="맑은 고딕"/>
              <a:ea typeface="맑은 고딕"/>
            </a:endParaRPr>
          </a:p>
        </p:txBody>
      </p:sp>
      <p:sp>
        <p:nvSpPr>
          <p:cNvPr id="75" name="Oval 611">
            <a:extLst>
              <a:ext uri="{FF2B5EF4-FFF2-40B4-BE49-F238E27FC236}">
                <a16:creationId xmlns:a16="http://schemas.microsoft.com/office/drawing/2014/main" id="{8A3723C9-7A64-4677-9B95-EBFFA02C0DC4}"/>
              </a:ext>
            </a:extLst>
          </p:cNvPr>
          <p:cNvSpPr>
            <a:spLocks noChangeArrowheads="1"/>
          </p:cNvSpPr>
          <p:nvPr/>
        </p:nvSpPr>
        <p:spPr bwMode="auto">
          <a:xfrm>
            <a:off x="6910593" y="247716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2-5</a:t>
            </a:r>
            <a:endParaRPr lang="en-US" altLang="ko-KR" sz="800" b="1" kern="0" dirty="0">
              <a:solidFill>
                <a:sysClr val="window" lastClr="FFFFFF"/>
              </a:solidFill>
              <a:latin typeface="맑은 고딕"/>
              <a:ea typeface="맑은 고딕"/>
            </a:endParaRPr>
          </a:p>
        </p:txBody>
      </p:sp>
      <p:sp>
        <p:nvSpPr>
          <p:cNvPr id="76" name="Oval 611">
            <a:extLst>
              <a:ext uri="{FF2B5EF4-FFF2-40B4-BE49-F238E27FC236}">
                <a16:creationId xmlns:a16="http://schemas.microsoft.com/office/drawing/2014/main" id="{8A3723C9-7A64-4677-9B95-EBFFA02C0DC4}"/>
              </a:ext>
            </a:extLst>
          </p:cNvPr>
          <p:cNvSpPr>
            <a:spLocks noChangeArrowheads="1"/>
          </p:cNvSpPr>
          <p:nvPr/>
        </p:nvSpPr>
        <p:spPr bwMode="auto">
          <a:xfrm>
            <a:off x="3122809" y="335630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2-6</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1126961" y="458987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2-7</a:t>
            </a:r>
            <a:endParaRPr lang="en-US" altLang="ko-KR" sz="800" b="1" kern="0" dirty="0">
              <a:solidFill>
                <a:sysClr val="window" lastClr="FFFFFF"/>
              </a:solidFill>
              <a:latin typeface="맑은 고딕"/>
              <a:ea typeface="맑은 고딕"/>
            </a:endParaRPr>
          </a:p>
        </p:txBody>
      </p:sp>
      <p:sp>
        <p:nvSpPr>
          <p:cNvPr id="78" name="Oval 611">
            <a:extLst>
              <a:ext uri="{FF2B5EF4-FFF2-40B4-BE49-F238E27FC236}">
                <a16:creationId xmlns:a16="http://schemas.microsoft.com/office/drawing/2014/main" id="{8A3723C9-7A64-4677-9B95-EBFFA02C0DC4}"/>
              </a:ext>
            </a:extLst>
          </p:cNvPr>
          <p:cNvSpPr>
            <a:spLocks noChangeArrowheads="1"/>
          </p:cNvSpPr>
          <p:nvPr/>
        </p:nvSpPr>
        <p:spPr bwMode="auto">
          <a:xfrm>
            <a:off x="1126961" y="50040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2-7</a:t>
            </a:r>
            <a:endParaRPr lang="en-US" altLang="ko-KR" sz="800" b="1" kern="0" dirty="0">
              <a:solidFill>
                <a:sysClr val="window" lastClr="FFFFFF"/>
              </a:solidFill>
              <a:latin typeface="맑은 고딕"/>
              <a:ea typeface="맑은 고딕"/>
            </a:endParaRPr>
          </a:p>
        </p:txBody>
      </p:sp>
      <p:sp>
        <p:nvSpPr>
          <p:cNvPr id="79" name="Oval 611">
            <a:extLst>
              <a:ext uri="{FF2B5EF4-FFF2-40B4-BE49-F238E27FC236}">
                <a16:creationId xmlns:a16="http://schemas.microsoft.com/office/drawing/2014/main" id="{8A3723C9-7A64-4677-9B95-EBFFA02C0DC4}"/>
              </a:ext>
            </a:extLst>
          </p:cNvPr>
          <p:cNvSpPr>
            <a:spLocks noChangeArrowheads="1"/>
          </p:cNvSpPr>
          <p:nvPr/>
        </p:nvSpPr>
        <p:spPr bwMode="auto">
          <a:xfrm>
            <a:off x="4967383" y="452259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2-8</a:t>
            </a:r>
            <a:endParaRPr lang="en-US" altLang="ko-KR" sz="800" b="1" kern="0" dirty="0">
              <a:solidFill>
                <a:sysClr val="window" lastClr="FFFFFF"/>
              </a:solidFill>
              <a:latin typeface="맑은 고딕"/>
              <a:ea typeface="맑은 고딕"/>
            </a:endParaRPr>
          </a:p>
        </p:txBody>
      </p:sp>
      <p:sp>
        <p:nvSpPr>
          <p:cNvPr id="80" name="Oval 611">
            <a:extLst>
              <a:ext uri="{FF2B5EF4-FFF2-40B4-BE49-F238E27FC236}">
                <a16:creationId xmlns:a16="http://schemas.microsoft.com/office/drawing/2014/main" id="{8A3723C9-7A64-4677-9B95-EBFFA02C0DC4}"/>
              </a:ext>
            </a:extLst>
          </p:cNvPr>
          <p:cNvSpPr>
            <a:spLocks noChangeArrowheads="1"/>
          </p:cNvSpPr>
          <p:nvPr/>
        </p:nvSpPr>
        <p:spPr bwMode="auto">
          <a:xfrm>
            <a:off x="5325417" y="490269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2-8</a:t>
            </a:r>
            <a:endParaRPr lang="en-US" altLang="ko-KR" sz="800" b="1" kern="0" dirty="0">
              <a:solidFill>
                <a:sysClr val="window" lastClr="FFFFFF"/>
              </a:solidFill>
              <a:latin typeface="맑은 고딕"/>
              <a:ea typeface="맑은 고딕"/>
            </a:endParaRPr>
          </a:p>
        </p:txBody>
      </p:sp>
      <p:sp>
        <p:nvSpPr>
          <p:cNvPr id="81" name="Oval 611">
            <a:extLst>
              <a:ext uri="{FF2B5EF4-FFF2-40B4-BE49-F238E27FC236}">
                <a16:creationId xmlns:a16="http://schemas.microsoft.com/office/drawing/2014/main" id="{8A3723C9-7A64-4677-9B95-EBFFA02C0DC4}"/>
              </a:ext>
            </a:extLst>
          </p:cNvPr>
          <p:cNvSpPr>
            <a:spLocks noChangeArrowheads="1"/>
          </p:cNvSpPr>
          <p:nvPr/>
        </p:nvSpPr>
        <p:spPr bwMode="auto">
          <a:xfrm>
            <a:off x="3081369" y="57326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82" name="Oval 611">
            <a:extLst>
              <a:ext uri="{FF2B5EF4-FFF2-40B4-BE49-F238E27FC236}">
                <a16:creationId xmlns:a16="http://schemas.microsoft.com/office/drawing/2014/main" id="{8A3723C9-7A64-4677-9B95-EBFFA02C0DC4}"/>
              </a:ext>
            </a:extLst>
          </p:cNvPr>
          <p:cNvSpPr>
            <a:spLocks noChangeArrowheads="1"/>
          </p:cNvSpPr>
          <p:nvPr/>
        </p:nvSpPr>
        <p:spPr bwMode="auto">
          <a:xfrm>
            <a:off x="5891157" y="57326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85" name="직사각형 84"/>
          <p:cNvSpPr/>
          <p:nvPr/>
        </p:nvSpPr>
        <p:spPr>
          <a:xfrm>
            <a:off x="6240016" y="3356307"/>
            <a:ext cx="2533517" cy="1073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3" name="그룹 82"/>
          <p:cNvGrpSpPr/>
          <p:nvPr/>
        </p:nvGrpSpPr>
        <p:grpSpPr>
          <a:xfrm>
            <a:off x="6488511" y="3651966"/>
            <a:ext cx="1994250" cy="582415"/>
            <a:chOff x="5493297" y="6664755"/>
            <a:chExt cx="1994250" cy="582415"/>
          </a:xfrm>
        </p:grpSpPr>
        <p:sp>
          <p:nvSpPr>
            <p:cNvPr id="38" name="직사각형 37"/>
            <p:cNvSpPr/>
            <p:nvPr/>
          </p:nvSpPr>
          <p:spPr>
            <a:xfrm>
              <a:off x="5493297" y="6664755"/>
              <a:ext cx="602580" cy="58241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endParaRPr lang="ko-KR" altLang="en-US" sz="800" dirty="0">
                <a:solidFill>
                  <a:schemeClr val="tx1"/>
                </a:solidFill>
              </a:endParaRPr>
            </a:p>
          </p:txBody>
        </p:sp>
        <p:grpSp>
          <p:nvGrpSpPr>
            <p:cNvPr id="61" name="그룹 60"/>
            <p:cNvGrpSpPr/>
            <p:nvPr/>
          </p:nvGrpSpPr>
          <p:grpSpPr>
            <a:xfrm>
              <a:off x="6189132" y="6664755"/>
              <a:ext cx="602580" cy="582415"/>
              <a:chOff x="9757793" y="6093296"/>
              <a:chExt cx="602580" cy="582415"/>
            </a:xfrm>
          </p:grpSpPr>
          <p:grpSp>
            <p:nvGrpSpPr>
              <p:cNvPr id="51" name="Placeholder">
                <a:extLst>
                  <a:ext uri="{FF2B5EF4-FFF2-40B4-BE49-F238E27FC236}">
                    <a16:creationId xmlns:a16="http://schemas.microsoft.com/office/drawing/2014/main" id="{553F2BB2-1B7F-442D-9B25-5095C88FF85E}"/>
                  </a:ext>
                </a:extLst>
              </p:cNvPr>
              <p:cNvGrpSpPr>
                <a:grpSpLocks/>
              </p:cNvGrpSpPr>
              <p:nvPr/>
            </p:nvGrpSpPr>
            <p:grpSpPr bwMode="auto">
              <a:xfrm>
                <a:off x="9757793" y="6093296"/>
                <a:ext cx="602580" cy="582415"/>
                <a:chOff x="508000" y="1397000"/>
                <a:chExt cx="1008112" cy="1008112"/>
              </a:xfrm>
              <a:solidFill>
                <a:srgbClr val="FFFFFF"/>
              </a:solidFill>
            </p:grpSpPr>
            <p:sp>
              <p:nvSpPr>
                <p:cNvPr id="52"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3"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54"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55" name="직사각형 54"/>
              <p:cNvSpPr/>
              <p:nvPr/>
            </p:nvSpPr>
            <p:spPr>
              <a:xfrm>
                <a:off x="10201571" y="6093296"/>
                <a:ext cx="158802" cy="1653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t>X</a:t>
                </a:r>
                <a:endParaRPr lang="ko-KR" altLang="en-US" sz="700" dirty="0"/>
              </a:p>
            </p:txBody>
          </p:sp>
        </p:grpSp>
        <p:grpSp>
          <p:nvGrpSpPr>
            <p:cNvPr id="62" name="그룹 61"/>
            <p:cNvGrpSpPr/>
            <p:nvPr/>
          </p:nvGrpSpPr>
          <p:grpSpPr>
            <a:xfrm>
              <a:off x="6884967" y="6664755"/>
              <a:ext cx="602580" cy="582415"/>
              <a:chOff x="9757793" y="6093296"/>
              <a:chExt cx="602580" cy="582415"/>
            </a:xfrm>
          </p:grpSpPr>
          <p:grpSp>
            <p:nvGrpSpPr>
              <p:cNvPr id="63" name="Placeholder">
                <a:extLst>
                  <a:ext uri="{FF2B5EF4-FFF2-40B4-BE49-F238E27FC236}">
                    <a16:creationId xmlns:a16="http://schemas.microsoft.com/office/drawing/2014/main" id="{553F2BB2-1B7F-442D-9B25-5095C88FF85E}"/>
                  </a:ext>
                </a:extLst>
              </p:cNvPr>
              <p:cNvGrpSpPr>
                <a:grpSpLocks/>
              </p:cNvGrpSpPr>
              <p:nvPr/>
            </p:nvGrpSpPr>
            <p:grpSpPr bwMode="auto">
              <a:xfrm>
                <a:off x="9757793" y="6093296"/>
                <a:ext cx="602580" cy="582415"/>
                <a:chOff x="508000" y="1397000"/>
                <a:chExt cx="1008112" cy="1008112"/>
              </a:xfrm>
              <a:solidFill>
                <a:srgbClr val="FFFFFF"/>
              </a:solidFill>
            </p:grpSpPr>
            <p:sp>
              <p:nvSpPr>
                <p:cNvPr id="6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6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64" name="직사각형 63"/>
              <p:cNvSpPr/>
              <p:nvPr/>
            </p:nvSpPr>
            <p:spPr>
              <a:xfrm>
                <a:off x="10201571" y="6093296"/>
                <a:ext cx="158802" cy="1653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smtClean="0"/>
                  <a:t>X</a:t>
                </a:r>
                <a:endParaRPr lang="ko-KR" altLang="en-US" sz="700" dirty="0"/>
              </a:p>
            </p:txBody>
          </p:sp>
        </p:grpSp>
        <p:sp>
          <p:nvSpPr>
            <p:cNvPr id="68" name="직사각형 67"/>
            <p:cNvSpPr/>
            <p:nvPr/>
          </p:nvSpPr>
          <p:spPr>
            <a:xfrm>
              <a:off x="6359510" y="6847950"/>
              <a:ext cx="24279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1</a:t>
              </a:r>
              <a:endParaRPr lang="ko-KR" altLang="en-US" sz="1200" dirty="0">
                <a:solidFill>
                  <a:schemeClr val="tx1"/>
                </a:solidFill>
              </a:endParaRPr>
            </a:p>
          </p:txBody>
        </p:sp>
        <p:sp>
          <p:nvSpPr>
            <p:cNvPr id="69" name="직사각형 68"/>
            <p:cNvSpPr/>
            <p:nvPr/>
          </p:nvSpPr>
          <p:spPr>
            <a:xfrm>
              <a:off x="7094772" y="6847950"/>
              <a:ext cx="24279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2</a:t>
              </a:r>
              <a:endParaRPr lang="ko-KR" altLang="en-US" sz="1200" dirty="0">
                <a:solidFill>
                  <a:schemeClr val="tx1"/>
                </a:solidFill>
              </a:endParaRPr>
            </a:p>
          </p:txBody>
        </p:sp>
      </p:grpSp>
      <p:sp>
        <p:nvSpPr>
          <p:cNvPr id="84" name="Oval 611">
            <a:extLst>
              <a:ext uri="{FF2B5EF4-FFF2-40B4-BE49-F238E27FC236}">
                <a16:creationId xmlns:a16="http://schemas.microsoft.com/office/drawing/2014/main" id="{8A3723C9-7A64-4677-9B95-EBFFA02C0DC4}"/>
              </a:ext>
            </a:extLst>
          </p:cNvPr>
          <p:cNvSpPr>
            <a:spLocks noChangeArrowheads="1"/>
          </p:cNvSpPr>
          <p:nvPr/>
        </p:nvSpPr>
        <p:spPr bwMode="auto">
          <a:xfrm>
            <a:off x="6612061" y="33897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2-9</a:t>
            </a:r>
            <a:endParaRPr lang="en-US" altLang="ko-KR" sz="800" b="1" kern="0" dirty="0">
              <a:solidFill>
                <a:sysClr val="window" lastClr="FFFFFF"/>
              </a:solidFill>
              <a:latin typeface="맑은 고딕"/>
              <a:ea typeface="맑은 고딕"/>
            </a:endParaRPr>
          </a:p>
        </p:txBody>
      </p:sp>
      <p:sp>
        <p:nvSpPr>
          <p:cNvPr id="86" name="직사각형 85"/>
          <p:cNvSpPr/>
          <p:nvPr/>
        </p:nvSpPr>
        <p:spPr>
          <a:xfrm>
            <a:off x="6789576" y="3391299"/>
            <a:ext cx="1418978" cy="215444"/>
          </a:xfrm>
          <a:prstGeom prst="rect">
            <a:avLst/>
          </a:prstGeom>
        </p:spPr>
        <p:txBody>
          <a:bodyPr wrap="none">
            <a:spAutoFit/>
          </a:bodyPr>
          <a:lstStyle/>
          <a:p>
            <a:r>
              <a:rPr lang="en-US" altLang="ko-KR" sz="800" dirty="0" smtClean="0">
                <a:sym typeface="Wingdings 2" pitchFamily="18" charset="2"/>
              </a:rPr>
              <a:t>&lt;</a:t>
            </a:r>
            <a:r>
              <a:rPr lang="ko-KR" altLang="en-US" sz="800" dirty="0" smtClean="0">
                <a:sym typeface="Wingdings 2" pitchFamily="18" charset="2"/>
              </a:rPr>
              <a:t>이미지 </a:t>
            </a:r>
            <a:r>
              <a:rPr lang="en-US" altLang="ko-KR" sz="800" dirty="0" smtClean="0">
                <a:sym typeface="Wingdings 2" pitchFamily="18" charset="2"/>
              </a:rPr>
              <a:t>2</a:t>
            </a:r>
            <a:r>
              <a:rPr lang="ko-KR" altLang="en-US" sz="800" dirty="0" smtClean="0">
                <a:sym typeface="Wingdings 2" pitchFamily="18" charset="2"/>
              </a:rPr>
              <a:t>개 등록 케이스</a:t>
            </a:r>
            <a:r>
              <a:rPr lang="en-US" altLang="ko-KR" sz="800" dirty="0" smtClean="0">
                <a:sym typeface="Wingdings 2" pitchFamily="18" charset="2"/>
              </a:rPr>
              <a:t>&gt;</a:t>
            </a:r>
            <a:endParaRPr lang="ko-KR" altLang="en-US" sz="800" dirty="0"/>
          </a:p>
        </p:txBody>
      </p:sp>
      <p:graphicFrame>
        <p:nvGraphicFramePr>
          <p:cNvPr id="88" name="표 87">
            <a:extLst>
              <a:ext uri="{FF2B5EF4-FFF2-40B4-BE49-F238E27FC236}">
                <a16:creationId xmlns:a16="http://schemas.microsoft.com/office/drawing/2014/main" id="{A94EC7F6-CCB8-91C6-A8A2-862E505808E2}"/>
              </a:ext>
            </a:extLst>
          </p:cNvPr>
          <p:cNvGraphicFramePr>
            <a:graphicFrameLocks noGrp="1"/>
          </p:cNvGraphicFramePr>
          <p:nvPr>
            <p:extLst>
              <p:ext uri="{D42A27DB-BD31-4B8C-83A1-F6EECF244321}">
                <p14:modId xmlns:p14="http://schemas.microsoft.com/office/powerpoint/2010/main" val="1524682179"/>
              </p:ext>
            </p:extLst>
          </p:nvPr>
        </p:nvGraphicFramePr>
        <p:xfrm>
          <a:off x="10416480" y="0"/>
          <a:ext cx="1805662" cy="476672"/>
        </p:xfrm>
        <a:graphic>
          <a:graphicData uri="http://schemas.openxmlformats.org/drawingml/2006/table">
            <a:tbl>
              <a:tblPr firstRow="1" bandRow="1">
                <a:tableStyleId>{5C22544A-7EE6-4342-B048-85BDC9FD1C3A}</a:tableStyleId>
              </a:tblPr>
              <a:tblGrid>
                <a:gridCol w="1805662">
                  <a:extLst>
                    <a:ext uri="{9D8B030D-6E8A-4147-A177-3AD203B41FA5}">
                      <a16:colId xmlns:a16="http://schemas.microsoft.com/office/drawing/2014/main" val="943409369"/>
                    </a:ext>
                  </a:extLst>
                </a:gridCol>
              </a:tblGrid>
              <a:tr h="0">
                <a:tc>
                  <a:txBody>
                    <a:bodyPr/>
                    <a:lstStyle/>
                    <a:p>
                      <a:pPr latinLnBrk="1"/>
                      <a:r>
                        <a:rPr lang="en-US" altLang="ko-KR" sz="800" b="1" dirty="0" smtClean="0">
                          <a:solidFill>
                            <a:schemeClr val="tx1"/>
                          </a:solidFill>
                        </a:rPr>
                        <a:t>V0.6 05/30 </a:t>
                      </a:r>
                      <a:r>
                        <a:rPr lang="ko-KR" altLang="en-US" sz="800" b="1" dirty="0">
                          <a:solidFill>
                            <a:schemeClr val="tx1"/>
                          </a:solidFill>
                        </a:rPr>
                        <a:t>수정사항</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49273596"/>
                  </a:ext>
                </a:extLst>
              </a:tr>
              <a:tr h="263312">
                <a:tc>
                  <a:txBody>
                    <a:bodyPr/>
                    <a:lstStyle/>
                    <a:p>
                      <a:pPr marL="0" marR="0" lvl="0" indent="0" algn="l" defTabSz="914400" rtl="0" eaLnBrk="1" fontAlgn="base" latinLnBrk="1" hangingPunct="1">
                        <a:lnSpc>
                          <a:spcPct val="130000"/>
                        </a:lnSpc>
                        <a:spcBef>
                          <a:spcPct val="0"/>
                        </a:spcBef>
                        <a:spcAft>
                          <a:spcPct val="0"/>
                        </a:spcAft>
                        <a:buClrTx/>
                        <a:buSzTx/>
                        <a:buFontTx/>
                        <a:buNone/>
                        <a:tabLst/>
                      </a:pP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1.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기능명 수정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(2-8)</a:t>
                      </a:r>
                      <a:endParaRPr kumimoji="1" lang="en-US" altLang="ko-KR" sz="800" b="0" i="0" u="none" strike="noStrike" kern="1200" cap="none" normalizeH="0" baseline="0" noProof="0" dirty="0">
                        <a:ln>
                          <a:noFill/>
                        </a:ln>
                        <a:solidFill>
                          <a:schemeClr val="tx1"/>
                        </a:solidFill>
                        <a:effectLst/>
                        <a:latin typeface="+mn-ea"/>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916930966"/>
                  </a:ext>
                </a:extLst>
              </a:tr>
            </a:tbl>
          </a:graphicData>
        </a:graphic>
      </p:graphicFrame>
      <p:graphicFrame>
        <p:nvGraphicFramePr>
          <p:cNvPr id="87" name="표 86">
            <a:extLst>
              <a:ext uri="{FF2B5EF4-FFF2-40B4-BE49-F238E27FC236}">
                <a16:creationId xmlns:a16="http://schemas.microsoft.com/office/drawing/2014/main" id="{A94EC7F6-CCB8-91C6-A8A2-862E505808E2}"/>
              </a:ext>
            </a:extLst>
          </p:cNvPr>
          <p:cNvGraphicFramePr>
            <a:graphicFrameLocks noGrp="1"/>
          </p:cNvGraphicFramePr>
          <p:nvPr>
            <p:extLst>
              <p:ext uri="{D42A27DB-BD31-4B8C-83A1-F6EECF244321}">
                <p14:modId xmlns:p14="http://schemas.microsoft.com/office/powerpoint/2010/main" val="637089154"/>
              </p:ext>
            </p:extLst>
          </p:nvPr>
        </p:nvGraphicFramePr>
        <p:xfrm>
          <a:off x="10416480" y="158712"/>
          <a:ext cx="1805662" cy="621792"/>
        </p:xfrm>
        <a:graphic>
          <a:graphicData uri="http://schemas.openxmlformats.org/drawingml/2006/table">
            <a:tbl>
              <a:tblPr firstRow="1" bandRow="1">
                <a:tableStyleId>{5C22544A-7EE6-4342-B048-85BDC9FD1C3A}</a:tableStyleId>
              </a:tblPr>
              <a:tblGrid>
                <a:gridCol w="1805662">
                  <a:extLst>
                    <a:ext uri="{9D8B030D-6E8A-4147-A177-3AD203B41FA5}">
                      <a16:colId xmlns:a16="http://schemas.microsoft.com/office/drawing/2014/main" val="943409369"/>
                    </a:ext>
                  </a:extLst>
                </a:gridCol>
              </a:tblGrid>
              <a:tr h="0">
                <a:tc>
                  <a:txBody>
                    <a:bodyPr/>
                    <a:lstStyle/>
                    <a:p>
                      <a:pPr latinLnBrk="1"/>
                      <a:r>
                        <a:rPr lang="en-US" altLang="ko-KR" sz="800" b="1" dirty="0" smtClean="0">
                          <a:solidFill>
                            <a:schemeClr val="tx1"/>
                          </a:solidFill>
                        </a:rPr>
                        <a:t>V0.9 06/10 </a:t>
                      </a:r>
                      <a:r>
                        <a:rPr lang="ko-KR" altLang="en-US" sz="800" b="1" dirty="0">
                          <a:solidFill>
                            <a:schemeClr val="tx1"/>
                          </a:solidFill>
                        </a:rPr>
                        <a:t>수정사항</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9273596"/>
                  </a:ext>
                </a:extLst>
              </a:tr>
              <a:tr h="263312">
                <a:tc>
                  <a:txBody>
                    <a:bodyPr/>
                    <a:lstStyle/>
                    <a:p>
                      <a:pPr marL="0" marR="0" lvl="0" indent="0" algn="l" defTabSz="914400" rtl="0" eaLnBrk="1" fontAlgn="base" latinLnBrk="1" hangingPunct="1">
                        <a:lnSpc>
                          <a:spcPct val="130000"/>
                        </a:lnSpc>
                        <a:spcBef>
                          <a:spcPct val="0"/>
                        </a:spcBef>
                        <a:spcAft>
                          <a:spcPct val="0"/>
                        </a:spcAft>
                        <a:buClrTx/>
                        <a:buSzTx/>
                        <a:buFontTx/>
                        <a:buNone/>
                        <a:tabLst/>
                      </a:pP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1. </a:t>
                      </a: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이미지등록</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a:t>
                      </a: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최대개수</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수정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(5</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개</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10</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개</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a:t>
                      </a:r>
                      <a:endParaRPr kumimoji="1" lang="en-US" altLang="ko-KR" sz="800" b="0" i="0" u="none" strike="noStrike" kern="1200" cap="none" normalizeH="0" baseline="0" noProof="0" dirty="0">
                        <a:ln>
                          <a:noFill/>
                        </a:ln>
                        <a:solidFill>
                          <a:schemeClr val="tx1"/>
                        </a:solidFill>
                        <a:effectLst/>
                        <a:latin typeface="+mn-ea"/>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916930966"/>
                  </a:ext>
                </a:extLst>
              </a:tr>
            </a:tbl>
          </a:graphicData>
        </a:graphic>
      </p:graphicFrame>
    </p:spTree>
    <p:extLst>
      <p:ext uri="{BB962C8B-B14F-4D97-AF65-F5344CB8AC3E}">
        <p14:creationId xmlns:p14="http://schemas.microsoft.com/office/powerpoint/2010/main" val="248241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주문제품선택팝업</a:t>
            </a:r>
            <a:endParaRPr lang="ko-KR" altLang="en-US" dirty="0"/>
          </a:p>
        </p:txBody>
      </p:sp>
      <p:sp>
        <p:nvSpPr>
          <p:cNvPr id="3" name="부제목 2"/>
          <p:cNvSpPr>
            <a:spLocks noGrp="1"/>
          </p:cNvSpPr>
          <p:nvPr>
            <p:ph type="subTitle" idx="1"/>
          </p:nvPr>
        </p:nvSpPr>
        <p:spPr/>
        <p:txBody>
          <a:bodyPr/>
          <a:lstStyle/>
          <a:p>
            <a:r>
              <a:rPr lang="en-US" altLang="ko-KR" dirty="0"/>
              <a:t>IN_PC_MYP_01_47</a:t>
            </a:r>
            <a:endParaRPr lang="ko-KR" altLang="en-US" dirty="0"/>
          </a:p>
        </p:txBody>
      </p:sp>
      <p:cxnSp>
        <p:nvCxnSpPr>
          <p:cNvPr id="4" name="직선 연결선 3"/>
          <p:cNvCxnSpPr/>
          <p:nvPr/>
        </p:nvCxnSpPr>
        <p:spPr>
          <a:xfrm>
            <a:off x="72427" y="1567943"/>
            <a:ext cx="886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Layer popup</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227404237"/>
              </p:ext>
            </p:extLst>
          </p:nvPr>
        </p:nvGraphicFramePr>
        <p:xfrm>
          <a:off x="9000565" y="37029"/>
          <a:ext cx="3152540" cy="499326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주문제품선택 팝업</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최근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개월의 주문내역 디폴트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a:t>
                      </a:r>
                      <a:r>
                        <a:rPr lang="ko-KR" altLang="en-US" sz="800" b="1" dirty="0" smtClean="0">
                          <a:latin typeface="Segoe UI Symbol" panose="020B0502040204020203" pitchFamily="34" charset="0"/>
                        </a:rPr>
                        <a:t>✕ </a:t>
                      </a:r>
                      <a:r>
                        <a:rPr lang="ko-KR" altLang="en-US" sz="800" b="1" dirty="0" smtClean="0">
                          <a:latin typeface="+mn-lt"/>
                        </a:rPr>
                        <a:t>버튼 </a:t>
                      </a:r>
                      <a:endParaRPr lang="en-US" altLang="ko-KR" sz="800" b="1" dirty="0" smtClean="0">
                        <a:latin typeface="+mn-lt"/>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lt"/>
                          <a:ea typeface="+mn-ea"/>
                        </a:rPr>
                        <a:t> - </a:t>
                      </a:r>
                      <a:r>
                        <a:rPr lang="ko-KR" altLang="en-US" sz="800" b="0" u="none" baseline="0" dirty="0" smtClean="0">
                          <a:solidFill>
                            <a:schemeClr val="tx1"/>
                          </a:solidFill>
                          <a:latin typeface="+mn-lt"/>
                          <a:ea typeface="+mn-ea"/>
                        </a:rPr>
                        <a:t>탭시 </a:t>
                      </a:r>
                      <a:r>
                        <a:rPr lang="ko-KR" altLang="en-US" sz="800" b="0" u="none" baseline="0" dirty="0" err="1" smtClean="0">
                          <a:solidFill>
                            <a:schemeClr val="tx1"/>
                          </a:solidFill>
                          <a:latin typeface="+mn-lt"/>
                          <a:ea typeface="+mn-ea"/>
                        </a:rPr>
                        <a:t>팝업닫기</a:t>
                      </a:r>
                      <a:endParaRPr lang="en-US" altLang="ko-KR" sz="800" b="0" u="none" baseline="0" dirty="0" smtClean="0">
                        <a:solidFill>
                          <a:schemeClr val="tx1"/>
                        </a:solidFill>
                        <a:latin typeface="+mn-lt"/>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2</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기간선택박스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- 1</a:t>
                      </a:r>
                      <a:r>
                        <a:rPr lang="ko-KR" altLang="en-US" sz="800" b="0" u="none" baseline="0" dirty="0" smtClean="0">
                          <a:solidFill>
                            <a:schemeClr val="tx1"/>
                          </a:solidFill>
                          <a:latin typeface="+mn-ea"/>
                          <a:ea typeface="+mn-ea"/>
                        </a:rPr>
                        <a:t>개월 디폴트 선택 </a:t>
                      </a:r>
                      <a:endParaRPr lang="en-US" altLang="ko-KR" sz="800" b="0" u="none" baseline="0" dirty="0" smtClean="0">
                        <a:solidFill>
                          <a:schemeClr val="tx1"/>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u="none" baseline="0" dirty="0" smtClean="0">
                          <a:solidFill>
                            <a:schemeClr val="tx1"/>
                          </a:solidFill>
                          <a:latin typeface="+mn-ea"/>
                          <a:ea typeface="+mn-ea"/>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-1/3/6/12</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주문목록</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조회기간 내 주문일자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최신순으로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주문상태값</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전체 조회</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주문취소 포함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lang="en-US" altLang="ko-KR" sz="800" b="0" u="none" baseline="0" dirty="0" smtClean="0">
                          <a:solidFill>
                            <a:schemeClr val="tx1"/>
                          </a:solidFill>
                          <a:latin typeface="+mn-ea"/>
                          <a:ea typeface="+mn-ea"/>
                        </a:rPr>
                        <a:t>- N</a:t>
                      </a:r>
                      <a:r>
                        <a:rPr lang="ko-KR" altLang="en-US" sz="800" b="0" u="none" baseline="0" dirty="0" smtClean="0">
                          <a:solidFill>
                            <a:schemeClr val="tx1"/>
                          </a:solidFill>
                          <a:latin typeface="+mn-ea"/>
                          <a:ea typeface="+mn-ea"/>
                        </a:rPr>
                        <a:t>개 </a:t>
                      </a:r>
                      <a:r>
                        <a:rPr lang="ko-KR" altLang="en-US" sz="800" b="0" u="none" baseline="0" dirty="0" err="1" smtClean="0">
                          <a:solidFill>
                            <a:schemeClr val="tx1"/>
                          </a:solidFill>
                          <a:latin typeface="+mn-ea"/>
                          <a:ea typeface="+mn-ea"/>
                        </a:rPr>
                        <a:t>구매시</a:t>
                      </a:r>
                      <a:r>
                        <a:rPr lang="ko-KR" altLang="en-US" sz="800" b="0" u="none" baseline="0" dirty="0" smtClean="0">
                          <a:solidFill>
                            <a:schemeClr val="tx1"/>
                          </a:solidFill>
                          <a:latin typeface="+mn-ea"/>
                          <a:ea typeface="+mn-ea"/>
                        </a:rPr>
                        <a:t> 주문제품 전체 노출하여 </a:t>
                      </a:r>
                      <a:r>
                        <a:rPr lang="ko-KR" altLang="en-US" sz="800" b="0" u="none" baseline="0" dirty="0" err="1" smtClean="0">
                          <a:solidFill>
                            <a:schemeClr val="tx1"/>
                          </a:solidFill>
                          <a:latin typeface="+mn-ea"/>
                          <a:ea typeface="+mn-ea"/>
                        </a:rPr>
                        <a:t>제품단으로</a:t>
                      </a:r>
                      <a:r>
                        <a:rPr lang="ko-KR" altLang="en-US" sz="800" b="0" u="none" baseline="0" dirty="0" smtClean="0">
                          <a:solidFill>
                            <a:schemeClr val="tx1"/>
                          </a:solidFill>
                          <a:latin typeface="+mn-ea"/>
                          <a:ea typeface="+mn-ea"/>
                        </a:rPr>
                        <a:t> 선택 가능</a:t>
                      </a:r>
                      <a:endParaRPr lang="en-US" altLang="ko-KR" sz="800" b="0" u="none" baseline="0" dirty="0" smtClean="0">
                        <a:solidFill>
                          <a:srgbClr val="0000FF"/>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&lt;</a:t>
                      </a:r>
                      <a:r>
                        <a:rPr lang="ko-KR" altLang="en-US" sz="800" b="0" u="none" baseline="0" dirty="0" smtClean="0">
                          <a:solidFill>
                            <a:schemeClr val="tx1"/>
                          </a:solidFill>
                          <a:latin typeface="+mn-ea"/>
                          <a:ea typeface="+mn-ea"/>
                        </a:rPr>
                        <a:t>노출정보</a:t>
                      </a:r>
                      <a:r>
                        <a:rPr lang="en-US" altLang="ko-KR" sz="800" b="0" u="none" baseline="0" dirty="0" smtClean="0">
                          <a:solidFill>
                            <a:schemeClr val="tx1"/>
                          </a:solidFill>
                          <a:latin typeface="+mn-ea"/>
                          <a:ea typeface="+mn-ea"/>
                        </a:rPr>
                        <a:t>&gt;</a:t>
                      </a:r>
                    </a:p>
                    <a:p>
                      <a:pPr marL="0" marR="0" lvl="0" indent="0" algn="l" defTabSz="844083" rtl="0" eaLnBrk="1" fontAlgn="auto" latinLnBrk="1" hangingPunct="1">
                        <a:lnSpc>
                          <a:spcPts val="1200"/>
                        </a:lnSpc>
                        <a:spcBef>
                          <a:spcPts val="0"/>
                        </a:spcBef>
                        <a:spcAft>
                          <a:spcPts val="0"/>
                        </a:spcAft>
                        <a:buClrTx/>
                        <a:buSzTx/>
                        <a:buFontTx/>
                        <a:buNone/>
                        <a:tabLst/>
                        <a:defRPr/>
                      </a:pP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주문번호</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주문일</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제품정보 </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제품이미지</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제품명</a:t>
                      </a:r>
                      <a:r>
                        <a:rPr lang="en-US" altLang="ko-KR" sz="800" b="0" u="none" baseline="0" dirty="0" smtClean="0">
                          <a:solidFill>
                            <a:schemeClr val="tx1"/>
                          </a:solidFill>
                          <a:latin typeface="+mn-ea"/>
                          <a:ea typeface="+mn-ea"/>
                        </a:rPr>
                        <a:t>/</a:t>
                      </a:r>
                      <a:r>
                        <a:rPr lang="ko-KR" altLang="en-US" sz="800" b="0" u="none" baseline="0" dirty="0" err="1" smtClean="0">
                          <a:solidFill>
                            <a:schemeClr val="tx1"/>
                          </a:solidFill>
                          <a:latin typeface="+mn-ea"/>
                          <a:ea typeface="+mn-ea"/>
                        </a:rPr>
                        <a:t>주문옵션</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주문옵션있음 케이스 </a:t>
                      </a:r>
                      <a:r>
                        <a:rPr lang="en-US" altLang="ko-KR" sz="800" b="0" u="none" baseline="0" dirty="0" smtClean="0">
                          <a:solidFill>
                            <a:schemeClr val="tx1"/>
                          </a:solidFill>
                          <a:latin typeface="+mn-ea"/>
                          <a:ea typeface="+mn-ea"/>
                        </a:rPr>
                        <a:t>(3-4)</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주문옵션없음 케이스 </a:t>
                      </a:r>
                      <a:r>
                        <a:rPr lang="en-US" altLang="ko-KR" sz="800" b="0" u="none" baseline="0" dirty="0" smtClean="0">
                          <a:solidFill>
                            <a:schemeClr val="tx1"/>
                          </a:solidFill>
                          <a:latin typeface="+mn-ea"/>
                          <a:ea typeface="+mn-ea"/>
                        </a:rPr>
                        <a:t>(3-5)</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3-1 </a:t>
                      </a:r>
                      <a:r>
                        <a:rPr lang="ko-KR" altLang="en-US" sz="800" b="1" u="none" baseline="0" dirty="0" smtClean="0">
                          <a:solidFill>
                            <a:schemeClr val="tx1"/>
                          </a:solidFill>
                          <a:latin typeface="+mn-ea"/>
                          <a:ea typeface="+mn-ea"/>
                        </a:rPr>
                        <a:t>선택 체크박스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미선택 디폴트</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체크박스선택 상태로 변경 </a:t>
                      </a:r>
                      <a:r>
                        <a:rPr lang="en-US" altLang="ko-KR" sz="800" b="0" u="none" baseline="0" dirty="0" smtClean="0">
                          <a:solidFill>
                            <a:schemeClr val="tx1"/>
                          </a:solidFill>
                          <a:latin typeface="+mn-ea"/>
                          <a:ea typeface="+mn-ea"/>
                        </a:rPr>
                        <a:t>&amp; </a:t>
                      </a:r>
                      <a:r>
                        <a:rPr lang="ko-KR" altLang="en-US" sz="800" b="0" u="none" baseline="0" dirty="0" smtClean="0">
                          <a:solidFill>
                            <a:schemeClr val="tx1"/>
                          </a:solidFill>
                          <a:latin typeface="+mn-ea"/>
                          <a:ea typeface="+mn-ea"/>
                        </a:rPr>
                        <a:t>선택완료버튼</a:t>
                      </a:r>
                      <a:r>
                        <a:rPr lang="en-US" altLang="ko-KR" sz="800" b="0" u="none" baseline="0" dirty="0" smtClean="0">
                          <a:solidFill>
                            <a:schemeClr val="tx1"/>
                          </a:solidFill>
                          <a:latin typeface="+mn-ea"/>
                          <a:ea typeface="+mn-ea"/>
                        </a:rPr>
                        <a:t>(3-2)</a:t>
                      </a:r>
                      <a:r>
                        <a:rPr lang="ko-KR" altLang="en-US" sz="800" b="0" u="none" baseline="0" dirty="0" smtClean="0">
                          <a:solidFill>
                            <a:schemeClr val="tx1"/>
                          </a:solidFill>
                          <a:latin typeface="+mn-ea"/>
                          <a:ea typeface="+mn-ea"/>
                        </a:rPr>
                        <a:t> 활성화</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en-US" altLang="ko-KR" sz="800" b="0" u="none" baseline="0" dirty="0" smtClean="0">
                          <a:solidFill>
                            <a:srgbClr val="0000FF"/>
                          </a:solidFill>
                          <a:latin typeface="+mn-ea"/>
                          <a:ea typeface="+mn-ea"/>
                        </a:rPr>
                        <a:t>- N</a:t>
                      </a:r>
                      <a:r>
                        <a:rPr lang="ko-KR" altLang="en-US" sz="800" b="0" u="none" baseline="0" dirty="0" smtClean="0">
                          <a:solidFill>
                            <a:srgbClr val="0000FF"/>
                          </a:solidFill>
                          <a:latin typeface="+mn-ea"/>
                          <a:ea typeface="+mn-ea"/>
                        </a:rPr>
                        <a:t>개 제품 선택 가능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3-2 </a:t>
                      </a:r>
                      <a:r>
                        <a:rPr lang="ko-KR" altLang="en-US" sz="800" b="1" u="none" baseline="0" dirty="0" err="1" smtClean="0">
                          <a:solidFill>
                            <a:schemeClr val="tx1"/>
                          </a:solidFill>
                          <a:latin typeface="+mn-ea"/>
                          <a:ea typeface="+mn-ea"/>
                        </a:rPr>
                        <a:t>선택완료</a:t>
                      </a:r>
                      <a:r>
                        <a:rPr lang="ko-KR" altLang="en-US" sz="800" b="1" u="none" baseline="0" dirty="0" smtClean="0">
                          <a:solidFill>
                            <a:schemeClr val="tx1"/>
                          </a:solidFill>
                          <a:latin typeface="+mn-ea"/>
                          <a:ea typeface="+mn-ea"/>
                        </a:rPr>
                        <a:t> 버튼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비활성화 디폴트</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제품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이상 </a:t>
                      </a:r>
                      <a:r>
                        <a:rPr lang="ko-KR" altLang="en-US" sz="800" b="0" u="none" baseline="0" dirty="0" err="1" smtClean="0">
                          <a:solidFill>
                            <a:schemeClr val="tx1"/>
                          </a:solidFill>
                          <a:latin typeface="+mn-ea"/>
                          <a:ea typeface="+mn-ea"/>
                        </a:rPr>
                        <a:t>선택시</a:t>
                      </a:r>
                      <a:r>
                        <a:rPr lang="ko-KR" altLang="en-US" sz="800" b="0" u="none" baseline="0" dirty="0" smtClean="0">
                          <a:solidFill>
                            <a:schemeClr val="tx1"/>
                          </a:solidFill>
                          <a:latin typeface="+mn-ea"/>
                          <a:ea typeface="+mn-ea"/>
                        </a:rPr>
                        <a:t> 버튼 활성화</a:t>
                      </a:r>
                      <a:r>
                        <a:rPr lang="en-US" altLang="ko-KR" sz="800" b="0" u="none" baseline="0" dirty="0" smtClean="0">
                          <a:solidFill>
                            <a:schemeClr val="tx1"/>
                          </a:solidFill>
                          <a:latin typeface="+mn-ea"/>
                          <a:ea typeface="+mn-ea"/>
                        </a:rPr>
                        <a:t>(3-3)</a:t>
                      </a:r>
                      <a:r>
                        <a:rPr lang="ko-KR" altLang="en-US" sz="800" b="0" u="none" baseline="0" dirty="0" smtClean="0">
                          <a:solidFill>
                            <a:schemeClr val="tx1"/>
                          </a:solidFill>
                          <a:latin typeface="+mn-ea"/>
                          <a:ea typeface="+mn-ea"/>
                        </a:rPr>
                        <a:t>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- 3-3 </a:t>
                      </a:r>
                      <a:r>
                        <a:rPr lang="ko-KR" altLang="en-US" sz="800" b="0" u="none" baseline="0" dirty="0" smtClean="0">
                          <a:solidFill>
                            <a:schemeClr val="tx1"/>
                          </a:solidFill>
                          <a:latin typeface="+mn-ea"/>
                          <a:ea typeface="+mn-ea"/>
                        </a:rPr>
                        <a:t>클릭시 </a:t>
                      </a:r>
                      <a:r>
                        <a:rPr lang="ko-KR" altLang="en-US" sz="800" b="0" u="none" baseline="0" dirty="0" err="1" smtClean="0">
                          <a:solidFill>
                            <a:schemeClr val="tx1"/>
                          </a:solidFill>
                          <a:latin typeface="+mn-ea"/>
                          <a:ea typeface="+mn-ea"/>
                        </a:rPr>
                        <a:t>팝업닫기</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&amp; </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1:1</a:t>
                      </a:r>
                      <a:r>
                        <a:rPr lang="ko-KR" altLang="en-US" sz="800" b="0" u="none" baseline="0" dirty="0" smtClean="0">
                          <a:solidFill>
                            <a:schemeClr val="tx1"/>
                          </a:solidFill>
                          <a:latin typeface="+mn-ea"/>
                          <a:ea typeface="+mn-ea"/>
                        </a:rPr>
                        <a:t>문의하기 페이지 내 선택한 상품 정보가 입력된 상태로 갱신 노출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다음페이지 확인</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3-4 </a:t>
                      </a:r>
                      <a:r>
                        <a:rPr lang="ko-KR" altLang="en-US" sz="800" b="1" u="none" baseline="0" dirty="0" err="1" smtClean="0">
                          <a:solidFill>
                            <a:schemeClr val="tx1"/>
                          </a:solidFill>
                          <a:latin typeface="+mn-ea"/>
                          <a:ea typeface="+mn-ea"/>
                        </a:rPr>
                        <a:t>옵션있음</a:t>
                      </a:r>
                      <a:r>
                        <a:rPr lang="ko-KR" altLang="en-US" sz="800" b="1" u="none" baseline="0" dirty="0" smtClean="0">
                          <a:solidFill>
                            <a:schemeClr val="tx1"/>
                          </a:solidFill>
                          <a:latin typeface="+mn-ea"/>
                          <a:ea typeface="+mn-ea"/>
                        </a:rPr>
                        <a:t> 케이스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3-5 </a:t>
                      </a:r>
                      <a:r>
                        <a:rPr lang="ko-KR" altLang="en-US" sz="800" b="1" u="none" baseline="0" dirty="0" err="1" smtClean="0">
                          <a:solidFill>
                            <a:schemeClr val="tx1"/>
                          </a:solidFill>
                          <a:latin typeface="+mn-ea"/>
                          <a:ea typeface="+mn-ea"/>
                        </a:rPr>
                        <a:t>옵션없음</a:t>
                      </a:r>
                      <a:r>
                        <a:rPr lang="ko-KR" altLang="en-US" sz="800" b="1" u="none" baseline="0" dirty="0" smtClean="0">
                          <a:solidFill>
                            <a:schemeClr val="tx1"/>
                          </a:solidFill>
                          <a:latin typeface="+mn-ea"/>
                          <a:ea typeface="+mn-ea"/>
                        </a:rPr>
                        <a:t> 케이스</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3-6 </a:t>
                      </a:r>
                      <a:r>
                        <a:rPr lang="ko-KR" altLang="en-US" sz="800" b="1" u="none" baseline="0" dirty="0" smtClean="0">
                          <a:solidFill>
                            <a:schemeClr val="tx1"/>
                          </a:solidFill>
                          <a:latin typeface="+mn-ea"/>
                          <a:ea typeface="+mn-ea"/>
                        </a:rPr>
                        <a:t>조회결과 없음 케이스</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3-7 </a:t>
                      </a:r>
                      <a:r>
                        <a:rPr lang="ko-KR" altLang="en-US" sz="800" b="1" u="none" baseline="0" dirty="0" smtClean="0">
                          <a:solidFill>
                            <a:schemeClr val="tx1"/>
                          </a:solidFill>
                          <a:latin typeface="+mn-ea"/>
                          <a:ea typeface="+mn-ea"/>
                        </a:rPr>
                        <a:t>취소 버튼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a:t>
                      </a:r>
                      <a:r>
                        <a:rPr lang="ko-KR" altLang="en-US" sz="800" b="0" u="none" baseline="0" dirty="0" err="1" smtClean="0">
                          <a:solidFill>
                            <a:schemeClr val="tx1"/>
                          </a:solidFill>
                          <a:latin typeface="+mn-ea"/>
                          <a:ea typeface="+mn-ea"/>
                        </a:rPr>
                        <a:t>팝업닫기</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047906747"/>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sp>
        <p:nvSpPr>
          <p:cNvPr id="39" name="직사각형 38"/>
          <p:cNvSpPr/>
          <p:nvPr/>
        </p:nvSpPr>
        <p:spPr>
          <a:xfrm>
            <a:off x="176056" y="1717738"/>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92250" y="1783415"/>
            <a:ext cx="2361790" cy="246221"/>
          </a:xfrm>
          <a:prstGeom prst="rect">
            <a:avLst/>
          </a:prstGeom>
        </p:spPr>
        <p:txBody>
          <a:bodyPr wrap="square">
            <a:spAutoFit/>
          </a:bodyPr>
          <a:lstStyle/>
          <a:p>
            <a:r>
              <a:rPr lang="ko-KR" altLang="en-US" sz="1000" b="1" dirty="0"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41" name="직사각형 40"/>
          <p:cNvSpPr/>
          <p:nvPr/>
        </p:nvSpPr>
        <p:spPr>
          <a:xfrm>
            <a:off x="205023" y="2017790"/>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45" name="모서리가 둥근 직사각형 44"/>
          <p:cNvSpPr/>
          <p:nvPr/>
        </p:nvSpPr>
        <p:spPr>
          <a:xfrm>
            <a:off x="7436948" y="1821268"/>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46" name="모서리가 둥근 직사각형 45"/>
          <p:cNvSpPr/>
          <p:nvPr/>
        </p:nvSpPr>
        <p:spPr>
          <a:xfrm>
            <a:off x="3392901" y="1821031"/>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47" name="그룹 46"/>
          <p:cNvGrpSpPr/>
          <p:nvPr/>
        </p:nvGrpSpPr>
        <p:grpSpPr>
          <a:xfrm>
            <a:off x="4732421" y="1818625"/>
            <a:ext cx="2634125" cy="631401"/>
            <a:chOff x="3222949" y="3640347"/>
            <a:chExt cx="2661238" cy="327804"/>
          </a:xfrm>
          <a:solidFill>
            <a:schemeClr val="bg1">
              <a:lumMod val="95000"/>
            </a:schemeClr>
          </a:solidFill>
        </p:grpSpPr>
        <p:sp>
          <p:nvSpPr>
            <p:cNvPr id="48" name="모서리가 둥근 직사각형 4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49" name="모서리가 둥근 직사각형 4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50" name="TextBox 49"/>
          <p:cNvSpPr txBox="1"/>
          <p:nvPr/>
        </p:nvSpPr>
        <p:spPr>
          <a:xfrm>
            <a:off x="5117732" y="2149073"/>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51" name="TextBox 50"/>
          <p:cNvSpPr txBox="1"/>
          <p:nvPr/>
        </p:nvSpPr>
        <p:spPr>
          <a:xfrm>
            <a:off x="6524544" y="2149073"/>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52" name="TextBox 51"/>
          <p:cNvSpPr txBox="1"/>
          <p:nvPr/>
        </p:nvSpPr>
        <p:spPr>
          <a:xfrm>
            <a:off x="7908611" y="2162230"/>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53" name="타원 52"/>
          <p:cNvSpPr/>
          <p:nvPr/>
        </p:nvSpPr>
        <p:spPr>
          <a:xfrm>
            <a:off x="6591412" y="1917716"/>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sp>
        <p:nvSpPr>
          <p:cNvPr id="54" name="사각형 설명선 53"/>
          <p:cNvSpPr/>
          <p:nvPr/>
        </p:nvSpPr>
        <p:spPr>
          <a:xfrm>
            <a:off x="835052" y="176599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37117" y="1899876"/>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56" name="TextBox 55"/>
          <p:cNvSpPr txBox="1"/>
          <p:nvPr/>
        </p:nvSpPr>
        <p:spPr>
          <a:xfrm>
            <a:off x="3663591" y="2121340"/>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graphicFrame>
        <p:nvGraphicFramePr>
          <p:cNvPr id="62" name="표 61"/>
          <p:cNvGraphicFramePr>
            <a:graphicFrameLocks noGrp="1"/>
          </p:cNvGraphicFramePr>
          <p:nvPr>
            <p:extLst/>
          </p:nvPr>
        </p:nvGraphicFramePr>
        <p:xfrm>
          <a:off x="273460" y="2610440"/>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latin typeface="+mn-ea"/>
                          <a:ea typeface="+mn-ea"/>
                        </a:rPr>
                        <a:t>1:1</a:t>
                      </a:r>
                      <a:r>
                        <a:rPr lang="ko-KR" altLang="en-US" sz="800" b="1"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마이샵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개인정보이용내역</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65" name="직사각형 64"/>
          <p:cNvSpPr/>
          <p:nvPr/>
        </p:nvSpPr>
        <p:spPr>
          <a:xfrm>
            <a:off x="1706411" y="2770253"/>
            <a:ext cx="2361790" cy="246221"/>
          </a:xfrm>
          <a:prstGeom prst="rect">
            <a:avLst/>
          </a:prstGeom>
        </p:spPr>
        <p:txBody>
          <a:bodyPr wrap="square">
            <a:spAutoFit/>
          </a:bodyPr>
          <a:lstStyle/>
          <a:p>
            <a:r>
              <a:rPr lang="en-US" altLang="ko-KR" sz="1000" b="1" dirty="0" smtClean="0">
                <a:latin typeface="+mn-ea"/>
              </a:rPr>
              <a:t>1:1</a:t>
            </a:r>
            <a:r>
              <a:rPr lang="ko-KR" altLang="en-US" sz="1000" b="1" dirty="0" smtClean="0">
                <a:latin typeface="+mn-ea"/>
              </a:rPr>
              <a:t>문의</a:t>
            </a:r>
            <a:endParaRPr lang="en-US" altLang="ko-KR" sz="1000" b="1" dirty="0" smtClean="0">
              <a:latin typeface="+mn-ea"/>
            </a:endParaRPr>
          </a:p>
        </p:txBody>
      </p:sp>
      <p:graphicFrame>
        <p:nvGraphicFramePr>
          <p:cNvPr id="5" name="표 4"/>
          <p:cNvGraphicFramePr>
            <a:graphicFrameLocks noGrp="1"/>
          </p:cNvGraphicFramePr>
          <p:nvPr/>
        </p:nvGraphicFramePr>
        <p:xfrm>
          <a:off x="1743731" y="3038457"/>
          <a:ext cx="6511450" cy="337981"/>
        </p:xfrm>
        <a:graphic>
          <a:graphicData uri="http://schemas.openxmlformats.org/drawingml/2006/table">
            <a:tbl>
              <a:tblPr firstRow="1" bandRow="1">
                <a:tableStyleId>{5C22544A-7EE6-4342-B048-85BDC9FD1C3A}</a:tableStyleId>
              </a:tblPr>
              <a:tblGrid>
                <a:gridCol w="3255725">
                  <a:extLst>
                    <a:ext uri="{9D8B030D-6E8A-4147-A177-3AD203B41FA5}">
                      <a16:colId xmlns:a16="http://schemas.microsoft.com/office/drawing/2014/main" val="2579956303"/>
                    </a:ext>
                  </a:extLst>
                </a:gridCol>
                <a:gridCol w="3255725">
                  <a:extLst>
                    <a:ext uri="{9D8B030D-6E8A-4147-A177-3AD203B41FA5}">
                      <a16:colId xmlns:a16="http://schemas.microsoft.com/office/drawing/2014/main" val="2354552582"/>
                    </a:ext>
                  </a:extLst>
                </a:gridCol>
              </a:tblGrid>
              <a:tr h="337981">
                <a:tc>
                  <a:txBody>
                    <a:bodyPr/>
                    <a:lstStyle/>
                    <a:p>
                      <a:pPr algn="ctr" latinLnBrk="1"/>
                      <a:r>
                        <a:rPr lang="en-US" altLang="ko-KR" sz="800" dirty="0" smtClean="0">
                          <a:solidFill>
                            <a:schemeClr val="bg1"/>
                          </a:solidFill>
                        </a:rPr>
                        <a:t>1:1</a:t>
                      </a:r>
                      <a:r>
                        <a:rPr lang="ko-KR" altLang="en-US" sz="800" dirty="0" smtClean="0">
                          <a:solidFill>
                            <a:schemeClr val="bg1"/>
                          </a:solidFill>
                        </a:rPr>
                        <a:t>문의하기</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답변확인</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6" name="직사각형 5"/>
          <p:cNvSpPr/>
          <p:nvPr/>
        </p:nvSpPr>
        <p:spPr>
          <a:xfrm>
            <a:off x="1743731" y="3789040"/>
            <a:ext cx="6511450" cy="784830"/>
          </a:xfrm>
          <a:prstGeom prst="rect">
            <a:avLst/>
          </a:prstGeom>
        </p:spPr>
        <p:txBody>
          <a:bodyPr wrap="square">
            <a:spAutoFit/>
          </a:bodyPr>
          <a:lstStyle/>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문의전에 꼭</a:t>
            </a:r>
            <a:r>
              <a:rPr lang="en-US" altLang="ko-KR" sz="700" dirty="0">
                <a:solidFill>
                  <a:srgbClr val="666666"/>
                </a:solidFill>
                <a:latin typeface="Pretendard"/>
              </a:rPr>
              <a:t>! </a:t>
            </a:r>
            <a:r>
              <a:rPr lang="ko-KR" altLang="en-US" sz="700" dirty="0">
                <a:solidFill>
                  <a:srgbClr val="666666"/>
                </a:solidFill>
                <a:latin typeface="Pretendard"/>
              </a:rPr>
              <a:t>확인해주세요</a:t>
            </a:r>
          </a:p>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고객문의 처리시간은 </a:t>
            </a:r>
            <a:r>
              <a:rPr lang="en-US" altLang="ko-KR" sz="700" dirty="0">
                <a:solidFill>
                  <a:srgbClr val="666666"/>
                </a:solidFill>
                <a:latin typeface="Pretendard"/>
              </a:rPr>
              <a:t>09:00 ~18:00 </a:t>
            </a:r>
            <a:r>
              <a:rPr lang="ko-KR" altLang="en-US" sz="700" dirty="0">
                <a:solidFill>
                  <a:srgbClr val="666666"/>
                </a:solidFill>
                <a:latin typeface="Pretendard"/>
              </a:rPr>
              <a:t>입니다</a:t>
            </a:r>
            <a:r>
              <a:rPr lang="en-US" altLang="ko-KR" sz="700" dirty="0">
                <a:solidFill>
                  <a:srgbClr val="666666"/>
                </a:solidFill>
                <a:latin typeface="Pretendard"/>
              </a:rPr>
              <a:t>. (</a:t>
            </a:r>
            <a:r>
              <a:rPr lang="ko-KR" altLang="en-US" sz="700" dirty="0">
                <a:solidFill>
                  <a:srgbClr val="666666"/>
                </a:solidFill>
                <a:latin typeface="Pretendard"/>
              </a:rPr>
              <a:t>문의는 </a:t>
            </a:r>
            <a:r>
              <a:rPr lang="en-US" altLang="ko-KR" sz="700" dirty="0">
                <a:solidFill>
                  <a:srgbClr val="666666"/>
                </a:solidFill>
                <a:latin typeface="Pretendard"/>
              </a:rPr>
              <a:t>24</a:t>
            </a:r>
            <a:r>
              <a:rPr lang="ko-KR" altLang="en-US" sz="700" dirty="0">
                <a:solidFill>
                  <a:srgbClr val="666666"/>
                </a:solidFill>
                <a:latin typeface="Pretendard"/>
              </a:rPr>
              <a:t>시간 언제나 가능합니다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최단시간 내에 </a:t>
            </a:r>
            <a:r>
              <a:rPr lang="ko-KR" altLang="en-US" sz="700" dirty="0" err="1">
                <a:solidFill>
                  <a:srgbClr val="666666"/>
                </a:solidFill>
                <a:latin typeface="Pretendard"/>
              </a:rPr>
              <a:t>접수사항을</a:t>
            </a:r>
            <a:r>
              <a:rPr lang="ko-KR" altLang="en-US" sz="700" dirty="0">
                <a:solidFill>
                  <a:srgbClr val="666666"/>
                </a:solidFill>
                <a:latin typeface="Pretendard"/>
              </a:rPr>
              <a:t> 조치하여 해결해 드리도록 하겠습니다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피해 발생시에는 공정거래위원회 소비자분쟁해결기준에 의거해서 처리됩니다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D72137"/>
                </a:solidFill>
                <a:latin typeface="Pretendard"/>
              </a:rPr>
              <a:t>상담내용 본문에는 개인정보를 입력하지 말아주세요</a:t>
            </a:r>
            <a:r>
              <a:rPr lang="en-US" altLang="ko-KR" sz="700" dirty="0">
                <a:solidFill>
                  <a:srgbClr val="D72137"/>
                </a:solidFill>
                <a:latin typeface="Pretendard"/>
              </a:rPr>
              <a:t>. </a:t>
            </a:r>
            <a:r>
              <a:rPr lang="ko-KR" altLang="en-US" sz="700" dirty="0">
                <a:solidFill>
                  <a:srgbClr val="D72137"/>
                </a:solidFill>
                <a:latin typeface="Pretendard"/>
              </a:rPr>
              <a:t>고객정보 보호를 위해 </a:t>
            </a:r>
            <a:r>
              <a:rPr lang="ko-KR" altLang="en-US" sz="700" dirty="0" err="1">
                <a:solidFill>
                  <a:srgbClr val="D72137"/>
                </a:solidFill>
                <a:latin typeface="Pretendard"/>
              </a:rPr>
              <a:t>마스킹</a:t>
            </a:r>
            <a:r>
              <a:rPr lang="ko-KR" altLang="en-US" sz="700" dirty="0">
                <a:solidFill>
                  <a:srgbClr val="D72137"/>
                </a:solidFill>
                <a:latin typeface="Pretendard"/>
              </a:rPr>
              <a:t> 처리될 수 있습니다</a:t>
            </a:r>
            <a:r>
              <a:rPr lang="en-US" altLang="ko-KR" sz="700" dirty="0">
                <a:solidFill>
                  <a:srgbClr val="D72137"/>
                </a:solidFill>
                <a:latin typeface="Pretendard"/>
              </a:rPr>
              <a:t>.</a:t>
            </a:r>
            <a:br>
              <a:rPr lang="en-US" altLang="ko-KR" sz="700" dirty="0">
                <a:solidFill>
                  <a:srgbClr val="D72137"/>
                </a:solidFill>
                <a:latin typeface="Pretendard"/>
              </a:rPr>
            </a:br>
            <a:r>
              <a:rPr lang="en-US" altLang="ko-KR" sz="700" dirty="0">
                <a:solidFill>
                  <a:srgbClr val="D72137"/>
                </a:solidFill>
                <a:latin typeface="Pretendard"/>
              </a:rPr>
              <a:t>(</a:t>
            </a:r>
            <a:r>
              <a:rPr lang="ko-KR" altLang="en-US" sz="700" dirty="0">
                <a:solidFill>
                  <a:srgbClr val="D72137"/>
                </a:solidFill>
                <a:latin typeface="Pretendard"/>
              </a:rPr>
              <a:t>예</a:t>
            </a:r>
            <a:r>
              <a:rPr lang="en-US" altLang="ko-KR" sz="700" dirty="0">
                <a:solidFill>
                  <a:srgbClr val="D72137"/>
                </a:solidFill>
                <a:latin typeface="Pretendard"/>
              </a:rPr>
              <a:t>: </a:t>
            </a:r>
            <a:r>
              <a:rPr lang="ko-KR" altLang="en-US" sz="700" dirty="0">
                <a:solidFill>
                  <a:srgbClr val="D72137"/>
                </a:solidFill>
                <a:latin typeface="Pretendard"/>
              </a:rPr>
              <a:t>성명</a:t>
            </a:r>
            <a:r>
              <a:rPr lang="en-US" altLang="ko-KR" sz="700" dirty="0">
                <a:solidFill>
                  <a:srgbClr val="D72137"/>
                </a:solidFill>
                <a:latin typeface="Pretendard"/>
              </a:rPr>
              <a:t>, </a:t>
            </a:r>
            <a:r>
              <a:rPr lang="ko-KR" altLang="en-US" sz="700" dirty="0">
                <a:solidFill>
                  <a:srgbClr val="D72137"/>
                </a:solidFill>
                <a:latin typeface="Pretendard"/>
              </a:rPr>
              <a:t>연락처</a:t>
            </a:r>
            <a:r>
              <a:rPr lang="en-US" altLang="ko-KR" sz="700" dirty="0">
                <a:solidFill>
                  <a:srgbClr val="D72137"/>
                </a:solidFill>
                <a:latin typeface="Pretendard"/>
              </a:rPr>
              <a:t>, </a:t>
            </a:r>
            <a:r>
              <a:rPr lang="ko-KR" altLang="en-US" sz="700" dirty="0" err="1">
                <a:solidFill>
                  <a:srgbClr val="D72137"/>
                </a:solidFill>
                <a:latin typeface="Pretendard"/>
              </a:rPr>
              <a:t>이메일주소</a:t>
            </a:r>
            <a:r>
              <a:rPr lang="en-US" altLang="ko-KR" sz="700" dirty="0">
                <a:solidFill>
                  <a:srgbClr val="D72137"/>
                </a:solidFill>
                <a:latin typeface="Pretendard"/>
              </a:rPr>
              <a:t>, </a:t>
            </a:r>
            <a:r>
              <a:rPr lang="ko-KR" altLang="en-US" sz="700" dirty="0">
                <a:solidFill>
                  <a:srgbClr val="D72137"/>
                </a:solidFill>
                <a:latin typeface="Pretendard"/>
              </a:rPr>
              <a:t>계좌번호 등</a:t>
            </a:r>
            <a:r>
              <a:rPr lang="en-US" altLang="ko-KR" sz="700" dirty="0">
                <a:solidFill>
                  <a:srgbClr val="D72137"/>
                </a:solidFill>
                <a:latin typeface="Pretendard"/>
              </a:rPr>
              <a:t>)</a:t>
            </a:r>
            <a:endParaRPr lang="ko-KR" altLang="en-US" sz="700" b="0" i="0" dirty="0">
              <a:solidFill>
                <a:srgbClr val="666666"/>
              </a:solidFill>
              <a:effectLst/>
              <a:latin typeface="Pretendard"/>
            </a:endParaRPr>
          </a:p>
        </p:txBody>
      </p:sp>
      <p:pic>
        <p:nvPicPr>
          <p:cNvPr id="13" name="그림 12"/>
          <p:cNvPicPr>
            <a:picLocks noChangeAspect="1"/>
          </p:cNvPicPr>
          <p:nvPr/>
        </p:nvPicPr>
        <p:blipFill rotWithShape="1">
          <a:blip r:embed="rId6"/>
          <a:srcRect b="72155"/>
          <a:stretch/>
        </p:blipFill>
        <p:spPr>
          <a:xfrm>
            <a:off x="1687409" y="4869160"/>
            <a:ext cx="6368554" cy="1656184"/>
          </a:xfrm>
          <a:prstGeom prst="rect">
            <a:avLst/>
          </a:prstGeom>
        </p:spPr>
      </p:pic>
      <p:sp>
        <p:nvSpPr>
          <p:cNvPr id="57" name="직사각형 56"/>
          <p:cNvSpPr/>
          <p:nvPr/>
        </p:nvSpPr>
        <p:spPr>
          <a:xfrm>
            <a:off x="55606" y="506942"/>
            <a:ext cx="8900818" cy="6154454"/>
          </a:xfrm>
          <a:prstGeom prst="rect">
            <a:avLst/>
          </a:prstGeom>
          <a:solidFill>
            <a:schemeClr val="tx1">
              <a:lumMod val="85000"/>
              <a:lumOff val="1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ko-KR" dirty="0" smtClean="0"/>
          </a:p>
          <a:p>
            <a:pPr algn="ctr"/>
            <a:endParaRPr lang="en-US" altLang="ko-KR" dirty="0"/>
          </a:p>
          <a:p>
            <a:pPr algn="ctr"/>
            <a:r>
              <a:rPr lang="en-US" altLang="ko-KR" dirty="0" smtClean="0"/>
              <a:t>Dimmed</a:t>
            </a:r>
            <a:endParaRPr lang="ko-KR" altLang="en-US" dirty="0"/>
          </a:p>
        </p:txBody>
      </p:sp>
      <p:sp>
        <p:nvSpPr>
          <p:cNvPr id="58" name="직사각형 57"/>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graphicFrame>
        <p:nvGraphicFramePr>
          <p:cNvPr id="59" name="표 58"/>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sp>
        <p:nvSpPr>
          <p:cNvPr id="60" name="TextBox 59"/>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매장안내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1" name="직사각형 60"/>
          <p:cNvSpPr/>
          <p:nvPr/>
        </p:nvSpPr>
        <p:spPr>
          <a:xfrm>
            <a:off x="1991621" y="1326212"/>
            <a:ext cx="4970946" cy="4789622"/>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cxnSp>
        <p:nvCxnSpPr>
          <p:cNvPr id="63" name="직선 연결선 62"/>
          <p:cNvCxnSpPr/>
          <p:nvPr/>
        </p:nvCxnSpPr>
        <p:spPr>
          <a:xfrm flipV="1">
            <a:off x="2011514" y="1706477"/>
            <a:ext cx="4923304" cy="729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4" name="직사각형 63"/>
          <p:cNvSpPr/>
          <p:nvPr/>
        </p:nvSpPr>
        <p:spPr>
          <a:xfrm>
            <a:off x="2037060" y="1421682"/>
            <a:ext cx="954107" cy="246221"/>
          </a:xfrm>
          <a:prstGeom prst="rect">
            <a:avLst/>
          </a:prstGeom>
        </p:spPr>
        <p:txBody>
          <a:bodyPr wrap="none">
            <a:spAutoFit/>
          </a:bodyPr>
          <a:lstStyle/>
          <a:p>
            <a:r>
              <a:rPr lang="ko-KR" altLang="en-US" sz="1000" b="1" dirty="0" smtClean="0">
                <a:latin typeface="+mn-ea"/>
              </a:rPr>
              <a:t>주문제품선택</a:t>
            </a:r>
            <a:endParaRPr lang="ko-KR" altLang="en-US" sz="1000" b="1" dirty="0"/>
          </a:p>
        </p:txBody>
      </p:sp>
      <p:sp>
        <p:nvSpPr>
          <p:cNvPr id="67" name="직사각형 66"/>
          <p:cNvSpPr/>
          <p:nvPr/>
        </p:nvSpPr>
        <p:spPr>
          <a:xfrm>
            <a:off x="6583915" y="1431517"/>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grpSp>
        <p:nvGrpSpPr>
          <p:cNvPr id="68" name="그룹 67"/>
          <p:cNvGrpSpPr/>
          <p:nvPr/>
        </p:nvGrpSpPr>
        <p:grpSpPr>
          <a:xfrm>
            <a:off x="2235805" y="1871737"/>
            <a:ext cx="4429573" cy="408264"/>
            <a:chOff x="287691" y="1143674"/>
            <a:chExt cx="2403320" cy="275508"/>
          </a:xfrm>
        </p:grpSpPr>
        <p:sp>
          <p:nvSpPr>
            <p:cNvPr id="69" name="모서리가 둥근 직사각형 68"/>
            <p:cNvSpPr/>
            <p:nvPr/>
          </p:nvSpPr>
          <p:spPr>
            <a:xfrm>
              <a:off x="888521" y="1143674"/>
              <a:ext cx="600830" cy="275508"/>
            </a:xfrm>
            <a:prstGeom prst="roundRect">
              <a:avLst>
                <a:gd name="adj" fmla="val 0"/>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900" dirty="0">
                  <a:solidFill>
                    <a:schemeClr val="bg1">
                      <a:lumMod val="75000"/>
                    </a:schemeClr>
                  </a:solidFill>
                </a:rPr>
                <a:t>3</a:t>
              </a:r>
              <a:r>
                <a:rPr lang="ko-KR" altLang="en-US" sz="900" dirty="0" smtClean="0">
                  <a:solidFill>
                    <a:schemeClr val="bg1">
                      <a:lumMod val="75000"/>
                    </a:schemeClr>
                  </a:solidFill>
                </a:rPr>
                <a:t>개월</a:t>
              </a:r>
              <a:endParaRPr lang="ko-KR" altLang="en-US" sz="900" dirty="0">
                <a:solidFill>
                  <a:schemeClr val="bg1">
                    <a:lumMod val="75000"/>
                  </a:schemeClr>
                </a:solidFill>
              </a:endParaRPr>
            </a:p>
          </p:txBody>
        </p:sp>
        <p:sp>
          <p:nvSpPr>
            <p:cNvPr id="70" name="모서리가 둥근 직사각형 69"/>
            <p:cNvSpPr/>
            <p:nvPr/>
          </p:nvSpPr>
          <p:spPr>
            <a:xfrm>
              <a:off x="1489351" y="1143674"/>
              <a:ext cx="600830" cy="275508"/>
            </a:xfrm>
            <a:prstGeom prst="roundRect">
              <a:avLst>
                <a:gd name="adj" fmla="val 0"/>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900" dirty="0" smtClean="0">
                  <a:solidFill>
                    <a:schemeClr val="bg1">
                      <a:lumMod val="75000"/>
                    </a:schemeClr>
                  </a:solidFill>
                </a:rPr>
                <a:t>6</a:t>
              </a:r>
              <a:r>
                <a:rPr lang="ko-KR" altLang="en-US" sz="900" dirty="0" smtClean="0">
                  <a:solidFill>
                    <a:schemeClr val="bg1">
                      <a:lumMod val="75000"/>
                    </a:schemeClr>
                  </a:solidFill>
                </a:rPr>
                <a:t>개월</a:t>
              </a:r>
              <a:endParaRPr lang="ko-KR" altLang="en-US" sz="900" dirty="0">
                <a:solidFill>
                  <a:schemeClr val="bg1">
                    <a:lumMod val="75000"/>
                  </a:schemeClr>
                </a:solidFill>
              </a:endParaRPr>
            </a:p>
          </p:txBody>
        </p:sp>
        <p:sp>
          <p:nvSpPr>
            <p:cNvPr id="71" name="모서리가 둥근 직사각형 70"/>
            <p:cNvSpPr/>
            <p:nvPr/>
          </p:nvSpPr>
          <p:spPr>
            <a:xfrm>
              <a:off x="2090181" y="1143674"/>
              <a:ext cx="600830" cy="275508"/>
            </a:xfrm>
            <a:prstGeom prst="roundRect">
              <a:avLst>
                <a:gd name="adj" fmla="val 0"/>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900" dirty="0" smtClean="0">
                  <a:solidFill>
                    <a:schemeClr val="bg1">
                      <a:lumMod val="75000"/>
                    </a:schemeClr>
                  </a:solidFill>
                </a:rPr>
                <a:t>1</a:t>
              </a:r>
              <a:r>
                <a:rPr lang="ko-KR" altLang="en-US" sz="900" dirty="0" smtClean="0">
                  <a:solidFill>
                    <a:schemeClr val="bg1">
                      <a:lumMod val="75000"/>
                    </a:schemeClr>
                  </a:solidFill>
                </a:rPr>
                <a:t>년</a:t>
              </a:r>
              <a:endParaRPr lang="ko-KR" altLang="en-US" sz="900" dirty="0">
                <a:solidFill>
                  <a:schemeClr val="bg1">
                    <a:lumMod val="75000"/>
                  </a:schemeClr>
                </a:solidFill>
              </a:endParaRPr>
            </a:p>
          </p:txBody>
        </p:sp>
        <p:sp>
          <p:nvSpPr>
            <p:cNvPr id="72" name="모서리가 둥근 직사각형 71"/>
            <p:cNvSpPr/>
            <p:nvPr/>
          </p:nvSpPr>
          <p:spPr>
            <a:xfrm>
              <a:off x="287691" y="1143674"/>
              <a:ext cx="600830" cy="275508"/>
            </a:xfrm>
            <a:prstGeom prst="roundRect">
              <a:avLst>
                <a:gd name="adj" fmla="val 0"/>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900" dirty="0" smtClean="0">
                  <a:solidFill>
                    <a:schemeClr val="tx1"/>
                  </a:solidFill>
                </a:rPr>
                <a:t>1</a:t>
              </a:r>
              <a:r>
                <a:rPr lang="ko-KR" altLang="en-US" sz="900" dirty="0" smtClean="0">
                  <a:solidFill>
                    <a:schemeClr val="tx1"/>
                  </a:solidFill>
                </a:rPr>
                <a:t>개월</a:t>
              </a:r>
              <a:endParaRPr lang="ko-KR" altLang="en-US" sz="900" dirty="0">
                <a:solidFill>
                  <a:schemeClr val="tx1"/>
                </a:solidFill>
              </a:endParaRPr>
            </a:p>
          </p:txBody>
        </p:sp>
      </p:grpSp>
      <p:sp>
        <p:nvSpPr>
          <p:cNvPr id="99" name="Button">
            <a:extLst>
              <a:ext uri="{FF2B5EF4-FFF2-40B4-BE49-F238E27FC236}">
                <a16:creationId xmlns:a16="http://schemas.microsoft.com/office/drawing/2014/main" id="{0B50D06C-82E3-4B5D-A60E-0FEAE2474059}"/>
              </a:ext>
            </a:extLst>
          </p:cNvPr>
          <p:cNvSpPr/>
          <p:nvPr/>
        </p:nvSpPr>
        <p:spPr>
          <a:xfrm>
            <a:off x="4450592" y="5758991"/>
            <a:ext cx="2511976" cy="338349"/>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lumMod val="50000"/>
                  </a:schemeClr>
                </a:solidFill>
              </a:rPr>
              <a:t>선택완료</a:t>
            </a:r>
            <a:endParaRPr lang="ko-KR" altLang="en-US" sz="800" dirty="0">
              <a:solidFill>
                <a:schemeClr val="bg1">
                  <a:lumMod val="50000"/>
                </a:schemeClr>
              </a:solidFill>
            </a:endParaRPr>
          </a:p>
        </p:txBody>
      </p:sp>
      <p:graphicFrame>
        <p:nvGraphicFramePr>
          <p:cNvPr id="25" name="표 24"/>
          <p:cNvGraphicFramePr>
            <a:graphicFrameLocks noGrp="1"/>
          </p:cNvGraphicFramePr>
          <p:nvPr>
            <p:extLst>
              <p:ext uri="{D42A27DB-BD31-4B8C-83A1-F6EECF244321}">
                <p14:modId xmlns:p14="http://schemas.microsoft.com/office/powerpoint/2010/main" val="158270657"/>
              </p:ext>
            </p:extLst>
          </p:nvPr>
        </p:nvGraphicFramePr>
        <p:xfrm>
          <a:off x="2232069" y="2488348"/>
          <a:ext cx="4424040" cy="1993152"/>
        </p:xfrm>
        <a:graphic>
          <a:graphicData uri="http://schemas.openxmlformats.org/drawingml/2006/table">
            <a:tbl>
              <a:tblPr firstRow="1" bandRow="1">
                <a:tableStyleId>{5C22544A-7EE6-4342-B048-85BDC9FD1C3A}</a:tableStyleId>
              </a:tblPr>
              <a:tblGrid>
                <a:gridCol w="398278">
                  <a:extLst>
                    <a:ext uri="{9D8B030D-6E8A-4147-A177-3AD203B41FA5}">
                      <a16:colId xmlns:a16="http://schemas.microsoft.com/office/drawing/2014/main" val="2076475597"/>
                    </a:ext>
                  </a:extLst>
                </a:gridCol>
                <a:gridCol w="720080">
                  <a:extLst>
                    <a:ext uri="{9D8B030D-6E8A-4147-A177-3AD203B41FA5}">
                      <a16:colId xmlns:a16="http://schemas.microsoft.com/office/drawing/2014/main" val="476260222"/>
                    </a:ext>
                  </a:extLst>
                </a:gridCol>
                <a:gridCol w="2592288">
                  <a:extLst>
                    <a:ext uri="{9D8B030D-6E8A-4147-A177-3AD203B41FA5}">
                      <a16:colId xmlns:a16="http://schemas.microsoft.com/office/drawing/2014/main" val="1262584517"/>
                    </a:ext>
                  </a:extLst>
                </a:gridCol>
                <a:gridCol w="713394">
                  <a:extLst>
                    <a:ext uri="{9D8B030D-6E8A-4147-A177-3AD203B41FA5}">
                      <a16:colId xmlns:a16="http://schemas.microsoft.com/office/drawing/2014/main" val="1402750806"/>
                    </a:ext>
                  </a:extLst>
                </a:gridCol>
              </a:tblGrid>
              <a:tr h="366960">
                <a:tc>
                  <a:txBody>
                    <a:bodyPr/>
                    <a:lstStyle/>
                    <a:p>
                      <a:pPr algn="ctr" latinLnBrk="1"/>
                      <a:r>
                        <a:rPr lang="ko-KR" altLang="en-US" sz="800" dirty="0" smtClean="0">
                          <a:solidFill>
                            <a:schemeClr val="tx1"/>
                          </a:solidFill>
                        </a:rPr>
                        <a:t>선택 </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주문번호</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주문제품정보</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주문일자</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813096">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u="none" dirty="0" smtClean="0">
                          <a:solidFill>
                            <a:schemeClr val="tx1"/>
                          </a:solidFill>
                        </a:rPr>
                        <a:t>00000000</a:t>
                      </a:r>
                      <a:endParaRPr lang="ko-KR" altLang="en-US" sz="800" u="none"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2024-04-30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r h="813096">
                <a:tc>
                  <a:txBody>
                    <a:bodyPr/>
                    <a:lstStyle/>
                    <a:p>
                      <a:pPr algn="ctr" latinLnBrk="1"/>
                      <a:endParaRPr lang="ko-KR" altLang="en-US" sz="8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u="none" dirty="0" smtClean="0">
                          <a:solidFill>
                            <a:schemeClr val="tx1"/>
                          </a:solidFill>
                        </a:rPr>
                        <a:t>00000000</a:t>
                      </a:r>
                      <a:endParaRPr lang="ko-KR" altLang="en-US" sz="800" u="none" dirty="0" smtClean="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2024-04-15</a:t>
                      </a:r>
                      <a:endParaRPr lang="ko-KR" altLang="en-US" sz="800" dirty="0" smtClean="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0724666"/>
                  </a:ext>
                </a:extLst>
              </a:tr>
            </a:tbl>
          </a:graphicData>
        </a:graphic>
      </p:graphicFrame>
      <p:sp>
        <p:nvSpPr>
          <p:cNvPr id="117" name="직사각형 116"/>
          <p:cNvSpPr/>
          <p:nvPr/>
        </p:nvSpPr>
        <p:spPr>
          <a:xfrm>
            <a:off x="3898595" y="2913399"/>
            <a:ext cx="2124236" cy="345544"/>
          </a:xfrm>
          <a:prstGeom prst="rect">
            <a:avLst/>
          </a:prstGeom>
        </p:spPr>
        <p:txBody>
          <a:bodyPr wrap="square">
            <a:spAutoFit/>
          </a:bodyPr>
          <a:lstStyle/>
          <a:p>
            <a:pPr>
              <a:lnSpc>
                <a:spcPct val="250000"/>
              </a:lnSpc>
            </a:pPr>
            <a:r>
              <a:rPr lang="ko-KR" altLang="en-US" sz="800" dirty="0" smtClean="0"/>
              <a:t>제품명은최대한줄노출하여 말줄임처리</a:t>
            </a:r>
            <a:endParaRPr lang="en-US" altLang="ko-KR" sz="800" dirty="0" smtClean="0"/>
          </a:p>
        </p:txBody>
      </p:sp>
      <p:grpSp>
        <p:nvGrpSpPr>
          <p:cNvPr id="118" name="Placeholder">
            <a:extLst>
              <a:ext uri="{FF2B5EF4-FFF2-40B4-BE49-F238E27FC236}">
                <a16:creationId xmlns:a16="http://schemas.microsoft.com/office/drawing/2014/main" id="{553F2BB2-1B7F-442D-9B25-5095C88FF85E}"/>
              </a:ext>
            </a:extLst>
          </p:cNvPr>
          <p:cNvGrpSpPr>
            <a:grpSpLocks/>
          </p:cNvGrpSpPr>
          <p:nvPr/>
        </p:nvGrpSpPr>
        <p:grpSpPr bwMode="auto">
          <a:xfrm>
            <a:off x="3442011" y="3019347"/>
            <a:ext cx="456583" cy="481433"/>
            <a:chOff x="508000" y="1397000"/>
            <a:chExt cx="1008112" cy="1008112"/>
          </a:xfrm>
          <a:solidFill>
            <a:srgbClr val="FFFFFF"/>
          </a:solidFill>
        </p:grpSpPr>
        <p:sp>
          <p:nvSpPr>
            <p:cNvPr id="12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119" name="직사각형 118"/>
          <p:cNvSpPr/>
          <p:nvPr/>
        </p:nvSpPr>
        <p:spPr>
          <a:xfrm>
            <a:off x="3903832" y="3251111"/>
            <a:ext cx="1874597" cy="200055"/>
          </a:xfrm>
          <a:prstGeom prst="rect">
            <a:avLst/>
          </a:prstGeom>
        </p:spPr>
        <p:txBody>
          <a:bodyPr wrap="square">
            <a:spAutoFit/>
          </a:bodyPr>
          <a:lstStyle/>
          <a:p>
            <a:r>
              <a:rPr lang="en-US" altLang="ko-KR" sz="700" dirty="0" smtClean="0">
                <a:solidFill>
                  <a:schemeClr val="bg1">
                    <a:lumMod val="50000"/>
                  </a:schemeClr>
                </a:solidFill>
              </a:rPr>
              <a:t>1</a:t>
            </a:r>
            <a:r>
              <a:rPr lang="ko-KR" altLang="en-US" sz="700" dirty="0" smtClean="0">
                <a:solidFill>
                  <a:schemeClr val="bg1">
                    <a:lumMod val="50000"/>
                  </a:schemeClr>
                </a:solidFill>
              </a:rPr>
              <a:t>호 베이비핑크</a:t>
            </a:r>
            <a:endParaRPr lang="en-US" altLang="ko-KR" sz="700" dirty="0">
              <a:solidFill>
                <a:schemeClr val="bg1">
                  <a:lumMod val="50000"/>
                </a:schemeClr>
              </a:solidFill>
            </a:endParaRPr>
          </a:p>
        </p:txBody>
      </p:sp>
      <p:sp>
        <p:nvSpPr>
          <p:cNvPr id="123"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2364197" y="3195454"/>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124" name="그룹 123"/>
          <p:cNvGrpSpPr/>
          <p:nvPr/>
        </p:nvGrpSpPr>
        <p:grpSpPr>
          <a:xfrm>
            <a:off x="3442011" y="3855009"/>
            <a:ext cx="2580820" cy="485784"/>
            <a:chOff x="1210925" y="2142204"/>
            <a:chExt cx="2580820" cy="485784"/>
          </a:xfrm>
        </p:grpSpPr>
        <p:sp>
          <p:nvSpPr>
            <p:cNvPr id="125" name="직사각형 124"/>
            <p:cNvSpPr/>
            <p:nvPr/>
          </p:nvSpPr>
          <p:spPr>
            <a:xfrm>
              <a:off x="1667509" y="2142204"/>
              <a:ext cx="2124236" cy="345544"/>
            </a:xfrm>
            <a:prstGeom prst="rect">
              <a:avLst/>
            </a:prstGeom>
          </p:spPr>
          <p:txBody>
            <a:bodyPr wrap="square">
              <a:spAutoFit/>
            </a:bodyPr>
            <a:lstStyle/>
            <a:p>
              <a:pPr>
                <a:lnSpc>
                  <a:spcPct val="250000"/>
                </a:lnSpc>
              </a:pPr>
              <a:r>
                <a:rPr lang="ko-KR" altLang="en-US" sz="800" dirty="0" smtClean="0"/>
                <a:t>제품명은최대한줄노출하여 말줄임처리</a:t>
              </a:r>
              <a:endParaRPr lang="en-US" altLang="ko-KR" sz="800" dirty="0" smtClean="0"/>
            </a:p>
          </p:txBody>
        </p:sp>
        <p:grpSp>
          <p:nvGrpSpPr>
            <p:cNvPr id="126" name="Placeholder">
              <a:extLst>
                <a:ext uri="{FF2B5EF4-FFF2-40B4-BE49-F238E27FC236}">
                  <a16:creationId xmlns:a16="http://schemas.microsoft.com/office/drawing/2014/main" id="{553F2BB2-1B7F-442D-9B25-5095C88FF85E}"/>
                </a:ext>
              </a:extLst>
            </p:cNvPr>
            <p:cNvGrpSpPr>
              <a:grpSpLocks/>
            </p:cNvGrpSpPr>
            <p:nvPr/>
          </p:nvGrpSpPr>
          <p:grpSpPr bwMode="auto">
            <a:xfrm>
              <a:off x="1210925" y="2146555"/>
              <a:ext cx="456583" cy="481433"/>
              <a:chOff x="508000" y="1397000"/>
              <a:chExt cx="1008112" cy="1008112"/>
            </a:xfrm>
            <a:solidFill>
              <a:srgbClr val="FFFFFF"/>
            </a:solidFill>
          </p:grpSpPr>
          <p:sp>
            <p:nvSpPr>
              <p:cNvPr id="128"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9"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30"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sp>
        <p:nvSpPr>
          <p:cNvPr id="131"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2364197" y="4009154"/>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3" name="Oval 611">
            <a:extLst>
              <a:ext uri="{FF2B5EF4-FFF2-40B4-BE49-F238E27FC236}">
                <a16:creationId xmlns:a16="http://schemas.microsoft.com/office/drawing/2014/main" id="{8A3723C9-7A64-4677-9B95-EBFFA02C0DC4}"/>
              </a:ext>
            </a:extLst>
          </p:cNvPr>
          <p:cNvSpPr>
            <a:spLocks noChangeArrowheads="1"/>
          </p:cNvSpPr>
          <p:nvPr/>
        </p:nvSpPr>
        <p:spPr bwMode="auto">
          <a:xfrm>
            <a:off x="1883621" y="12473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34" name="Oval 611">
            <a:extLst>
              <a:ext uri="{FF2B5EF4-FFF2-40B4-BE49-F238E27FC236}">
                <a16:creationId xmlns:a16="http://schemas.microsoft.com/office/drawing/2014/main" id="{8A3723C9-7A64-4677-9B95-EBFFA02C0DC4}"/>
              </a:ext>
            </a:extLst>
          </p:cNvPr>
          <p:cNvSpPr>
            <a:spLocks noChangeArrowheads="1"/>
          </p:cNvSpPr>
          <p:nvPr/>
        </p:nvSpPr>
        <p:spPr bwMode="auto">
          <a:xfrm>
            <a:off x="6493130" y="12473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35" name="Oval 611">
            <a:extLst>
              <a:ext uri="{FF2B5EF4-FFF2-40B4-BE49-F238E27FC236}">
                <a16:creationId xmlns:a16="http://schemas.microsoft.com/office/drawing/2014/main" id="{8A3723C9-7A64-4677-9B95-EBFFA02C0DC4}"/>
              </a:ext>
            </a:extLst>
          </p:cNvPr>
          <p:cNvSpPr>
            <a:spLocks noChangeArrowheads="1"/>
          </p:cNvSpPr>
          <p:nvPr/>
        </p:nvSpPr>
        <p:spPr bwMode="auto">
          <a:xfrm>
            <a:off x="2109304" y="179802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36" name="Oval 611">
            <a:extLst>
              <a:ext uri="{FF2B5EF4-FFF2-40B4-BE49-F238E27FC236}">
                <a16:creationId xmlns:a16="http://schemas.microsoft.com/office/drawing/2014/main" id="{8A3723C9-7A64-4677-9B95-EBFFA02C0DC4}"/>
              </a:ext>
            </a:extLst>
          </p:cNvPr>
          <p:cNvSpPr>
            <a:spLocks noChangeArrowheads="1"/>
          </p:cNvSpPr>
          <p:nvPr/>
        </p:nvSpPr>
        <p:spPr bwMode="auto">
          <a:xfrm>
            <a:off x="2109304" y="236689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3</a:t>
            </a:r>
          </a:p>
        </p:txBody>
      </p:sp>
      <p:sp>
        <p:nvSpPr>
          <p:cNvPr id="137" name="Oval 611">
            <a:extLst>
              <a:ext uri="{FF2B5EF4-FFF2-40B4-BE49-F238E27FC236}">
                <a16:creationId xmlns:a16="http://schemas.microsoft.com/office/drawing/2014/main" id="{8A3723C9-7A64-4677-9B95-EBFFA02C0DC4}"/>
              </a:ext>
            </a:extLst>
          </p:cNvPr>
          <p:cNvSpPr>
            <a:spLocks noChangeArrowheads="1"/>
          </p:cNvSpPr>
          <p:nvPr/>
        </p:nvSpPr>
        <p:spPr bwMode="auto">
          <a:xfrm>
            <a:off x="2109304" y="301214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138" name="Button">
            <a:extLst>
              <a:ext uri="{FF2B5EF4-FFF2-40B4-BE49-F238E27FC236}">
                <a16:creationId xmlns:a16="http://schemas.microsoft.com/office/drawing/2014/main" id="{0B50D06C-82E3-4B5D-A60E-0FEAE2474059}"/>
              </a:ext>
            </a:extLst>
          </p:cNvPr>
          <p:cNvSpPr/>
          <p:nvPr/>
        </p:nvSpPr>
        <p:spPr>
          <a:xfrm>
            <a:off x="9069027" y="6211497"/>
            <a:ext cx="2344129" cy="338349"/>
          </a:xfrm>
          <a:prstGeom prst="rect">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선택완료</a:t>
            </a:r>
            <a:endParaRPr lang="ko-KR" altLang="en-US" sz="800" dirty="0">
              <a:solidFill>
                <a:schemeClr val="bg1"/>
              </a:solidFill>
            </a:endParaRPr>
          </a:p>
        </p:txBody>
      </p:sp>
      <p:sp>
        <p:nvSpPr>
          <p:cNvPr id="140" name="Oval 611">
            <a:extLst>
              <a:ext uri="{FF2B5EF4-FFF2-40B4-BE49-F238E27FC236}">
                <a16:creationId xmlns:a16="http://schemas.microsoft.com/office/drawing/2014/main" id="{8A3723C9-7A64-4677-9B95-EBFFA02C0DC4}"/>
              </a:ext>
            </a:extLst>
          </p:cNvPr>
          <p:cNvSpPr>
            <a:spLocks noChangeArrowheads="1"/>
          </p:cNvSpPr>
          <p:nvPr/>
        </p:nvSpPr>
        <p:spPr bwMode="auto">
          <a:xfrm>
            <a:off x="8983773" y="60892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141" name="Oval 611">
            <a:extLst>
              <a:ext uri="{FF2B5EF4-FFF2-40B4-BE49-F238E27FC236}">
                <a16:creationId xmlns:a16="http://schemas.microsoft.com/office/drawing/2014/main" id="{8A3723C9-7A64-4677-9B95-EBFFA02C0DC4}"/>
              </a:ext>
            </a:extLst>
          </p:cNvPr>
          <p:cNvSpPr>
            <a:spLocks noChangeArrowheads="1"/>
          </p:cNvSpPr>
          <p:nvPr/>
        </p:nvSpPr>
        <p:spPr bwMode="auto">
          <a:xfrm>
            <a:off x="4998255" y="32192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sp>
        <p:nvSpPr>
          <p:cNvPr id="142" name="Oval 611">
            <a:extLst>
              <a:ext uri="{FF2B5EF4-FFF2-40B4-BE49-F238E27FC236}">
                <a16:creationId xmlns:a16="http://schemas.microsoft.com/office/drawing/2014/main" id="{8A3723C9-7A64-4677-9B95-EBFFA02C0DC4}"/>
              </a:ext>
            </a:extLst>
          </p:cNvPr>
          <p:cNvSpPr>
            <a:spLocks noChangeArrowheads="1"/>
          </p:cNvSpPr>
          <p:nvPr/>
        </p:nvSpPr>
        <p:spPr bwMode="auto">
          <a:xfrm>
            <a:off x="4998255" y="38117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3-5</a:t>
            </a:r>
            <a:endParaRPr lang="en-US" altLang="ko-KR" sz="800" b="1" kern="0" dirty="0">
              <a:solidFill>
                <a:sysClr val="window" lastClr="FFFFFF"/>
              </a:solidFill>
              <a:latin typeface="맑은 고딕"/>
              <a:ea typeface="맑은 고딕"/>
            </a:endParaRPr>
          </a:p>
        </p:txBody>
      </p:sp>
      <p:graphicFrame>
        <p:nvGraphicFramePr>
          <p:cNvPr id="143" name="표 142"/>
          <p:cNvGraphicFramePr>
            <a:graphicFrameLocks noGrp="1"/>
          </p:cNvGraphicFramePr>
          <p:nvPr>
            <p:extLst>
              <p:ext uri="{D42A27DB-BD31-4B8C-83A1-F6EECF244321}">
                <p14:modId xmlns:p14="http://schemas.microsoft.com/office/powerpoint/2010/main" val="1298335479"/>
              </p:ext>
            </p:extLst>
          </p:nvPr>
        </p:nvGraphicFramePr>
        <p:xfrm>
          <a:off x="9064424" y="5352343"/>
          <a:ext cx="4097385" cy="607924"/>
        </p:xfrm>
        <a:graphic>
          <a:graphicData uri="http://schemas.openxmlformats.org/drawingml/2006/table">
            <a:tbl>
              <a:tblPr firstRow="1" bandRow="1">
                <a:tableStyleId>{5C22544A-7EE6-4342-B048-85BDC9FD1C3A}</a:tableStyleId>
              </a:tblPr>
              <a:tblGrid>
                <a:gridCol w="368871">
                  <a:extLst>
                    <a:ext uri="{9D8B030D-6E8A-4147-A177-3AD203B41FA5}">
                      <a16:colId xmlns:a16="http://schemas.microsoft.com/office/drawing/2014/main" val="2076475597"/>
                    </a:ext>
                  </a:extLst>
                </a:gridCol>
                <a:gridCol w="666912">
                  <a:extLst>
                    <a:ext uri="{9D8B030D-6E8A-4147-A177-3AD203B41FA5}">
                      <a16:colId xmlns:a16="http://schemas.microsoft.com/office/drawing/2014/main" val="476260222"/>
                    </a:ext>
                  </a:extLst>
                </a:gridCol>
                <a:gridCol w="2400883">
                  <a:extLst>
                    <a:ext uri="{9D8B030D-6E8A-4147-A177-3AD203B41FA5}">
                      <a16:colId xmlns:a16="http://schemas.microsoft.com/office/drawing/2014/main" val="1262584517"/>
                    </a:ext>
                  </a:extLst>
                </a:gridCol>
                <a:gridCol w="660719">
                  <a:extLst>
                    <a:ext uri="{9D8B030D-6E8A-4147-A177-3AD203B41FA5}">
                      <a16:colId xmlns:a16="http://schemas.microsoft.com/office/drawing/2014/main" val="1402750806"/>
                    </a:ext>
                  </a:extLst>
                </a:gridCol>
              </a:tblGrid>
              <a:tr h="222178">
                <a:tc>
                  <a:txBody>
                    <a:bodyPr/>
                    <a:lstStyle/>
                    <a:p>
                      <a:pPr algn="ctr" latinLnBrk="1"/>
                      <a:r>
                        <a:rPr lang="ko-KR" altLang="en-US" sz="800" dirty="0" smtClean="0">
                          <a:solidFill>
                            <a:schemeClr val="tx1"/>
                          </a:solidFill>
                        </a:rPr>
                        <a:t>선택 </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주문번호</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주문제품정보</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주문일자</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272644">
                <a:tc gridSpan="4">
                  <a:txBody>
                    <a:bodyPr/>
                    <a:lstStyle/>
                    <a:p>
                      <a:pPr algn="ctr" latinLnBrk="1"/>
                      <a:r>
                        <a:rPr lang="ko-KR" altLang="en-US" sz="800" dirty="0" smtClean="0">
                          <a:solidFill>
                            <a:schemeClr val="tx1"/>
                          </a:solidFill>
                        </a:rPr>
                        <a:t>검색된 주문정보가 없습니다</a:t>
                      </a:r>
                      <a:r>
                        <a:rPr lang="en-US" altLang="ko-KR" sz="800" dirty="0" smtClean="0">
                          <a:solidFill>
                            <a:schemeClr val="tx1"/>
                          </a:solidFill>
                        </a:rPr>
                        <a: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u="sng"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bl>
          </a:graphicData>
        </a:graphic>
      </p:graphicFrame>
      <p:sp>
        <p:nvSpPr>
          <p:cNvPr id="144" name="Oval 611">
            <a:extLst>
              <a:ext uri="{FF2B5EF4-FFF2-40B4-BE49-F238E27FC236}">
                <a16:creationId xmlns:a16="http://schemas.microsoft.com/office/drawing/2014/main" id="{8A3723C9-7A64-4677-9B95-EBFFA02C0DC4}"/>
              </a:ext>
            </a:extLst>
          </p:cNvPr>
          <p:cNvSpPr>
            <a:spLocks noChangeArrowheads="1"/>
          </p:cNvSpPr>
          <p:nvPr/>
        </p:nvSpPr>
        <p:spPr bwMode="auto">
          <a:xfrm>
            <a:off x="8934902" y="523047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3-6</a:t>
            </a:r>
            <a:endParaRPr lang="en-US" altLang="ko-KR" sz="800" b="1" kern="0" dirty="0">
              <a:solidFill>
                <a:sysClr val="window" lastClr="FFFFFF"/>
              </a:solidFill>
              <a:latin typeface="맑은 고딕"/>
              <a:ea typeface="맑은 고딕"/>
            </a:endParaRPr>
          </a:p>
        </p:txBody>
      </p:sp>
      <p:sp>
        <p:nvSpPr>
          <p:cNvPr id="89" name="Button">
            <a:extLst>
              <a:ext uri="{FF2B5EF4-FFF2-40B4-BE49-F238E27FC236}">
                <a16:creationId xmlns:a16="http://schemas.microsoft.com/office/drawing/2014/main" id="{0B50D06C-82E3-4B5D-A60E-0FEAE2474059}"/>
              </a:ext>
            </a:extLst>
          </p:cNvPr>
          <p:cNvSpPr/>
          <p:nvPr/>
        </p:nvSpPr>
        <p:spPr>
          <a:xfrm>
            <a:off x="1998738" y="5758991"/>
            <a:ext cx="2451853" cy="33834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취소</a:t>
            </a:r>
            <a:endParaRPr lang="ko-KR" altLang="en-US" sz="800" dirty="0">
              <a:solidFill>
                <a:schemeClr val="tx1"/>
              </a:solidFill>
            </a:endParaRPr>
          </a:p>
        </p:txBody>
      </p:sp>
      <p:sp>
        <p:nvSpPr>
          <p:cNvPr id="139" name="Oval 611">
            <a:extLst>
              <a:ext uri="{FF2B5EF4-FFF2-40B4-BE49-F238E27FC236}">
                <a16:creationId xmlns:a16="http://schemas.microsoft.com/office/drawing/2014/main" id="{8A3723C9-7A64-4677-9B95-EBFFA02C0DC4}"/>
              </a:ext>
            </a:extLst>
          </p:cNvPr>
          <p:cNvSpPr>
            <a:spLocks noChangeArrowheads="1"/>
          </p:cNvSpPr>
          <p:nvPr/>
        </p:nvSpPr>
        <p:spPr bwMode="auto">
          <a:xfrm>
            <a:off x="6308544" y="56367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91" name="Oval 611">
            <a:extLst>
              <a:ext uri="{FF2B5EF4-FFF2-40B4-BE49-F238E27FC236}">
                <a16:creationId xmlns:a16="http://schemas.microsoft.com/office/drawing/2014/main" id="{8A3723C9-7A64-4677-9B95-EBFFA02C0DC4}"/>
              </a:ext>
            </a:extLst>
          </p:cNvPr>
          <p:cNvSpPr>
            <a:spLocks noChangeArrowheads="1"/>
          </p:cNvSpPr>
          <p:nvPr/>
        </p:nvSpPr>
        <p:spPr bwMode="auto">
          <a:xfrm>
            <a:off x="3687268" y="56795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3-7</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68993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1:1</a:t>
            </a:r>
            <a:r>
              <a:rPr lang="ko-KR" altLang="en-US" dirty="0" smtClean="0"/>
              <a:t>문의</a:t>
            </a:r>
            <a:endParaRPr lang="ko-KR" altLang="en-US" dirty="0"/>
          </a:p>
        </p:txBody>
      </p:sp>
      <p:sp>
        <p:nvSpPr>
          <p:cNvPr id="3" name="부제목 2"/>
          <p:cNvSpPr>
            <a:spLocks noGrp="1"/>
          </p:cNvSpPr>
          <p:nvPr>
            <p:ph type="subTitle" idx="1"/>
          </p:nvPr>
        </p:nvSpPr>
        <p:spPr/>
        <p:txBody>
          <a:bodyPr/>
          <a:lstStyle/>
          <a:p>
            <a:r>
              <a:rPr lang="en-US" altLang="ko-KR" dirty="0"/>
              <a:t>IN_PC_MYP_01_46</a:t>
            </a:r>
            <a:endParaRPr lang="ko-KR" altLang="en-US" dirty="0"/>
          </a:p>
        </p:txBody>
      </p:sp>
      <p:sp>
        <p:nvSpPr>
          <p:cNvPr id="4" name="직사각형 3"/>
          <p:cNvSpPr/>
          <p:nvPr/>
        </p:nvSpPr>
        <p:spPr>
          <a:xfrm>
            <a:off x="1271463" y="1113907"/>
            <a:ext cx="6511450" cy="784830"/>
          </a:xfrm>
          <a:prstGeom prst="rect">
            <a:avLst/>
          </a:prstGeom>
        </p:spPr>
        <p:txBody>
          <a:bodyPr wrap="square">
            <a:spAutoFit/>
          </a:bodyPr>
          <a:lstStyle/>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문의전에 꼭</a:t>
            </a:r>
            <a:r>
              <a:rPr lang="en-US" altLang="ko-KR" sz="700" dirty="0">
                <a:solidFill>
                  <a:srgbClr val="666666"/>
                </a:solidFill>
                <a:latin typeface="Pretendard"/>
              </a:rPr>
              <a:t>! </a:t>
            </a:r>
            <a:r>
              <a:rPr lang="ko-KR" altLang="en-US" sz="700" dirty="0">
                <a:solidFill>
                  <a:srgbClr val="666666"/>
                </a:solidFill>
                <a:latin typeface="Pretendard"/>
              </a:rPr>
              <a:t>확인해주세요</a:t>
            </a:r>
          </a:p>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고객문의 처리시간은 </a:t>
            </a:r>
            <a:r>
              <a:rPr lang="en-US" altLang="ko-KR" sz="700" dirty="0">
                <a:solidFill>
                  <a:srgbClr val="666666"/>
                </a:solidFill>
                <a:latin typeface="Pretendard"/>
              </a:rPr>
              <a:t>09:00 ~18:00 </a:t>
            </a:r>
            <a:r>
              <a:rPr lang="ko-KR" altLang="en-US" sz="700" dirty="0">
                <a:solidFill>
                  <a:srgbClr val="666666"/>
                </a:solidFill>
                <a:latin typeface="Pretendard"/>
              </a:rPr>
              <a:t>입니다</a:t>
            </a:r>
            <a:r>
              <a:rPr lang="en-US" altLang="ko-KR" sz="700" dirty="0">
                <a:solidFill>
                  <a:srgbClr val="666666"/>
                </a:solidFill>
                <a:latin typeface="Pretendard"/>
              </a:rPr>
              <a:t>. (</a:t>
            </a:r>
            <a:r>
              <a:rPr lang="ko-KR" altLang="en-US" sz="700" dirty="0">
                <a:solidFill>
                  <a:srgbClr val="666666"/>
                </a:solidFill>
                <a:latin typeface="Pretendard"/>
              </a:rPr>
              <a:t>문의는 </a:t>
            </a:r>
            <a:r>
              <a:rPr lang="en-US" altLang="ko-KR" sz="700" dirty="0">
                <a:solidFill>
                  <a:srgbClr val="666666"/>
                </a:solidFill>
                <a:latin typeface="Pretendard"/>
              </a:rPr>
              <a:t>24</a:t>
            </a:r>
            <a:r>
              <a:rPr lang="ko-KR" altLang="en-US" sz="700" dirty="0">
                <a:solidFill>
                  <a:srgbClr val="666666"/>
                </a:solidFill>
                <a:latin typeface="Pretendard"/>
              </a:rPr>
              <a:t>시간 언제나 가능합니다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최단시간 내에 </a:t>
            </a:r>
            <a:r>
              <a:rPr lang="ko-KR" altLang="en-US" sz="700" dirty="0" err="1">
                <a:solidFill>
                  <a:srgbClr val="666666"/>
                </a:solidFill>
                <a:latin typeface="Pretendard"/>
              </a:rPr>
              <a:t>접수사항을</a:t>
            </a:r>
            <a:r>
              <a:rPr lang="ko-KR" altLang="en-US" sz="700" dirty="0">
                <a:solidFill>
                  <a:srgbClr val="666666"/>
                </a:solidFill>
                <a:latin typeface="Pretendard"/>
              </a:rPr>
              <a:t> 조치하여 해결해 드리도록 하겠습니다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피해 발생시에는 공정거래위원회 소비자분쟁해결기준에 의거해서 처리됩니다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D72137"/>
                </a:solidFill>
                <a:latin typeface="Pretendard"/>
              </a:rPr>
              <a:t>상담내용 본문에는 개인정보를 입력하지 말아주세요</a:t>
            </a:r>
            <a:r>
              <a:rPr lang="en-US" altLang="ko-KR" sz="700" dirty="0">
                <a:solidFill>
                  <a:srgbClr val="D72137"/>
                </a:solidFill>
                <a:latin typeface="Pretendard"/>
              </a:rPr>
              <a:t>. </a:t>
            </a:r>
            <a:r>
              <a:rPr lang="ko-KR" altLang="en-US" sz="700" dirty="0">
                <a:solidFill>
                  <a:srgbClr val="D72137"/>
                </a:solidFill>
                <a:latin typeface="Pretendard"/>
              </a:rPr>
              <a:t>고객정보 보호를 위해 </a:t>
            </a:r>
            <a:r>
              <a:rPr lang="ko-KR" altLang="en-US" sz="700" dirty="0" err="1">
                <a:solidFill>
                  <a:srgbClr val="D72137"/>
                </a:solidFill>
                <a:latin typeface="Pretendard"/>
              </a:rPr>
              <a:t>마스킹</a:t>
            </a:r>
            <a:r>
              <a:rPr lang="ko-KR" altLang="en-US" sz="700" dirty="0">
                <a:solidFill>
                  <a:srgbClr val="D72137"/>
                </a:solidFill>
                <a:latin typeface="Pretendard"/>
              </a:rPr>
              <a:t> 처리될 수 있습니다</a:t>
            </a:r>
            <a:r>
              <a:rPr lang="en-US" altLang="ko-KR" sz="700" dirty="0">
                <a:solidFill>
                  <a:srgbClr val="D72137"/>
                </a:solidFill>
                <a:latin typeface="Pretendard"/>
              </a:rPr>
              <a:t>.</a:t>
            </a:r>
            <a:br>
              <a:rPr lang="en-US" altLang="ko-KR" sz="700" dirty="0">
                <a:solidFill>
                  <a:srgbClr val="D72137"/>
                </a:solidFill>
                <a:latin typeface="Pretendard"/>
              </a:rPr>
            </a:br>
            <a:r>
              <a:rPr lang="en-US" altLang="ko-KR" sz="700" dirty="0">
                <a:solidFill>
                  <a:srgbClr val="D72137"/>
                </a:solidFill>
                <a:latin typeface="Pretendard"/>
              </a:rPr>
              <a:t>(</a:t>
            </a:r>
            <a:r>
              <a:rPr lang="ko-KR" altLang="en-US" sz="700" dirty="0">
                <a:solidFill>
                  <a:srgbClr val="D72137"/>
                </a:solidFill>
                <a:latin typeface="Pretendard"/>
              </a:rPr>
              <a:t>예</a:t>
            </a:r>
            <a:r>
              <a:rPr lang="en-US" altLang="ko-KR" sz="700" dirty="0">
                <a:solidFill>
                  <a:srgbClr val="D72137"/>
                </a:solidFill>
                <a:latin typeface="Pretendard"/>
              </a:rPr>
              <a:t>: </a:t>
            </a:r>
            <a:r>
              <a:rPr lang="ko-KR" altLang="en-US" sz="700" dirty="0">
                <a:solidFill>
                  <a:srgbClr val="D72137"/>
                </a:solidFill>
                <a:latin typeface="Pretendard"/>
              </a:rPr>
              <a:t>성명</a:t>
            </a:r>
            <a:r>
              <a:rPr lang="en-US" altLang="ko-KR" sz="700" dirty="0">
                <a:solidFill>
                  <a:srgbClr val="D72137"/>
                </a:solidFill>
                <a:latin typeface="Pretendard"/>
              </a:rPr>
              <a:t>, </a:t>
            </a:r>
            <a:r>
              <a:rPr lang="ko-KR" altLang="en-US" sz="700" dirty="0">
                <a:solidFill>
                  <a:srgbClr val="D72137"/>
                </a:solidFill>
                <a:latin typeface="Pretendard"/>
              </a:rPr>
              <a:t>연락처</a:t>
            </a:r>
            <a:r>
              <a:rPr lang="en-US" altLang="ko-KR" sz="700" dirty="0">
                <a:solidFill>
                  <a:srgbClr val="D72137"/>
                </a:solidFill>
                <a:latin typeface="Pretendard"/>
              </a:rPr>
              <a:t>, </a:t>
            </a:r>
            <a:r>
              <a:rPr lang="ko-KR" altLang="en-US" sz="700" dirty="0" err="1">
                <a:solidFill>
                  <a:srgbClr val="D72137"/>
                </a:solidFill>
                <a:latin typeface="Pretendard"/>
              </a:rPr>
              <a:t>이메일주소</a:t>
            </a:r>
            <a:r>
              <a:rPr lang="en-US" altLang="ko-KR" sz="700" dirty="0">
                <a:solidFill>
                  <a:srgbClr val="D72137"/>
                </a:solidFill>
                <a:latin typeface="Pretendard"/>
              </a:rPr>
              <a:t>, </a:t>
            </a:r>
            <a:r>
              <a:rPr lang="ko-KR" altLang="en-US" sz="700" dirty="0">
                <a:solidFill>
                  <a:srgbClr val="D72137"/>
                </a:solidFill>
                <a:latin typeface="Pretendard"/>
              </a:rPr>
              <a:t>계좌번호 등</a:t>
            </a:r>
            <a:r>
              <a:rPr lang="en-US" altLang="ko-KR" sz="700" dirty="0">
                <a:solidFill>
                  <a:srgbClr val="D72137"/>
                </a:solidFill>
                <a:latin typeface="Pretendard"/>
              </a:rPr>
              <a:t>)</a:t>
            </a:r>
            <a:endParaRPr lang="ko-KR" altLang="en-US" sz="700" b="0" i="0" dirty="0">
              <a:solidFill>
                <a:srgbClr val="666666"/>
              </a:solidFill>
              <a:effectLst/>
              <a:latin typeface="Pretendard"/>
            </a:endParaRPr>
          </a:p>
        </p:txBody>
      </p:sp>
      <p:graphicFrame>
        <p:nvGraphicFramePr>
          <p:cNvPr id="5" name="표 4"/>
          <p:cNvGraphicFramePr>
            <a:graphicFrameLocks noGrp="1"/>
          </p:cNvGraphicFramePr>
          <p:nvPr>
            <p:extLst>
              <p:ext uri="{D42A27DB-BD31-4B8C-83A1-F6EECF244321}">
                <p14:modId xmlns:p14="http://schemas.microsoft.com/office/powerpoint/2010/main" val="1918772642"/>
              </p:ext>
            </p:extLst>
          </p:nvPr>
        </p:nvGraphicFramePr>
        <p:xfrm>
          <a:off x="1271464" y="908720"/>
          <a:ext cx="6511450" cy="4862830"/>
        </p:xfrm>
        <a:graphic>
          <a:graphicData uri="http://schemas.openxmlformats.org/drawingml/2006/table">
            <a:tbl>
              <a:tblPr firstRow="1" bandRow="1">
                <a:tableStyleId>{5C22544A-7EE6-4342-B048-85BDC9FD1C3A}</a:tableStyleId>
              </a:tblPr>
              <a:tblGrid>
                <a:gridCol w="1294381">
                  <a:extLst>
                    <a:ext uri="{9D8B030D-6E8A-4147-A177-3AD203B41FA5}">
                      <a16:colId xmlns:a16="http://schemas.microsoft.com/office/drawing/2014/main" val="327150100"/>
                    </a:ext>
                  </a:extLst>
                </a:gridCol>
                <a:gridCol w="5217069">
                  <a:extLst>
                    <a:ext uri="{9D8B030D-6E8A-4147-A177-3AD203B41FA5}">
                      <a16:colId xmlns:a16="http://schemas.microsoft.com/office/drawing/2014/main" val="2106072279"/>
                    </a:ext>
                  </a:extLst>
                </a:gridCol>
              </a:tblGrid>
              <a:tr h="382917">
                <a:tc>
                  <a:txBody>
                    <a:bodyPr/>
                    <a:lstStyle/>
                    <a:p>
                      <a:pPr algn="l" latinLnBrk="1"/>
                      <a:r>
                        <a:rPr lang="ko-KR" altLang="en-US" sz="900" dirty="0" smtClean="0">
                          <a:solidFill>
                            <a:schemeClr val="tx1"/>
                          </a:solidFill>
                          <a:latin typeface="+mn-ea"/>
                          <a:ea typeface="+mn-ea"/>
                        </a:rPr>
                        <a:t>이름</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ko-KR" altLang="en-US" sz="900" dirty="0" smtClean="0">
                          <a:solidFill>
                            <a:schemeClr val="tx1"/>
                          </a:solidFill>
                        </a:rPr>
                        <a:t>주소희</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7675974"/>
                  </a:ext>
                </a:extLst>
              </a:tr>
              <a:tr h="382917">
                <a:tc>
                  <a:txBody>
                    <a:bodyPr/>
                    <a:lstStyle/>
                    <a:p>
                      <a:pPr algn="l" latinLnBrk="1"/>
                      <a:r>
                        <a:rPr lang="ko-KR" altLang="en-US" sz="900" dirty="0" smtClean="0">
                          <a:solidFill>
                            <a:schemeClr val="tx1"/>
                          </a:solidFill>
                          <a:latin typeface="+mn-ea"/>
                          <a:ea typeface="+mn-ea"/>
                        </a:rPr>
                        <a:t>문의구분</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유형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86992285"/>
                  </a:ext>
                </a:extLst>
              </a:tr>
              <a:tr h="818342">
                <a:tc>
                  <a:txBody>
                    <a:bodyPr/>
                    <a:lstStyle/>
                    <a:p>
                      <a:pPr algn="l" latinLnBrk="1"/>
                      <a:r>
                        <a:rPr lang="ko-KR" altLang="en-US" sz="900" dirty="0" smtClean="0">
                          <a:solidFill>
                            <a:schemeClr val="tx1"/>
                          </a:solidFill>
                          <a:latin typeface="+mn-ea"/>
                          <a:ea typeface="+mn-ea"/>
                        </a:rPr>
                        <a:t>주문제품 </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75527297"/>
                  </a:ext>
                </a:extLst>
              </a:tr>
              <a:tr h="382917">
                <a:tc>
                  <a:txBody>
                    <a:bodyPr/>
                    <a:lstStyle/>
                    <a:p>
                      <a:pPr algn="l" latinLnBrk="1"/>
                      <a:r>
                        <a:rPr lang="ko-KR" altLang="en-US" sz="900" dirty="0" smtClean="0">
                          <a:solidFill>
                            <a:schemeClr val="tx1"/>
                          </a:solidFill>
                          <a:latin typeface="+mn-ea"/>
                          <a:ea typeface="+mn-ea"/>
                        </a:rPr>
                        <a:t>제목 </a:t>
                      </a:r>
                      <a:r>
                        <a:rPr lang="en-US" altLang="ko-KR" sz="900" b="1" dirty="0" smtClean="0">
                          <a:solidFill>
                            <a:srgbClr val="FF0000"/>
                          </a:solidFill>
                          <a:latin typeface="+mn-ea"/>
                          <a:ea typeface="+mn-ea"/>
                        </a:rPr>
                        <a:t>*</a:t>
                      </a:r>
                      <a:endParaRPr lang="ko-KR" altLang="en-US" sz="900" b="1" dirty="0">
                        <a:solidFill>
                          <a:srgbClr val="FF0000"/>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4430460"/>
                  </a:ext>
                </a:extLst>
              </a:tr>
              <a:tr h="847708">
                <a:tc>
                  <a:txBody>
                    <a:bodyPr/>
                    <a:lstStyle/>
                    <a:p>
                      <a:pPr algn="l" latinLnBrk="1"/>
                      <a:r>
                        <a:rPr lang="ko-KR" altLang="en-US" sz="900" dirty="0" smtClean="0">
                          <a:solidFill>
                            <a:schemeClr val="tx1"/>
                          </a:solidFill>
                          <a:latin typeface="+mn-ea"/>
                          <a:ea typeface="+mn-ea"/>
                        </a:rPr>
                        <a:t>내용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9484997"/>
                  </a:ext>
                </a:extLst>
              </a:tr>
              <a:tr h="1282195">
                <a:tc>
                  <a:txBody>
                    <a:bodyPr/>
                    <a:lstStyle/>
                    <a:p>
                      <a:pPr algn="l" latinLnBrk="1"/>
                      <a:r>
                        <a:rPr lang="ko-KR" altLang="en-US" sz="900" dirty="0" smtClean="0">
                          <a:solidFill>
                            <a:schemeClr val="tx1"/>
                          </a:solidFill>
                          <a:latin typeface="+mn-ea"/>
                          <a:ea typeface="+mn-ea"/>
                        </a:rPr>
                        <a:t>첨부</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041013"/>
                  </a:ext>
                </a:extLst>
              </a:tr>
              <a:tr h="382917">
                <a:tc>
                  <a:txBody>
                    <a:bodyPr/>
                    <a:lstStyle/>
                    <a:p>
                      <a:pPr algn="l" latinLnBrk="1"/>
                      <a:r>
                        <a:rPr lang="ko-KR" altLang="en-US" sz="900" dirty="0" smtClean="0">
                          <a:solidFill>
                            <a:schemeClr val="tx1"/>
                          </a:solidFill>
                          <a:latin typeface="+mn-ea"/>
                          <a:ea typeface="+mn-ea"/>
                        </a:rPr>
                        <a:t>이메일</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1330659"/>
                  </a:ext>
                </a:extLst>
              </a:tr>
              <a:tr h="382917">
                <a:tc>
                  <a:txBody>
                    <a:bodyPr/>
                    <a:lstStyle/>
                    <a:p>
                      <a:pPr algn="l" latinLnBrk="1"/>
                      <a:r>
                        <a:rPr lang="ko-KR" altLang="en-US" sz="900" dirty="0" smtClean="0">
                          <a:solidFill>
                            <a:schemeClr val="tx1"/>
                          </a:solidFill>
                          <a:latin typeface="+mn-ea"/>
                          <a:ea typeface="+mn-ea"/>
                        </a:rPr>
                        <a:t>휴대전화번호</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6991416"/>
                  </a:ext>
                </a:extLst>
              </a:tr>
            </a:tbl>
          </a:graphicData>
        </a:graphic>
      </p:graphicFrame>
      <p:sp>
        <p:nvSpPr>
          <p:cNvPr id="10" name="직사각형 9"/>
          <p:cNvSpPr/>
          <p:nvPr/>
        </p:nvSpPr>
        <p:spPr>
          <a:xfrm>
            <a:off x="6465962" y="1760793"/>
            <a:ext cx="745245" cy="22872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주문제품검색</a:t>
            </a:r>
            <a:endParaRPr lang="ko-KR" altLang="en-US" sz="700" dirty="0">
              <a:solidFill>
                <a:schemeClr val="tx1"/>
              </a:solidFill>
            </a:endParaRPr>
          </a:p>
        </p:txBody>
      </p:sp>
      <p:sp>
        <p:nvSpPr>
          <p:cNvPr id="11" name="직사각형 10"/>
          <p:cNvSpPr/>
          <p:nvPr/>
        </p:nvSpPr>
        <p:spPr>
          <a:xfrm>
            <a:off x="2638084" y="2587941"/>
            <a:ext cx="4616308" cy="2145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75000"/>
                  </a:schemeClr>
                </a:solidFill>
              </a:rPr>
              <a:t>제목을 입력해 주세요</a:t>
            </a:r>
            <a:r>
              <a:rPr lang="en-US" altLang="ko-KR" sz="700" dirty="0" smtClean="0">
                <a:solidFill>
                  <a:schemeClr val="bg1">
                    <a:lumMod val="75000"/>
                  </a:schemeClr>
                </a:solidFill>
              </a:rPr>
              <a:t>.(</a:t>
            </a:r>
            <a:r>
              <a:rPr lang="ko-KR" altLang="en-US" sz="700" dirty="0" smtClean="0">
                <a:solidFill>
                  <a:schemeClr val="bg1">
                    <a:lumMod val="75000"/>
                  </a:schemeClr>
                </a:solidFill>
              </a:rPr>
              <a:t>최대 </a:t>
            </a:r>
            <a:r>
              <a:rPr lang="en-US" altLang="ko-KR" sz="700" dirty="0" smtClean="0">
                <a:solidFill>
                  <a:schemeClr val="bg1">
                    <a:lumMod val="75000"/>
                  </a:schemeClr>
                </a:solidFill>
              </a:rPr>
              <a:t>30</a:t>
            </a:r>
            <a:r>
              <a:rPr lang="ko-KR" altLang="en-US" sz="700" dirty="0" smtClean="0">
                <a:solidFill>
                  <a:schemeClr val="bg1">
                    <a:lumMod val="75000"/>
                  </a:schemeClr>
                </a:solidFill>
              </a:rPr>
              <a:t>자 이내</a:t>
            </a:r>
            <a:r>
              <a:rPr lang="en-US" altLang="ko-KR" sz="700" dirty="0" smtClean="0">
                <a:solidFill>
                  <a:schemeClr val="bg1">
                    <a:lumMod val="75000"/>
                  </a:schemeClr>
                </a:solidFill>
              </a:rPr>
              <a:t>)</a:t>
            </a:r>
            <a:endParaRPr lang="ko-KR" altLang="en-US" sz="700" dirty="0">
              <a:solidFill>
                <a:schemeClr val="bg1">
                  <a:lumMod val="75000"/>
                </a:schemeClr>
              </a:solidFill>
            </a:endParaRPr>
          </a:p>
        </p:txBody>
      </p:sp>
      <p:sp>
        <p:nvSpPr>
          <p:cNvPr id="12" name="직사각형 11"/>
          <p:cNvSpPr/>
          <p:nvPr/>
        </p:nvSpPr>
        <p:spPr>
          <a:xfrm>
            <a:off x="2638084" y="3023207"/>
            <a:ext cx="4616308" cy="64341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700" dirty="0" smtClean="0">
                <a:solidFill>
                  <a:schemeClr val="bg1">
                    <a:lumMod val="75000"/>
                  </a:schemeClr>
                </a:solidFill>
              </a:rPr>
              <a:t>내용을 입력해주세요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문의 내용 본문에는 개인정보를 입력하지 말아주세요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고객정보보호를 위해 마스킹 처리될 수 있습니다</a:t>
            </a:r>
            <a:r>
              <a:rPr lang="en-US" altLang="ko-KR" sz="700" dirty="0" smtClean="0">
                <a:solidFill>
                  <a:schemeClr val="bg1">
                    <a:lumMod val="75000"/>
                  </a:schemeClr>
                </a:solidFill>
              </a:rPr>
              <a:t>.</a:t>
            </a:r>
          </a:p>
          <a:p>
            <a:r>
              <a:rPr lang="en-US" altLang="ko-KR" sz="700" dirty="0" smtClean="0">
                <a:solidFill>
                  <a:schemeClr val="bg1">
                    <a:lumMod val="75000"/>
                  </a:schemeClr>
                </a:solidFill>
              </a:rPr>
              <a:t>(</a:t>
            </a:r>
            <a:r>
              <a:rPr lang="ko-KR" altLang="en-US" sz="700" dirty="0" smtClean="0">
                <a:solidFill>
                  <a:schemeClr val="bg1">
                    <a:lumMod val="75000"/>
                  </a:schemeClr>
                </a:solidFill>
              </a:rPr>
              <a:t>예</a:t>
            </a:r>
            <a:r>
              <a:rPr lang="en-US" altLang="ko-KR" sz="700" dirty="0" smtClean="0">
                <a:solidFill>
                  <a:schemeClr val="bg1">
                    <a:lumMod val="75000"/>
                  </a:schemeClr>
                </a:solidFill>
              </a:rPr>
              <a:t>: </a:t>
            </a:r>
            <a:r>
              <a:rPr lang="ko-KR" altLang="en-US" sz="700" dirty="0" smtClean="0">
                <a:solidFill>
                  <a:schemeClr val="bg1">
                    <a:lumMod val="75000"/>
                  </a:schemeClr>
                </a:solidFill>
              </a:rPr>
              <a:t>성명</a:t>
            </a:r>
            <a:r>
              <a:rPr lang="en-US" altLang="ko-KR" sz="700" dirty="0" smtClean="0">
                <a:solidFill>
                  <a:schemeClr val="bg1">
                    <a:lumMod val="75000"/>
                  </a:schemeClr>
                </a:solidFill>
              </a:rPr>
              <a:t>,</a:t>
            </a:r>
            <a:r>
              <a:rPr lang="ko-KR" altLang="en-US" sz="700" dirty="0" smtClean="0">
                <a:solidFill>
                  <a:schemeClr val="bg1">
                    <a:lumMod val="75000"/>
                  </a:schemeClr>
                </a:solidFill>
              </a:rPr>
              <a:t> 연락처</a:t>
            </a:r>
            <a:r>
              <a:rPr lang="en-US" altLang="ko-KR" sz="700" dirty="0" smtClean="0">
                <a:solidFill>
                  <a:schemeClr val="bg1">
                    <a:lumMod val="75000"/>
                  </a:schemeClr>
                </a:solidFill>
              </a:rPr>
              <a:t>, </a:t>
            </a:r>
            <a:r>
              <a:rPr lang="ko-KR" altLang="en-US" sz="700" dirty="0" smtClean="0">
                <a:solidFill>
                  <a:schemeClr val="bg1">
                    <a:lumMod val="75000"/>
                  </a:schemeClr>
                </a:solidFill>
              </a:rPr>
              <a:t>이메일주소</a:t>
            </a:r>
            <a:r>
              <a:rPr lang="en-US" altLang="ko-KR" sz="700" dirty="0" smtClean="0">
                <a:solidFill>
                  <a:schemeClr val="bg1">
                    <a:lumMod val="75000"/>
                  </a:schemeClr>
                </a:solidFill>
              </a:rPr>
              <a:t>, </a:t>
            </a:r>
            <a:r>
              <a:rPr lang="ko-KR" altLang="en-US" sz="700" dirty="0" smtClean="0">
                <a:solidFill>
                  <a:schemeClr val="bg1">
                    <a:lumMod val="75000"/>
                  </a:schemeClr>
                </a:solidFill>
              </a:rPr>
              <a:t>계좌번호 등</a:t>
            </a:r>
            <a:r>
              <a:rPr lang="en-US" altLang="ko-KR" sz="700" dirty="0" smtClean="0">
                <a:solidFill>
                  <a:schemeClr val="bg1">
                    <a:lumMod val="75000"/>
                  </a:schemeClr>
                </a:solidFill>
              </a:rPr>
              <a:t>)</a:t>
            </a:r>
          </a:p>
        </p:txBody>
      </p:sp>
      <p:sp>
        <p:nvSpPr>
          <p:cNvPr id="13" name="직사각형 12"/>
          <p:cNvSpPr/>
          <p:nvPr/>
        </p:nvSpPr>
        <p:spPr>
          <a:xfrm>
            <a:off x="2638084" y="3881321"/>
            <a:ext cx="602580" cy="58241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endParaRPr lang="ko-KR" altLang="en-US" sz="800" dirty="0">
              <a:solidFill>
                <a:schemeClr val="tx1"/>
              </a:solidFill>
            </a:endParaRPr>
          </a:p>
        </p:txBody>
      </p:sp>
      <p:sp>
        <p:nvSpPr>
          <p:cNvPr id="18" name="직사각형 17"/>
          <p:cNvSpPr/>
          <p:nvPr/>
        </p:nvSpPr>
        <p:spPr>
          <a:xfrm>
            <a:off x="2560122" y="4532569"/>
            <a:ext cx="2639731" cy="415498"/>
          </a:xfrm>
          <a:prstGeom prst="rect">
            <a:avLst/>
          </a:prstGeom>
        </p:spPr>
        <p:txBody>
          <a:bodyPr wrap="square">
            <a:spAutoFit/>
          </a:bodyPr>
          <a:lstStyle/>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이미지는 최대 </a:t>
            </a:r>
            <a:r>
              <a:rPr lang="en-US" altLang="ko-KR" sz="700" dirty="0" smtClean="0">
                <a:solidFill>
                  <a:schemeClr val="tx1">
                    <a:lumMod val="50000"/>
                    <a:lumOff val="50000"/>
                  </a:schemeClr>
                </a:solidFill>
              </a:rPr>
              <a:t>5</a:t>
            </a:r>
            <a:r>
              <a:rPr lang="ko-KR" altLang="en-US" sz="700" dirty="0" smtClean="0">
                <a:solidFill>
                  <a:schemeClr val="tx1">
                    <a:lumMod val="50000"/>
                    <a:lumOff val="50000"/>
                  </a:schemeClr>
                </a:solidFill>
              </a:rPr>
              <a:t>장까지 등록할 수 있습니다</a:t>
            </a:r>
            <a:r>
              <a:rPr lang="en-US" altLang="ko-KR" sz="700" dirty="0" smtClean="0">
                <a:solidFill>
                  <a:schemeClr val="tx1">
                    <a:lumMod val="50000"/>
                    <a:lumOff val="50000"/>
                  </a:schemeClr>
                </a:solidFill>
              </a:rPr>
              <a:t>. </a:t>
            </a:r>
          </a:p>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 첨부는 최대 </a:t>
            </a:r>
            <a:r>
              <a:rPr lang="en-US" altLang="ko-KR" sz="700" dirty="0" smtClean="0">
                <a:solidFill>
                  <a:schemeClr val="tx1">
                    <a:lumMod val="50000"/>
                    <a:lumOff val="50000"/>
                  </a:schemeClr>
                </a:solidFill>
              </a:rPr>
              <a:t>10MB</a:t>
            </a:r>
            <a:r>
              <a:rPr lang="ko-KR" altLang="en-US" sz="700" dirty="0" smtClean="0">
                <a:solidFill>
                  <a:schemeClr val="tx1">
                    <a:lumMod val="50000"/>
                    <a:lumOff val="50000"/>
                  </a:schemeClr>
                </a:solidFill>
              </a:rPr>
              <a:t>까지 가능하며</a:t>
            </a:r>
            <a:r>
              <a:rPr lang="en-US" altLang="ko-KR" sz="700" dirty="0" smtClean="0">
                <a:solidFill>
                  <a:schemeClr val="tx1">
                    <a:lumMod val="50000"/>
                    <a:lumOff val="50000"/>
                  </a:schemeClr>
                </a:solidFill>
              </a:rPr>
              <a:t>, JPG, PNG, GIF</a:t>
            </a:r>
          </a:p>
          <a:p>
            <a:r>
              <a:rPr lang="ko-KR" altLang="en-US" sz="700" dirty="0" smtClean="0">
                <a:solidFill>
                  <a:schemeClr val="tx1">
                    <a:lumMod val="50000"/>
                    <a:lumOff val="50000"/>
                  </a:schemeClr>
                </a:solidFill>
              </a:rPr>
              <a:t>  파일만 등록할 수 있습니다</a:t>
            </a:r>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 </a:t>
            </a:r>
            <a:endParaRPr lang="en-US" altLang="ko-KR" sz="700" dirty="0">
              <a:solidFill>
                <a:schemeClr val="tx1">
                  <a:lumMod val="50000"/>
                  <a:lumOff val="50000"/>
                </a:schemeClr>
              </a:solidFill>
            </a:endParaRPr>
          </a:p>
        </p:txBody>
      </p:sp>
      <p:sp>
        <p:nvSpPr>
          <p:cNvPr id="19" name="직사각형 18"/>
          <p:cNvSpPr/>
          <p:nvPr/>
        </p:nvSpPr>
        <p:spPr>
          <a:xfrm>
            <a:off x="2638084" y="5085702"/>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DDDDDD</a:t>
            </a:r>
            <a:endParaRPr lang="ko-KR" altLang="en-US" sz="700" dirty="0">
              <a:solidFill>
                <a:schemeClr val="bg1">
                  <a:lumMod val="50000"/>
                </a:schemeClr>
              </a:solidFill>
            </a:endParaRPr>
          </a:p>
        </p:txBody>
      </p:sp>
      <p:sp>
        <p:nvSpPr>
          <p:cNvPr id="20" name="직사각형 19"/>
          <p:cNvSpPr/>
          <p:nvPr/>
        </p:nvSpPr>
        <p:spPr>
          <a:xfrm>
            <a:off x="3611252" y="5085702"/>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Naver.com</a:t>
            </a:r>
            <a:endParaRPr lang="ko-KR" altLang="en-US" sz="700" dirty="0">
              <a:solidFill>
                <a:schemeClr val="bg1">
                  <a:lumMod val="50000"/>
                </a:schemeClr>
              </a:solidFill>
            </a:endParaRPr>
          </a:p>
        </p:txBody>
      </p:sp>
      <p:sp>
        <p:nvSpPr>
          <p:cNvPr id="21" name="직사각형 20"/>
          <p:cNvSpPr/>
          <p:nvPr/>
        </p:nvSpPr>
        <p:spPr>
          <a:xfrm>
            <a:off x="3342949" y="5107663"/>
            <a:ext cx="441345" cy="200055"/>
          </a:xfrm>
          <a:prstGeom prst="rect">
            <a:avLst/>
          </a:prstGeom>
        </p:spPr>
        <p:txBody>
          <a:bodyPr wrap="square">
            <a:spAutoFit/>
          </a:bodyPr>
          <a:lstStyle/>
          <a:p>
            <a:r>
              <a:rPr lang="en-US" altLang="ko-KR" sz="700" dirty="0"/>
              <a:t>@</a:t>
            </a:r>
          </a:p>
        </p:txBody>
      </p:sp>
      <p:sp>
        <p:nvSpPr>
          <p:cNvPr id="22" name="직사각형 21"/>
          <p:cNvSpPr/>
          <p:nvPr/>
        </p:nvSpPr>
        <p:spPr>
          <a:xfrm>
            <a:off x="2638084"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a:t>
            </a:r>
            <a:endParaRPr lang="ko-KR" altLang="en-US" sz="700" dirty="0">
              <a:solidFill>
                <a:schemeClr val="bg1">
                  <a:lumMod val="50000"/>
                </a:schemeClr>
              </a:solidFill>
            </a:endParaRPr>
          </a:p>
        </p:txBody>
      </p:sp>
      <p:sp>
        <p:nvSpPr>
          <p:cNvPr id="23" name="직사각형 22"/>
          <p:cNvSpPr/>
          <p:nvPr/>
        </p:nvSpPr>
        <p:spPr>
          <a:xfrm>
            <a:off x="3342949" y="5500528"/>
            <a:ext cx="441345" cy="200055"/>
          </a:xfrm>
          <a:prstGeom prst="rect">
            <a:avLst/>
          </a:prstGeom>
        </p:spPr>
        <p:txBody>
          <a:bodyPr wrap="square">
            <a:spAutoFit/>
          </a:bodyPr>
          <a:lstStyle/>
          <a:p>
            <a:r>
              <a:rPr lang="en-US" altLang="ko-KR" sz="700" dirty="0" smtClean="0"/>
              <a:t>-</a:t>
            </a:r>
            <a:endParaRPr lang="en-US" altLang="ko-KR" sz="700" dirty="0"/>
          </a:p>
        </p:txBody>
      </p:sp>
      <p:sp>
        <p:nvSpPr>
          <p:cNvPr id="24" name="직사각형 23"/>
          <p:cNvSpPr/>
          <p:nvPr/>
        </p:nvSpPr>
        <p:spPr>
          <a:xfrm>
            <a:off x="3530546"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5" name="직사각형 24"/>
          <p:cNvSpPr/>
          <p:nvPr/>
        </p:nvSpPr>
        <p:spPr>
          <a:xfrm>
            <a:off x="4245794" y="5500528"/>
            <a:ext cx="441345" cy="200055"/>
          </a:xfrm>
          <a:prstGeom prst="rect">
            <a:avLst/>
          </a:prstGeom>
        </p:spPr>
        <p:txBody>
          <a:bodyPr wrap="square">
            <a:spAutoFit/>
          </a:bodyPr>
          <a:lstStyle/>
          <a:p>
            <a:r>
              <a:rPr lang="en-US" altLang="ko-KR" sz="700" dirty="0" smtClean="0"/>
              <a:t>-</a:t>
            </a:r>
            <a:endParaRPr lang="en-US" altLang="ko-KR" sz="700" dirty="0"/>
          </a:p>
        </p:txBody>
      </p:sp>
      <p:sp>
        <p:nvSpPr>
          <p:cNvPr id="26" name="직사각형 25"/>
          <p:cNvSpPr/>
          <p:nvPr/>
        </p:nvSpPr>
        <p:spPr>
          <a:xfrm>
            <a:off x="4433391"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7"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4906460" y="5143396"/>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8" name="직사각형 27"/>
          <p:cNvSpPr/>
          <p:nvPr/>
        </p:nvSpPr>
        <p:spPr>
          <a:xfrm>
            <a:off x="5003422" y="5107664"/>
            <a:ext cx="1970917" cy="200055"/>
          </a:xfrm>
          <a:prstGeom prst="rect">
            <a:avLst/>
          </a:prstGeom>
        </p:spPr>
        <p:txBody>
          <a:bodyPr wrap="square">
            <a:spAutoFit/>
          </a:bodyPr>
          <a:lstStyle/>
          <a:p>
            <a:r>
              <a:rPr lang="ko-KR" altLang="en-US" sz="700" dirty="0" smtClean="0"/>
              <a:t>답변결과 받기</a:t>
            </a:r>
            <a:endParaRPr lang="en-US" altLang="ko-KR" sz="700" dirty="0"/>
          </a:p>
        </p:txBody>
      </p:sp>
      <p:sp>
        <p:nvSpPr>
          <p:cNvPr id="29"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5321227" y="5557396"/>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30" name="직사각형 29"/>
          <p:cNvSpPr/>
          <p:nvPr/>
        </p:nvSpPr>
        <p:spPr>
          <a:xfrm>
            <a:off x="5418189" y="5521664"/>
            <a:ext cx="1970917" cy="200055"/>
          </a:xfrm>
          <a:prstGeom prst="rect">
            <a:avLst/>
          </a:prstGeom>
        </p:spPr>
        <p:txBody>
          <a:bodyPr wrap="square">
            <a:spAutoFit/>
          </a:bodyPr>
          <a:lstStyle/>
          <a:p>
            <a:r>
              <a:rPr lang="ko-KR" altLang="en-US" sz="700" dirty="0" smtClean="0"/>
              <a:t>답변등록여부 </a:t>
            </a:r>
            <a:r>
              <a:rPr lang="en-US" altLang="ko-KR" sz="700" dirty="0" smtClean="0"/>
              <a:t>SMS </a:t>
            </a:r>
            <a:r>
              <a:rPr lang="ko-KR" altLang="en-US" sz="700" dirty="0" smtClean="0"/>
              <a:t>받기</a:t>
            </a:r>
            <a:endParaRPr lang="en-US" altLang="ko-KR" sz="700" dirty="0"/>
          </a:p>
        </p:txBody>
      </p:sp>
      <p:sp>
        <p:nvSpPr>
          <p:cNvPr id="33" name="직사각형 32"/>
          <p:cNvSpPr/>
          <p:nvPr/>
        </p:nvSpPr>
        <p:spPr>
          <a:xfrm>
            <a:off x="1209163" y="5806610"/>
            <a:ext cx="6096000" cy="200055"/>
          </a:xfrm>
          <a:prstGeom prst="rect">
            <a:avLst/>
          </a:prstGeom>
        </p:spPr>
        <p:txBody>
          <a:bodyPr>
            <a:spAutoFit/>
          </a:bodyPr>
          <a:lstStyle/>
          <a:p>
            <a:r>
              <a:rPr lang="ko-KR" altLang="en-US" sz="700" dirty="0">
                <a:solidFill>
                  <a:srgbClr val="D72137"/>
                </a:solidFill>
                <a:latin typeface="Pretendard" panose="02000503000000020004"/>
              </a:rPr>
              <a:t>*이메일</a:t>
            </a:r>
            <a:r>
              <a:rPr lang="en-US" altLang="ko-KR" sz="700" dirty="0">
                <a:solidFill>
                  <a:srgbClr val="D72137"/>
                </a:solidFill>
                <a:latin typeface="Pretendard" panose="02000503000000020004"/>
              </a:rPr>
              <a:t>, </a:t>
            </a:r>
            <a:r>
              <a:rPr lang="ko-KR" altLang="en-US" sz="700" dirty="0">
                <a:solidFill>
                  <a:srgbClr val="D72137"/>
                </a:solidFill>
                <a:latin typeface="Pretendard" panose="02000503000000020004"/>
              </a:rPr>
              <a:t>휴대전화번호 정보 수정을 원하시는 경우 회원정보 수정을 통해 변경해주시기 바랍니다</a:t>
            </a:r>
            <a:r>
              <a:rPr lang="en-US" altLang="ko-KR" sz="700" dirty="0">
                <a:solidFill>
                  <a:srgbClr val="D72137"/>
                </a:solidFill>
                <a:latin typeface="Pretendard" panose="02000503000000020004"/>
              </a:rPr>
              <a:t>.</a:t>
            </a:r>
            <a:endParaRPr lang="ko-KR" altLang="en-US" sz="700" dirty="0"/>
          </a:p>
        </p:txBody>
      </p:sp>
      <p:graphicFrame>
        <p:nvGraphicFramePr>
          <p:cNvPr id="35" name="표 34">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677668464"/>
              </p:ext>
            </p:extLst>
          </p:nvPr>
        </p:nvGraphicFramePr>
        <p:xfrm>
          <a:off x="9000565" y="37029"/>
          <a:ext cx="3152540" cy="79066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주문제품선택팝업에서 제품선택완료 케이스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주문번호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제품명 앞에 주문번호 전체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제품명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공백포함 최대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15</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말줄임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옵션명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공백포함 최대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말줄임</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직사각형 87"/>
          <p:cNvSpPr/>
          <p:nvPr/>
        </p:nvSpPr>
        <p:spPr>
          <a:xfrm>
            <a:off x="3882541" y="1350874"/>
            <a:ext cx="1185448" cy="24397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solidFill>
              </a:rPr>
              <a:t>배송지연</a:t>
            </a:r>
            <a:endParaRPr lang="ko-KR" altLang="en-US" sz="700" dirty="0">
              <a:solidFill>
                <a:schemeClr val="tx1"/>
              </a:solidFill>
            </a:endParaRPr>
          </a:p>
        </p:txBody>
      </p:sp>
      <p:sp>
        <p:nvSpPr>
          <p:cNvPr id="6" name="직사각형 5"/>
          <p:cNvSpPr/>
          <p:nvPr/>
        </p:nvSpPr>
        <p:spPr>
          <a:xfrm>
            <a:off x="2638085" y="1350874"/>
            <a:ext cx="1185448" cy="24397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tx1"/>
                </a:solidFill>
              </a:rPr>
              <a:t>주문</a:t>
            </a:r>
            <a:r>
              <a:rPr lang="en-US" altLang="ko-KR" sz="700" dirty="0" smtClean="0">
                <a:solidFill>
                  <a:schemeClr val="tx1"/>
                </a:solidFill>
              </a:rPr>
              <a:t>/</a:t>
            </a:r>
            <a:r>
              <a:rPr lang="ko-KR" altLang="en-US" sz="700" dirty="0" smtClean="0">
                <a:solidFill>
                  <a:schemeClr val="tx1"/>
                </a:solidFill>
              </a:rPr>
              <a:t>결제문의</a:t>
            </a:r>
            <a:endParaRPr lang="ko-KR" altLang="en-US" sz="700" dirty="0">
              <a:solidFill>
                <a:schemeClr val="tx1"/>
              </a:solidFill>
            </a:endParaRPr>
          </a:p>
        </p:txBody>
      </p:sp>
      <p:sp>
        <p:nvSpPr>
          <p:cNvPr id="7" name="TextBox 6"/>
          <p:cNvSpPr txBox="1"/>
          <p:nvPr/>
        </p:nvSpPr>
        <p:spPr>
          <a:xfrm rot="5400000">
            <a:off x="3483068"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9" name="TextBox 8"/>
          <p:cNvSpPr txBox="1"/>
          <p:nvPr/>
        </p:nvSpPr>
        <p:spPr>
          <a:xfrm rot="5400000">
            <a:off x="4752510"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89" name="직사각형 88"/>
          <p:cNvSpPr/>
          <p:nvPr/>
        </p:nvSpPr>
        <p:spPr>
          <a:xfrm>
            <a:off x="2560122" y="1742420"/>
            <a:ext cx="3905841" cy="707886"/>
          </a:xfrm>
          <a:prstGeom prst="rect">
            <a:avLst/>
          </a:prstGeom>
        </p:spPr>
        <p:txBody>
          <a:bodyPr wrap="square">
            <a:spAutoFit/>
          </a:bodyPr>
          <a:lstStyle/>
          <a:p>
            <a:pPr>
              <a:lnSpc>
                <a:spcPts val="1200"/>
              </a:lnSpc>
            </a:pPr>
            <a:r>
              <a:rPr lang="en-US" altLang="ko-KR" sz="800" dirty="0" smtClean="0">
                <a:solidFill>
                  <a:srgbClr val="222222"/>
                </a:solidFill>
                <a:latin typeface="Pretendard" panose="02000503000000020004"/>
              </a:rPr>
              <a:t>[21255779] </a:t>
            </a:r>
            <a:r>
              <a:rPr lang="ko-KR" altLang="en-US" sz="800" dirty="0"/>
              <a:t>파워프루프 브러시 </a:t>
            </a:r>
            <a:r>
              <a:rPr lang="ko-KR" altLang="en-US" sz="800" dirty="0" smtClean="0"/>
              <a:t>라이너 </a:t>
            </a:r>
            <a:r>
              <a:rPr lang="en-US" altLang="ko-KR" sz="800" dirty="0" smtClean="0">
                <a:solidFill>
                  <a:schemeClr val="tx1">
                    <a:lumMod val="50000"/>
                    <a:lumOff val="50000"/>
                  </a:schemeClr>
                </a:solidFill>
              </a:rPr>
              <a:t>– </a:t>
            </a:r>
            <a:r>
              <a:rPr lang="ko-KR" altLang="en-US" sz="800" dirty="0" smtClean="0">
                <a:solidFill>
                  <a:schemeClr val="tx1">
                    <a:lumMod val="50000"/>
                    <a:lumOff val="50000"/>
                  </a:schemeClr>
                </a:solidFill>
              </a:rPr>
              <a:t>옵션명을노출해주세요  </a:t>
            </a:r>
            <a:r>
              <a:rPr lang="en-US" altLang="ko-KR" sz="800" dirty="0" smtClean="0">
                <a:solidFill>
                  <a:schemeClr val="tx1">
                    <a:lumMod val="50000"/>
                    <a:lumOff val="50000"/>
                  </a:schemeClr>
                </a:solidFill>
                <a:latin typeface="Pretendard" panose="02000503000000020004"/>
              </a:rPr>
              <a:t> </a:t>
            </a:r>
            <a:endParaRPr lang="ko-KR" altLang="en-US" sz="800" dirty="0">
              <a:solidFill>
                <a:schemeClr val="tx1">
                  <a:lumMod val="50000"/>
                  <a:lumOff val="50000"/>
                </a:schemeClr>
              </a:solidFill>
            </a:endParaRPr>
          </a:p>
          <a:p>
            <a:pPr>
              <a:lnSpc>
                <a:spcPts val="1200"/>
              </a:lnSpc>
            </a:pPr>
            <a:r>
              <a:rPr lang="en-US" altLang="ko-KR" sz="800" dirty="0" smtClean="0">
                <a:solidFill>
                  <a:srgbClr val="222222"/>
                </a:solidFill>
                <a:latin typeface="Pretendard" panose="02000503000000020004"/>
              </a:rPr>
              <a:t>[00000000] </a:t>
            </a:r>
            <a:r>
              <a:rPr lang="ko-KR" altLang="en-US" sz="800" dirty="0" smtClean="0"/>
              <a:t>제품명을 노출해주세요 </a:t>
            </a:r>
            <a:endParaRPr lang="en-US" altLang="ko-KR" sz="800" dirty="0" smtClean="0"/>
          </a:p>
          <a:p>
            <a:pPr>
              <a:lnSpc>
                <a:spcPts val="1200"/>
              </a:lnSpc>
            </a:pPr>
            <a:r>
              <a:rPr lang="en-US" altLang="ko-KR" sz="800" dirty="0" smtClean="0">
                <a:solidFill>
                  <a:srgbClr val="222222"/>
                </a:solidFill>
                <a:latin typeface="Pretendard" panose="02000503000000020004"/>
              </a:rPr>
              <a:t>[00000000</a:t>
            </a:r>
            <a:r>
              <a:rPr lang="en-US" altLang="ko-KR" sz="800" dirty="0">
                <a:solidFill>
                  <a:srgbClr val="222222"/>
                </a:solidFill>
                <a:latin typeface="Pretendard" panose="02000503000000020004"/>
              </a:rPr>
              <a:t> ] </a:t>
            </a:r>
            <a:r>
              <a:rPr lang="ko-KR" altLang="en-US" sz="800" dirty="0"/>
              <a:t>제품명을 노출해주세요 </a:t>
            </a:r>
          </a:p>
          <a:p>
            <a:pPr>
              <a:lnSpc>
                <a:spcPts val="1200"/>
              </a:lnSpc>
            </a:pPr>
            <a:r>
              <a:rPr lang="en-US" altLang="ko-KR" sz="800" dirty="0" smtClean="0">
                <a:solidFill>
                  <a:srgbClr val="222222"/>
                </a:solidFill>
                <a:latin typeface="Pretendard" panose="02000503000000020004"/>
              </a:rPr>
              <a:t>[00000000 ] </a:t>
            </a:r>
            <a:r>
              <a:rPr lang="ko-KR" altLang="en-US" sz="800" dirty="0"/>
              <a:t>제품명을 노출해주세요 </a:t>
            </a:r>
          </a:p>
        </p:txBody>
      </p:sp>
      <p:sp>
        <p:nvSpPr>
          <p:cNvPr id="91" name="직사각형 90"/>
          <p:cNvSpPr/>
          <p:nvPr/>
        </p:nvSpPr>
        <p:spPr>
          <a:xfrm>
            <a:off x="1271462" y="1681403"/>
            <a:ext cx="6494691" cy="82097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611">
            <a:extLst>
              <a:ext uri="{FF2B5EF4-FFF2-40B4-BE49-F238E27FC236}">
                <a16:creationId xmlns:a16="http://schemas.microsoft.com/office/drawing/2014/main" id="{8A3723C9-7A64-4677-9B95-EBFFA02C0DC4}"/>
              </a:ext>
            </a:extLst>
          </p:cNvPr>
          <p:cNvSpPr>
            <a:spLocks noChangeArrowheads="1"/>
          </p:cNvSpPr>
          <p:nvPr/>
        </p:nvSpPr>
        <p:spPr bwMode="auto">
          <a:xfrm>
            <a:off x="1177001" y="15922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pSp>
        <p:nvGrpSpPr>
          <p:cNvPr id="36" name="그룹 35"/>
          <p:cNvGrpSpPr/>
          <p:nvPr/>
        </p:nvGrpSpPr>
        <p:grpSpPr>
          <a:xfrm>
            <a:off x="3209087" y="6083208"/>
            <a:ext cx="3031208" cy="369224"/>
            <a:chOff x="4681440" y="5720114"/>
            <a:chExt cx="1910266" cy="232685"/>
          </a:xfrm>
        </p:grpSpPr>
        <p:sp>
          <p:nvSpPr>
            <p:cNvPr id="37" name="직사각형 36"/>
            <p:cNvSpPr/>
            <p:nvPr/>
          </p:nvSpPr>
          <p:spPr>
            <a:xfrm>
              <a:off x="5548444" y="5720118"/>
              <a:ext cx="1043262" cy="2326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bg1"/>
                  </a:solidFill>
                </a:rPr>
                <a:t>문의하기</a:t>
              </a:r>
              <a:endParaRPr lang="ko-KR" altLang="en-US" sz="900" b="1" dirty="0">
                <a:solidFill>
                  <a:schemeClr val="bg1"/>
                </a:solidFill>
              </a:endParaRPr>
            </a:p>
          </p:txBody>
        </p:sp>
        <p:sp>
          <p:nvSpPr>
            <p:cNvPr id="38" name="직사각형 37"/>
            <p:cNvSpPr/>
            <p:nvPr/>
          </p:nvSpPr>
          <p:spPr>
            <a:xfrm>
              <a:off x="4681440" y="5720114"/>
              <a:ext cx="757921" cy="23268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취소</a:t>
              </a:r>
              <a:endParaRPr lang="ko-KR" altLang="en-US" sz="900" b="1" dirty="0">
                <a:solidFill>
                  <a:schemeClr val="tx1"/>
                </a:solidFill>
              </a:endParaRPr>
            </a:p>
          </p:txBody>
        </p:sp>
      </p:gr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3081369" y="599914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5891157" y="598838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87043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표 70"/>
          <p:cNvGraphicFramePr>
            <a:graphicFrameLocks noGrp="1"/>
          </p:cNvGraphicFramePr>
          <p:nvPr>
            <p:extLst>
              <p:ext uri="{D42A27DB-BD31-4B8C-83A1-F6EECF244321}">
                <p14:modId xmlns:p14="http://schemas.microsoft.com/office/powerpoint/2010/main" val="45214307"/>
              </p:ext>
            </p:extLst>
          </p:nvPr>
        </p:nvGraphicFramePr>
        <p:xfrm>
          <a:off x="1760491" y="4543428"/>
          <a:ext cx="6494691" cy="1535934"/>
        </p:xfrm>
        <a:graphic>
          <a:graphicData uri="http://schemas.openxmlformats.org/drawingml/2006/table">
            <a:tbl>
              <a:tblPr firstRow="1" bandRow="1">
                <a:tableStyleId>{5C22544A-7EE6-4342-B048-85BDC9FD1C3A}</a:tableStyleId>
              </a:tblPr>
              <a:tblGrid>
                <a:gridCol w="3250367">
                  <a:extLst>
                    <a:ext uri="{9D8B030D-6E8A-4147-A177-3AD203B41FA5}">
                      <a16:colId xmlns:a16="http://schemas.microsoft.com/office/drawing/2014/main" val="2076475597"/>
                    </a:ext>
                  </a:extLst>
                </a:gridCol>
                <a:gridCol w="1277810">
                  <a:extLst>
                    <a:ext uri="{9D8B030D-6E8A-4147-A177-3AD203B41FA5}">
                      <a16:colId xmlns:a16="http://schemas.microsoft.com/office/drawing/2014/main" val="476260222"/>
                    </a:ext>
                  </a:extLst>
                </a:gridCol>
                <a:gridCol w="983257">
                  <a:extLst>
                    <a:ext uri="{9D8B030D-6E8A-4147-A177-3AD203B41FA5}">
                      <a16:colId xmlns:a16="http://schemas.microsoft.com/office/drawing/2014/main" val="3244160371"/>
                    </a:ext>
                  </a:extLst>
                </a:gridCol>
                <a:gridCol w="983257">
                  <a:extLst>
                    <a:ext uri="{9D8B030D-6E8A-4147-A177-3AD203B41FA5}">
                      <a16:colId xmlns:a16="http://schemas.microsoft.com/office/drawing/2014/main" val="4162039397"/>
                    </a:ext>
                  </a:extLst>
                </a:gridCol>
              </a:tblGrid>
              <a:tr h="444174">
                <a:tc>
                  <a:txBody>
                    <a:bodyPr/>
                    <a:lstStyle/>
                    <a:p>
                      <a:pPr algn="ctr" latinLnBrk="1"/>
                      <a:r>
                        <a:rPr lang="ko-KR" altLang="en-US" sz="800" dirty="0" smtClean="0">
                          <a:solidFill>
                            <a:schemeClr val="tx1"/>
                          </a:solidFill>
                        </a:rPr>
                        <a:t>제목  </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작성일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답변일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처리현황</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545880">
                <a:tc>
                  <a:txBody>
                    <a:bodyPr/>
                    <a:lstStyle/>
                    <a:p>
                      <a:pPr algn="l"/>
                      <a:endParaRPr lang="en-US" altLang="ko-KR" sz="800" dirty="0" smtClean="0"/>
                    </a:p>
                    <a:p>
                      <a:pPr algn="l"/>
                      <a:r>
                        <a:rPr lang="ko-KR" altLang="en-US" sz="800" dirty="0" smtClean="0"/>
                        <a:t>주문건에 대해 결제 금액 영수증을 출력하고 싶어요</a:t>
                      </a:r>
                      <a:r>
                        <a:rPr lang="en-US" altLang="ko-KR" sz="800" dirty="0" smtClean="0"/>
                        <a:t>.    </a:t>
                      </a:r>
                      <a:endParaRPr lang="ko-KR" altLang="en-US" sz="800" dirty="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답변대기중 </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r h="5458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문의제목을노출해주세요 최대한줄로 말줄임 처리</a:t>
                      </a:r>
                      <a:r>
                        <a:rPr lang="en-US" altLang="ko-KR" sz="800" dirty="0" smtClean="0"/>
                        <a:t>……</a:t>
                      </a:r>
                      <a:endParaRPr lang="ko-KR" altLang="en-US" sz="800" dirty="0" smtClean="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답변완료</a:t>
                      </a: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0724666"/>
                  </a:ext>
                </a:extLst>
              </a:tr>
            </a:tbl>
          </a:graphicData>
        </a:graphic>
      </p:graphicFrame>
      <p:sp>
        <p:nvSpPr>
          <p:cNvPr id="2" name="제목 1"/>
          <p:cNvSpPr>
            <a:spLocks noGrp="1"/>
          </p:cNvSpPr>
          <p:nvPr>
            <p:ph type="ctrTitle"/>
          </p:nvPr>
        </p:nvSpPr>
        <p:spPr/>
        <p:txBody>
          <a:bodyPr/>
          <a:lstStyle/>
          <a:p>
            <a:r>
              <a:rPr lang="ko-KR" altLang="en-US" dirty="0" smtClean="0"/>
              <a:t>답변확인</a:t>
            </a:r>
            <a:endParaRPr lang="ko-KR" altLang="en-US" dirty="0"/>
          </a:p>
        </p:txBody>
      </p:sp>
      <p:sp>
        <p:nvSpPr>
          <p:cNvPr id="3" name="부제목 2"/>
          <p:cNvSpPr>
            <a:spLocks noGrp="1"/>
          </p:cNvSpPr>
          <p:nvPr>
            <p:ph type="subTitle" idx="1"/>
          </p:nvPr>
        </p:nvSpPr>
        <p:spPr/>
        <p:txBody>
          <a:bodyPr/>
          <a:lstStyle/>
          <a:p>
            <a:r>
              <a:rPr lang="en-US" altLang="ko-KR" dirty="0" smtClean="0"/>
              <a:t>IN_PC_MYP_01_48</a:t>
            </a:r>
            <a:endParaRPr lang="ko-KR" altLang="en-US" dirty="0"/>
          </a:p>
        </p:txBody>
      </p:sp>
      <p:cxnSp>
        <p:nvCxnSpPr>
          <p:cNvPr id="4" name="직선 연결선 3"/>
          <p:cNvCxnSpPr/>
          <p:nvPr/>
        </p:nvCxnSpPr>
        <p:spPr>
          <a:xfrm>
            <a:off x="72427" y="1567943"/>
            <a:ext cx="886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3">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4"/>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524406250"/>
              </p:ext>
            </p:extLst>
          </p:nvPr>
        </p:nvGraphicFramePr>
        <p:xfrm>
          <a:off x="9000565" y="37029"/>
          <a:ext cx="3152540" cy="463969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38039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답변확인 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관리자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CS</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1:1</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문의</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작성일기준 최근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6</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개월내 문의내역 디폴트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84956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2</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조회기간</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- 6</a:t>
                      </a:r>
                      <a:r>
                        <a:rPr lang="ko-KR" altLang="en-US" sz="800" b="0" u="none" baseline="0" dirty="0" smtClean="0">
                          <a:solidFill>
                            <a:schemeClr val="tx1"/>
                          </a:solidFill>
                          <a:latin typeface="+mn-ea"/>
                          <a:ea typeface="+mn-ea"/>
                        </a:rPr>
                        <a:t>개월 디폴트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- 15</a:t>
                      </a:r>
                      <a:r>
                        <a:rPr lang="ko-KR" altLang="en-US" sz="800" b="0" u="none" baseline="0" dirty="0" smtClean="0">
                          <a:solidFill>
                            <a:schemeClr val="tx1"/>
                          </a:solidFill>
                          <a:latin typeface="+mn-ea"/>
                          <a:ea typeface="+mn-ea"/>
                        </a:rPr>
                        <a:t>일</a:t>
                      </a: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개월</a:t>
                      </a:r>
                      <a:r>
                        <a:rPr lang="en-US" altLang="ko-KR" sz="800" b="0" u="none" baseline="0" dirty="0" smtClean="0">
                          <a:solidFill>
                            <a:schemeClr val="tx1"/>
                          </a:solidFill>
                          <a:latin typeface="+mn-ea"/>
                          <a:ea typeface="+mn-ea"/>
                        </a:rPr>
                        <a:t>, 2</a:t>
                      </a:r>
                      <a:r>
                        <a:rPr lang="ko-KR" altLang="en-US" sz="800" b="0" u="none" baseline="0" dirty="0" smtClean="0">
                          <a:solidFill>
                            <a:schemeClr val="tx1"/>
                          </a:solidFill>
                          <a:latin typeface="+mn-ea"/>
                          <a:ea typeface="+mn-ea"/>
                        </a:rPr>
                        <a:t>개월</a:t>
                      </a:r>
                      <a:r>
                        <a:rPr lang="en-US" altLang="ko-KR" sz="800" b="0" u="none" baseline="0" dirty="0" smtClean="0">
                          <a:solidFill>
                            <a:schemeClr val="tx1"/>
                          </a:solidFill>
                          <a:latin typeface="+mn-ea"/>
                          <a:ea typeface="+mn-ea"/>
                        </a:rPr>
                        <a:t>, 3</a:t>
                      </a:r>
                      <a:r>
                        <a:rPr lang="ko-KR" altLang="en-US" sz="800" b="0" u="none" baseline="0" dirty="0" smtClean="0">
                          <a:solidFill>
                            <a:schemeClr val="tx1"/>
                          </a:solidFill>
                          <a:latin typeface="+mn-ea"/>
                          <a:ea typeface="+mn-ea"/>
                        </a:rPr>
                        <a:t>개월</a:t>
                      </a:r>
                      <a:r>
                        <a:rPr lang="en-US" altLang="ko-KR" sz="800" b="0" u="none" baseline="0" dirty="0" smtClean="0">
                          <a:solidFill>
                            <a:schemeClr val="tx1"/>
                          </a:solidFill>
                          <a:latin typeface="+mn-ea"/>
                          <a:ea typeface="+mn-ea"/>
                        </a:rPr>
                        <a:t>, 6</a:t>
                      </a:r>
                      <a:r>
                        <a:rPr lang="ko-KR" altLang="en-US" sz="800" b="0" u="none" baseline="0" dirty="0" smtClean="0">
                          <a:solidFill>
                            <a:schemeClr val="tx1"/>
                          </a:solidFill>
                          <a:latin typeface="+mn-ea"/>
                          <a:ea typeface="+mn-ea"/>
                        </a:rPr>
                        <a:t>개월 중 택</a:t>
                      </a:r>
                      <a:r>
                        <a:rPr lang="en-US" altLang="ko-KR" sz="800" b="0" u="none" baseline="0" dirty="0" smtClean="0">
                          <a:solidFill>
                            <a:schemeClr val="tx1"/>
                          </a:solidFill>
                          <a:latin typeface="+mn-ea"/>
                          <a:ea typeface="+mn-ea"/>
                        </a:rPr>
                        <a:t>1 </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날짜 조회 상세 정의는 공통 확인</a:t>
                      </a:r>
                      <a:r>
                        <a:rPr lang="en-US" altLang="ko-KR" sz="800" b="0" u="none" baseline="0" dirty="0" smtClean="0">
                          <a:solidFill>
                            <a:schemeClr val="tx1"/>
                          </a:solidFill>
                          <a:latin typeface="+mn-ea"/>
                          <a:ea typeface="+mn-ea"/>
                        </a:rPr>
                        <a:t/>
                      </a:r>
                      <a:br>
                        <a:rPr lang="en-US" altLang="ko-KR" sz="800" b="0" u="none" baseline="0" dirty="0" smtClean="0">
                          <a:solidFill>
                            <a:schemeClr val="tx1"/>
                          </a:solidFill>
                          <a:latin typeface="+mn-ea"/>
                          <a:ea typeface="+mn-ea"/>
                        </a:rPr>
                      </a:br>
                      <a:r>
                        <a:rPr lang="en-US" altLang="ko-KR" sz="800" b="1" u="none" baseline="0" dirty="0" smtClean="0">
                          <a:solidFill>
                            <a:schemeClr val="tx1"/>
                          </a:solidFill>
                          <a:latin typeface="+mn-ea"/>
                          <a:ea typeface="+mn-ea"/>
                        </a:rPr>
                        <a:t>2-1 </a:t>
                      </a:r>
                      <a:r>
                        <a:rPr lang="ko-KR" altLang="en-US" sz="800" b="1" u="none" baseline="0" dirty="0" smtClean="0">
                          <a:solidFill>
                            <a:schemeClr val="tx1"/>
                          </a:solidFill>
                          <a:latin typeface="+mn-ea"/>
                          <a:ea typeface="+mn-ea"/>
                        </a:rPr>
                        <a:t>검색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해당 조회기간 내 작성된 내역 조회</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2059">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목록</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최초문의글의 작성일 </a:t>
                      </a:r>
                      <a:r>
                        <a:rPr lang="ko-KR" altLang="en-US" sz="800" b="0" u="none" baseline="0" dirty="0" err="1" smtClean="0">
                          <a:solidFill>
                            <a:schemeClr val="tx1"/>
                          </a:solidFill>
                          <a:latin typeface="+mn-ea"/>
                          <a:ea typeface="+mn-ea"/>
                        </a:rPr>
                        <a:t>최신순</a:t>
                      </a:r>
                      <a:r>
                        <a:rPr lang="ko-KR" altLang="en-US" sz="800" b="0" u="none" baseline="0" dirty="0" smtClean="0">
                          <a:solidFill>
                            <a:schemeClr val="tx1"/>
                          </a:solidFill>
                          <a:latin typeface="+mn-ea"/>
                          <a:ea typeface="+mn-ea"/>
                        </a:rPr>
                        <a:t> 정렬</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페이지당 </a:t>
                      </a:r>
                      <a:r>
                        <a:rPr lang="en-US" altLang="ko-KR" sz="800" b="0" u="none" baseline="0" dirty="0" smtClean="0">
                          <a:solidFill>
                            <a:schemeClr val="tx1"/>
                          </a:solidFill>
                          <a:latin typeface="+mn-ea"/>
                          <a:ea typeface="+mn-ea"/>
                        </a:rPr>
                        <a:t>10</a:t>
                      </a:r>
                      <a:r>
                        <a:rPr lang="ko-KR" altLang="en-US" sz="800" b="0" u="none" baseline="0" dirty="0" smtClean="0">
                          <a:solidFill>
                            <a:schemeClr val="tx1"/>
                          </a:solidFill>
                          <a:latin typeface="+mn-ea"/>
                          <a:ea typeface="+mn-ea"/>
                        </a:rPr>
                        <a:t>개 조회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개 이상 펼침 불가</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smtClean="0">
                          <a:solidFill>
                            <a:schemeClr val="tx1"/>
                          </a:solidFill>
                          <a:latin typeface="+mn-ea"/>
                          <a:ea typeface="+mn-ea"/>
                        </a:rPr>
                        <a:t>조회항목</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문의제목</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최대</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줄</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답변상태</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답변대기중</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답변완료</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- 1:1</a:t>
                      </a:r>
                      <a:r>
                        <a:rPr lang="ko-KR" altLang="en-US" sz="800" b="0" u="none" baseline="0" dirty="0" smtClean="0">
                          <a:solidFill>
                            <a:schemeClr val="tx1"/>
                          </a:solidFill>
                          <a:latin typeface="+mn-ea"/>
                          <a:ea typeface="+mn-ea"/>
                        </a:rPr>
                        <a:t>문의작성일 </a:t>
                      </a:r>
                      <a:r>
                        <a:rPr lang="en-US" altLang="ko-KR" sz="800" b="0" u="none" baseline="0" dirty="0" smtClean="0">
                          <a:solidFill>
                            <a:schemeClr val="tx1"/>
                          </a:solidFill>
                          <a:latin typeface="+mn-ea"/>
                          <a:ea typeface="+mn-ea"/>
                        </a:rPr>
                        <a:t>(YYYY-MM-DD)</a:t>
                      </a:r>
                    </a:p>
                    <a:p>
                      <a:pPr marL="171450" marR="0" lvl="0" indent="-171450" algn="l" defTabSz="844083" rtl="0" eaLnBrk="1" fontAlgn="auto" latinLnBrk="1" hangingPunct="1">
                        <a:lnSpc>
                          <a:spcPts val="1200"/>
                        </a:lnSpc>
                        <a:spcBef>
                          <a:spcPts val="0"/>
                        </a:spcBef>
                        <a:spcAft>
                          <a:spcPts val="0"/>
                        </a:spcAft>
                        <a:buClrTx/>
                        <a:buSzTx/>
                        <a:buFontTx/>
                        <a:buChar char="-"/>
                        <a:tabLst/>
                        <a:defRPr/>
                      </a:pPr>
                      <a:r>
                        <a:rPr lang="ko-KR" altLang="en-US" sz="800" b="0" u="none" baseline="0" dirty="0" smtClean="0">
                          <a:solidFill>
                            <a:schemeClr val="tx1"/>
                          </a:solidFill>
                          <a:latin typeface="+mn-ea"/>
                          <a:ea typeface="+mn-ea"/>
                        </a:rPr>
                        <a:t>답변일 </a:t>
                      </a:r>
                      <a:r>
                        <a:rPr lang="en-US" altLang="ko-KR" sz="800" b="0" u="none" baseline="0" dirty="0" smtClean="0">
                          <a:solidFill>
                            <a:schemeClr val="tx1"/>
                          </a:solidFill>
                          <a:latin typeface="+mn-ea"/>
                          <a:ea typeface="+mn-ea"/>
                        </a:rPr>
                        <a:t>(YYYY-MM-DD)</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문의취소 </a:t>
                      </a:r>
                      <a:r>
                        <a:rPr lang="en-US" altLang="ko-KR" sz="800" b="0" u="none" baseline="0" dirty="0" smtClean="0">
                          <a:solidFill>
                            <a:schemeClr val="tx1"/>
                          </a:solidFill>
                          <a:latin typeface="+mn-ea"/>
                          <a:ea typeface="+mn-ea"/>
                        </a:rPr>
                        <a:t>or</a:t>
                      </a:r>
                      <a:r>
                        <a:rPr lang="ko-KR" altLang="en-US" sz="800" b="0" u="none" baseline="0" dirty="0" smtClean="0">
                          <a:solidFill>
                            <a:schemeClr val="tx1"/>
                          </a:solidFill>
                          <a:latin typeface="+mn-ea"/>
                          <a:ea typeface="+mn-ea"/>
                        </a:rPr>
                        <a:t> 추가문의 버튼</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3-1 </a:t>
                      </a:r>
                      <a:r>
                        <a:rPr lang="ko-KR" altLang="en-US" sz="800" b="1" u="none" baseline="0" dirty="0" smtClean="0">
                          <a:solidFill>
                            <a:schemeClr val="tx1"/>
                          </a:solidFill>
                          <a:latin typeface="+mn-ea"/>
                          <a:ea typeface="+mn-ea"/>
                        </a:rPr>
                        <a:t>제목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a:t>
                      </a:r>
                      <a:r>
                        <a:rPr lang="ko-KR" altLang="en-US" sz="800" b="0" u="none" baseline="0" dirty="0" err="1" smtClean="0">
                          <a:solidFill>
                            <a:schemeClr val="tx1"/>
                          </a:solidFill>
                          <a:latin typeface="+mn-ea"/>
                          <a:ea typeface="+mn-ea"/>
                        </a:rPr>
                        <a:t>문의상세</a:t>
                      </a:r>
                      <a:r>
                        <a:rPr lang="ko-KR" altLang="en-US" sz="800" b="0" u="none" baseline="0" dirty="0" smtClean="0">
                          <a:solidFill>
                            <a:schemeClr val="tx1"/>
                          </a:solidFill>
                          <a:latin typeface="+mn-ea"/>
                          <a:ea typeface="+mn-ea"/>
                        </a:rPr>
                        <a:t> 아래로 펼침</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다음페이지 확인</a:t>
                      </a:r>
                      <a:r>
                        <a:rPr lang="en-US" altLang="ko-KR" sz="800" b="0" u="none" baseline="0" dirty="0" smtClean="0">
                          <a:solidFill>
                            <a:schemeClr val="tx1"/>
                          </a:solidFill>
                          <a:latin typeface="+mn-ea"/>
                          <a:ea typeface="+mn-ea"/>
                        </a:rPr>
                        <a: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3-2 </a:t>
                      </a:r>
                      <a:r>
                        <a:rPr lang="ko-KR" altLang="en-US" sz="800" b="1" u="none" baseline="0" dirty="0" smtClean="0">
                          <a:solidFill>
                            <a:schemeClr val="tx1"/>
                          </a:solidFill>
                          <a:latin typeface="+mn-ea"/>
                          <a:ea typeface="+mn-ea"/>
                        </a:rPr>
                        <a:t>문의취소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답변대기중 상태에서만 노출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a:t>
                      </a:r>
                      <a:r>
                        <a:rPr lang="ko-KR" altLang="en-US" sz="800" b="0" u="none" baseline="0" dirty="0" err="1" smtClean="0">
                          <a:solidFill>
                            <a:schemeClr val="tx1"/>
                          </a:solidFill>
                          <a:latin typeface="+mn-ea"/>
                          <a:ea typeface="+mn-ea"/>
                        </a:rPr>
                        <a:t>문의접수취소확인팝업</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3-3 </a:t>
                      </a:r>
                      <a:r>
                        <a:rPr lang="ko-KR" altLang="en-US" sz="800" b="1" u="none" baseline="0" dirty="0" smtClean="0">
                          <a:solidFill>
                            <a:schemeClr val="tx1"/>
                          </a:solidFill>
                          <a:latin typeface="+mn-ea"/>
                          <a:ea typeface="+mn-ea"/>
                        </a:rPr>
                        <a:t>추가문의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답변일로부터 </a:t>
                      </a:r>
                      <a:r>
                        <a:rPr lang="en-US" altLang="ko-KR" sz="800" b="0" u="none" baseline="0" dirty="0" smtClean="0">
                          <a:solidFill>
                            <a:schemeClr val="tx1"/>
                          </a:solidFill>
                          <a:latin typeface="+mn-ea"/>
                          <a:ea typeface="+mn-ea"/>
                        </a:rPr>
                        <a:t>7</a:t>
                      </a:r>
                      <a:r>
                        <a:rPr lang="ko-KR" altLang="en-US" sz="800" b="0" u="none" baseline="0" dirty="0" smtClean="0">
                          <a:solidFill>
                            <a:schemeClr val="tx1"/>
                          </a:solidFill>
                          <a:latin typeface="+mn-ea"/>
                          <a:ea typeface="+mn-ea"/>
                        </a:rPr>
                        <a:t>일 내에만 노출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a:t>
                      </a:r>
                      <a:r>
                        <a:rPr lang="en-US" altLang="ko-KR" sz="800" b="0" u="none" baseline="0" dirty="0" smtClean="0">
                          <a:solidFill>
                            <a:schemeClr val="tx1"/>
                          </a:solidFill>
                          <a:latin typeface="+mn-ea"/>
                          <a:ea typeface="+mn-ea"/>
                        </a:rPr>
                        <a:t>1:1</a:t>
                      </a:r>
                      <a:r>
                        <a:rPr lang="ko-KR" altLang="en-US" sz="800" b="0" u="none" baseline="0" dirty="0" smtClean="0">
                          <a:solidFill>
                            <a:schemeClr val="tx1"/>
                          </a:solidFill>
                          <a:latin typeface="+mn-ea"/>
                          <a:ea typeface="+mn-ea"/>
                        </a:rPr>
                        <a:t>문의하기 페이지로 현재창 이동</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3-4 </a:t>
                      </a:r>
                      <a:r>
                        <a:rPr lang="ko-KR" altLang="en-US" sz="800" b="1" u="none" baseline="0" dirty="0" smtClean="0">
                          <a:solidFill>
                            <a:schemeClr val="tx1"/>
                          </a:solidFill>
                          <a:latin typeface="+mn-ea"/>
                          <a:ea typeface="+mn-ea"/>
                        </a:rPr>
                        <a:t>문의내역 없음 케이스</a:t>
                      </a:r>
                      <a:endParaRPr lang="en-US" altLang="ko-KR" sz="800" b="1"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990224214"/>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5"/>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6"/>
          <a:stretch>
            <a:fillRect/>
          </a:stretch>
        </p:blipFill>
        <p:spPr>
          <a:xfrm>
            <a:off x="8451986" y="5234159"/>
            <a:ext cx="215548" cy="215548"/>
          </a:xfrm>
          <a:prstGeom prst="rect">
            <a:avLst/>
          </a:prstGeom>
          <a:noFill/>
        </p:spPr>
      </p:pic>
      <p:sp>
        <p:nvSpPr>
          <p:cNvPr id="39" name="직사각형 38"/>
          <p:cNvSpPr/>
          <p:nvPr/>
        </p:nvSpPr>
        <p:spPr>
          <a:xfrm>
            <a:off x="176056" y="1717738"/>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92250" y="1783415"/>
            <a:ext cx="2361790" cy="246221"/>
          </a:xfrm>
          <a:prstGeom prst="rect">
            <a:avLst/>
          </a:prstGeom>
        </p:spPr>
        <p:txBody>
          <a:bodyPr wrap="square">
            <a:spAutoFit/>
          </a:bodyPr>
          <a:lstStyle/>
          <a:p>
            <a:r>
              <a:rPr lang="ko-KR" altLang="en-US" sz="1000" b="1" dirty="0"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41" name="직사각형 40"/>
          <p:cNvSpPr/>
          <p:nvPr/>
        </p:nvSpPr>
        <p:spPr>
          <a:xfrm>
            <a:off x="205023" y="2017790"/>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45" name="모서리가 둥근 직사각형 44"/>
          <p:cNvSpPr/>
          <p:nvPr/>
        </p:nvSpPr>
        <p:spPr>
          <a:xfrm>
            <a:off x="7436948" y="1821268"/>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46" name="모서리가 둥근 직사각형 45"/>
          <p:cNvSpPr/>
          <p:nvPr/>
        </p:nvSpPr>
        <p:spPr>
          <a:xfrm>
            <a:off x="3392901" y="1821031"/>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47" name="그룹 46"/>
          <p:cNvGrpSpPr/>
          <p:nvPr/>
        </p:nvGrpSpPr>
        <p:grpSpPr>
          <a:xfrm>
            <a:off x="4732421" y="1818625"/>
            <a:ext cx="2634125" cy="631401"/>
            <a:chOff x="3222949" y="3640347"/>
            <a:chExt cx="2661238" cy="327804"/>
          </a:xfrm>
          <a:solidFill>
            <a:schemeClr val="bg1">
              <a:lumMod val="95000"/>
            </a:schemeClr>
          </a:solidFill>
        </p:grpSpPr>
        <p:sp>
          <p:nvSpPr>
            <p:cNvPr id="48" name="모서리가 둥근 직사각형 4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49" name="모서리가 둥근 직사각형 4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50" name="TextBox 49"/>
          <p:cNvSpPr txBox="1"/>
          <p:nvPr/>
        </p:nvSpPr>
        <p:spPr>
          <a:xfrm>
            <a:off x="5117732" y="2149073"/>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51" name="TextBox 50"/>
          <p:cNvSpPr txBox="1"/>
          <p:nvPr/>
        </p:nvSpPr>
        <p:spPr>
          <a:xfrm>
            <a:off x="6524544" y="2149073"/>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52" name="TextBox 51"/>
          <p:cNvSpPr txBox="1"/>
          <p:nvPr/>
        </p:nvSpPr>
        <p:spPr>
          <a:xfrm>
            <a:off x="7908611" y="2162230"/>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53" name="타원 52"/>
          <p:cNvSpPr/>
          <p:nvPr/>
        </p:nvSpPr>
        <p:spPr>
          <a:xfrm>
            <a:off x="6591412" y="1917716"/>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sp>
        <p:nvSpPr>
          <p:cNvPr id="54" name="사각형 설명선 53"/>
          <p:cNvSpPr/>
          <p:nvPr/>
        </p:nvSpPr>
        <p:spPr>
          <a:xfrm>
            <a:off x="835052" y="1765992"/>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37117" y="1899876"/>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56" name="TextBox 55"/>
          <p:cNvSpPr txBox="1"/>
          <p:nvPr/>
        </p:nvSpPr>
        <p:spPr>
          <a:xfrm>
            <a:off x="3663591" y="2121340"/>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graphicFrame>
        <p:nvGraphicFramePr>
          <p:cNvPr id="62" name="표 61"/>
          <p:cNvGraphicFramePr>
            <a:graphicFrameLocks noGrp="1"/>
          </p:cNvGraphicFramePr>
          <p:nvPr>
            <p:extLst/>
          </p:nvPr>
        </p:nvGraphicFramePr>
        <p:xfrm>
          <a:off x="273460" y="2610440"/>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0" dirty="0" smtClean="0">
                          <a:latin typeface="+mn-ea"/>
                        </a:rPr>
                        <a:t>주문내역</a:t>
                      </a:r>
                      <a:endParaRPr lang="en-US" altLang="ko-KR" sz="800" b="0"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1" dirty="0" smtClean="0">
                          <a:latin typeface="+mn-ea"/>
                          <a:ea typeface="+mn-ea"/>
                        </a:rPr>
                        <a:t>1:1</a:t>
                      </a:r>
                      <a:r>
                        <a:rPr lang="ko-KR" altLang="en-US" sz="800" b="1"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smtClean="0">
                          <a:solidFill>
                            <a:schemeClr val="tx1"/>
                          </a:solidFill>
                          <a:latin typeface="+mn-ea"/>
                          <a:ea typeface="+mn-ea"/>
                          <a:cs typeface="+mn-cs"/>
                        </a:rPr>
                        <a:t>마이샵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개인정보이용내역</a:t>
                      </a: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65" name="직사각형 64"/>
          <p:cNvSpPr/>
          <p:nvPr/>
        </p:nvSpPr>
        <p:spPr>
          <a:xfrm>
            <a:off x="1706411" y="2770253"/>
            <a:ext cx="2361790" cy="246221"/>
          </a:xfrm>
          <a:prstGeom prst="rect">
            <a:avLst/>
          </a:prstGeom>
        </p:spPr>
        <p:txBody>
          <a:bodyPr wrap="square">
            <a:spAutoFit/>
          </a:bodyPr>
          <a:lstStyle/>
          <a:p>
            <a:r>
              <a:rPr lang="en-US" altLang="ko-KR" sz="1000" b="1" dirty="0" smtClean="0">
                <a:latin typeface="+mn-ea"/>
              </a:rPr>
              <a:t>1:1</a:t>
            </a:r>
            <a:r>
              <a:rPr lang="ko-KR" altLang="en-US" sz="1000" b="1" dirty="0" smtClean="0">
                <a:latin typeface="+mn-ea"/>
              </a:rPr>
              <a:t>문의</a:t>
            </a:r>
            <a:endParaRPr lang="en-US" altLang="ko-KR" sz="1000" b="1" dirty="0" smtClean="0">
              <a:latin typeface="+mn-ea"/>
            </a:endParaRPr>
          </a:p>
        </p:txBody>
      </p:sp>
      <p:graphicFrame>
        <p:nvGraphicFramePr>
          <p:cNvPr id="5" name="표 4"/>
          <p:cNvGraphicFramePr>
            <a:graphicFrameLocks noGrp="1"/>
          </p:cNvGraphicFramePr>
          <p:nvPr>
            <p:extLst>
              <p:ext uri="{D42A27DB-BD31-4B8C-83A1-F6EECF244321}">
                <p14:modId xmlns:p14="http://schemas.microsoft.com/office/powerpoint/2010/main" val="1162405956"/>
              </p:ext>
            </p:extLst>
          </p:nvPr>
        </p:nvGraphicFramePr>
        <p:xfrm>
          <a:off x="1743731" y="3038457"/>
          <a:ext cx="6511450" cy="337981"/>
        </p:xfrm>
        <a:graphic>
          <a:graphicData uri="http://schemas.openxmlformats.org/drawingml/2006/table">
            <a:tbl>
              <a:tblPr firstRow="1" bandRow="1">
                <a:tableStyleId>{5C22544A-7EE6-4342-B048-85BDC9FD1C3A}</a:tableStyleId>
              </a:tblPr>
              <a:tblGrid>
                <a:gridCol w="3255725">
                  <a:extLst>
                    <a:ext uri="{9D8B030D-6E8A-4147-A177-3AD203B41FA5}">
                      <a16:colId xmlns:a16="http://schemas.microsoft.com/office/drawing/2014/main" val="2579956303"/>
                    </a:ext>
                  </a:extLst>
                </a:gridCol>
                <a:gridCol w="3255725">
                  <a:extLst>
                    <a:ext uri="{9D8B030D-6E8A-4147-A177-3AD203B41FA5}">
                      <a16:colId xmlns:a16="http://schemas.microsoft.com/office/drawing/2014/main" val="2354552582"/>
                    </a:ext>
                  </a:extLst>
                </a:gridCol>
              </a:tblGrid>
              <a:tr h="337981">
                <a:tc>
                  <a:txBody>
                    <a:bodyPr/>
                    <a:lstStyle/>
                    <a:p>
                      <a:pPr algn="ctr" latinLnBrk="1"/>
                      <a:r>
                        <a:rPr lang="en-US" altLang="ko-KR" sz="800" dirty="0" smtClean="0">
                          <a:solidFill>
                            <a:schemeClr val="tx1"/>
                          </a:solidFill>
                        </a:rPr>
                        <a:t>1:1</a:t>
                      </a:r>
                      <a:r>
                        <a:rPr lang="ko-KR" altLang="en-US" sz="800" dirty="0" smtClean="0">
                          <a:solidFill>
                            <a:schemeClr val="tx1"/>
                          </a:solidFill>
                        </a:rPr>
                        <a:t>문의</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bg1"/>
                          </a:solidFill>
                        </a:rPr>
                        <a:t>답변확인</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417084393"/>
                  </a:ext>
                </a:extLst>
              </a:tr>
            </a:tbl>
          </a:graphicData>
        </a:graphic>
      </p:graphicFrame>
      <p:sp>
        <p:nvSpPr>
          <p:cNvPr id="57" name="Oval 611">
            <a:extLst>
              <a:ext uri="{FF2B5EF4-FFF2-40B4-BE49-F238E27FC236}">
                <a16:creationId xmlns:a16="http://schemas.microsoft.com/office/drawing/2014/main" id="{8A3723C9-7A64-4677-9B95-EBFFA02C0DC4}"/>
              </a:ext>
            </a:extLst>
          </p:cNvPr>
          <p:cNvSpPr>
            <a:spLocks noChangeArrowheads="1"/>
          </p:cNvSpPr>
          <p:nvPr/>
        </p:nvSpPr>
        <p:spPr bwMode="auto">
          <a:xfrm>
            <a:off x="5306885" y="292924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63" name="표 62"/>
          <p:cNvGraphicFramePr>
            <a:graphicFrameLocks noGrp="1"/>
          </p:cNvGraphicFramePr>
          <p:nvPr>
            <p:extLst>
              <p:ext uri="{D42A27DB-BD31-4B8C-83A1-F6EECF244321}">
                <p14:modId xmlns:p14="http://schemas.microsoft.com/office/powerpoint/2010/main" val="2158695292"/>
              </p:ext>
            </p:extLst>
          </p:nvPr>
        </p:nvGraphicFramePr>
        <p:xfrm>
          <a:off x="1743731" y="3484838"/>
          <a:ext cx="6511450" cy="488607"/>
        </p:xfrm>
        <a:graphic>
          <a:graphicData uri="http://schemas.openxmlformats.org/drawingml/2006/table">
            <a:tbl>
              <a:tblPr firstRow="1" bandRow="1">
                <a:tableStyleId>{5C22544A-7EE6-4342-B048-85BDC9FD1C3A}</a:tableStyleId>
              </a:tblPr>
              <a:tblGrid>
                <a:gridCol w="895885">
                  <a:extLst>
                    <a:ext uri="{9D8B030D-6E8A-4147-A177-3AD203B41FA5}">
                      <a16:colId xmlns:a16="http://schemas.microsoft.com/office/drawing/2014/main" val="2076475597"/>
                    </a:ext>
                  </a:extLst>
                </a:gridCol>
                <a:gridCol w="5615565">
                  <a:extLst>
                    <a:ext uri="{9D8B030D-6E8A-4147-A177-3AD203B41FA5}">
                      <a16:colId xmlns:a16="http://schemas.microsoft.com/office/drawing/2014/main" val="476260222"/>
                    </a:ext>
                  </a:extLst>
                </a:gridCol>
              </a:tblGrid>
              <a:tr h="488607">
                <a:tc>
                  <a:txBody>
                    <a:bodyPr/>
                    <a:lstStyle/>
                    <a:p>
                      <a:pPr algn="ctr" latinLnBrk="1"/>
                      <a:r>
                        <a:rPr lang="ko-KR" altLang="en-US" sz="800" dirty="0" smtClean="0">
                          <a:solidFill>
                            <a:schemeClr val="tx1"/>
                          </a:solidFill>
                        </a:rPr>
                        <a:t>조회기간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1770953"/>
                  </a:ext>
                </a:extLst>
              </a:tr>
            </a:tbl>
          </a:graphicData>
        </a:graphic>
      </p:graphicFrame>
      <p:graphicFrame>
        <p:nvGraphicFramePr>
          <p:cNvPr id="59" name="표 58"/>
          <p:cNvGraphicFramePr>
            <a:graphicFrameLocks noGrp="1"/>
          </p:cNvGraphicFramePr>
          <p:nvPr>
            <p:extLst>
              <p:ext uri="{D42A27DB-BD31-4B8C-83A1-F6EECF244321}">
                <p14:modId xmlns:p14="http://schemas.microsoft.com/office/powerpoint/2010/main" val="1543956691"/>
              </p:ext>
            </p:extLst>
          </p:nvPr>
        </p:nvGraphicFramePr>
        <p:xfrm>
          <a:off x="2719460" y="3583993"/>
          <a:ext cx="2468464" cy="288000"/>
        </p:xfrm>
        <a:graphic>
          <a:graphicData uri="http://schemas.openxmlformats.org/drawingml/2006/table">
            <a:tbl>
              <a:tblPr firstRow="1" bandRow="1">
                <a:tableStyleId>{5C22544A-7EE6-4342-B048-85BDC9FD1C3A}</a:tableStyleId>
              </a:tblPr>
              <a:tblGrid>
                <a:gridCol w="493693">
                  <a:extLst>
                    <a:ext uri="{9D8B030D-6E8A-4147-A177-3AD203B41FA5}">
                      <a16:colId xmlns:a16="http://schemas.microsoft.com/office/drawing/2014/main" val="1771950152"/>
                    </a:ext>
                  </a:extLst>
                </a:gridCol>
                <a:gridCol w="493693">
                  <a:extLst>
                    <a:ext uri="{9D8B030D-6E8A-4147-A177-3AD203B41FA5}">
                      <a16:colId xmlns:a16="http://schemas.microsoft.com/office/drawing/2014/main" val="3818587012"/>
                    </a:ext>
                  </a:extLst>
                </a:gridCol>
                <a:gridCol w="493693">
                  <a:extLst>
                    <a:ext uri="{9D8B030D-6E8A-4147-A177-3AD203B41FA5}">
                      <a16:colId xmlns:a16="http://schemas.microsoft.com/office/drawing/2014/main" val="20001"/>
                    </a:ext>
                  </a:extLst>
                </a:gridCol>
                <a:gridCol w="493692">
                  <a:extLst>
                    <a:ext uri="{9D8B030D-6E8A-4147-A177-3AD203B41FA5}">
                      <a16:colId xmlns:a16="http://schemas.microsoft.com/office/drawing/2014/main" val="20002"/>
                    </a:ext>
                  </a:extLst>
                </a:gridCol>
                <a:gridCol w="493693">
                  <a:extLst>
                    <a:ext uri="{9D8B030D-6E8A-4147-A177-3AD203B41FA5}">
                      <a16:colId xmlns:a16="http://schemas.microsoft.com/office/drawing/2014/main" val="20003"/>
                    </a:ext>
                  </a:extLst>
                </a:gridCol>
              </a:tblGrid>
              <a:tr h="288000">
                <a:tc>
                  <a:txBody>
                    <a:bodyPr/>
                    <a:lstStyle/>
                    <a:p>
                      <a:pPr marL="0" algn="ctr" defTabSz="914400" rtl="0" eaLnBrk="1" latinLnBrk="1" hangingPunct="1"/>
                      <a:r>
                        <a:rPr lang="en-US" altLang="ko-KR" sz="800" b="0" kern="1200" dirty="0" smtClean="0">
                          <a:solidFill>
                            <a:schemeClr val="tx1"/>
                          </a:solidFill>
                          <a:latin typeface="+mn-lt"/>
                          <a:ea typeface="+mn-ea"/>
                          <a:cs typeface="+mn-cs"/>
                        </a:rPr>
                        <a:t>15</a:t>
                      </a:r>
                      <a:r>
                        <a:rPr lang="ko-KR" altLang="en-US" sz="800" b="0" kern="1200" dirty="0" smtClean="0">
                          <a:solidFill>
                            <a:schemeClr val="tx1"/>
                          </a:solidFill>
                          <a:latin typeface="+mn-lt"/>
                          <a:ea typeface="+mn-ea"/>
                          <a:cs typeface="+mn-cs"/>
                        </a:rPr>
                        <a:t>일</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1</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2</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tx1"/>
                          </a:solidFill>
                          <a:latin typeface="+mn-lt"/>
                          <a:ea typeface="+mn-ea"/>
                          <a:cs typeface="+mn-cs"/>
                        </a:rPr>
                        <a:t>3</a:t>
                      </a:r>
                      <a:r>
                        <a:rPr lang="ko-KR" altLang="en-US" sz="800" b="0" kern="1200" dirty="0" smtClean="0">
                          <a:solidFill>
                            <a:schemeClr val="tx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solidFill>
                          <a:latin typeface="+mn-lt"/>
                          <a:ea typeface="+mn-ea"/>
                          <a:cs typeface="+mn-cs"/>
                        </a:rPr>
                        <a:t>6</a:t>
                      </a:r>
                      <a:r>
                        <a:rPr lang="ko-KR" altLang="en-US" sz="800" b="0" kern="1200" dirty="0" smtClean="0">
                          <a:solidFill>
                            <a:schemeClr val="bg1"/>
                          </a:solidFill>
                          <a:latin typeface="+mn-lt"/>
                          <a:ea typeface="+mn-ea"/>
                          <a:cs typeface="+mn-cs"/>
                        </a:rPr>
                        <a:t>개월</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graphicFrame>
        <p:nvGraphicFramePr>
          <p:cNvPr id="58" name="표 57"/>
          <p:cNvGraphicFramePr>
            <a:graphicFrameLocks noGrp="1"/>
          </p:cNvGraphicFramePr>
          <p:nvPr>
            <p:extLst>
              <p:ext uri="{D42A27DB-BD31-4B8C-83A1-F6EECF244321}">
                <p14:modId xmlns:p14="http://schemas.microsoft.com/office/powerpoint/2010/main" val="4169974800"/>
              </p:ext>
            </p:extLst>
          </p:nvPr>
        </p:nvGraphicFramePr>
        <p:xfrm>
          <a:off x="5246268" y="3583993"/>
          <a:ext cx="2088232" cy="2880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21602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216024">
                  <a:extLst>
                    <a:ext uri="{9D8B030D-6E8A-4147-A177-3AD203B41FA5}">
                      <a16:colId xmlns:a16="http://schemas.microsoft.com/office/drawing/2014/main" val="20004"/>
                    </a:ext>
                  </a:extLst>
                </a:gridCol>
              </a:tblGrid>
              <a:tr h="288000">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2024-11-05</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tx1"/>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en-US" altLang="ko-KR" sz="800" b="0" kern="1200" dirty="0" smtClean="0">
                          <a:solidFill>
                            <a:schemeClr val="bg1">
                              <a:lumMod val="65000"/>
                            </a:schemeClr>
                          </a:solidFill>
                          <a:latin typeface="+mn-ea"/>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800" b="0" kern="1200" dirty="0" smtClean="0">
                          <a:solidFill>
                            <a:schemeClr val="tx1">
                              <a:lumMod val="75000"/>
                              <a:lumOff val="25000"/>
                            </a:schemeClr>
                          </a:solidFill>
                          <a:latin typeface="+mn-ea"/>
                          <a:ea typeface="+mn-ea"/>
                          <a:cs typeface="+mn-cs"/>
                        </a:rPr>
                        <a:t>2024-05-04</a:t>
                      </a:r>
                      <a:endParaRPr lang="ko-KR" altLang="en-US" sz="800" b="0" kern="1200" dirty="0" smtClean="0">
                        <a:solidFill>
                          <a:schemeClr val="tx1">
                            <a:lumMod val="75000"/>
                            <a:lumOff val="25000"/>
                          </a:schemeClr>
                        </a:solidFill>
                        <a:latin typeface="+mn-ea"/>
                        <a:ea typeface="+mn-ea"/>
                        <a:cs typeface="+mn-cs"/>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ko-KR" altLang="en-US" sz="800" b="0" kern="1200" dirty="0" smtClean="0">
                          <a:solidFill>
                            <a:schemeClr val="tx1"/>
                          </a:solidFill>
                          <a:latin typeface="Segoe UI Symbol" panose="020B0502040204020203" pitchFamily="34" charset="0"/>
                          <a:ea typeface="+mn-ea"/>
                          <a:cs typeface="+mn-cs"/>
                        </a:rPr>
                        <a:t>📆</a:t>
                      </a:r>
                      <a:endParaRPr lang="ko-KR" altLang="en-US" sz="800" b="0" kern="1200" dirty="0" smtClean="0">
                        <a:solidFill>
                          <a:schemeClr val="bg1">
                            <a:lumMod val="65000"/>
                          </a:schemeClr>
                        </a:solidFill>
                        <a:latin typeface="+mn-ea"/>
                        <a:ea typeface="+mn-ea"/>
                        <a:cs typeface="+mn-cs"/>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64" name="Button">
            <a:extLst>
              <a:ext uri="{FF2B5EF4-FFF2-40B4-BE49-F238E27FC236}">
                <a16:creationId xmlns:a16="http://schemas.microsoft.com/office/drawing/2014/main" id="{0B50D06C-82E3-4B5D-A60E-0FEAE2474059}"/>
              </a:ext>
            </a:extLst>
          </p:cNvPr>
          <p:cNvSpPr/>
          <p:nvPr/>
        </p:nvSpPr>
        <p:spPr>
          <a:xfrm>
            <a:off x="7664815" y="3573463"/>
            <a:ext cx="497665" cy="298530"/>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검색</a:t>
            </a:r>
            <a:endParaRPr lang="ko-KR" altLang="en-US" sz="800" dirty="0">
              <a:solidFill>
                <a:schemeClr val="bg1"/>
              </a:solidFill>
            </a:endParaRPr>
          </a:p>
        </p:txBody>
      </p:sp>
      <p:sp>
        <p:nvSpPr>
          <p:cNvPr id="27" name="직사각형 26"/>
          <p:cNvSpPr/>
          <p:nvPr/>
        </p:nvSpPr>
        <p:spPr>
          <a:xfrm>
            <a:off x="1669514" y="4138343"/>
            <a:ext cx="6096000" cy="338554"/>
          </a:xfrm>
          <a:prstGeom prst="rect">
            <a:avLst/>
          </a:prstGeom>
        </p:spPr>
        <p:txBody>
          <a:bodyPr>
            <a:spAutoFit/>
          </a:bodyPr>
          <a:lstStyle/>
          <a:p>
            <a:r>
              <a:rPr lang="ko-KR" altLang="en-US" sz="800" dirty="0">
                <a:solidFill>
                  <a:srgbClr val="333333"/>
                </a:solidFill>
                <a:latin typeface="Pretendard"/>
              </a:rPr>
              <a:t>고객님이 문의하신 내용에 대한 처리 결과입니다</a:t>
            </a:r>
            <a:r>
              <a:rPr lang="en-US" altLang="ko-KR" sz="800" dirty="0">
                <a:solidFill>
                  <a:srgbClr val="333333"/>
                </a:solidFill>
                <a:latin typeface="Pretendard"/>
              </a:rPr>
              <a:t>.</a:t>
            </a:r>
            <a:r>
              <a:rPr lang="ko-KR" altLang="en-US" sz="800" dirty="0"/>
              <a:t/>
            </a:r>
            <a:br>
              <a:rPr lang="ko-KR" altLang="en-US" sz="800" dirty="0"/>
            </a:br>
            <a:r>
              <a:rPr lang="en-US" altLang="ko-KR" sz="800" dirty="0">
                <a:solidFill>
                  <a:srgbClr val="D72137"/>
                </a:solidFill>
                <a:latin typeface="Pretendard"/>
              </a:rPr>
              <a:t>(</a:t>
            </a:r>
            <a:r>
              <a:rPr lang="ko-KR" altLang="en-US" sz="800" dirty="0">
                <a:solidFill>
                  <a:srgbClr val="D72137"/>
                </a:solidFill>
                <a:latin typeface="Pretendard"/>
              </a:rPr>
              <a:t>고객님께서 적어주신 문의글에 개인정보가 포함된 경우</a:t>
            </a:r>
            <a:r>
              <a:rPr lang="en-US" altLang="ko-KR" sz="800" dirty="0">
                <a:solidFill>
                  <a:srgbClr val="D72137"/>
                </a:solidFill>
                <a:latin typeface="Pretendard"/>
              </a:rPr>
              <a:t>, </a:t>
            </a:r>
            <a:r>
              <a:rPr lang="ko-KR" altLang="en-US" sz="800" dirty="0">
                <a:solidFill>
                  <a:srgbClr val="D72137"/>
                </a:solidFill>
                <a:latin typeface="Pretendard"/>
              </a:rPr>
              <a:t>고객정보보호를 위해 마스킹처리가 될 수 있습니다</a:t>
            </a:r>
            <a:r>
              <a:rPr lang="en-US" altLang="ko-KR" sz="800" dirty="0">
                <a:solidFill>
                  <a:srgbClr val="D72137"/>
                </a:solidFill>
                <a:latin typeface="Pretendard"/>
              </a:rPr>
              <a:t>.)</a:t>
            </a:r>
            <a:endParaRPr lang="ko-KR" altLang="en-US" sz="800" dirty="0"/>
          </a:p>
        </p:txBody>
      </p:sp>
      <p:sp>
        <p:nvSpPr>
          <p:cNvPr id="69" name="TextBox 68"/>
          <p:cNvSpPr txBox="1"/>
          <p:nvPr/>
        </p:nvSpPr>
        <p:spPr>
          <a:xfrm rot="5400000">
            <a:off x="4203261" y="5046545"/>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70" name="TextBox 69"/>
          <p:cNvSpPr txBox="1"/>
          <p:nvPr/>
        </p:nvSpPr>
        <p:spPr>
          <a:xfrm rot="5400000">
            <a:off x="4203261" y="559694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72" name="Button">
            <a:extLst>
              <a:ext uri="{FF2B5EF4-FFF2-40B4-BE49-F238E27FC236}">
                <a16:creationId xmlns:a16="http://schemas.microsoft.com/office/drawing/2014/main" id="{0B50D06C-82E3-4B5D-A60E-0FEAE2474059}"/>
              </a:ext>
            </a:extLst>
          </p:cNvPr>
          <p:cNvSpPr/>
          <p:nvPr/>
        </p:nvSpPr>
        <p:spPr>
          <a:xfrm>
            <a:off x="7571452" y="5784408"/>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추가문의</a:t>
            </a:r>
            <a:endParaRPr lang="en-US" altLang="ko-KR" sz="700" dirty="0">
              <a:solidFill>
                <a:schemeClr val="tx1"/>
              </a:solidFill>
            </a:endParaRPr>
          </a:p>
        </p:txBody>
      </p:sp>
      <p:sp>
        <p:nvSpPr>
          <p:cNvPr id="73" name="Button">
            <a:extLst>
              <a:ext uri="{FF2B5EF4-FFF2-40B4-BE49-F238E27FC236}">
                <a16:creationId xmlns:a16="http://schemas.microsoft.com/office/drawing/2014/main" id="{0B50D06C-82E3-4B5D-A60E-0FEAE2474059}"/>
              </a:ext>
            </a:extLst>
          </p:cNvPr>
          <p:cNvSpPr/>
          <p:nvPr/>
        </p:nvSpPr>
        <p:spPr>
          <a:xfrm>
            <a:off x="7571452" y="5244228"/>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문의취소</a:t>
            </a:r>
            <a:endParaRPr lang="en-US" altLang="ko-KR" sz="700" dirty="0">
              <a:solidFill>
                <a:schemeClr val="tx1"/>
              </a:solidFill>
            </a:endParaRPr>
          </a:p>
        </p:txBody>
      </p:sp>
      <p:sp>
        <p:nvSpPr>
          <p:cNvPr id="74" name="직사각형 73"/>
          <p:cNvSpPr/>
          <p:nvPr/>
        </p:nvSpPr>
        <p:spPr>
          <a:xfrm>
            <a:off x="1760491" y="6196116"/>
            <a:ext cx="6494689" cy="215444"/>
          </a:xfrm>
          <a:prstGeom prst="rect">
            <a:avLst/>
          </a:prstGeom>
        </p:spPr>
        <p:txBody>
          <a:bodyPr wrap="square">
            <a:spAutoFit/>
          </a:bodyPr>
          <a:lstStyle/>
          <a:p>
            <a:pPr algn="ctr"/>
            <a:r>
              <a:rPr lang="en-US" altLang="ko-KR" sz="800" u="sng" dirty="0" smtClean="0">
                <a:solidFill>
                  <a:srgbClr val="333333"/>
                </a:solidFill>
                <a:latin typeface="Pretendard"/>
              </a:rPr>
              <a:t>1</a:t>
            </a:r>
            <a:endParaRPr lang="ko-KR" altLang="en-US" sz="800" u="sng" dirty="0"/>
          </a:p>
        </p:txBody>
      </p:sp>
      <p:sp>
        <p:nvSpPr>
          <p:cNvPr id="76" name="Oval 611">
            <a:extLst>
              <a:ext uri="{FF2B5EF4-FFF2-40B4-BE49-F238E27FC236}">
                <a16:creationId xmlns:a16="http://schemas.microsoft.com/office/drawing/2014/main" id="{8A3723C9-7A64-4677-9B95-EBFFA02C0DC4}"/>
              </a:ext>
            </a:extLst>
          </p:cNvPr>
          <p:cNvSpPr>
            <a:spLocks noChangeArrowheads="1"/>
          </p:cNvSpPr>
          <p:nvPr/>
        </p:nvSpPr>
        <p:spPr bwMode="auto">
          <a:xfrm>
            <a:off x="7816733" y="290107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77" name="Oval 611">
            <a:extLst>
              <a:ext uri="{FF2B5EF4-FFF2-40B4-BE49-F238E27FC236}">
                <a16:creationId xmlns:a16="http://schemas.microsoft.com/office/drawing/2014/main" id="{8A3723C9-7A64-4677-9B95-EBFFA02C0DC4}"/>
              </a:ext>
            </a:extLst>
          </p:cNvPr>
          <p:cNvSpPr>
            <a:spLocks noChangeArrowheads="1"/>
          </p:cNvSpPr>
          <p:nvPr/>
        </p:nvSpPr>
        <p:spPr bwMode="auto">
          <a:xfrm>
            <a:off x="1659234" y="34316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78" name="Oval 611">
            <a:extLst>
              <a:ext uri="{FF2B5EF4-FFF2-40B4-BE49-F238E27FC236}">
                <a16:creationId xmlns:a16="http://schemas.microsoft.com/office/drawing/2014/main" id="{8A3723C9-7A64-4677-9B95-EBFFA02C0DC4}"/>
              </a:ext>
            </a:extLst>
          </p:cNvPr>
          <p:cNvSpPr>
            <a:spLocks noChangeArrowheads="1"/>
          </p:cNvSpPr>
          <p:nvPr/>
        </p:nvSpPr>
        <p:spPr bwMode="auto">
          <a:xfrm>
            <a:off x="8040752" y="34868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graphicFrame>
        <p:nvGraphicFramePr>
          <p:cNvPr id="79" name="표 78"/>
          <p:cNvGraphicFramePr>
            <a:graphicFrameLocks noGrp="1"/>
          </p:cNvGraphicFramePr>
          <p:nvPr>
            <p:extLst>
              <p:ext uri="{D42A27DB-BD31-4B8C-83A1-F6EECF244321}">
                <p14:modId xmlns:p14="http://schemas.microsoft.com/office/powerpoint/2010/main" val="895107635"/>
              </p:ext>
            </p:extLst>
          </p:nvPr>
        </p:nvGraphicFramePr>
        <p:xfrm>
          <a:off x="9096001" y="4822180"/>
          <a:ext cx="3057105" cy="767060"/>
        </p:xfrm>
        <a:graphic>
          <a:graphicData uri="http://schemas.openxmlformats.org/drawingml/2006/table">
            <a:tbl>
              <a:tblPr firstRow="1" bandRow="1">
                <a:tableStyleId>{5C22544A-7EE6-4342-B048-85BDC9FD1C3A}</a:tableStyleId>
              </a:tblPr>
              <a:tblGrid>
                <a:gridCol w="1529975">
                  <a:extLst>
                    <a:ext uri="{9D8B030D-6E8A-4147-A177-3AD203B41FA5}">
                      <a16:colId xmlns:a16="http://schemas.microsoft.com/office/drawing/2014/main" val="2076475597"/>
                    </a:ext>
                  </a:extLst>
                </a:gridCol>
                <a:gridCol w="601476">
                  <a:extLst>
                    <a:ext uri="{9D8B030D-6E8A-4147-A177-3AD203B41FA5}">
                      <a16:colId xmlns:a16="http://schemas.microsoft.com/office/drawing/2014/main" val="476260222"/>
                    </a:ext>
                  </a:extLst>
                </a:gridCol>
                <a:gridCol w="462827">
                  <a:extLst>
                    <a:ext uri="{9D8B030D-6E8A-4147-A177-3AD203B41FA5}">
                      <a16:colId xmlns:a16="http://schemas.microsoft.com/office/drawing/2014/main" val="3244160371"/>
                    </a:ext>
                  </a:extLst>
                </a:gridCol>
                <a:gridCol w="462827">
                  <a:extLst>
                    <a:ext uri="{9D8B030D-6E8A-4147-A177-3AD203B41FA5}">
                      <a16:colId xmlns:a16="http://schemas.microsoft.com/office/drawing/2014/main" val="4162039397"/>
                    </a:ext>
                  </a:extLst>
                </a:gridCol>
              </a:tblGrid>
              <a:tr h="377497">
                <a:tc>
                  <a:txBody>
                    <a:bodyPr/>
                    <a:lstStyle/>
                    <a:p>
                      <a:pPr algn="ctr" latinLnBrk="1"/>
                      <a:r>
                        <a:rPr lang="ko-KR" altLang="en-US" sz="800" dirty="0" smtClean="0">
                          <a:solidFill>
                            <a:schemeClr val="tx1"/>
                          </a:solidFill>
                        </a:rPr>
                        <a:t>제목  </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작성일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답변일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처리현황</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389563">
                <a:tc gridSpan="4">
                  <a:txBody>
                    <a:bodyPr/>
                    <a:lstStyle/>
                    <a:p>
                      <a:pPr algn="ctr"/>
                      <a:r>
                        <a:rPr lang="ko-KR" altLang="en-US" sz="800" dirty="0" smtClean="0">
                          <a:solidFill>
                            <a:schemeClr val="tx1"/>
                          </a:solidFill>
                        </a:rPr>
                        <a:t>문의내역이 없습니다</a:t>
                      </a:r>
                      <a:r>
                        <a:rPr lang="en-US" altLang="ko-KR" sz="800" dirty="0" smtClean="0">
                          <a:solidFill>
                            <a:schemeClr val="tx1"/>
                          </a:solidFill>
                        </a:rPr>
                        <a:t>.</a:t>
                      </a:r>
                      <a:endParaRPr lang="ko-KR" altLang="en-US" sz="800" dirty="0">
                        <a:solidFill>
                          <a:schemeClr val="tx1"/>
                        </a:solidFill>
                      </a:endParaRPr>
                    </a:p>
                  </a:txBody>
                  <a:tcPr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bl>
          </a:graphicData>
        </a:graphic>
      </p:graphicFrame>
      <p:sp>
        <p:nvSpPr>
          <p:cNvPr id="80" name="Oval 611">
            <a:extLst>
              <a:ext uri="{FF2B5EF4-FFF2-40B4-BE49-F238E27FC236}">
                <a16:creationId xmlns:a16="http://schemas.microsoft.com/office/drawing/2014/main" id="{8A3723C9-7A64-4677-9B95-EBFFA02C0DC4}"/>
              </a:ext>
            </a:extLst>
          </p:cNvPr>
          <p:cNvSpPr>
            <a:spLocks noChangeArrowheads="1"/>
          </p:cNvSpPr>
          <p:nvPr/>
        </p:nvSpPr>
        <p:spPr bwMode="auto">
          <a:xfrm>
            <a:off x="1706411" y="447689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81" name="Oval 611">
            <a:extLst>
              <a:ext uri="{FF2B5EF4-FFF2-40B4-BE49-F238E27FC236}">
                <a16:creationId xmlns:a16="http://schemas.microsoft.com/office/drawing/2014/main" id="{8A3723C9-7A64-4677-9B95-EBFFA02C0DC4}"/>
              </a:ext>
            </a:extLst>
          </p:cNvPr>
          <p:cNvSpPr>
            <a:spLocks noChangeArrowheads="1"/>
          </p:cNvSpPr>
          <p:nvPr/>
        </p:nvSpPr>
        <p:spPr bwMode="auto">
          <a:xfrm>
            <a:off x="4419501" y="502590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82" name="Oval 611">
            <a:extLst>
              <a:ext uri="{FF2B5EF4-FFF2-40B4-BE49-F238E27FC236}">
                <a16:creationId xmlns:a16="http://schemas.microsoft.com/office/drawing/2014/main" id="{8A3723C9-7A64-4677-9B95-EBFFA02C0DC4}"/>
              </a:ext>
            </a:extLst>
          </p:cNvPr>
          <p:cNvSpPr>
            <a:spLocks noChangeArrowheads="1"/>
          </p:cNvSpPr>
          <p:nvPr/>
        </p:nvSpPr>
        <p:spPr bwMode="auto">
          <a:xfrm>
            <a:off x="7945559" y="518238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83" name="Oval 611">
            <a:extLst>
              <a:ext uri="{FF2B5EF4-FFF2-40B4-BE49-F238E27FC236}">
                <a16:creationId xmlns:a16="http://schemas.microsoft.com/office/drawing/2014/main" id="{8A3723C9-7A64-4677-9B95-EBFFA02C0DC4}"/>
              </a:ext>
            </a:extLst>
          </p:cNvPr>
          <p:cNvSpPr>
            <a:spLocks noChangeArrowheads="1"/>
          </p:cNvSpPr>
          <p:nvPr/>
        </p:nvSpPr>
        <p:spPr bwMode="auto">
          <a:xfrm>
            <a:off x="7945559" y="570651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84" name="Oval 611">
            <a:extLst>
              <a:ext uri="{FF2B5EF4-FFF2-40B4-BE49-F238E27FC236}">
                <a16:creationId xmlns:a16="http://schemas.microsoft.com/office/drawing/2014/main" id="{8A3723C9-7A64-4677-9B95-EBFFA02C0DC4}"/>
              </a:ext>
            </a:extLst>
          </p:cNvPr>
          <p:cNvSpPr>
            <a:spLocks noChangeArrowheads="1"/>
          </p:cNvSpPr>
          <p:nvPr/>
        </p:nvSpPr>
        <p:spPr bwMode="auto">
          <a:xfrm>
            <a:off x="9000565" y="471418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34718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6"/>
          <p:cNvGraphicFramePr>
            <a:graphicFrameLocks/>
          </p:cNvGraphicFramePr>
          <p:nvPr>
            <p:extLst>
              <p:ext uri="{D42A27DB-BD31-4B8C-83A1-F6EECF244321}">
                <p14:modId xmlns:p14="http://schemas.microsoft.com/office/powerpoint/2010/main" val="2392335216"/>
              </p:ext>
            </p:extLst>
          </p:nvPr>
        </p:nvGraphicFramePr>
        <p:xfrm>
          <a:off x="65314" y="410330"/>
          <a:ext cx="5996592" cy="6540850"/>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smtClean="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smtClean="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smtClean="0">
                          <a:ln>
                            <a:noFill/>
                          </a:ln>
                          <a:solidFill>
                            <a:schemeClr val="tx1"/>
                          </a:solidFill>
                          <a:effectLst/>
                          <a:latin typeface="+mn-ea"/>
                          <a:ea typeface="+mn-ea"/>
                        </a:rPr>
                        <a:t>상세 내용</a:t>
                      </a:r>
                      <a:endParaRPr kumimoji="1" lang="en-US" altLang="ko-KR" sz="800" b="1" i="0" u="none" strike="noStrike" cap="none" normalizeH="0" baseline="0" smtClean="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0.5</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mn-ea"/>
                          <a:ea typeface="+mn-ea"/>
                        </a:rPr>
                        <a:t>고하나</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r>
                        <a:rPr kumimoji="1" lang="ko-KR" altLang="en-US" sz="800" b="0" i="0" u="none" strike="noStrike" cap="none" normalizeH="0" baseline="0" dirty="0" smtClean="0">
                          <a:ln>
                            <a:noFill/>
                          </a:ln>
                          <a:solidFill>
                            <a:schemeClr val="tx1"/>
                          </a:solidFill>
                          <a:effectLst/>
                          <a:latin typeface="+mn-ea"/>
                          <a:ea typeface="+mn-ea"/>
                        </a:rPr>
                        <a:t>최초 작성</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0.6</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mn-ea"/>
                          <a:ea typeface="+mn-ea"/>
                        </a:rPr>
                        <a:t>고하나</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Tx/>
                        <a:buNone/>
                        <a:tabLst/>
                        <a:defRPr/>
                      </a:pPr>
                      <a:r>
                        <a:rPr kumimoji="1" lang="en-US" altLang="ko-KR" sz="800" b="0" i="0" u="none" strike="noStrike" cap="none" normalizeH="0" baseline="0" dirty="0" smtClean="0">
                          <a:ln>
                            <a:noFill/>
                          </a:ln>
                          <a:solidFill>
                            <a:schemeClr val="tx1"/>
                          </a:solidFill>
                          <a:effectLst/>
                          <a:latin typeface="+mn-ea"/>
                          <a:ea typeface="+mn-ea"/>
                        </a:rPr>
                        <a:t>1:1</a:t>
                      </a:r>
                      <a:r>
                        <a:rPr kumimoji="1" lang="ko-KR" altLang="en-US" sz="800" b="0" i="0" u="none" strike="noStrike" cap="none" normalizeH="0" baseline="0" dirty="0" smtClean="0">
                          <a:ln>
                            <a:noFill/>
                          </a:ln>
                          <a:solidFill>
                            <a:schemeClr val="tx1"/>
                          </a:solidFill>
                          <a:effectLst/>
                          <a:latin typeface="+mn-ea"/>
                          <a:ea typeface="+mn-ea"/>
                        </a:rPr>
                        <a:t>문의 </a:t>
                      </a:r>
                      <a:r>
                        <a:rPr kumimoji="1" lang="en-US" altLang="ko-KR"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smtClean="0">
                          <a:ln>
                            <a:noFill/>
                          </a:ln>
                          <a:solidFill>
                            <a:schemeClr val="tx1"/>
                          </a:solidFill>
                          <a:effectLst/>
                          <a:latin typeface="+mn-ea"/>
                          <a:ea typeface="+mn-ea"/>
                        </a:rPr>
                        <a:t>기능명 변경</a:t>
                      </a:r>
                      <a:endParaRPr kumimoji="1" lang="en-US" altLang="ko-KR" sz="800" b="0"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1" hangingPunct="1">
                        <a:lnSpc>
                          <a:spcPct val="130000"/>
                        </a:lnSpc>
                        <a:spcBef>
                          <a:spcPct val="0"/>
                        </a:spcBef>
                        <a:spcAft>
                          <a:spcPct val="0"/>
                        </a:spcAft>
                        <a:buClrTx/>
                        <a:buSzTx/>
                        <a:buFontTx/>
                        <a:buNone/>
                        <a:tabLst/>
                        <a:defRPr/>
                      </a:pP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매장안내</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&gt;</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자주구매한매장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마이샵 표기법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영문</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한글</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통일</a:t>
                      </a:r>
                      <a:endParaRPr kumimoji="1" lang="en-US" altLang="ko-KR" sz="800" b="0" i="0" u="none" strike="noStrike" kern="1200" cap="none" normalizeH="0" baseline="0" noProof="0" dirty="0" smtClean="0">
                        <a:ln>
                          <a:noFill/>
                        </a:ln>
                        <a:solidFill>
                          <a:schemeClr val="tx1"/>
                        </a:solidFill>
                        <a:effectLst/>
                        <a:latin typeface="+mn-ea"/>
                        <a:ea typeface="+mn-ea"/>
                        <a:cs typeface="+mn-cs"/>
                      </a:endParaRPr>
                    </a:p>
                    <a:p>
                      <a:pPr marL="0" marR="0" lvl="0" indent="0" algn="l" defTabSz="914400" rtl="0" eaLnBrk="1" fontAlgn="base" latinLnBrk="1" hangingPunct="1">
                        <a:lnSpc>
                          <a:spcPct val="130000"/>
                        </a:lnSpc>
                        <a:spcBef>
                          <a:spcPct val="0"/>
                        </a:spcBef>
                        <a:spcAft>
                          <a:spcPct val="0"/>
                        </a:spcAft>
                        <a:buClrTx/>
                        <a:buSzTx/>
                        <a:buFontTx/>
                        <a:buNone/>
                        <a:tabLst/>
                        <a:defRPr/>
                      </a:pPr>
                      <a:r>
                        <a:rPr kumimoji="1" lang="ko-KR" altLang="en-US" sz="800" b="0" i="0" u="none" strike="noStrike" cap="none" normalizeH="0" baseline="0" dirty="0" smtClean="0">
                          <a:ln>
                            <a:noFill/>
                          </a:ln>
                          <a:solidFill>
                            <a:schemeClr val="tx1"/>
                          </a:solidFill>
                          <a:effectLst/>
                          <a:latin typeface="+mn-ea"/>
                          <a:ea typeface="+mn-ea"/>
                        </a:rPr>
                        <a:t>매장안내</a:t>
                      </a:r>
                      <a:r>
                        <a:rPr kumimoji="1" lang="en-US" altLang="ko-KR" sz="800" b="0" i="0" u="none" strike="noStrike" cap="none" normalizeH="0" baseline="0" dirty="0" smtClean="0">
                          <a:ln>
                            <a:noFill/>
                          </a:ln>
                          <a:solidFill>
                            <a:schemeClr val="tx1"/>
                          </a:solidFill>
                          <a:effectLst/>
                          <a:latin typeface="+mn-ea"/>
                          <a:ea typeface="+mn-ea"/>
                        </a:rPr>
                        <a:t>&gt;</a:t>
                      </a:r>
                      <a:r>
                        <a:rPr kumimoji="1" lang="ko-KR" altLang="en-US" sz="800" b="0" i="0" u="none" strike="noStrike" cap="none" normalizeH="0" baseline="0" dirty="0" smtClean="0">
                          <a:ln>
                            <a:noFill/>
                          </a:ln>
                          <a:solidFill>
                            <a:schemeClr val="tx1"/>
                          </a:solidFill>
                          <a:effectLst/>
                          <a:latin typeface="+mn-ea"/>
                          <a:ea typeface="+mn-ea"/>
                        </a:rPr>
                        <a:t>지역별매장안내 </a:t>
                      </a:r>
                      <a:r>
                        <a:rPr kumimoji="1" lang="en-US" altLang="ko-KR" sz="800" b="0" i="0" u="none" strike="noStrike" cap="none" normalizeH="0" baseline="0" dirty="0" smtClean="0">
                          <a:ln>
                            <a:noFill/>
                          </a:ln>
                          <a:solidFill>
                            <a:schemeClr val="tx1"/>
                          </a:solidFill>
                          <a:effectLst/>
                          <a:latin typeface="+mn-ea"/>
                          <a:ea typeface="+mn-ea"/>
                        </a:rPr>
                        <a:t>: </a:t>
                      </a:r>
                      <a:r>
                        <a:rPr kumimoji="1" lang="ko-KR" altLang="en-US" sz="800" b="0" i="0" u="none" strike="noStrike" cap="none" normalizeH="0" baseline="0" dirty="0" smtClean="0">
                          <a:ln>
                            <a:noFill/>
                          </a:ln>
                          <a:solidFill>
                            <a:schemeClr val="tx1"/>
                          </a:solidFill>
                          <a:effectLst/>
                          <a:latin typeface="+mn-ea"/>
                          <a:ea typeface="+mn-ea"/>
                        </a:rPr>
                        <a:t>매장 정렬 정의 추가</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mn-ea"/>
                          <a:ea typeface="+mn-ea"/>
                        </a:rPr>
                        <a:t>고하나 </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0" i="0" u="none" strike="noStrike" kern="1200" cap="none" normalizeH="0" baseline="0" dirty="0" smtClean="0">
                          <a:ln>
                            <a:noFill/>
                          </a:ln>
                          <a:solidFill>
                            <a:schemeClr val="tx1"/>
                          </a:solidFill>
                          <a:effectLst/>
                          <a:latin typeface="+mn-ea"/>
                          <a:ea typeface="+mn-ea"/>
                          <a:cs typeface="+mn-cs"/>
                          <a:sym typeface="Wingdings 2" pitchFamily="18" charset="2"/>
                        </a:rPr>
                        <a:t>공지사항 </a:t>
                      </a:r>
                      <a:r>
                        <a:rPr kumimoji="1"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rPr>
                        <a:t>: </a:t>
                      </a:r>
                      <a:r>
                        <a:rPr kumimoji="1" lang="ko-KR" altLang="en-US" sz="800" b="0" i="0" u="none" strike="noStrike" kern="1200" cap="none" normalizeH="0" baseline="0" dirty="0" smtClean="0">
                          <a:ln>
                            <a:noFill/>
                          </a:ln>
                          <a:solidFill>
                            <a:schemeClr val="tx1"/>
                          </a:solidFill>
                          <a:effectLst/>
                          <a:latin typeface="+mn-ea"/>
                          <a:ea typeface="+mn-ea"/>
                          <a:cs typeface="+mn-cs"/>
                          <a:sym typeface="Wingdings 2" pitchFamily="18" charset="2"/>
                        </a:rPr>
                        <a:t>파일첨부 케이스 추가 </a:t>
                      </a:r>
                      <a:r>
                        <a:rPr kumimoji="1"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rPr>
                        <a:t>(2-1)</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0.9</a:t>
                      </a: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0" i="0" u="none" strike="noStrike" cap="none" normalizeH="0" baseline="0" dirty="0" smtClean="0">
                          <a:ln>
                            <a:noFill/>
                          </a:ln>
                          <a:solidFill>
                            <a:schemeClr val="tx1"/>
                          </a:solidFill>
                          <a:effectLst/>
                          <a:latin typeface="+mn-ea"/>
                          <a:ea typeface="+mn-ea"/>
                        </a:rPr>
                        <a:t>06.10</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0" i="0" u="none" strike="noStrike" cap="none" normalizeH="0" baseline="0" dirty="0" smtClean="0">
                          <a:ln>
                            <a:noFill/>
                          </a:ln>
                          <a:solidFill>
                            <a:schemeClr val="tx1"/>
                          </a:solidFill>
                          <a:effectLst/>
                          <a:latin typeface="+mn-ea"/>
                          <a:ea typeface="+mn-ea"/>
                        </a:rPr>
                        <a:t>고하나</a:t>
                      </a: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메뉴별</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마이페이지 </a:t>
                      </a: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진입경로</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추가</a:t>
                      </a:r>
                      <a:endPar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1:1</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문의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 </a:t>
                      </a: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이미지등록</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a:t>
                      </a:r>
                      <a:r>
                        <a:rPr kumimoji="1" lang="ko-KR" altLang="en-US" sz="800" b="0" i="0" u="none" strike="noStrike" kern="1200" cap="none" normalizeH="0" baseline="0" noProof="0" dirty="0" err="1" smtClean="0">
                          <a:ln>
                            <a:noFill/>
                          </a:ln>
                          <a:solidFill>
                            <a:schemeClr val="tx1"/>
                          </a:solidFill>
                          <a:effectLst/>
                          <a:latin typeface="+mn-ea"/>
                          <a:ea typeface="+mn-ea"/>
                          <a:cs typeface="+mn-cs"/>
                          <a:sym typeface="Wingdings 2" pitchFamily="18" charset="2"/>
                        </a:rPr>
                        <a:t>최대개수</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 수정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(5</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개</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10</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개</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a:t>
                      </a:r>
                      <a:endParaRPr kumimoji="1" lang="en-US" altLang="ko-KR" sz="800" b="0" i="0" u="none" strike="noStrike" cap="none" normalizeH="0" baseline="0" dirty="0" smtClean="0">
                        <a:ln>
                          <a:noFill/>
                        </a:ln>
                        <a:solidFill>
                          <a:schemeClr val="tx1"/>
                        </a:solidFill>
                        <a:effectLst/>
                        <a:latin typeface="+mn-ea"/>
                        <a:ea typeface="+mn-ea"/>
                      </a:endParaRPr>
                    </a:p>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r>
                        <a:rPr kumimoji="1" lang="ko-KR" altLang="en-US" sz="800" b="0" i="0" u="none" strike="noStrike" cap="none" normalizeH="0" baseline="0" dirty="0" smtClean="0">
                          <a:ln>
                            <a:noFill/>
                          </a:ln>
                          <a:solidFill>
                            <a:schemeClr val="tx1"/>
                          </a:solidFill>
                          <a:effectLst/>
                          <a:latin typeface="+mn-ea"/>
                          <a:ea typeface="+mn-ea"/>
                        </a:rPr>
                        <a:t>화면</a:t>
                      </a:r>
                      <a:r>
                        <a:rPr kumimoji="1" lang="en-US" altLang="ko-KR" sz="800" b="0" i="0" u="none" strike="noStrike" cap="none" normalizeH="0" baseline="0" dirty="0" smtClean="0">
                          <a:ln>
                            <a:noFill/>
                          </a:ln>
                          <a:solidFill>
                            <a:schemeClr val="tx1"/>
                          </a:solidFill>
                          <a:effectLst/>
                          <a:latin typeface="+mn-ea"/>
                          <a:ea typeface="+mn-ea"/>
                        </a:rPr>
                        <a:t>ID</a:t>
                      </a:r>
                      <a:r>
                        <a:rPr kumimoji="1" lang="ko-KR" altLang="en-US" sz="800" b="0" i="0" u="none" strike="noStrike" cap="none" normalizeH="0" baseline="0" dirty="0" smtClean="0">
                          <a:ln>
                            <a:noFill/>
                          </a:ln>
                          <a:solidFill>
                            <a:schemeClr val="tx1"/>
                          </a:solidFill>
                          <a:effectLst/>
                          <a:latin typeface="+mn-ea"/>
                          <a:ea typeface="+mn-ea"/>
                        </a:rPr>
                        <a:t>추가 </a:t>
                      </a: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166944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96547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569887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74497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59521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003644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15892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2165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4925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39595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53828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884671"/>
                  </a:ext>
                </a:extLst>
              </a:tr>
            </a:tbl>
          </a:graphicData>
        </a:graphic>
      </p:graphicFrame>
      <p:sp>
        <p:nvSpPr>
          <p:cNvPr id="10" name="제목 9"/>
          <p:cNvSpPr>
            <a:spLocks noGrp="1"/>
          </p:cNvSpPr>
          <p:nvPr>
            <p:ph type="ctrTitle"/>
          </p:nvPr>
        </p:nvSpPr>
        <p:spPr/>
        <p:txBody>
          <a:bodyPr/>
          <a:lstStyle/>
          <a:p>
            <a:r>
              <a:rPr lang="en-US" altLang="ko-KR" dirty="0" smtClean="0">
                <a:ln>
                  <a:noFill/>
                </a:ln>
              </a:rPr>
              <a:t>Version History #1</a:t>
            </a:r>
            <a:endParaRPr lang="ko-KR" altLang="en-US">
              <a:ln>
                <a:noFill/>
              </a:ln>
            </a:endParaRPr>
          </a:p>
        </p:txBody>
      </p:sp>
      <p:graphicFrame>
        <p:nvGraphicFramePr>
          <p:cNvPr id="6" name="Group 56"/>
          <p:cNvGraphicFramePr>
            <a:graphicFrameLocks/>
          </p:cNvGraphicFramePr>
          <p:nvPr>
            <p:extLst>
              <p:ext uri="{D42A27DB-BD31-4B8C-83A1-F6EECF244321}">
                <p14:modId xmlns:p14="http://schemas.microsoft.com/office/powerpoint/2010/main" val="4139378778"/>
              </p:ext>
            </p:extLst>
          </p:nvPr>
        </p:nvGraphicFramePr>
        <p:xfrm>
          <a:off x="6135967" y="410330"/>
          <a:ext cx="5996592" cy="6331062"/>
        </p:xfrm>
        <a:graphic>
          <a:graphicData uri="http://schemas.openxmlformats.org/drawingml/2006/table">
            <a:tbl>
              <a:tblPr/>
              <a:tblGrid>
                <a:gridCol w="55807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594295">
                  <a:extLst>
                    <a:ext uri="{9D8B030D-6E8A-4147-A177-3AD203B41FA5}">
                      <a16:colId xmlns:a16="http://schemas.microsoft.com/office/drawing/2014/main" val="20002"/>
                    </a:ext>
                  </a:extLst>
                </a:gridCol>
                <a:gridCol w="4052131">
                  <a:extLst>
                    <a:ext uri="{9D8B030D-6E8A-4147-A177-3AD203B41FA5}">
                      <a16:colId xmlns:a16="http://schemas.microsoft.com/office/drawing/2014/main" val="20003"/>
                    </a:ext>
                  </a:extLst>
                </a:gridCol>
              </a:tblGrid>
              <a:tr h="230425">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mn-ea"/>
                          <a:ea typeface="+mn-ea"/>
                        </a:rPr>
                        <a:t>Version. </a:t>
                      </a:r>
                    </a:p>
                  </a:txBody>
                  <a:tcPr marL="82773" marR="82773" marT="36000" marB="36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en-US" altLang="ko-KR" sz="800" b="1" i="0" u="none" strike="noStrike" cap="none" normalizeH="0" baseline="0" smtClean="0">
                          <a:ln>
                            <a:noFill/>
                          </a:ln>
                          <a:solidFill>
                            <a:schemeClr val="tx1"/>
                          </a:solidFill>
                          <a:effectLst/>
                          <a:latin typeface="+mn-ea"/>
                          <a:ea typeface="+mn-ea"/>
                        </a:rPr>
                        <a:t>Date</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smtClean="0">
                          <a:ln>
                            <a:noFill/>
                          </a:ln>
                          <a:solidFill>
                            <a:schemeClr val="tx1"/>
                          </a:solidFill>
                          <a:effectLst/>
                          <a:latin typeface="+mn-ea"/>
                          <a:ea typeface="+mn-ea"/>
                        </a:rPr>
                        <a:t>작성자</a:t>
                      </a: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r>
                        <a:rPr kumimoji="1" lang="ko-KR" altLang="en-US" sz="800" b="1" i="0" u="none" strike="noStrike" cap="none" normalizeH="0" baseline="0" smtClean="0">
                          <a:ln>
                            <a:noFill/>
                          </a:ln>
                          <a:solidFill>
                            <a:schemeClr val="tx1"/>
                          </a:solidFill>
                          <a:effectLst/>
                          <a:latin typeface="+mn-ea"/>
                          <a:ea typeface="+mn-ea"/>
                        </a:rPr>
                        <a:t>상세 내용</a:t>
                      </a:r>
                      <a:endParaRPr kumimoji="1" lang="en-US" altLang="ko-KR" sz="800" b="1" i="0" u="none" strike="noStrike" cap="none" normalizeH="0" baseline="0" smtClean="0">
                        <a:ln>
                          <a:noFill/>
                        </a:ln>
                        <a:solidFill>
                          <a:schemeClr val="tx1"/>
                        </a:solidFill>
                        <a:effectLst/>
                        <a:latin typeface="+mn-ea"/>
                        <a:ea typeface="+mn-ea"/>
                      </a:endParaRPr>
                    </a:p>
                  </a:txBody>
                  <a:tcPr marL="82773" marR="82773" marT="36000" marB="36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92075" marR="0" lvl="0" indent="-92075" algn="l" defTabSz="914400" rtl="0" eaLnBrk="1" fontAlgn="base" latinLnBrk="1" hangingPunct="1">
                        <a:lnSpc>
                          <a:spcPct val="130000"/>
                        </a:lnSpc>
                        <a:spcBef>
                          <a:spcPct val="0"/>
                        </a:spcBef>
                        <a:spcAft>
                          <a:spcPct val="0"/>
                        </a:spcAft>
                        <a:buClrTx/>
                        <a:buSzTx/>
                        <a:buFont typeface="Arial" pitchFamily="34" charset="0"/>
                        <a:buChar char="•"/>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166944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965470"/>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569887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74497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59521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0036441"/>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158920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2165019"/>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49255"/>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395952"/>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538287"/>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3490578"/>
                  </a:ext>
                </a:extLst>
              </a:tr>
              <a:tr h="265242">
                <a:tc>
                  <a:txBody>
                    <a:bodyPr/>
                    <a:lstStyle/>
                    <a:p>
                      <a:pPr marL="0" marR="0" lvl="0" indent="0" algn="ctr" defTabSz="914400" rtl="0" eaLnBrk="1" fontAlgn="base" latinLnBrk="1" hangingPunct="1">
                        <a:lnSpc>
                          <a:spcPct val="130000"/>
                        </a:lnSpc>
                        <a:spcBef>
                          <a:spcPct val="0"/>
                        </a:spcBef>
                        <a:spcAft>
                          <a:spcPct val="0"/>
                        </a:spcAft>
                        <a:buClrTx/>
                        <a:buSzTx/>
                        <a:buFontTx/>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30000"/>
                        </a:lnSpc>
                        <a:spcBef>
                          <a:spcPct val="0"/>
                        </a:spcBef>
                        <a:spcAft>
                          <a:spcPct val="0"/>
                        </a:spcAft>
                        <a:buClrTx/>
                        <a:buSzTx/>
                        <a:buFontTx/>
                        <a:buNone/>
                        <a:tabLst/>
                      </a:pPr>
                      <a:endParaRPr kumimoji="1" lang="ko-KR" altLang="en-US"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30000"/>
                        </a:lnSpc>
                        <a:spcBef>
                          <a:spcPct val="0"/>
                        </a:spcBef>
                        <a:spcAft>
                          <a:spcPct val="0"/>
                        </a:spcAft>
                        <a:buClrTx/>
                        <a:buSzTx/>
                        <a:buFont typeface="Arial" pitchFamily="34" charset="0"/>
                        <a:buNone/>
                        <a:tabLst/>
                        <a:defRPr/>
                      </a:pPr>
                      <a:endParaRPr kumimoji="1" lang="en-US" altLang="ko-KR" sz="800" b="0" i="0" u="none" strike="noStrike" cap="none" normalizeH="0" baseline="0" dirty="0" smtClean="0">
                        <a:ln>
                          <a:noFill/>
                        </a:ln>
                        <a:solidFill>
                          <a:schemeClr val="tx1"/>
                        </a:solidFill>
                        <a:effectLst/>
                        <a:latin typeface="+mn-ea"/>
                        <a:ea typeface="+mn-ea"/>
                      </a:endParaRPr>
                    </a:p>
                  </a:txBody>
                  <a:tcPr marL="82773" marR="82773" marT="18000" marB="18000" anchor="ctr" horzOverflow="overflow">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884671"/>
                  </a:ext>
                </a:extLst>
              </a:tr>
            </a:tbl>
          </a:graphicData>
        </a:graphic>
      </p:graphicFrame>
    </p:spTree>
    <p:extLst>
      <p:ext uri="{BB962C8B-B14F-4D97-AF65-F5344CB8AC3E}">
        <p14:creationId xmlns:p14="http://schemas.microsoft.com/office/powerpoint/2010/main" val="4081607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답변확인</a:t>
            </a:r>
            <a:endParaRPr lang="ko-KR" altLang="en-US" dirty="0"/>
          </a:p>
        </p:txBody>
      </p:sp>
      <p:sp>
        <p:nvSpPr>
          <p:cNvPr id="3" name="부제목 2"/>
          <p:cNvSpPr>
            <a:spLocks noGrp="1"/>
          </p:cNvSpPr>
          <p:nvPr>
            <p:ph type="subTitle" idx="1"/>
          </p:nvPr>
        </p:nvSpPr>
        <p:spPr/>
        <p:txBody>
          <a:bodyPr/>
          <a:lstStyle/>
          <a:p>
            <a:endParaRPr lang="ko-KR" altLang="en-US"/>
          </a:p>
        </p:txBody>
      </p:sp>
      <p:graphicFrame>
        <p:nvGraphicFramePr>
          <p:cNvPr id="4" name="표 3"/>
          <p:cNvGraphicFramePr>
            <a:graphicFrameLocks noGrp="1"/>
          </p:cNvGraphicFramePr>
          <p:nvPr>
            <p:extLst>
              <p:ext uri="{D42A27DB-BD31-4B8C-83A1-F6EECF244321}">
                <p14:modId xmlns:p14="http://schemas.microsoft.com/office/powerpoint/2010/main" val="3420592493"/>
              </p:ext>
            </p:extLst>
          </p:nvPr>
        </p:nvGraphicFramePr>
        <p:xfrm>
          <a:off x="263352" y="915315"/>
          <a:ext cx="6494691" cy="4176464"/>
        </p:xfrm>
        <a:graphic>
          <a:graphicData uri="http://schemas.openxmlformats.org/drawingml/2006/table">
            <a:tbl>
              <a:tblPr firstRow="1" bandRow="1">
                <a:tableStyleId>{5C22544A-7EE6-4342-B048-85BDC9FD1C3A}</a:tableStyleId>
              </a:tblPr>
              <a:tblGrid>
                <a:gridCol w="3250367">
                  <a:extLst>
                    <a:ext uri="{9D8B030D-6E8A-4147-A177-3AD203B41FA5}">
                      <a16:colId xmlns:a16="http://schemas.microsoft.com/office/drawing/2014/main" val="2076475597"/>
                    </a:ext>
                  </a:extLst>
                </a:gridCol>
                <a:gridCol w="1277810">
                  <a:extLst>
                    <a:ext uri="{9D8B030D-6E8A-4147-A177-3AD203B41FA5}">
                      <a16:colId xmlns:a16="http://schemas.microsoft.com/office/drawing/2014/main" val="476260222"/>
                    </a:ext>
                  </a:extLst>
                </a:gridCol>
                <a:gridCol w="983257">
                  <a:extLst>
                    <a:ext uri="{9D8B030D-6E8A-4147-A177-3AD203B41FA5}">
                      <a16:colId xmlns:a16="http://schemas.microsoft.com/office/drawing/2014/main" val="3244160371"/>
                    </a:ext>
                  </a:extLst>
                </a:gridCol>
                <a:gridCol w="983257">
                  <a:extLst>
                    <a:ext uri="{9D8B030D-6E8A-4147-A177-3AD203B41FA5}">
                      <a16:colId xmlns:a16="http://schemas.microsoft.com/office/drawing/2014/main" val="4162039397"/>
                    </a:ext>
                  </a:extLst>
                </a:gridCol>
              </a:tblGrid>
              <a:tr h="444174">
                <a:tc>
                  <a:txBody>
                    <a:bodyPr/>
                    <a:lstStyle/>
                    <a:p>
                      <a:pPr algn="ctr" latinLnBrk="1"/>
                      <a:r>
                        <a:rPr lang="ko-KR" altLang="en-US" sz="800" dirty="0" smtClean="0">
                          <a:solidFill>
                            <a:schemeClr val="tx1"/>
                          </a:solidFill>
                        </a:rPr>
                        <a:t>제목  </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작성일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답변일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처리현황</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545880">
                <a:tc>
                  <a:txBody>
                    <a:bodyPr/>
                    <a:lstStyle/>
                    <a:p>
                      <a:pPr algn="l"/>
                      <a:endParaRPr lang="en-US" altLang="ko-KR" sz="800" dirty="0" smtClean="0"/>
                    </a:p>
                    <a:p>
                      <a:pPr algn="l"/>
                      <a:r>
                        <a:rPr lang="ko-KR" altLang="en-US" sz="800" dirty="0" smtClean="0"/>
                        <a:t>주문건에 대해 결제 금액 영수증을 출력하고 싶어요</a:t>
                      </a:r>
                      <a:r>
                        <a:rPr lang="en-US" altLang="ko-KR" sz="800" dirty="0" smtClean="0"/>
                        <a:t>.    </a:t>
                      </a:r>
                      <a:endParaRPr lang="ko-KR" altLang="en-US" sz="800" dirty="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답변대기중 </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r h="5458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문의제목을노출해주세요 최대한줄로 말줄임 처리</a:t>
                      </a:r>
                      <a:r>
                        <a:rPr lang="en-US" altLang="ko-KR" sz="800" dirty="0" smtClean="0"/>
                        <a:t>……</a:t>
                      </a:r>
                      <a:endParaRPr lang="ko-KR" altLang="en-US" sz="800" dirty="0" smtClean="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답변완료</a:t>
                      </a: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0724666"/>
                  </a:ext>
                </a:extLst>
              </a:tr>
              <a:tr h="2640530">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4660067"/>
                  </a:ext>
                </a:extLst>
              </a:tr>
            </a:tbl>
          </a:graphicData>
        </a:graphic>
      </p:graphicFrame>
      <p:sp>
        <p:nvSpPr>
          <p:cNvPr id="5" name="TextBox 4"/>
          <p:cNvSpPr txBox="1"/>
          <p:nvPr/>
        </p:nvSpPr>
        <p:spPr>
          <a:xfrm rot="5400000">
            <a:off x="2706122" y="1418432"/>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6" name="TextBox 5"/>
          <p:cNvSpPr txBox="1"/>
          <p:nvPr/>
        </p:nvSpPr>
        <p:spPr>
          <a:xfrm rot="16200000">
            <a:off x="2832403" y="1976727"/>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7" name="Button">
            <a:extLst>
              <a:ext uri="{FF2B5EF4-FFF2-40B4-BE49-F238E27FC236}">
                <a16:creationId xmlns:a16="http://schemas.microsoft.com/office/drawing/2014/main" id="{0B50D06C-82E3-4B5D-A60E-0FEAE2474059}"/>
              </a:ext>
            </a:extLst>
          </p:cNvPr>
          <p:cNvSpPr/>
          <p:nvPr/>
        </p:nvSpPr>
        <p:spPr>
          <a:xfrm>
            <a:off x="6074313" y="2156295"/>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추가문의</a:t>
            </a:r>
            <a:endParaRPr lang="en-US" altLang="ko-KR" sz="700" dirty="0">
              <a:solidFill>
                <a:schemeClr val="tx1"/>
              </a:solidFill>
            </a:endParaRPr>
          </a:p>
        </p:txBody>
      </p:sp>
      <p:sp>
        <p:nvSpPr>
          <p:cNvPr id="9" name="직사각형 8"/>
          <p:cNvSpPr/>
          <p:nvPr/>
        </p:nvSpPr>
        <p:spPr>
          <a:xfrm>
            <a:off x="407368" y="2583794"/>
            <a:ext cx="6096000" cy="338554"/>
          </a:xfrm>
          <a:prstGeom prst="rect">
            <a:avLst/>
          </a:prstGeom>
        </p:spPr>
        <p:txBody>
          <a:bodyPr>
            <a:spAutoFit/>
          </a:bodyPr>
          <a:lstStyle/>
          <a:p>
            <a:pPr>
              <a:defRPr/>
            </a:pPr>
            <a:r>
              <a:rPr lang="ko-KR" altLang="en-US" sz="800" dirty="0" smtClean="0"/>
              <a:t>문의내용을노출해주세요문의내용을노출해주세요문의내용을노출해주세요문의내용을노출해주세요</a:t>
            </a:r>
            <a:endParaRPr lang="ko-KR" altLang="en-US" sz="800" dirty="0"/>
          </a:p>
          <a:p>
            <a:pPr>
              <a:defRPr/>
            </a:pPr>
            <a:r>
              <a:rPr lang="ko-KR" altLang="en-US" sz="800" dirty="0"/>
              <a:t>문의내용을노출해주세요문의내용을노출해주세요문의내용을노출해주세요문의내용을노출해주세요</a:t>
            </a:r>
          </a:p>
        </p:txBody>
      </p:sp>
      <p:grpSp>
        <p:nvGrpSpPr>
          <p:cNvPr id="10" name="Placeholder">
            <a:extLst>
              <a:ext uri="{FF2B5EF4-FFF2-40B4-BE49-F238E27FC236}">
                <a16:creationId xmlns:a16="http://schemas.microsoft.com/office/drawing/2014/main" id="{553F2BB2-1B7F-442D-9B25-5095C88FF85E}"/>
              </a:ext>
            </a:extLst>
          </p:cNvPr>
          <p:cNvGrpSpPr>
            <a:grpSpLocks/>
          </p:cNvGrpSpPr>
          <p:nvPr/>
        </p:nvGrpSpPr>
        <p:grpSpPr bwMode="auto">
          <a:xfrm>
            <a:off x="549090" y="3019440"/>
            <a:ext cx="456583" cy="481433"/>
            <a:chOff x="508000" y="1397000"/>
            <a:chExt cx="1008112" cy="1008112"/>
          </a:xfrm>
          <a:solidFill>
            <a:srgbClr val="FFFFFF"/>
          </a:solidFill>
        </p:grpSpPr>
        <p:sp>
          <p:nvSpPr>
            <p:cNvPr id="11"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3"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14" name="Placeholder">
            <a:extLst>
              <a:ext uri="{FF2B5EF4-FFF2-40B4-BE49-F238E27FC236}">
                <a16:creationId xmlns:a16="http://schemas.microsoft.com/office/drawing/2014/main" id="{553F2BB2-1B7F-442D-9B25-5095C88FF85E}"/>
              </a:ext>
            </a:extLst>
          </p:cNvPr>
          <p:cNvGrpSpPr>
            <a:grpSpLocks/>
          </p:cNvGrpSpPr>
          <p:nvPr/>
        </p:nvGrpSpPr>
        <p:grpSpPr bwMode="auto">
          <a:xfrm>
            <a:off x="1125154" y="3019440"/>
            <a:ext cx="456583" cy="481433"/>
            <a:chOff x="508000" y="1397000"/>
            <a:chExt cx="1008112" cy="1008112"/>
          </a:xfrm>
          <a:solidFill>
            <a:srgbClr val="FFFFFF"/>
          </a:solidFill>
        </p:grpSpPr>
        <p:sp>
          <p:nvSpPr>
            <p:cNvPr id="1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18" name="직사각형 17"/>
          <p:cNvSpPr/>
          <p:nvPr/>
        </p:nvSpPr>
        <p:spPr>
          <a:xfrm>
            <a:off x="451139" y="3500873"/>
            <a:ext cx="6096000" cy="1615827"/>
          </a:xfrm>
          <a:prstGeom prst="rect">
            <a:avLst/>
          </a:prstGeom>
        </p:spPr>
        <p:txBody>
          <a:bodyPr>
            <a:spAutoFit/>
          </a:bodyPr>
          <a:lstStyle/>
          <a:p>
            <a:pPr lvl="0">
              <a:defRPr/>
            </a:pPr>
            <a:endParaRPr lang="en-US" altLang="ko-KR" sz="800" dirty="0"/>
          </a:p>
          <a:p>
            <a:pPr>
              <a:defRPr/>
            </a:pPr>
            <a:r>
              <a:rPr lang="en-US" altLang="ko-KR" sz="800" dirty="0" smtClean="0"/>
              <a:t>------------------------------------------------------------------</a:t>
            </a:r>
            <a:r>
              <a:rPr lang="en-US" altLang="ko-KR" sz="800" dirty="0"/>
              <a:t>-------------------------------------------------------------------</a:t>
            </a:r>
          </a:p>
          <a:p>
            <a:pPr lvl="0">
              <a:defRPr/>
            </a:pPr>
            <a:endParaRPr lang="en-US" altLang="ko-KR" sz="800" b="1" dirty="0"/>
          </a:p>
          <a:p>
            <a:pPr lvl="0">
              <a:defRPr/>
            </a:pPr>
            <a:r>
              <a:rPr lang="ko-KR" altLang="en-US" sz="900" b="1" dirty="0"/>
              <a:t>답변</a:t>
            </a:r>
            <a:endParaRPr lang="en-US" altLang="ko-KR" sz="900" b="1" dirty="0"/>
          </a:p>
          <a:p>
            <a:pPr lvl="0">
              <a:defRPr/>
            </a:pPr>
            <a:endParaRPr lang="en-US" altLang="ko-KR" sz="900" b="1" dirty="0"/>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endParaRPr lang="ko-KR" altLang="en-US" sz="800" dirty="0" smtClean="0"/>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endParaRPr lang="ko-KR" altLang="en-US" sz="800" dirty="0" smtClean="0"/>
          </a:p>
          <a:p>
            <a:pPr lvl="0">
              <a:defRPr/>
            </a:pPr>
            <a:endParaRPr lang="ko-KR" altLang="en-US" sz="900" dirty="0"/>
          </a:p>
        </p:txBody>
      </p:sp>
      <p:sp>
        <p:nvSpPr>
          <p:cNvPr id="19" name="Button">
            <a:extLst>
              <a:ext uri="{FF2B5EF4-FFF2-40B4-BE49-F238E27FC236}">
                <a16:creationId xmlns:a16="http://schemas.microsoft.com/office/drawing/2014/main" id="{0B50D06C-82E3-4B5D-A60E-0FEAE2474059}"/>
              </a:ext>
            </a:extLst>
          </p:cNvPr>
          <p:cNvSpPr/>
          <p:nvPr/>
        </p:nvSpPr>
        <p:spPr>
          <a:xfrm>
            <a:off x="6074313" y="1589190"/>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문의취소</a:t>
            </a:r>
            <a:endParaRPr lang="en-US" altLang="ko-KR" sz="700" dirty="0">
              <a:solidFill>
                <a:schemeClr val="tx1"/>
              </a:solidFill>
            </a:endParaRPr>
          </a:p>
        </p:txBody>
      </p:sp>
      <p:sp>
        <p:nvSpPr>
          <p:cNvPr id="20" name="직사각형 19"/>
          <p:cNvSpPr/>
          <p:nvPr/>
        </p:nvSpPr>
        <p:spPr>
          <a:xfrm>
            <a:off x="235124" y="654952"/>
            <a:ext cx="6096000" cy="215444"/>
          </a:xfrm>
          <a:prstGeom prst="rect">
            <a:avLst/>
          </a:prstGeom>
        </p:spPr>
        <p:txBody>
          <a:bodyPr>
            <a:spAutoFit/>
          </a:bodyPr>
          <a:lstStyle/>
          <a:p>
            <a:pPr>
              <a:defRPr/>
            </a:pPr>
            <a:r>
              <a:rPr lang="en-US" altLang="ko-KR" sz="800" dirty="0" smtClean="0"/>
              <a:t>&lt;</a:t>
            </a:r>
            <a:r>
              <a:rPr lang="ko-KR" altLang="en-US" sz="800" dirty="0" smtClean="0"/>
              <a:t>답변일로부터 </a:t>
            </a:r>
            <a:r>
              <a:rPr lang="en-US" altLang="ko-KR" sz="800" dirty="0" smtClean="0"/>
              <a:t>7</a:t>
            </a:r>
            <a:r>
              <a:rPr lang="ko-KR" altLang="en-US" sz="800" dirty="0" smtClean="0"/>
              <a:t>일 </a:t>
            </a:r>
            <a:r>
              <a:rPr lang="ko-KR" altLang="en-US" sz="800" dirty="0"/>
              <a:t>이</a:t>
            </a:r>
            <a:r>
              <a:rPr lang="ko-KR" altLang="en-US" sz="800" dirty="0" smtClean="0"/>
              <a:t>내</a:t>
            </a:r>
            <a:r>
              <a:rPr lang="en-US" altLang="ko-KR" sz="800" dirty="0" smtClean="0"/>
              <a:t>&gt;</a:t>
            </a:r>
            <a:endParaRPr lang="ko-KR" altLang="en-US" sz="800" dirty="0"/>
          </a:p>
        </p:txBody>
      </p:sp>
      <p:graphicFrame>
        <p:nvGraphicFramePr>
          <p:cNvPr id="21" name="표 20">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585916568"/>
              </p:ext>
            </p:extLst>
          </p:nvPr>
        </p:nvGraphicFramePr>
        <p:xfrm>
          <a:off x="9000565" y="37029"/>
          <a:ext cx="3152540" cy="120336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상태</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답변완료</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&amp;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답변일로부터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30</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일 이내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&amp;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이미지 첨부 문의 펼침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문의내용</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답변내용 전문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첨부이미지 노출 </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확대보기</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x)</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상태</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답변완료</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&amp;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답변일로부터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30</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일 경과 문의 접힘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dirty="0" smtClean="0"/>
                        <a:t>-</a:t>
                      </a:r>
                      <a:r>
                        <a:rPr lang="en-US" altLang="ko-KR" sz="800" baseline="0" dirty="0" smtClean="0"/>
                        <a:t> </a:t>
                      </a:r>
                      <a:r>
                        <a:rPr lang="ko-KR" altLang="en-US" sz="800" baseline="0" dirty="0" smtClean="0"/>
                        <a:t>추가</a:t>
                      </a:r>
                      <a:r>
                        <a:rPr lang="ko-KR" altLang="en-US" sz="800" dirty="0" smtClean="0"/>
                        <a:t>문의버튼 비노출</a:t>
                      </a:r>
                      <a:endParaRPr lang="en-US" altLang="ko-KR" sz="800" dirty="0" smtClean="0"/>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453627744"/>
                  </a:ext>
                </a:extLst>
              </a:tr>
            </a:tbl>
          </a:graphicData>
        </a:graphic>
      </p:graphicFrame>
      <p:sp>
        <p:nvSpPr>
          <p:cNvPr id="22" name="직사각형 21"/>
          <p:cNvSpPr/>
          <p:nvPr/>
        </p:nvSpPr>
        <p:spPr>
          <a:xfrm>
            <a:off x="263351" y="1914332"/>
            <a:ext cx="6494691" cy="316835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158829" y="180633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graphicFrame>
        <p:nvGraphicFramePr>
          <p:cNvPr id="24" name="표 23"/>
          <p:cNvGraphicFramePr>
            <a:graphicFrameLocks noGrp="1"/>
          </p:cNvGraphicFramePr>
          <p:nvPr>
            <p:extLst>
              <p:ext uri="{D42A27DB-BD31-4B8C-83A1-F6EECF244321}">
                <p14:modId xmlns:p14="http://schemas.microsoft.com/office/powerpoint/2010/main" val="4100767694"/>
              </p:ext>
            </p:extLst>
          </p:nvPr>
        </p:nvGraphicFramePr>
        <p:xfrm>
          <a:off x="263351" y="5517232"/>
          <a:ext cx="6494691" cy="545880"/>
        </p:xfrm>
        <a:graphic>
          <a:graphicData uri="http://schemas.openxmlformats.org/drawingml/2006/table">
            <a:tbl>
              <a:tblPr firstRow="1" bandRow="1">
                <a:tableStyleId>{5C22544A-7EE6-4342-B048-85BDC9FD1C3A}</a:tableStyleId>
              </a:tblPr>
              <a:tblGrid>
                <a:gridCol w="3250367">
                  <a:extLst>
                    <a:ext uri="{9D8B030D-6E8A-4147-A177-3AD203B41FA5}">
                      <a16:colId xmlns:a16="http://schemas.microsoft.com/office/drawing/2014/main" val="2076475597"/>
                    </a:ext>
                  </a:extLst>
                </a:gridCol>
                <a:gridCol w="1277810">
                  <a:extLst>
                    <a:ext uri="{9D8B030D-6E8A-4147-A177-3AD203B41FA5}">
                      <a16:colId xmlns:a16="http://schemas.microsoft.com/office/drawing/2014/main" val="476260222"/>
                    </a:ext>
                  </a:extLst>
                </a:gridCol>
                <a:gridCol w="983257">
                  <a:extLst>
                    <a:ext uri="{9D8B030D-6E8A-4147-A177-3AD203B41FA5}">
                      <a16:colId xmlns:a16="http://schemas.microsoft.com/office/drawing/2014/main" val="3244160371"/>
                    </a:ext>
                  </a:extLst>
                </a:gridCol>
                <a:gridCol w="983257">
                  <a:extLst>
                    <a:ext uri="{9D8B030D-6E8A-4147-A177-3AD203B41FA5}">
                      <a16:colId xmlns:a16="http://schemas.microsoft.com/office/drawing/2014/main" val="4162039397"/>
                    </a:ext>
                  </a:extLst>
                </a:gridCol>
              </a:tblGrid>
              <a:tr h="5458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문의제목을노출해주세요 최대한줄로 말줄임 처리</a:t>
                      </a:r>
                      <a:r>
                        <a:rPr lang="en-US" altLang="ko-KR" sz="800" b="0" dirty="0" smtClean="0">
                          <a:solidFill>
                            <a:schemeClr val="tx1"/>
                          </a:solidFill>
                        </a:rPr>
                        <a:t>……</a:t>
                      </a:r>
                      <a:endParaRPr lang="ko-KR" altLang="en-US" sz="800" b="0" dirty="0" smtClean="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altLang="ko-KR" sz="800" b="0" dirty="0" smtClean="0">
                          <a:solidFill>
                            <a:schemeClr val="tx1"/>
                          </a:solidFill>
                        </a:rPr>
                        <a:t>2024-03-07</a:t>
                      </a:r>
                      <a:endParaRPr lang="ko-KR" altLang="en-US" sz="8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altLang="ko-KR" sz="800" b="0" dirty="0" smtClean="0">
                          <a:solidFill>
                            <a:schemeClr val="tx1"/>
                          </a:solidFill>
                        </a:rPr>
                        <a:t>2024-03-07</a:t>
                      </a:r>
                      <a:endParaRPr lang="ko-KR" altLang="en-US" sz="8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답변완료</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0724666"/>
                  </a:ext>
                </a:extLst>
              </a:tr>
            </a:tbl>
          </a:graphicData>
        </a:graphic>
      </p:graphicFrame>
      <p:sp>
        <p:nvSpPr>
          <p:cNvPr id="25" name="직사각형 24"/>
          <p:cNvSpPr/>
          <p:nvPr/>
        </p:nvSpPr>
        <p:spPr>
          <a:xfrm>
            <a:off x="235124" y="5264224"/>
            <a:ext cx="6096000" cy="215444"/>
          </a:xfrm>
          <a:prstGeom prst="rect">
            <a:avLst/>
          </a:prstGeom>
        </p:spPr>
        <p:txBody>
          <a:bodyPr>
            <a:spAutoFit/>
          </a:bodyPr>
          <a:lstStyle/>
          <a:p>
            <a:pPr>
              <a:defRPr/>
            </a:pPr>
            <a:r>
              <a:rPr lang="en-US" altLang="ko-KR" sz="800" dirty="0" smtClean="0"/>
              <a:t>&lt;</a:t>
            </a:r>
            <a:r>
              <a:rPr lang="ko-KR" altLang="en-US" sz="800" dirty="0" smtClean="0"/>
              <a:t>답변일로부터 </a:t>
            </a:r>
            <a:r>
              <a:rPr lang="en-US" altLang="ko-KR" sz="800" dirty="0"/>
              <a:t>7</a:t>
            </a:r>
            <a:r>
              <a:rPr lang="ko-KR" altLang="en-US" sz="800" dirty="0" smtClean="0"/>
              <a:t>일 경과</a:t>
            </a:r>
            <a:r>
              <a:rPr lang="en-US" altLang="ko-KR" sz="800" dirty="0" smtClean="0"/>
              <a:t>&gt;</a:t>
            </a:r>
            <a:endParaRPr lang="ko-KR" altLang="en-US" sz="800" dirty="0"/>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158829" y="540013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43912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답변확인</a:t>
            </a:r>
            <a:endParaRPr lang="ko-KR" altLang="en-US" dirty="0"/>
          </a:p>
        </p:txBody>
      </p:sp>
      <p:sp>
        <p:nvSpPr>
          <p:cNvPr id="3" name="부제목 2"/>
          <p:cNvSpPr>
            <a:spLocks noGrp="1"/>
          </p:cNvSpPr>
          <p:nvPr>
            <p:ph type="subTitle" idx="1"/>
          </p:nvPr>
        </p:nvSpPr>
        <p:spPr/>
        <p:txBody>
          <a:bodyPr/>
          <a:lstStyle/>
          <a:p>
            <a:endParaRPr lang="ko-KR" altLang="en-US"/>
          </a:p>
        </p:txBody>
      </p:sp>
      <p:sp>
        <p:nvSpPr>
          <p:cNvPr id="5" name="TextBox 4"/>
          <p:cNvSpPr txBox="1"/>
          <p:nvPr/>
        </p:nvSpPr>
        <p:spPr>
          <a:xfrm rot="5400000">
            <a:off x="2706122" y="1418432"/>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6" name="TextBox 5"/>
          <p:cNvSpPr txBox="1"/>
          <p:nvPr/>
        </p:nvSpPr>
        <p:spPr>
          <a:xfrm rot="16200000">
            <a:off x="2832403" y="1976727"/>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7" name="Button">
            <a:extLst>
              <a:ext uri="{FF2B5EF4-FFF2-40B4-BE49-F238E27FC236}">
                <a16:creationId xmlns:a16="http://schemas.microsoft.com/office/drawing/2014/main" id="{0B50D06C-82E3-4B5D-A60E-0FEAE2474059}"/>
              </a:ext>
            </a:extLst>
          </p:cNvPr>
          <p:cNvSpPr/>
          <p:nvPr/>
        </p:nvSpPr>
        <p:spPr>
          <a:xfrm>
            <a:off x="6074313" y="2156295"/>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a:solidFill>
                  <a:schemeClr val="tx1"/>
                </a:solidFill>
              </a:rPr>
              <a:t>재</a:t>
            </a:r>
            <a:r>
              <a:rPr lang="ko-KR" altLang="en-US" sz="700" dirty="0" smtClean="0">
                <a:solidFill>
                  <a:schemeClr val="tx1"/>
                </a:solidFill>
              </a:rPr>
              <a:t>문의</a:t>
            </a:r>
            <a:endParaRPr lang="en-US" altLang="ko-KR" sz="700" dirty="0">
              <a:solidFill>
                <a:schemeClr val="tx1"/>
              </a:solidFill>
            </a:endParaRPr>
          </a:p>
        </p:txBody>
      </p:sp>
      <p:sp>
        <p:nvSpPr>
          <p:cNvPr id="19" name="Button">
            <a:extLst>
              <a:ext uri="{FF2B5EF4-FFF2-40B4-BE49-F238E27FC236}">
                <a16:creationId xmlns:a16="http://schemas.microsoft.com/office/drawing/2014/main" id="{0B50D06C-82E3-4B5D-A60E-0FEAE2474059}"/>
              </a:ext>
            </a:extLst>
          </p:cNvPr>
          <p:cNvSpPr/>
          <p:nvPr/>
        </p:nvSpPr>
        <p:spPr>
          <a:xfrm>
            <a:off x="6074313" y="1589190"/>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문의취소</a:t>
            </a:r>
            <a:endParaRPr lang="en-US" altLang="ko-KR" sz="700" dirty="0">
              <a:solidFill>
                <a:schemeClr val="tx1"/>
              </a:solidFill>
            </a:endParaRPr>
          </a:p>
        </p:txBody>
      </p:sp>
      <p:sp>
        <p:nvSpPr>
          <p:cNvPr id="20" name="직사각형 19"/>
          <p:cNvSpPr/>
          <p:nvPr/>
        </p:nvSpPr>
        <p:spPr>
          <a:xfrm>
            <a:off x="235124" y="654952"/>
            <a:ext cx="6096000" cy="215444"/>
          </a:xfrm>
          <a:prstGeom prst="rect">
            <a:avLst/>
          </a:prstGeom>
        </p:spPr>
        <p:txBody>
          <a:bodyPr>
            <a:spAutoFit/>
          </a:bodyPr>
          <a:lstStyle/>
          <a:p>
            <a:pPr>
              <a:defRPr/>
            </a:pPr>
            <a:r>
              <a:rPr lang="en-US" altLang="ko-KR" sz="800" dirty="0"/>
              <a:t>&lt;</a:t>
            </a:r>
            <a:r>
              <a:rPr lang="ko-KR" altLang="en-US" sz="800" dirty="0"/>
              <a:t>답변대기중</a:t>
            </a:r>
            <a:r>
              <a:rPr lang="en-US" altLang="ko-KR" sz="800" dirty="0"/>
              <a:t>&gt;</a:t>
            </a:r>
            <a:endParaRPr lang="ko-KR" altLang="en-US" sz="800" dirty="0"/>
          </a:p>
        </p:txBody>
      </p:sp>
      <p:graphicFrame>
        <p:nvGraphicFramePr>
          <p:cNvPr id="21" name="표 20">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4112031624"/>
              </p:ext>
            </p:extLst>
          </p:nvPr>
        </p:nvGraphicFramePr>
        <p:xfrm>
          <a:off x="9000565" y="37029"/>
          <a:ext cx="3152540" cy="295627"/>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상태</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답변대기중</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펼침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graphicFrame>
        <p:nvGraphicFramePr>
          <p:cNvPr id="27" name="표 26"/>
          <p:cNvGraphicFramePr>
            <a:graphicFrameLocks noGrp="1"/>
          </p:cNvGraphicFramePr>
          <p:nvPr>
            <p:extLst>
              <p:ext uri="{D42A27DB-BD31-4B8C-83A1-F6EECF244321}">
                <p14:modId xmlns:p14="http://schemas.microsoft.com/office/powerpoint/2010/main" val="1305048850"/>
              </p:ext>
            </p:extLst>
          </p:nvPr>
        </p:nvGraphicFramePr>
        <p:xfrm>
          <a:off x="263352" y="912715"/>
          <a:ext cx="6494691" cy="1535934"/>
        </p:xfrm>
        <a:graphic>
          <a:graphicData uri="http://schemas.openxmlformats.org/drawingml/2006/table">
            <a:tbl>
              <a:tblPr firstRow="1" bandRow="1">
                <a:tableStyleId>{5C22544A-7EE6-4342-B048-85BDC9FD1C3A}</a:tableStyleId>
              </a:tblPr>
              <a:tblGrid>
                <a:gridCol w="3250367">
                  <a:extLst>
                    <a:ext uri="{9D8B030D-6E8A-4147-A177-3AD203B41FA5}">
                      <a16:colId xmlns:a16="http://schemas.microsoft.com/office/drawing/2014/main" val="2076475597"/>
                    </a:ext>
                  </a:extLst>
                </a:gridCol>
                <a:gridCol w="1277810">
                  <a:extLst>
                    <a:ext uri="{9D8B030D-6E8A-4147-A177-3AD203B41FA5}">
                      <a16:colId xmlns:a16="http://schemas.microsoft.com/office/drawing/2014/main" val="476260222"/>
                    </a:ext>
                  </a:extLst>
                </a:gridCol>
                <a:gridCol w="983257">
                  <a:extLst>
                    <a:ext uri="{9D8B030D-6E8A-4147-A177-3AD203B41FA5}">
                      <a16:colId xmlns:a16="http://schemas.microsoft.com/office/drawing/2014/main" val="3244160371"/>
                    </a:ext>
                  </a:extLst>
                </a:gridCol>
                <a:gridCol w="983257">
                  <a:extLst>
                    <a:ext uri="{9D8B030D-6E8A-4147-A177-3AD203B41FA5}">
                      <a16:colId xmlns:a16="http://schemas.microsoft.com/office/drawing/2014/main" val="4162039397"/>
                    </a:ext>
                  </a:extLst>
                </a:gridCol>
              </a:tblGrid>
              <a:tr h="444174">
                <a:tc>
                  <a:txBody>
                    <a:bodyPr/>
                    <a:lstStyle/>
                    <a:p>
                      <a:pPr algn="ctr" latinLnBrk="1"/>
                      <a:r>
                        <a:rPr lang="ko-KR" altLang="en-US" sz="800" dirty="0" smtClean="0">
                          <a:solidFill>
                            <a:schemeClr val="tx1"/>
                          </a:solidFill>
                        </a:rPr>
                        <a:t>제목  </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작성일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답변일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처리현황</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545880">
                <a:tc>
                  <a:txBody>
                    <a:bodyPr/>
                    <a:lstStyle/>
                    <a:p>
                      <a:pPr algn="l"/>
                      <a:endParaRPr lang="en-US" altLang="ko-KR" sz="800" dirty="0" smtClean="0"/>
                    </a:p>
                    <a:p>
                      <a:pPr algn="l"/>
                      <a:r>
                        <a:rPr lang="ko-KR" altLang="en-US" sz="800" dirty="0" smtClean="0"/>
                        <a:t>주문건에 대해 결제 금액 영수증을 출력하고 싶어요</a:t>
                      </a:r>
                      <a:r>
                        <a:rPr lang="en-US" altLang="ko-KR" sz="800" dirty="0" smtClean="0"/>
                        <a:t>.    </a:t>
                      </a:r>
                      <a:endParaRPr lang="ko-KR" altLang="en-US" sz="800" dirty="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답변대기중 </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7931021"/>
                  </a:ext>
                </a:extLst>
              </a:tr>
              <a:tr h="545880">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48165311"/>
                  </a:ext>
                </a:extLst>
              </a:tr>
            </a:tbl>
          </a:graphicData>
        </a:graphic>
      </p:graphicFrame>
      <p:sp>
        <p:nvSpPr>
          <p:cNvPr id="28" name="TextBox 27"/>
          <p:cNvSpPr txBox="1"/>
          <p:nvPr/>
        </p:nvSpPr>
        <p:spPr>
          <a:xfrm rot="16200000">
            <a:off x="2760394" y="1412044"/>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29" name="직사각형 28"/>
          <p:cNvSpPr/>
          <p:nvPr/>
        </p:nvSpPr>
        <p:spPr>
          <a:xfrm>
            <a:off x="407368" y="1985653"/>
            <a:ext cx="6096000" cy="338554"/>
          </a:xfrm>
          <a:prstGeom prst="rect">
            <a:avLst/>
          </a:prstGeom>
        </p:spPr>
        <p:txBody>
          <a:bodyPr>
            <a:spAutoFit/>
          </a:bodyPr>
          <a:lstStyle/>
          <a:p>
            <a:pPr>
              <a:defRPr/>
            </a:pPr>
            <a:r>
              <a:rPr lang="ko-KR" altLang="en-US" sz="800" dirty="0" smtClean="0"/>
              <a:t>문의내용을노출해주세요문의내용을노출해주세요문의내용을노출해주세요문의내용을노출해주세요</a:t>
            </a:r>
            <a:endParaRPr lang="ko-KR" altLang="en-US" sz="800" dirty="0"/>
          </a:p>
          <a:p>
            <a:pPr>
              <a:defRPr/>
            </a:pPr>
            <a:r>
              <a:rPr lang="ko-KR" altLang="en-US" sz="800" dirty="0"/>
              <a:t>문의내용을노출해주세요문의내용을노출해주세요문의내용을노출해주세요문의내용을노출해주세요</a:t>
            </a:r>
          </a:p>
        </p:txBody>
      </p:sp>
      <p:sp>
        <p:nvSpPr>
          <p:cNvPr id="30" name="Button">
            <a:extLst>
              <a:ext uri="{FF2B5EF4-FFF2-40B4-BE49-F238E27FC236}">
                <a16:creationId xmlns:a16="http://schemas.microsoft.com/office/drawing/2014/main" id="{0B50D06C-82E3-4B5D-A60E-0FEAE2474059}"/>
              </a:ext>
            </a:extLst>
          </p:cNvPr>
          <p:cNvSpPr/>
          <p:nvPr/>
        </p:nvSpPr>
        <p:spPr>
          <a:xfrm>
            <a:off x="6074313" y="1586590"/>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문의취소</a:t>
            </a:r>
            <a:endParaRPr lang="en-US" altLang="ko-KR" sz="700" dirty="0">
              <a:solidFill>
                <a:schemeClr val="tx1"/>
              </a:solidFill>
            </a:endParaRPr>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127124" y="8703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4095072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답변확인</a:t>
            </a:r>
            <a:endParaRPr lang="ko-KR" altLang="en-US" dirty="0"/>
          </a:p>
        </p:txBody>
      </p:sp>
      <p:sp>
        <p:nvSpPr>
          <p:cNvPr id="3" name="부제목 2"/>
          <p:cNvSpPr>
            <a:spLocks noGrp="1"/>
          </p:cNvSpPr>
          <p:nvPr>
            <p:ph type="subTitle" idx="1"/>
          </p:nvPr>
        </p:nvSpPr>
        <p:spPr/>
        <p:txBody>
          <a:bodyPr/>
          <a:lstStyle/>
          <a:p>
            <a:endParaRPr lang="ko-KR" altLang="en-US"/>
          </a:p>
        </p:txBody>
      </p:sp>
      <p:graphicFrame>
        <p:nvGraphicFramePr>
          <p:cNvPr id="4" name="표 3"/>
          <p:cNvGraphicFramePr>
            <a:graphicFrameLocks noGrp="1"/>
          </p:cNvGraphicFramePr>
          <p:nvPr>
            <p:extLst>
              <p:ext uri="{D42A27DB-BD31-4B8C-83A1-F6EECF244321}">
                <p14:modId xmlns:p14="http://schemas.microsoft.com/office/powerpoint/2010/main" val="3004990081"/>
              </p:ext>
            </p:extLst>
          </p:nvPr>
        </p:nvGraphicFramePr>
        <p:xfrm>
          <a:off x="263352" y="836712"/>
          <a:ext cx="6494691" cy="4824536"/>
        </p:xfrm>
        <a:graphic>
          <a:graphicData uri="http://schemas.openxmlformats.org/drawingml/2006/table">
            <a:tbl>
              <a:tblPr firstRow="1" bandRow="1">
                <a:tableStyleId>{5C22544A-7EE6-4342-B048-85BDC9FD1C3A}</a:tableStyleId>
              </a:tblPr>
              <a:tblGrid>
                <a:gridCol w="3250367">
                  <a:extLst>
                    <a:ext uri="{9D8B030D-6E8A-4147-A177-3AD203B41FA5}">
                      <a16:colId xmlns:a16="http://schemas.microsoft.com/office/drawing/2014/main" val="2076475597"/>
                    </a:ext>
                  </a:extLst>
                </a:gridCol>
                <a:gridCol w="1277810">
                  <a:extLst>
                    <a:ext uri="{9D8B030D-6E8A-4147-A177-3AD203B41FA5}">
                      <a16:colId xmlns:a16="http://schemas.microsoft.com/office/drawing/2014/main" val="476260222"/>
                    </a:ext>
                  </a:extLst>
                </a:gridCol>
                <a:gridCol w="983257">
                  <a:extLst>
                    <a:ext uri="{9D8B030D-6E8A-4147-A177-3AD203B41FA5}">
                      <a16:colId xmlns:a16="http://schemas.microsoft.com/office/drawing/2014/main" val="3244160371"/>
                    </a:ext>
                  </a:extLst>
                </a:gridCol>
                <a:gridCol w="983257">
                  <a:extLst>
                    <a:ext uri="{9D8B030D-6E8A-4147-A177-3AD203B41FA5}">
                      <a16:colId xmlns:a16="http://schemas.microsoft.com/office/drawing/2014/main" val="4162039397"/>
                    </a:ext>
                  </a:extLst>
                </a:gridCol>
              </a:tblGrid>
              <a:tr h="444174">
                <a:tc>
                  <a:txBody>
                    <a:bodyPr/>
                    <a:lstStyle/>
                    <a:p>
                      <a:pPr algn="ctr" latinLnBrk="1"/>
                      <a:r>
                        <a:rPr lang="ko-KR" altLang="en-US" sz="800" dirty="0" smtClean="0">
                          <a:solidFill>
                            <a:schemeClr val="tx1"/>
                          </a:solidFill>
                        </a:rPr>
                        <a:t>제목  </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작성일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답변일</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처리현황</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1770953"/>
                  </a:ext>
                </a:extLst>
              </a:tr>
              <a:tr h="5458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문의제목을노출해주세요 최대한줄로 말줄임 처리</a:t>
                      </a:r>
                      <a:r>
                        <a:rPr lang="en-US" altLang="ko-KR" sz="800" dirty="0" smtClean="0"/>
                        <a:t>……</a:t>
                      </a:r>
                      <a:endParaRPr lang="ko-KR" altLang="en-US" sz="800" dirty="0" smtClean="0"/>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2024-03-07</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답변완료</a:t>
                      </a:r>
                      <a:endParaRPr lang="en-US" altLang="ko-KR" sz="800" dirty="0" smtClean="0">
                        <a:solidFill>
                          <a:schemeClr val="tx1"/>
                        </a:solidFil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700" b="1" dirty="0" smtClean="0">
                          <a:solidFill>
                            <a:srgbClr val="FF0000"/>
                          </a:solidFill>
                        </a:rPr>
                        <a:t>추가문의답변대기중</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00724666"/>
                  </a:ext>
                </a:extLst>
              </a:tr>
              <a:tr h="2640530">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800" dirty="0" smtClean="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4660067"/>
                  </a:ext>
                </a:extLst>
              </a:tr>
              <a:tr h="46727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p>
                    <a:p>
                      <a:r>
                        <a:rPr lang="en-US" altLang="ko-KR" sz="800" dirty="0" smtClean="0"/>
                        <a:t>RE: </a:t>
                      </a:r>
                      <a:r>
                        <a:rPr lang="ko-KR" altLang="en-US" sz="800" dirty="0" smtClean="0"/>
                        <a:t>주문건에 대해 결제 금액 영수증을 출력하고</a:t>
                      </a:r>
                      <a:r>
                        <a:rPr lang="en-US" altLang="ko-KR" sz="800" dirty="0" smtClean="0"/>
                        <a:t>…</a:t>
                      </a:r>
                    </a:p>
                  </a:txBody>
                  <a:tcP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p>
                      <a:pPr algn="ctr"/>
                      <a:r>
                        <a:rPr lang="en-US" altLang="ko-KR" sz="800" dirty="0" smtClean="0">
                          <a:solidFill>
                            <a:schemeClr val="tx1"/>
                          </a:solidFill>
                        </a:rPr>
                        <a:t>2024-03-08</a:t>
                      </a: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altLang="ko-KR" sz="800" dirty="0" smtClean="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답변대기중</a:t>
                      </a:r>
                    </a:p>
                  </a:txBody>
                  <a:tcPr>
                    <a:lnL w="3175" cap="flat" cmpd="sng" algn="ctr">
                      <a:solidFill>
                        <a:schemeClr val="bg1">
                          <a:lumMod val="75000"/>
                        </a:schemeClr>
                      </a:solid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02610999"/>
                  </a:ext>
                </a:extLst>
              </a:tr>
              <a:tr h="726675">
                <a:tc gridSpan="4">
                  <a:txBody>
                    <a:bodyPr/>
                    <a:lstStyle/>
                    <a:p>
                      <a:endParaRPr lang="en-US" altLang="ko-KR" sz="800" dirty="0" smtClean="0"/>
                    </a:p>
                  </a:txBody>
                  <a:tcPr>
                    <a:lnL w="3175" cap="flat" cmpd="sng" algn="ctr">
                      <a:no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a:endParaRPr lang="ko-KR" altLang="en-US" sz="800" dirty="0">
                        <a:solidFill>
                          <a:schemeClr val="tx1"/>
                        </a:solidFill>
                      </a:endParaRPr>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dirty="0" smtClean="0">
                        <a:solidFill>
                          <a:schemeClr val="tx1"/>
                        </a:solidFill>
                      </a:endParaRPr>
                    </a:p>
                  </a:txBody>
                  <a:tcPr anchor="ctr">
                    <a:lnL w="3175" cap="flat" cmpd="sng" algn="ctr">
                      <a:solidFill>
                        <a:schemeClr val="bg1">
                          <a:lumMod val="75000"/>
                        </a:schemeClr>
                      </a:solidFill>
                      <a:prstDash val="solid"/>
                      <a:round/>
                      <a:headEnd type="none" w="med" len="med"/>
                      <a:tailEnd type="none" w="med" len="med"/>
                    </a:lnL>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3504862"/>
                  </a:ext>
                </a:extLst>
              </a:tr>
            </a:tbl>
          </a:graphicData>
        </a:graphic>
      </p:graphicFrame>
      <p:sp>
        <p:nvSpPr>
          <p:cNvPr id="6" name="TextBox 5"/>
          <p:cNvSpPr txBox="1"/>
          <p:nvPr/>
        </p:nvSpPr>
        <p:spPr>
          <a:xfrm rot="16200000">
            <a:off x="2832404" y="1346560"/>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9" name="직사각형 8"/>
          <p:cNvSpPr/>
          <p:nvPr/>
        </p:nvSpPr>
        <p:spPr>
          <a:xfrm>
            <a:off x="407368" y="1880024"/>
            <a:ext cx="6096000" cy="338554"/>
          </a:xfrm>
          <a:prstGeom prst="rect">
            <a:avLst/>
          </a:prstGeom>
        </p:spPr>
        <p:txBody>
          <a:bodyPr>
            <a:spAutoFit/>
          </a:bodyPr>
          <a:lstStyle/>
          <a:p>
            <a:pPr>
              <a:defRPr/>
            </a:pPr>
            <a:r>
              <a:rPr lang="ko-KR" altLang="en-US" sz="800" dirty="0" smtClean="0"/>
              <a:t>문의내용을노출해주세요문의내용을노출해주세요문의내용을노출해주세요문의내용을노출해주세요</a:t>
            </a:r>
            <a:endParaRPr lang="ko-KR" altLang="en-US" sz="800" dirty="0"/>
          </a:p>
          <a:p>
            <a:pPr>
              <a:defRPr/>
            </a:pPr>
            <a:r>
              <a:rPr lang="ko-KR" altLang="en-US" sz="800" dirty="0"/>
              <a:t>문의내용을노출해주세요문의내용을노출해주세요문의내용을노출해주세요문의내용을노출해주세요</a:t>
            </a:r>
          </a:p>
        </p:txBody>
      </p:sp>
      <p:grpSp>
        <p:nvGrpSpPr>
          <p:cNvPr id="10" name="Placeholder">
            <a:extLst>
              <a:ext uri="{FF2B5EF4-FFF2-40B4-BE49-F238E27FC236}">
                <a16:creationId xmlns:a16="http://schemas.microsoft.com/office/drawing/2014/main" id="{553F2BB2-1B7F-442D-9B25-5095C88FF85E}"/>
              </a:ext>
            </a:extLst>
          </p:cNvPr>
          <p:cNvGrpSpPr>
            <a:grpSpLocks/>
          </p:cNvGrpSpPr>
          <p:nvPr/>
        </p:nvGrpSpPr>
        <p:grpSpPr bwMode="auto">
          <a:xfrm>
            <a:off x="549090" y="2315670"/>
            <a:ext cx="456583" cy="481433"/>
            <a:chOff x="508000" y="1397000"/>
            <a:chExt cx="1008112" cy="1008112"/>
          </a:xfrm>
          <a:solidFill>
            <a:srgbClr val="FFFFFF"/>
          </a:solidFill>
        </p:grpSpPr>
        <p:sp>
          <p:nvSpPr>
            <p:cNvPr id="11"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3"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nvGrpSpPr>
          <p:cNvPr id="14" name="Placeholder">
            <a:extLst>
              <a:ext uri="{FF2B5EF4-FFF2-40B4-BE49-F238E27FC236}">
                <a16:creationId xmlns:a16="http://schemas.microsoft.com/office/drawing/2014/main" id="{553F2BB2-1B7F-442D-9B25-5095C88FF85E}"/>
              </a:ext>
            </a:extLst>
          </p:cNvPr>
          <p:cNvGrpSpPr>
            <a:grpSpLocks/>
          </p:cNvGrpSpPr>
          <p:nvPr/>
        </p:nvGrpSpPr>
        <p:grpSpPr bwMode="auto">
          <a:xfrm>
            <a:off x="1125154" y="2315670"/>
            <a:ext cx="456583" cy="481433"/>
            <a:chOff x="508000" y="1397000"/>
            <a:chExt cx="1008112" cy="1008112"/>
          </a:xfrm>
          <a:solidFill>
            <a:srgbClr val="FFFFFF"/>
          </a:solidFill>
        </p:grpSpPr>
        <p:sp>
          <p:nvSpPr>
            <p:cNvPr id="15"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6"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7"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sp>
        <p:nvSpPr>
          <p:cNvPr id="18" name="직사각형 17"/>
          <p:cNvSpPr/>
          <p:nvPr/>
        </p:nvSpPr>
        <p:spPr>
          <a:xfrm>
            <a:off x="451139" y="2797103"/>
            <a:ext cx="6096000" cy="1615827"/>
          </a:xfrm>
          <a:prstGeom prst="rect">
            <a:avLst/>
          </a:prstGeom>
        </p:spPr>
        <p:txBody>
          <a:bodyPr>
            <a:spAutoFit/>
          </a:bodyPr>
          <a:lstStyle/>
          <a:p>
            <a:pPr lvl="0">
              <a:defRPr/>
            </a:pPr>
            <a:endParaRPr lang="en-US" altLang="ko-KR" sz="800" dirty="0"/>
          </a:p>
          <a:p>
            <a:pPr>
              <a:defRPr/>
            </a:pPr>
            <a:r>
              <a:rPr lang="en-US" altLang="ko-KR" sz="800" dirty="0" smtClean="0"/>
              <a:t>------------------------------------------------------------------</a:t>
            </a:r>
            <a:r>
              <a:rPr lang="en-US" altLang="ko-KR" sz="800" dirty="0"/>
              <a:t>-------------------------------------------------------------------</a:t>
            </a:r>
          </a:p>
          <a:p>
            <a:pPr lvl="0">
              <a:defRPr/>
            </a:pPr>
            <a:endParaRPr lang="en-US" altLang="ko-KR" sz="800" b="1" dirty="0"/>
          </a:p>
          <a:p>
            <a:pPr lvl="0">
              <a:defRPr/>
            </a:pPr>
            <a:r>
              <a:rPr lang="ko-KR" altLang="en-US" sz="900" b="1" dirty="0"/>
              <a:t>답변</a:t>
            </a:r>
            <a:endParaRPr lang="en-US" altLang="ko-KR" sz="900" b="1" dirty="0"/>
          </a:p>
          <a:p>
            <a:pPr lvl="0">
              <a:defRPr/>
            </a:pPr>
            <a:endParaRPr lang="en-US" altLang="ko-KR" sz="900" b="1" dirty="0"/>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endParaRPr lang="ko-KR" altLang="en-US" sz="800" dirty="0" smtClean="0"/>
          </a:p>
          <a:p>
            <a:pPr lvl="0">
              <a:defRPr/>
            </a:pP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a:t>
            </a:r>
            <a:endParaRPr lang="en-US" altLang="ko-KR" sz="800" dirty="0" smtClean="0"/>
          </a:p>
          <a:p>
            <a:pPr lvl="0">
              <a:defRPr/>
            </a:pPr>
            <a:r>
              <a:rPr lang="ko-KR" altLang="en-US" sz="800" dirty="0" smtClean="0"/>
              <a:t>영역입니다</a:t>
            </a:r>
            <a:r>
              <a:rPr lang="en-US" altLang="ko-KR" sz="800" dirty="0" smtClean="0"/>
              <a:t>. </a:t>
            </a:r>
            <a:r>
              <a:rPr lang="ko-KR" altLang="en-US" sz="800" dirty="0" err="1" smtClean="0"/>
              <a:t>답변이노출되는영역입니다</a:t>
            </a:r>
            <a:r>
              <a:rPr lang="en-US" altLang="ko-KR" sz="800" dirty="0" smtClean="0"/>
              <a:t>. </a:t>
            </a:r>
            <a:r>
              <a:rPr lang="ko-KR" altLang="en-US" sz="800" dirty="0" smtClean="0"/>
              <a:t>답변이 노출되는 영역입니다</a:t>
            </a:r>
            <a:r>
              <a:rPr lang="en-US" altLang="ko-KR" sz="800" dirty="0" smtClean="0"/>
              <a:t>. </a:t>
            </a:r>
            <a:r>
              <a:rPr lang="ko-KR" altLang="en-US" sz="800" dirty="0" err="1" smtClean="0"/>
              <a:t>답변이노출되는영역입니다</a:t>
            </a:r>
            <a:r>
              <a:rPr lang="en-US" altLang="ko-KR" sz="800" dirty="0" smtClean="0"/>
              <a:t>. </a:t>
            </a:r>
            <a:endParaRPr lang="ko-KR" altLang="en-US" sz="800" dirty="0" smtClean="0"/>
          </a:p>
          <a:p>
            <a:pPr lvl="0">
              <a:defRPr/>
            </a:pPr>
            <a:endParaRPr lang="ko-KR" altLang="en-US" sz="900" dirty="0"/>
          </a:p>
        </p:txBody>
      </p:sp>
      <p:sp>
        <p:nvSpPr>
          <p:cNvPr id="19" name="Button">
            <a:extLst>
              <a:ext uri="{FF2B5EF4-FFF2-40B4-BE49-F238E27FC236}">
                <a16:creationId xmlns:a16="http://schemas.microsoft.com/office/drawing/2014/main" id="{0B50D06C-82E3-4B5D-A60E-0FEAE2474059}"/>
              </a:ext>
            </a:extLst>
          </p:cNvPr>
          <p:cNvSpPr/>
          <p:nvPr/>
        </p:nvSpPr>
        <p:spPr>
          <a:xfrm>
            <a:off x="6074313" y="4681007"/>
            <a:ext cx="407366"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문의취소</a:t>
            </a:r>
            <a:endParaRPr lang="en-US" altLang="ko-KR" sz="700" dirty="0">
              <a:solidFill>
                <a:schemeClr val="tx1"/>
              </a:solidFill>
            </a:endParaRPr>
          </a:p>
        </p:txBody>
      </p:sp>
      <p:sp>
        <p:nvSpPr>
          <p:cNvPr id="20" name="직사각형 19"/>
          <p:cNvSpPr/>
          <p:nvPr/>
        </p:nvSpPr>
        <p:spPr>
          <a:xfrm>
            <a:off x="235124" y="624649"/>
            <a:ext cx="6096000" cy="215444"/>
          </a:xfrm>
          <a:prstGeom prst="rect">
            <a:avLst/>
          </a:prstGeom>
        </p:spPr>
        <p:txBody>
          <a:bodyPr>
            <a:spAutoFit/>
          </a:bodyPr>
          <a:lstStyle/>
          <a:p>
            <a:pPr>
              <a:defRPr/>
            </a:pPr>
            <a:r>
              <a:rPr lang="en-US" altLang="ko-KR" sz="800" dirty="0" smtClean="0"/>
              <a:t>&lt;</a:t>
            </a:r>
            <a:r>
              <a:rPr lang="ko-KR" altLang="en-US" sz="800" dirty="0" smtClean="0"/>
              <a:t>추가문의 등록완료 케이스</a:t>
            </a:r>
            <a:r>
              <a:rPr lang="en-US" altLang="ko-KR" sz="800" dirty="0" smtClean="0"/>
              <a:t>&gt;</a:t>
            </a:r>
            <a:endParaRPr lang="ko-KR" altLang="en-US" sz="800" dirty="0"/>
          </a:p>
        </p:txBody>
      </p:sp>
      <p:graphicFrame>
        <p:nvGraphicFramePr>
          <p:cNvPr id="21" name="표 20">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589409219"/>
              </p:ext>
            </p:extLst>
          </p:nvPr>
        </p:nvGraphicFramePr>
        <p:xfrm>
          <a:off x="9000565" y="37029"/>
          <a:ext cx="3152540" cy="13313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원문의 상태</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답변완료</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&amp;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추가문의 등록완료</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&amp;</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답변대기중 상태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추가문의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등록완료시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최초문의글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처리현황에</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추가문의버튼 미노출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&amp;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대체문구</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추가문의답변대기중</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강조 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(1-1)</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9562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추가문의 등록 후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원문의글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펼침시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추가문의 함께 펼침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추가문의는 최초문의글에 종속되어 노출됨으로</a:t>
                      </a: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 </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추가문의글만 조회하는 것은 불가</a:t>
                      </a:r>
                      <a:endPar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440035030"/>
                  </a:ext>
                </a:extLst>
              </a:tr>
            </a:tbl>
          </a:graphicData>
        </a:graphic>
      </p:graphicFrame>
      <p:sp>
        <p:nvSpPr>
          <p:cNvPr id="22" name="직사각형 21"/>
          <p:cNvSpPr/>
          <p:nvPr/>
        </p:nvSpPr>
        <p:spPr>
          <a:xfrm>
            <a:off x="263351" y="1835729"/>
            <a:ext cx="6494691" cy="382551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5858313" y="124704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28" name="직사각형 27"/>
          <p:cNvSpPr/>
          <p:nvPr/>
        </p:nvSpPr>
        <p:spPr>
          <a:xfrm>
            <a:off x="407368" y="5073393"/>
            <a:ext cx="6096000" cy="338554"/>
          </a:xfrm>
          <a:prstGeom prst="rect">
            <a:avLst/>
          </a:prstGeom>
        </p:spPr>
        <p:txBody>
          <a:bodyPr>
            <a:spAutoFit/>
          </a:bodyPr>
          <a:lstStyle/>
          <a:p>
            <a:pPr>
              <a:defRPr/>
            </a:pPr>
            <a:r>
              <a:rPr lang="ko-KR" altLang="en-US" sz="800" dirty="0" smtClean="0"/>
              <a:t>문의내용을노출해주세요문의내용을노출해주세요문의내용을노출해주세요문의내용을노출해주세요</a:t>
            </a:r>
            <a:endParaRPr lang="ko-KR" altLang="en-US" sz="800" dirty="0"/>
          </a:p>
          <a:p>
            <a:pPr>
              <a:defRPr/>
            </a:pPr>
            <a:r>
              <a:rPr lang="ko-KR" altLang="en-US" sz="800" dirty="0"/>
              <a:t>문의내용을노출해주세요문의내용을노출해주세요문의내용을노출해주세요문의내용을노출해주세요</a:t>
            </a:r>
          </a:p>
        </p:txBody>
      </p:sp>
      <p:sp>
        <p:nvSpPr>
          <p:cNvPr id="32" name="Oval 611">
            <a:extLst>
              <a:ext uri="{FF2B5EF4-FFF2-40B4-BE49-F238E27FC236}">
                <a16:creationId xmlns:a16="http://schemas.microsoft.com/office/drawing/2014/main" id="{8A3723C9-7A64-4677-9B95-EBFFA02C0DC4}"/>
              </a:ext>
            </a:extLst>
          </p:cNvPr>
          <p:cNvSpPr>
            <a:spLocks noChangeArrowheads="1"/>
          </p:cNvSpPr>
          <p:nvPr/>
        </p:nvSpPr>
        <p:spPr bwMode="auto">
          <a:xfrm>
            <a:off x="191368" y="177118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985736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1:1</a:t>
            </a:r>
            <a:r>
              <a:rPr lang="ko-KR" altLang="en-US" dirty="0" smtClean="0"/>
              <a:t>문의 </a:t>
            </a:r>
            <a:r>
              <a:rPr lang="en-US" altLang="ko-KR" dirty="0" smtClean="0"/>
              <a:t>(</a:t>
            </a:r>
            <a:r>
              <a:rPr lang="ko-KR" altLang="en-US" dirty="0" smtClean="0"/>
              <a:t>추가문의</a:t>
            </a:r>
            <a:r>
              <a:rPr lang="en-US" altLang="ko-KR" dirty="0" smtClean="0"/>
              <a:t>)</a:t>
            </a:r>
            <a:endParaRPr lang="ko-KR" altLang="en-US" dirty="0"/>
          </a:p>
        </p:txBody>
      </p:sp>
      <p:sp>
        <p:nvSpPr>
          <p:cNvPr id="3" name="부제목 2"/>
          <p:cNvSpPr>
            <a:spLocks noGrp="1"/>
          </p:cNvSpPr>
          <p:nvPr>
            <p:ph type="subTitle" idx="1"/>
          </p:nvPr>
        </p:nvSpPr>
        <p:spPr/>
        <p:txBody>
          <a:bodyPr/>
          <a:lstStyle/>
          <a:p>
            <a:endParaRPr lang="ko-KR" altLang="en-US" dirty="0"/>
          </a:p>
        </p:txBody>
      </p:sp>
      <p:sp>
        <p:nvSpPr>
          <p:cNvPr id="4" name="직사각형 3"/>
          <p:cNvSpPr/>
          <p:nvPr/>
        </p:nvSpPr>
        <p:spPr>
          <a:xfrm>
            <a:off x="1271463" y="1113907"/>
            <a:ext cx="6511450" cy="784830"/>
          </a:xfrm>
          <a:prstGeom prst="rect">
            <a:avLst/>
          </a:prstGeom>
        </p:spPr>
        <p:txBody>
          <a:bodyPr wrap="square">
            <a:spAutoFit/>
          </a:bodyPr>
          <a:lstStyle/>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문의전에 꼭</a:t>
            </a:r>
            <a:r>
              <a:rPr lang="en-US" altLang="ko-KR" sz="700" dirty="0">
                <a:solidFill>
                  <a:srgbClr val="666666"/>
                </a:solidFill>
                <a:latin typeface="Pretendard"/>
              </a:rPr>
              <a:t>! </a:t>
            </a:r>
            <a:r>
              <a:rPr lang="ko-KR" altLang="en-US" sz="700" dirty="0">
                <a:solidFill>
                  <a:srgbClr val="666666"/>
                </a:solidFill>
                <a:latin typeface="Pretendard"/>
              </a:rPr>
              <a:t>확인해주세요</a:t>
            </a:r>
          </a:p>
          <a:p>
            <a:pPr algn="ctr">
              <a:lnSpc>
                <a:spcPts val="900"/>
              </a:lnSpc>
            </a:pPr>
            <a:r>
              <a:rPr lang="en-US" altLang="ko-KR" sz="700" dirty="0">
                <a:solidFill>
                  <a:srgbClr val="666666"/>
                </a:solidFill>
                <a:latin typeface="Pretendard"/>
              </a:rPr>
              <a:t>1:1 </a:t>
            </a:r>
            <a:r>
              <a:rPr lang="ko-KR" altLang="en-US" sz="700" dirty="0">
                <a:solidFill>
                  <a:srgbClr val="666666"/>
                </a:solidFill>
                <a:latin typeface="Pretendard"/>
              </a:rPr>
              <a:t>고객문의 처리시간은 </a:t>
            </a:r>
            <a:r>
              <a:rPr lang="en-US" altLang="ko-KR" sz="700" dirty="0">
                <a:solidFill>
                  <a:srgbClr val="666666"/>
                </a:solidFill>
                <a:latin typeface="Pretendard"/>
              </a:rPr>
              <a:t>09:00 ~18:00 </a:t>
            </a:r>
            <a:r>
              <a:rPr lang="ko-KR" altLang="en-US" sz="700" dirty="0">
                <a:solidFill>
                  <a:srgbClr val="666666"/>
                </a:solidFill>
                <a:latin typeface="Pretendard"/>
              </a:rPr>
              <a:t>입니다</a:t>
            </a:r>
            <a:r>
              <a:rPr lang="en-US" altLang="ko-KR" sz="700" dirty="0">
                <a:solidFill>
                  <a:srgbClr val="666666"/>
                </a:solidFill>
                <a:latin typeface="Pretendard"/>
              </a:rPr>
              <a:t>. (</a:t>
            </a:r>
            <a:r>
              <a:rPr lang="ko-KR" altLang="en-US" sz="700" dirty="0">
                <a:solidFill>
                  <a:srgbClr val="666666"/>
                </a:solidFill>
                <a:latin typeface="Pretendard"/>
              </a:rPr>
              <a:t>문의는 </a:t>
            </a:r>
            <a:r>
              <a:rPr lang="en-US" altLang="ko-KR" sz="700" dirty="0">
                <a:solidFill>
                  <a:srgbClr val="666666"/>
                </a:solidFill>
                <a:latin typeface="Pretendard"/>
              </a:rPr>
              <a:t>24</a:t>
            </a:r>
            <a:r>
              <a:rPr lang="ko-KR" altLang="en-US" sz="700" dirty="0">
                <a:solidFill>
                  <a:srgbClr val="666666"/>
                </a:solidFill>
                <a:latin typeface="Pretendard"/>
              </a:rPr>
              <a:t>시간 언제나 가능합니다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최단시간 내에 </a:t>
            </a:r>
            <a:r>
              <a:rPr lang="ko-KR" altLang="en-US" sz="700" dirty="0" err="1">
                <a:solidFill>
                  <a:srgbClr val="666666"/>
                </a:solidFill>
                <a:latin typeface="Pretendard"/>
              </a:rPr>
              <a:t>접수사항을</a:t>
            </a:r>
            <a:r>
              <a:rPr lang="ko-KR" altLang="en-US" sz="700" dirty="0">
                <a:solidFill>
                  <a:srgbClr val="666666"/>
                </a:solidFill>
                <a:latin typeface="Pretendard"/>
              </a:rPr>
              <a:t> 조치하여 해결해 드리도록 하겠습니다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666666"/>
                </a:solidFill>
                <a:latin typeface="Pretendard"/>
              </a:rPr>
              <a:t>피해 발생시에는 공정거래위원회 소비자분쟁해결기준에 의거해서 처리됩니다</a:t>
            </a:r>
            <a:r>
              <a:rPr lang="en-US" altLang="ko-KR" sz="700" dirty="0">
                <a:solidFill>
                  <a:srgbClr val="666666"/>
                </a:solidFill>
                <a:latin typeface="Pretendard"/>
              </a:rPr>
              <a:t>.</a:t>
            </a:r>
            <a:br>
              <a:rPr lang="en-US" altLang="ko-KR" sz="700" dirty="0">
                <a:solidFill>
                  <a:srgbClr val="666666"/>
                </a:solidFill>
                <a:latin typeface="Pretendard"/>
              </a:rPr>
            </a:br>
            <a:r>
              <a:rPr lang="ko-KR" altLang="en-US" sz="700" dirty="0">
                <a:solidFill>
                  <a:srgbClr val="D72137"/>
                </a:solidFill>
                <a:latin typeface="Pretendard"/>
              </a:rPr>
              <a:t>상담내용 본문에는 개인정보를 입력하지 말아주세요</a:t>
            </a:r>
            <a:r>
              <a:rPr lang="en-US" altLang="ko-KR" sz="700" dirty="0">
                <a:solidFill>
                  <a:srgbClr val="D72137"/>
                </a:solidFill>
                <a:latin typeface="Pretendard"/>
              </a:rPr>
              <a:t>. </a:t>
            </a:r>
            <a:r>
              <a:rPr lang="ko-KR" altLang="en-US" sz="700" dirty="0">
                <a:solidFill>
                  <a:srgbClr val="D72137"/>
                </a:solidFill>
                <a:latin typeface="Pretendard"/>
              </a:rPr>
              <a:t>고객정보 보호를 위해 </a:t>
            </a:r>
            <a:r>
              <a:rPr lang="ko-KR" altLang="en-US" sz="700" dirty="0" err="1">
                <a:solidFill>
                  <a:srgbClr val="D72137"/>
                </a:solidFill>
                <a:latin typeface="Pretendard"/>
              </a:rPr>
              <a:t>마스킹</a:t>
            </a:r>
            <a:r>
              <a:rPr lang="ko-KR" altLang="en-US" sz="700" dirty="0">
                <a:solidFill>
                  <a:srgbClr val="D72137"/>
                </a:solidFill>
                <a:latin typeface="Pretendard"/>
              </a:rPr>
              <a:t> 처리될 수 있습니다</a:t>
            </a:r>
            <a:r>
              <a:rPr lang="en-US" altLang="ko-KR" sz="700" dirty="0">
                <a:solidFill>
                  <a:srgbClr val="D72137"/>
                </a:solidFill>
                <a:latin typeface="Pretendard"/>
              </a:rPr>
              <a:t>.</a:t>
            </a:r>
            <a:br>
              <a:rPr lang="en-US" altLang="ko-KR" sz="700" dirty="0">
                <a:solidFill>
                  <a:srgbClr val="D72137"/>
                </a:solidFill>
                <a:latin typeface="Pretendard"/>
              </a:rPr>
            </a:br>
            <a:r>
              <a:rPr lang="en-US" altLang="ko-KR" sz="700" dirty="0">
                <a:solidFill>
                  <a:srgbClr val="D72137"/>
                </a:solidFill>
                <a:latin typeface="Pretendard"/>
              </a:rPr>
              <a:t>(</a:t>
            </a:r>
            <a:r>
              <a:rPr lang="ko-KR" altLang="en-US" sz="700" dirty="0">
                <a:solidFill>
                  <a:srgbClr val="D72137"/>
                </a:solidFill>
                <a:latin typeface="Pretendard"/>
              </a:rPr>
              <a:t>예</a:t>
            </a:r>
            <a:r>
              <a:rPr lang="en-US" altLang="ko-KR" sz="700" dirty="0">
                <a:solidFill>
                  <a:srgbClr val="D72137"/>
                </a:solidFill>
                <a:latin typeface="Pretendard"/>
              </a:rPr>
              <a:t>: </a:t>
            </a:r>
            <a:r>
              <a:rPr lang="ko-KR" altLang="en-US" sz="700" dirty="0">
                <a:solidFill>
                  <a:srgbClr val="D72137"/>
                </a:solidFill>
                <a:latin typeface="Pretendard"/>
              </a:rPr>
              <a:t>성명</a:t>
            </a:r>
            <a:r>
              <a:rPr lang="en-US" altLang="ko-KR" sz="700" dirty="0">
                <a:solidFill>
                  <a:srgbClr val="D72137"/>
                </a:solidFill>
                <a:latin typeface="Pretendard"/>
              </a:rPr>
              <a:t>, </a:t>
            </a:r>
            <a:r>
              <a:rPr lang="ko-KR" altLang="en-US" sz="700" dirty="0">
                <a:solidFill>
                  <a:srgbClr val="D72137"/>
                </a:solidFill>
                <a:latin typeface="Pretendard"/>
              </a:rPr>
              <a:t>연락처</a:t>
            </a:r>
            <a:r>
              <a:rPr lang="en-US" altLang="ko-KR" sz="700" dirty="0">
                <a:solidFill>
                  <a:srgbClr val="D72137"/>
                </a:solidFill>
                <a:latin typeface="Pretendard"/>
              </a:rPr>
              <a:t>, </a:t>
            </a:r>
            <a:r>
              <a:rPr lang="ko-KR" altLang="en-US" sz="700" dirty="0" err="1">
                <a:solidFill>
                  <a:srgbClr val="D72137"/>
                </a:solidFill>
                <a:latin typeface="Pretendard"/>
              </a:rPr>
              <a:t>이메일주소</a:t>
            </a:r>
            <a:r>
              <a:rPr lang="en-US" altLang="ko-KR" sz="700" dirty="0">
                <a:solidFill>
                  <a:srgbClr val="D72137"/>
                </a:solidFill>
                <a:latin typeface="Pretendard"/>
              </a:rPr>
              <a:t>, </a:t>
            </a:r>
            <a:r>
              <a:rPr lang="ko-KR" altLang="en-US" sz="700" dirty="0">
                <a:solidFill>
                  <a:srgbClr val="D72137"/>
                </a:solidFill>
                <a:latin typeface="Pretendard"/>
              </a:rPr>
              <a:t>계좌번호 등</a:t>
            </a:r>
            <a:r>
              <a:rPr lang="en-US" altLang="ko-KR" sz="700" dirty="0">
                <a:solidFill>
                  <a:srgbClr val="D72137"/>
                </a:solidFill>
                <a:latin typeface="Pretendard"/>
              </a:rPr>
              <a:t>)</a:t>
            </a:r>
            <a:endParaRPr lang="ko-KR" altLang="en-US" sz="700" b="0" i="0" dirty="0">
              <a:solidFill>
                <a:srgbClr val="666666"/>
              </a:solidFill>
              <a:effectLst/>
              <a:latin typeface="Pretendard"/>
            </a:endParaRPr>
          </a:p>
        </p:txBody>
      </p:sp>
      <p:graphicFrame>
        <p:nvGraphicFramePr>
          <p:cNvPr id="5" name="표 4"/>
          <p:cNvGraphicFramePr>
            <a:graphicFrameLocks noGrp="1"/>
          </p:cNvGraphicFramePr>
          <p:nvPr>
            <p:extLst/>
          </p:nvPr>
        </p:nvGraphicFramePr>
        <p:xfrm>
          <a:off x="1271464" y="908720"/>
          <a:ext cx="6511450" cy="4862830"/>
        </p:xfrm>
        <a:graphic>
          <a:graphicData uri="http://schemas.openxmlformats.org/drawingml/2006/table">
            <a:tbl>
              <a:tblPr firstRow="1" bandRow="1">
                <a:tableStyleId>{5C22544A-7EE6-4342-B048-85BDC9FD1C3A}</a:tableStyleId>
              </a:tblPr>
              <a:tblGrid>
                <a:gridCol w="1294381">
                  <a:extLst>
                    <a:ext uri="{9D8B030D-6E8A-4147-A177-3AD203B41FA5}">
                      <a16:colId xmlns:a16="http://schemas.microsoft.com/office/drawing/2014/main" val="327150100"/>
                    </a:ext>
                  </a:extLst>
                </a:gridCol>
                <a:gridCol w="5217069">
                  <a:extLst>
                    <a:ext uri="{9D8B030D-6E8A-4147-A177-3AD203B41FA5}">
                      <a16:colId xmlns:a16="http://schemas.microsoft.com/office/drawing/2014/main" val="2106072279"/>
                    </a:ext>
                  </a:extLst>
                </a:gridCol>
              </a:tblGrid>
              <a:tr h="382917">
                <a:tc>
                  <a:txBody>
                    <a:bodyPr/>
                    <a:lstStyle/>
                    <a:p>
                      <a:pPr algn="l" latinLnBrk="1"/>
                      <a:r>
                        <a:rPr lang="ko-KR" altLang="en-US" sz="900" dirty="0" smtClean="0">
                          <a:solidFill>
                            <a:schemeClr val="tx1"/>
                          </a:solidFill>
                          <a:latin typeface="+mn-ea"/>
                          <a:ea typeface="+mn-ea"/>
                        </a:rPr>
                        <a:t>이름</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r>
                        <a:rPr lang="ko-KR" altLang="en-US" sz="900" dirty="0" smtClean="0">
                          <a:solidFill>
                            <a:schemeClr val="tx1"/>
                          </a:solidFill>
                        </a:rPr>
                        <a:t>주소희</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7675974"/>
                  </a:ext>
                </a:extLst>
              </a:tr>
              <a:tr h="382917">
                <a:tc>
                  <a:txBody>
                    <a:bodyPr/>
                    <a:lstStyle/>
                    <a:p>
                      <a:pPr algn="l" latinLnBrk="1"/>
                      <a:r>
                        <a:rPr lang="ko-KR" altLang="en-US" sz="900" dirty="0" smtClean="0">
                          <a:solidFill>
                            <a:schemeClr val="tx1"/>
                          </a:solidFill>
                          <a:latin typeface="+mn-ea"/>
                          <a:ea typeface="+mn-ea"/>
                        </a:rPr>
                        <a:t>문의구분</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유형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86992285"/>
                  </a:ext>
                </a:extLst>
              </a:tr>
              <a:tr h="818342">
                <a:tc>
                  <a:txBody>
                    <a:bodyPr/>
                    <a:lstStyle/>
                    <a:p>
                      <a:pPr algn="l" latinLnBrk="1"/>
                      <a:r>
                        <a:rPr lang="ko-KR" altLang="en-US" sz="900" dirty="0" smtClean="0">
                          <a:solidFill>
                            <a:schemeClr val="tx1"/>
                          </a:solidFill>
                          <a:latin typeface="+mn-ea"/>
                          <a:ea typeface="+mn-ea"/>
                        </a:rPr>
                        <a:t>주문제품 </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75527297"/>
                  </a:ext>
                </a:extLst>
              </a:tr>
              <a:tr h="382917">
                <a:tc>
                  <a:txBody>
                    <a:bodyPr/>
                    <a:lstStyle/>
                    <a:p>
                      <a:pPr algn="l" latinLnBrk="1"/>
                      <a:r>
                        <a:rPr lang="ko-KR" altLang="en-US" sz="900" dirty="0" smtClean="0">
                          <a:solidFill>
                            <a:schemeClr val="tx1"/>
                          </a:solidFill>
                          <a:latin typeface="+mn-ea"/>
                          <a:ea typeface="+mn-ea"/>
                        </a:rPr>
                        <a:t>제목 </a:t>
                      </a:r>
                      <a:r>
                        <a:rPr lang="en-US" altLang="ko-KR" sz="900" b="1" dirty="0" smtClean="0">
                          <a:solidFill>
                            <a:srgbClr val="FF0000"/>
                          </a:solidFill>
                          <a:latin typeface="+mn-ea"/>
                          <a:ea typeface="+mn-ea"/>
                        </a:rPr>
                        <a:t>*</a:t>
                      </a:r>
                      <a:endParaRPr lang="ko-KR" altLang="en-US" sz="900" b="1" dirty="0">
                        <a:solidFill>
                          <a:srgbClr val="FF0000"/>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4430460"/>
                  </a:ext>
                </a:extLst>
              </a:tr>
              <a:tr h="847708">
                <a:tc>
                  <a:txBody>
                    <a:bodyPr/>
                    <a:lstStyle/>
                    <a:p>
                      <a:pPr algn="l" latinLnBrk="1"/>
                      <a:r>
                        <a:rPr lang="ko-KR" altLang="en-US" sz="900" dirty="0" smtClean="0">
                          <a:solidFill>
                            <a:schemeClr val="tx1"/>
                          </a:solidFill>
                          <a:latin typeface="+mn-ea"/>
                          <a:ea typeface="+mn-ea"/>
                        </a:rPr>
                        <a:t>내용 </a:t>
                      </a:r>
                      <a:r>
                        <a:rPr lang="en-US" altLang="ko-KR" sz="900" b="1" dirty="0" smtClean="0">
                          <a:solidFill>
                            <a:srgbClr val="FF0000"/>
                          </a:solidFill>
                          <a:latin typeface="+mn-ea"/>
                          <a:ea typeface="+mn-ea"/>
                        </a:rPr>
                        <a:t>*</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9484997"/>
                  </a:ext>
                </a:extLst>
              </a:tr>
              <a:tr h="1282195">
                <a:tc>
                  <a:txBody>
                    <a:bodyPr/>
                    <a:lstStyle/>
                    <a:p>
                      <a:pPr algn="l" latinLnBrk="1"/>
                      <a:r>
                        <a:rPr lang="ko-KR" altLang="en-US" sz="900" dirty="0" smtClean="0">
                          <a:solidFill>
                            <a:schemeClr val="tx1"/>
                          </a:solidFill>
                          <a:latin typeface="+mn-ea"/>
                          <a:ea typeface="+mn-ea"/>
                        </a:rPr>
                        <a:t>첨부</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041013"/>
                  </a:ext>
                </a:extLst>
              </a:tr>
              <a:tr h="382917">
                <a:tc>
                  <a:txBody>
                    <a:bodyPr/>
                    <a:lstStyle/>
                    <a:p>
                      <a:pPr algn="l" latinLnBrk="1"/>
                      <a:r>
                        <a:rPr lang="ko-KR" altLang="en-US" sz="900" dirty="0" smtClean="0">
                          <a:solidFill>
                            <a:schemeClr val="tx1"/>
                          </a:solidFill>
                          <a:latin typeface="+mn-ea"/>
                          <a:ea typeface="+mn-ea"/>
                        </a:rPr>
                        <a:t>이메일</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1330659"/>
                  </a:ext>
                </a:extLst>
              </a:tr>
              <a:tr h="382917">
                <a:tc>
                  <a:txBody>
                    <a:bodyPr/>
                    <a:lstStyle/>
                    <a:p>
                      <a:pPr algn="l" latinLnBrk="1"/>
                      <a:r>
                        <a:rPr lang="ko-KR" altLang="en-US" sz="900" dirty="0" smtClean="0">
                          <a:solidFill>
                            <a:schemeClr val="tx1"/>
                          </a:solidFill>
                          <a:latin typeface="+mn-ea"/>
                          <a:ea typeface="+mn-ea"/>
                        </a:rPr>
                        <a:t>휴대전화번호</a:t>
                      </a: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6991416"/>
                  </a:ext>
                </a:extLst>
              </a:tr>
            </a:tbl>
          </a:graphicData>
        </a:graphic>
      </p:graphicFrame>
      <p:sp>
        <p:nvSpPr>
          <p:cNvPr id="10" name="직사각형 9"/>
          <p:cNvSpPr/>
          <p:nvPr/>
        </p:nvSpPr>
        <p:spPr>
          <a:xfrm>
            <a:off x="6465962" y="1760793"/>
            <a:ext cx="745245" cy="228723"/>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bg1">
                    <a:lumMod val="50000"/>
                  </a:schemeClr>
                </a:solidFill>
              </a:rPr>
              <a:t>주문제품검색</a:t>
            </a:r>
            <a:endParaRPr lang="ko-KR" altLang="en-US" sz="700" dirty="0">
              <a:solidFill>
                <a:schemeClr val="bg1">
                  <a:lumMod val="50000"/>
                </a:schemeClr>
              </a:solidFill>
            </a:endParaRPr>
          </a:p>
        </p:txBody>
      </p:sp>
      <p:sp>
        <p:nvSpPr>
          <p:cNvPr id="11" name="직사각형 10"/>
          <p:cNvSpPr/>
          <p:nvPr/>
        </p:nvSpPr>
        <p:spPr>
          <a:xfrm>
            <a:off x="2638084" y="2587941"/>
            <a:ext cx="4616308" cy="2145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a:solidFill>
                  <a:schemeClr val="bg1">
                    <a:lumMod val="50000"/>
                  </a:schemeClr>
                </a:solidFill>
              </a:rPr>
              <a:t>Re: </a:t>
            </a:r>
            <a:r>
              <a:rPr lang="ko-KR" altLang="en-US" sz="700" dirty="0">
                <a:solidFill>
                  <a:schemeClr val="bg1">
                    <a:lumMod val="50000"/>
                  </a:schemeClr>
                </a:solidFill>
              </a:rPr>
              <a:t>주문건에 대해 결제 금액 영수증을 출력하고 싶어요</a:t>
            </a:r>
            <a:r>
              <a:rPr lang="en-US" altLang="ko-KR" sz="700" dirty="0" smtClean="0">
                <a:solidFill>
                  <a:schemeClr val="bg1">
                    <a:lumMod val="50000"/>
                  </a:schemeClr>
                </a:solidFill>
              </a:rPr>
              <a:t>.</a:t>
            </a:r>
            <a:endParaRPr lang="ko-KR" altLang="en-US" sz="700" dirty="0">
              <a:solidFill>
                <a:schemeClr val="bg1">
                  <a:lumMod val="50000"/>
                </a:schemeClr>
              </a:solidFill>
            </a:endParaRPr>
          </a:p>
        </p:txBody>
      </p:sp>
      <p:sp>
        <p:nvSpPr>
          <p:cNvPr id="12" name="직사각형 11"/>
          <p:cNvSpPr/>
          <p:nvPr/>
        </p:nvSpPr>
        <p:spPr>
          <a:xfrm>
            <a:off x="2638084" y="3023207"/>
            <a:ext cx="4616308" cy="64341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700" dirty="0" smtClean="0">
                <a:solidFill>
                  <a:schemeClr val="bg1">
                    <a:lumMod val="75000"/>
                  </a:schemeClr>
                </a:solidFill>
              </a:rPr>
              <a:t>내용을 입력해주세요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문의 내용 본문에는 개인정보를 입력하지 말아주세요</a:t>
            </a:r>
            <a:r>
              <a:rPr lang="en-US" altLang="ko-KR" sz="700" dirty="0" smtClean="0">
                <a:solidFill>
                  <a:schemeClr val="bg1">
                    <a:lumMod val="75000"/>
                  </a:schemeClr>
                </a:solidFill>
              </a:rPr>
              <a:t>.</a:t>
            </a:r>
          </a:p>
          <a:p>
            <a:r>
              <a:rPr lang="ko-KR" altLang="en-US" sz="700" dirty="0" smtClean="0">
                <a:solidFill>
                  <a:schemeClr val="bg1">
                    <a:lumMod val="75000"/>
                  </a:schemeClr>
                </a:solidFill>
              </a:rPr>
              <a:t>고객정보보호를 위해 마스킹 처리될 수 있습니다</a:t>
            </a:r>
            <a:r>
              <a:rPr lang="en-US" altLang="ko-KR" sz="700" dirty="0" smtClean="0">
                <a:solidFill>
                  <a:schemeClr val="bg1">
                    <a:lumMod val="75000"/>
                  </a:schemeClr>
                </a:solidFill>
              </a:rPr>
              <a:t>.</a:t>
            </a:r>
          </a:p>
          <a:p>
            <a:r>
              <a:rPr lang="en-US" altLang="ko-KR" sz="700" dirty="0" smtClean="0">
                <a:solidFill>
                  <a:schemeClr val="bg1">
                    <a:lumMod val="75000"/>
                  </a:schemeClr>
                </a:solidFill>
              </a:rPr>
              <a:t>(</a:t>
            </a:r>
            <a:r>
              <a:rPr lang="ko-KR" altLang="en-US" sz="700" dirty="0" smtClean="0">
                <a:solidFill>
                  <a:schemeClr val="bg1">
                    <a:lumMod val="75000"/>
                  </a:schemeClr>
                </a:solidFill>
              </a:rPr>
              <a:t>예</a:t>
            </a:r>
            <a:r>
              <a:rPr lang="en-US" altLang="ko-KR" sz="700" dirty="0" smtClean="0">
                <a:solidFill>
                  <a:schemeClr val="bg1">
                    <a:lumMod val="75000"/>
                  </a:schemeClr>
                </a:solidFill>
              </a:rPr>
              <a:t>: </a:t>
            </a:r>
            <a:r>
              <a:rPr lang="ko-KR" altLang="en-US" sz="700" dirty="0" smtClean="0">
                <a:solidFill>
                  <a:schemeClr val="bg1">
                    <a:lumMod val="75000"/>
                  </a:schemeClr>
                </a:solidFill>
              </a:rPr>
              <a:t>성명</a:t>
            </a:r>
            <a:r>
              <a:rPr lang="en-US" altLang="ko-KR" sz="700" dirty="0" smtClean="0">
                <a:solidFill>
                  <a:schemeClr val="bg1">
                    <a:lumMod val="75000"/>
                  </a:schemeClr>
                </a:solidFill>
              </a:rPr>
              <a:t>,</a:t>
            </a:r>
            <a:r>
              <a:rPr lang="ko-KR" altLang="en-US" sz="700" dirty="0" smtClean="0">
                <a:solidFill>
                  <a:schemeClr val="bg1">
                    <a:lumMod val="75000"/>
                  </a:schemeClr>
                </a:solidFill>
              </a:rPr>
              <a:t> 연락처</a:t>
            </a:r>
            <a:r>
              <a:rPr lang="en-US" altLang="ko-KR" sz="700" dirty="0" smtClean="0">
                <a:solidFill>
                  <a:schemeClr val="bg1">
                    <a:lumMod val="75000"/>
                  </a:schemeClr>
                </a:solidFill>
              </a:rPr>
              <a:t>, </a:t>
            </a:r>
            <a:r>
              <a:rPr lang="ko-KR" altLang="en-US" sz="700" dirty="0" smtClean="0">
                <a:solidFill>
                  <a:schemeClr val="bg1">
                    <a:lumMod val="75000"/>
                  </a:schemeClr>
                </a:solidFill>
              </a:rPr>
              <a:t>이메일주소</a:t>
            </a:r>
            <a:r>
              <a:rPr lang="en-US" altLang="ko-KR" sz="700" dirty="0" smtClean="0">
                <a:solidFill>
                  <a:schemeClr val="bg1">
                    <a:lumMod val="75000"/>
                  </a:schemeClr>
                </a:solidFill>
              </a:rPr>
              <a:t>, </a:t>
            </a:r>
            <a:r>
              <a:rPr lang="ko-KR" altLang="en-US" sz="700" dirty="0" smtClean="0">
                <a:solidFill>
                  <a:schemeClr val="bg1">
                    <a:lumMod val="75000"/>
                  </a:schemeClr>
                </a:solidFill>
              </a:rPr>
              <a:t>계좌번호 등</a:t>
            </a:r>
            <a:r>
              <a:rPr lang="en-US" altLang="ko-KR" sz="700" dirty="0" smtClean="0">
                <a:solidFill>
                  <a:schemeClr val="bg1">
                    <a:lumMod val="75000"/>
                  </a:schemeClr>
                </a:solidFill>
              </a:rPr>
              <a:t>)</a:t>
            </a:r>
          </a:p>
        </p:txBody>
      </p:sp>
      <p:sp>
        <p:nvSpPr>
          <p:cNvPr id="13" name="직사각형 12"/>
          <p:cNvSpPr/>
          <p:nvPr/>
        </p:nvSpPr>
        <p:spPr>
          <a:xfrm>
            <a:off x="2638084" y="3881321"/>
            <a:ext cx="602580" cy="58241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endParaRPr lang="ko-KR" altLang="en-US" sz="800" dirty="0">
              <a:solidFill>
                <a:schemeClr val="tx1"/>
              </a:solidFill>
            </a:endParaRPr>
          </a:p>
        </p:txBody>
      </p:sp>
      <p:sp>
        <p:nvSpPr>
          <p:cNvPr id="18" name="직사각형 17"/>
          <p:cNvSpPr/>
          <p:nvPr/>
        </p:nvSpPr>
        <p:spPr>
          <a:xfrm>
            <a:off x="2560122" y="4532569"/>
            <a:ext cx="2639731" cy="415498"/>
          </a:xfrm>
          <a:prstGeom prst="rect">
            <a:avLst/>
          </a:prstGeom>
        </p:spPr>
        <p:txBody>
          <a:bodyPr wrap="square">
            <a:spAutoFit/>
          </a:bodyPr>
          <a:lstStyle/>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이미지는 최대 </a:t>
            </a:r>
            <a:r>
              <a:rPr lang="en-US" altLang="ko-KR" sz="700" dirty="0" smtClean="0">
                <a:solidFill>
                  <a:schemeClr val="tx1">
                    <a:lumMod val="50000"/>
                    <a:lumOff val="50000"/>
                  </a:schemeClr>
                </a:solidFill>
              </a:rPr>
              <a:t>5</a:t>
            </a:r>
            <a:r>
              <a:rPr lang="ko-KR" altLang="en-US" sz="700" dirty="0" smtClean="0">
                <a:solidFill>
                  <a:schemeClr val="tx1">
                    <a:lumMod val="50000"/>
                    <a:lumOff val="50000"/>
                  </a:schemeClr>
                </a:solidFill>
              </a:rPr>
              <a:t>장까지 등록할 수 있습니다</a:t>
            </a:r>
            <a:r>
              <a:rPr lang="en-US" altLang="ko-KR" sz="700" dirty="0" smtClean="0">
                <a:solidFill>
                  <a:schemeClr val="tx1">
                    <a:lumMod val="50000"/>
                    <a:lumOff val="50000"/>
                  </a:schemeClr>
                </a:solidFill>
              </a:rPr>
              <a:t>. </a:t>
            </a:r>
          </a:p>
          <a:p>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이미지 첨부는 최대 </a:t>
            </a:r>
            <a:r>
              <a:rPr lang="en-US" altLang="ko-KR" sz="700" dirty="0" smtClean="0">
                <a:solidFill>
                  <a:schemeClr val="tx1">
                    <a:lumMod val="50000"/>
                    <a:lumOff val="50000"/>
                  </a:schemeClr>
                </a:solidFill>
              </a:rPr>
              <a:t>10MB</a:t>
            </a:r>
            <a:r>
              <a:rPr lang="ko-KR" altLang="en-US" sz="700" dirty="0" smtClean="0">
                <a:solidFill>
                  <a:schemeClr val="tx1">
                    <a:lumMod val="50000"/>
                    <a:lumOff val="50000"/>
                  </a:schemeClr>
                </a:solidFill>
              </a:rPr>
              <a:t>까지 가능하며</a:t>
            </a:r>
            <a:r>
              <a:rPr lang="en-US" altLang="ko-KR" sz="700" dirty="0" smtClean="0">
                <a:solidFill>
                  <a:schemeClr val="tx1">
                    <a:lumMod val="50000"/>
                    <a:lumOff val="50000"/>
                  </a:schemeClr>
                </a:solidFill>
              </a:rPr>
              <a:t>, JPG, PNG, GIF</a:t>
            </a:r>
          </a:p>
          <a:p>
            <a:r>
              <a:rPr lang="ko-KR" altLang="en-US" sz="700" dirty="0" smtClean="0">
                <a:solidFill>
                  <a:schemeClr val="tx1">
                    <a:lumMod val="50000"/>
                    <a:lumOff val="50000"/>
                  </a:schemeClr>
                </a:solidFill>
              </a:rPr>
              <a:t>  파일만 등록할 수 있습니다</a:t>
            </a:r>
            <a:r>
              <a:rPr lang="en-US" altLang="ko-KR" sz="700" dirty="0" smtClean="0">
                <a:solidFill>
                  <a:schemeClr val="tx1">
                    <a:lumMod val="50000"/>
                    <a:lumOff val="50000"/>
                  </a:schemeClr>
                </a:solidFill>
              </a:rPr>
              <a:t>. </a:t>
            </a:r>
            <a:r>
              <a:rPr lang="ko-KR" altLang="en-US" sz="700" dirty="0" smtClean="0">
                <a:solidFill>
                  <a:schemeClr val="tx1">
                    <a:lumMod val="50000"/>
                    <a:lumOff val="50000"/>
                  </a:schemeClr>
                </a:solidFill>
              </a:rPr>
              <a:t> </a:t>
            </a:r>
            <a:endParaRPr lang="en-US" altLang="ko-KR" sz="700" dirty="0">
              <a:solidFill>
                <a:schemeClr val="tx1">
                  <a:lumMod val="50000"/>
                  <a:lumOff val="50000"/>
                </a:schemeClr>
              </a:solidFill>
            </a:endParaRPr>
          </a:p>
        </p:txBody>
      </p:sp>
      <p:sp>
        <p:nvSpPr>
          <p:cNvPr id="19" name="직사각형 18"/>
          <p:cNvSpPr/>
          <p:nvPr/>
        </p:nvSpPr>
        <p:spPr>
          <a:xfrm>
            <a:off x="2638084" y="5085702"/>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DDDDDD</a:t>
            </a:r>
            <a:endParaRPr lang="ko-KR" altLang="en-US" sz="700" dirty="0">
              <a:solidFill>
                <a:schemeClr val="bg1">
                  <a:lumMod val="50000"/>
                </a:schemeClr>
              </a:solidFill>
            </a:endParaRPr>
          </a:p>
        </p:txBody>
      </p:sp>
      <p:sp>
        <p:nvSpPr>
          <p:cNvPr id="20" name="직사각형 19"/>
          <p:cNvSpPr/>
          <p:nvPr/>
        </p:nvSpPr>
        <p:spPr>
          <a:xfrm>
            <a:off x="3611252" y="5085702"/>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Naver.com</a:t>
            </a:r>
            <a:endParaRPr lang="ko-KR" altLang="en-US" sz="700" dirty="0">
              <a:solidFill>
                <a:schemeClr val="bg1">
                  <a:lumMod val="50000"/>
                </a:schemeClr>
              </a:solidFill>
            </a:endParaRPr>
          </a:p>
        </p:txBody>
      </p:sp>
      <p:sp>
        <p:nvSpPr>
          <p:cNvPr id="21" name="직사각형 20"/>
          <p:cNvSpPr/>
          <p:nvPr/>
        </p:nvSpPr>
        <p:spPr>
          <a:xfrm>
            <a:off x="3342949" y="5107663"/>
            <a:ext cx="441345" cy="200055"/>
          </a:xfrm>
          <a:prstGeom prst="rect">
            <a:avLst/>
          </a:prstGeom>
        </p:spPr>
        <p:txBody>
          <a:bodyPr wrap="square">
            <a:spAutoFit/>
          </a:bodyPr>
          <a:lstStyle/>
          <a:p>
            <a:r>
              <a:rPr lang="en-US" altLang="ko-KR" sz="700" dirty="0"/>
              <a:t>@</a:t>
            </a:r>
          </a:p>
        </p:txBody>
      </p:sp>
      <p:sp>
        <p:nvSpPr>
          <p:cNvPr id="22" name="직사각형 21"/>
          <p:cNvSpPr/>
          <p:nvPr/>
        </p:nvSpPr>
        <p:spPr>
          <a:xfrm>
            <a:off x="2638084"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a:t>
            </a:r>
            <a:endParaRPr lang="ko-KR" altLang="en-US" sz="700" dirty="0">
              <a:solidFill>
                <a:schemeClr val="bg1">
                  <a:lumMod val="50000"/>
                </a:schemeClr>
              </a:solidFill>
            </a:endParaRPr>
          </a:p>
        </p:txBody>
      </p:sp>
      <p:sp>
        <p:nvSpPr>
          <p:cNvPr id="23" name="직사각형 22"/>
          <p:cNvSpPr/>
          <p:nvPr/>
        </p:nvSpPr>
        <p:spPr>
          <a:xfrm>
            <a:off x="3342949" y="5500528"/>
            <a:ext cx="441345" cy="200055"/>
          </a:xfrm>
          <a:prstGeom prst="rect">
            <a:avLst/>
          </a:prstGeom>
        </p:spPr>
        <p:txBody>
          <a:bodyPr wrap="square">
            <a:spAutoFit/>
          </a:bodyPr>
          <a:lstStyle/>
          <a:p>
            <a:r>
              <a:rPr lang="en-US" altLang="ko-KR" sz="700" dirty="0" smtClean="0"/>
              <a:t>-</a:t>
            </a:r>
            <a:endParaRPr lang="en-US" altLang="ko-KR" sz="700" dirty="0"/>
          </a:p>
        </p:txBody>
      </p:sp>
      <p:sp>
        <p:nvSpPr>
          <p:cNvPr id="24" name="직사각형 23"/>
          <p:cNvSpPr/>
          <p:nvPr/>
        </p:nvSpPr>
        <p:spPr>
          <a:xfrm>
            <a:off x="3530546"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5" name="직사각형 24"/>
          <p:cNvSpPr/>
          <p:nvPr/>
        </p:nvSpPr>
        <p:spPr>
          <a:xfrm>
            <a:off x="4245794" y="5500528"/>
            <a:ext cx="441345" cy="200055"/>
          </a:xfrm>
          <a:prstGeom prst="rect">
            <a:avLst/>
          </a:prstGeom>
        </p:spPr>
        <p:txBody>
          <a:bodyPr wrap="square">
            <a:spAutoFit/>
          </a:bodyPr>
          <a:lstStyle/>
          <a:p>
            <a:r>
              <a:rPr lang="en-US" altLang="ko-KR" sz="700" dirty="0" smtClean="0"/>
              <a:t>-</a:t>
            </a:r>
            <a:endParaRPr lang="en-US" altLang="ko-KR" sz="700" dirty="0"/>
          </a:p>
        </p:txBody>
      </p:sp>
      <p:sp>
        <p:nvSpPr>
          <p:cNvPr id="26" name="직사각형 25"/>
          <p:cNvSpPr/>
          <p:nvPr/>
        </p:nvSpPr>
        <p:spPr>
          <a:xfrm>
            <a:off x="4433391" y="5489277"/>
            <a:ext cx="726617"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00" dirty="0" smtClean="0">
                <a:solidFill>
                  <a:schemeClr val="bg1">
                    <a:lumMod val="50000"/>
                  </a:schemeClr>
                </a:solidFill>
              </a:rPr>
              <a:t>0000</a:t>
            </a:r>
            <a:endParaRPr lang="ko-KR" altLang="en-US" sz="700" dirty="0">
              <a:solidFill>
                <a:schemeClr val="bg1">
                  <a:lumMod val="50000"/>
                </a:schemeClr>
              </a:solidFill>
            </a:endParaRPr>
          </a:p>
        </p:txBody>
      </p:sp>
      <p:sp>
        <p:nvSpPr>
          <p:cNvPr id="27"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4906460" y="5143396"/>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8" name="직사각형 27"/>
          <p:cNvSpPr/>
          <p:nvPr/>
        </p:nvSpPr>
        <p:spPr>
          <a:xfrm>
            <a:off x="5003422" y="5107664"/>
            <a:ext cx="1970917" cy="200055"/>
          </a:xfrm>
          <a:prstGeom prst="rect">
            <a:avLst/>
          </a:prstGeom>
        </p:spPr>
        <p:txBody>
          <a:bodyPr wrap="square">
            <a:spAutoFit/>
          </a:bodyPr>
          <a:lstStyle/>
          <a:p>
            <a:r>
              <a:rPr lang="ko-KR" altLang="en-US" sz="700" dirty="0" smtClean="0"/>
              <a:t>답변결과 받기</a:t>
            </a:r>
            <a:endParaRPr lang="en-US" altLang="ko-KR" sz="700" dirty="0"/>
          </a:p>
        </p:txBody>
      </p:sp>
      <p:sp>
        <p:nvSpPr>
          <p:cNvPr id="29" name="Box">
            <a:extLst>
              <a:ext uri="{FF2B5EF4-FFF2-40B4-BE49-F238E27FC236}">
                <a16:creationId xmlns:a16="http://schemas.microsoft.com/office/drawing/2014/main" id="{2AFA3451-5F8C-455E-86A5-1BF751C7DB65}"/>
              </a:ext>
            </a:extLst>
          </p:cNvPr>
          <p:cNvSpPr>
            <a:spLocks noChangeAspect="1" noChangeArrowheads="1"/>
          </p:cNvSpPr>
          <p:nvPr/>
        </p:nvSpPr>
        <p:spPr bwMode="auto">
          <a:xfrm>
            <a:off x="5321227" y="5557396"/>
            <a:ext cx="128588" cy="128588"/>
          </a:xfrm>
          <a:prstGeom prst="rect">
            <a:avLst/>
          </a:prstGeom>
          <a:solidFill>
            <a:srgbClr val="FFFFFF"/>
          </a:solidFill>
          <a:ln w="6350" cap="flat">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5F5F5F"/>
              </a:solidFill>
              <a:effectLst/>
              <a:uLnTx/>
              <a:uFillTx/>
              <a:latin typeface="맑은 고딕" panose="020B0503020000020004" pitchFamily="50" charset="-127"/>
              <a:ea typeface="맑은 고딕" panose="020B0503020000020004" pitchFamily="50" charset="-127"/>
              <a:cs typeface="Segoe UI" panose="020B0502040204020203" pitchFamily="34" charset="0"/>
            </a:endParaRPr>
          </a:p>
        </p:txBody>
      </p:sp>
      <p:sp>
        <p:nvSpPr>
          <p:cNvPr id="30" name="직사각형 29"/>
          <p:cNvSpPr/>
          <p:nvPr/>
        </p:nvSpPr>
        <p:spPr>
          <a:xfrm>
            <a:off x="5418189" y="5521664"/>
            <a:ext cx="1970917" cy="200055"/>
          </a:xfrm>
          <a:prstGeom prst="rect">
            <a:avLst/>
          </a:prstGeom>
        </p:spPr>
        <p:txBody>
          <a:bodyPr wrap="square">
            <a:spAutoFit/>
          </a:bodyPr>
          <a:lstStyle/>
          <a:p>
            <a:r>
              <a:rPr lang="ko-KR" altLang="en-US" sz="700" dirty="0" smtClean="0"/>
              <a:t>답변등록여부 </a:t>
            </a:r>
            <a:r>
              <a:rPr lang="en-US" altLang="ko-KR" sz="700" dirty="0" smtClean="0"/>
              <a:t>SMS </a:t>
            </a:r>
            <a:r>
              <a:rPr lang="ko-KR" altLang="en-US" sz="700" dirty="0" smtClean="0"/>
              <a:t>받기</a:t>
            </a:r>
            <a:endParaRPr lang="en-US" altLang="ko-KR" sz="700" dirty="0"/>
          </a:p>
        </p:txBody>
      </p:sp>
      <p:sp>
        <p:nvSpPr>
          <p:cNvPr id="33" name="직사각형 32"/>
          <p:cNvSpPr/>
          <p:nvPr/>
        </p:nvSpPr>
        <p:spPr>
          <a:xfrm>
            <a:off x="1209163" y="5806610"/>
            <a:ext cx="6096000" cy="200055"/>
          </a:xfrm>
          <a:prstGeom prst="rect">
            <a:avLst/>
          </a:prstGeom>
        </p:spPr>
        <p:txBody>
          <a:bodyPr>
            <a:spAutoFit/>
          </a:bodyPr>
          <a:lstStyle/>
          <a:p>
            <a:r>
              <a:rPr lang="ko-KR" altLang="en-US" sz="700" dirty="0">
                <a:solidFill>
                  <a:srgbClr val="D72137"/>
                </a:solidFill>
                <a:latin typeface="Pretendard" panose="02000503000000020004"/>
              </a:rPr>
              <a:t>*이메일</a:t>
            </a:r>
            <a:r>
              <a:rPr lang="en-US" altLang="ko-KR" sz="700" dirty="0">
                <a:solidFill>
                  <a:srgbClr val="D72137"/>
                </a:solidFill>
                <a:latin typeface="Pretendard" panose="02000503000000020004"/>
              </a:rPr>
              <a:t>, </a:t>
            </a:r>
            <a:r>
              <a:rPr lang="ko-KR" altLang="en-US" sz="700" dirty="0">
                <a:solidFill>
                  <a:srgbClr val="D72137"/>
                </a:solidFill>
                <a:latin typeface="Pretendard" panose="02000503000000020004"/>
              </a:rPr>
              <a:t>휴대전화번호 정보 수정을 원하시는 경우 회원정보 수정을 통해 변경해주시기 바랍니다</a:t>
            </a:r>
            <a:r>
              <a:rPr lang="en-US" altLang="ko-KR" sz="700" dirty="0">
                <a:solidFill>
                  <a:srgbClr val="D72137"/>
                </a:solidFill>
                <a:latin typeface="Pretendard" panose="02000503000000020004"/>
              </a:rPr>
              <a:t>.</a:t>
            </a:r>
            <a:endParaRPr lang="ko-KR" altLang="en-US" sz="700" dirty="0"/>
          </a:p>
        </p:txBody>
      </p:sp>
      <p:graphicFrame>
        <p:nvGraphicFramePr>
          <p:cNvPr id="35" name="표 34">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909097379"/>
              </p:ext>
            </p:extLst>
          </p:nvPr>
        </p:nvGraphicFramePr>
        <p:xfrm>
          <a:off x="9000565" y="37029"/>
          <a:ext cx="3152540" cy="226589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추가문의 버튼을 통해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 페이지 진입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err="1" smtClean="0">
                          <a:solidFill>
                            <a:schemeClr val="tx1"/>
                          </a:solidFill>
                          <a:latin typeface="+mn-ea"/>
                          <a:ea typeface="+mn-ea"/>
                        </a:rPr>
                        <a:t>이전문의</a:t>
                      </a:r>
                      <a:r>
                        <a:rPr lang="ko-KR" altLang="en-US" sz="800" b="1" u="none" baseline="0" dirty="0" smtClean="0">
                          <a:solidFill>
                            <a:schemeClr val="tx1"/>
                          </a:solidFill>
                          <a:latin typeface="+mn-ea"/>
                          <a:ea typeface="+mn-ea"/>
                        </a:rPr>
                        <a:t> 정보 디폴트 노출 및 변경 </a:t>
                      </a:r>
                      <a:r>
                        <a:rPr lang="ko-KR" altLang="en-US" sz="800" b="1" u="none" baseline="0" dirty="0" err="1" smtClean="0">
                          <a:solidFill>
                            <a:schemeClr val="tx1"/>
                          </a:solidFill>
                          <a:latin typeface="+mn-ea"/>
                          <a:ea typeface="+mn-ea"/>
                        </a:rPr>
                        <a:t>불가항목</a:t>
                      </a:r>
                      <a:r>
                        <a:rPr lang="en-US" altLang="ko-KR" sz="800" b="1" u="none" baseline="0" dirty="0" smtClean="0">
                          <a:solidFill>
                            <a:schemeClr val="tx1"/>
                          </a:solidFill>
                          <a:latin typeface="+mn-ea"/>
                          <a:ea typeface="+mn-ea"/>
                        </a:rPr>
                        <a:t>&gt;</a:t>
                      </a:r>
                      <a:r>
                        <a:rPr lang="ko-KR" altLang="en-US" sz="800" b="1" u="none" baseline="0" dirty="0" smtClean="0">
                          <a:solidFill>
                            <a:schemeClr val="tx1"/>
                          </a:solidFill>
                          <a:latin typeface="+mn-ea"/>
                          <a:ea typeface="+mn-ea"/>
                        </a:rPr>
                        <a:t> </a:t>
                      </a:r>
                      <a:r>
                        <a:rPr lang="en-US" altLang="ko-KR" sz="800" b="1" u="none" baseline="0" dirty="0" smtClean="0">
                          <a:solidFill>
                            <a:schemeClr val="tx1"/>
                          </a:solidFill>
                          <a:latin typeface="+mn-ea"/>
                          <a:ea typeface="+mn-ea"/>
                        </a:rPr>
                        <a:t> </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문의유형</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주문제품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err="1" smtClean="0">
                          <a:solidFill>
                            <a:schemeClr val="tx1"/>
                          </a:solidFill>
                          <a:latin typeface="+mn-ea"/>
                          <a:ea typeface="+mn-ea"/>
                        </a:rPr>
                        <a:t>이전문의</a:t>
                      </a:r>
                      <a:r>
                        <a:rPr lang="ko-KR" altLang="en-US" sz="800" b="1" u="none" baseline="0" dirty="0" smtClean="0">
                          <a:solidFill>
                            <a:schemeClr val="tx1"/>
                          </a:solidFill>
                          <a:latin typeface="+mn-ea"/>
                          <a:ea typeface="+mn-ea"/>
                        </a:rPr>
                        <a:t> 정보 디폴트 노출 및 변경 </a:t>
                      </a:r>
                      <a:r>
                        <a:rPr lang="ko-KR" altLang="en-US" sz="800" b="1" u="none" baseline="0" dirty="0" err="1" smtClean="0">
                          <a:solidFill>
                            <a:schemeClr val="tx1"/>
                          </a:solidFill>
                          <a:latin typeface="+mn-ea"/>
                          <a:ea typeface="+mn-ea"/>
                        </a:rPr>
                        <a:t>가능항목</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문의 제목</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단</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앞에 </a:t>
                      </a:r>
                      <a:r>
                        <a:rPr lang="en-US" altLang="ko-KR" sz="800" b="0" u="none" baseline="0" dirty="0" err="1" smtClean="0">
                          <a:solidFill>
                            <a:schemeClr val="tx1"/>
                          </a:solidFill>
                          <a:latin typeface="+mn-ea"/>
                          <a:ea typeface="+mn-ea"/>
                        </a:rPr>
                        <a:t>‘Re</a:t>
                      </a: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노출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N</a:t>
                      </a:r>
                      <a:r>
                        <a:rPr lang="ko-KR" altLang="en-US" sz="800" b="0" u="none" baseline="0" dirty="0" err="1" smtClean="0">
                          <a:solidFill>
                            <a:schemeClr val="tx1"/>
                          </a:solidFill>
                          <a:latin typeface="+mn-ea"/>
                          <a:ea typeface="+mn-ea"/>
                        </a:rPr>
                        <a:t>회차</a:t>
                      </a:r>
                      <a:r>
                        <a:rPr lang="ko-KR" altLang="en-US" sz="800" b="0" u="none" baseline="0" dirty="0" smtClean="0">
                          <a:solidFill>
                            <a:schemeClr val="tx1"/>
                          </a:solidFill>
                          <a:latin typeface="+mn-ea"/>
                          <a:ea typeface="+mn-ea"/>
                        </a:rPr>
                        <a:t> 추가 문의 시 </a:t>
                      </a:r>
                      <a:r>
                        <a:rPr lang="en-US" altLang="ko-KR" sz="800" b="0" u="none" baseline="0" dirty="0" smtClean="0">
                          <a:solidFill>
                            <a:schemeClr val="tx1"/>
                          </a:solidFill>
                          <a:latin typeface="+mn-ea"/>
                          <a:ea typeface="+mn-ea"/>
                        </a:rPr>
                        <a:t>Re :Re : Re : ……</a:t>
                      </a:r>
                      <a:r>
                        <a:rPr lang="ko-KR" altLang="en-US" sz="800" b="0" u="none" baseline="0" dirty="0" smtClean="0">
                          <a:solidFill>
                            <a:schemeClr val="tx1"/>
                          </a:solidFill>
                          <a:latin typeface="+mn-ea"/>
                          <a:ea typeface="+mn-ea"/>
                        </a:rPr>
                        <a:t>노출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답변결과 수신 방법 </a:t>
                      </a:r>
                      <a:r>
                        <a:rPr lang="ko-KR" altLang="en-US" sz="800" b="0" u="none" baseline="0" dirty="0" err="1" smtClean="0">
                          <a:solidFill>
                            <a:schemeClr val="tx1"/>
                          </a:solidFill>
                          <a:latin typeface="+mn-ea"/>
                          <a:ea typeface="+mn-ea"/>
                        </a:rPr>
                        <a:t>설정값</a:t>
                      </a:r>
                      <a:r>
                        <a:rPr lang="ko-KR" altLang="en-US" sz="800" b="0" u="none" baseline="0" dirty="0" smtClean="0">
                          <a:solidFill>
                            <a:schemeClr val="tx1"/>
                          </a:solidFill>
                          <a:latin typeface="+mn-ea"/>
                          <a:ea typeface="+mn-ea"/>
                        </a:rPr>
                        <a:t>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&lt;</a:t>
                      </a:r>
                      <a:r>
                        <a:rPr lang="ko-KR" altLang="en-US" sz="800" b="1" u="none" baseline="0" dirty="0" err="1" smtClean="0">
                          <a:solidFill>
                            <a:schemeClr val="tx1"/>
                          </a:solidFill>
                          <a:latin typeface="+mn-ea"/>
                          <a:ea typeface="+mn-ea"/>
                        </a:rPr>
                        <a:t>이전문의</a:t>
                      </a:r>
                      <a:r>
                        <a:rPr lang="ko-KR" altLang="en-US" sz="800" b="1" u="none" baseline="0" dirty="0" smtClean="0">
                          <a:solidFill>
                            <a:schemeClr val="tx1"/>
                          </a:solidFill>
                          <a:latin typeface="+mn-ea"/>
                          <a:ea typeface="+mn-ea"/>
                        </a:rPr>
                        <a:t> 정보 미노출 항목</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문의내용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첨부이미지</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직사각형 87"/>
          <p:cNvSpPr/>
          <p:nvPr/>
        </p:nvSpPr>
        <p:spPr>
          <a:xfrm>
            <a:off x="3882541" y="1350874"/>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50000"/>
                  </a:schemeClr>
                </a:solidFill>
              </a:rPr>
              <a:t>배송지연</a:t>
            </a:r>
            <a:endParaRPr lang="ko-KR" altLang="en-US" sz="700" dirty="0">
              <a:solidFill>
                <a:schemeClr val="bg1">
                  <a:lumMod val="50000"/>
                </a:schemeClr>
              </a:solidFill>
            </a:endParaRPr>
          </a:p>
        </p:txBody>
      </p:sp>
      <p:sp>
        <p:nvSpPr>
          <p:cNvPr id="6" name="직사각형 5"/>
          <p:cNvSpPr/>
          <p:nvPr/>
        </p:nvSpPr>
        <p:spPr>
          <a:xfrm>
            <a:off x="2638085" y="1350874"/>
            <a:ext cx="1185448" cy="243979"/>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50000"/>
                  </a:schemeClr>
                </a:solidFill>
              </a:rPr>
              <a:t>주문</a:t>
            </a:r>
            <a:r>
              <a:rPr lang="en-US" altLang="ko-KR" sz="700" dirty="0" smtClean="0">
                <a:solidFill>
                  <a:schemeClr val="bg1">
                    <a:lumMod val="50000"/>
                  </a:schemeClr>
                </a:solidFill>
              </a:rPr>
              <a:t>/</a:t>
            </a:r>
            <a:r>
              <a:rPr lang="ko-KR" altLang="en-US" sz="700" dirty="0" smtClean="0">
                <a:solidFill>
                  <a:schemeClr val="bg1">
                    <a:lumMod val="50000"/>
                  </a:schemeClr>
                </a:solidFill>
              </a:rPr>
              <a:t>결제문의</a:t>
            </a:r>
            <a:endParaRPr lang="ko-KR" altLang="en-US" sz="700" dirty="0">
              <a:solidFill>
                <a:schemeClr val="bg1">
                  <a:lumMod val="50000"/>
                </a:schemeClr>
              </a:solidFill>
            </a:endParaRPr>
          </a:p>
        </p:txBody>
      </p:sp>
      <p:sp>
        <p:nvSpPr>
          <p:cNvPr id="7" name="TextBox 6"/>
          <p:cNvSpPr txBox="1"/>
          <p:nvPr/>
        </p:nvSpPr>
        <p:spPr>
          <a:xfrm rot="5400000">
            <a:off x="3483068"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9" name="TextBox 8"/>
          <p:cNvSpPr txBox="1"/>
          <p:nvPr/>
        </p:nvSpPr>
        <p:spPr>
          <a:xfrm rot="5400000">
            <a:off x="4752510" y="1302106"/>
            <a:ext cx="243978" cy="341517"/>
          </a:xfrm>
          <a:prstGeom prst="rect">
            <a:avLst/>
          </a:prstGeom>
          <a:noFill/>
        </p:spPr>
        <p:txBody>
          <a:bodyPr wrap="none" rtlCol="0">
            <a:spAutoFit/>
          </a:bodyPr>
          <a:lstStyle/>
          <a:p>
            <a:r>
              <a:rPr lang="en-US" altLang="ko-KR" sz="1000" b="1" spc="-150" dirty="0" smtClean="0">
                <a:solidFill>
                  <a:schemeClr val="bg1">
                    <a:lumMod val="50000"/>
                  </a:schemeClr>
                </a:solidFill>
                <a:latin typeface="굴림" panose="020B0600000101010101" pitchFamily="50" charset="-127"/>
                <a:ea typeface="굴림" panose="020B0600000101010101" pitchFamily="50" charset="-127"/>
              </a:rPr>
              <a:t>&gt;</a:t>
            </a:r>
            <a:endParaRPr lang="ko-KR" altLang="en-US" sz="1000" b="1" spc="-150" dirty="0">
              <a:solidFill>
                <a:schemeClr val="bg1">
                  <a:lumMod val="50000"/>
                </a:schemeClr>
              </a:solidFill>
              <a:latin typeface="굴림" panose="020B0600000101010101" pitchFamily="50" charset="-127"/>
              <a:ea typeface="굴림" panose="020B0600000101010101" pitchFamily="50" charset="-127"/>
            </a:endParaRPr>
          </a:p>
        </p:txBody>
      </p:sp>
      <p:sp>
        <p:nvSpPr>
          <p:cNvPr id="89" name="직사각형 88"/>
          <p:cNvSpPr/>
          <p:nvPr/>
        </p:nvSpPr>
        <p:spPr>
          <a:xfrm>
            <a:off x="2560122" y="1742420"/>
            <a:ext cx="3905841" cy="707886"/>
          </a:xfrm>
          <a:prstGeom prst="rect">
            <a:avLst/>
          </a:prstGeom>
        </p:spPr>
        <p:txBody>
          <a:bodyPr wrap="square">
            <a:spAutoFit/>
          </a:bodyPr>
          <a:lstStyle/>
          <a:p>
            <a:pPr>
              <a:lnSpc>
                <a:spcPts val="1200"/>
              </a:lnSpc>
            </a:pPr>
            <a:r>
              <a:rPr lang="en-US" altLang="ko-KR" sz="800" dirty="0" smtClean="0">
                <a:solidFill>
                  <a:schemeClr val="bg1">
                    <a:lumMod val="50000"/>
                  </a:schemeClr>
                </a:solidFill>
                <a:latin typeface="Pretendard" panose="02000503000000020004"/>
              </a:rPr>
              <a:t>[21255779] </a:t>
            </a:r>
            <a:r>
              <a:rPr lang="ko-KR" altLang="en-US" sz="800" dirty="0">
                <a:solidFill>
                  <a:schemeClr val="bg1">
                    <a:lumMod val="50000"/>
                  </a:schemeClr>
                </a:solidFill>
              </a:rPr>
              <a:t>파워프루프 브러시 </a:t>
            </a:r>
            <a:r>
              <a:rPr lang="ko-KR" altLang="en-US" sz="800" dirty="0" smtClean="0">
                <a:solidFill>
                  <a:schemeClr val="bg1">
                    <a:lumMod val="50000"/>
                  </a:schemeClr>
                </a:solidFill>
              </a:rPr>
              <a:t>라이너 </a:t>
            </a:r>
            <a:r>
              <a:rPr lang="en-US" altLang="ko-KR" sz="800" dirty="0" smtClean="0">
                <a:solidFill>
                  <a:schemeClr val="bg1">
                    <a:lumMod val="50000"/>
                  </a:schemeClr>
                </a:solidFill>
              </a:rPr>
              <a:t>– </a:t>
            </a:r>
            <a:r>
              <a:rPr lang="ko-KR" altLang="en-US" sz="800" dirty="0" smtClean="0">
                <a:solidFill>
                  <a:schemeClr val="bg1">
                    <a:lumMod val="50000"/>
                  </a:schemeClr>
                </a:solidFill>
              </a:rPr>
              <a:t>옵션명을노출해주세요  </a:t>
            </a:r>
            <a:r>
              <a:rPr lang="en-US" altLang="ko-KR" sz="800" dirty="0" smtClean="0">
                <a:solidFill>
                  <a:schemeClr val="bg1">
                    <a:lumMod val="50000"/>
                  </a:schemeClr>
                </a:solidFill>
                <a:latin typeface="Pretendard" panose="02000503000000020004"/>
              </a:rPr>
              <a:t> </a:t>
            </a:r>
            <a:endParaRPr lang="ko-KR" altLang="en-US" sz="800" dirty="0">
              <a:solidFill>
                <a:schemeClr val="bg1">
                  <a:lumMod val="50000"/>
                </a:schemeClr>
              </a:solidFill>
            </a:endParaRPr>
          </a:p>
          <a:p>
            <a:pPr>
              <a:lnSpc>
                <a:spcPts val="1200"/>
              </a:lnSpc>
            </a:pPr>
            <a:r>
              <a:rPr lang="en-US" altLang="ko-KR" sz="800" dirty="0" smtClean="0">
                <a:solidFill>
                  <a:schemeClr val="bg1">
                    <a:lumMod val="50000"/>
                  </a:schemeClr>
                </a:solidFill>
                <a:latin typeface="Pretendard" panose="02000503000000020004"/>
              </a:rPr>
              <a:t>[00000000] </a:t>
            </a:r>
            <a:r>
              <a:rPr lang="ko-KR" altLang="en-US" sz="800" dirty="0" smtClean="0">
                <a:solidFill>
                  <a:schemeClr val="bg1">
                    <a:lumMod val="50000"/>
                  </a:schemeClr>
                </a:solidFill>
              </a:rPr>
              <a:t>제품명을 노출해주세요 </a:t>
            </a:r>
            <a:endParaRPr lang="en-US" altLang="ko-KR" sz="800" dirty="0" smtClean="0">
              <a:solidFill>
                <a:schemeClr val="bg1">
                  <a:lumMod val="50000"/>
                </a:schemeClr>
              </a:solidFill>
            </a:endParaRPr>
          </a:p>
          <a:p>
            <a:pPr>
              <a:lnSpc>
                <a:spcPts val="1200"/>
              </a:lnSpc>
            </a:pPr>
            <a:r>
              <a:rPr lang="en-US" altLang="ko-KR" sz="800" dirty="0" smtClean="0">
                <a:solidFill>
                  <a:schemeClr val="bg1">
                    <a:lumMod val="50000"/>
                  </a:schemeClr>
                </a:solidFill>
                <a:latin typeface="Pretendard" panose="02000503000000020004"/>
              </a:rPr>
              <a:t>[00000000</a:t>
            </a:r>
            <a:r>
              <a:rPr lang="en-US" altLang="ko-KR" sz="800" dirty="0">
                <a:solidFill>
                  <a:schemeClr val="bg1">
                    <a:lumMod val="50000"/>
                  </a:schemeClr>
                </a:solidFill>
                <a:latin typeface="Pretendard" panose="02000503000000020004"/>
              </a:rPr>
              <a:t> ] </a:t>
            </a:r>
            <a:r>
              <a:rPr lang="ko-KR" altLang="en-US" sz="800" dirty="0">
                <a:solidFill>
                  <a:schemeClr val="bg1">
                    <a:lumMod val="50000"/>
                  </a:schemeClr>
                </a:solidFill>
              </a:rPr>
              <a:t>제품명을 노출해주세요 </a:t>
            </a:r>
          </a:p>
          <a:p>
            <a:pPr>
              <a:lnSpc>
                <a:spcPts val="1200"/>
              </a:lnSpc>
            </a:pPr>
            <a:r>
              <a:rPr lang="en-US" altLang="ko-KR" sz="800" dirty="0" smtClean="0">
                <a:solidFill>
                  <a:schemeClr val="bg1">
                    <a:lumMod val="50000"/>
                  </a:schemeClr>
                </a:solidFill>
                <a:latin typeface="Pretendard" panose="02000503000000020004"/>
              </a:rPr>
              <a:t>[00000000 ] </a:t>
            </a:r>
            <a:r>
              <a:rPr lang="ko-KR" altLang="en-US" sz="800" dirty="0">
                <a:solidFill>
                  <a:schemeClr val="bg1">
                    <a:lumMod val="50000"/>
                  </a:schemeClr>
                </a:solidFill>
              </a:rPr>
              <a:t>제품명을 노출해주세요 </a:t>
            </a:r>
          </a:p>
        </p:txBody>
      </p:sp>
      <p:grpSp>
        <p:nvGrpSpPr>
          <p:cNvPr id="36" name="그룹 35"/>
          <p:cNvGrpSpPr/>
          <p:nvPr/>
        </p:nvGrpSpPr>
        <p:grpSpPr>
          <a:xfrm>
            <a:off x="3209087" y="6083208"/>
            <a:ext cx="3031208" cy="369224"/>
            <a:chOff x="4681440" y="5720114"/>
            <a:chExt cx="1910266" cy="232685"/>
          </a:xfrm>
        </p:grpSpPr>
        <p:sp>
          <p:nvSpPr>
            <p:cNvPr id="37" name="직사각형 36"/>
            <p:cNvSpPr/>
            <p:nvPr/>
          </p:nvSpPr>
          <p:spPr>
            <a:xfrm>
              <a:off x="5548444" y="5720118"/>
              <a:ext cx="1043262" cy="2326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bg1"/>
                  </a:solidFill>
                </a:rPr>
                <a:t>문의하기</a:t>
              </a:r>
              <a:endParaRPr lang="ko-KR" altLang="en-US" sz="900" b="1" dirty="0">
                <a:solidFill>
                  <a:schemeClr val="bg1"/>
                </a:solidFill>
              </a:endParaRPr>
            </a:p>
          </p:txBody>
        </p:sp>
        <p:sp>
          <p:nvSpPr>
            <p:cNvPr id="38" name="직사각형 37"/>
            <p:cNvSpPr/>
            <p:nvPr/>
          </p:nvSpPr>
          <p:spPr>
            <a:xfrm>
              <a:off x="4681440" y="5720114"/>
              <a:ext cx="757921" cy="23268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취소</a:t>
              </a:r>
              <a:endParaRPr lang="ko-KR" altLang="en-US" sz="900" b="1" dirty="0">
                <a:solidFill>
                  <a:schemeClr val="tx1"/>
                </a:solidFill>
              </a:endParaRPr>
            </a:p>
          </p:txBody>
        </p:sp>
      </p:grpSp>
    </p:spTree>
    <p:extLst>
      <p:ext uri="{BB962C8B-B14F-4D97-AF65-F5344CB8AC3E}">
        <p14:creationId xmlns:p14="http://schemas.microsoft.com/office/powerpoint/2010/main" val="112402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표 2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092375668"/>
              </p:ext>
            </p:extLst>
          </p:nvPr>
        </p:nvGraphicFramePr>
        <p:xfrm>
          <a:off x="213474" y="1839967"/>
          <a:ext cx="11749925" cy="1512000"/>
        </p:xfrm>
        <a:graphic>
          <a:graphicData uri="http://schemas.openxmlformats.org/drawingml/2006/table">
            <a:tbl>
              <a:tblPr>
                <a:tableStyleId>{5940675A-B579-460E-94D1-54222C63F5DA}</a:tableStyleId>
              </a:tblPr>
              <a:tblGrid>
                <a:gridCol w="936105">
                  <a:extLst>
                    <a:ext uri="{9D8B030D-6E8A-4147-A177-3AD203B41FA5}">
                      <a16:colId xmlns:a16="http://schemas.microsoft.com/office/drawing/2014/main" val="20000"/>
                    </a:ext>
                  </a:extLst>
                </a:gridCol>
                <a:gridCol w="1155773">
                  <a:extLst>
                    <a:ext uri="{9D8B030D-6E8A-4147-A177-3AD203B41FA5}">
                      <a16:colId xmlns:a16="http://schemas.microsoft.com/office/drawing/2014/main" val="20004"/>
                    </a:ext>
                  </a:extLst>
                </a:gridCol>
                <a:gridCol w="3811078">
                  <a:extLst>
                    <a:ext uri="{9D8B030D-6E8A-4147-A177-3AD203B41FA5}">
                      <a16:colId xmlns:a16="http://schemas.microsoft.com/office/drawing/2014/main" val="20001"/>
                    </a:ext>
                  </a:extLst>
                </a:gridCol>
                <a:gridCol w="503108">
                  <a:extLst>
                    <a:ext uri="{9D8B030D-6E8A-4147-A177-3AD203B41FA5}">
                      <a16:colId xmlns:a16="http://schemas.microsoft.com/office/drawing/2014/main" val="20002"/>
                    </a:ext>
                  </a:extLst>
                </a:gridCol>
                <a:gridCol w="5343861">
                  <a:extLst>
                    <a:ext uri="{9D8B030D-6E8A-4147-A177-3AD203B41FA5}">
                      <a16:colId xmlns:a16="http://schemas.microsoft.com/office/drawing/2014/main" val="20003"/>
                    </a:ext>
                  </a:extLst>
                </a:gridCol>
              </a:tblGrid>
              <a:tr h="252000">
                <a:tc gridSpan="5">
                  <a:txBody>
                    <a:bodyPr/>
                    <a:lstStyle/>
                    <a:p>
                      <a:pPr algn="l" rtl="0" fontAlgn="ctr"/>
                      <a:r>
                        <a:rPr lang="en-US" sz="800" b="1" spc="0" baseline="0" dirty="0" smtClean="0">
                          <a:solidFill>
                            <a:schemeClr val="bg1"/>
                          </a:solidFill>
                          <a:effectLst/>
                          <a:latin typeface="+mn-ea"/>
                          <a:ea typeface="+mn-ea"/>
                        </a:rPr>
                        <a:t>Validation – 1:1</a:t>
                      </a:r>
                      <a:r>
                        <a:rPr lang="ko-KR" altLang="en-US" sz="800" b="1" spc="0" baseline="0" dirty="0" smtClean="0">
                          <a:solidFill>
                            <a:schemeClr val="bg1"/>
                          </a:solidFill>
                          <a:effectLst/>
                          <a:latin typeface="+mn-ea"/>
                          <a:ea typeface="+mn-ea"/>
                        </a:rPr>
                        <a:t>문의</a:t>
                      </a:r>
                      <a:r>
                        <a:rPr lang="en-US" altLang="ko-KR" sz="800" b="1" spc="0" baseline="0" dirty="0" smtClean="0">
                          <a:solidFill>
                            <a:schemeClr val="bg1"/>
                          </a:solidFill>
                          <a:effectLst/>
                          <a:latin typeface="+mn-ea"/>
                          <a:ea typeface="+mn-ea"/>
                        </a:rPr>
                        <a:t>_</a:t>
                      </a:r>
                      <a:r>
                        <a:rPr lang="ko-KR" altLang="en-US" sz="800" b="1" spc="0" baseline="0" dirty="0" smtClean="0">
                          <a:solidFill>
                            <a:schemeClr val="bg1"/>
                          </a:solidFill>
                          <a:effectLst/>
                          <a:latin typeface="+mn-ea"/>
                          <a:ea typeface="+mn-ea"/>
                        </a:rPr>
                        <a:t>문의하기</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52000">
                <a:tc>
                  <a:txBody>
                    <a:bodyPr/>
                    <a:lstStyle/>
                    <a:p>
                      <a:pPr algn="ctr" rtl="0" fontAlgn="ctr"/>
                      <a:r>
                        <a:rPr lang="en-US" altLang="ko-KR" sz="800" b="1" spc="0" dirty="0" smtClean="0">
                          <a:solidFill>
                            <a:schemeClr val="tx1"/>
                          </a:solidFill>
                          <a:effectLst/>
                          <a:latin typeface="+mn-ea"/>
                          <a:ea typeface="+mn-ea"/>
                        </a:rPr>
                        <a:t>Page_ID</a:t>
                      </a:r>
                      <a:endParaRPr lang="en-US" altLang="ko-KR" sz="800" b="1" spc="0" dirty="0">
                        <a:solidFill>
                          <a:schemeClr val="tx1"/>
                        </a:solidFill>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문의하기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상담구분</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미선택 </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err="1" smtClean="0">
                          <a:solidFill>
                            <a:srgbClr val="C00000"/>
                          </a:solidFill>
                          <a:latin typeface="+mn-ea"/>
                          <a:ea typeface="+mn-ea"/>
                        </a:rPr>
                        <a:t>상담구분을</a:t>
                      </a:r>
                      <a:r>
                        <a:rPr lang="ko-KR" altLang="en-US" sz="800" dirty="0" smtClean="0">
                          <a:solidFill>
                            <a:srgbClr val="C00000"/>
                          </a:solidFill>
                          <a:latin typeface="+mn-ea"/>
                          <a:ea typeface="+mn-ea"/>
                        </a:rPr>
                        <a:t> 선택해 주세요</a:t>
                      </a:r>
                      <a:r>
                        <a:rPr lang="en-US" altLang="ko-KR" sz="800" dirty="0" smtClean="0">
                          <a:solidFill>
                            <a:srgbClr val="C00000"/>
                          </a:solidFill>
                          <a:latin typeface="+mn-ea"/>
                          <a:ea typeface="+mn-ea"/>
                        </a:rPr>
                        <a:t>.</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4199080"/>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문의하기</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문의유형 미선택 </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err="1" smtClean="0">
                          <a:solidFill>
                            <a:srgbClr val="C00000"/>
                          </a:solidFill>
                          <a:latin typeface="+mn-ea"/>
                          <a:ea typeface="+mn-ea"/>
                        </a:rPr>
                        <a:t>문의유형을</a:t>
                      </a:r>
                      <a:r>
                        <a:rPr lang="ko-KR" altLang="en-US" sz="800" dirty="0" smtClean="0">
                          <a:solidFill>
                            <a:srgbClr val="C00000"/>
                          </a:solidFill>
                          <a:latin typeface="+mn-ea"/>
                          <a:ea typeface="+mn-ea"/>
                        </a:rPr>
                        <a:t> 선택해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6983261"/>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문의하기</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제목을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제목을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3061457"/>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smtClean="0">
                          <a:ln>
                            <a:noFill/>
                          </a:ln>
                          <a:solidFill>
                            <a:prstClr val="black"/>
                          </a:solidFill>
                          <a:effectLst/>
                          <a:uLnTx/>
                          <a:uFillTx/>
                          <a:latin typeface="맑은 고딕" panose="020B0503020000020004" pitchFamily="50" charset="-127"/>
                          <a:ea typeface="맑은 고딕" panose="020B0503020000020004" pitchFamily="50" charset="-127"/>
                          <a:cs typeface="+mn-cs"/>
                        </a:rPr>
                        <a:t>문의하기</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내용을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문의 내용을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76126542"/>
                  </a:ext>
                </a:extLst>
              </a:tr>
            </a:tbl>
          </a:graphicData>
        </a:graphic>
      </p:graphicFrame>
      <p:sp>
        <p:nvSpPr>
          <p:cNvPr id="9" name="직사각형 8"/>
          <p:cNvSpPr/>
          <p:nvPr/>
        </p:nvSpPr>
        <p:spPr>
          <a:xfrm>
            <a:off x="204138" y="452255"/>
            <a:ext cx="11737131" cy="124855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1" dirty="0" smtClean="0">
                <a:solidFill>
                  <a:schemeClr val="tx1"/>
                </a:solidFill>
              </a:rPr>
              <a:t>※ Alert Type</a:t>
            </a:r>
            <a:endParaRPr lang="ko-KR" altLang="en-US" sz="900" b="1" dirty="0">
              <a:solidFill>
                <a:schemeClr val="tx1"/>
              </a:solidFill>
            </a:endParaRPr>
          </a:p>
        </p:txBody>
      </p:sp>
      <p:sp>
        <p:nvSpPr>
          <p:cNvPr id="4" name="제목 3"/>
          <p:cNvSpPr>
            <a:spLocks noGrp="1"/>
          </p:cNvSpPr>
          <p:nvPr>
            <p:ph type="ctrTitle"/>
          </p:nvPr>
        </p:nvSpPr>
        <p:spPr/>
        <p:txBody>
          <a:bodyPr/>
          <a:lstStyle/>
          <a:p>
            <a:r>
              <a:rPr lang="en-US" altLang="ko-KR" dirty="0" smtClean="0"/>
              <a:t>Alert / Validation Case</a:t>
            </a:r>
            <a:endParaRPr lang="ko-KR" altLang="en-US" dirty="0"/>
          </a:p>
        </p:txBody>
      </p:sp>
      <p:grpSp>
        <p:nvGrpSpPr>
          <p:cNvPr id="25" name="Message Dialog" descr="&lt;SmartSettings&gt;&lt;SmartResize enabled=&quot;True&quot; minWidth=&quot;100&quot; minHeight=&quot;40&quot; /&gt;&lt;/SmartSettings&gt;"/>
          <p:cNvGrpSpPr/>
          <p:nvPr>
            <p:custDataLst>
              <p:tags r:id="rId1"/>
            </p:custDataLst>
          </p:nvPr>
        </p:nvGrpSpPr>
        <p:grpSpPr>
          <a:xfrm>
            <a:off x="1212077" y="539246"/>
            <a:ext cx="2417712" cy="1071712"/>
            <a:chOff x="600076" y="3516030"/>
            <a:chExt cx="4872718" cy="1071712"/>
          </a:xfrm>
        </p:grpSpPr>
        <p:sp>
          <p:nvSpPr>
            <p:cNvPr id="26" name="Window Frame"/>
            <p:cNvSpPr/>
            <p:nvPr/>
          </p:nvSpPr>
          <p:spPr>
            <a:xfrm>
              <a:off x="600076" y="3516030"/>
              <a:ext cx="4872718"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27" name="Body" descr="&lt;Tags&gt;&lt;SMARTRESIZEANCHORS&gt;Absolute,Relative,Absolute,Absolute&lt;/SMARTRESIZEANCHORS&gt;&lt;/Tags&gt;"/>
            <p:cNvSpPr txBox="1"/>
            <p:nvPr/>
          </p:nvSpPr>
          <p:spPr>
            <a:xfrm>
              <a:off x="786038" y="3870525"/>
              <a:ext cx="450510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Alert</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28" name="Button" descr="&lt;Tags&gt;&lt;SMARTRESIZEANCHORS&gt;None,Absolute,None,Absolute&lt;/SMARTRESIZEANCHORS&gt;&lt;/Tags&gt;"/>
            <p:cNvSpPr/>
            <p:nvPr/>
          </p:nvSpPr>
          <p:spPr>
            <a:xfrm>
              <a:off x="4482348" y="4249151"/>
              <a:ext cx="768014"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grpSp>
      <p:grpSp>
        <p:nvGrpSpPr>
          <p:cNvPr id="2" name="그룹 1"/>
          <p:cNvGrpSpPr/>
          <p:nvPr/>
        </p:nvGrpSpPr>
        <p:grpSpPr>
          <a:xfrm>
            <a:off x="3804365" y="531436"/>
            <a:ext cx="2417712" cy="1071712"/>
            <a:chOff x="3863752" y="548688"/>
            <a:chExt cx="2417712" cy="1071712"/>
          </a:xfrm>
        </p:grpSpPr>
        <p:sp>
          <p:nvSpPr>
            <p:cNvPr id="30" name="Window Frame"/>
            <p:cNvSpPr/>
            <p:nvPr/>
          </p:nvSpPr>
          <p:spPr>
            <a:xfrm>
              <a:off x="3863752" y="548688"/>
              <a:ext cx="2417712"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31" name="Body" descr="&lt;Tags&gt;&lt;SMARTRESIZEANCHORS&gt;Absolute,Relative,Absolute,Absolute&lt;/SMARTRESIZEANCHORS&gt;&lt;/Tags&gt;"/>
            <p:cNvSpPr txBox="1"/>
            <p:nvPr/>
          </p:nvSpPr>
          <p:spPr>
            <a:xfrm>
              <a:off x="3956021" y="903183"/>
              <a:ext cx="223531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Confirm</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32" name="Button" descr="&lt;Tags&gt;&lt;SMARTRESIZEANCHORS&gt;None,Absolute,None,Absolute&lt;/SMARTRESIZEANCHORS&gt;&lt;/Tags&gt;"/>
            <p:cNvSpPr/>
            <p:nvPr/>
          </p:nvSpPr>
          <p:spPr>
            <a:xfrm>
              <a:off x="5790031" y="1276301"/>
              <a:ext cx="381068"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sp>
          <p:nvSpPr>
            <p:cNvPr id="33" name="Button" descr="&lt;Tags&gt;&lt;SMARTRESIZEANCHORS&gt;None,Absolute,None,Absolute&lt;/SMARTRESIZEANCHORS&gt;&lt;/Tags&gt;"/>
            <p:cNvSpPr/>
            <p:nvPr/>
          </p:nvSpPr>
          <p:spPr>
            <a:xfrm>
              <a:off x="5375920" y="1276301"/>
              <a:ext cx="381068" cy="2286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chemeClr val="tx1"/>
                  </a:solidFill>
                  <a:latin typeface="Segoe UI" panose="020B0502040204020203" pitchFamily="34" charset="0"/>
                  <a:cs typeface="Segoe UI" panose="020B0502040204020203" pitchFamily="34" charset="0"/>
                </a:rPr>
                <a:t>취소</a:t>
              </a:r>
              <a:endParaRPr lang="en-US" sz="850" dirty="0">
                <a:solidFill>
                  <a:schemeClr val="tx1"/>
                </a:solidFill>
                <a:latin typeface="Segoe UI" panose="020B0502040204020203" pitchFamily="34" charset="0"/>
                <a:cs typeface="Segoe UI" panose="020B0502040204020203" pitchFamily="34" charset="0"/>
              </a:endParaRPr>
            </a:p>
          </p:txBody>
        </p:sp>
      </p:grpSp>
      <p:sp>
        <p:nvSpPr>
          <p:cNvPr id="3" name="직사각형 2"/>
          <p:cNvSpPr/>
          <p:nvPr/>
        </p:nvSpPr>
        <p:spPr>
          <a:xfrm>
            <a:off x="6396653" y="494669"/>
            <a:ext cx="875561" cy="215444"/>
          </a:xfrm>
          <a:prstGeom prst="rect">
            <a:avLst/>
          </a:prstGeom>
        </p:spPr>
        <p:txBody>
          <a:bodyPr wrap="none">
            <a:spAutoFit/>
          </a:bodyPr>
          <a:lstStyle/>
          <a:p>
            <a:r>
              <a:rPr lang="en-US" altLang="ko-KR" sz="800" b="1" dirty="0"/>
              <a:t>※ </a:t>
            </a:r>
            <a:r>
              <a:rPr lang="en-US" altLang="ko-KR" sz="800" b="1" dirty="0" smtClean="0"/>
              <a:t>Validation  </a:t>
            </a:r>
            <a:endParaRPr lang="ko-KR" altLang="en-US" sz="800" dirty="0"/>
          </a:p>
        </p:txBody>
      </p:sp>
      <p:grpSp>
        <p:nvGrpSpPr>
          <p:cNvPr id="34" name="그룹 33"/>
          <p:cNvGrpSpPr/>
          <p:nvPr/>
        </p:nvGrpSpPr>
        <p:grpSpPr>
          <a:xfrm>
            <a:off x="7674983" y="544479"/>
            <a:ext cx="1673998" cy="481611"/>
            <a:chOff x="6499544" y="899519"/>
            <a:chExt cx="1673998" cy="481611"/>
          </a:xfrm>
        </p:grpSpPr>
        <p:sp>
          <p:nvSpPr>
            <p:cNvPr id="35" name="Button">
              <a:extLst>
                <a:ext uri="{FF2B5EF4-FFF2-40B4-BE49-F238E27FC236}">
                  <a16:creationId xmlns:a16="http://schemas.microsoft.com/office/drawing/2014/main" id="{0B50D06C-82E3-4B5D-A60E-0FEAE2474059}"/>
                </a:ext>
              </a:extLst>
            </p:cNvPr>
            <p:cNvSpPr/>
            <p:nvPr/>
          </p:nvSpPr>
          <p:spPr>
            <a:xfrm>
              <a:off x="6558304" y="899519"/>
              <a:ext cx="1615238" cy="252000"/>
            </a:xfrm>
            <a:prstGeom prst="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입력문구      </a:t>
              </a:r>
              <a:endParaRPr lang="en-US" altLang="ko-KR" sz="800" dirty="0">
                <a:solidFill>
                  <a:schemeClr val="tx1"/>
                </a:solidFill>
              </a:endParaRPr>
            </a:p>
          </p:txBody>
        </p:sp>
        <p:sp>
          <p:nvSpPr>
            <p:cNvPr id="36" name="직사각형 35"/>
            <p:cNvSpPr/>
            <p:nvPr/>
          </p:nvSpPr>
          <p:spPr>
            <a:xfrm>
              <a:off x="6499544" y="1165686"/>
              <a:ext cx="1204176" cy="215444"/>
            </a:xfrm>
            <a:prstGeom prst="rect">
              <a:avLst/>
            </a:prstGeom>
          </p:spPr>
          <p:txBody>
            <a:bodyPr wrap="none">
              <a:spAutoFit/>
            </a:bodyPr>
            <a:lstStyle/>
            <a:p>
              <a:pPr lvl="0" fontAlgn="base" latinLnBrk="0">
                <a:spcBef>
                  <a:spcPct val="20000"/>
                </a:spcBef>
                <a:spcAft>
                  <a:spcPct val="0"/>
                </a:spcAft>
              </a:pPr>
              <a:r>
                <a:rPr kumimoji="1" lang="ko-KR" altLang="en-US" sz="800" dirty="0">
                  <a:solidFill>
                    <a:srgbClr val="C00000"/>
                  </a:solidFill>
                  <a:latin typeface="맑은 고딕" pitchFamily="50" charset="-127"/>
                </a:rPr>
                <a:t>문구를 입력해 주세요</a:t>
              </a:r>
              <a:r>
                <a:rPr kumimoji="1" lang="en-US" altLang="ko-KR" sz="800" dirty="0">
                  <a:solidFill>
                    <a:srgbClr val="C00000"/>
                  </a:solidFill>
                  <a:latin typeface="맑은 고딕" pitchFamily="50" charset="-127"/>
                </a:rPr>
                <a:t>.</a:t>
              </a:r>
            </a:p>
          </p:txBody>
        </p:sp>
      </p:grpSp>
      <p:graphicFrame>
        <p:nvGraphicFramePr>
          <p:cNvPr id="19" name="표 18">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732886708"/>
              </p:ext>
            </p:extLst>
          </p:nvPr>
        </p:nvGraphicFramePr>
        <p:xfrm>
          <a:off x="204138" y="4437112"/>
          <a:ext cx="11759261" cy="1066119"/>
        </p:xfrm>
        <a:graphic>
          <a:graphicData uri="http://schemas.openxmlformats.org/drawingml/2006/table">
            <a:tbl>
              <a:tblPr>
                <a:tableStyleId>{5940675A-B579-460E-94D1-54222C63F5DA}</a:tableStyleId>
              </a:tblPr>
              <a:tblGrid>
                <a:gridCol w="929443">
                  <a:extLst>
                    <a:ext uri="{9D8B030D-6E8A-4147-A177-3AD203B41FA5}">
                      <a16:colId xmlns:a16="http://schemas.microsoft.com/office/drawing/2014/main" val="20000"/>
                    </a:ext>
                  </a:extLst>
                </a:gridCol>
                <a:gridCol w="816371">
                  <a:extLst>
                    <a:ext uri="{9D8B030D-6E8A-4147-A177-3AD203B41FA5}">
                      <a16:colId xmlns:a16="http://schemas.microsoft.com/office/drawing/2014/main" val="20007"/>
                    </a:ext>
                  </a:extLst>
                </a:gridCol>
                <a:gridCol w="326211">
                  <a:extLst>
                    <a:ext uri="{9D8B030D-6E8A-4147-A177-3AD203B41FA5}">
                      <a16:colId xmlns:a16="http://schemas.microsoft.com/office/drawing/2014/main" val="20008"/>
                    </a:ext>
                  </a:extLst>
                </a:gridCol>
                <a:gridCol w="2384474">
                  <a:extLst>
                    <a:ext uri="{9D8B030D-6E8A-4147-A177-3AD203B41FA5}">
                      <a16:colId xmlns:a16="http://schemas.microsoft.com/office/drawing/2014/main" val="20001"/>
                    </a:ext>
                  </a:extLst>
                </a:gridCol>
                <a:gridCol w="425947">
                  <a:extLst>
                    <a:ext uri="{9D8B030D-6E8A-4147-A177-3AD203B41FA5}">
                      <a16:colId xmlns:a16="http://schemas.microsoft.com/office/drawing/2014/main" val="20002"/>
                    </a:ext>
                  </a:extLst>
                </a:gridCol>
                <a:gridCol w="3330133">
                  <a:extLst>
                    <a:ext uri="{9D8B030D-6E8A-4147-A177-3AD203B41FA5}">
                      <a16:colId xmlns:a16="http://schemas.microsoft.com/office/drawing/2014/main" val="20003"/>
                    </a:ext>
                  </a:extLst>
                </a:gridCol>
                <a:gridCol w="486829">
                  <a:extLst>
                    <a:ext uri="{9D8B030D-6E8A-4147-A177-3AD203B41FA5}">
                      <a16:colId xmlns:a16="http://schemas.microsoft.com/office/drawing/2014/main" val="20004"/>
                    </a:ext>
                  </a:extLst>
                </a:gridCol>
                <a:gridCol w="362179">
                  <a:extLst>
                    <a:ext uri="{9D8B030D-6E8A-4147-A177-3AD203B41FA5}">
                      <a16:colId xmlns:a16="http://schemas.microsoft.com/office/drawing/2014/main" val="20005"/>
                    </a:ext>
                  </a:extLst>
                </a:gridCol>
                <a:gridCol w="2697674">
                  <a:extLst>
                    <a:ext uri="{9D8B030D-6E8A-4147-A177-3AD203B41FA5}">
                      <a16:colId xmlns:a16="http://schemas.microsoft.com/office/drawing/2014/main" val="20006"/>
                    </a:ext>
                  </a:extLst>
                </a:gridCol>
              </a:tblGrid>
              <a:tr h="193909">
                <a:tc gridSpan="9">
                  <a:txBody>
                    <a:bodyPr/>
                    <a:lstStyle/>
                    <a:p>
                      <a:pPr algn="l" rtl="0" fontAlgn="ctr"/>
                      <a:r>
                        <a:rPr lang="en-US" sz="800" b="1" spc="0" dirty="0" smtClean="0">
                          <a:solidFill>
                            <a:schemeClr val="bg1"/>
                          </a:solidFill>
                          <a:effectLst/>
                          <a:latin typeface="+mn-ea"/>
                          <a:ea typeface="+mn-ea"/>
                        </a:rPr>
                        <a:t>Alert – </a:t>
                      </a:r>
                      <a:r>
                        <a:rPr lang="en-US" altLang="ko-KR" sz="800" b="1" spc="0" dirty="0" smtClean="0">
                          <a:solidFill>
                            <a:schemeClr val="bg1"/>
                          </a:solidFill>
                          <a:effectLst/>
                          <a:latin typeface="+mn-ea"/>
                          <a:ea typeface="+mn-ea"/>
                        </a:rPr>
                        <a:t>1:1</a:t>
                      </a:r>
                      <a:r>
                        <a:rPr lang="ko-KR" altLang="en-US" sz="800" b="1" spc="0" dirty="0" smtClean="0">
                          <a:solidFill>
                            <a:schemeClr val="bg1"/>
                          </a:solidFill>
                          <a:effectLst/>
                          <a:latin typeface="+mn-ea"/>
                          <a:ea typeface="+mn-ea"/>
                        </a:rPr>
                        <a:t>문의</a:t>
                      </a:r>
                      <a:r>
                        <a:rPr lang="en-US" altLang="ko-KR" sz="800" b="1" spc="0" dirty="0" smtClean="0">
                          <a:solidFill>
                            <a:schemeClr val="bg1"/>
                          </a:solidFill>
                          <a:effectLst/>
                          <a:latin typeface="+mn-ea"/>
                          <a:ea typeface="+mn-ea"/>
                        </a:rPr>
                        <a:t>_</a:t>
                      </a:r>
                      <a:r>
                        <a:rPr lang="ko-KR" altLang="en-US" sz="800" b="1" spc="0" dirty="0" smtClean="0">
                          <a:solidFill>
                            <a:schemeClr val="bg1"/>
                          </a:solidFill>
                          <a:effectLst/>
                          <a:latin typeface="+mn-ea"/>
                          <a:ea typeface="+mn-ea"/>
                        </a:rPr>
                        <a:t>취소 </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93909">
                <a:tc>
                  <a:txBody>
                    <a:bodyPr/>
                    <a:lstStyle/>
                    <a:p>
                      <a:pPr algn="ctr" rtl="0" fontAlgn="ctr"/>
                      <a:r>
                        <a:rPr lang="en-US" sz="800" b="1" spc="0" dirty="0"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357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l">
                        <a:defRPr/>
                      </a:pPr>
                      <a:r>
                        <a:rPr lang="ko-KR" altLang="en-US" sz="800" baseline="0" dirty="0" smtClean="0"/>
                        <a:t>취소하시겠습니까</a:t>
                      </a:r>
                      <a:r>
                        <a:rPr lang="en-US" altLang="ko-KR" sz="800" baseline="0" dirty="0" smtClean="0"/>
                        <a:t>? </a:t>
                      </a:r>
                    </a:p>
                    <a:p>
                      <a:pPr algn="l">
                        <a:defRPr/>
                      </a:pPr>
                      <a:r>
                        <a:rPr lang="ko-KR" altLang="en-US" sz="800" baseline="0" dirty="0" smtClean="0"/>
                        <a:t>작성중인 내용은 저장되지 않습니다</a:t>
                      </a:r>
                      <a:r>
                        <a:rPr lang="en-US" altLang="ko-KR" sz="800" baseline="0" dirty="0" smtClean="0"/>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아니오</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effectLst/>
                          <a:latin typeface="+mn-ea"/>
                          <a:ea typeface="+mn-ea"/>
                        </a:rPr>
                        <a:t>화면복귀</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1978123"/>
                  </a:ext>
                </a:extLst>
              </a:tr>
              <a:tr h="32357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l">
                        <a:defRPr/>
                      </a:pPr>
                      <a:endParaRPr lang="en-US" altLang="ko-KR"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예</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effectLst/>
                          <a:latin typeface="+mn-ea"/>
                          <a:ea typeface="+mn-ea"/>
                        </a:rPr>
                        <a:t>화면복귀 </a:t>
                      </a:r>
                      <a:r>
                        <a:rPr lang="en-US" altLang="ko-KR" sz="800" spc="0" dirty="0" smtClean="0">
                          <a:effectLst/>
                          <a:latin typeface="+mn-ea"/>
                          <a:ea typeface="+mn-ea"/>
                        </a:rPr>
                        <a:t>&amp; </a:t>
                      </a:r>
                      <a:r>
                        <a:rPr lang="ko-KR" altLang="en-US" sz="800" spc="0" dirty="0" err="1" smtClean="0">
                          <a:effectLst/>
                          <a:latin typeface="+mn-ea"/>
                          <a:ea typeface="+mn-ea"/>
                        </a:rPr>
                        <a:t>입력값</a:t>
                      </a:r>
                      <a:r>
                        <a:rPr lang="ko-KR" altLang="en-US" sz="800" spc="0" dirty="0" smtClean="0">
                          <a:effectLst/>
                          <a:latin typeface="+mn-ea"/>
                          <a:ea typeface="+mn-ea"/>
                        </a:rPr>
                        <a:t> 초기화</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7362862"/>
                  </a:ext>
                </a:extLst>
              </a:tr>
            </a:tbl>
          </a:graphicData>
        </a:graphic>
      </p:graphicFrame>
      <p:graphicFrame>
        <p:nvGraphicFramePr>
          <p:cNvPr id="20" name="표 19">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225478904"/>
              </p:ext>
            </p:extLst>
          </p:nvPr>
        </p:nvGraphicFramePr>
        <p:xfrm>
          <a:off x="204138" y="3491126"/>
          <a:ext cx="11759261" cy="730839"/>
        </p:xfrm>
        <a:graphic>
          <a:graphicData uri="http://schemas.openxmlformats.org/drawingml/2006/table">
            <a:tbl>
              <a:tblPr>
                <a:tableStyleId>{5940675A-B579-460E-94D1-54222C63F5DA}</a:tableStyleId>
              </a:tblPr>
              <a:tblGrid>
                <a:gridCol w="929443">
                  <a:extLst>
                    <a:ext uri="{9D8B030D-6E8A-4147-A177-3AD203B41FA5}">
                      <a16:colId xmlns:a16="http://schemas.microsoft.com/office/drawing/2014/main" val="20000"/>
                    </a:ext>
                  </a:extLst>
                </a:gridCol>
                <a:gridCol w="816371">
                  <a:extLst>
                    <a:ext uri="{9D8B030D-6E8A-4147-A177-3AD203B41FA5}">
                      <a16:colId xmlns:a16="http://schemas.microsoft.com/office/drawing/2014/main" val="20007"/>
                    </a:ext>
                  </a:extLst>
                </a:gridCol>
                <a:gridCol w="326211">
                  <a:extLst>
                    <a:ext uri="{9D8B030D-6E8A-4147-A177-3AD203B41FA5}">
                      <a16:colId xmlns:a16="http://schemas.microsoft.com/office/drawing/2014/main" val="20008"/>
                    </a:ext>
                  </a:extLst>
                </a:gridCol>
                <a:gridCol w="2384474">
                  <a:extLst>
                    <a:ext uri="{9D8B030D-6E8A-4147-A177-3AD203B41FA5}">
                      <a16:colId xmlns:a16="http://schemas.microsoft.com/office/drawing/2014/main" val="20001"/>
                    </a:ext>
                  </a:extLst>
                </a:gridCol>
                <a:gridCol w="425947">
                  <a:extLst>
                    <a:ext uri="{9D8B030D-6E8A-4147-A177-3AD203B41FA5}">
                      <a16:colId xmlns:a16="http://schemas.microsoft.com/office/drawing/2014/main" val="20002"/>
                    </a:ext>
                  </a:extLst>
                </a:gridCol>
                <a:gridCol w="3330133">
                  <a:extLst>
                    <a:ext uri="{9D8B030D-6E8A-4147-A177-3AD203B41FA5}">
                      <a16:colId xmlns:a16="http://schemas.microsoft.com/office/drawing/2014/main" val="20003"/>
                    </a:ext>
                  </a:extLst>
                </a:gridCol>
                <a:gridCol w="486829">
                  <a:extLst>
                    <a:ext uri="{9D8B030D-6E8A-4147-A177-3AD203B41FA5}">
                      <a16:colId xmlns:a16="http://schemas.microsoft.com/office/drawing/2014/main" val="20004"/>
                    </a:ext>
                  </a:extLst>
                </a:gridCol>
                <a:gridCol w="362179">
                  <a:extLst>
                    <a:ext uri="{9D8B030D-6E8A-4147-A177-3AD203B41FA5}">
                      <a16:colId xmlns:a16="http://schemas.microsoft.com/office/drawing/2014/main" val="20005"/>
                    </a:ext>
                  </a:extLst>
                </a:gridCol>
                <a:gridCol w="2697674">
                  <a:extLst>
                    <a:ext uri="{9D8B030D-6E8A-4147-A177-3AD203B41FA5}">
                      <a16:colId xmlns:a16="http://schemas.microsoft.com/office/drawing/2014/main" val="20006"/>
                    </a:ext>
                  </a:extLst>
                </a:gridCol>
              </a:tblGrid>
              <a:tr h="193909">
                <a:tc gridSpan="9">
                  <a:txBody>
                    <a:bodyPr/>
                    <a:lstStyle/>
                    <a:p>
                      <a:pPr algn="l" rtl="0" fontAlgn="ctr"/>
                      <a:r>
                        <a:rPr lang="en-US" sz="800" b="1" spc="0" dirty="0" smtClean="0">
                          <a:solidFill>
                            <a:schemeClr val="bg1"/>
                          </a:solidFill>
                          <a:effectLst/>
                          <a:latin typeface="+mn-ea"/>
                          <a:ea typeface="+mn-ea"/>
                        </a:rPr>
                        <a:t>Alert – </a:t>
                      </a:r>
                      <a:r>
                        <a:rPr lang="en-US" altLang="ko-KR" sz="800" b="1" spc="0" dirty="0" smtClean="0">
                          <a:solidFill>
                            <a:schemeClr val="bg1"/>
                          </a:solidFill>
                          <a:effectLst/>
                          <a:latin typeface="+mn-ea"/>
                          <a:ea typeface="+mn-ea"/>
                        </a:rPr>
                        <a:t>1:1</a:t>
                      </a:r>
                      <a:r>
                        <a:rPr lang="ko-KR" altLang="en-US" sz="800" b="1" spc="0" dirty="0" smtClean="0">
                          <a:solidFill>
                            <a:schemeClr val="bg1"/>
                          </a:solidFill>
                          <a:effectLst/>
                          <a:latin typeface="+mn-ea"/>
                          <a:ea typeface="+mn-ea"/>
                        </a:rPr>
                        <a:t>문의</a:t>
                      </a:r>
                      <a:r>
                        <a:rPr lang="en-US" altLang="ko-KR" sz="800" b="1" spc="0" dirty="0" smtClean="0">
                          <a:solidFill>
                            <a:schemeClr val="bg1"/>
                          </a:solidFill>
                          <a:effectLst/>
                          <a:latin typeface="+mn-ea"/>
                          <a:ea typeface="+mn-ea"/>
                        </a:rPr>
                        <a:t>_</a:t>
                      </a:r>
                      <a:r>
                        <a:rPr lang="ko-KR" altLang="en-US" sz="800" b="1" spc="0" dirty="0" smtClean="0">
                          <a:solidFill>
                            <a:schemeClr val="bg1"/>
                          </a:solidFill>
                          <a:effectLst/>
                          <a:latin typeface="+mn-ea"/>
                          <a:ea typeface="+mn-ea"/>
                        </a:rPr>
                        <a:t>문의하기</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93909">
                <a:tc>
                  <a:txBody>
                    <a:bodyPr/>
                    <a:lstStyle/>
                    <a:p>
                      <a:pPr algn="ctr" rtl="0" fontAlgn="ctr"/>
                      <a:r>
                        <a:rPr lang="en-US" sz="800" b="1" spc="0" dirty="0"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3570">
                <a:tc>
                  <a:txBody>
                    <a:bodyPr/>
                    <a:lstStyle/>
                    <a:p>
                      <a:endParaRPr lang="ko-KR" altLang="en-US" sz="800"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문의하기</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필수값</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정상 등록한 경우</a:t>
                      </a: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defRPr/>
                      </a:pPr>
                      <a:r>
                        <a:rPr lang="ko-KR" altLang="en-US" sz="800" dirty="0" smtClean="0"/>
                        <a:t>등록</a:t>
                      </a:r>
                      <a:r>
                        <a:rPr lang="ko-KR" altLang="en-US" sz="800" baseline="0" dirty="0" smtClean="0"/>
                        <a:t> 되었습니다</a:t>
                      </a:r>
                      <a:r>
                        <a:rPr lang="en-US" altLang="ko-KR" sz="800" baseline="0" dirty="0" smtClean="0"/>
                        <a:t>. </a:t>
                      </a:r>
                      <a:endParaRPr lang="en-US" altLang="ko-KR"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solidFill>
                            <a:schemeClr val="tx1"/>
                          </a:solidFill>
                          <a:effectLst/>
                          <a:latin typeface="+mn-ea"/>
                          <a:ea typeface="+mn-ea"/>
                        </a:rPr>
                        <a:t>화면복귀</a:t>
                      </a:r>
                      <a:endParaRPr lang="ko-KR" altLang="en-US" sz="800" spc="0" dirty="0">
                        <a:solidFill>
                          <a:schemeClr val="tx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7362862"/>
                  </a:ext>
                </a:extLst>
              </a:tr>
            </a:tbl>
          </a:graphicData>
        </a:graphic>
      </p:graphicFrame>
    </p:spTree>
    <p:extLst>
      <p:ext uri="{BB962C8B-B14F-4D97-AF65-F5344CB8AC3E}">
        <p14:creationId xmlns:p14="http://schemas.microsoft.com/office/powerpoint/2010/main" val="1954386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주문내역</a:t>
            </a:r>
            <a:endParaRPr lang="ko-KR" altLang="en-US" dirty="0"/>
          </a:p>
        </p:txBody>
      </p:sp>
      <p:sp>
        <p:nvSpPr>
          <p:cNvPr id="3" name="부제목 2"/>
          <p:cNvSpPr>
            <a:spLocks noGrp="1"/>
          </p:cNvSpPr>
          <p:nvPr>
            <p:ph type="subTitle" idx="1"/>
          </p:nvPr>
        </p:nvSpPr>
        <p:spPr/>
        <p:txBody>
          <a:bodyPr/>
          <a:lstStyle/>
          <a:p>
            <a:endParaRPr lang="ko-KR" altLang="en-US" dirty="0"/>
          </a:p>
        </p:txBody>
      </p:sp>
      <p:graphicFrame>
        <p:nvGraphicFramePr>
          <p:cNvPr id="271" name="표 270">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2830932137"/>
              </p:ext>
            </p:extLst>
          </p:nvPr>
        </p:nvGraphicFramePr>
        <p:xfrm>
          <a:off x="9000565" y="44624"/>
          <a:ext cx="3152540" cy="63168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r>
                        <a:rPr lang="ko-KR" altLang="en-US" sz="800" dirty="0" smtClean="0">
                          <a:latin typeface="+mn-ea"/>
                          <a:ea typeface="+mn-ea"/>
                        </a:rPr>
                        <a:t>마이페이지 </a:t>
                      </a:r>
                      <a:r>
                        <a:rPr lang="en-US" altLang="ko-KR" sz="800" dirty="0" smtClean="0">
                          <a:latin typeface="+mn-ea"/>
                          <a:ea typeface="+mn-ea"/>
                        </a:rPr>
                        <a:t>&gt; </a:t>
                      </a:r>
                      <a:r>
                        <a:rPr lang="ko-KR" altLang="en-US" sz="800" dirty="0" err="1" smtClean="0">
                          <a:latin typeface="+mn-ea"/>
                          <a:ea typeface="+mn-ea"/>
                        </a:rPr>
                        <a:t>마이샵관리</a:t>
                      </a:r>
                      <a:r>
                        <a:rPr lang="ko-KR" altLang="en-US" sz="800" dirty="0" smtClean="0">
                          <a:latin typeface="+mn-ea"/>
                          <a:ea typeface="+mn-ea"/>
                        </a:rPr>
                        <a:t> 클릭시 매장안내 </a:t>
                      </a:r>
                      <a:r>
                        <a:rPr lang="en-US" altLang="ko-KR" sz="800" dirty="0" smtClean="0">
                          <a:latin typeface="+mn-ea"/>
                          <a:ea typeface="+mn-ea"/>
                        </a:rPr>
                        <a:t>&gt; </a:t>
                      </a:r>
                      <a:r>
                        <a:rPr lang="ko-KR" altLang="en-US" sz="800" dirty="0" smtClean="0">
                          <a:latin typeface="+mn-ea"/>
                          <a:ea typeface="+mn-ea"/>
                        </a:rPr>
                        <a:t>자주 구매한 매장 탭으로 이동 </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873906972"/>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마이페이지 </a:t>
                      </a:r>
                      <a:r>
                        <a:rPr lang="en-US" altLang="ko-KR" sz="800" dirty="0" smtClean="0">
                          <a:latin typeface="+mn-ea"/>
                          <a:ea typeface="+mn-ea"/>
                        </a:rPr>
                        <a:t>&gt; </a:t>
                      </a:r>
                      <a:r>
                        <a:rPr lang="ko-KR" altLang="en-US" sz="800" dirty="0" err="1" smtClean="0">
                          <a:latin typeface="+mn-ea"/>
                          <a:ea typeface="+mn-ea"/>
                        </a:rPr>
                        <a:t>매장찾기</a:t>
                      </a:r>
                      <a:r>
                        <a:rPr lang="ko-KR" altLang="en-US" sz="800" dirty="0" smtClean="0">
                          <a:latin typeface="+mn-ea"/>
                          <a:ea typeface="+mn-ea"/>
                        </a:rPr>
                        <a:t> 클릭시 매장안내 </a:t>
                      </a:r>
                      <a:r>
                        <a:rPr lang="en-US" altLang="ko-KR" sz="800" dirty="0" smtClean="0">
                          <a:latin typeface="+mn-ea"/>
                          <a:ea typeface="+mn-ea"/>
                        </a:rPr>
                        <a:t>&gt; </a:t>
                      </a:r>
                      <a:r>
                        <a:rPr lang="ko-KR" altLang="en-US" sz="800" dirty="0" smtClean="0">
                          <a:latin typeface="+mn-ea"/>
                          <a:ea typeface="+mn-ea"/>
                        </a:rPr>
                        <a:t>지역별 매장안내 탭으로 이동 </a:t>
                      </a: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413007480"/>
                  </a:ext>
                </a:extLst>
              </a:tr>
            </a:tbl>
          </a:graphicData>
        </a:graphic>
      </p:graphicFrame>
      <p:pic>
        <p:nvPicPr>
          <p:cNvPr id="112" name="그림 111"/>
          <p:cNvPicPr>
            <a:picLocks noChangeAspect="1"/>
          </p:cNvPicPr>
          <p:nvPr/>
        </p:nvPicPr>
        <p:blipFill>
          <a:blip r:embed="rId2"/>
          <a:stretch>
            <a:fillRect/>
          </a:stretch>
        </p:blipFill>
        <p:spPr>
          <a:xfrm>
            <a:off x="259282" y="700052"/>
            <a:ext cx="839235" cy="136620"/>
          </a:xfrm>
          <a:prstGeom prst="rect">
            <a:avLst/>
          </a:prstGeom>
        </p:spPr>
      </p:pic>
      <p:pic>
        <p:nvPicPr>
          <p:cNvPr id="113" name="그림 112"/>
          <p:cNvPicPr>
            <a:picLocks noChangeAspect="1"/>
          </p:cNvPicPr>
          <p:nvPr/>
        </p:nvPicPr>
        <p:blipFill>
          <a:blip r:embed="rId3"/>
          <a:stretch>
            <a:fillRect/>
          </a:stretch>
        </p:blipFill>
        <p:spPr>
          <a:xfrm>
            <a:off x="217354" y="991950"/>
            <a:ext cx="216477" cy="207818"/>
          </a:xfrm>
          <a:prstGeom prst="rect">
            <a:avLst/>
          </a:prstGeom>
        </p:spPr>
      </p:pic>
      <p:sp>
        <p:nvSpPr>
          <p:cNvPr id="114" name="TextBox 113"/>
          <p:cNvSpPr txBox="1"/>
          <p:nvPr/>
        </p:nvSpPr>
        <p:spPr>
          <a:xfrm>
            <a:off x="381328" y="1004528"/>
            <a:ext cx="890136" cy="215444"/>
          </a:xfrm>
          <a:prstGeom prst="rect">
            <a:avLst/>
          </a:prstGeom>
          <a:noFill/>
        </p:spPr>
        <p:txBody>
          <a:bodyPr wrap="square" rtlCol="0">
            <a:spAutoFit/>
          </a:bodyPr>
          <a:lstStyle/>
          <a:p>
            <a:r>
              <a:rPr lang="ko-KR" altLang="en-US" sz="800" b="1" dirty="0" smtClean="0">
                <a:latin typeface="+mn-ea"/>
                <a:cs typeface="Pretendard" panose="02000503000000020004" pitchFamily="50" charset="-127"/>
              </a:rPr>
              <a:t>카테고리</a:t>
            </a:r>
            <a:endParaRPr lang="ko-KR" altLang="en-US" sz="400" strike="sngStrike" dirty="0">
              <a:solidFill>
                <a:schemeClr val="tx1">
                  <a:lumMod val="50000"/>
                  <a:lumOff val="50000"/>
                </a:schemeClr>
              </a:solidFill>
              <a:latin typeface="+mn-ea"/>
              <a:cs typeface="Pretendard" panose="02000503000000020004" pitchFamily="50" charset="-127"/>
            </a:endParaRPr>
          </a:p>
        </p:txBody>
      </p:sp>
      <p:sp>
        <p:nvSpPr>
          <p:cNvPr id="115" name="TextBox 114"/>
          <p:cNvSpPr txBox="1"/>
          <p:nvPr/>
        </p:nvSpPr>
        <p:spPr>
          <a:xfrm>
            <a:off x="2552407" y="988196"/>
            <a:ext cx="3903633" cy="230832"/>
          </a:xfrm>
          <a:prstGeom prst="rect">
            <a:avLst/>
          </a:prstGeom>
          <a:noFill/>
        </p:spPr>
        <p:txBody>
          <a:bodyPr wrap="none" rtlCol="0">
            <a:spAutoFit/>
          </a:bodyPr>
          <a:lstStyle/>
          <a:p>
            <a:pPr algn="ctr"/>
            <a:r>
              <a:rPr lang="ko-KR" altLang="en-US" sz="900" b="1" dirty="0" smtClean="0">
                <a:latin typeface="+mn-ea"/>
                <a:cs typeface="Pretendard" panose="02000503000000020004" pitchFamily="50" charset="-127"/>
              </a:rPr>
              <a:t>이벤트     특가     베스트     쿠폰존     쇼케이스     라이브     </a:t>
            </a:r>
            <a:r>
              <a:rPr lang="en-US" altLang="ko-KR" sz="900" b="1" dirty="0" smtClean="0">
                <a:latin typeface="+mn-ea"/>
                <a:cs typeface="Pretendard" panose="02000503000000020004" pitchFamily="50" charset="-127"/>
              </a:rPr>
              <a:t>FOR ME</a:t>
            </a:r>
            <a:endParaRPr lang="ko-KR" altLang="en-US" sz="900" b="1" dirty="0">
              <a:latin typeface="+mn-ea"/>
              <a:cs typeface="Pretendard" panose="02000503000000020004" pitchFamily="50" charset="-127"/>
            </a:endParaRPr>
          </a:p>
        </p:txBody>
      </p:sp>
      <p:sp>
        <p:nvSpPr>
          <p:cNvPr id="116" name="TextBox 115"/>
          <p:cNvSpPr txBox="1"/>
          <p:nvPr/>
        </p:nvSpPr>
        <p:spPr>
          <a:xfrm>
            <a:off x="8289710" y="1004528"/>
            <a:ext cx="542594" cy="215444"/>
          </a:xfrm>
          <a:prstGeom prst="rect">
            <a:avLst/>
          </a:prstGeom>
          <a:noFill/>
        </p:spPr>
        <p:txBody>
          <a:bodyPr wrap="square" rtlCol="0">
            <a:spAutoFit/>
          </a:bodyPr>
          <a:lstStyle/>
          <a:p>
            <a:r>
              <a:rPr lang="en-US" altLang="ko-KR" sz="800" b="1" dirty="0" smtClean="0">
                <a:latin typeface="+mn-ea"/>
                <a:cs typeface="Pretendard" panose="02000503000000020004" pitchFamily="50" charset="-127"/>
              </a:rPr>
              <a:t>ABOUT</a:t>
            </a:r>
            <a:endParaRPr lang="ko-KR" altLang="en-US" sz="400" strike="sngStrike" dirty="0">
              <a:solidFill>
                <a:schemeClr val="tx1">
                  <a:lumMod val="50000"/>
                  <a:lumOff val="50000"/>
                </a:schemeClr>
              </a:solidFill>
              <a:latin typeface="+mn-ea"/>
              <a:cs typeface="Pretendard" panose="02000503000000020004" pitchFamily="50" charset="-127"/>
            </a:endParaRPr>
          </a:p>
        </p:txBody>
      </p:sp>
      <p:pic>
        <p:nvPicPr>
          <p:cNvPr id="117" name="그림 116"/>
          <p:cNvPicPr>
            <a:picLocks noChangeAspect="1"/>
          </p:cNvPicPr>
          <p:nvPr/>
        </p:nvPicPr>
        <p:blipFill>
          <a:blip r:embed="rId4"/>
          <a:stretch>
            <a:fillRect/>
          </a:stretch>
        </p:blipFill>
        <p:spPr>
          <a:xfrm>
            <a:off x="7853760" y="618601"/>
            <a:ext cx="978544" cy="295714"/>
          </a:xfrm>
          <a:prstGeom prst="rect">
            <a:avLst/>
          </a:prstGeom>
        </p:spPr>
      </p:pic>
      <p:grpSp>
        <p:nvGrpSpPr>
          <p:cNvPr id="118" name="그룹 117"/>
          <p:cNvGrpSpPr/>
          <p:nvPr/>
        </p:nvGrpSpPr>
        <p:grpSpPr>
          <a:xfrm>
            <a:off x="3411257" y="646468"/>
            <a:ext cx="2204927" cy="228949"/>
            <a:chOff x="3958650" y="362309"/>
            <a:chExt cx="2204927" cy="228949"/>
          </a:xfrm>
        </p:grpSpPr>
        <p:sp>
          <p:nvSpPr>
            <p:cNvPr id="119" name="모서리가 둥근 직사각형 118"/>
            <p:cNvSpPr/>
            <p:nvPr/>
          </p:nvSpPr>
          <p:spPr>
            <a:xfrm>
              <a:off x="3958650" y="362309"/>
              <a:ext cx="2204927" cy="228949"/>
            </a:xfrm>
            <a:prstGeom prst="round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0" name="그림 119"/>
            <p:cNvPicPr>
              <a:picLocks noChangeAspect="1"/>
            </p:cNvPicPr>
            <p:nvPr/>
          </p:nvPicPr>
          <p:blipFill rotWithShape="1">
            <a:blip r:embed="rId5"/>
            <a:srcRect t="1" r="60194" b="12727"/>
            <a:stretch/>
          </p:blipFill>
          <p:spPr>
            <a:xfrm>
              <a:off x="5942138" y="399541"/>
              <a:ext cx="186200" cy="159540"/>
            </a:xfrm>
            <a:prstGeom prst="rect">
              <a:avLst/>
            </a:prstGeom>
          </p:spPr>
        </p:pic>
      </p:grpSp>
      <p:cxnSp>
        <p:nvCxnSpPr>
          <p:cNvPr id="121" name="직선 연결선 120"/>
          <p:cNvCxnSpPr/>
          <p:nvPr/>
        </p:nvCxnSpPr>
        <p:spPr>
          <a:xfrm>
            <a:off x="95437" y="1340768"/>
            <a:ext cx="88420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2" name="타원 121"/>
          <p:cNvSpPr/>
          <p:nvPr/>
        </p:nvSpPr>
        <p:spPr>
          <a:xfrm>
            <a:off x="3457993" y="994376"/>
            <a:ext cx="45719" cy="45719"/>
          </a:xfrm>
          <a:prstGeom prst="ellipse">
            <a:avLst/>
          </a:prstGeom>
          <a:solidFill>
            <a:srgbClr val="29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160193" y="1427771"/>
            <a:ext cx="8672111" cy="818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176387" y="1493448"/>
            <a:ext cx="2361790" cy="246221"/>
          </a:xfrm>
          <a:prstGeom prst="rect">
            <a:avLst/>
          </a:prstGeom>
        </p:spPr>
        <p:txBody>
          <a:bodyPr wrap="square">
            <a:spAutoFit/>
          </a:bodyPr>
          <a:lstStyle/>
          <a:p>
            <a:r>
              <a:rPr lang="ko-KR" altLang="en-US" sz="1000" b="1" dirty="0" smtClean="0">
                <a:latin typeface="+mn-ea"/>
              </a:rPr>
              <a:t>주소희님</a:t>
            </a:r>
            <a:r>
              <a:rPr lang="en-US" altLang="ko-KR" sz="1000" b="1" dirty="0" smtClean="0">
                <a:latin typeface="+mn-ea"/>
              </a:rPr>
              <a:t>,</a:t>
            </a:r>
            <a:r>
              <a:rPr lang="ko-KR" altLang="en-US" sz="1000" b="1" dirty="0" smtClean="0">
                <a:latin typeface="+mn-ea"/>
              </a:rPr>
              <a:t> </a:t>
            </a:r>
            <a:endParaRPr lang="ko-KR" altLang="en-US" sz="1000" dirty="0">
              <a:latin typeface="굴림" panose="020B0600000101010101" pitchFamily="50" charset="-127"/>
              <a:ea typeface="굴림" panose="020B0600000101010101" pitchFamily="50" charset="-127"/>
            </a:endParaRPr>
          </a:p>
        </p:txBody>
      </p:sp>
      <p:sp>
        <p:nvSpPr>
          <p:cNvPr id="84" name="직사각형 83"/>
          <p:cNvSpPr/>
          <p:nvPr/>
        </p:nvSpPr>
        <p:spPr>
          <a:xfrm>
            <a:off x="189160" y="1727823"/>
            <a:ext cx="2774443" cy="215444"/>
          </a:xfrm>
          <a:prstGeom prst="rect">
            <a:avLst/>
          </a:prstGeom>
        </p:spPr>
        <p:txBody>
          <a:bodyPr wrap="square">
            <a:spAutoFit/>
          </a:bodyPr>
          <a:lstStyle/>
          <a:p>
            <a:r>
              <a:rPr lang="ko-KR" altLang="en-US" sz="800" b="1" dirty="0" smtClean="0">
                <a:solidFill>
                  <a:srgbClr val="00B858"/>
                </a:solidFill>
                <a:latin typeface="+mn-ea"/>
              </a:rPr>
              <a:t>그린티클럽</a:t>
            </a:r>
            <a:r>
              <a:rPr lang="ko-KR" altLang="en-US" sz="800" dirty="0" smtClean="0">
                <a:latin typeface="+mn-ea"/>
              </a:rPr>
              <a:t> 멤버시네요</a:t>
            </a:r>
            <a:r>
              <a:rPr lang="en-US" altLang="ko-KR" sz="800" dirty="0" smtClean="0">
                <a:latin typeface="+mn-ea"/>
              </a:rPr>
              <a:t>! </a:t>
            </a:r>
            <a:r>
              <a:rPr lang="ko-KR" altLang="en-US" sz="800" dirty="0" smtClean="0">
                <a:latin typeface="+mn-ea"/>
              </a:rPr>
              <a:t>멤버십 혜택을 확인해보세요</a:t>
            </a:r>
            <a:r>
              <a:rPr lang="en-US" altLang="ko-KR" sz="800" dirty="0" smtClean="0">
                <a:latin typeface="+mn-ea"/>
              </a:rPr>
              <a:t>. </a:t>
            </a:r>
            <a:r>
              <a:rPr lang="en-US" altLang="ko-KR" sz="800" dirty="0" smtClean="0">
                <a:latin typeface="굴림" panose="020B0600000101010101" pitchFamily="50" charset="-127"/>
                <a:ea typeface="굴림" panose="020B0600000101010101" pitchFamily="50" charset="-127"/>
              </a:rPr>
              <a:t>&gt;</a:t>
            </a:r>
          </a:p>
        </p:txBody>
      </p:sp>
      <p:sp>
        <p:nvSpPr>
          <p:cNvPr id="85" name="모서리가 둥근 직사각형 84"/>
          <p:cNvSpPr/>
          <p:nvPr/>
        </p:nvSpPr>
        <p:spPr>
          <a:xfrm>
            <a:off x="7421085" y="1531301"/>
            <a:ext cx="1292614" cy="628757"/>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공병수거 현황</a:t>
            </a:r>
            <a:endParaRPr lang="ko-KR" altLang="en-US" sz="800" spc="-150" dirty="0">
              <a:solidFill>
                <a:schemeClr val="tx1"/>
              </a:solidFill>
            </a:endParaRPr>
          </a:p>
        </p:txBody>
      </p:sp>
      <p:sp>
        <p:nvSpPr>
          <p:cNvPr id="86" name="모서리가 둥근 직사각형 85"/>
          <p:cNvSpPr/>
          <p:nvPr/>
        </p:nvSpPr>
        <p:spPr>
          <a:xfrm>
            <a:off x="3377038" y="1531064"/>
            <a:ext cx="1292614" cy="625865"/>
          </a:xfrm>
          <a:prstGeom prst="roundRect">
            <a:avLst/>
          </a:prstGeom>
          <a:solidFill>
            <a:schemeClr val="bg1"/>
          </a:solidFill>
          <a:ln w="3175">
            <a:solidFill>
              <a:srgbClr val="00BC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리뷰</a:t>
            </a:r>
            <a:endParaRPr lang="ko-KR" altLang="en-US" sz="800" spc="-150" dirty="0">
              <a:solidFill>
                <a:schemeClr val="tx1"/>
              </a:solidFill>
            </a:endParaRPr>
          </a:p>
        </p:txBody>
      </p:sp>
      <p:grpSp>
        <p:nvGrpSpPr>
          <p:cNvPr id="87" name="그룹 86"/>
          <p:cNvGrpSpPr/>
          <p:nvPr/>
        </p:nvGrpSpPr>
        <p:grpSpPr>
          <a:xfrm>
            <a:off x="4716558" y="1528658"/>
            <a:ext cx="2634125" cy="631401"/>
            <a:chOff x="3222949" y="3640347"/>
            <a:chExt cx="2661238" cy="327804"/>
          </a:xfrm>
          <a:solidFill>
            <a:schemeClr val="bg1">
              <a:lumMod val="95000"/>
            </a:schemeClr>
          </a:solidFill>
        </p:grpSpPr>
        <p:sp>
          <p:nvSpPr>
            <p:cNvPr id="88" name="모서리가 둥근 직사각형 87"/>
            <p:cNvSpPr/>
            <p:nvPr/>
          </p:nvSpPr>
          <p:spPr>
            <a:xfrm>
              <a:off x="3222949"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뷰티포인트</a:t>
              </a:r>
              <a:endParaRPr lang="ko-KR" altLang="en-US" sz="800" spc="-150" dirty="0">
                <a:solidFill>
                  <a:schemeClr val="tx1"/>
                </a:solidFill>
              </a:endParaRPr>
            </a:p>
          </p:txBody>
        </p:sp>
        <p:sp>
          <p:nvSpPr>
            <p:cNvPr id="89" name="모서리가 둥근 직사각형 88"/>
            <p:cNvSpPr/>
            <p:nvPr/>
          </p:nvSpPr>
          <p:spPr>
            <a:xfrm>
              <a:off x="4578268" y="3640347"/>
              <a:ext cx="1305919" cy="3278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sz="800" spc="-150" dirty="0" smtClean="0">
                  <a:solidFill>
                    <a:schemeClr val="tx1"/>
                  </a:solidFill>
                </a:rPr>
                <a:t>보유 쿠폰</a:t>
              </a:r>
              <a:endParaRPr lang="ko-KR" altLang="en-US" sz="800" spc="-150" dirty="0">
                <a:solidFill>
                  <a:schemeClr val="tx1"/>
                </a:solidFill>
              </a:endParaRPr>
            </a:p>
          </p:txBody>
        </p:sp>
      </p:grpSp>
      <p:sp>
        <p:nvSpPr>
          <p:cNvPr id="90" name="TextBox 89"/>
          <p:cNvSpPr txBox="1"/>
          <p:nvPr/>
        </p:nvSpPr>
        <p:spPr>
          <a:xfrm>
            <a:off x="5101869" y="1859106"/>
            <a:ext cx="627095" cy="215444"/>
          </a:xfrm>
          <a:prstGeom prst="rect">
            <a:avLst/>
          </a:prstGeom>
          <a:noFill/>
        </p:spPr>
        <p:txBody>
          <a:bodyPr wrap="none" rtlCol="0">
            <a:spAutoFit/>
          </a:bodyPr>
          <a:lstStyle/>
          <a:p>
            <a:r>
              <a:rPr lang="en-US" altLang="ko-KR" sz="800" b="1" u="sng" dirty="0" smtClean="0"/>
              <a:t>100,000</a:t>
            </a:r>
            <a:r>
              <a:rPr lang="en-US" altLang="ko-KR" sz="800" u="sng" dirty="0" smtClean="0"/>
              <a:t>P</a:t>
            </a:r>
            <a:endParaRPr lang="ko-KR" altLang="en-US" sz="800" u="sng" dirty="0"/>
          </a:p>
        </p:txBody>
      </p:sp>
      <p:sp>
        <p:nvSpPr>
          <p:cNvPr id="91" name="TextBox 90"/>
          <p:cNvSpPr txBox="1"/>
          <p:nvPr/>
        </p:nvSpPr>
        <p:spPr>
          <a:xfrm>
            <a:off x="6508681" y="1859106"/>
            <a:ext cx="346570" cy="215444"/>
          </a:xfrm>
          <a:prstGeom prst="rect">
            <a:avLst/>
          </a:prstGeom>
          <a:noFill/>
        </p:spPr>
        <p:txBody>
          <a:bodyPr wrap="none" rtlCol="0">
            <a:spAutoFit/>
          </a:bodyPr>
          <a:lstStyle/>
          <a:p>
            <a:r>
              <a:rPr lang="en-US" altLang="ko-KR" sz="800" b="1" u="sng" dirty="0" smtClean="0"/>
              <a:t>4</a:t>
            </a:r>
            <a:r>
              <a:rPr lang="ko-KR" altLang="en-US" sz="800" u="sng" dirty="0" smtClean="0"/>
              <a:t>장</a:t>
            </a:r>
            <a:endParaRPr lang="ko-KR" altLang="en-US" sz="800" u="sng" dirty="0"/>
          </a:p>
        </p:txBody>
      </p:sp>
      <p:sp>
        <p:nvSpPr>
          <p:cNvPr id="92" name="TextBox 91"/>
          <p:cNvSpPr txBox="1"/>
          <p:nvPr/>
        </p:nvSpPr>
        <p:spPr>
          <a:xfrm>
            <a:off x="7892748" y="1872263"/>
            <a:ext cx="346570" cy="215444"/>
          </a:xfrm>
          <a:prstGeom prst="rect">
            <a:avLst/>
          </a:prstGeom>
          <a:noFill/>
        </p:spPr>
        <p:txBody>
          <a:bodyPr wrap="none" rtlCol="0">
            <a:spAutoFit/>
          </a:bodyPr>
          <a:lstStyle/>
          <a:p>
            <a:r>
              <a:rPr lang="en-US" altLang="ko-KR" sz="800" b="1" u="sng" dirty="0" smtClean="0"/>
              <a:t>0</a:t>
            </a:r>
            <a:r>
              <a:rPr lang="ko-KR" altLang="en-US" sz="800" u="sng" dirty="0" smtClean="0"/>
              <a:t>개</a:t>
            </a:r>
            <a:endParaRPr lang="ko-KR" altLang="en-US" sz="800" u="sng" dirty="0"/>
          </a:p>
        </p:txBody>
      </p:sp>
      <p:sp>
        <p:nvSpPr>
          <p:cNvPr id="94" name="타원 93"/>
          <p:cNvSpPr/>
          <p:nvPr/>
        </p:nvSpPr>
        <p:spPr>
          <a:xfrm>
            <a:off x="6575549" y="1627749"/>
            <a:ext cx="60470" cy="60470"/>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aphicFrame>
        <p:nvGraphicFramePr>
          <p:cNvPr id="95" name="표 94"/>
          <p:cNvGraphicFramePr>
            <a:graphicFrameLocks noGrp="1"/>
          </p:cNvGraphicFramePr>
          <p:nvPr>
            <p:extLst>
              <p:ext uri="{D42A27DB-BD31-4B8C-83A1-F6EECF244321}">
                <p14:modId xmlns:p14="http://schemas.microsoft.com/office/powerpoint/2010/main" val="1824106483"/>
              </p:ext>
            </p:extLst>
          </p:nvPr>
        </p:nvGraphicFramePr>
        <p:xfrm>
          <a:off x="133027" y="2254012"/>
          <a:ext cx="1304427" cy="4011329"/>
        </p:xfrm>
        <a:graphic>
          <a:graphicData uri="http://schemas.openxmlformats.org/drawingml/2006/table">
            <a:tbl>
              <a:tblPr firstRow="1" bandRow="1">
                <a:tableStyleId>{5940675A-B579-460E-94D1-54222C63F5DA}</a:tableStyleId>
              </a:tblPr>
              <a:tblGrid>
                <a:gridCol w="1304427">
                  <a:extLst>
                    <a:ext uri="{9D8B030D-6E8A-4147-A177-3AD203B41FA5}">
                      <a16:colId xmlns:a16="http://schemas.microsoft.com/office/drawing/2014/main" val="1750365041"/>
                    </a:ext>
                  </a:extLst>
                </a:gridCol>
              </a:tblGrid>
              <a:tr h="342522">
                <a:tc>
                  <a:txBody>
                    <a:bodyPr/>
                    <a:lstStyle/>
                    <a:p>
                      <a:pPr>
                        <a:lnSpc>
                          <a:spcPct val="250000"/>
                        </a:lnSpc>
                      </a:pPr>
                      <a:r>
                        <a:rPr lang="ko-KR" altLang="en-US" sz="800" b="1" dirty="0" smtClean="0">
                          <a:latin typeface="+mn-ea"/>
                        </a:rPr>
                        <a:t>주문내역</a:t>
                      </a:r>
                      <a:endParaRPr lang="en-US" altLang="ko-KR" sz="800" b="1" dirty="0">
                        <a:latin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5032052"/>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취소</a:t>
                      </a:r>
                      <a:r>
                        <a:rPr lang="en-US" altLang="ko-KR" sz="800" dirty="0" smtClean="0">
                          <a:latin typeface="+mn-ea"/>
                          <a:ea typeface="+mn-ea"/>
                        </a:rPr>
                        <a:t>/</a:t>
                      </a:r>
                      <a:r>
                        <a:rPr lang="ko-KR" altLang="en-US" sz="800" dirty="0" smtClean="0">
                          <a:latin typeface="+mn-ea"/>
                          <a:ea typeface="+mn-ea"/>
                        </a:rPr>
                        <a:t>교환</a:t>
                      </a:r>
                      <a:r>
                        <a:rPr lang="en-US" altLang="ko-KR" sz="800" dirty="0" smtClean="0">
                          <a:latin typeface="+mn-ea"/>
                          <a:ea typeface="+mn-ea"/>
                        </a:rPr>
                        <a:t>/</a:t>
                      </a:r>
                      <a:r>
                        <a:rPr lang="ko-KR" altLang="en-US" sz="800" dirty="0" err="1" smtClean="0">
                          <a:latin typeface="+mn-ea"/>
                          <a:ea typeface="+mn-ea"/>
                        </a:rPr>
                        <a:t>반품내역</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7326154"/>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리뷰</a:t>
                      </a:r>
                      <a:endParaRPr lang="en-US" altLang="ko-KR"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823149"/>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latin typeface="+mn-ea"/>
                          <a:ea typeface="+mn-ea"/>
                        </a:rPr>
                        <a:t>뷰티포인트</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9754436"/>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찜한제품</a:t>
                      </a:r>
                      <a:endParaRPr lang="ko-KR" altLang="en-US" sz="800"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601288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latin typeface="+mn-ea"/>
                          <a:ea typeface="+mn-ea"/>
                        </a:rPr>
                        <a:t>1:1</a:t>
                      </a:r>
                      <a:r>
                        <a:rPr lang="ko-KR" altLang="en-US" sz="800" dirty="0" smtClean="0">
                          <a:latin typeface="+mn-ea"/>
                          <a:ea typeface="+mn-ea"/>
                        </a:rPr>
                        <a:t>문의</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372053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공병수거</a:t>
                      </a:r>
                      <a:r>
                        <a:rPr lang="ko-KR" altLang="en-US" sz="800" dirty="0" smtClean="0">
                          <a:latin typeface="+mn-ea"/>
                          <a:ea typeface="+mn-ea"/>
                        </a:rPr>
                        <a:t> 현황</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614890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 수정</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2539621"/>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배송지</a:t>
                      </a:r>
                      <a:r>
                        <a:rPr lang="ko-KR" altLang="en-US" sz="800" dirty="0" smtClean="0">
                          <a:latin typeface="+mn-ea"/>
                          <a:ea typeface="+mn-ea"/>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431856"/>
                  </a:ext>
                </a:extLst>
              </a:tr>
              <a:tr h="220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환불계좌</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8705693"/>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원클릭결제</a:t>
                      </a:r>
                      <a:r>
                        <a:rPr lang="ko-KR" altLang="en-US" sz="800" kern="1200" dirty="0" smtClean="0">
                          <a:solidFill>
                            <a:schemeClr val="tx1"/>
                          </a:solidFill>
                          <a:latin typeface="+mn-ea"/>
                          <a:ea typeface="+mn-ea"/>
                          <a:cs typeface="+mn-cs"/>
                        </a:rPr>
                        <a:t> </a:t>
                      </a:r>
                      <a:r>
                        <a:rPr lang="ko-KR" altLang="en-US" sz="800" kern="1200" dirty="0" err="1" smtClean="0">
                          <a:solidFill>
                            <a:schemeClr val="tx1"/>
                          </a:solidFill>
                          <a:latin typeface="+mn-ea"/>
                          <a:ea typeface="+mn-ea"/>
                          <a:cs typeface="+mn-cs"/>
                        </a:rPr>
                        <a:t>카드관리</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8442165"/>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kern="1200" dirty="0" err="1" smtClean="0">
                          <a:solidFill>
                            <a:schemeClr val="tx1"/>
                          </a:solidFill>
                          <a:latin typeface="+mn-ea"/>
                          <a:ea typeface="+mn-ea"/>
                          <a:cs typeface="+mn-cs"/>
                        </a:rPr>
                        <a:t>마이샵</a:t>
                      </a:r>
                      <a:r>
                        <a:rPr lang="ko-KR" altLang="en-US" sz="800" kern="1200" dirty="0" smtClean="0">
                          <a:solidFill>
                            <a:schemeClr val="tx1"/>
                          </a:solidFill>
                          <a:latin typeface="+mn-ea"/>
                          <a:ea typeface="+mn-ea"/>
                          <a:cs typeface="+mn-cs"/>
                        </a:rPr>
                        <a:t> 관리</a:t>
                      </a: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729917"/>
                  </a:ext>
                </a:extLst>
              </a:tr>
              <a:tr h="2203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latin typeface="+mn-ea"/>
                          <a:ea typeface="+mn-ea"/>
                        </a:rPr>
                        <a:t>매장찾기</a:t>
                      </a:r>
                      <a:endParaRPr lang="ko-KR" altLang="en-US" sz="800" kern="1200" dirty="0" smtClean="0">
                        <a:solidFill>
                          <a:schemeClr val="tx1"/>
                        </a:solidFill>
                        <a:latin typeface="+mn-ea"/>
                        <a:ea typeface="+mn-ea"/>
                        <a:cs typeface="+mn-cs"/>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4"/>
                  </a:ext>
                </a:extLst>
              </a:tr>
              <a:tr h="97735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latin typeface="+mn-ea"/>
                          <a:ea typeface="+mn-ea"/>
                        </a:rPr>
                        <a:t>개인정보이용내역</a:t>
                      </a:r>
                      <a:endParaRPr lang="ko-KR" altLang="en-US" sz="800" dirty="0" smtClean="0">
                        <a:latin typeface="+mn-ea"/>
                        <a:ea typeface="+mn-ea"/>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u="sng" dirty="0" smtClean="0">
                        <a:latin typeface="+mn-ea"/>
                        <a:ea typeface="+mn-ea"/>
                      </a:endParaRPr>
                    </a:p>
                  </a:txBody>
                  <a:tcP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1817042"/>
                  </a:ext>
                </a:extLst>
              </a:tr>
            </a:tbl>
          </a:graphicData>
        </a:graphic>
      </p:graphicFrame>
      <p:sp>
        <p:nvSpPr>
          <p:cNvPr id="98" name="사각형 설명선 97"/>
          <p:cNvSpPr/>
          <p:nvPr/>
        </p:nvSpPr>
        <p:spPr>
          <a:xfrm>
            <a:off x="819189" y="1476025"/>
            <a:ext cx="366610" cy="110552"/>
          </a:xfrm>
          <a:prstGeom prst="wedgeRectCallout">
            <a:avLst>
              <a:gd name="adj1" fmla="val -43182"/>
              <a:gd name="adj2" fmla="val 83178"/>
            </a:avLst>
          </a:prstGeom>
          <a:solidFill>
            <a:schemeClr val="bg1"/>
          </a:solidFill>
          <a:ln w="6350">
            <a:solidFill>
              <a:srgbClr val="00CC6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ko-KR" altLang="en-US" sz="700">
                <a:solidFill>
                  <a:srgbClr val="29BC70"/>
                </a:solidFill>
              </a:rPr>
              <a:t>임직원</a:t>
            </a:r>
            <a:endParaRPr lang="ko-KR" altLang="en-US" sz="700" dirty="0">
              <a:solidFill>
                <a:srgbClr val="29BC70"/>
              </a:solidFill>
            </a:endParaRPr>
          </a:p>
        </p:txBody>
      </p:sp>
      <p:sp>
        <p:nvSpPr>
          <p:cNvPr id="55" name="타원 54">
            <a:extLst>
              <a:ext uri="{FF2B5EF4-FFF2-40B4-BE49-F238E27FC236}">
                <a16:creationId xmlns:a16="http://schemas.microsoft.com/office/drawing/2014/main" id="{AE3A3A11-61F0-4B78-B290-96685FEEA44E}"/>
              </a:ext>
            </a:extLst>
          </p:cNvPr>
          <p:cNvSpPr/>
          <p:nvPr/>
        </p:nvSpPr>
        <p:spPr>
          <a:xfrm>
            <a:off x="3721254" y="1609909"/>
            <a:ext cx="118481" cy="118481"/>
          </a:xfrm>
          <a:prstGeom prst="ellipse">
            <a:avLst/>
          </a:prstGeom>
          <a:solidFill>
            <a:srgbClr val="00BC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4</a:t>
            </a:r>
            <a:endParaRPr lang="en-US" sz="700" b="1" dirty="0"/>
          </a:p>
        </p:txBody>
      </p:sp>
      <p:sp>
        <p:nvSpPr>
          <p:cNvPr id="62" name="TextBox 61"/>
          <p:cNvSpPr txBox="1"/>
          <p:nvPr/>
        </p:nvSpPr>
        <p:spPr>
          <a:xfrm>
            <a:off x="3647728" y="1831373"/>
            <a:ext cx="827471" cy="215444"/>
          </a:xfrm>
          <a:prstGeom prst="rect">
            <a:avLst/>
          </a:prstGeom>
          <a:noFill/>
        </p:spPr>
        <p:txBody>
          <a:bodyPr wrap="none" rtlCol="0">
            <a:spAutoFit/>
          </a:bodyPr>
          <a:lstStyle/>
          <a:p>
            <a:r>
              <a:rPr lang="en-US" altLang="ko-KR" sz="800" b="1" u="sng" dirty="0" smtClean="0"/>
              <a:t>2,400P </a:t>
            </a:r>
            <a:r>
              <a:rPr lang="ko-KR" altLang="en-US" sz="800" b="1" u="sng" dirty="0" smtClean="0"/>
              <a:t>받기</a:t>
            </a:r>
            <a:r>
              <a:rPr lang="en-US" altLang="ko-KR" sz="800" b="1" u="sng" dirty="0" smtClean="0"/>
              <a:t>&gt;</a:t>
            </a:r>
            <a:endParaRPr lang="en-US" altLang="ko-KR" sz="800" b="1" u="sng" dirty="0"/>
          </a:p>
        </p:txBody>
      </p:sp>
      <p:sp>
        <p:nvSpPr>
          <p:cNvPr id="76" name="제목 1"/>
          <p:cNvSpPr txBox="1">
            <a:spLocks/>
          </p:cNvSpPr>
          <p:nvPr/>
        </p:nvSpPr>
        <p:spPr>
          <a:xfrm>
            <a:off x="4156797" y="262328"/>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sp>
        <p:nvSpPr>
          <p:cNvPr id="79" name="직사각형 78"/>
          <p:cNvSpPr/>
          <p:nvPr/>
        </p:nvSpPr>
        <p:spPr>
          <a:xfrm>
            <a:off x="84085" y="4834940"/>
            <a:ext cx="1342017" cy="230965"/>
          </a:xfrm>
          <a:prstGeom prst="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611">
            <a:extLst>
              <a:ext uri="{FF2B5EF4-FFF2-40B4-BE49-F238E27FC236}">
                <a16:creationId xmlns:a16="http://schemas.microsoft.com/office/drawing/2014/main" id="{8A3723C9-7A64-4677-9B95-EBFFA02C0DC4}"/>
              </a:ext>
            </a:extLst>
          </p:cNvPr>
          <p:cNvSpPr>
            <a:spLocks noChangeArrowheads="1"/>
          </p:cNvSpPr>
          <p:nvPr/>
        </p:nvSpPr>
        <p:spPr bwMode="auto">
          <a:xfrm>
            <a:off x="-35267" y="473442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36" name="직사각형 35"/>
          <p:cNvSpPr/>
          <p:nvPr/>
        </p:nvSpPr>
        <p:spPr>
          <a:xfrm>
            <a:off x="84085" y="5104846"/>
            <a:ext cx="1342017" cy="197181"/>
          </a:xfrm>
          <a:prstGeom prst="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611">
            <a:extLst>
              <a:ext uri="{FF2B5EF4-FFF2-40B4-BE49-F238E27FC236}">
                <a16:creationId xmlns:a16="http://schemas.microsoft.com/office/drawing/2014/main" id="{8A3723C9-7A64-4677-9B95-EBFFA02C0DC4}"/>
              </a:ext>
            </a:extLst>
          </p:cNvPr>
          <p:cNvSpPr>
            <a:spLocks noChangeArrowheads="1"/>
          </p:cNvSpPr>
          <p:nvPr/>
        </p:nvSpPr>
        <p:spPr bwMode="auto">
          <a:xfrm>
            <a:off x="-35267" y="508602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333365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매장안내</a:t>
            </a:r>
            <a:endParaRPr lang="ko-KR" altLang="en-US" dirty="0"/>
          </a:p>
        </p:txBody>
      </p:sp>
      <p:sp>
        <p:nvSpPr>
          <p:cNvPr id="3" name="부제목 2"/>
          <p:cNvSpPr>
            <a:spLocks noGrp="1"/>
          </p:cNvSpPr>
          <p:nvPr>
            <p:ph type="subTitle" idx="1"/>
          </p:nvPr>
        </p:nvSpPr>
        <p:spPr/>
        <p:txBody>
          <a:bodyPr/>
          <a:lstStyle/>
          <a:p>
            <a:r>
              <a:rPr lang="en-US" altLang="ko-KR" dirty="0" smtClean="0"/>
              <a:t>IN_PC_MYP_01_85</a:t>
            </a:r>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529685456"/>
              </p:ext>
            </p:extLst>
          </p:nvPr>
        </p:nvGraphicFramePr>
        <p:xfrm>
          <a:off x="9000565" y="37029"/>
          <a:ext cx="3152540" cy="61387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매장안내 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탭 진입 시 자주구매한 매장 탭 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자주구매한 매장</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지역별 매장안내 중 택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 (1-1)</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graphicFrame>
        <p:nvGraphicFramePr>
          <p:cNvPr id="5" name="표 4"/>
          <p:cNvGraphicFramePr>
            <a:graphicFrameLocks noGrp="1"/>
          </p:cNvGraphicFramePr>
          <p:nvPr>
            <p:extLst>
              <p:ext uri="{D42A27DB-BD31-4B8C-83A1-F6EECF244321}">
                <p14:modId xmlns:p14="http://schemas.microsoft.com/office/powerpoint/2010/main" val="3269662591"/>
              </p:ext>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bg1"/>
                          </a:solidFill>
                        </a:rPr>
                        <a:t>매장안내</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매장안내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cxnSp>
        <p:nvCxnSpPr>
          <p:cNvPr id="61" name="직선 연결선 60"/>
          <p:cNvCxnSpPr/>
          <p:nvPr/>
        </p:nvCxnSpPr>
        <p:spPr>
          <a:xfrm>
            <a:off x="235511" y="3212976"/>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3" name="표 62"/>
          <p:cNvGraphicFramePr>
            <a:graphicFrameLocks noGrp="1"/>
          </p:cNvGraphicFramePr>
          <p:nvPr>
            <p:extLst>
              <p:ext uri="{D42A27DB-BD31-4B8C-83A1-F6EECF244321}">
                <p14:modId xmlns:p14="http://schemas.microsoft.com/office/powerpoint/2010/main" val="306344714"/>
              </p:ext>
            </p:extLst>
          </p:nvPr>
        </p:nvGraphicFramePr>
        <p:xfrm>
          <a:off x="237956" y="2880340"/>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자주구매한 매장</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dirty="0" smtClean="0">
                          <a:solidFill>
                            <a:schemeClr val="tx1"/>
                          </a:solidFill>
                        </a:rPr>
                        <a:t>지역별 매장안내</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64" name="Button">
            <a:extLst>
              <a:ext uri="{FF2B5EF4-FFF2-40B4-BE49-F238E27FC236}">
                <a16:creationId xmlns:a16="http://schemas.microsoft.com/office/drawing/2014/main" id="{0B50D06C-82E3-4B5D-A60E-0FEAE2474059}"/>
              </a:ext>
            </a:extLst>
          </p:cNvPr>
          <p:cNvSpPr/>
          <p:nvPr/>
        </p:nvSpPr>
        <p:spPr>
          <a:xfrm>
            <a:off x="7430416" y="5307608"/>
            <a:ext cx="376434"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삭제</a:t>
            </a:r>
            <a:endParaRPr lang="en-US" altLang="ko-KR" sz="700" dirty="0">
              <a:solidFill>
                <a:schemeClr val="tx1"/>
              </a:solidFill>
            </a:endParaRPr>
          </a:p>
        </p:txBody>
      </p:sp>
      <p:sp>
        <p:nvSpPr>
          <p:cNvPr id="66" name="Button">
            <a:extLst>
              <a:ext uri="{FF2B5EF4-FFF2-40B4-BE49-F238E27FC236}">
                <a16:creationId xmlns:a16="http://schemas.microsoft.com/office/drawing/2014/main" id="{0B50D06C-82E3-4B5D-A60E-0FEAE2474059}"/>
              </a:ext>
            </a:extLst>
          </p:cNvPr>
          <p:cNvSpPr/>
          <p:nvPr/>
        </p:nvSpPr>
        <p:spPr>
          <a:xfrm>
            <a:off x="6975671" y="5307608"/>
            <a:ext cx="376434"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변경</a:t>
            </a:r>
            <a:endParaRPr lang="en-US" altLang="ko-KR" sz="700" dirty="0">
              <a:solidFill>
                <a:schemeClr val="tx1"/>
              </a:solidFill>
            </a:endParaRPr>
          </a:p>
        </p:txBody>
      </p:sp>
      <p:sp>
        <p:nvSpPr>
          <p:cNvPr id="37" name="직사각형 36"/>
          <p:cNvSpPr/>
          <p:nvPr/>
        </p:nvSpPr>
        <p:spPr>
          <a:xfrm>
            <a:off x="237948" y="3404555"/>
            <a:ext cx="7750624" cy="30487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smtClean="0">
                <a:solidFill>
                  <a:schemeClr val="bg1">
                    <a:lumMod val="50000"/>
                  </a:schemeClr>
                </a:solidFill>
              </a:rPr>
              <a:t>다음페이지 확인</a:t>
            </a:r>
            <a:endParaRPr lang="ko-KR" altLang="en-US" sz="1200" dirty="0">
              <a:solidFill>
                <a:schemeClr val="bg1">
                  <a:lumMod val="50000"/>
                </a:schemeClr>
              </a:solidFill>
            </a:endParaRPr>
          </a:p>
        </p:txBody>
      </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5425417" y="23342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88037" y="291528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3704060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매장안내</a:t>
            </a:r>
            <a:r>
              <a:rPr lang="en-US" altLang="ko-KR" dirty="0" smtClean="0"/>
              <a:t>_</a:t>
            </a:r>
            <a:r>
              <a:rPr lang="ko-KR" altLang="en-US" dirty="0" smtClean="0"/>
              <a:t>자주구매한 매장</a:t>
            </a:r>
            <a:endParaRPr lang="ko-KR" altLang="en-US" dirty="0"/>
          </a:p>
        </p:txBody>
      </p:sp>
      <p:sp>
        <p:nvSpPr>
          <p:cNvPr id="3" name="부제목 2"/>
          <p:cNvSpPr>
            <a:spLocks noGrp="1"/>
          </p:cNvSpPr>
          <p:nvPr>
            <p:ph type="subTitle" idx="1"/>
          </p:nvPr>
        </p:nvSpPr>
        <p:spPr/>
        <p:txBody>
          <a:bodyPr/>
          <a:lstStyle/>
          <a:p>
            <a:r>
              <a:rPr lang="en-US" altLang="ko-KR" dirty="0" smtClean="0"/>
              <a:t>IN_PC_MYP_01_85</a:t>
            </a:r>
            <a:endParaRPr lang="ko-KR" altLang="en-US" dirty="0"/>
          </a:p>
        </p:txBody>
      </p:sp>
      <p:pic>
        <p:nvPicPr>
          <p:cNvPr id="5" name="그림 4"/>
          <p:cNvPicPr>
            <a:picLocks noChangeAspect="1"/>
          </p:cNvPicPr>
          <p:nvPr/>
        </p:nvPicPr>
        <p:blipFill>
          <a:blip r:embed="rId3"/>
          <a:stretch>
            <a:fillRect/>
          </a:stretch>
        </p:blipFill>
        <p:spPr>
          <a:xfrm>
            <a:off x="235511" y="1160703"/>
            <a:ext cx="7948331" cy="2511028"/>
          </a:xfrm>
          <a:prstGeom prst="rect">
            <a:avLst/>
          </a:prstGeom>
        </p:spPr>
      </p:pic>
      <p:sp>
        <p:nvSpPr>
          <p:cNvPr id="7" name="Button">
            <a:extLst>
              <a:ext uri="{FF2B5EF4-FFF2-40B4-BE49-F238E27FC236}">
                <a16:creationId xmlns:a16="http://schemas.microsoft.com/office/drawing/2014/main" id="{0B50D06C-82E3-4B5D-A60E-0FEAE2474059}"/>
              </a:ext>
            </a:extLst>
          </p:cNvPr>
          <p:cNvSpPr/>
          <p:nvPr/>
        </p:nvSpPr>
        <p:spPr>
          <a:xfrm>
            <a:off x="7430416" y="3119964"/>
            <a:ext cx="376434"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삭제</a:t>
            </a:r>
            <a:endParaRPr lang="en-US" altLang="ko-KR" sz="700" dirty="0">
              <a:solidFill>
                <a:schemeClr val="tx1"/>
              </a:solidFill>
            </a:endParaRPr>
          </a:p>
        </p:txBody>
      </p:sp>
      <p:sp>
        <p:nvSpPr>
          <p:cNvPr id="8" name="Button">
            <a:extLst>
              <a:ext uri="{FF2B5EF4-FFF2-40B4-BE49-F238E27FC236}">
                <a16:creationId xmlns:a16="http://schemas.microsoft.com/office/drawing/2014/main" id="{0B50D06C-82E3-4B5D-A60E-0FEAE2474059}"/>
              </a:ext>
            </a:extLst>
          </p:cNvPr>
          <p:cNvSpPr/>
          <p:nvPr/>
        </p:nvSpPr>
        <p:spPr>
          <a:xfrm>
            <a:off x="6975671" y="3119964"/>
            <a:ext cx="376434" cy="20554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변경</a:t>
            </a:r>
            <a:endParaRPr lang="en-US" altLang="ko-KR" sz="700" dirty="0">
              <a:solidFill>
                <a:schemeClr val="tx1"/>
              </a:solidFill>
            </a:endParaRPr>
          </a:p>
        </p:txBody>
      </p:sp>
      <p:cxnSp>
        <p:nvCxnSpPr>
          <p:cNvPr id="9" name="직선 연결선 8"/>
          <p:cNvCxnSpPr/>
          <p:nvPr/>
        </p:nvCxnSpPr>
        <p:spPr>
          <a:xfrm>
            <a:off x="235511" y="1030677"/>
            <a:ext cx="7912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3"/>
          <p:cNvGraphicFramePr>
            <a:graphicFrameLocks noGrp="1"/>
          </p:cNvGraphicFramePr>
          <p:nvPr>
            <p:extLst>
              <p:ext uri="{D42A27DB-BD31-4B8C-83A1-F6EECF244321}">
                <p14:modId xmlns:p14="http://schemas.microsoft.com/office/powerpoint/2010/main" val="3418133632"/>
              </p:ext>
            </p:extLst>
          </p:nvPr>
        </p:nvGraphicFramePr>
        <p:xfrm>
          <a:off x="237956" y="692696"/>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자주구매한 매장</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b="0" dirty="0" smtClean="0">
                          <a:solidFill>
                            <a:schemeClr val="tx1"/>
                          </a:solidFill>
                        </a:rPr>
                        <a:t>지역별 매장안내</a:t>
                      </a:r>
                      <a:endParaRPr lang="ko-KR" altLang="en-US" sz="800" b="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10" name="표 9">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837280485"/>
              </p:ext>
            </p:extLst>
          </p:nvPr>
        </p:nvGraphicFramePr>
        <p:xfrm>
          <a:off x="9000565" y="44624"/>
          <a:ext cx="3152540" cy="41946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자주구매한 매장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로그인</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&amp;</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마이샵 등록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&amp;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최근방문매장 있음 케이스</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마이샵 및 최근 방문한 매장 정보 노출 영역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MY SHOP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안내 영역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로그인여부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&amp;</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마이샵 등록여부와 관계없이 고정 노출되는 영역</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97055">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마이샵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목록</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마이샵은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 이상 등록 불가</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&lt;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노출정보</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매장명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&amp;</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운영상태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폐업인 경우에만 폐업 표기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주소</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회원이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마이샵으로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등록한 등록일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(YYYY.MM.DD)</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변경 버튼</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등록일로부터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 내 클릭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변경</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삭제불가안내팝업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(2-3)</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등록일로부터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 경과 후 클릭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지역별 매장안내 탭으로 현재창 이동</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삭제 버튼</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등록일로부터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 내 클릭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변경</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삭제불가안내팝업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(4-6)</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등록일로부터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개월 경과 후 클릭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삭제확인팝업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(4-4)</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삭제완료시 삭제완료팝업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(4-5)</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팝업은 </a:t>
                      </a: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23p</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확인</a:t>
                      </a:r>
                      <a:endPar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74961665"/>
                  </a:ext>
                </a:extLst>
              </a:tr>
              <a:tr h="219595">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767361842"/>
                  </a:ext>
                </a:extLst>
              </a:tr>
            </a:tbl>
          </a:graphicData>
        </a:graphic>
      </p:graphicFrame>
      <p:sp>
        <p:nvSpPr>
          <p:cNvPr id="11" name="Oval 611">
            <a:extLst>
              <a:ext uri="{FF2B5EF4-FFF2-40B4-BE49-F238E27FC236}">
                <a16:creationId xmlns:a16="http://schemas.microsoft.com/office/drawing/2014/main" id="{8A3723C9-7A64-4677-9B95-EBFFA02C0DC4}"/>
              </a:ext>
            </a:extLst>
          </p:cNvPr>
          <p:cNvSpPr>
            <a:spLocks noChangeArrowheads="1"/>
          </p:cNvSpPr>
          <p:nvPr/>
        </p:nvSpPr>
        <p:spPr bwMode="auto">
          <a:xfrm>
            <a:off x="751636" y="54290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2" name="Oval 611">
            <a:extLst>
              <a:ext uri="{FF2B5EF4-FFF2-40B4-BE49-F238E27FC236}">
                <a16:creationId xmlns:a16="http://schemas.microsoft.com/office/drawing/2014/main" id="{8A3723C9-7A64-4677-9B95-EBFFA02C0DC4}"/>
              </a:ext>
            </a:extLst>
          </p:cNvPr>
          <p:cNvSpPr>
            <a:spLocks noChangeArrowheads="1"/>
          </p:cNvSpPr>
          <p:nvPr/>
        </p:nvSpPr>
        <p:spPr bwMode="auto">
          <a:xfrm>
            <a:off x="751636" y="19246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3" name="Oval 611">
            <a:extLst>
              <a:ext uri="{FF2B5EF4-FFF2-40B4-BE49-F238E27FC236}">
                <a16:creationId xmlns:a16="http://schemas.microsoft.com/office/drawing/2014/main" id="{8A3723C9-7A64-4677-9B95-EBFFA02C0DC4}"/>
              </a:ext>
            </a:extLst>
          </p:cNvPr>
          <p:cNvSpPr>
            <a:spLocks noChangeArrowheads="1"/>
          </p:cNvSpPr>
          <p:nvPr/>
        </p:nvSpPr>
        <p:spPr bwMode="auto">
          <a:xfrm>
            <a:off x="235511" y="281059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graphicFrame>
        <p:nvGraphicFramePr>
          <p:cNvPr id="15" name="표 14"/>
          <p:cNvGraphicFramePr>
            <a:graphicFrameLocks noGrp="1"/>
          </p:cNvGraphicFramePr>
          <p:nvPr>
            <p:extLst>
              <p:ext uri="{D42A27DB-BD31-4B8C-83A1-F6EECF244321}">
                <p14:modId xmlns:p14="http://schemas.microsoft.com/office/powerpoint/2010/main" val="2704883659"/>
              </p:ext>
            </p:extLst>
          </p:nvPr>
        </p:nvGraphicFramePr>
        <p:xfrm>
          <a:off x="5888598" y="3053745"/>
          <a:ext cx="1164826"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1525091533"/>
                    </a:ext>
                  </a:extLst>
                </a:gridCol>
              </a:tblGrid>
              <a:tr h="337981">
                <a:tc>
                  <a:txBody>
                    <a:bodyPr/>
                    <a:lstStyle/>
                    <a:p>
                      <a:pPr algn="ctr" latinLnBrk="1"/>
                      <a:r>
                        <a:rPr lang="ko-KR" altLang="en-US" sz="700" b="0" dirty="0" smtClean="0">
                          <a:solidFill>
                            <a:schemeClr val="tx1">
                              <a:lumMod val="50000"/>
                              <a:lumOff val="50000"/>
                            </a:schemeClr>
                          </a:solidFill>
                        </a:rPr>
                        <a:t>등록일 </a:t>
                      </a:r>
                      <a:r>
                        <a:rPr lang="en-US" altLang="ko-KR" sz="700" b="0" dirty="0" smtClean="0">
                          <a:solidFill>
                            <a:schemeClr val="tx1">
                              <a:lumMod val="50000"/>
                              <a:lumOff val="50000"/>
                            </a:schemeClr>
                          </a:solidFill>
                        </a:rPr>
                        <a:t>2024.05.23</a:t>
                      </a:r>
                      <a:r>
                        <a:rPr lang="en-US" altLang="ko-KR" sz="700" b="0" baseline="0" dirty="0" smtClean="0">
                          <a:solidFill>
                            <a:schemeClr val="tx1">
                              <a:lumMod val="50000"/>
                              <a:lumOff val="50000"/>
                            </a:schemeClr>
                          </a:solidFill>
                        </a:rPr>
                        <a:t> </a:t>
                      </a:r>
                      <a:endParaRPr lang="ko-KR" altLang="en-US" sz="700" b="0" dirty="0">
                        <a:solidFill>
                          <a:schemeClr val="tx1">
                            <a:lumMod val="50000"/>
                            <a:lumOff val="50000"/>
                          </a:schemeClr>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32" name="Oval 611">
            <a:extLst>
              <a:ext uri="{FF2B5EF4-FFF2-40B4-BE49-F238E27FC236}">
                <a16:creationId xmlns:a16="http://schemas.microsoft.com/office/drawing/2014/main" id="{8A3723C9-7A64-4677-9B95-EBFFA02C0DC4}"/>
              </a:ext>
            </a:extLst>
          </p:cNvPr>
          <p:cNvSpPr>
            <a:spLocks noChangeArrowheads="1"/>
          </p:cNvSpPr>
          <p:nvPr/>
        </p:nvSpPr>
        <p:spPr bwMode="auto">
          <a:xfrm>
            <a:off x="7069668" y="293656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7510633" y="293656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graphicFrame>
        <p:nvGraphicFramePr>
          <p:cNvPr id="44" name="표 43"/>
          <p:cNvGraphicFramePr>
            <a:graphicFrameLocks noGrp="1"/>
          </p:cNvGraphicFramePr>
          <p:nvPr>
            <p:extLst>
              <p:ext uri="{D42A27DB-BD31-4B8C-83A1-F6EECF244321}">
                <p14:modId xmlns:p14="http://schemas.microsoft.com/office/powerpoint/2010/main" val="2208899427"/>
              </p:ext>
            </p:extLst>
          </p:nvPr>
        </p:nvGraphicFramePr>
        <p:xfrm>
          <a:off x="232712" y="3739748"/>
          <a:ext cx="7848170" cy="1112520"/>
        </p:xfrm>
        <a:graphic>
          <a:graphicData uri="http://schemas.openxmlformats.org/drawingml/2006/table">
            <a:tbl>
              <a:tblPr firstRow="1" bandRow="1">
                <a:tableStyleId>{5C22544A-7EE6-4342-B048-85BDC9FD1C3A}</a:tableStyleId>
              </a:tblPr>
              <a:tblGrid>
                <a:gridCol w="1569634">
                  <a:extLst>
                    <a:ext uri="{9D8B030D-6E8A-4147-A177-3AD203B41FA5}">
                      <a16:colId xmlns:a16="http://schemas.microsoft.com/office/drawing/2014/main" val="2063422216"/>
                    </a:ext>
                  </a:extLst>
                </a:gridCol>
                <a:gridCol w="3306136">
                  <a:extLst>
                    <a:ext uri="{9D8B030D-6E8A-4147-A177-3AD203B41FA5}">
                      <a16:colId xmlns:a16="http://schemas.microsoft.com/office/drawing/2014/main" val="894809324"/>
                    </a:ext>
                  </a:extLst>
                </a:gridCol>
                <a:gridCol w="1001216">
                  <a:extLst>
                    <a:ext uri="{9D8B030D-6E8A-4147-A177-3AD203B41FA5}">
                      <a16:colId xmlns:a16="http://schemas.microsoft.com/office/drawing/2014/main" val="1036479299"/>
                    </a:ext>
                  </a:extLst>
                </a:gridCol>
                <a:gridCol w="1084651">
                  <a:extLst>
                    <a:ext uri="{9D8B030D-6E8A-4147-A177-3AD203B41FA5}">
                      <a16:colId xmlns:a16="http://schemas.microsoft.com/office/drawing/2014/main" val="3477194250"/>
                    </a:ext>
                  </a:extLst>
                </a:gridCol>
                <a:gridCol w="886533">
                  <a:extLst>
                    <a:ext uri="{9D8B030D-6E8A-4147-A177-3AD203B41FA5}">
                      <a16:colId xmlns:a16="http://schemas.microsoft.com/office/drawing/2014/main" val="1227587976"/>
                    </a:ext>
                  </a:extLst>
                </a:gridCol>
              </a:tblGrid>
              <a:tr h="370840">
                <a:tc>
                  <a:txBody>
                    <a:bodyPr/>
                    <a:lstStyle/>
                    <a:p>
                      <a:pPr algn="ctr" latinLnBrk="1"/>
                      <a:r>
                        <a:rPr lang="ko-KR" altLang="en-US" sz="800" dirty="0" smtClean="0">
                          <a:solidFill>
                            <a:schemeClr val="tx1"/>
                          </a:solidFill>
                        </a:rPr>
                        <a:t>매장명</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주소</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최근구매횟수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위치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매장선택</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604986"/>
                  </a:ext>
                </a:extLst>
              </a:tr>
              <a:tr h="370840">
                <a:tc>
                  <a:txBody>
                    <a:bodyPr/>
                    <a:lstStyle/>
                    <a:p>
                      <a:pPr algn="ctr" latinLnBrk="1"/>
                      <a:r>
                        <a:rPr lang="en-US" altLang="ko-KR" sz="800" dirty="0" smtClean="0">
                          <a:solidFill>
                            <a:schemeClr val="tx1"/>
                          </a:solidFill>
                        </a:rPr>
                        <a:t>IF</a:t>
                      </a:r>
                      <a:r>
                        <a:rPr lang="en-US" altLang="ko-KR" sz="800" baseline="0" dirty="0" smtClean="0">
                          <a:solidFill>
                            <a:schemeClr val="tx1"/>
                          </a:solidFill>
                        </a:rPr>
                        <a:t> </a:t>
                      </a:r>
                      <a:r>
                        <a:rPr lang="ko-KR" altLang="en-US" sz="800" baseline="0" dirty="0" smtClean="0">
                          <a:solidFill>
                            <a:schemeClr val="tx1"/>
                          </a:solidFill>
                        </a:rPr>
                        <a:t>신대방삼거리점 </a:t>
                      </a:r>
                      <a:r>
                        <a:rPr lang="en-US" altLang="ko-KR" sz="800" baseline="0" dirty="0" smtClean="0">
                          <a:solidFill>
                            <a:schemeClr val="tx1"/>
                          </a:solidFill>
                        </a:rPr>
                        <a:t>(</a:t>
                      </a:r>
                      <a:r>
                        <a:rPr lang="ko-KR" altLang="en-US" sz="800" baseline="0" dirty="0" smtClean="0">
                          <a:solidFill>
                            <a:schemeClr val="tx1"/>
                          </a:solidFill>
                        </a:rPr>
                        <a:t>신</a:t>
                      </a:r>
                      <a:r>
                        <a:rPr lang="en-US" altLang="ko-KR" sz="800" baseline="0" dirty="0" smtClean="0">
                          <a:solidFill>
                            <a:schemeClr val="tx1"/>
                          </a:solidFill>
                        </a:rPr>
                        <a: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서울특별시 동작구 상도로 </a:t>
                      </a:r>
                      <a:r>
                        <a:rPr lang="en-US" altLang="ko-KR" sz="800" dirty="0" smtClean="0">
                          <a:solidFill>
                            <a:schemeClr val="tx1"/>
                          </a:solidFill>
                        </a:rPr>
                        <a:t>103 (</a:t>
                      </a:r>
                      <a:r>
                        <a:rPr lang="ko-KR" altLang="en-US" sz="800" dirty="0" smtClean="0">
                          <a:solidFill>
                            <a:schemeClr val="tx1"/>
                          </a:solidFill>
                        </a:rPr>
                        <a:t>상도동</a:t>
                      </a:r>
                      <a:r>
                        <a:rPr lang="en-US" altLang="ko-KR" sz="800" dirty="0" smtClean="0">
                          <a:solidFill>
                            <a:schemeClr val="tx1"/>
                          </a:solidFill>
                        </a:rPr>
                        <a:t>)</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4</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09165939"/>
                  </a:ext>
                </a:extLst>
              </a:tr>
              <a:tr h="370840">
                <a:tc>
                  <a:txBody>
                    <a:bodyPr/>
                    <a:lstStyle/>
                    <a:p>
                      <a:pPr algn="ctr" latinLnBrk="1"/>
                      <a:r>
                        <a:rPr lang="ko-KR" altLang="en-US" sz="800" dirty="0" smtClean="0">
                          <a:solidFill>
                            <a:schemeClr val="bg1">
                              <a:lumMod val="65000"/>
                            </a:schemeClr>
                          </a:solidFill>
                        </a:rPr>
                        <a:t>이마트</a:t>
                      </a:r>
                      <a:r>
                        <a:rPr lang="en-US" altLang="ko-KR" sz="800" dirty="0" smtClean="0">
                          <a:solidFill>
                            <a:schemeClr val="bg1">
                              <a:lumMod val="65000"/>
                            </a:schemeClr>
                          </a:solidFill>
                        </a:rPr>
                        <a:t>_IF</a:t>
                      </a:r>
                      <a:r>
                        <a:rPr lang="ko-KR" altLang="en-US" sz="800" dirty="0" smtClean="0">
                          <a:solidFill>
                            <a:schemeClr val="bg1">
                              <a:lumMod val="65000"/>
                            </a:schemeClr>
                          </a:solidFill>
                        </a:rPr>
                        <a:t>화정점</a:t>
                      </a:r>
                      <a:r>
                        <a:rPr lang="en-US" altLang="ko-KR" sz="800" dirty="0" smtClean="0">
                          <a:solidFill>
                            <a:schemeClr val="bg1">
                              <a:lumMod val="65000"/>
                            </a:schemeClr>
                          </a:solidFill>
                        </a:rPr>
                        <a:t>(</a:t>
                      </a:r>
                      <a:r>
                        <a:rPr lang="ko-KR" altLang="en-US" sz="800" dirty="0" smtClean="0">
                          <a:solidFill>
                            <a:schemeClr val="bg1">
                              <a:lumMod val="65000"/>
                            </a:schemeClr>
                          </a:solidFill>
                        </a:rPr>
                        <a:t>폐점</a:t>
                      </a:r>
                      <a:r>
                        <a:rPr lang="en-US" altLang="ko-KR" sz="800" dirty="0" smtClean="0">
                          <a:solidFill>
                            <a:schemeClr val="bg1">
                              <a:lumMod val="65000"/>
                            </a:schemeClr>
                          </a:solidFill>
                        </a:rPr>
                        <a:t>)</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rPr>
                        <a:t>경기도 고양시 덕양구 백양로 </a:t>
                      </a:r>
                      <a:r>
                        <a:rPr lang="en-US" altLang="ko-KR" sz="800" dirty="0" smtClean="0">
                          <a:solidFill>
                            <a:schemeClr val="bg1">
                              <a:lumMod val="65000"/>
                            </a:schemeClr>
                          </a:solidFill>
                        </a:rPr>
                        <a:t>79 </a:t>
                      </a:r>
                      <a:r>
                        <a:rPr lang="ko-KR" altLang="en-US" sz="800" dirty="0" smtClean="0">
                          <a:solidFill>
                            <a:schemeClr val="bg1">
                              <a:lumMod val="65000"/>
                            </a:schemeClr>
                          </a:solidFill>
                        </a:rPr>
                        <a:t>최대한줄</a:t>
                      </a:r>
                      <a:r>
                        <a:rPr lang="en-US" altLang="ko-KR" sz="800" dirty="0" smtClean="0">
                          <a:solidFill>
                            <a:schemeClr val="bg1">
                              <a:lumMod val="65000"/>
                            </a:schemeClr>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dirty="0" smtClean="0">
                          <a:solidFill>
                            <a:schemeClr val="bg1">
                              <a:lumMod val="65000"/>
                            </a:schemeClr>
                          </a:solidFill>
                        </a:rPr>
                        <a:t>1</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bg1">
                              <a:lumMod val="65000"/>
                            </a:schemeClr>
                          </a:solidFill>
                        </a:rPr>
                        <a:t>보기 </a:t>
                      </a:r>
                      <a:r>
                        <a:rPr lang="en-US" altLang="ko-KR" sz="800" dirty="0" smtClean="0">
                          <a:solidFill>
                            <a:schemeClr val="bg1">
                              <a:lumMod val="65000"/>
                            </a:schemeClr>
                          </a:solidFill>
                        </a:rPr>
                        <a:t>&gt;</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5997100"/>
                  </a:ext>
                </a:extLst>
              </a:tr>
            </a:tbl>
          </a:graphicData>
        </a:graphic>
      </p:graphicFrame>
      <p:sp>
        <p:nvSpPr>
          <p:cNvPr id="49" name="Button">
            <a:extLst>
              <a:ext uri="{FF2B5EF4-FFF2-40B4-BE49-F238E27FC236}">
                <a16:creationId xmlns:a16="http://schemas.microsoft.com/office/drawing/2014/main" id="{0B50D06C-82E3-4B5D-A60E-0FEAE2474059}"/>
              </a:ext>
            </a:extLst>
          </p:cNvPr>
          <p:cNvSpPr/>
          <p:nvPr/>
        </p:nvSpPr>
        <p:spPr>
          <a:xfrm>
            <a:off x="7347053" y="5373111"/>
            <a:ext cx="778745" cy="325332"/>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b="1" dirty="0" smtClean="0">
                <a:solidFill>
                  <a:schemeClr val="bg1"/>
                </a:solidFill>
              </a:rPr>
              <a:t>마이샵등록</a:t>
            </a:r>
            <a:endParaRPr lang="en-US" altLang="ko-KR" sz="800" b="1" dirty="0">
              <a:solidFill>
                <a:schemeClr val="bg1"/>
              </a:solidFill>
            </a:endParaRPr>
          </a:p>
        </p:txBody>
      </p:sp>
      <p:grpSp>
        <p:nvGrpSpPr>
          <p:cNvPr id="51" name="그룹 50"/>
          <p:cNvGrpSpPr/>
          <p:nvPr/>
        </p:nvGrpSpPr>
        <p:grpSpPr>
          <a:xfrm>
            <a:off x="7557755" y="4227854"/>
            <a:ext cx="141198" cy="141198"/>
            <a:chOff x="839417" y="2985214"/>
            <a:chExt cx="141198" cy="141198"/>
          </a:xfrm>
        </p:grpSpPr>
        <p:sp>
          <p:nvSpPr>
            <p:cNvPr id="52" name="타원 51"/>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3"/>
          <p:cNvGrpSpPr/>
          <p:nvPr/>
        </p:nvGrpSpPr>
        <p:grpSpPr>
          <a:xfrm>
            <a:off x="7557755" y="4610832"/>
            <a:ext cx="141198" cy="141198"/>
            <a:chOff x="839417" y="2985214"/>
            <a:chExt cx="141198" cy="141198"/>
          </a:xfrm>
        </p:grpSpPr>
        <p:sp>
          <p:nvSpPr>
            <p:cNvPr id="55" name="타원 5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874012" y="3019809"/>
              <a:ext cx="72008" cy="72008"/>
            </a:xfrm>
            <a:prstGeom prst="ellips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7" name="Button">
            <a:extLst>
              <a:ext uri="{FF2B5EF4-FFF2-40B4-BE49-F238E27FC236}">
                <a16:creationId xmlns:a16="http://schemas.microsoft.com/office/drawing/2014/main" id="{0B50D06C-82E3-4B5D-A60E-0FEAE2474059}"/>
              </a:ext>
            </a:extLst>
          </p:cNvPr>
          <p:cNvSpPr/>
          <p:nvPr/>
        </p:nvSpPr>
        <p:spPr>
          <a:xfrm>
            <a:off x="6485357" y="5373111"/>
            <a:ext cx="778745" cy="325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b="1" dirty="0" smtClean="0">
                <a:solidFill>
                  <a:schemeClr val="tx1"/>
                </a:solidFill>
              </a:rPr>
              <a:t>선택하지않기</a:t>
            </a:r>
            <a:endParaRPr lang="en-US" altLang="ko-KR" sz="800" b="1" dirty="0">
              <a:solidFill>
                <a:schemeClr val="tx1"/>
              </a:solidFill>
            </a:endParaRPr>
          </a:p>
        </p:txBody>
      </p:sp>
      <p:sp>
        <p:nvSpPr>
          <p:cNvPr id="59" name="직사각형 58"/>
          <p:cNvSpPr/>
          <p:nvPr/>
        </p:nvSpPr>
        <p:spPr>
          <a:xfrm>
            <a:off x="148258" y="4889280"/>
            <a:ext cx="6096000" cy="400110"/>
          </a:xfrm>
          <a:prstGeom prst="rect">
            <a:avLst/>
          </a:prstGeom>
        </p:spPr>
        <p:txBody>
          <a:bodyPr>
            <a:spAutoFit/>
          </a:bodyPr>
          <a:lstStyle/>
          <a:p>
            <a:pPr>
              <a:lnSpc>
                <a:spcPts val="1200"/>
              </a:lnSpc>
              <a:buFont typeface="Arial" panose="020B0604020202020204" pitchFamily="34" charset="0"/>
              <a:buChar char="•"/>
            </a:pPr>
            <a:r>
              <a:rPr lang="ko-KR" altLang="en-US" sz="800" dirty="0">
                <a:solidFill>
                  <a:srgbClr val="666666"/>
                </a:solidFill>
                <a:latin typeface="Pretendard"/>
              </a:rPr>
              <a:t>최근 구매 횟수는 최근 </a:t>
            </a:r>
            <a:r>
              <a:rPr lang="en-US" altLang="ko-KR" sz="800" dirty="0">
                <a:solidFill>
                  <a:srgbClr val="666666"/>
                </a:solidFill>
                <a:latin typeface="Pretendard"/>
              </a:rPr>
              <a:t>1</a:t>
            </a:r>
            <a:r>
              <a:rPr lang="ko-KR" altLang="en-US" sz="800" dirty="0">
                <a:solidFill>
                  <a:srgbClr val="666666"/>
                </a:solidFill>
                <a:latin typeface="Pretendard"/>
              </a:rPr>
              <a:t>년간 구매한 횟수 입니다</a:t>
            </a:r>
            <a:r>
              <a:rPr lang="en-US" altLang="ko-KR" sz="800" dirty="0">
                <a:solidFill>
                  <a:srgbClr val="666666"/>
                </a:solidFill>
                <a:latin typeface="Pretendard"/>
              </a:rPr>
              <a:t>.</a:t>
            </a:r>
          </a:p>
          <a:p>
            <a:pPr>
              <a:lnSpc>
                <a:spcPts val="1200"/>
              </a:lnSpc>
              <a:buFont typeface="Arial" panose="020B0604020202020204" pitchFamily="34" charset="0"/>
              <a:buChar char="•"/>
            </a:pPr>
            <a:r>
              <a:rPr lang="en-US" altLang="ko-KR" sz="800" dirty="0">
                <a:solidFill>
                  <a:srgbClr val="666666"/>
                </a:solidFill>
                <a:latin typeface="Pretendard"/>
              </a:rPr>
              <a:t>MY SHOP </a:t>
            </a:r>
            <a:r>
              <a:rPr lang="ko-KR" altLang="en-US" sz="800" dirty="0">
                <a:solidFill>
                  <a:srgbClr val="666666"/>
                </a:solidFill>
                <a:latin typeface="Pretendard"/>
              </a:rPr>
              <a:t>등록은 오프라인 매장만 가능합니다</a:t>
            </a:r>
            <a:r>
              <a:rPr lang="en-US" altLang="ko-KR" sz="800" dirty="0">
                <a:solidFill>
                  <a:srgbClr val="666666"/>
                </a:solidFill>
                <a:latin typeface="Pretendard"/>
              </a:rPr>
              <a:t>.</a:t>
            </a:r>
            <a:endParaRPr lang="en-US" altLang="ko-KR" sz="800" b="0" i="0" dirty="0">
              <a:solidFill>
                <a:srgbClr val="666666"/>
              </a:solidFill>
              <a:effectLst/>
              <a:latin typeface="Pretendard"/>
            </a:endParaRPr>
          </a:p>
        </p:txBody>
      </p:sp>
    </p:spTree>
    <p:extLst>
      <p:ext uri="{BB962C8B-B14F-4D97-AF65-F5344CB8AC3E}">
        <p14:creationId xmlns:p14="http://schemas.microsoft.com/office/powerpoint/2010/main" val="3868821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표 20"/>
          <p:cNvGraphicFramePr>
            <a:graphicFrameLocks noGrp="1"/>
          </p:cNvGraphicFramePr>
          <p:nvPr>
            <p:extLst>
              <p:ext uri="{D42A27DB-BD31-4B8C-83A1-F6EECF244321}">
                <p14:modId xmlns:p14="http://schemas.microsoft.com/office/powerpoint/2010/main" val="4060969008"/>
              </p:ext>
            </p:extLst>
          </p:nvPr>
        </p:nvGraphicFramePr>
        <p:xfrm>
          <a:off x="232712" y="3739748"/>
          <a:ext cx="7848170" cy="1112520"/>
        </p:xfrm>
        <a:graphic>
          <a:graphicData uri="http://schemas.openxmlformats.org/drawingml/2006/table">
            <a:tbl>
              <a:tblPr firstRow="1" bandRow="1">
                <a:tableStyleId>{5C22544A-7EE6-4342-B048-85BDC9FD1C3A}</a:tableStyleId>
              </a:tblPr>
              <a:tblGrid>
                <a:gridCol w="1569634">
                  <a:extLst>
                    <a:ext uri="{9D8B030D-6E8A-4147-A177-3AD203B41FA5}">
                      <a16:colId xmlns:a16="http://schemas.microsoft.com/office/drawing/2014/main" val="2063422216"/>
                    </a:ext>
                  </a:extLst>
                </a:gridCol>
                <a:gridCol w="3306136">
                  <a:extLst>
                    <a:ext uri="{9D8B030D-6E8A-4147-A177-3AD203B41FA5}">
                      <a16:colId xmlns:a16="http://schemas.microsoft.com/office/drawing/2014/main" val="894809324"/>
                    </a:ext>
                  </a:extLst>
                </a:gridCol>
                <a:gridCol w="1001216">
                  <a:extLst>
                    <a:ext uri="{9D8B030D-6E8A-4147-A177-3AD203B41FA5}">
                      <a16:colId xmlns:a16="http://schemas.microsoft.com/office/drawing/2014/main" val="1036479299"/>
                    </a:ext>
                  </a:extLst>
                </a:gridCol>
                <a:gridCol w="1084651">
                  <a:extLst>
                    <a:ext uri="{9D8B030D-6E8A-4147-A177-3AD203B41FA5}">
                      <a16:colId xmlns:a16="http://schemas.microsoft.com/office/drawing/2014/main" val="3477194250"/>
                    </a:ext>
                  </a:extLst>
                </a:gridCol>
                <a:gridCol w="886533">
                  <a:extLst>
                    <a:ext uri="{9D8B030D-6E8A-4147-A177-3AD203B41FA5}">
                      <a16:colId xmlns:a16="http://schemas.microsoft.com/office/drawing/2014/main" val="1227587976"/>
                    </a:ext>
                  </a:extLst>
                </a:gridCol>
              </a:tblGrid>
              <a:tr h="370840">
                <a:tc>
                  <a:txBody>
                    <a:bodyPr/>
                    <a:lstStyle/>
                    <a:p>
                      <a:pPr algn="ctr" latinLnBrk="1"/>
                      <a:r>
                        <a:rPr lang="ko-KR" altLang="en-US" sz="800" dirty="0" smtClean="0">
                          <a:solidFill>
                            <a:schemeClr val="tx1"/>
                          </a:solidFill>
                        </a:rPr>
                        <a:t>매장명</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주소</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최근구매횟수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위치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매장선택</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604986"/>
                  </a:ext>
                </a:extLst>
              </a:tr>
              <a:tr h="370840">
                <a:tc>
                  <a:txBody>
                    <a:bodyPr/>
                    <a:lstStyle/>
                    <a:p>
                      <a:pPr algn="ctr" latinLnBrk="1"/>
                      <a:r>
                        <a:rPr lang="en-US" altLang="ko-KR" sz="800" dirty="0" smtClean="0">
                          <a:solidFill>
                            <a:schemeClr val="tx1"/>
                          </a:solidFill>
                        </a:rPr>
                        <a:t>IF</a:t>
                      </a:r>
                      <a:r>
                        <a:rPr lang="en-US" altLang="ko-KR" sz="800" baseline="0" dirty="0" smtClean="0">
                          <a:solidFill>
                            <a:schemeClr val="tx1"/>
                          </a:solidFill>
                        </a:rPr>
                        <a:t> </a:t>
                      </a:r>
                      <a:r>
                        <a:rPr lang="ko-KR" altLang="en-US" sz="800" baseline="0" dirty="0" smtClean="0">
                          <a:solidFill>
                            <a:schemeClr val="tx1"/>
                          </a:solidFill>
                        </a:rPr>
                        <a:t>신대방삼거리점 </a:t>
                      </a:r>
                      <a:r>
                        <a:rPr lang="en-US" altLang="ko-KR" sz="800" baseline="0" dirty="0" smtClean="0">
                          <a:solidFill>
                            <a:schemeClr val="tx1"/>
                          </a:solidFill>
                        </a:rPr>
                        <a:t>(</a:t>
                      </a:r>
                      <a:r>
                        <a:rPr lang="ko-KR" altLang="en-US" sz="800" baseline="0" dirty="0" smtClean="0">
                          <a:solidFill>
                            <a:schemeClr val="tx1"/>
                          </a:solidFill>
                        </a:rPr>
                        <a:t>신</a:t>
                      </a:r>
                      <a:r>
                        <a:rPr lang="en-US" altLang="ko-KR" sz="800" baseline="0" dirty="0" smtClean="0">
                          <a:solidFill>
                            <a:schemeClr val="tx1"/>
                          </a:solidFill>
                        </a:rPr>
                        <a: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서울특별시 동작구 상도로 </a:t>
                      </a:r>
                      <a:r>
                        <a:rPr lang="en-US" altLang="ko-KR" sz="800" dirty="0" smtClean="0">
                          <a:solidFill>
                            <a:schemeClr val="tx1"/>
                          </a:solidFill>
                        </a:rPr>
                        <a:t>103 (</a:t>
                      </a:r>
                      <a:r>
                        <a:rPr lang="ko-KR" altLang="en-US" sz="800" dirty="0" smtClean="0">
                          <a:solidFill>
                            <a:schemeClr val="tx1"/>
                          </a:solidFill>
                        </a:rPr>
                        <a:t>상도동</a:t>
                      </a:r>
                      <a:r>
                        <a:rPr lang="en-US" altLang="ko-KR" sz="800" dirty="0" smtClean="0">
                          <a:solidFill>
                            <a:schemeClr val="tx1"/>
                          </a:solidFill>
                        </a:rPr>
                        <a:t>)</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4</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09165939"/>
                  </a:ext>
                </a:extLst>
              </a:tr>
              <a:tr h="370840">
                <a:tc>
                  <a:txBody>
                    <a:bodyPr/>
                    <a:lstStyle/>
                    <a:p>
                      <a:pPr algn="ctr" latinLnBrk="1"/>
                      <a:r>
                        <a:rPr lang="ko-KR" altLang="en-US" sz="800" dirty="0" smtClean="0">
                          <a:solidFill>
                            <a:schemeClr val="bg1">
                              <a:lumMod val="65000"/>
                            </a:schemeClr>
                          </a:solidFill>
                        </a:rPr>
                        <a:t>이마트</a:t>
                      </a:r>
                      <a:r>
                        <a:rPr lang="en-US" altLang="ko-KR" sz="800" dirty="0" smtClean="0">
                          <a:solidFill>
                            <a:schemeClr val="bg1">
                              <a:lumMod val="65000"/>
                            </a:schemeClr>
                          </a:solidFill>
                        </a:rPr>
                        <a:t>_IF</a:t>
                      </a:r>
                      <a:r>
                        <a:rPr lang="ko-KR" altLang="en-US" sz="800" dirty="0" smtClean="0">
                          <a:solidFill>
                            <a:schemeClr val="bg1">
                              <a:lumMod val="65000"/>
                            </a:schemeClr>
                          </a:solidFill>
                        </a:rPr>
                        <a:t>화정점</a:t>
                      </a:r>
                      <a:r>
                        <a:rPr lang="en-US" altLang="ko-KR" sz="800" dirty="0" smtClean="0">
                          <a:solidFill>
                            <a:schemeClr val="bg1">
                              <a:lumMod val="65000"/>
                            </a:schemeClr>
                          </a:solidFill>
                        </a:rPr>
                        <a:t>(</a:t>
                      </a:r>
                      <a:r>
                        <a:rPr lang="ko-KR" altLang="en-US" sz="800" dirty="0" smtClean="0">
                          <a:solidFill>
                            <a:schemeClr val="bg1">
                              <a:lumMod val="65000"/>
                            </a:schemeClr>
                          </a:solidFill>
                        </a:rPr>
                        <a:t>폐점</a:t>
                      </a:r>
                      <a:r>
                        <a:rPr lang="en-US" altLang="ko-KR" sz="800" dirty="0" smtClean="0">
                          <a:solidFill>
                            <a:schemeClr val="bg1">
                              <a:lumMod val="65000"/>
                            </a:schemeClr>
                          </a:solidFill>
                        </a:rPr>
                        <a:t>)</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bg1">
                              <a:lumMod val="65000"/>
                            </a:schemeClr>
                          </a:solidFill>
                        </a:rPr>
                        <a:t>경기도 고양시 덕양구 백양로 </a:t>
                      </a:r>
                      <a:r>
                        <a:rPr lang="en-US" altLang="ko-KR" sz="800" dirty="0" smtClean="0">
                          <a:solidFill>
                            <a:schemeClr val="bg1">
                              <a:lumMod val="65000"/>
                            </a:schemeClr>
                          </a:solidFill>
                        </a:rPr>
                        <a:t>79 </a:t>
                      </a:r>
                      <a:r>
                        <a:rPr lang="ko-KR" altLang="en-US" sz="800" dirty="0" smtClean="0">
                          <a:solidFill>
                            <a:schemeClr val="bg1">
                              <a:lumMod val="65000"/>
                            </a:schemeClr>
                          </a:solidFill>
                        </a:rPr>
                        <a:t>최대한줄</a:t>
                      </a:r>
                      <a:r>
                        <a:rPr lang="en-US" altLang="ko-KR" sz="800" dirty="0" smtClean="0">
                          <a:solidFill>
                            <a:schemeClr val="bg1">
                              <a:lumMod val="65000"/>
                            </a:schemeClr>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800" dirty="0" smtClean="0">
                          <a:solidFill>
                            <a:schemeClr val="bg1">
                              <a:lumMod val="65000"/>
                            </a:schemeClr>
                          </a:solidFill>
                        </a:rPr>
                        <a:t>1</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bg1">
                              <a:lumMod val="65000"/>
                            </a:schemeClr>
                          </a:solidFill>
                        </a:rPr>
                        <a:t>보기 </a:t>
                      </a:r>
                      <a:r>
                        <a:rPr lang="en-US" altLang="ko-KR" sz="800" dirty="0" smtClean="0">
                          <a:solidFill>
                            <a:schemeClr val="bg1">
                              <a:lumMod val="65000"/>
                            </a:schemeClr>
                          </a:solidFill>
                        </a:rPr>
                        <a:t>&gt;</a:t>
                      </a:r>
                      <a:endParaRPr lang="ko-KR" altLang="en-US" sz="800" dirty="0">
                        <a:solidFill>
                          <a:schemeClr val="bg1">
                            <a:lumMod val="6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45997100"/>
                  </a:ext>
                </a:extLst>
              </a:tr>
            </a:tbl>
          </a:graphicData>
        </a:graphic>
      </p:graphicFrame>
      <p:sp>
        <p:nvSpPr>
          <p:cNvPr id="2" name="제목 1"/>
          <p:cNvSpPr>
            <a:spLocks noGrp="1"/>
          </p:cNvSpPr>
          <p:nvPr>
            <p:ph type="ctrTitle"/>
          </p:nvPr>
        </p:nvSpPr>
        <p:spPr/>
        <p:txBody>
          <a:bodyPr/>
          <a:lstStyle/>
          <a:p>
            <a:r>
              <a:rPr lang="ko-KR" altLang="en-US" dirty="0" smtClean="0"/>
              <a:t>매장안내</a:t>
            </a:r>
            <a:r>
              <a:rPr lang="en-US" altLang="ko-KR" dirty="0" smtClean="0"/>
              <a:t>_</a:t>
            </a:r>
            <a:r>
              <a:rPr lang="ko-KR" altLang="en-US" dirty="0" smtClean="0"/>
              <a:t>자주구매한 매장</a:t>
            </a:r>
            <a:endParaRPr lang="ko-KR" altLang="en-US" dirty="0"/>
          </a:p>
        </p:txBody>
      </p:sp>
      <p:sp>
        <p:nvSpPr>
          <p:cNvPr id="3" name="부제목 2"/>
          <p:cNvSpPr>
            <a:spLocks noGrp="1"/>
          </p:cNvSpPr>
          <p:nvPr>
            <p:ph type="subTitle" idx="1"/>
          </p:nvPr>
        </p:nvSpPr>
        <p:spPr/>
        <p:txBody>
          <a:bodyPr/>
          <a:lstStyle/>
          <a:p>
            <a:r>
              <a:rPr lang="en-US" altLang="ko-KR" dirty="0" smtClean="0"/>
              <a:t>IN_PC_MYP_01_85</a:t>
            </a:r>
            <a:endParaRPr lang="ko-KR" altLang="en-US" dirty="0"/>
          </a:p>
        </p:txBody>
      </p:sp>
      <p:pic>
        <p:nvPicPr>
          <p:cNvPr id="5" name="그림 4"/>
          <p:cNvPicPr>
            <a:picLocks noChangeAspect="1"/>
          </p:cNvPicPr>
          <p:nvPr/>
        </p:nvPicPr>
        <p:blipFill>
          <a:blip r:embed="rId3"/>
          <a:stretch>
            <a:fillRect/>
          </a:stretch>
        </p:blipFill>
        <p:spPr>
          <a:xfrm>
            <a:off x="235511" y="1160703"/>
            <a:ext cx="7948331" cy="2511028"/>
          </a:xfrm>
          <a:prstGeom prst="rect">
            <a:avLst/>
          </a:prstGeom>
        </p:spPr>
      </p:pic>
      <p:cxnSp>
        <p:nvCxnSpPr>
          <p:cNvPr id="9" name="직선 연결선 8"/>
          <p:cNvCxnSpPr/>
          <p:nvPr/>
        </p:nvCxnSpPr>
        <p:spPr>
          <a:xfrm>
            <a:off x="235511" y="1030677"/>
            <a:ext cx="7912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3"/>
          <p:cNvGraphicFramePr>
            <a:graphicFrameLocks noGrp="1"/>
          </p:cNvGraphicFramePr>
          <p:nvPr>
            <p:extLst/>
          </p:nvPr>
        </p:nvGraphicFramePr>
        <p:xfrm>
          <a:off x="237956" y="692696"/>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자주구매한 매장</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b="0" dirty="0" smtClean="0">
                          <a:solidFill>
                            <a:schemeClr val="tx1"/>
                          </a:solidFill>
                        </a:rPr>
                        <a:t>지역별 매장안내</a:t>
                      </a:r>
                      <a:endParaRPr lang="ko-KR" altLang="en-US" sz="800" b="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10" name="표 9">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371225100"/>
              </p:ext>
            </p:extLst>
          </p:nvPr>
        </p:nvGraphicFramePr>
        <p:xfrm>
          <a:off x="9000565" y="44624"/>
          <a:ext cx="3152540" cy="474332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16024">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38576463"/>
                  </a:ext>
                </a:extLst>
              </a:tr>
              <a:tr h="24374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2-5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마이샵 미등록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7669859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최근방문한매장 목록</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- 1</a:t>
                      </a:r>
                      <a:r>
                        <a:rPr lang="ko-KR" altLang="en-US" sz="800" b="0" u="none" baseline="0" dirty="0" smtClean="0">
                          <a:solidFill>
                            <a:schemeClr val="tx1"/>
                          </a:solidFill>
                          <a:latin typeface="+mn-ea"/>
                          <a:ea typeface="+mn-ea"/>
                        </a:rPr>
                        <a:t>년 내 방문한 매장 최근방문순 최대 </a:t>
                      </a:r>
                      <a:r>
                        <a:rPr lang="en-US" altLang="ko-KR" sz="800" b="0" u="none" baseline="0" dirty="0" smtClean="0">
                          <a:solidFill>
                            <a:schemeClr val="tx1"/>
                          </a:solidFill>
                          <a:latin typeface="+mn-ea"/>
                          <a:ea typeface="+mn-ea"/>
                        </a:rPr>
                        <a:t>5</a:t>
                      </a:r>
                      <a:r>
                        <a:rPr lang="ko-KR" altLang="en-US" sz="800" b="0" u="none" baseline="0" dirty="0" smtClean="0">
                          <a:solidFill>
                            <a:schemeClr val="tx1"/>
                          </a:solidFill>
                          <a:latin typeface="+mn-ea"/>
                          <a:ea typeface="+mn-ea"/>
                        </a:rPr>
                        <a:t>개 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운영상태가</a:t>
                      </a:r>
                      <a:r>
                        <a:rPr lang="ko-KR" altLang="en-US" sz="800" b="0" u="none" baseline="0" dirty="0" smtClean="0">
                          <a:solidFill>
                            <a:schemeClr val="tx1"/>
                          </a:solidFill>
                          <a:latin typeface="+mn-ea"/>
                          <a:ea typeface="+mn-ea"/>
                        </a:rPr>
                        <a:t> 폐업인 경우 폐업 표시하며</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목록 가장 하단으로 정렬하여 노출 </a:t>
                      </a:r>
                      <a:r>
                        <a:rPr lang="en-US" altLang="ko-KR" sz="800" b="0" u="none" baseline="0" dirty="0" smtClean="0">
                          <a:solidFill>
                            <a:schemeClr val="tx1"/>
                          </a:solidFill>
                          <a:latin typeface="+mn-ea"/>
                          <a:ea typeface="+mn-ea"/>
                        </a:rPr>
                        <a:t>(3-6)</a:t>
                      </a:r>
                      <a:r>
                        <a:rPr lang="ko-KR" altLang="en-US" sz="800" b="0" u="none" baseline="0" dirty="0" smtClean="0">
                          <a:solidFill>
                            <a:schemeClr val="tx1"/>
                          </a:solidFill>
                          <a:latin typeface="+mn-ea"/>
                          <a:ea typeface="+mn-ea"/>
                        </a:rPr>
                        <a:t>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3-1 </a:t>
                      </a:r>
                      <a:r>
                        <a:rPr lang="ko-KR" altLang="en-US" sz="800" b="1" u="none" baseline="0" dirty="0" smtClean="0">
                          <a:solidFill>
                            <a:schemeClr val="tx1"/>
                          </a:solidFill>
                          <a:latin typeface="+mn-ea"/>
                          <a:ea typeface="+mn-ea"/>
                        </a:rPr>
                        <a:t>매장정보</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매장명</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공백포함최대 </a:t>
                      </a:r>
                      <a:r>
                        <a:rPr lang="en-US" altLang="ko-KR" sz="800" b="0" u="none" baseline="0" dirty="0" smtClean="0">
                          <a:solidFill>
                            <a:schemeClr val="tx1"/>
                          </a:solidFill>
                          <a:latin typeface="+mn-ea"/>
                          <a:ea typeface="+mn-ea"/>
                        </a:rPr>
                        <a:t>15</a:t>
                      </a:r>
                      <a:r>
                        <a:rPr lang="ko-KR" altLang="en-US" sz="800" b="0" u="none" baseline="0" dirty="0" smtClean="0">
                          <a:solidFill>
                            <a:schemeClr val="tx1"/>
                          </a:solidFill>
                          <a:latin typeface="+mn-ea"/>
                          <a:ea typeface="+mn-ea"/>
                        </a:rPr>
                        <a:t>자</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주소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최대</a:t>
                      </a:r>
                      <a:r>
                        <a:rPr lang="en-US" altLang="ko-KR" sz="800" b="0" u="none" baseline="0" dirty="0" smtClean="0">
                          <a:solidFill>
                            <a:schemeClr val="tx1"/>
                          </a:solidFill>
                          <a:latin typeface="+mn-ea"/>
                          <a:ea typeface="+mn-ea"/>
                        </a:rPr>
                        <a:t>2</a:t>
                      </a:r>
                      <a:r>
                        <a:rPr lang="ko-KR" altLang="en-US" sz="800" b="0" u="none" baseline="0" dirty="0" smtClean="0">
                          <a:solidFill>
                            <a:schemeClr val="tx1"/>
                          </a:solidFill>
                          <a:latin typeface="+mn-ea"/>
                          <a:ea typeface="+mn-ea"/>
                        </a:rPr>
                        <a:t>줄</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최근구매횟수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해당 매장에서 최근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년내 구매 횟수</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3-2 </a:t>
                      </a:r>
                      <a:r>
                        <a:rPr lang="ko-KR" altLang="en-US" sz="800" b="1" u="none" baseline="0" dirty="0" smtClean="0">
                          <a:solidFill>
                            <a:schemeClr val="tx1"/>
                          </a:solidFill>
                          <a:latin typeface="+mn-ea"/>
                          <a:ea typeface="+mn-ea"/>
                        </a:rPr>
                        <a:t>지도보기 </a:t>
                      </a:r>
                      <a:r>
                        <a:rPr lang="en-US" altLang="ko-KR" sz="800" b="1" u="none" baseline="0" dirty="0" smtClean="0">
                          <a:solidFill>
                            <a:schemeClr val="tx1"/>
                          </a:solidFill>
                          <a:latin typeface="+mn-ea"/>
                          <a:ea typeface="+mn-ea"/>
                        </a:rPr>
                        <a:t>&gt;  </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해당 매장의 위도</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경도값을 기반으로 카카오지도팝업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3-3 </a:t>
                      </a:r>
                      <a:r>
                        <a:rPr lang="ko-KR" altLang="en-US" sz="800" b="1" u="none" baseline="0" dirty="0" smtClean="0">
                          <a:solidFill>
                            <a:schemeClr val="tx1"/>
                          </a:solidFill>
                          <a:latin typeface="+mn-ea"/>
                          <a:ea typeface="+mn-ea"/>
                        </a:rPr>
                        <a:t>매장선택 </a:t>
                      </a:r>
                      <a:r>
                        <a:rPr lang="ko-KR" altLang="en-US" sz="800" b="1" u="none" baseline="0" dirty="0" err="1" smtClean="0">
                          <a:solidFill>
                            <a:schemeClr val="tx1"/>
                          </a:solidFill>
                          <a:latin typeface="+mn-ea"/>
                          <a:ea typeface="+mn-ea"/>
                        </a:rPr>
                        <a:t>라디오버튼</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운영상태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운영중</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마이샵여부</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Y </a:t>
                      </a:r>
                      <a:r>
                        <a:rPr lang="ko-KR" altLang="en-US" sz="800" b="0" u="none" baseline="0" dirty="0" smtClean="0">
                          <a:solidFill>
                            <a:schemeClr val="tx1"/>
                          </a:solidFill>
                          <a:latin typeface="+mn-ea"/>
                          <a:ea typeface="+mn-ea"/>
                        </a:rPr>
                        <a:t>매장에 한하여 버튼 활성화</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미선택 디폴트</a:t>
                      </a:r>
                      <a:r>
                        <a:rPr lang="en-US" altLang="ko-KR" sz="800" b="0" u="none" baseline="0" dirty="0" smtClean="0">
                          <a:solidFill>
                            <a:schemeClr val="tx1"/>
                          </a:solidFill>
                          <a:latin typeface="+mn-ea"/>
                          <a:ea typeface="+mn-ea"/>
                        </a:rPr>
                        <a:t>y</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매장은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이상 선택 불가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rgbClr val="FF0000"/>
                          </a:solidFill>
                          <a:latin typeface="+mn-ea"/>
                          <a:ea typeface="+mn-ea"/>
                        </a:rPr>
                        <a:t>3-4 </a:t>
                      </a:r>
                      <a:r>
                        <a:rPr lang="ko-KR" altLang="en-US" sz="800" b="1" u="none" baseline="0" dirty="0" smtClean="0">
                          <a:solidFill>
                            <a:srgbClr val="FF0000"/>
                          </a:solidFill>
                          <a:latin typeface="+mn-ea"/>
                          <a:ea typeface="+mn-ea"/>
                        </a:rPr>
                        <a:t>선택하지않기 버튼</a:t>
                      </a:r>
                      <a:endParaRPr lang="en-US" altLang="ko-KR" sz="800" b="1" u="none" baseline="0" dirty="0" smtClean="0">
                        <a:solidFill>
                          <a:srgbClr val="FF0000"/>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ko-KR" altLang="en-US" sz="800" b="0" u="none" baseline="0" dirty="0" smtClean="0">
                          <a:solidFill>
                            <a:srgbClr val="FF0000"/>
                          </a:solidFill>
                          <a:latin typeface="+mn-ea"/>
                          <a:ea typeface="+mn-ea"/>
                        </a:rPr>
                        <a:t>기능필요여부체크 후 삭제</a:t>
                      </a:r>
                      <a:r>
                        <a:rPr lang="en-US" altLang="ko-KR" sz="800" b="0" u="none" baseline="0" dirty="0" smtClean="0">
                          <a:solidFill>
                            <a:srgbClr val="FF0000"/>
                          </a:solidFill>
                          <a:latin typeface="+mn-ea"/>
                          <a:ea typeface="+mn-ea"/>
                        </a:rPr>
                        <a:t>! </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3-5 </a:t>
                      </a:r>
                      <a:r>
                        <a:rPr lang="ko-KR" altLang="en-US" sz="800" b="1" u="none" baseline="0" dirty="0" smtClean="0">
                          <a:solidFill>
                            <a:schemeClr val="tx1"/>
                          </a:solidFill>
                          <a:latin typeface="+mn-ea"/>
                          <a:ea typeface="+mn-ea"/>
                        </a:rPr>
                        <a:t>마이샵등록 버튼 </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최근방문매장이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이상인 경우에만 노출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마이샵 등록여부</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매장선택여부에 따라 팝업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마이샵기등록</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등록후한달이내 </a:t>
                      </a:r>
                      <a:r>
                        <a:rPr lang="en-US" altLang="ko-KR" sz="800" b="0" u="none" baseline="0" dirty="0" smtClean="0">
                          <a:solidFill>
                            <a:schemeClr val="tx1"/>
                          </a:solidFill>
                          <a:latin typeface="+mn-ea"/>
                          <a:ea typeface="+mn-ea"/>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변경</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삭제불가안내팝업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(4-6)</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마이샵기등록</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등록후한달경과 </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마이샵변경안내팝업</a:t>
                      </a:r>
                      <a:r>
                        <a:rPr lang="en-US" altLang="ko-KR" sz="800" b="0" u="none" baseline="0" dirty="0" smtClean="0">
                          <a:solidFill>
                            <a:schemeClr val="tx1"/>
                          </a:solidFill>
                          <a:latin typeface="+mn-ea"/>
                          <a:ea typeface="+mn-ea"/>
                        </a:rPr>
                        <a:t>(4-1)</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마이샵 미등록</a:t>
                      </a:r>
                      <a:r>
                        <a:rPr lang="en-US" altLang="ko-KR" sz="800" b="0" u="none" baseline="0" dirty="0" smtClean="0">
                          <a:solidFill>
                            <a:schemeClr val="tx1"/>
                          </a:solidFill>
                          <a:latin typeface="+mn-ea"/>
                          <a:ea typeface="+mn-ea"/>
                        </a:rPr>
                        <a:t>&amp;</a:t>
                      </a:r>
                      <a:r>
                        <a:rPr lang="ko-KR" altLang="en-US" sz="800" b="0" u="none" baseline="0" dirty="0" smtClean="0">
                          <a:solidFill>
                            <a:schemeClr val="tx1"/>
                          </a:solidFill>
                          <a:latin typeface="+mn-ea"/>
                          <a:ea typeface="+mn-ea"/>
                        </a:rPr>
                        <a:t>선택 매장 없음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선택안내팝업</a:t>
                      </a:r>
                      <a:r>
                        <a:rPr lang="en-US" altLang="ko-KR" sz="800" b="0" u="none" baseline="0" dirty="0" smtClean="0">
                          <a:solidFill>
                            <a:schemeClr val="tx1"/>
                          </a:solidFill>
                          <a:latin typeface="+mn-ea"/>
                          <a:ea typeface="+mn-ea"/>
                        </a:rPr>
                        <a:t>(4-2)</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마이샵 미등록</a:t>
                      </a:r>
                      <a:r>
                        <a:rPr lang="en-US" altLang="ko-KR" sz="800" b="0" u="none" baseline="0" dirty="0" smtClean="0">
                          <a:solidFill>
                            <a:schemeClr val="tx1"/>
                          </a:solidFill>
                          <a:latin typeface="+mn-ea"/>
                          <a:ea typeface="+mn-ea"/>
                        </a:rPr>
                        <a:t>&amp;</a:t>
                      </a:r>
                      <a:r>
                        <a:rPr lang="ko-KR" altLang="en-US" sz="800" b="0" u="none" baseline="0" dirty="0" smtClean="0">
                          <a:solidFill>
                            <a:schemeClr val="tx1"/>
                          </a:solidFill>
                          <a:latin typeface="+mn-ea"/>
                          <a:ea typeface="+mn-ea"/>
                        </a:rPr>
                        <a:t>선택 매장 있음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등록완료팝업</a:t>
                      </a:r>
                      <a:r>
                        <a:rPr lang="en-US" altLang="ko-KR" sz="800" b="0" u="none" baseline="0" dirty="0" smtClean="0">
                          <a:solidFill>
                            <a:schemeClr val="tx1"/>
                          </a:solidFill>
                          <a:latin typeface="+mn-ea"/>
                          <a:ea typeface="+mn-ea"/>
                        </a:rPr>
                        <a:t>(4-3)</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팝업은 </a:t>
                      </a:r>
                      <a:r>
                        <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rPr>
                        <a:t>23~24p</a:t>
                      </a:r>
                      <a:r>
                        <a:rPr kumimoji="0" lang="ko-KR" altLang="en-US" sz="800" b="0" i="1" u="none" strike="noStrike" kern="1200" cap="none" normalizeH="0" baseline="0" dirty="0" smtClean="0">
                          <a:ln>
                            <a:noFill/>
                          </a:ln>
                          <a:solidFill>
                            <a:srgbClr val="FF0000"/>
                          </a:solidFill>
                          <a:effectLst/>
                          <a:latin typeface="+mn-lt"/>
                          <a:ea typeface="+mn-ea"/>
                          <a:cs typeface="+mn-cs"/>
                          <a:sym typeface="Wingdings 2" pitchFamily="18" charset="2"/>
                        </a:rPr>
                        <a:t>확인</a:t>
                      </a:r>
                      <a:endParaRPr kumimoji="0" lang="en-US" altLang="ko-KR" sz="800" b="0" i="1" u="none" strike="noStrike" kern="1200" cap="none" normalizeH="0" baseline="0" dirty="0" smtClean="0">
                        <a:ln>
                          <a:noFill/>
                        </a:ln>
                        <a:solidFill>
                          <a:srgbClr val="FF0000"/>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98290" y="35940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3</a:t>
            </a:r>
          </a:p>
        </p:txBody>
      </p:sp>
      <p:pic>
        <p:nvPicPr>
          <p:cNvPr id="41" name="그림 40"/>
          <p:cNvPicPr>
            <a:picLocks noChangeAspect="1"/>
          </p:cNvPicPr>
          <p:nvPr/>
        </p:nvPicPr>
        <p:blipFill rotWithShape="1">
          <a:blip r:embed="rId4"/>
          <a:srcRect l="1291" t="6752" r="2776" b="70434"/>
          <a:stretch/>
        </p:blipFill>
        <p:spPr>
          <a:xfrm>
            <a:off x="263352" y="2905762"/>
            <a:ext cx="7632847" cy="633946"/>
          </a:xfrm>
          <a:prstGeom prst="rect">
            <a:avLst/>
          </a:prstGeom>
        </p:spPr>
      </p:pic>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148258" y="28377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2-5</a:t>
            </a:r>
            <a:endParaRPr lang="en-US" altLang="ko-KR" sz="800" b="1" kern="0" dirty="0">
              <a:solidFill>
                <a:sysClr val="window" lastClr="FFFFFF"/>
              </a:solidFill>
              <a:latin typeface="맑은 고딕"/>
              <a:ea typeface="맑은 고딕"/>
            </a:endParaRPr>
          </a:p>
        </p:txBody>
      </p:sp>
      <p:sp>
        <p:nvSpPr>
          <p:cNvPr id="43" name="Oval 611">
            <a:extLst>
              <a:ext uri="{FF2B5EF4-FFF2-40B4-BE49-F238E27FC236}">
                <a16:creationId xmlns:a16="http://schemas.microsoft.com/office/drawing/2014/main" id="{8A3723C9-7A64-4677-9B95-EBFFA02C0DC4}"/>
              </a:ext>
            </a:extLst>
          </p:cNvPr>
          <p:cNvSpPr>
            <a:spLocks noChangeArrowheads="1"/>
          </p:cNvSpPr>
          <p:nvPr/>
        </p:nvSpPr>
        <p:spPr bwMode="auto">
          <a:xfrm>
            <a:off x="98290" y="408000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sp>
        <p:nvSpPr>
          <p:cNvPr id="44" name="Oval 611">
            <a:extLst>
              <a:ext uri="{FF2B5EF4-FFF2-40B4-BE49-F238E27FC236}">
                <a16:creationId xmlns:a16="http://schemas.microsoft.com/office/drawing/2014/main" id="{8A3723C9-7A64-4677-9B95-EBFFA02C0DC4}"/>
              </a:ext>
            </a:extLst>
          </p:cNvPr>
          <p:cNvSpPr>
            <a:spLocks noChangeArrowheads="1"/>
          </p:cNvSpPr>
          <p:nvPr/>
        </p:nvSpPr>
        <p:spPr bwMode="auto">
          <a:xfrm>
            <a:off x="6507043" y="404505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45" name="Oval 611">
            <a:extLst>
              <a:ext uri="{FF2B5EF4-FFF2-40B4-BE49-F238E27FC236}">
                <a16:creationId xmlns:a16="http://schemas.microsoft.com/office/drawing/2014/main" id="{8A3723C9-7A64-4677-9B95-EBFFA02C0DC4}"/>
              </a:ext>
            </a:extLst>
          </p:cNvPr>
          <p:cNvSpPr>
            <a:spLocks noChangeArrowheads="1"/>
          </p:cNvSpPr>
          <p:nvPr/>
        </p:nvSpPr>
        <p:spPr bwMode="auto">
          <a:xfrm>
            <a:off x="7648882" y="404505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3-3</a:t>
            </a:r>
            <a:endParaRPr lang="en-US" altLang="ko-KR" sz="800" b="1" kern="0" dirty="0">
              <a:solidFill>
                <a:sysClr val="window" lastClr="FFFFFF"/>
              </a:solidFill>
              <a:latin typeface="맑은 고딕"/>
              <a:ea typeface="맑은 고딕"/>
            </a:endParaRPr>
          </a:p>
        </p:txBody>
      </p:sp>
      <p:sp>
        <p:nvSpPr>
          <p:cNvPr id="49" name="Button">
            <a:extLst>
              <a:ext uri="{FF2B5EF4-FFF2-40B4-BE49-F238E27FC236}">
                <a16:creationId xmlns:a16="http://schemas.microsoft.com/office/drawing/2014/main" id="{0B50D06C-82E3-4B5D-A60E-0FEAE2474059}"/>
              </a:ext>
            </a:extLst>
          </p:cNvPr>
          <p:cNvSpPr/>
          <p:nvPr/>
        </p:nvSpPr>
        <p:spPr>
          <a:xfrm>
            <a:off x="7347053" y="5373111"/>
            <a:ext cx="778745" cy="325332"/>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b="1" dirty="0" smtClean="0">
                <a:solidFill>
                  <a:schemeClr val="bg1"/>
                </a:solidFill>
              </a:rPr>
              <a:t>마이샵등록</a:t>
            </a:r>
            <a:endParaRPr lang="en-US" altLang="ko-KR" sz="800" b="1" dirty="0">
              <a:solidFill>
                <a:schemeClr val="bg1"/>
              </a:solidFill>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7984542" y="526511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3-5</a:t>
            </a:r>
            <a:endParaRPr lang="en-US" altLang="ko-KR" sz="800" b="1" kern="0" dirty="0">
              <a:solidFill>
                <a:sysClr val="window" lastClr="FFFFFF"/>
              </a:solidFill>
              <a:latin typeface="맑은 고딕"/>
              <a:ea typeface="맑은 고딕"/>
            </a:endParaRPr>
          </a:p>
        </p:txBody>
      </p:sp>
      <p:grpSp>
        <p:nvGrpSpPr>
          <p:cNvPr id="51" name="그룹 50"/>
          <p:cNvGrpSpPr/>
          <p:nvPr/>
        </p:nvGrpSpPr>
        <p:grpSpPr>
          <a:xfrm>
            <a:off x="7557755" y="4227854"/>
            <a:ext cx="141198" cy="141198"/>
            <a:chOff x="839417" y="2985214"/>
            <a:chExt cx="141198" cy="141198"/>
          </a:xfrm>
        </p:grpSpPr>
        <p:sp>
          <p:nvSpPr>
            <p:cNvPr id="52" name="타원 51"/>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3"/>
          <p:cNvGrpSpPr/>
          <p:nvPr/>
        </p:nvGrpSpPr>
        <p:grpSpPr>
          <a:xfrm>
            <a:off x="7557755" y="4610832"/>
            <a:ext cx="141198" cy="141198"/>
            <a:chOff x="839417" y="2985214"/>
            <a:chExt cx="141198" cy="141198"/>
          </a:xfrm>
        </p:grpSpPr>
        <p:sp>
          <p:nvSpPr>
            <p:cNvPr id="55" name="타원 5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874012" y="3019809"/>
              <a:ext cx="72008" cy="72008"/>
            </a:xfrm>
            <a:prstGeom prst="ellipse">
              <a:avLst/>
            </a:prstGeom>
            <a:solidFill>
              <a:schemeClr val="bg1">
                <a:lumMod val="9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Button">
            <a:extLst>
              <a:ext uri="{FF2B5EF4-FFF2-40B4-BE49-F238E27FC236}">
                <a16:creationId xmlns:a16="http://schemas.microsoft.com/office/drawing/2014/main" id="{0B50D06C-82E3-4B5D-A60E-0FEAE2474059}"/>
              </a:ext>
            </a:extLst>
          </p:cNvPr>
          <p:cNvSpPr/>
          <p:nvPr/>
        </p:nvSpPr>
        <p:spPr>
          <a:xfrm>
            <a:off x="6485357" y="5373111"/>
            <a:ext cx="778745" cy="32533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b="1" dirty="0" smtClean="0">
                <a:solidFill>
                  <a:schemeClr val="tx1"/>
                </a:solidFill>
              </a:rPr>
              <a:t>선택하지않기</a:t>
            </a:r>
            <a:endParaRPr lang="en-US" altLang="ko-KR" sz="800" b="1" dirty="0">
              <a:solidFill>
                <a:schemeClr val="tx1"/>
              </a:solidFill>
            </a:endParaRPr>
          </a:p>
        </p:txBody>
      </p:sp>
      <p:sp>
        <p:nvSpPr>
          <p:cNvPr id="46" name="Oval 611">
            <a:extLst>
              <a:ext uri="{FF2B5EF4-FFF2-40B4-BE49-F238E27FC236}">
                <a16:creationId xmlns:a16="http://schemas.microsoft.com/office/drawing/2014/main" id="{8A3723C9-7A64-4677-9B95-EBFFA02C0DC4}"/>
              </a:ext>
            </a:extLst>
          </p:cNvPr>
          <p:cNvSpPr>
            <a:spLocks noChangeArrowheads="1"/>
          </p:cNvSpPr>
          <p:nvPr/>
        </p:nvSpPr>
        <p:spPr bwMode="auto">
          <a:xfrm>
            <a:off x="7048102" y="526511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3-4</a:t>
            </a:r>
            <a:endParaRPr lang="en-US" altLang="ko-KR" sz="800" b="1" kern="0" dirty="0">
              <a:solidFill>
                <a:sysClr val="window" lastClr="FFFFFF"/>
              </a:solidFill>
              <a:latin typeface="맑은 고딕"/>
              <a:ea typeface="맑은 고딕"/>
            </a:endParaRPr>
          </a:p>
        </p:txBody>
      </p:sp>
      <p:sp>
        <p:nvSpPr>
          <p:cNvPr id="22" name="직사각형 21"/>
          <p:cNvSpPr/>
          <p:nvPr/>
        </p:nvSpPr>
        <p:spPr>
          <a:xfrm>
            <a:off x="148258" y="4889280"/>
            <a:ext cx="6096000" cy="400110"/>
          </a:xfrm>
          <a:prstGeom prst="rect">
            <a:avLst/>
          </a:prstGeom>
        </p:spPr>
        <p:txBody>
          <a:bodyPr>
            <a:spAutoFit/>
          </a:bodyPr>
          <a:lstStyle/>
          <a:p>
            <a:pPr>
              <a:lnSpc>
                <a:spcPts val="1200"/>
              </a:lnSpc>
              <a:buFont typeface="Arial" panose="020B0604020202020204" pitchFamily="34" charset="0"/>
              <a:buChar char="•"/>
            </a:pPr>
            <a:r>
              <a:rPr lang="ko-KR" altLang="en-US" sz="800" dirty="0">
                <a:solidFill>
                  <a:srgbClr val="666666"/>
                </a:solidFill>
                <a:latin typeface="Pretendard"/>
              </a:rPr>
              <a:t>최근 구매 횟수는 최근 </a:t>
            </a:r>
            <a:r>
              <a:rPr lang="en-US" altLang="ko-KR" sz="800" dirty="0">
                <a:solidFill>
                  <a:srgbClr val="666666"/>
                </a:solidFill>
                <a:latin typeface="Pretendard"/>
              </a:rPr>
              <a:t>1</a:t>
            </a:r>
            <a:r>
              <a:rPr lang="ko-KR" altLang="en-US" sz="800" dirty="0">
                <a:solidFill>
                  <a:srgbClr val="666666"/>
                </a:solidFill>
                <a:latin typeface="Pretendard"/>
              </a:rPr>
              <a:t>년간 구매한 횟수 입니다</a:t>
            </a:r>
            <a:r>
              <a:rPr lang="en-US" altLang="ko-KR" sz="800" dirty="0">
                <a:solidFill>
                  <a:srgbClr val="666666"/>
                </a:solidFill>
                <a:latin typeface="Pretendard"/>
              </a:rPr>
              <a:t>.</a:t>
            </a:r>
          </a:p>
          <a:p>
            <a:pPr>
              <a:lnSpc>
                <a:spcPts val="1200"/>
              </a:lnSpc>
              <a:buFont typeface="Arial" panose="020B0604020202020204" pitchFamily="34" charset="0"/>
              <a:buChar char="•"/>
            </a:pPr>
            <a:r>
              <a:rPr lang="ko-KR" altLang="en-US" sz="800" dirty="0" smtClean="0">
                <a:solidFill>
                  <a:srgbClr val="666666"/>
                </a:solidFill>
                <a:latin typeface="Pretendard"/>
              </a:rPr>
              <a:t>마이샵 등록은 </a:t>
            </a:r>
            <a:r>
              <a:rPr lang="ko-KR" altLang="en-US" sz="800" dirty="0">
                <a:solidFill>
                  <a:srgbClr val="666666"/>
                </a:solidFill>
                <a:latin typeface="Pretendard"/>
              </a:rPr>
              <a:t>오프라인 매장만 가능합니다</a:t>
            </a:r>
            <a:r>
              <a:rPr lang="en-US" altLang="ko-KR" sz="800" dirty="0">
                <a:solidFill>
                  <a:srgbClr val="666666"/>
                </a:solidFill>
                <a:latin typeface="Pretendard"/>
              </a:rPr>
              <a:t>.</a:t>
            </a:r>
            <a:endParaRPr lang="en-US" altLang="ko-KR" sz="800" b="0" i="0" dirty="0">
              <a:solidFill>
                <a:srgbClr val="666666"/>
              </a:solidFill>
              <a:effectLst/>
              <a:latin typeface="Pretendard"/>
            </a:endParaRPr>
          </a:p>
        </p:txBody>
      </p:sp>
      <p:sp>
        <p:nvSpPr>
          <p:cNvPr id="84" name="Oval 611">
            <a:extLst>
              <a:ext uri="{FF2B5EF4-FFF2-40B4-BE49-F238E27FC236}">
                <a16:creationId xmlns:a16="http://schemas.microsoft.com/office/drawing/2014/main" id="{8A3723C9-7A64-4677-9B95-EBFFA02C0DC4}"/>
              </a:ext>
            </a:extLst>
          </p:cNvPr>
          <p:cNvSpPr>
            <a:spLocks noChangeArrowheads="1"/>
          </p:cNvSpPr>
          <p:nvPr/>
        </p:nvSpPr>
        <p:spPr bwMode="auto">
          <a:xfrm>
            <a:off x="98290" y="452623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3-6</a:t>
            </a:r>
            <a:endParaRPr lang="en-US" altLang="ko-KR" sz="800" b="1" kern="0" dirty="0">
              <a:solidFill>
                <a:sysClr val="window" lastClr="FFFFFF"/>
              </a:solidFill>
              <a:latin typeface="맑은 고딕"/>
              <a:ea typeface="맑은 고딕"/>
            </a:endParaRPr>
          </a:p>
        </p:txBody>
      </p:sp>
      <p:sp>
        <p:nvSpPr>
          <p:cNvPr id="6" name="TextBox 5"/>
          <p:cNvSpPr txBox="1"/>
          <p:nvPr/>
        </p:nvSpPr>
        <p:spPr>
          <a:xfrm>
            <a:off x="3692250" y="1788027"/>
            <a:ext cx="3254772" cy="261610"/>
          </a:xfrm>
          <a:prstGeom prst="rect">
            <a:avLst/>
          </a:prstGeom>
          <a:solidFill>
            <a:schemeClr val="bg1"/>
          </a:solidFill>
        </p:spPr>
        <p:txBody>
          <a:bodyPr wrap="square" rtlCol="0">
            <a:spAutoFit/>
          </a:bodyPr>
          <a:lstStyle/>
          <a:p>
            <a:r>
              <a:rPr lang="ko-KR" altLang="en-US" sz="1100" b="1" dirty="0" smtClean="0"/>
              <a:t>마이샵이란</a:t>
            </a:r>
            <a:r>
              <a:rPr lang="en-US" altLang="ko-KR" sz="1100" b="1" dirty="0" smtClean="0"/>
              <a:t>?</a:t>
            </a:r>
            <a:endParaRPr lang="ko-KR" altLang="en-US" sz="1100" b="1" dirty="0"/>
          </a:p>
        </p:txBody>
      </p:sp>
      <p:sp>
        <p:nvSpPr>
          <p:cNvPr id="29" name="TextBox 28"/>
          <p:cNvSpPr txBox="1"/>
          <p:nvPr/>
        </p:nvSpPr>
        <p:spPr>
          <a:xfrm>
            <a:off x="3157863" y="3034281"/>
            <a:ext cx="3254772" cy="400110"/>
          </a:xfrm>
          <a:prstGeom prst="rect">
            <a:avLst/>
          </a:prstGeom>
          <a:solidFill>
            <a:srgbClr val="FCFCFD"/>
          </a:solidFill>
        </p:spPr>
        <p:txBody>
          <a:bodyPr wrap="square" rtlCol="0">
            <a:spAutoFit/>
          </a:bodyPr>
          <a:lstStyle/>
          <a:p>
            <a:pPr>
              <a:lnSpc>
                <a:spcPts val="1200"/>
              </a:lnSpc>
            </a:pPr>
            <a:r>
              <a:rPr lang="ko-KR" altLang="en-US" sz="800" dirty="0" smtClean="0"/>
              <a:t>마이샵으로 등록된 매장이 없습니다</a:t>
            </a:r>
            <a:r>
              <a:rPr lang="en-US" altLang="ko-KR" sz="800" dirty="0" smtClean="0"/>
              <a:t>. </a:t>
            </a:r>
          </a:p>
          <a:p>
            <a:pPr>
              <a:lnSpc>
                <a:spcPts val="1200"/>
              </a:lnSpc>
            </a:pPr>
            <a:r>
              <a:rPr lang="ko-KR" altLang="en-US" sz="800" dirty="0" smtClean="0"/>
              <a:t>자주 가는 매장을 마이샵으로 등록해보세요</a:t>
            </a:r>
            <a:r>
              <a:rPr lang="en-US" altLang="ko-KR" sz="800" dirty="0" smtClean="0"/>
              <a:t>!</a:t>
            </a:r>
            <a:endParaRPr lang="ko-KR" altLang="en-US" sz="800" dirty="0"/>
          </a:p>
        </p:txBody>
      </p:sp>
    </p:spTree>
    <p:extLst>
      <p:ext uri="{BB962C8B-B14F-4D97-AF65-F5344CB8AC3E}">
        <p14:creationId xmlns:p14="http://schemas.microsoft.com/office/powerpoint/2010/main" val="62161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팝업</a:t>
            </a:r>
            <a:endParaRPr lang="ko-KR" altLang="en-US" dirty="0"/>
          </a:p>
        </p:txBody>
      </p:sp>
      <p:sp>
        <p:nvSpPr>
          <p:cNvPr id="3" name="부제목 2"/>
          <p:cNvSpPr>
            <a:spLocks noGrp="1"/>
          </p:cNvSpPr>
          <p:nvPr>
            <p:ph type="subTitle" idx="1"/>
          </p:nvPr>
        </p:nvSpPr>
        <p:spPr/>
        <p:txBody>
          <a:bodyPr/>
          <a:lstStyle/>
          <a:p>
            <a:endParaRPr lang="ko-KR" altLang="en-US"/>
          </a:p>
        </p:txBody>
      </p:sp>
      <p:graphicFrame>
        <p:nvGraphicFramePr>
          <p:cNvPr id="4" name="표 3"/>
          <p:cNvGraphicFramePr>
            <a:graphicFrameLocks noGrp="1"/>
          </p:cNvGraphicFramePr>
          <p:nvPr>
            <p:extLst>
              <p:ext uri="{D42A27DB-BD31-4B8C-83A1-F6EECF244321}">
                <p14:modId xmlns:p14="http://schemas.microsoft.com/office/powerpoint/2010/main" val="767363452"/>
              </p:ext>
            </p:extLst>
          </p:nvPr>
        </p:nvGraphicFramePr>
        <p:xfrm>
          <a:off x="3762679" y="1836742"/>
          <a:ext cx="1164826"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1525091533"/>
                    </a:ext>
                  </a:extLst>
                </a:gridCol>
              </a:tblGrid>
              <a:tr h="337981">
                <a:tc>
                  <a:txBody>
                    <a:bodyPr/>
                    <a:lstStyle/>
                    <a:p>
                      <a:pPr algn="ctr" latinLnBrk="1"/>
                      <a:r>
                        <a:rPr lang="ko-KR" altLang="en-US" sz="700" b="0" dirty="0" smtClean="0">
                          <a:solidFill>
                            <a:schemeClr val="tx1">
                              <a:lumMod val="50000"/>
                              <a:lumOff val="50000"/>
                            </a:schemeClr>
                          </a:solidFill>
                        </a:rPr>
                        <a:t>등록일 </a:t>
                      </a:r>
                      <a:r>
                        <a:rPr lang="en-US" altLang="ko-KR" sz="700" b="0" dirty="0" smtClean="0">
                          <a:solidFill>
                            <a:schemeClr val="tx1">
                              <a:lumMod val="50000"/>
                              <a:lumOff val="50000"/>
                            </a:schemeClr>
                          </a:solidFill>
                        </a:rPr>
                        <a:t>2024.05.23</a:t>
                      </a:r>
                      <a:r>
                        <a:rPr lang="en-US" altLang="ko-KR" sz="700" b="0" baseline="0" dirty="0" smtClean="0">
                          <a:solidFill>
                            <a:schemeClr val="tx1">
                              <a:lumMod val="50000"/>
                              <a:lumOff val="50000"/>
                            </a:schemeClr>
                          </a:solidFill>
                        </a:rPr>
                        <a:t> </a:t>
                      </a:r>
                      <a:endParaRPr lang="ko-KR" altLang="en-US" sz="700" b="0" dirty="0">
                        <a:solidFill>
                          <a:schemeClr val="tx1">
                            <a:lumMod val="50000"/>
                            <a:lumOff val="50000"/>
                          </a:schemeClr>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5" name="표 4">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3230257942"/>
              </p:ext>
            </p:extLst>
          </p:nvPr>
        </p:nvGraphicFramePr>
        <p:xfrm>
          <a:off x="3306906" y="997114"/>
          <a:ext cx="1986212" cy="1059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6212">
                  <a:extLst>
                    <a:ext uri="{9D8B030D-6E8A-4147-A177-3AD203B41FA5}">
                      <a16:colId xmlns:a16="http://schemas.microsoft.com/office/drawing/2014/main" val="3625501591"/>
                    </a:ext>
                  </a:extLst>
                </a:gridCol>
              </a:tblGrid>
              <a:tr h="1059916">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6" name="직사각형 5"/>
          <p:cNvSpPr/>
          <p:nvPr/>
        </p:nvSpPr>
        <p:spPr>
          <a:xfrm>
            <a:off x="3296914" y="1316003"/>
            <a:ext cx="2006196" cy="215444"/>
          </a:xfrm>
          <a:prstGeom prst="rect">
            <a:avLst/>
          </a:prstGeom>
        </p:spPr>
        <p:txBody>
          <a:bodyPr wrap="square">
            <a:spAutoFit/>
          </a:bodyPr>
          <a:lstStyle/>
          <a:p>
            <a:r>
              <a:rPr lang="ko-KR" altLang="en-US" sz="800" dirty="0"/>
              <a:t>매장을 선택해주세요</a:t>
            </a:r>
            <a:r>
              <a:rPr lang="en-US" altLang="ko-KR" sz="800" dirty="0"/>
              <a:t>. </a:t>
            </a:r>
          </a:p>
        </p:txBody>
      </p:sp>
      <p:sp>
        <p:nvSpPr>
          <p:cNvPr id="7" name="Button">
            <a:extLst>
              <a:ext uri="{FF2B5EF4-FFF2-40B4-BE49-F238E27FC236}">
                <a16:creationId xmlns:a16="http://schemas.microsoft.com/office/drawing/2014/main" id="{0B50D06C-82E3-4B5D-A60E-0FEAE2474059}"/>
              </a:ext>
            </a:extLst>
          </p:cNvPr>
          <p:cNvSpPr/>
          <p:nvPr/>
        </p:nvSpPr>
        <p:spPr>
          <a:xfrm>
            <a:off x="3312485" y="1769030"/>
            <a:ext cx="1980633"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8" name="직사각형 7"/>
          <p:cNvSpPr/>
          <p:nvPr/>
        </p:nvSpPr>
        <p:spPr>
          <a:xfrm>
            <a:off x="5025470" y="997114"/>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9" name="직사각형 8"/>
          <p:cNvSpPr/>
          <p:nvPr/>
        </p:nvSpPr>
        <p:spPr>
          <a:xfrm>
            <a:off x="3322897" y="1112509"/>
            <a:ext cx="1970221" cy="230832"/>
          </a:xfrm>
          <a:prstGeom prst="rect">
            <a:avLst/>
          </a:prstGeom>
        </p:spPr>
        <p:txBody>
          <a:bodyPr wrap="square">
            <a:spAutoFit/>
          </a:bodyPr>
          <a:lstStyle/>
          <a:p>
            <a:r>
              <a:rPr lang="ko-KR" altLang="en-US" sz="900" b="1" dirty="0" smtClean="0"/>
              <a:t>알림</a:t>
            </a:r>
            <a:endParaRPr lang="ko-KR" altLang="en-US" sz="900" b="1" dirty="0"/>
          </a:p>
        </p:txBody>
      </p:sp>
      <p:graphicFrame>
        <p:nvGraphicFramePr>
          <p:cNvPr id="11" name="표 10">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551341432"/>
              </p:ext>
            </p:extLst>
          </p:nvPr>
        </p:nvGraphicFramePr>
        <p:xfrm>
          <a:off x="335360" y="989403"/>
          <a:ext cx="2664296" cy="129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a16="http://schemas.microsoft.com/office/drawing/2014/main" val="3625501591"/>
                    </a:ext>
                  </a:extLst>
                </a:gridCol>
              </a:tblGrid>
              <a:tr h="1296000">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2" name="직사각형 11"/>
          <p:cNvSpPr/>
          <p:nvPr/>
        </p:nvSpPr>
        <p:spPr>
          <a:xfrm>
            <a:off x="325368" y="1393778"/>
            <a:ext cx="2818304" cy="384016"/>
          </a:xfrm>
          <a:prstGeom prst="rect">
            <a:avLst/>
          </a:prstGeom>
        </p:spPr>
        <p:txBody>
          <a:bodyPr wrap="square">
            <a:spAutoFit/>
          </a:bodyPr>
          <a:lstStyle/>
          <a:p>
            <a:pPr>
              <a:lnSpc>
                <a:spcPts val="1200"/>
              </a:lnSpc>
            </a:pPr>
            <a:r>
              <a:rPr lang="ko-KR" altLang="en-US" sz="800" dirty="0" smtClean="0"/>
              <a:t>마이샵을 변경 등록하시겠습니까</a:t>
            </a:r>
            <a:r>
              <a:rPr lang="en-US" altLang="ko-KR" sz="800" dirty="0" smtClean="0"/>
              <a:t>?</a:t>
            </a:r>
          </a:p>
          <a:p>
            <a:pPr>
              <a:lnSpc>
                <a:spcPts val="1200"/>
              </a:lnSpc>
            </a:pPr>
            <a:r>
              <a:rPr lang="ko-KR" altLang="en-US" sz="800" dirty="0"/>
              <a:t>현재 등록되어 있는 </a:t>
            </a:r>
            <a:r>
              <a:rPr lang="ko-KR" altLang="en-US" sz="800" dirty="0" err="1"/>
              <a:t>마이샵은</a:t>
            </a:r>
            <a:r>
              <a:rPr lang="ko-KR" altLang="en-US" sz="800" dirty="0"/>
              <a:t> 삭제됩니다</a:t>
            </a:r>
            <a:r>
              <a:rPr lang="en-US" altLang="ko-KR" sz="800" dirty="0"/>
              <a:t>. </a:t>
            </a:r>
          </a:p>
        </p:txBody>
      </p:sp>
      <p:sp>
        <p:nvSpPr>
          <p:cNvPr id="13" name="Button">
            <a:extLst>
              <a:ext uri="{FF2B5EF4-FFF2-40B4-BE49-F238E27FC236}">
                <a16:creationId xmlns:a16="http://schemas.microsoft.com/office/drawing/2014/main" id="{0B50D06C-82E3-4B5D-A60E-0FEAE2474059}"/>
              </a:ext>
            </a:extLst>
          </p:cNvPr>
          <p:cNvSpPr/>
          <p:nvPr/>
        </p:nvSpPr>
        <p:spPr>
          <a:xfrm>
            <a:off x="334223" y="1988840"/>
            <a:ext cx="1369289"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취소</a:t>
            </a:r>
            <a:endParaRPr lang="ko-KR" altLang="en-US" sz="800" dirty="0">
              <a:solidFill>
                <a:schemeClr val="tx1"/>
              </a:solidFill>
            </a:endParaRPr>
          </a:p>
        </p:txBody>
      </p:sp>
      <p:sp>
        <p:nvSpPr>
          <p:cNvPr id="14" name="Button">
            <a:extLst>
              <a:ext uri="{FF2B5EF4-FFF2-40B4-BE49-F238E27FC236}">
                <a16:creationId xmlns:a16="http://schemas.microsoft.com/office/drawing/2014/main" id="{0B50D06C-82E3-4B5D-A60E-0FEAE2474059}"/>
              </a:ext>
            </a:extLst>
          </p:cNvPr>
          <p:cNvSpPr/>
          <p:nvPr/>
        </p:nvSpPr>
        <p:spPr>
          <a:xfrm>
            <a:off x="1635716" y="1988840"/>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15" name="직사각형 14"/>
          <p:cNvSpPr/>
          <p:nvPr/>
        </p:nvSpPr>
        <p:spPr>
          <a:xfrm>
            <a:off x="351351" y="1138189"/>
            <a:ext cx="1970221" cy="230832"/>
          </a:xfrm>
          <a:prstGeom prst="rect">
            <a:avLst/>
          </a:prstGeom>
        </p:spPr>
        <p:txBody>
          <a:bodyPr wrap="square">
            <a:spAutoFit/>
          </a:bodyPr>
          <a:lstStyle/>
          <a:p>
            <a:r>
              <a:rPr lang="ko-KR" altLang="en-US" sz="900" b="1" dirty="0" smtClean="0"/>
              <a:t>마이샵 변경 </a:t>
            </a:r>
            <a:endParaRPr lang="ko-KR" altLang="en-US" sz="900" b="1" dirty="0"/>
          </a:p>
        </p:txBody>
      </p:sp>
      <p:sp>
        <p:nvSpPr>
          <p:cNvPr id="16" name="직사각형 15"/>
          <p:cNvSpPr/>
          <p:nvPr/>
        </p:nvSpPr>
        <p:spPr>
          <a:xfrm>
            <a:off x="2722016" y="989403"/>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243351" y="9271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graphicFrame>
        <p:nvGraphicFramePr>
          <p:cNvPr id="18" name="표 17">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2581095612"/>
              </p:ext>
            </p:extLst>
          </p:nvPr>
        </p:nvGraphicFramePr>
        <p:xfrm>
          <a:off x="5600368" y="1001489"/>
          <a:ext cx="1986212" cy="1059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6212">
                  <a:extLst>
                    <a:ext uri="{9D8B030D-6E8A-4147-A177-3AD203B41FA5}">
                      <a16:colId xmlns:a16="http://schemas.microsoft.com/office/drawing/2014/main" val="3625501591"/>
                    </a:ext>
                  </a:extLst>
                </a:gridCol>
              </a:tblGrid>
              <a:tr h="1059916">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9" name="직사각형 18"/>
          <p:cNvSpPr/>
          <p:nvPr/>
        </p:nvSpPr>
        <p:spPr>
          <a:xfrm>
            <a:off x="5590376" y="1320378"/>
            <a:ext cx="2006196" cy="338554"/>
          </a:xfrm>
          <a:prstGeom prst="rect">
            <a:avLst/>
          </a:prstGeom>
        </p:spPr>
        <p:txBody>
          <a:bodyPr wrap="square">
            <a:spAutoFit/>
          </a:bodyPr>
          <a:lstStyle/>
          <a:p>
            <a:r>
              <a:rPr lang="ko-KR" altLang="en-US" sz="800" dirty="0" smtClean="0"/>
              <a:t>마이샵이 </a:t>
            </a:r>
            <a:r>
              <a:rPr lang="ko-KR" altLang="en-US" sz="800" dirty="0"/>
              <a:t>등록되었습니다</a:t>
            </a:r>
            <a:r>
              <a:rPr lang="en-US" altLang="ko-KR" sz="800" dirty="0"/>
              <a:t>. </a:t>
            </a:r>
            <a:endParaRPr lang="ko-KR" altLang="en-US" sz="800" dirty="0"/>
          </a:p>
          <a:p>
            <a:r>
              <a:rPr lang="en-US" altLang="ko-KR" sz="800" dirty="0" smtClean="0"/>
              <a:t> </a:t>
            </a:r>
            <a:endParaRPr lang="ko-KR" altLang="en-US" sz="800" dirty="0"/>
          </a:p>
        </p:txBody>
      </p:sp>
      <p:sp>
        <p:nvSpPr>
          <p:cNvPr id="20" name="Button">
            <a:extLst>
              <a:ext uri="{FF2B5EF4-FFF2-40B4-BE49-F238E27FC236}">
                <a16:creationId xmlns:a16="http://schemas.microsoft.com/office/drawing/2014/main" id="{0B50D06C-82E3-4B5D-A60E-0FEAE2474059}"/>
              </a:ext>
            </a:extLst>
          </p:cNvPr>
          <p:cNvSpPr/>
          <p:nvPr/>
        </p:nvSpPr>
        <p:spPr>
          <a:xfrm>
            <a:off x="5605947" y="1773405"/>
            <a:ext cx="1980633"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21" name="직사각형 20"/>
          <p:cNvSpPr/>
          <p:nvPr/>
        </p:nvSpPr>
        <p:spPr>
          <a:xfrm>
            <a:off x="7318932" y="1001489"/>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22" name="직사각형 21"/>
          <p:cNvSpPr/>
          <p:nvPr/>
        </p:nvSpPr>
        <p:spPr>
          <a:xfrm>
            <a:off x="5616359" y="1116884"/>
            <a:ext cx="1970221" cy="230832"/>
          </a:xfrm>
          <a:prstGeom prst="rect">
            <a:avLst/>
          </a:prstGeom>
        </p:spPr>
        <p:txBody>
          <a:bodyPr wrap="square">
            <a:spAutoFit/>
          </a:bodyPr>
          <a:lstStyle/>
          <a:p>
            <a:r>
              <a:rPr lang="ko-KR" altLang="en-US" sz="900" b="1" dirty="0" smtClean="0"/>
              <a:t>알림</a:t>
            </a:r>
            <a:endParaRPr lang="ko-KR" altLang="en-US" sz="900" b="1" dirty="0"/>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5524350" y="92379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4-3</a:t>
            </a:r>
            <a:endParaRPr lang="en-US" altLang="ko-KR" sz="800" b="1" kern="0" dirty="0">
              <a:solidFill>
                <a:sysClr val="window" lastClr="FFFFFF"/>
              </a:solidFill>
              <a:latin typeface="맑은 고딕"/>
              <a:ea typeface="맑은 고딕"/>
            </a:endParaRPr>
          </a:p>
        </p:txBody>
      </p:sp>
      <p:sp>
        <p:nvSpPr>
          <p:cNvPr id="24" name="Oval 611">
            <a:extLst>
              <a:ext uri="{FF2B5EF4-FFF2-40B4-BE49-F238E27FC236}">
                <a16:creationId xmlns:a16="http://schemas.microsoft.com/office/drawing/2014/main" id="{8A3723C9-7A64-4677-9B95-EBFFA02C0DC4}"/>
              </a:ext>
            </a:extLst>
          </p:cNvPr>
          <p:cNvSpPr>
            <a:spLocks noChangeArrowheads="1"/>
          </p:cNvSpPr>
          <p:nvPr/>
        </p:nvSpPr>
        <p:spPr bwMode="auto">
          <a:xfrm>
            <a:off x="3251696" y="92710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graphicFrame>
        <p:nvGraphicFramePr>
          <p:cNvPr id="25" name="표 24">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2732803079"/>
              </p:ext>
            </p:extLst>
          </p:nvPr>
        </p:nvGraphicFramePr>
        <p:xfrm>
          <a:off x="3301620" y="3131352"/>
          <a:ext cx="1986212" cy="1059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6212">
                  <a:extLst>
                    <a:ext uri="{9D8B030D-6E8A-4147-A177-3AD203B41FA5}">
                      <a16:colId xmlns:a16="http://schemas.microsoft.com/office/drawing/2014/main" val="3625501591"/>
                    </a:ext>
                  </a:extLst>
                </a:gridCol>
              </a:tblGrid>
              <a:tr h="1059916">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26" name="직사각형 25"/>
          <p:cNvSpPr/>
          <p:nvPr/>
        </p:nvSpPr>
        <p:spPr>
          <a:xfrm>
            <a:off x="3291628" y="3450241"/>
            <a:ext cx="2006196" cy="338554"/>
          </a:xfrm>
          <a:prstGeom prst="rect">
            <a:avLst/>
          </a:prstGeom>
        </p:spPr>
        <p:txBody>
          <a:bodyPr wrap="square">
            <a:spAutoFit/>
          </a:bodyPr>
          <a:lstStyle/>
          <a:p>
            <a:r>
              <a:rPr lang="ko-KR" altLang="en-US" sz="800" dirty="0" smtClean="0"/>
              <a:t>마이샵이 삭제되었습니다</a:t>
            </a:r>
            <a:r>
              <a:rPr lang="en-US" altLang="ko-KR" sz="800" dirty="0"/>
              <a:t>. </a:t>
            </a:r>
            <a:endParaRPr lang="ko-KR" altLang="en-US" sz="800" dirty="0"/>
          </a:p>
          <a:p>
            <a:r>
              <a:rPr lang="en-US" altLang="ko-KR" sz="800" dirty="0" smtClean="0"/>
              <a:t> </a:t>
            </a:r>
            <a:endParaRPr lang="ko-KR" altLang="en-US" sz="800" dirty="0"/>
          </a:p>
        </p:txBody>
      </p:sp>
      <p:sp>
        <p:nvSpPr>
          <p:cNvPr id="27" name="Button">
            <a:extLst>
              <a:ext uri="{FF2B5EF4-FFF2-40B4-BE49-F238E27FC236}">
                <a16:creationId xmlns:a16="http://schemas.microsoft.com/office/drawing/2014/main" id="{0B50D06C-82E3-4B5D-A60E-0FEAE2474059}"/>
              </a:ext>
            </a:extLst>
          </p:cNvPr>
          <p:cNvSpPr/>
          <p:nvPr/>
        </p:nvSpPr>
        <p:spPr>
          <a:xfrm>
            <a:off x="3307199" y="3903268"/>
            <a:ext cx="1980633"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28" name="직사각형 27"/>
          <p:cNvSpPr/>
          <p:nvPr/>
        </p:nvSpPr>
        <p:spPr>
          <a:xfrm>
            <a:off x="5020184" y="3131352"/>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29" name="직사각형 28"/>
          <p:cNvSpPr/>
          <p:nvPr/>
        </p:nvSpPr>
        <p:spPr>
          <a:xfrm>
            <a:off x="3317611" y="3246747"/>
            <a:ext cx="1970221" cy="230832"/>
          </a:xfrm>
          <a:prstGeom prst="rect">
            <a:avLst/>
          </a:prstGeom>
        </p:spPr>
        <p:txBody>
          <a:bodyPr wrap="square">
            <a:spAutoFit/>
          </a:bodyPr>
          <a:lstStyle/>
          <a:p>
            <a:r>
              <a:rPr lang="ko-KR" altLang="en-US" sz="900" b="1" dirty="0" smtClean="0"/>
              <a:t>알림</a:t>
            </a:r>
            <a:endParaRPr lang="ko-KR" altLang="en-US" sz="900" b="1" dirty="0"/>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3225602" y="30536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4-5</a:t>
            </a:r>
            <a:endParaRPr lang="en-US" altLang="ko-KR" sz="800" b="1" kern="0" dirty="0">
              <a:solidFill>
                <a:sysClr val="window" lastClr="FFFFFF"/>
              </a:solidFill>
              <a:latin typeface="맑은 고딕"/>
              <a:ea typeface="맑은 고딕"/>
            </a:endParaRPr>
          </a:p>
        </p:txBody>
      </p:sp>
      <p:graphicFrame>
        <p:nvGraphicFramePr>
          <p:cNvPr id="31" name="표 30">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1005795243"/>
              </p:ext>
            </p:extLst>
          </p:nvPr>
        </p:nvGraphicFramePr>
        <p:xfrm>
          <a:off x="335360" y="3131352"/>
          <a:ext cx="2664296" cy="129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a16="http://schemas.microsoft.com/office/drawing/2014/main" val="3625501591"/>
                    </a:ext>
                  </a:extLst>
                </a:gridCol>
              </a:tblGrid>
              <a:tr h="1296000">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2" name="직사각형 31"/>
          <p:cNvSpPr/>
          <p:nvPr/>
        </p:nvSpPr>
        <p:spPr>
          <a:xfrm>
            <a:off x="325368" y="3535727"/>
            <a:ext cx="2818304" cy="384016"/>
          </a:xfrm>
          <a:prstGeom prst="rect">
            <a:avLst/>
          </a:prstGeom>
        </p:spPr>
        <p:txBody>
          <a:bodyPr wrap="square">
            <a:spAutoFit/>
          </a:bodyPr>
          <a:lstStyle/>
          <a:p>
            <a:pPr>
              <a:lnSpc>
                <a:spcPts val="1200"/>
              </a:lnSpc>
            </a:pPr>
            <a:r>
              <a:rPr lang="ko-KR" altLang="en-US" sz="800" dirty="0"/>
              <a:t>등록한 마이샵을 삭제하시겠습니까</a:t>
            </a:r>
            <a:r>
              <a:rPr lang="en-US" altLang="ko-KR" sz="800" dirty="0"/>
              <a:t>?</a:t>
            </a:r>
          </a:p>
          <a:p>
            <a:pPr>
              <a:lnSpc>
                <a:spcPts val="1200"/>
              </a:lnSpc>
            </a:pPr>
            <a:r>
              <a:rPr lang="ko-KR" altLang="en-US" sz="800" dirty="0"/>
              <a:t>삭제 후 새로운 마이샵을 등록하실 수 있습니다</a:t>
            </a:r>
            <a:r>
              <a:rPr lang="en-US" altLang="ko-KR" sz="800" dirty="0"/>
              <a:t>.</a:t>
            </a:r>
          </a:p>
        </p:txBody>
      </p:sp>
      <p:sp>
        <p:nvSpPr>
          <p:cNvPr id="33" name="Button">
            <a:extLst>
              <a:ext uri="{FF2B5EF4-FFF2-40B4-BE49-F238E27FC236}">
                <a16:creationId xmlns:a16="http://schemas.microsoft.com/office/drawing/2014/main" id="{0B50D06C-82E3-4B5D-A60E-0FEAE2474059}"/>
              </a:ext>
            </a:extLst>
          </p:cNvPr>
          <p:cNvSpPr/>
          <p:nvPr/>
        </p:nvSpPr>
        <p:spPr>
          <a:xfrm>
            <a:off x="334223" y="4130789"/>
            <a:ext cx="1369289"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취소</a:t>
            </a:r>
            <a:endParaRPr lang="ko-KR" altLang="en-US" sz="800" dirty="0">
              <a:solidFill>
                <a:schemeClr val="tx1"/>
              </a:solidFill>
            </a:endParaRPr>
          </a:p>
        </p:txBody>
      </p:sp>
      <p:sp>
        <p:nvSpPr>
          <p:cNvPr id="34" name="Button">
            <a:extLst>
              <a:ext uri="{FF2B5EF4-FFF2-40B4-BE49-F238E27FC236}">
                <a16:creationId xmlns:a16="http://schemas.microsoft.com/office/drawing/2014/main" id="{0B50D06C-82E3-4B5D-A60E-0FEAE2474059}"/>
              </a:ext>
            </a:extLst>
          </p:cNvPr>
          <p:cNvSpPr/>
          <p:nvPr/>
        </p:nvSpPr>
        <p:spPr>
          <a:xfrm>
            <a:off x="1635716" y="4130789"/>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35" name="직사각형 34"/>
          <p:cNvSpPr/>
          <p:nvPr/>
        </p:nvSpPr>
        <p:spPr>
          <a:xfrm>
            <a:off x="351351" y="3280138"/>
            <a:ext cx="1970221" cy="230832"/>
          </a:xfrm>
          <a:prstGeom prst="rect">
            <a:avLst/>
          </a:prstGeom>
        </p:spPr>
        <p:txBody>
          <a:bodyPr wrap="square">
            <a:spAutoFit/>
          </a:bodyPr>
          <a:lstStyle/>
          <a:p>
            <a:r>
              <a:rPr lang="ko-KR" altLang="en-US" sz="900" b="1" dirty="0" smtClean="0"/>
              <a:t>마이샵 삭제 </a:t>
            </a:r>
            <a:endParaRPr lang="ko-KR" altLang="en-US" sz="900" b="1" dirty="0"/>
          </a:p>
        </p:txBody>
      </p:sp>
      <p:sp>
        <p:nvSpPr>
          <p:cNvPr id="36" name="직사각형 35"/>
          <p:cNvSpPr/>
          <p:nvPr/>
        </p:nvSpPr>
        <p:spPr>
          <a:xfrm>
            <a:off x="2722016" y="3131352"/>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37" name="Oval 611">
            <a:extLst>
              <a:ext uri="{FF2B5EF4-FFF2-40B4-BE49-F238E27FC236}">
                <a16:creationId xmlns:a16="http://schemas.microsoft.com/office/drawing/2014/main" id="{8A3723C9-7A64-4677-9B95-EBFFA02C0DC4}"/>
              </a:ext>
            </a:extLst>
          </p:cNvPr>
          <p:cNvSpPr>
            <a:spLocks noChangeArrowheads="1"/>
          </p:cNvSpPr>
          <p:nvPr/>
        </p:nvSpPr>
        <p:spPr bwMode="auto">
          <a:xfrm>
            <a:off x="243351" y="306905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4-4</a:t>
            </a:r>
            <a:endParaRPr lang="en-US" altLang="ko-KR" sz="800" b="1" kern="0" dirty="0">
              <a:solidFill>
                <a:sysClr val="window" lastClr="FFFFFF"/>
              </a:solidFill>
              <a:latin typeface="맑은 고딕"/>
              <a:ea typeface="맑은 고딕"/>
            </a:endParaRPr>
          </a:p>
        </p:txBody>
      </p:sp>
      <p:graphicFrame>
        <p:nvGraphicFramePr>
          <p:cNvPr id="44" name="표 43">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3243868198"/>
              </p:ext>
            </p:extLst>
          </p:nvPr>
        </p:nvGraphicFramePr>
        <p:xfrm>
          <a:off x="325368" y="5147718"/>
          <a:ext cx="1986212" cy="1059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6212">
                  <a:extLst>
                    <a:ext uri="{9D8B030D-6E8A-4147-A177-3AD203B41FA5}">
                      <a16:colId xmlns:a16="http://schemas.microsoft.com/office/drawing/2014/main" val="3625501591"/>
                    </a:ext>
                  </a:extLst>
                </a:gridCol>
              </a:tblGrid>
              <a:tr h="1059916">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45" name="직사각형 44"/>
          <p:cNvSpPr/>
          <p:nvPr/>
        </p:nvSpPr>
        <p:spPr>
          <a:xfrm>
            <a:off x="315376" y="5466607"/>
            <a:ext cx="2006196" cy="338554"/>
          </a:xfrm>
          <a:prstGeom prst="rect">
            <a:avLst/>
          </a:prstGeom>
        </p:spPr>
        <p:txBody>
          <a:bodyPr wrap="square">
            <a:spAutoFit/>
          </a:bodyPr>
          <a:lstStyle/>
          <a:p>
            <a:r>
              <a:rPr lang="ko-KR" altLang="en-US" sz="800" dirty="0" smtClean="0"/>
              <a:t>마이샵 변경</a:t>
            </a:r>
            <a:r>
              <a:rPr lang="en-US" altLang="ko-KR" sz="800" dirty="0" smtClean="0"/>
              <a:t>/</a:t>
            </a:r>
            <a:r>
              <a:rPr lang="ko-KR" altLang="en-US" sz="800" dirty="0" smtClean="0"/>
              <a:t>삭제는 마이샵 등록일</a:t>
            </a:r>
            <a:endParaRPr lang="en-US" altLang="ko-KR" sz="800" dirty="0" smtClean="0"/>
          </a:p>
          <a:p>
            <a:r>
              <a:rPr lang="ko-KR" altLang="en-US" sz="800" dirty="0" smtClean="0"/>
              <a:t>로부터 </a:t>
            </a:r>
            <a:r>
              <a:rPr lang="en-US" altLang="ko-KR" sz="800" dirty="0" smtClean="0"/>
              <a:t>1</a:t>
            </a:r>
            <a:r>
              <a:rPr lang="ko-KR" altLang="en-US" sz="800" dirty="0" smtClean="0"/>
              <a:t>개월 후 하실 수 있습니다</a:t>
            </a:r>
            <a:r>
              <a:rPr lang="en-US" altLang="ko-KR" sz="800" dirty="0" smtClean="0"/>
              <a:t>. </a:t>
            </a:r>
            <a:endParaRPr lang="ko-KR" altLang="en-US" sz="800" dirty="0"/>
          </a:p>
        </p:txBody>
      </p:sp>
      <p:sp>
        <p:nvSpPr>
          <p:cNvPr id="46" name="Button">
            <a:extLst>
              <a:ext uri="{FF2B5EF4-FFF2-40B4-BE49-F238E27FC236}">
                <a16:creationId xmlns:a16="http://schemas.microsoft.com/office/drawing/2014/main" id="{0B50D06C-82E3-4B5D-A60E-0FEAE2474059}"/>
              </a:ext>
            </a:extLst>
          </p:cNvPr>
          <p:cNvSpPr/>
          <p:nvPr/>
        </p:nvSpPr>
        <p:spPr>
          <a:xfrm>
            <a:off x="330947" y="5919634"/>
            <a:ext cx="1980633"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47" name="직사각형 46"/>
          <p:cNvSpPr/>
          <p:nvPr/>
        </p:nvSpPr>
        <p:spPr>
          <a:xfrm>
            <a:off x="2043932" y="5147718"/>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48" name="직사각형 47"/>
          <p:cNvSpPr/>
          <p:nvPr/>
        </p:nvSpPr>
        <p:spPr>
          <a:xfrm>
            <a:off x="341359" y="5263113"/>
            <a:ext cx="1970221" cy="230832"/>
          </a:xfrm>
          <a:prstGeom prst="rect">
            <a:avLst/>
          </a:prstGeom>
        </p:spPr>
        <p:txBody>
          <a:bodyPr wrap="square">
            <a:spAutoFit/>
          </a:bodyPr>
          <a:lstStyle/>
          <a:p>
            <a:r>
              <a:rPr lang="ko-KR" altLang="en-US" sz="900" b="1" dirty="0" smtClean="0"/>
              <a:t>알림</a:t>
            </a:r>
            <a:endParaRPr lang="ko-KR" altLang="en-US" sz="900" b="1" dirty="0"/>
          </a:p>
        </p:txBody>
      </p:sp>
      <p:sp>
        <p:nvSpPr>
          <p:cNvPr id="49" name="Oval 611">
            <a:extLst>
              <a:ext uri="{FF2B5EF4-FFF2-40B4-BE49-F238E27FC236}">
                <a16:creationId xmlns:a16="http://schemas.microsoft.com/office/drawing/2014/main" id="{8A3723C9-7A64-4677-9B95-EBFFA02C0DC4}"/>
              </a:ext>
            </a:extLst>
          </p:cNvPr>
          <p:cNvSpPr>
            <a:spLocks noChangeArrowheads="1"/>
          </p:cNvSpPr>
          <p:nvPr/>
        </p:nvSpPr>
        <p:spPr bwMode="auto">
          <a:xfrm>
            <a:off x="249350" y="50700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4-6</a:t>
            </a:r>
            <a:endParaRPr lang="en-US" altLang="ko-KR" sz="800" b="1" kern="0" dirty="0">
              <a:solidFill>
                <a:sysClr val="window" lastClr="FFFFFF"/>
              </a:solidFill>
              <a:latin typeface="맑은 고딕"/>
              <a:ea typeface="맑은 고딕"/>
            </a:endParaRPr>
          </a:p>
        </p:txBody>
      </p:sp>
      <p:sp>
        <p:nvSpPr>
          <p:cNvPr id="50" name="직사각형 49"/>
          <p:cNvSpPr/>
          <p:nvPr/>
        </p:nvSpPr>
        <p:spPr>
          <a:xfrm>
            <a:off x="3301620" y="2877059"/>
            <a:ext cx="1322798" cy="215444"/>
          </a:xfrm>
          <a:prstGeom prst="rect">
            <a:avLst/>
          </a:prstGeom>
        </p:spPr>
        <p:txBody>
          <a:bodyPr wrap="none">
            <a:spAutoFit/>
          </a:bodyPr>
          <a:lstStyle/>
          <a:p>
            <a:r>
              <a:rPr lang="ko-KR" altLang="en-US" sz="800" dirty="0">
                <a:sym typeface="Wingdings 2" pitchFamily="18" charset="2"/>
              </a:rPr>
              <a:t>삭제완료팝업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
        <p:nvSpPr>
          <p:cNvPr id="52" name="직사각형 51"/>
          <p:cNvSpPr/>
          <p:nvPr/>
        </p:nvSpPr>
        <p:spPr>
          <a:xfrm>
            <a:off x="3301620" y="760918"/>
            <a:ext cx="1491114" cy="215444"/>
          </a:xfrm>
          <a:prstGeom prst="rect">
            <a:avLst/>
          </a:prstGeom>
        </p:spPr>
        <p:txBody>
          <a:bodyPr wrap="none">
            <a:spAutoFit/>
          </a:bodyPr>
          <a:lstStyle/>
          <a:p>
            <a:r>
              <a:rPr lang="ko-KR" altLang="en-US" sz="800" dirty="0" smtClean="0">
                <a:sym typeface="Wingdings 2" pitchFamily="18" charset="2"/>
              </a:rPr>
              <a:t>매장선택안내팝업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
        <p:nvSpPr>
          <p:cNvPr id="53" name="직사각형 52"/>
          <p:cNvSpPr/>
          <p:nvPr/>
        </p:nvSpPr>
        <p:spPr>
          <a:xfrm>
            <a:off x="315376" y="760918"/>
            <a:ext cx="1285929" cy="215444"/>
          </a:xfrm>
          <a:prstGeom prst="rect">
            <a:avLst/>
          </a:prstGeom>
        </p:spPr>
        <p:txBody>
          <a:bodyPr wrap="none">
            <a:spAutoFit/>
          </a:bodyPr>
          <a:lstStyle/>
          <a:p>
            <a:r>
              <a:rPr lang="ko-KR" altLang="en-US" sz="800" dirty="0" smtClean="0">
                <a:sym typeface="Wingdings 2" pitchFamily="18" charset="2"/>
              </a:rPr>
              <a:t>변경안내팝업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
        <p:nvSpPr>
          <p:cNvPr id="54" name="직사각형 53"/>
          <p:cNvSpPr/>
          <p:nvPr/>
        </p:nvSpPr>
        <p:spPr>
          <a:xfrm>
            <a:off x="315376" y="2905432"/>
            <a:ext cx="1285929" cy="215444"/>
          </a:xfrm>
          <a:prstGeom prst="rect">
            <a:avLst/>
          </a:prstGeom>
        </p:spPr>
        <p:txBody>
          <a:bodyPr wrap="none">
            <a:spAutoFit/>
          </a:bodyPr>
          <a:lstStyle/>
          <a:p>
            <a:r>
              <a:rPr lang="ko-KR" altLang="en-US" sz="800" dirty="0" smtClean="0">
                <a:sym typeface="Wingdings 2" pitchFamily="18" charset="2"/>
              </a:rPr>
              <a:t>삭제안내팝업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
        <p:nvSpPr>
          <p:cNvPr id="55" name="직사각형 54"/>
          <p:cNvSpPr/>
          <p:nvPr/>
        </p:nvSpPr>
        <p:spPr>
          <a:xfrm>
            <a:off x="315376" y="4926465"/>
            <a:ext cx="1736373" cy="215444"/>
          </a:xfrm>
          <a:prstGeom prst="rect">
            <a:avLst/>
          </a:prstGeom>
        </p:spPr>
        <p:txBody>
          <a:bodyPr wrap="none">
            <a:spAutoFit/>
          </a:bodyPr>
          <a:lstStyle/>
          <a:p>
            <a:r>
              <a:rPr lang="ko-KR" altLang="en-US" sz="800" dirty="0" smtClean="0">
                <a:sym typeface="Wingdings 2" pitchFamily="18" charset="2"/>
              </a:rPr>
              <a:t>변경</a:t>
            </a:r>
            <a:r>
              <a:rPr lang="en-US" altLang="ko-KR" sz="800" dirty="0" smtClean="0">
                <a:sym typeface="Wingdings 2" pitchFamily="18" charset="2"/>
              </a:rPr>
              <a:t>/</a:t>
            </a:r>
            <a:r>
              <a:rPr lang="ko-KR" altLang="en-US" sz="800" dirty="0" smtClean="0">
                <a:sym typeface="Wingdings 2" pitchFamily="18" charset="2"/>
              </a:rPr>
              <a:t>삭제불가안내팝업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
        <p:nvSpPr>
          <p:cNvPr id="56" name="직사각형 55"/>
          <p:cNvSpPr/>
          <p:nvPr/>
        </p:nvSpPr>
        <p:spPr>
          <a:xfrm>
            <a:off x="5590376" y="760918"/>
            <a:ext cx="1285929" cy="215444"/>
          </a:xfrm>
          <a:prstGeom prst="rect">
            <a:avLst/>
          </a:prstGeom>
        </p:spPr>
        <p:txBody>
          <a:bodyPr wrap="none">
            <a:spAutoFit/>
          </a:bodyPr>
          <a:lstStyle/>
          <a:p>
            <a:r>
              <a:rPr lang="ko-KR" altLang="en-US" sz="800" dirty="0" smtClean="0">
                <a:sym typeface="Wingdings 2" pitchFamily="18" charset="2"/>
              </a:rPr>
              <a:t>등록완료팝업</a:t>
            </a:r>
            <a:r>
              <a:rPr lang="en-US" altLang="ko-KR" sz="800" dirty="0" smtClean="0">
                <a:sym typeface="Wingdings 2" pitchFamily="18" charset="2"/>
              </a:rPr>
              <a:t>(dimmed)</a:t>
            </a:r>
            <a:r>
              <a:rPr lang="ko-KR" altLang="en-US" sz="800" dirty="0" smtClean="0">
                <a:sym typeface="Wingdings 2" pitchFamily="18" charset="2"/>
              </a:rPr>
              <a:t> </a:t>
            </a:r>
            <a:endParaRPr lang="ko-KR" altLang="en-US" sz="800" dirty="0"/>
          </a:p>
        </p:txBody>
      </p:sp>
    </p:spTree>
    <p:extLst>
      <p:ext uri="{BB962C8B-B14F-4D97-AF65-F5344CB8AC3E}">
        <p14:creationId xmlns:p14="http://schemas.microsoft.com/office/powerpoint/2010/main" val="101317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메뉴구조도 </a:t>
            </a:r>
            <a:r>
              <a:rPr lang="en-US" altLang="ko-KR" dirty="0" smtClean="0"/>
              <a:t>(TO-BE)</a:t>
            </a:r>
            <a:endParaRPr lang="ko-KR" altLang="en-US" dirty="0"/>
          </a:p>
        </p:txBody>
      </p:sp>
      <p:graphicFrame>
        <p:nvGraphicFramePr>
          <p:cNvPr id="11" name="표 10"/>
          <p:cNvGraphicFramePr>
            <a:graphicFrameLocks noGrp="1"/>
          </p:cNvGraphicFramePr>
          <p:nvPr>
            <p:extLst>
              <p:ext uri="{D42A27DB-BD31-4B8C-83A1-F6EECF244321}">
                <p14:modId xmlns:p14="http://schemas.microsoft.com/office/powerpoint/2010/main" val="364377054"/>
              </p:ext>
            </p:extLst>
          </p:nvPr>
        </p:nvGraphicFramePr>
        <p:xfrm>
          <a:off x="191344" y="764704"/>
          <a:ext cx="1534770" cy="2661824"/>
        </p:xfrm>
        <a:graphic>
          <a:graphicData uri="http://schemas.openxmlformats.org/drawingml/2006/table">
            <a:tbl>
              <a:tblPr firstRow="1" firstCol="1" bandRow="1">
                <a:tableStyleId>{5C22544A-7EE6-4342-B048-85BDC9FD1C3A}</a:tableStyleId>
              </a:tblPr>
              <a:tblGrid>
                <a:gridCol w="1534770">
                  <a:extLst>
                    <a:ext uri="{9D8B030D-6E8A-4147-A177-3AD203B41FA5}">
                      <a16:colId xmlns:a16="http://schemas.microsoft.com/office/drawing/2014/main" val="20001"/>
                    </a:ext>
                  </a:extLst>
                </a:gridCol>
              </a:tblGrid>
              <a:tr h="341214">
                <a:tc>
                  <a:txBody>
                    <a:bodyPr/>
                    <a:lstStyle/>
                    <a:p>
                      <a:pPr marL="144000" algn="l" latinLnBrk="1"/>
                      <a:r>
                        <a:rPr lang="ko-KR" altLang="en-US" sz="800" b="1" i="0" kern="1200" dirty="0" smtClean="0">
                          <a:solidFill>
                            <a:schemeClr val="tx1"/>
                          </a:solidFill>
                          <a:effectLst/>
                          <a:latin typeface="+mn-lt"/>
                          <a:ea typeface="+mn-ea"/>
                          <a:cs typeface="+mn-cs"/>
                        </a:rPr>
                        <a:t>고객센터</a:t>
                      </a:r>
                      <a:endParaRPr lang="ko-KR" altLang="en-US" sz="800" b="1" dirty="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32061">
                <a:tc>
                  <a:txBody>
                    <a:bodyPr/>
                    <a:lstStyle/>
                    <a:p>
                      <a:pPr marL="144000" algn="l" latinLnBrk="1"/>
                      <a:r>
                        <a:rPr lang="en-US" altLang="ko-KR" sz="800" b="0" i="0" kern="1200" dirty="0" smtClean="0">
                          <a:solidFill>
                            <a:schemeClr val="tx1"/>
                          </a:solidFill>
                          <a:effectLst/>
                          <a:latin typeface="+mn-lt"/>
                          <a:ea typeface="+mn-ea"/>
                          <a:cs typeface="+mn-cs"/>
                        </a:rPr>
                        <a:t>﹂ </a:t>
                      </a:r>
                      <a:r>
                        <a:rPr lang="ko-KR" altLang="en-US" sz="800" b="0" i="0" kern="1200" dirty="0" smtClean="0">
                          <a:solidFill>
                            <a:schemeClr val="tx1"/>
                          </a:solidFill>
                          <a:effectLst/>
                          <a:latin typeface="+mn-lt"/>
                          <a:ea typeface="+mn-ea"/>
                          <a:cs typeface="+mn-cs"/>
                        </a:rPr>
                        <a:t>공지사항</a:t>
                      </a:r>
                      <a:endParaRPr lang="ko-KR" altLang="en-US" sz="800" b="0" dirty="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2061">
                <a:tc>
                  <a:txBody>
                    <a:bodyPr/>
                    <a:lstStyle/>
                    <a:p>
                      <a:pPr marL="144000" algn="l" latinLnBrk="1"/>
                      <a:r>
                        <a:rPr lang="en-US" altLang="ko-KR" sz="800" b="0" i="0" kern="1200" dirty="0" smtClean="0">
                          <a:solidFill>
                            <a:schemeClr val="tx1"/>
                          </a:solidFill>
                          <a:effectLst/>
                          <a:latin typeface="+mn-lt"/>
                          <a:ea typeface="+mn-ea"/>
                          <a:cs typeface="+mn-cs"/>
                        </a:rPr>
                        <a:t> ﹂ </a:t>
                      </a:r>
                      <a:r>
                        <a:rPr lang="ko-KR" altLang="en-US" sz="800" b="0" i="0" kern="1200" dirty="0" smtClean="0">
                          <a:solidFill>
                            <a:schemeClr val="tx1"/>
                          </a:solidFill>
                          <a:effectLst/>
                          <a:latin typeface="+mn-lt"/>
                          <a:ea typeface="+mn-ea"/>
                          <a:cs typeface="+mn-cs"/>
                        </a:rPr>
                        <a:t>공지사항상세</a:t>
                      </a:r>
                      <a:endParaRPr lang="ko-KR" altLang="en-US" sz="800" b="0" dirty="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0308299"/>
                  </a:ext>
                </a:extLst>
              </a:tr>
              <a:tr h="232061">
                <a:tc>
                  <a:txBody>
                    <a:bodyPr/>
                    <a:lstStyle/>
                    <a:p>
                      <a:pPr marL="144000" algn="l" latinLnBrk="1"/>
                      <a:r>
                        <a:rPr lang="en-US" altLang="ko-KR" sz="800" b="0" i="0" kern="1200" dirty="0" smtClean="0">
                          <a:solidFill>
                            <a:schemeClr val="tx1"/>
                          </a:solidFill>
                          <a:effectLst/>
                          <a:latin typeface="+mn-lt"/>
                          <a:ea typeface="+mn-ea"/>
                          <a:cs typeface="+mn-cs"/>
                        </a:rPr>
                        <a:t>﹂ FAQ</a:t>
                      </a:r>
                      <a:endParaRPr lang="ko-KR" altLang="en-US" sz="800" b="0" dirty="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5410936"/>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1:1</a:t>
                      </a:r>
                      <a:r>
                        <a:rPr lang="ko-KR" altLang="en-US" sz="800" b="0" i="0" kern="1200" dirty="0" smtClean="0">
                          <a:solidFill>
                            <a:schemeClr val="tx1"/>
                          </a:solidFill>
                          <a:effectLst/>
                          <a:latin typeface="+mn-lt"/>
                          <a:ea typeface="+mn-ea"/>
                          <a:cs typeface="+mn-cs"/>
                        </a:rPr>
                        <a:t>상담</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﹂1:1</a:t>
                      </a:r>
                      <a:r>
                        <a:rPr lang="ko-KR" altLang="en-US" sz="800" b="0" i="0" kern="1200" dirty="0" smtClean="0">
                          <a:solidFill>
                            <a:schemeClr val="tx1"/>
                          </a:solidFill>
                          <a:effectLst/>
                          <a:latin typeface="+mn-lt"/>
                          <a:ea typeface="+mn-ea"/>
                          <a:cs typeface="+mn-cs"/>
                        </a:rPr>
                        <a:t>문의</a:t>
                      </a:r>
                      <a:r>
                        <a:rPr lang="en-US" altLang="ko-KR" sz="800" b="0" i="0" kern="1200" dirty="0" smtClean="0">
                          <a:solidFill>
                            <a:schemeClr val="tx1"/>
                          </a:solidFill>
                          <a:effectLst/>
                          <a:latin typeface="+mn-lt"/>
                          <a:ea typeface="+mn-ea"/>
                          <a:cs typeface="+mn-cs"/>
                        </a:rPr>
                        <a:t> </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8613489"/>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a:t>
                      </a:r>
                      <a:r>
                        <a:rPr lang="ko-KR" altLang="en-US" sz="800" b="0" i="0" kern="1200" dirty="0" smtClean="0">
                          <a:solidFill>
                            <a:schemeClr val="tx1"/>
                          </a:solidFill>
                          <a:effectLst/>
                          <a:latin typeface="+mn-lt"/>
                          <a:ea typeface="+mn-ea"/>
                          <a:cs typeface="+mn-cs"/>
                        </a:rPr>
                        <a:t>답변확인</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108175"/>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a:t>
                      </a:r>
                      <a:r>
                        <a:rPr lang="ko-KR" altLang="en-US" sz="800" b="0" i="0" kern="1200" dirty="0" smtClean="0">
                          <a:solidFill>
                            <a:schemeClr val="tx1"/>
                          </a:solidFill>
                          <a:effectLst/>
                          <a:latin typeface="+mn-lt"/>
                          <a:ea typeface="+mn-ea"/>
                          <a:cs typeface="+mn-cs"/>
                        </a:rPr>
                        <a:t>매장안내</a:t>
                      </a:r>
                      <a:r>
                        <a:rPr lang="en-US" altLang="ko-KR" sz="800" b="0" i="0" kern="1200" dirty="0" smtClean="0">
                          <a:solidFill>
                            <a:schemeClr val="tx1"/>
                          </a:solidFill>
                          <a:effectLst/>
                          <a:latin typeface="+mn-lt"/>
                          <a:ea typeface="+mn-ea"/>
                          <a:cs typeface="+mn-cs"/>
                        </a:rPr>
                        <a:t>(</a:t>
                      </a:r>
                      <a:r>
                        <a:rPr lang="ko-KR" altLang="en-US" sz="800" b="0" i="0" kern="1200" dirty="0" smtClean="0">
                          <a:solidFill>
                            <a:schemeClr val="tx1"/>
                          </a:solidFill>
                          <a:effectLst/>
                          <a:latin typeface="+mn-lt"/>
                          <a:ea typeface="+mn-ea"/>
                          <a:cs typeface="+mn-cs"/>
                        </a:rPr>
                        <a:t>자주구매한매장</a:t>
                      </a:r>
                      <a:r>
                        <a:rPr lang="en-US" altLang="ko-KR" sz="800" b="0" i="0" kern="1200" dirty="0" smtClean="0">
                          <a:solidFill>
                            <a:schemeClr val="tx1"/>
                          </a:solidFill>
                          <a:effectLst/>
                          <a:latin typeface="+mn-lt"/>
                          <a:ea typeface="+mn-ea"/>
                          <a:cs typeface="+mn-cs"/>
                        </a:rPr>
                        <a:t>)</a:t>
                      </a:r>
                      <a:r>
                        <a:rPr lang="ko-KR" altLang="en-US" sz="800" b="0" i="0" kern="1200" dirty="0" smtClean="0">
                          <a:solidFill>
                            <a:schemeClr val="tx1"/>
                          </a:solidFill>
                          <a:effectLst/>
                          <a:latin typeface="+mn-lt"/>
                          <a:ea typeface="+mn-ea"/>
                          <a:cs typeface="+mn-cs"/>
                        </a:rPr>
                        <a:t> </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7571909"/>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a:t>
                      </a:r>
                      <a:r>
                        <a:rPr lang="ko-KR" altLang="en-US" sz="800" b="0" dirty="0" smtClean="0">
                          <a:solidFill>
                            <a:schemeClr val="tx1"/>
                          </a:solidFill>
                        </a:rPr>
                        <a:t>지역별 매장안내</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5977433"/>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a:t>
                      </a:r>
                      <a:r>
                        <a:rPr lang="ko-KR" altLang="en-US" sz="800" b="0" i="0" kern="1200" dirty="0" smtClean="0">
                          <a:solidFill>
                            <a:schemeClr val="tx1"/>
                          </a:solidFill>
                          <a:effectLst/>
                          <a:latin typeface="+mn-lt"/>
                          <a:ea typeface="+mn-ea"/>
                          <a:cs typeface="+mn-cs"/>
                        </a:rPr>
                        <a:t>창업안내 </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5845056"/>
                  </a:ext>
                </a:extLst>
              </a:tr>
              <a:tr h="232061">
                <a:tc>
                  <a:txBody>
                    <a:bodyPr/>
                    <a:lstStyle/>
                    <a:p>
                      <a:pPr marL="144000" marR="0" lvl="0" indent="0" algn="l" defTabSz="914400" rtl="0" eaLnBrk="1" fontAlgn="auto" latinLnBrk="1" hangingPunct="1">
                        <a:lnSpc>
                          <a:spcPct val="100000"/>
                        </a:lnSpc>
                        <a:spcBef>
                          <a:spcPts val="0"/>
                        </a:spcBef>
                        <a:spcAft>
                          <a:spcPts val="0"/>
                        </a:spcAft>
                        <a:buClrTx/>
                        <a:buSzTx/>
                        <a:buFontTx/>
                        <a:buNone/>
                        <a:tabLst/>
                        <a:defRPr/>
                      </a:pPr>
                      <a:r>
                        <a:rPr lang="en-US" altLang="ko-KR" sz="800" b="0" i="0" kern="1200" dirty="0" smtClean="0">
                          <a:solidFill>
                            <a:schemeClr val="tx1"/>
                          </a:solidFill>
                          <a:effectLst/>
                          <a:latin typeface="+mn-lt"/>
                          <a:ea typeface="+mn-ea"/>
                          <a:cs typeface="+mn-cs"/>
                        </a:rPr>
                        <a:t>﹂ </a:t>
                      </a:r>
                      <a:r>
                        <a:rPr lang="ko-KR" altLang="en-US" sz="800" b="0" i="0" kern="1200" dirty="0" smtClean="0">
                          <a:solidFill>
                            <a:schemeClr val="tx1"/>
                          </a:solidFill>
                          <a:effectLst/>
                          <a:latin typeface="+mn-lt"/>
                          <a:ea typeface="+mn-ea"/>
                          <a:cs typeface="+mn-cs"/>
                        </a:rPr>
                        <a:t>전자공고</a:t>
                      </a:r>
                      <a:endParaRPr lang="ko-KR" altLang="en-US" sz="800" b="0" dirty="0" smtClean="0">
                        <a:solidFill>
                          <a:schemeClr val="tx1"/>
                        </a:solidFill>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366042"/>
                  </a:ext>
                </a:extLst>
              </a:tr>
            </a:tbl>
          </a:graphicData>
        </a:graphic>
      </p:graphicFrame>
      <p:sp>
        <p:nvSpPr>
          <p:cNvPr id="3" name="직사각형 2"/>
          <p:cNvSpPr/>
          <p:nvPr/>
        </p:nvSpPr>
        <p:spPr>
          <a:xfrm>
            <a:off x="202354" y="764704"/>
            <a:ext cx="1523759" cy="2661824"/>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96092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카카오지도팝업</a:t>
            </a:r>
            <a:endParaRPr lang="ko-KR" altLang="en-US" dirty="0"/>
          </a:p>
        </p:txBody>
      </p:sp>
      <p:sp>
        <p:nvSpPr>
          <p:cNvPr id="3" name="부제목 2"/>
          <p:cNvSpPr>
            <a:spLocks noGrp="1"/>
          </p:cNvSpPr>
          <p:nvPr>
            <p:ph type="subTitle" idx="1"/>
          </p:nvPr>
        </p:nvSpPr>
        <p:spPr/>
        <p:txBody>
          <a:bodyPr/>
          <a:lstStyle/>
          <a:p>
            <a:r>
              <a:rPr lang="en-US" altLang="ko-KR" dirty="0" smtClean="0"/>
              <a:t>IN_PC_MYP_01_85_01</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4074301887"/>
              </p:ext>
            </p:extLst>
          </p:nvPr>
        </p:nvGraphicFramePr>
        <p:xfrm>
          <a:off x="9000565" y="37029"/>
          <a:ext cx="3152540" cy="76627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카카오지도팝업</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매장정보에</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등록된 위도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경도값으로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주소 확인하여</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카카지도노출영역</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정중앙에</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해당 좌표로 찍힌 상태로 지도 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(iframe)</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지도크기</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000x000 (ex. 640x360)</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graphicFrame>
        <p:nvGraphicFramePr>
          <p:cNvPr id="5" name="표 4"/>
          <p:cNvGraphicFramePr>
            <a:graphicFrameLocks noGrp="1"/>
          </p:cNvGraphicFramePr>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bg1"/>
                          </a:solidFill>
                        </a:rPr>
                        <a:t>매장안내</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매장안내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cxnSp>
        <p:nvCxnSpPr>
          <p:cNvPr id="61" name="직선 연결선 60"/>
          <p:cNvCxnSpPr/>
          <p:nvPr/>
        </p:nvCxnSpPr>
        <p:spPr>
          <a:xfrm>
            <a:off x="235511" y="3212976"/>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3" name="표 62"/>
          <p:cNvGraphicFramePr>
            <a:graphicFrameLocks noGrp="1"/>
          </p:cNvGraphicFramePr>
          <p:nvPr/>
        </p:nvGraphicFramePr>
        <p:xfrm>
          <a:off x="237956" y="2880340"/>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자주구매한 매장</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dirty="0" smtClean="0">
                          <a:solidFill>
                            <a:schemeClr val="bg1">
                              <a:lumMod val="50000"/>
                            </a:schemeClr>
                          </a:solidFill>
                        </a:rPr>
                        <a:t>지역별 매장안내</a:t>
                      </a:r>
                      <a:endParaRPr lang="ko-KR" altLang="en-US" sz="800" dirty="0">
                        <a:solidFill>
                          <a:schemeClr val="bg1">
                            <a:lumMod val="50000"/>
                          </a:schemeClr>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pic>
        <p:nvPicPr>
          <p:cNvPr id="23" name="그림 22"/>
          <p:cNvPicPr>
            <a:picLocks noChangeAspect="1"/>
          </p:cNvPicPr>
          <p:nvPr/>
        </p:nvPicPr>
        <p:blipFill>
          <a:blip r:embed="rId6"/>
          <a:stretch>
            <a:fillRect/>
          </a:stretch>
        </p:blipFill>
        <p:spPr>
          <a:xfrm>
            <a:off x="235511" y="3348347"/>
            <a:ext cx="7948331" cy="2511028"/>
          </a:xfrm>
          <a:prstGeom prst="rect">
            <a:avLst/>
          </a:prstGeom>
        </p:spPr>
      </p:pic>
      <p:pic>
        <p:nvPicPr>
          <p:cNvPr id="24" name="그림 23"/>
          <p:cNvPicPr>
            <a:picLocks noChangeAspect="1"/>
          </p:cNvPicPr>
          <p:nvPr/>
        </p:nvPicPr>
        <p:blipFill rotWithShape="1">
          <a:blip r:embed="rId7"/>
          <a:srcRect l="1778" t="42" b="42552"/>
          <a:stretch/>
        </p:blipFill>
        <p:spPr>
          <a:xfrm>
            <a:off x="191344" y="5661249"/>
            <a:ext cx="7956906" cy="864096"/>
          </a:xfrm>
          <a:prstGeom prst="rect">
            <a:avLst/>
          </a:prstGeom>
        </p:spPr>
      </p:pic>
      <p:sp>
        <p:nvSpPr>
          <p:cNvPr id="50" name="Button">
            <a:extLst>
              <a:ext uri="{FF2B5EF4-FFF2-40B4-BE49-F238E27FC236}">
                <a16:creationId xmlns:a16="http://schemas.microsoft.com/office/drawing/2014/main" id="{0B50D06C-82E3-4B5D-A60E-0FEAE2474059}"/>
              </a:ext>
            </a:extLst>
          </p:cNvPr>
          <p:cNvSpPr/>
          <p:nvPr/>
        </p:nvSpPr>
        <p:spPr>
          <a:xfrm>
            <a:off x="7430416" y="5307608"/>
            <a:ext cx="376434" cy="2055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삭제</a:t>
            </a:r>
            <a:endParaRPr lang="en-US" altLang="ko-KR" sz="700" dirty="0">
              <a:solidFill>
                <a:schemeClr val="tx1"/>
              </a:solidFill>
            </a:endParaRPr>
          </a:p>
        </p:txBody>
      </p:sp>
      <p:sp>
        <p:nvSpPr>
          <p:cNvPr id="51" name="Button">
            <a:extLst>
              <a:ext uri="{FF2B5EF4-FFF2-40B4-BE49-F238E27FC236}">
                <a16:creationId xmlns:a16="http://schemas.microsoft.com/office/drawing/2014/main" id="{0B50D06C-82E3-4B5D-A60E-0FEAE2474059}"/>
              </a:ext>
            </a:extLst>
          </p:cNvPr>
          <p:cNvSpPr/>
          <p:nvPr/>
        </p:nvSpPr>
        <p:spPr>
          <a:xfrm>
            <a:off x="6975671" y="5307608"/>
            <a:ext cx="376434" cy="2055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변경</a:t>
            </a:r>
            <a:endParaRPr lang="en-US" altLang="ko-KR" sz="700" dirty="0">
              <a:solidFill>
                <a:schemeClr val="tx1"/>
              </a:solidFill>
            </a:endParaRPr>
          </a:p>
        </p:txBody>
      </p:sp>
      <p:sp>
        <p:nvSpPr>
          <p:cNvPr id="34" name="직사각형 33"/>
          <p:cNvSpPr/>
          <p:nvPr/>
        </p:nvSpPr>
        <p:spPr>
          <a:xfrm>
            <a:off x="55606" y="506942"/>
            <a:ext cx="8900818" cy="6154454"/>
          </a:xfrm>
          <a:prstGeom prst="rect">
            <a:avLst/>
          </a:prstGeom>
          <a:solidFill>
            <a:schemeClr val="tx1">
              <a:lumMod val="85000"/>
              <a:lumOff val="1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ko-KR" dirty="0" smtClean="0"/>
          </a:p>
          <a:p>
            <a:pPr algn="ctr"/>
            <a:endParaRPr lang="en-US" altLang="ko-KR" dirty="0"/>
          </a:p>
          <a:p>
            <a:pPr algn="ctr"/>
            <a:r>
              <a:rPr lang="en-US" altLang="ko-KR" dirty="0" smtClean="0"/>
              <a:t>Dimmed</a:t>
            </a:r>
            <a:endParaRPr lang="ko-KR" altLang="en-US" dirty="0"/>
          </a:p>
        </p:txBody>
      </p:sp>
      <p:sp>
        <p:nvSpPr>
          <p:cNvPr id="49" name="직사각형 48"/>
          <p:cNvSpPr/>
          <p:nvPr/>
        </p:nvSpPr>
        <p:spPr>
          <a:xfrm>
            <a:off x="1620481" y="1480743"/>
            <a:ext cx="5672337" cy="3893406"/>
          </a:xfrm>
          <a:prstGeom prst="rect">
            <a:avLst/>
          </a:prstGeom>
          <a:solidFill>
            <a:schemeClr val="bg1"/>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cxnSp>
        <p:nvCxnSpPr>
          <p:cNvPr id="52" name="직선 연결선 51"/>
          <p:cNvCxnSpPr/>
          <p:nvPr/>
        </p:nvCxnSpPr>
        <p:spPr>
          <a:xfrm>
            <a:off x="1640826" y="1816423"/>
            <a:ext cx="5651992"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1640826" y="1533094"/>
            <a:ext cx="1116011" cy="246221"/>
          </a:xfrm>
          <a:prstGeom prst="rect">
            <a:avLst/>
          </a:prstGeom>
        </p:spPr>
        <p:txBody>
          <a:bodyPr wrap="none">
            <a:spAutoFit/>
          </a:bodyPr>
          <a:lstStyle/>
          <a:p>
            <a:r>
              <a:rPr lang="ko-KR" altLang="en-US" sz="1000" b="1" dirty="0" smtClean="0">
                <a:latin typeface="+mn-ea"/>
              </a:rPr>
              <a:t>이마트</a:t>
            </a:r>
            <a:r>
              <a:rPr lang="en-US" altLang="ko-KR" sz="1000" b="1" dirty="0" smtClean="0">
                <a:latin typeface="+mn-ea"/>
              </a:rPr>
              <a:t>_IF</a:t>
            </a:r>
            <a:r>
              <a:rPr lang="ko-KR" altLang="en-US" sz="1000" b="1" dirty="0" smtClean="0">
                <a:latin typeface="+mn-ea"/>
              </a:rPr>
              <a:t>포항점</a:t>
            </a:r>
            <a:endParaRPr lang="ko-KR" altLang="en-US" sz="1000" b="1" dirty="0"/>
          </a:p>
        </p:txBody>
      </p:sp>
      <p:pic>
        <p:nvPicPr>
          <p:cNvPr id="13" name="그림 12"/>
          <p:cNvPicPr>
            <a:picLocks noChangeAspect="1"/>
          </p:cNvPicPr>
          <p:nvPr/>
        </p:nvPicPr>
        <p:blipFill>
          <a:blip r:embed="rId8"/>
          <a:stretch>
            <a:fillRect/>
          </a:stretch>
        </p:blipFill>
        <p:spPr>
          <a:xfrm>
            <a:off x="1824758" y="2003010"/>
            <a:ext cx="5288038" cy="3170079"/>
          </a:xfrm>
          <a:prstGeom prst="rect">
            <a:avLst/>
          </a:prstGeom>
        </p:spPr>
      </p:pic>
      <p:sp>
        <p:nvSpPr>
          <p:cNvPr id="62" name="직사각형 61"/>
          <p:cNvSpPr/>
          <p:nvPr/>
        </p:nvSpPr>
        <p:spPr>
          <a:xfrm>
            <a:off x="6917871" y="1551400"/>
            <a:ext cx="389850" cy="271869"/>
          </a:xfrm>
          <a:prstGeom prst="rect">
            <a:avLst/>
          </a:prstGeom>
        </p:spPr>
        <p:txBody>
          <a:bodyPr wrap="none">
            <a:spAutoFit/>
          </a:bodyPr>
          <a:lstStyle/>
          <a:p>
            <a:pPr algn="ctr">
              <a:lnSpc>
                <a:spcPts val="1400"/>
              </a:lnSpc>
              <a:defRPr/>
            </a:pPr>
            <a:r>
              <a:rPr lang="ko-KR" altLang="en-US" dirty="0">
                <a:solidFill>
                  <a:schemeClr val="tx1">
                    <a:lumMod val="75000"/>
                    <a:lumOff val="25000"/>
                  </a:schemeClr>
                </a:solidFill>
                <a:sym typeface="Wingdings 2" panose="05020102010507070707" pitchFamily="18" charset="2"/>
              </a:rPr>
              <a:t></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1333978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3"/>
          <a:stretch>
            <a:fillRect/>
          </a:stretch>
        </p:blipFill>
        <p:spPr>
          <a:xfrm>
            <a:off x="223583" y="2837744"/>
            <a:ext cx="7924667" cy="2400084"/>
          </a:xfrm>
          <a:prstGeom prst="rect">
            <a:avLst/>
          </a:prstGeom>
        </p:spPr>
      </p:pic>
      <p:sp>
        <p:nvSpPr>
          <p:cNvPr id="2" name="제목 1"/>
          <p:cNvSpPr>
            <a:spLocks noGrp="1"/>
          </p:cNvSpPr>
          <p:nvPr>
            <p:ph type="ctrTitle"/>
          </p:nvPr>
        </p:nvSpPr>
        <p:spPr/>
        <p:txBody>
          <a:bodyPr/>
          <a:lstStyle/>
          <a:p>
            <a:r>
              <a:rPr lang="ko-KR" altLang="en-US" dirty="0" smtClean="0"/>
              <a:t>매장안내</a:t>
            </a:r>
            <a:r>
              <a:rPr lang="en-US" altLang="ko-KR" dirty="0" smtClean="0"/>
              <a:t>_</a:t>
            </a:r>
            <a:r>
              <a:rPr lang="ko-KR" altLang="en-US" dirty="0" smtClean="0"/>
              <a:t>자주구매한 매장</a:t>
            </a:r>
            <a:endParaRPr lang="ko-KR" altLang="en-US" dirty="0"/>
          </a:p>
        </p:txBody>
      </p:sp>
      <p:sp>
        <p:nvSpPr>
          <p:cNvPr id="3" name="부제목 2"/>
          <p:cNvSpPr>
            <a:spLocks noGrp="1"/>
          </p:cNvSpPr>
          <p:nvPr>
            <p:ph type="subTitle" idx="1"/>
          </p:nvPr>
        </p:nvSpPr>
        <p:spPr/>
        <p:txBody>
          <a:bodyPr/>
          <a:lstStyle/>
          <a:p>
            <a:r>
              <a:rPr lang="en-US" altLang="ko-KR" dirty="0" smtClean="0"/>
              <a:t>IN_PC_MYP_01_85</a:t>
            </a:r>
            <a:endParaRPr lang="ko-KR" altLang="en-US" dirty="0"/>
          </a:p>
        </p:txBody>
      </p:sp>
      <p:pic>
        <p:nvPicPr>
          <p:cNvPr id="5" name="그림 4"/>
          <p:cNvPicPr>
            <a:picLocks noChangeAspect="1"/>
          </p:cNvPicPr>
          <p:nvPr/>
        </p:nvPicPr>
        <p:blipFill rotWithShape="1">
          <a:blip r:embed="rId4"/>
          <a:srcRect b="32608"/>
          <a:stretch/>
        </p:blipFill>
        <p:spPr>
          <a:xfrm>
            <a:off x="235511" y="1160703"/>
            <a:ext cx="7948331" cy="1692233"/>
          </a:xfrm>
          <a:prstGeom prst="rect">
            <a:avLst/>
          </a:prstGeom>
        </p:spPr>
      </p:pic>
      <p:cxnSp>
        <p:nvCxnSpPr>
          <p:cNvPr id="9" name="직선 연결선 8"/>
          <p:cNvCxnSpPr/>
          <p:nvPr/>
        </p:nvCxnSpPr>
        <p:spPr>
          <a:xfrm>
            <a:off x="235511" y="1030677"/>
            <a:ext cx="7912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3"/>
          <p:cNvGraphicFramePr>
            <a:graphicFrameLocks noGrp="1"/>
          </p:cNvGraphicFramePr>
          <p:nvPr>
            <p:extLst/>
          </p:nvPr>
        </p:nvGraphicFramePr>
        <p:xfrm>
          <a:off x="237956" y="692696"/>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자주구매한 매장</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b="0" dirty="0" smtClean="0">
                          <a:solidFill>
                            <a:schemeClr val="tx1"/>
                          </a:solidFill>
                        </a:rPr>
                        <a:t>지역별 매장안내</a:t>
                      </a:r>
                      <a:endParaRPr lang="ko-KR" altLang="en-US" sz="800" b="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10" name="표 9">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538903747"/>
              </p:ext>
            </p:extLst>
          </p:nvPr>
        </p:nvGraphicFramePr>
        <p:xfrm>
          <a:off x="9000565" y="44624"/>
          <a:ext cx="3152540" cy="126250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16024">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38576463"/>
                  </a:ext>
                </a:extLst>
              </a:tr>
              <a:tr h="243748">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마이샵목록</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2-6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비로그인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로그인 버튼</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(2-7)</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클릭시 로그인페이지로 현재창 이동</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76698590"/>
                  </a:ext>
                </a:extLst>
              </a:tr>
              <a:tr h="27147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ko-KR" altLang="en-US" sz="800" b="1" u="none" baseline="0" dirty="0" smtClean="0">
                          <a:solidFill>
                            <a:schemeClr val="tx1"/>
                          </a:solidFill>
                          <a:latin typeface="+mn-ea"/>
                          <a:ea typeface="+mn-ea"/>
                        </a:rPr>
                        <a:t>최근방문한매장 목록</a:t>
                      </a:r>
                      <a:endParaRPr lang="en-US" altLang="ko-KR" sz="800" b="1" u="none" baseline="0" dirty="0" smtClean="0">
                        <a:solidFill>
                          <a:schemeClr val="tx1"/>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1" u="none" baseline="0" dirty="0" smtClean="0">
                          <a:solidFill>
                            <a:schemeClr val="tx1"/>
                          </a:solidFill>
                          <a:latin typeface="+mn-ea"/>
                          <a:ea typeface="+mn-ea"/>
                        </a:rPr>
                        <a:t>3-7 </a:t>
                      </a:r>
                      <a:r>
                        <a:rPr lang="ko-KR" altLang="en-US" sz="800" b="1" u="none" baseline="0" dirty="0" smtClean="0">
                          <a:solidFill>
                            <a:schemeClr val="tx1"/>
                          </a:solidFill>
                          <a:latin typeface="+mn-ea"/>
                          <a:ea typeface="+mn-ea"/>
                        </a:rPr>
                        <a:t>최근방문한매장 없음 케이스</a:t>
                      </a:r>
                      <a:endParaRPr lang="en-US" altLang="ko-KR" sz="800" b="1"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148258" y="42210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3</a:t>
            </a:r>
          </a:p>
        </p:txBody>
      </p:sp>
      <p:sp>
        <p:nvSpPr>
          <p:cNvPr id="42" name="Oval 611">
            <a:extLst>
              <a:ext uri="{FF2B5EF4-FFF2-40B4-BE49-F238E27FC236}">
                <a16:creationId xmlns:a16="http://schemas.microsoft.com/office/drawing/2014/main" id="{8A3723C9-7A64-4677-9B95-EBFFA02C0DC4}"/>
              </a:ext>
            </a:extLst>
          </p:cNvPr>
          <p:cNvSpPr>
            <a:spLocks noChangeArrowheads="1"/>
          </p:cNvSpPr>
          <p:nvPr/>
        </p:nvSpPr>
        <p:spPr bwMode="auto">
          <a:xfrm>
            <a:off x="148258" y="283774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2-6</a:t>
            </a:r>
            <a:endParaRPr lang="en-US" altLang="ko-KR" sz="800" b="1" kern="0" dirty="0">
              <a:solidFill>
                <a:sysClr val="window" lastClr="FFFFFF"/>
              </a:solidFill>
              <a:latin typeface="맑은 고딕"/>
              <a:ea typeface="맑은 고딕"/>
            </a:endParaRPr>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4367808" y="33210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2-7</a:t>
            </a:r>
            <a:endParaRPr lang="en-US" altLang="ko-KR" sz="800" b="1" kern="0" dirty="0">
              <a:solidFill>
                <a:sysClr val="window" lastClr="FFFFFF"/>
              </a:solidFill>
              <a:latin typeface="맑은 고딕"/>
              <a:ea typeface="맑은 고딕"/>
            </a:endParaRPr>
          </a:p>
        </p:txBody>
      </p:sp>
      <p:sp>
        <p:nvSpPr>
          <p:cNvPr id="13" name="직사각형 12"/>
          <p:cNvSpPr/>
          <p:nvPr/>
        </p:nvSpPr>
        <p:spPr>
          <a:xfrm>
            <a:off x="3395384" y="4797152"/>
            <a:ext cx="216024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lumMod val="50000"/>
                  </a:schemeClr>
                </a:solidFill>
              </a:rPr>
              <a:t>최근 방문한 매장이 없습니다</a:t>
            </a:r>
            <a:r>
              <a:rPr lang="en-US" altLang="ko-KR" sz="800" dirty="0" smtClean="0">
                <a:solidFill>
                  <a:schemeClr val="bg1">
                    <a:lumMod val="50000"/>
                  </a:schemeClr>
                </a:solidFill>
              </a:rPr>
              <a:t>. </a:t>
            </a:r>
            <a:endParaRPr lang="ko-KR" altLang="en-US" sz="800" dirty="0">
              <a:solidFill>
                <a:schemeClr val="bg1">
                  <a:lumMod val="50000"/>
                </a:schemeClr>
              </a:solidFill>
            </a:endParaRPr>
          </a:p>
        </p:txBody>
      </p:sp>
      <p:graphicFrame>
        <p:nvGraphicFramePr>
          <p:cNvPr id="14" name="표 13">
            <a:extLst>
              <a:ext uri="{FF2B5EF4-FFF2-40B4-BE49-F238E27FC236}">
                <a16:creationId xmlns:a16="http://schemas.microsoft.com/office/drawing/2014/main" id="{A94EC7F6-CCB8-91C6-A8A2-862E505808E2}"/>
              </a:ext>
            </a:extLst>
          </p:cNvPr>
          <p:cNvGraphicFramePr>
            <a:graphicFrameLocks noGrp="1"/>
          </p:cNvGraphicFramePr>
          <p:nvPr>
            <p:extLst>
              <p:ext uri="{D42A27DB-BD31-4B8C-83A1-F6EECF244321}">
                <p14:modId xmlns:p14="http://schemas.microsoft.com/office/powerpoint/2010/main" val="1044268091"/>
              </p:ext>
            </p:extLst>
          </p:nvPr>
        </p:nvGraphicFramePr>
        <p:xfrm>
          <a:off x="10416480" y="0"/>
          <a:ext cx="1805662" cy="476672"/>
        </p:xfrm>
        <a:graphic>
          <a:graphicData uri="http://schemas.openxmlformats.org/drawingml/2006/table">
            <a:tbl>
              <a:tblPr firstRow="1" bandRow="1">
                <a:tableStyleId>{5C22544A-7EE6-4342-B048-85BDC9FD1C3A}</a:tableStyleId>
              </a:tblPr>
              <a:tblGrid>
                <a:gridCol w="1805662">
                  <a:extLst>
                    <a:ext uri="{9D8B030D-6E8A-4147-A177-3AD203B41FA5}">
                      <a16:colId xmlns:a16="http://schemas.microsoft.com/office/drawing/2014/main" val="943409369"/>
                    </a:ext>
                  </a:extLst>
                </a:gridCol>
              </a:tblGrid>
              <a:tr h="0">
                <a:tc>
                  <a:txBody>
                    <a:bodyPr/>
                    <a:lstStyle/>
                    <a:p>
                      <a:pPr latinLnBrk="1"/>
                      <a:r>
                        <a:rPr lang="en-US" altLang="ko-KR" sz="800" b="1" dirty="0" smtClean="0">
                          <a:solidFill>
                            <a:schemeClr val="tx1"/>
                          </a:solidFill>
                        </a:rPr>
                        <a:t>V0.6 05/30 </a:t>
                      </a:r>
                      <a:r>
                        <a:rPr lang="ko-KR" altLang="en-US" sz="800" b="1" dirty="0">
                          <a:solidFill>
                            <a:schemeClr val="tx1"/>
                          </a:solidFill>
                        </a:rPr>
                        <a:t>수정사항</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49273596"/>
                  </a:ext>
                </a:extLst>
              </a:tr>
              <a:tr h="263312">
                <a:tc>
                  <a:txBody>
                    <a:bodyPr/>
                    <a:lstStyle/>
                    <a:p>
                      <a:pPr marL="0" marR="0" lvl="0" indent="0" algn="l" defTabSz="914400" rtl="0" eaLnBrk="1" fontAlgn="base" latinLnBrk="1" hangingPunct="1">
                        <a:lnSpc>
                          <a:spcPct val="130000"/>
                        </a:lnSpc>
                        <a:spcBef>
                          <a:spcPct val="0"/>
                        </a:spcBef>
                        <a:spcAft>
                          <a:spcPct val="0"/>
                        </a:spcAft>
                        <a:buClrTx/>
                        <a:buSzTx/>
                        <a:buFontTx/>
                        <a:buNone/>
                        <a:tabLst/>
                      </a:pP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1.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마이샵 표기법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영문</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한글</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panose="05000000000000000000" pitchFamily="2" charset="2"/>
                        </a:rPr>
                        <a:t>통일</a:t>
                      </a:r>
                      <a:endParaRPr kumimoji="1" lang="en-US" altLang="ko-KR" sz="800" b="0" i="0" u="none" strike="noStrike" kern="1200" cap="none" normalizeH="0" baseline="0" noProof="0" dirty="0">
                        <a:ln>
                          <a:noFill/>
                        </a:ln>
                        <a:solidFill>
                          <a:schemeClr val="tx1"/>
                        </a:solidFill>
                        <a:effectLst/>
                        <a:latin typeface="+mn-ea"/>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916930966"/>
                  </a:ext>
                </a:extLst>
              </a:tr>
            </a:tbl>
          </a:graphicData>
        </a:graphic>
      </p:graphicFrame>
      <p:sp>
        <p:nvSpPr>
          <p:cNvPr id="15" name="TextBox 14"/>
          <p:cNvSpPr txBox="1"/>
          <p:nvPr/>
        </p:nvSpPr>
        <p:spPr>
          <a:xfrm>
            <a:off x="3431704" y="3090883"/>
            <a:ext cx="3254772" cy="230128"/>
          </a:xfrm>
          <a:prstGeom prst="rect">
            <a:avLst/>
          </a:prstGeom>
          <a:solidFill>
            <a:srgbClr val="FCFCFD"/>
          </a:solidFill>
        </p:spPr>
        <p:txBody>
          <a:bodyPr wrap="square" rtlCol="0">
            <a:spAutoFit/>
          </a:bodyPr>
          <a:lstStyle/>
          <a:p>
            <a:pPr>
              <a:lnSpc>
                <a:spcPts val="1200"/>
              </a:lnSpc>
            </a:pPr>
            <a:r>
              <a:rPr lang="ko-KR" altLang="en-US" sz="800" dirty="0" smtClean="0"/>
              <a:t>로그인 후 마이샵을 확인하세요</a:t>
            </a:r>
            <a:r>
              <a:rPr lang="en-US" altLang="ko-KR" sz="800" dirty="0" smtClean="0"/>
              <a:t>! </a:t>
            </a:r>
          </a:p>
        </p:txBody>
      </p:sp>
      <p:sp>
        <p:nvSpPr>
          <p:cNvPr id="18" name="TextBox 17"/>
          <p:cNvSpPr txBox="1"/>
          <p:nvPr/>
        </p:nvSpPr>
        <p:spPr>
          <a:xfrm>
            <a:off x="3692250" y="1788027"/>
            <a:ext cx="3254772" cy="261610"/>
          </a:xfrm>
          <a:prstGeom prst="rect">
            <a:avLst/>
          </a:prstGeom>
          <a:solidFill>
            <a:schemeClr val="bg1"/>
          </a:solidFill>
        </p:spPr>
        <p:txBody>
          <a:bodyPr wrap="square" rtlCol="0">
            <a:spAutoFit/>
          </a:bodyPr>
          <a:lstStyle/>
          <a:p>
            <a:r>
              <a:rPr lang="ko-KR" altLang="en-US" sz="1100" b="1" dirty="0" smtClean="0"/>
              <a:t>마이샵이란</a:t>
            </a:r>
            <a:r>
              <a:rPr lang="en-US" altLang="ko-KR" sz="1100" b="1" dirty="0" smtClean="0"/>
              <a:t>?</a:t>
            </a:r>
            <a:endParaRPr lang="ko-KR" altLang="en-US" sz="1100" b="1" dirty="0"/>
          </a:p>
        </p:txBody>
      </p:sp>
      <p:sp>
        <p:nvSpPr>
          <p:cNvPr id="19" name="직사각형 18"/>
          <p:cNvSpPr/>
          <p:nvPr/>
        </p:nvSpPr>
        <p:spPr>
          <a:xfrm>
            <a:off x="148258" y="4889280"/>
            <a:ext cx="6096000" cy="400110"/>
          </a:xfrm>
          <a:prstGeom prst="rect">
            <a:avLst/>
          </a:prstGeom>
        </p:spPr>
        <p:txBody>
          <a:bodyPr>
            <a:spAutoFit/>
          </a:bodyPr>
          <a:lstStyle/>
          <a:p>
            <a:pPr>
              <a:lnSpc>
                <a:spcPts val="1200"/>
              </a:lnSpc>
              <a:buFont typeface="Arial" panose="020B0604020202020204" pitchFamily="34" charset="0"/>
              <a:buChar char="•"/>
            </a:pPr>
            <a:r>
              <a:rPr lang="ko-KR" altLang="en-US" sz="800" dirty="0">
                <a:solidFill>
                  <a:srgbClr val="666666"/>
                </a:solidFill>
                <a:latin typeface="Pretendard"/>
              </a:rPr>
              <a:t>최근 구매 횟수는 최근 </a:t>
            </a:r>
            <a:r>
              <a:rPr lang="en-US" altLang="ko-KR" sz="800" dirty="0">
                <a:solidFill>
                  <a:srgbClr val="666666"/>
                </a:solidFill>
                <a:latin typeface="Pretendard"/>
              </a:rPr>
              <a:t>1</a:t>
            </a:r>
            <a:r>
              <a:rPr lang="ko-KR" altLang="en-US" sz="800" dirty="0">
                <a:solidFill>
                  <a:srgbClr val="666666"/>
                </a:solidFill>
                <a:latin typeface="Pretendard"/>
              </a:rPr>
              <a:t>년간 구매한 횟수 입니다</a:t>
            </a:r>
            <a:r>
              <a:rPr lang="en-US" altLang="ko-KR" sz="800" dirty="0">
                <a:solidFill>
                  <a:srgbClr val="666666"/>
                </a:solidFill>
                <a:latin typeface="Pretendard"/>
              </a:rPr>
              <a:t>.</a:t>
            </a:r>
          </a:p>
          <a:p>
            <a:pPr>
              <a:lnSpc>
                <a:spcPts val="1200"/>
              </a:lnSpc>
              <a:buFont typeface="Arial" panose="020B0604020202020204" pitchFamily="34" charset="0"/>
              <a:buChar char="•"/>
            </a:pPr>
            <a:r>
              <a:rPr lang="en-US" altLang="ko-KR" sz="800" dirty="0">
                <a:solidFill>
                  <a:srgbClr val="666666"/>
                </a:solidFill>
                <a:latin typeface="Pretendard"/>
              </a:rPr>
              <a:t>MY SHOP </a:t>
            </a:r>
            <a:r>
              <a:rPr lang="ko-KR" altLang="en-US" sz="800" dirty="0">
                <a:solidFill>
                  <a:srgbClr val="666666"/>
                </a:solidFill>
                <a:latin typeface="Pretendard"/>
              </a:rPr>
              <a:t>등록은 오프라인 매장만 가능합니다</a:t>
            </a:r>
            <a:r>
              <a:rPr lang="en-US" altLang="ko-KR" sz="800" dirty="0">
                <a:solidFill>
                  <a:srgbClr val="666666"/>
                </a:solidFill>
                <a:latin typeface="Pretendard"/>
              </a:rPr>
              <a:t>.</a:t>
            </a:r>
            <a:endParaRPr lang="en-US" altLang="ko-KR" sz="800" b="0" i="0" dirty="0">
              <a:solidFill>
                <a:srgbClr val="666666"/>
              </a:solidFill>
              <a:effectLst/>
              <a:latin typeface="Pretendard"/>
            </a:endParaRPr>
          </a:p>
        </p:txBody>
      </p:sp>
    </p:spTree>
    <p:extLst>
      <p:ext uri="{BB962C8B-B14F-4D97-AF65-F5344CB8AC3E}">
        <p14:creationId xmlns:p14="http://schemas.microsoft.com/office/powerpoint/2010/main" val="3715364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매장안내</a:t>
            </a:r>
            <a:r>
              <a:rPr lang="en-US" altLang="ko-KR" dirty="0" smtClean="0"/>
              <a:t>_</a:t>
            </a:r>
            <a:r>
              <a:rPr lang="ko-KR" altLang="en-US" dirty="0" smtClean="0"/>
              <a:t>지역별 매장안내</a:t>
            </a:r>
            <a:endParaRPr lang="ko-KR" altLang="en-US" dirty="0"/>
          </a:p>
        </p:txBody>
      </p:sp>
      <p:sp>
        <p:nvSpPr>
          <p:cNvPr id="3" name="부제목 2"/>
          <p:cNvSpPr>
            <a:spLocks noGrp="1"/>
          </p:cNvSpPr>
          <p:nvPr>
            <p:ph type="subTitle" idx="1"/>
          </p:nvPr>
        </p:nvSpPr>
        <p:spPr/>
        <p:txBody>
          <a:bodyPr/>
          <a:lstStyle/>
          <a:p>
            <a:r>
              <a:rPr lang="en-US" altLang="ko-KR" dirty="0" smtClean="0"/>
              <a:t>IN_PC_MYP_01_86</a:t>
            </a:r>
            <a:endParaRPr lang="ko-KR" altLang="en-US" dirty="0"/>
          </a:p>
        </p:txBody>
      </p:sp>
      <p:cxnSp>
        <p:nvCxnSpPr>
          <p:cNvPr id="9" name="직선 연결선 8"/>
          <p:cNvCxnSpPr/>
          <p:nvPr/>
        </p:nvCxnSpPr>
        <p:spPr>
          <a:xfrm>
            <a:off x="235511" y="1030677"/>
            <a:ext cx="7912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3"/>
          <p:cNvGraphicFramePr>
            <a:graphicFrameLocks noGrp="1"/>
          </p:cNvGraphicFramePr>
          <p:nvPr>
            <p:extLst>
              <p:ext uri="{D42A27DB-BD31-4B8C-83A1-F6EECF244321}">
                <p14:modId xmlns:p14="http://schemas.microsoft.com/office/powerpoint/2010/main" val="2504801596"/>
              </p:ext>
            </p:extLst>
          </p:nvPr>
        </p:nvGraphicFramePr>
        <p:xfrm>
          <a:off x="237956" y="692696"/>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b="0" dirty="0" smtClean="0">
                          <a:solidFill>
                            <a:schemeClr val="tx1"/>
                          </a:solidFill>
                        </a:rPr>
                        <a:t>자주구매한 매장</a:t>
                      </a:r>
                      <a:endParaRPr lang="ko-KR" altLang="en-US" sz="800" b="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rgbClr val="00B050"/>
                          </a:solidFill>
                        </a:rPr>
                        <a:t>지역별 매장안내</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pic>
        <p:nvPicPr>
          <p:cNvPr id="12" name="그림 11"/>
          <p:cNvPicPr>
            <a:picLocks noChangeAspect="1"/>
          </p:cNvPicPr>
          <p:nvPr/>
        </p:nvPicPr>
        <p:blipFill rotWithShape="1">
          <a:blip r:embed="rId2"/>
          <a:srcRect t="1" b="445"/>
          <a:stretch/>
        </p:blipFill>
        <p:spPr>
          <a:xfrm>
            <a:off x="358130" y="1346704"/>
            <a:ext cx="7790120" cy="2658360"/>
          </a:xfrm>
          <a:prstGeom prst="rect">
            <a:avLst/>
          </a:prstGeom>
        </p:spPr>
      </p:pic>
      <p:pic>
        <p:nvPicPr>
          <p:cNvPr id="14" name="그림 13"/>
          <p:cNvPicPr>
            <a:picLocks noChangeAspect="1"/>
          </p:cNvPicPr>
          <p:nvPr/>
        </p:nvPicPr>
        <p:blipFill>
          <a:blip r:embed="rId3"/>
          <a:stretch>
            <a:fillRect/>
          </a:stretch>
        </p:blipFill>
        <p:spPr>
          <a:xfrm>
            <a:off x="2956455" y="5677905"/>
            <a:ext cx="2592288" cy="269667"/>
          </a:xfrm>
          <a:prstGeom prst="rect">
            <a:avLst/>
          </a:prstGeom>
        </p:spPr>
      </p:pic>
      <p:sp>
        <p:nvSpPr>
          <p:cNvPr id="15" name="직사각형 14"/>
          <p:cNvSpPr/>
          <p:nvPr/>
        </p:nvSpPr>
        <p:spPr>
          <a:xfrm>
            <a:off x="7456293" y="5389892"/>
            <a:ext cx="757921" cy="2326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마이샵등록</a:t>
            </a:r>
            <a:endParaRPr lang="ko-KR" altLang="en-US" sz="800" b="1" dirty="0">
              <a:solidFill>
                <a:schemeClr val="bg1"/>
              </a:solidFill>
            </a:endParaRPr>
          </a:p>
        </p:txBody>
      </p:sp>
      <p:pic>
        <p:nvPicPr>
          <p:cNvPr id="28" name="그림 27"/>
          <p:cNvPicPr>
            <a:picLocks noChangeAspect="1"/>
          </p:cNvPicPr>
          <p:nvPr/>
        </p:nvPicPr>
        <p:blipFill rotWithShape="1">
          <a:blip r:embed="rId2"/>
          <a:srcRect l="87560" t="69892" r="4121" b="19321"/>
          <a:stretch/>
        </p:blipFill>
        <p:spPr>
          <a:xfrm>
            <a:off x="7177152" y="2652976"/>
            <a:ext cx="648072" cy="288032"/>
          </a:xfrm>
          <a:prstGeom prst="rect">
            <a:avLst/>
          </a:prstGeom>
        </p:spPr>
      </p:pic>
      <p:graphicFrame>
        <p:nvGraphicFramePr>
          <p:cNvPr id="22" name="표 21">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674103329"/>
              </p:ext>
            </p:extLst>
          </p:nvPr>
        </p:nvGraphicFramePr>
        <p:xfrm>
          <a:off x="9000565" y="44624"/>
          <a:ext cx="3152540" cy="419468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지역별 매장안내</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지역별 매장안내 탭 진입시 전체 매장 목록 디폴트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페이지당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개씩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rgbClr val="FF0000"/>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매장 목록은 가나다순</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알파벳순으로 정렬</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297055">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지역별 검색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시</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도 셀렉트박스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셀렉트박스 펼침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&amp;</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가나다순 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(4-1)</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강원</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경기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경남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경북</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광주</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대구</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대전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부산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서울</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세종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울산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인천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전북</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제주</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충남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충북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1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군</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구 셀렉트박스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미선택 디폴트</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- 2-1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에서 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 선택 후 클릭시 해당 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도의 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구 목록이 가나다순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 미선택 상태에서 클릭시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2-3</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과 같이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2-3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검색 버튼</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구 미선택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전체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매장중</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운영상태가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운영중인 매장 조회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구 선택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선택된 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구의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매장중</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운영상태가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운영중인 매장 조회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 선택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선택된 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도의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매장중</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운영상태가</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운영중인 매장 조회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74961665"/>
                  </a:ext>
                </a:extLst>
              </a:tr>
              <a:tr h="211232">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다음페이지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3108505034"/>
                  </a:ext>
                </a:extLst>
              </a:tr>
            </a:tbl>
          </a:graphicData>
        </a:graphic>
      </p:graphicFrame>
      <p:sp>
        <p:nvSpPr>
          <p:cNvPr id="24" name="Oval 611">
            <a:extLst>
              <a:ext uri="{FF2B5EF4-FFF2-40B4-BE49-F238E27FC236}">
                <a16:creationId xmlns:a16="http://schemas.microsoft.com/office/drawing/2014/main" id="{8A3723C9-7A64-4677-9B95-EBFFA02C0DC4}"/>
              </a:ext>
            </a:extLst>
          </p:cNvPr>
          <p:cNvSpPr>
            <a:spLocks noChangeArrowheads="1"/>
          </p:cNvSpPr>
          <p:nvPr/>
        </p:nvSpPr>
        <p:spPr bwMode="auto">
          <a:xfrm>
            <a:off x="218589" y="124328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pic>
        <p:nvPicPr>
          <p:cNvPr id="5" name="그림 4"/>
          <p:cNvPicPr>
            <a:picLocks noChangeAspect="1"/>
          </p:cNvPicPr>
          <p:nvPr/>
        </p:nvPicPr>
        <p:blipFill>
          <a:blip r:embed="rId4"/>
          <a:stretch>
            <a:fillRect/>
          </a:stretch>
        </p:blipFill>
        <p:spPr>
          <a:xfrm>
            <a:off x="9184678" y="4472016"/>
            <a:ext cx="1658719" cy="453800"/>
          </a:xfrm>
          <a:prstGeom prst="rect">
            <a:avLst/>
          </a:prstGeom>
          <a:ln w="3175">
            <a:solidFill>
              <a:schemeClr val="bg1">
                <a:lumMod val="75000"/>
              </a:schemeClr>
            </a:solidFill>
          </a:ln>
        </p:spPr>
      </p:pic>
      <p:sp>
        <p:nvSpPr>
          <p:cNvPr id="25" name="Oval 611">
            <a:extLst>
              <a:ext uri="{FF2B5EF4-FFF2-40B4-BE49-F238E27FC236}">
                <a16:creationId xmlns:a16="http://schemas.microsoft.com/office/drawing/2014/main" id="{8A3723C9-7A64-4677-9B95-EBFFA02C0DC4}"/>
              </a:ext>
            </a:extLst>
          </p:cNvPr>
          <p:cNvSpPr>
            <a:spLocks noChangeArrowheads="1"/>
          </p:cNvSpPr>
          <p:nvPr/>
        </p:nvSpPr>
        <p:spPr bwMode="auto">
          <a:xfrm>
            <a:off x="326589" y="16430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2956455" y="16430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6" name="직사각형 5"/>
          <p:cNvSpPr/>
          <p:nvPr/>
        </p:nvSpPr>
        <p:spPr>
          <a:xfrm>
            <a:off x="4467775" y="1776163"/>
            <a:ext cx="1440160" cy="165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75000"/>
                  </a:schemeClr>
                </a:solidFill>
              </a:rPr>
              <a:t>매장명을 입력해주세요</a:t>
            </a:r>
            <a:r>
              <a:rPr lang="en-US" altLang="ko-KR" sz="700" dirty="0" smtClean="0">
                <a:solidFill>
                  <a:schemeClr val="bg1">
                    <a:lumMod val="75000"/>
                  </a:schemeClr>
                </a:solidFill>
              </a:rPr>
              <a:t>. </a:t>
            </a:r>
            <a:endParaRPr lang="ko-KR" altLang="en-US" sz="700" dirty="0">
              <a:solidFill>
                <a:schemeClr val="bg1">
                  <a:lumMod val="75000"/>
                </a:schemeClr>
              </a:solidFill>
            </a:endParaRPr>
          </a:p>
        </p:txBody>
      </p:sp>
      <p:graphicFrame>
        <p:nvGraphicFramePr>
          <p:cNvPr id="32" name="표 31"/>
          <p:cNvGraphicFramePr>
            <a:graphicFrameLocks noGrp="1"/>
          </p:cNvGraphicFramePr>
          <p:nvPr>
            <p:extLst>
              <p:ext uri="{D42A27DB-BD31-4B8C-83A1-F6EECF244321}">
                <p14:modId xmlns:p14="http://schemas.microsoft.com/office/powerpoint/2010/main" val="1714905443"/>
              </p:ext>
            </p:extLst>
          </p:nvPr>
        </p:nvGraphicFramePr>
        <p:xfrm>
          <a:off x="367121" y="2218745"/>
          <a:ext cx="7848170" cy="2966720"/>
        </p:xfrm>
        <a:graphic>
          <a:graphicData uri="http://schemas.openxmlformats.org/drawingml/2006/table">
            <a:tbl>
              <a:tblPr firstRow="1" bandRow="1">
                <a:tableStyleId>{5C22544A-7EE6-4342-B048-85BDC9FD1C3A}</a:tableStyleId>
              </a:tblPr>
              <a:tblGrid>
                <a:gridCol w="1569634">
                  <a:extLst>
                    <a:ext uri="{9D8B030D-6E8A-4147-A177-3AD203B41FA5}">
                      <a16:colId xmlns:a16="http://schemas.microsoft.com/office/drawing/2014/main" val="2063422216"/>
                    </a:ext>
                  </a:extLst>
                </a:gridCol>
                <a:gridCol w="3306136">
                  <a:extLst>
                    <a:ext uri="{9D8B030D-6E8A-4147-A177-3AD203B41FA5}">
                      <a16:colId xmlns:a16="http://schemas.microsoft.com/office/drawing/2014/main" val="894809324"/>
                    </a:ext>
                  </a:extLst>
                </a:gridCol>
                <a:gridCol w="1001216">
                  <a:extLst>
                    <a:ext uri="{9D8B030D-6E8A-4147-A177-3AD203B41FA5}">
                      <a16:colId xmlns:a16="http://schemas.microsoft.com/office/drawing/2014/main" val="1036479299"/>
                    </a:ext>
                  </a:extLst>
                </a:gridCol>
                <a:gridCol w="1084651">
                  <a:extLst>
                    <a:ext uri="{9D8B030D-6E8A-4147-A177-3AD203B41FA5}">
                      <a16:colId xmlns:a16="http://schemas.microsoft.com/office/drawing/2014/main" val="3477194250"/>
                    </a:ext>
                  </a:extLst>
                </a:gridCol>
                <a:gridCol w="886533">
                  <a:extLst>
                    <a:ext uri="{9D8B030D-6E8A-4147-A177-3AD203B41FA5}">
                      <a16:colId xmlns:a16="http://schemas.microsoft.com/office/drawing/2014/main" val="1227587976"/>
                    </a:ext>
                  </a:extLst>
                </a:gridCol>
              </a:tblGrid>
              <a:tr h="370840">
                <a:tc>
                  <a:txBody>
                    <a:bodyPr/>
                    <a:lstStyle/>
                    <a:p>
                      <a:pPr algn="ctr" latinLnBrk="1"/>
                      <a:r>
                        <a:rPr lang="ko-KR" altLang="en-US" sz="800" dirty="0" smtClean="0">
                          <a:solidFill>
                            <a:schemeClr val="tx1"/>
                          </a:solidFill>
                        </a:rPr>
                        <a:t>매장명</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주소</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전화번호</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위치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매장선택</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604986"/>
                  </a:ext>
                </a:extLst>
              </a:tr>
              <a:tr h="370840">
                <a:tc>
                  <a:txBody>
                    <a:bodyPr/>
                    <a:lstStyle/>
                    <a:p>
                      <a:pPr algn="ctr" latinLnBrk="1"/>
                      <a:r>
                        <a:rPr lang="en-US" altLang="ko-KR" sz="800" dirty="0" smtClean="0">
                          <a:solidFill>
                            <a:schemeClr val="tx1"/>
                          </a:solidFill>
                        </a:rPr>
                        <a:t>IF</a:t>
                      </a:r>
                      <a:r>
                        <a:rPr lang="en-US" altLang="ko-KR" sz="800" baseline="0" dirty="0" smtClean="0">
                          <a:solidFill>
                            <a:schemeClr val="tx1"/>
                          </a:solidFill>
                        </a:rPr>
                        <a:t> </a:t>
                      </a:r>
                      <a:r>
                        <a:rPr lang="ko-KR" altLang="en-US" sz="800" baseline="0" dirty="0" smtClean="0">
                          <a:solidFill>
                            <a:schemeClr val="tx1"/>
                          </a:solidFill>
                        </a:rPr>
                        <a:t>신대방삼거리점 </a:t>
                      </a:r>
                      <a:r>
                        <a:rPr lang="en-US" altLang="ko-KR" sz="800" baseline="0" dirty="0" smtClean="0">
                          <a:solidFill>
                            <a:schemeClr val="tx1"/>
                          </a:solidFill>
                        </a:rPr>
                        <a:t>(</a:t>
                      </a:r>
                      <a:r>
                        <a:rPr lang="ko-KR" altLang="en-US" sz="800" baseline="0" dirty="0" smtClean="0">
                          <a:solidFill>
                            <a:schemeClr val="tx1"/>
                          </a:solidFill>
                        </a:rPr>
                        <a:t>신</a:t>
                      </a:r>
                      <a:r>
                        <a:rPr lang="en-US" altLang="ko-KR" sz="800" baseline="0" dirty="0" smtClean="0">
                          <a:solidFill>
                            <a:schemeClr val="tx1"/>
                          </a:solidFill>
                        </a:rPr>
                        <a: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서울특별시 동작구 상도로 </a:t>
                      </a:r>
                      <a:r>
                        <a:rPr lang="en-US" altLang="ko-KR" sz="800" dirty="0" smtClean="0">
                          <a:solidFill>
                            <a:schemeClr val="tx1"/>
                          </a:solidFill>
                        </a:rPr>
                        <a:t>103 (</a:t>
                      </a:r>
                      <a:r>
                        <a:rPr lang="ko-KR" altLang="en-US" sz="800" dirty="0" smtClean="0">
                          <a:solidFill>
                            <a:schemeClr val="tx1"/>
                          </a:solidFill>
                        </a:rPr>
                        <a:t>상도동</a:t>
                      </a:r>
                      <a:r>
                        <a:rPr lang="en-US" altLang="ko-KR" sz="800" dirty="0" smtClean="0">
                          <a:solidFill>
                            <a:schemeClr val="tx1"/>
                          </a:solidFill>
                        </a:rPr>
                        <a:t>)</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02-000-0000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09165939"/>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9389810"/>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671367"/>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96413"/>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17216593"/>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66757042"/>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9525454"/>
                  </a:ext>
                </a:extLst>
              </a:tr>
            </a:tbl>
          </a:graphicData>
        </a:graphic>
      </p:graphicFrame>
      <p:grpSp>
        <p:nvGrpSpPr>
          <p:cNvPr id="34" name="그룹 33"/>
          <p:cNvGrpSpPr/>
          <p:nvPr/>
        </p:nvGrpSpPr>
        <p:grpSpPr>
          <a:xfrm>
            <a:off x="7724840" y="2704406"/>
            <a:ext cx="141198" cy="141198"/>
            <a:chOff x="839417" y="2985214"/>
            <a:chExt cx="141198" cy="141198"/>
          </a:xfrm>
        </p:grpSpPr>
        <p:sp>
          <p:nvSpPr>
            <p:cNvPr id="35" name="타원 3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 name="그룹 37"/>
          <p:cNvGrpSpPr/>
          <p:nvPr/>
        </p:nvGrpSpPr>
        <p:grpSpPr>
          <a:xfrm>
            <a:off x="7724840" y="3071815"/>
            <a:ext cx="141198" cy="141198"/>
            <a:chOff x="839417" y="2985214"/>
            <a:chExt cx="141198" cy="141198"/>
          </a:xfrm>
        </p:grpSpPr>
        <p:sp>
          <p:nvSpPr>
            <p:cNvPr id="39" name="타원 38"/>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7724840" y="3438995"/>
            <a:ext cx="141198" cy="141198"/>
            <a:chOff x="839417" y="2985214"/>
            <a:chExt cx="141198" cy="141198"/>
          </a:xfrm>
        </p:grpSpPr>
        <p:sp>
          <p:nvSpPr>
            <p:cNvPr id="42" name="타원 41"/>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 name="그룹 43"/>
          <p:cNvGrpSpPr/>
          <p:nvPr/>
        </p:nvGrpSpPr>
        <p:grpSpPr>
          <a:xfrm>
            <a:off x="7724840" y="3807240"/>
            <a:ext cx="141198" cy="141198"/>
            <a:chOff x="839417" y="2985214"/>
            <a:chExt cx="141198" cy="141198"/>
          </a:xfrm>
        </p:grpSpPr>
        <p:sp>
          <p:nvSpPr>
            <p:cNvPr id="45" name="타원 4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그룹 46"/>
          <p:cNvGrpSpPr/>
          <p:nvPr/>
        </p:nvGrpSpPr>
        <p:grpSpPr>
          <a:xfrm>
            <a:off x="7724840" y="4196451"/>
            <a:ext cx="141198" cy="141198"/>
            <a:chOff x="839417" y="2985214"/>
            <a:chExt cx="141198" cy="141198"/>
          </a:xfrm>
        </p:grpSpPr>
        <p:sp>
          <p:nvSpPr>
            <p:cNvPr id="48" name="타원 47"/>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그룹 49"/>
          <p:cNvGrpSpPr/>
          <p:nvPr/>
        </p:nvGrpSpPr>
        <p:grpSpPr>
          <a:xfrm>
            <a:off x="7724840" y="4530217"/>
            <a:ext cx="141198" cy="141198"/>
            <a:chOff x="839417" y="2985214"/>
            <a:chExt cx="141198" cy="141198"/>
          </a:xfrm>
        </p:grpSpPr>
        <p:sp>
          <p:nvSpPr>
            <p:cNvPr id="51" name="타원 50"/>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52"/>
          <p:cNvGrpSpPr/>
          <p:nvPr/>
        </p:nvGrpSpPr>
        <p:grpSpPr>
          <a:xfrm>
            <a:off x="7724840" y="4891221"/>
            <a:ext cx="141198" cy="141198"/>
            <a:chOff x="839417" y="2985214"/>
            <a:chExt cx="141198" cy="141198"/>
          </a:xfrm>
        </p:grpSpPr>
        <p:sp>
          <p:nvSpPr>
            <p:cNvPr id="54" name="타원 53"/>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자유형 43">
            <a:extLst>
              <a:ext uri="{FF2B5EF4-FFF2-40B4-BE49-F238E27FC236}">
                <a16:creationId xmlns:a16="http://schemas.microsoft.com/office/drawing/2014/main" id="{D86851AA-CA2D-F50D-FF14-736C93C9A774}"/>
              </a:ext>
            </a:extLst>
          </p:cNvPr>
          <p:cNvSpPr/>
          <p:nvPr/>
        </p:nvSpPr>
        <p:spPr>
          <a:xfrm>
            <a:off x="256155" y="4961820"/>
            <a:ext cx="7992888"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생략</a:t>
            </a:r>
            <a:endParaRPr lang="ko-KR" altLang="en-US" sz="800" dirty="0">
              <a:solidFill>
                <a:schemeClr val="tx1">
                  <a:lumMod val="50000"/>
                  <a:lumOff val="50000"/>
                </a:schemeClr>
              </a:solidFill>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9041729" y="4329421"/>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73145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매장안내</a:t>
            </a:r>
            <a:r>
              <a:rPr lang="en-US" altLang="ko-KR" dirty="0" smtClean="0"/>
              <a:t>_</a:t>
            </a:r>
            <a:r>
              <a:rPr lang="ko-KR" altLang="en-US" dirty="0" smtClean="0"/>
              <a:t>지역별 매장안내</a:t>
            </a:r>
            <a:endParaRPr lang="ko-KR" altLang="en-US" dirty="0"/>
          </a:p>
        </p:txBody>
      </p:sp>
      <p:sp>
        <p:nvSpPr>
          <p:cNvPr id="3" name="부제목 2"/>
          <p:cNvSpPr>
            <a:spLocks noGrp="1"/>
          </p:cNvSpPr>
          <p:nvPr>
            <p:ph type="subTitle" idx="1"/>
          </p:nvPr>
        </p:nvSpPr>
        <p:spPr/>
        <p:txBody>
          <a:bodyPr/>
          <a:lstStyle/>
          <a:p>
            <a:r>
              <a:rPr lang="en-US" altLang="ko-KR" dirty="0"/>
              <a:t>IN_PC_MYP_01_86</a:t>
            </a:r>
            <a:endParaRPr lang="ko-KR" altLang="en-US" dirty="0"/>
          </a:p>
        </p:txBody>
      </p:sp>
      <p:cxnSp>
        <p:nvCxnSpPr>
          <p:cNvPr id="9" name="직선 연결선 8"/>
          <p:cNvCxnSpPr/>
          <p:nvPr/>
        </p:nvCxnSpPr>
        <p:spPr>
          <a:xfrm>
            <a:off x="235511" y="1030677"/>
            <a:ext cx="79127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3"/>
          <p:cNvGraphicFramePr>
            <a:graphicFrameLocks noGrp="1"/>
          </p:cNvGraphicFramePr>
          <p:nvPr>
            <p:extLst/>
          </p:nvPr>
        </p:nvGraphicFramePr>
        <p:xfrm>
          <a:off x="237956" y="692696"/>
          <a:ext cx="2329652" cy="337981"/>
        </p:xfrm>
        <a:graphic>
          <a:graphicData uri="http://schemas.openxmlformats.org/drawingml/2006/table">
            <a:tbl>
              <a:tblPr firstRow="1" bandRow="1">
                <a:tableStyleId>{5C22544A-7EE6-4342-B048-85BDC9FD1C3A}</a:tableStyleId>
              </a:tblPr>
              <a:tblGrid>
                <a:gridCol w="1164826">
                  <a:extLst>
                    <a:ext uri="{9D8B030D-6E8A-4147-A177-3AD203B41FA5}">
                      <a16:colId xmlns:a16="http://schemas.microsoft.com/office/drawing/2014/main" val="3815033749"/>
                    </a:ext>
                  </a:extLst>
                </a:gridCol>
                <a:gridCol w="1164826">
                  <a:extLst>
                    <a:ext uri="{9D8B030D-6E8A-4147-A177-3AD203B41FA5}">
                      <a16:colId xmlns:a16="http://schemas.microsoft.com/office/drawing/2014/main" val="1525091533"/>
                    </a:ext>
                  </a:extLst>
                </a:gridCol>
              </a:tblGrid>
              <a:tr h="337981">
                <a:tc>
                  <a:txBody>
                    <a:bodyPr/>
                    <a:lstStyle/>
                    <a:p>
                      <a:pPr algn="ctr" latinLnBrk="1"/>
                      <a:r>
                        <a:rPr lang="ko-KR" altLang="en-US" sz="800" b="0" dirty="0" smtClean="0">
                          <a:solidFill>
                            <a:schemeClr val="tx1"/>
                          </a:solidFill>
                        </a:rPr>
                        <a:t>자주구매한 매장</a:t>
                      </a:r>
                      <a:endParaRPr lang="ko-KR" altLang="en-US" sz="800" b="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rgbClr val="00B050"/>
                          </a:solidFill>
                        </a:rPr>
                        <a:t>지역별 매장안내</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pic>
        <p:nvPicPr>
          <p:cNvPr id="12" name="그림 11"/>
          <p:cNvPicPr>
            <a:picLocks noChangeAspect="1"/>
          </p:cNvPicPr>
          <p:nvPr/>
        </p:nvPicPr>
        <p:blipFill rotWithShape="1">
          <a:blip r:embed="rId2"/>
          <a:srcRect t="1" b="445"/>
          <a:stretch/>
        </p:blipFill>
        <p:spPr>
          <a:xfrm>
            <a:off x="358130" y="1346704"/>
            <a:ext cx="7790120" cy="2658360"/>
          </a:xfrm>
          <a:prstGeom prst="rect">
            <a:avLst/>
          </a:prstGeom>
        </p:spPr>
      </p:pic>
      <p:pic>
        <p:nvPicPr>
          <p:cNvPr id="14" name="그림 13"/>
          <p:cNvPicPr>
            <a:picLocks noChangeAspect="1"/>
          </p:cNvPicPr>
          <p:nvPr/>
        </p:nvPicPr>
        <p:blipFill>
          <a:blip r:embed="rId3"/>
          <a:stretch>
            <a:fillRect/>
          </a:stretch>
        </p:blipFill>
        <p:spPr>
          <a:xfrm>
            <a:off x="3102846" y="5622573"/>
            <a:ext cx="2592288" cy="269667"/>
          </a:xfrm>
          <a:prstGeom prst="rect">
            <a:avLst/>
          </a:prstGeom>
        </p:spPr>
      </p:pic>
      <p:sp>
        <p:nvSpPr>
          <p:cNvPr id="15" name="직사각형 14"/>
          <p:cNvSpPr/>
          <p:nvPr/>
        </p:nvSpPr>
        <p:spPr>
          <a:xfrm>
            <a:off x="7456293" y="5389892"/>
            <a:ext cx="757921" cy="2326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마이샵등록</a:t>
            </a:r>
            <a:endParaRPr lang="ko-KR" altLang="en-US" sz="800" b="1" dirty="0">
              <a:solidFill>
                <a:schemeClr val="bg1"/>
              </a:solidFill>
            </a:endParaRPr>
          </a:p>
        </p:txBody>
      </p:sp>
      <p:sp>
        <p:nvSpPr>
          <p:cNvPr id="16" name="직사각형 15"/>
          <p:cNvSpPr/>
          <p:nvPr/>
        </p:nvSpPr>
        <p:spPr>
          <a:xfrm>
            <a:off x="9424544" y="7289260"/>
            <a:ext cx="757921" cy="2326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등록하기</a:t>
            </a:r>
            <a:endParaRPr lang="ko-KR" altLang="en-US" sz="800" b="1" dirty="0">
              <a:solidFill>
                <a:schemeClr val="bg1"/>
              </a:solidFill>
            </a:endParaRPr>
          </a:p>
        </p:txBody>
      </p:sp>
      <p:grpSp>
        <p:nvGrpSpPr>
          <p:cNvPr id="19" name="그룹 18"/>
          <p:cNvGrpSpPr/>
          <p:nvPr/>
        </p:nvGrpSpPr>
        <p:grpSpPr>
          <a:xfrm>
            <a:off x="9079130" y="7317028"/>
            <a:ext cx="141198" cy="141198"/>
            <a:chOff x="839417" y="2985214"/>
            <a:chExt cx="141198" cy="141198"/>
          </a:xfrm>
        </p:grpSpPr>
        <p:sp>
          <p:nvSpPr>
            <p:cNvPr id="20" name="타원 19"/>
            <p:cNvSpPr/>
            <p:nvPr/>
          </p:nvSpPr>
          <p:spPr>
            <a:xfrm>
              <a:off x="839417" y="2985214"/>
              <a:ext cx="141198" cy="141198"/>
            </a:xfrm>
            <a:prstGeom prst="ellipse">
              <a:avLst/>
            </a:prstGeom>
            <a:solidFill>
              <a:srgbClr val="00B050"/>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8" name="그림 27"/>
          <p:cNvPicPr>
            <a:picLocks noChangeAspect="1"/>
          </p:cNvPicPr>
          <p:nvPr/>
        </p:nvPicPr>
        <p:blipFill rotWithShape="1">
          <a:blip r:embed="rId2"/>
          <a:srcRect l="87560" t="69892" r="4121" b="19321"/>
          <a:stretch/>
        </p:blipFill>
        <p:spPr>
          <a:xfrm>
            <a:off x="7177152" y="2652976"/>
            <a:ext cx="648072" cy="288032"/>
          </a:xfrm>
          <a:prstGeom prst="rect">
            <a:avLst/>
          </a:prstGeom>
        </p:spPr>
      </p:pic>
      <p:graphicFrame>
        <p:nvGraphicFramePr>
          <p:cNvPr id="22" name="표 21">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935043009"/>
              </p:ext>
            </p:extLst>
          </p:nvPr>
        </p:nvGraphicFramePr>
        <p:xfrm>
          <a:off x="9000565" y="44624"/>
          <a:ext cx="3152540" cy="463787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16024">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74961665"/>
                  </a:ext>
                </a:extLst>
              </a:tr>
              <a:tr h="297055">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sngStrike" kern="1200" cap="none" normalizeH="0" baseline="0" dirty="0" smtClean="0">
                          <a:ln>
                            <a:noFill/>
                          </a:ln>
                          <a:solidFill>
                            <a:schemeClr val="bg1">
                              <a:lumMod val="75000"/>
                            </a:schemeClr>
                          </a:solidFill>
                          <a:effectLst/>
                          <a:latin typeface="+mn-lt"/>
                          <a:ea typeface="+mn-ea"/>
                          <a:cs typeface="+mn-cs"/>
                          <a:sym typeface="Wingdings 2" pitchFamily="18" charset="2"/>
                        </a:rPr>
                        <a:t>주소</a:t>
                      </a:r>
                      <a:r>
                        <a:rPr kumimoji="0" lang="en-US" altLang="ko-KR" sz="800" b="1" i="0" u="none" strike="sngStrike" kern="1200" cap="none" normalizeH="0" baseline="0" dirty="0" smtClean="0">
                          <a:ln>
                            <a:noFill/>
                          </a:ln>
                          <a:solidFill>
                            <a:schemeClr val="bg1">
                              <a:lumMod val="75000"/>
                            </a:schemeClr>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매장명 검색 </a:t>
                      </a:r>
                      <a:r>
                        <a:rPr kumimoji="0" lang="en-US" altLang="ko-KR" sz="800" b="1" i="0" u="none" strike="noStrike" kern="1200" cap="none" normalizeH="0" baseline="0" dirty="0" smtClean="0">
                          <a:ln>
                            <a:noFill/>
                          </a:ln>
                          <a:solidFill>
                            <a:srgbClr val="FF0000"/>
                          </a:solidFill>
                          <a:effectLst/>
                          <a:latin typeface="+mn-lt"/>
                          <a:ea typeface="+mn-ea"/>
                          <a:cs typeface="+mn-cs"/>
                          <a:sym typeface="Wingdings 2" pitchFamily="18" charset="2"/>
                        </a:rPr>
                        <a:t>&gt;&gt; </a:t>
                      </a:r>
                      <a:r>
                        <a:rPr kumimoji="0" lang="ko-KR" altLang="en-US" sz="800" b="1" i="0" u="none" strike="noStrike" kern="1200" cap="none" normalizeH="0" baseline="0" dirty="0" smtClean="0">
                          <a:ln>
                            <a:noFill/>
                          </a:ln>
                          <a:solidFill>
                            <a:srgbClr val="FF0000"/>
                          </a:solidFill>
                          <a:effectLst/>
                          <a:latin typeface="+mn-lt"/>
                          <a:ea typeface="+mn-ea"/>
                          <a:cs typeface="+mn-cs"/>
                          <a:sym typeface="Wingdings 2" pitchFamily="18" charset="2"/>
                        </a:rPr>
                        <a:t>현재 주소검색 안됨</a:t>
                      </a:r>
                      <a:endParaRPr kumimoji="0" lang="en-US" altLang="ko-KR" sz="800" b="1" i="0" u="none" strike="noStrike" kern="1200" cap="none" normalizeH="0" baseline="0" dirty="0" smtClean="0">
                        <a:ln>
                          <a:noFill/>
                        </a:ln>
                        <a:solidFill>
                          <a:srgbClr val="FF0000"/>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3-1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매장명 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입력문자</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글자수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제한없음</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3-2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검색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검색어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미입력</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alert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검색어 입력</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매장명 내 해당 검색어가 있는 매장 조회</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3108505034"/>
                  </a:ext>
                </a:extLst>
              </a:tr>
              <a:tr h="297055">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목록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탭 진입시 전체 매장 디폴트 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검색조건에 맞는 매장 목록 출력</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매장전시조건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운영상태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운영중</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전체 매장을 </a:t>
                      </a:r>
                      <a:r>
                        <a:rPr lang="ko-KR" altLang="en-US" sz="800" b="0" i="0" kern="1200" dirty="0" smtClean="0">
                          <a:solidFill>
                            <a:srgbClr val="0000FF"/>
                          </a:solidFill>
                          <a:effectLst/>
                          <a:latin typeface="+mn-lt"/>
                          <a:ea typeface="+mn-ea"/>
                          <a:cs typeface="+mn-cs"/>
                        </a:rPr>
                        <a:t>한글 ㄱㄴㄷ순  </a:t>
                      </a:r>
                      <a:r>
                        <a:rPr lang="en-US" altLang="ko-KR" sz="800" b="0" i="0" kern="1200" dirty="0" smtClean="0">
                          <a:solidFill>
                            <a:srgbClr val="0000FF"/>
                          </a:solidFill>
                          <a:effectLst/>
                          <a:latin typeface="+mn-lt"/>
                          <a:ea typeface="+mn-ea"/>
                          <a:cs typeface="+mn-cs"/>
                        </a:rPr>
                        <a:t>&gt; </a:t>
                      </a:r>
                      <a:r>
                        <a:rPr lang="ko-KR" altLang="en-US" sz="800" b="0" i="0" kern="1200" dirty="0" smtClean="0">
                          <a:solidFill>
                            <a:srgbClr val="0000FF"/>
                          </a:solidFill>
                          <a:effectLst/>
                          <a:latin typeface="+mn-lt"/>
                          <a:ea typeface="+mn-ea"/>
                          <a:cs typeface="+mn-cs"/>
                        </a:rPr>
                        <a:t>영문 </a:t>
                      </a:r>
                      <a:r>
                        <a:rPr lang="en-US" altLang="ko-KR" sz="800" b="0" i="0" kern="1200" dirty="0" smtClean="0">
                          <a:solidFill>
                            <a:srgbClr val="0000FF"/>
                          </a:solidFill>
                          <a:effectLst/>
                          <a:latin typeface="+mn-lt"/>
                          <a:ea typeface="+mn-ea"/>
                          <a:cs typeface="+mn-cs"/>
                        </a:rPr>
                        <a:t>ABC</a:t>
                      </a:r>
                      <a:r>
                        <a:rPr lang="ko-KR" altLang="en-US" sz="800" b="0" i="0" kern="1200" dirty="0" smtClean="0">
                          <a:solidFill>
                            <a:srgbClr val="0000FF"/>
                          </a:solidFill>
                          <a:effectLst/>
                          <a:latin typeface="+mn-lt"/>
                          <a:ea typeface="+mn-ea"/>
                          <a:cs typeface="+mn-cs"/>
                        </a:rPr>
                        <a:t>순으로 노출</a:t>
                      </a:r>
                      <a:r>
                        <a:rPr lang="ko-KR" altLang="en-US" sz="800" b="0" i="0" kern="1200" baseline="0" dirty="0" smtClean="0">
                          <a:solidFill>
                            <a:srgbClr val="0000FF"/>
                          </a:solidFill>
                          <a:effectLst/>
                          <a:latin typeface="+mn-lt"/>
                          <a:ea typeface="+mn-ea"/>
                          <a:cs typeface="+mn-cs"/>
                        </a:rPr>
                        <a:t> </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4-1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매장정보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매장명</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공백포함최대 </a:t>
                      </a:r>
                      <a:r>
                        <a:rPr lang="en-US" altLang="ko-KR" sz="800" b="0" u="none" baseline="0" dirty="0" smtClean="0">
                          <a:solidFill>
                            <a:schemeClr val="tx1"/>
                          </a:solidFill>
                          <a:latin typeface="+mn-ea"/>
                          <a:ea typeface="+mn-ea"/>
                        </a:rPr>
                        <a:t>15</a:t>
                      </a:r>
                      <a:r>
                        <a:rPr lang="ko-KR" altLang="en-US" sz="800" b="0" u="none" baseline="0" dirty="0" smtClean="0">
                          <a:solidFill>
                            <a:schemeClr val="tx1"/>
                          </a:solidFill>
                          <a:latin typeface="+mn-ea"/>
                          <a:ea typeface="+mn-ea"/>
                        </a:rPr>
                        <a:t>자</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주소</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최대</a:t>
                      </a:r>
                      <a:r>
                        <a:rPr lang="en-US" altLang="ko-KR" sz="800" b="0" u="none" baseline="0" dirty="0" smtClean="0">
                          <a:solidFill>
                            <a:schemeClr val="tx1"/>
                          </a:solidFill>
                          <a:latin typeface="+mn-ea"/>
                          <a:ea typeface="+mn-ea"/>
                        </a:rPr>
                        <a:t>2</a:t>
                      </a:r>
                      <a:r>
                        <a:rPr lang="ko-KR" altLang="en-US" sz="800" b="0" u="none" baseline="0" dirty="0" smtClean="0">
                          <a:solidFill>
                            <a:schemeClr val="tx1"/>
                          </a:solidFill>
                          <a:latin typeface="+mn-ea"/>
                          <a:ea typeface="+mn-ea"/>
                        </a:rPr>
                        <a:t>줄</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매장전화번호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없는경우 공란 노출</a:t>
                      </a:r>
                      <a:r>
                        <a:rPr lang="en-US" altLang="ko-KR" sz="800" b="0" u="none" baseline="0" dirty="0" smtClean="0">
                          <a:solidFill>
                            <a:schemeClr val="tx1"/>
                          </a:solidFill>
                          <a:latin typeface="+mn-ea"/>
                          <a:ea typeface="+mn-ea"/>
                        </a:rPr>
                        <a:t>)</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4-2 </a:t>
                      </a:r>
                      <a:r>
                        <a:rPr lang="ko-KR" altLang="en-US" sz="800" b="1" u="none" baseline="0" dirty="0" smtClean="0">
                          <a:solidFill>
                            <a:schemeClr val="tx1"/>
                          </a:solidFill>
                          <a:latin typeface="+mn-ea"/>
                          <a:ea typeface="+mn-ea"/>
                        </a:rPr>
                        <a:t>보기 </a:t>
                      </a:r>
                      <a:r>
                        <a:rPr lang="en-US" altLang="ko-KR" sz="800" b="1" u="none" baseline="0" dirty="0" smtClean="0">
                          <a:solidFill>
                            <a:schemeClr val="tx1"/>
                          </a:solidFill>
                          <a:latin typeface="+mn-ea"/>
                          <a:ea typeface="+mn-ea"/>
                        </a:rPr>
                        <a:t>&gt;  </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해당 매장의 위도</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경도값을 기반으로 카카오지도팝업 노출</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4-3 </a:t>
                      </a:r>
                      <a:r>
                        <a:rPr lang="ko-KR" altLang="en-US" sz="800" b="1" u="none" baseline="0" dirty="0" smtClean="0">
                          <a:solidFill>
                            <a:schemeClr val="tx1"/>
                          </a:solidFill>
                          <a:latin typeface="+mn-ea"/>
                          <a:ea typeface="+mn-ea"/>
                        </a:rPr>
                        <a:t>매장선택 </a:t>
                      </a:r>
                      <a:r>
                        <a:rPr lang="ko-KR" altLang="en-US" sz="800" b="1" u="none" baseline="0" dirty="0" err="1" smtClean="0">
                          <a:solidFill>
                            <a:schemeClr val="tx1"/>
                          </a:solidFill>
                          <a:latin typeface="+mn-ea"/>
                          <a:ea typeface="+mn-ea"/>
                        </a:rPr>
                        <a:t>라디오버튼</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운영상태</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운영중</a:t>
                      </a:r>
                      <a:r>
                        <a:rPr lang="en-US" altLang="ko-KR" sz="800" b="0" u="none" baseline="0" dirty="0" smtClean="0">
                          <a:solidFill>
                            <a:schemeClr val="tx1"/>
                          </a:solidFill>
                          <a:latin typeface="+mn-ea"/>
                          <a:ea typeface="+mn-ea"/>
                        </a:rPr>
                        <a:t>, </a:t>
                      </a:r>
                      <a:r>
                        <a:rPr lang="ko-KR" altLang="en-US" sz="800" b="0" u="none" baseline="0" dirty="0" err="1" smtClean="0">
                          <a:solidFill>
                            <a:schemeClr val="tx1"/>
                          </a:solidFill>
                          <a:latin typeface="+mn-ea"/>
                          <a:ea typeface="+mn-ea"/>
                        </a:rPr>
                        <a:t>마이샵여부</a:t>
                      </a:r>
                      <a:r>
                        <a:rPr lang="ko-KR" altLang="en-US" sz="800" b="0"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Y </a:t>
                      </a:r>
                      <a:r>
                        <a:rPr lang="ko-KR" altLang="en-US" sz="800" b="0" u="none" baseline="0" dirty="0" smtClean="0">
                          <a:solidFill>
                            <a:schemeClr val="tx1"/>
                          </a:solidFill>
                          <a:latin typeface="+mn-ea"/>
                          <a:ea typeface="+mn-ea"/>
                        </a:rPr>
                        <a:t>매장에 한하여 버튼 활성화</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미선택 디폴트</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매장은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 이상 선택 불가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ea"/>
                          <a:ea typeface="+mn-ea"/>
                          <a:cs typeface="+mn-cs"/>
                          <a:sym typeface="Wingdings 2" pitchFamily="18" charset="2"/>
                        </a:rPr>
                        <a:t>4-4 </a:t>
                      </a:r>
                      <a:r>
                        <a:rPr kumimoji="0" lang="ko-KR" altLang="en-US" sz="800" b="1" i="0" u="none" strike="noStrike" kern="1200" cap="none" normalizeH="0" baseline="0" dirty="0" smtClean="0">
                          <a:ln>
                            <a:noFill/>
                          </a:ln>
                          <a:solidFill>
                            <a:schemeClr val="tx1"/>
                          </a:solidFill>
                          <a:effectLst/>
                          <a:latin typeface="+mn-ea"/>
                          <a:ea typeface="+mn-ea"/>
                          <a:cs typeface="+mn-cs"/>
                          <a:sym typeface="Wingdings 2" pitchFamily="18" charset="2"/>
                        </a:rPr>
                        <a:t>검색결과 없음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551219016"/>
                  </a:ext>
                </a:extLst>
              </a:tr>
              <a:tr h="297055">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5</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844083" rtl="0" eaLnBrk="1" fontAlgn="auto" latinLnBrk="1" hangingPunct="1">
                        <a:lnSpc>
                          <a:spcPts val="1200"/>
                        </a:lnSpc>
                        <a:spcBef>
                          <a:spcPts val="0"/>
                        </a:spcBef>
                        <a:spcAft>
                          <a:spcPts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마이샵등록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844083" rtl="0" eaLnBrk="1" fontAlgn="auto" latinLnBrk="1" hangingPunct="1">
                        <a:lnSpc>
                          <a:spcPts val="1200"/>
                        </a:lnSpc>
                        <a:spcBef>
                          <a:spcPts val="0"/>
                        </a:spcBef>
                        <a:spcAft>
                          <a:spcPts val="0"/>
                        </a:spcAft>
                        <a:buClrTx/>
                        <a:buSzTx/>
                        <a:buFontTx/>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자주구매한 매장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마이샵등록버튼 정의 확인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273957250"/>
                  </a:ext>
                </a:extLst>
              </a:tr>
            </a:tbl>
          </a:graphicData>
        </a:graphic>
      </p:graphicFrame>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5375920" y="131071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7995333" y="16430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3-2</a:t>
            </a:r>
            <a:endParaRPr lang="en-US" altLang="ko-KR" sz="800" b="1" kern="0" dirty="0">
              <a:solidFill>
                <a:sysClr val="window" lastClr="FFFFFF"/>
              </a:solidFill>
              <a:latin typeface="맑은 고딕"/>
              <a:ea typeface="맑은 고딕"/>
            </a:endParaRPr>
          </a:p>
        </p:txBody>
      </p:sp>
      <p:sp>
        <p:nvSpPr>
          <p:cNvPr id="6" name="직사각형 5"/>
          <p:cNvSpPr/>
          <p:nvPr/>
        </p:nvSpPr>
        <p:spPr>
          <a:xfrm>
            <a:off x="4467775" y="1776163"/>
            <a:ext cx="1440160" cy="165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75000"/>
                  </a:schemeClr>
                </a:solidFill>
              </a:rPr>
              <a:t>매장명을 입력해주세요</a:t>
            </a:r>
            <a:r>
              <a:rPr lang="en-US" altLang="ko-KR" sz="700" dirty="0" smtClean="0">
                <a:solidFill>
                  <a:schemeClr val="bg1">
                    <a:lumMod val="75000"/>
                  </a:schemeClr>
                </a:solidFill>
              </a:rPr>
              <a:t>. </a:t>
            </a:r>
            <a:endParaRPr lang="ko-KR" altLang="en-US" sz="700" dirty="0">
              <a:solidFill>
                <a:schemeClr val="bg1">
                  <a:lumMod val="75000"/>
                </a:schemeClr>
              </a:solidFill>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5483920" y="160791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graphicFrame>
        <p:nvGraphicFramePr>
          <p:cNvPr id="32" name="표 31"/>
          <p:cNvGraphicFramePr>
            <a:graphicFrameLocks noGrp="1"/>
          </p:cNvGraphicFramePr>
          <p:nvPr>
            <p:extLst>
              <p:ext uri="{D42A27DB-BD31-4B8C-83A1-F6EECF244321}">
                <p14:modId xmlns:p14="http://schemas.microsoft.com/office/powerpoint/2010/main" val="1378487049"/>
              </p:ext>
            </p:extLst>
          </p:nvPr>
        </p:nvGraphicFramePr>
        <p:xfrm>
          <a:off x="367121" y="2218745"/>
          <a:ext cx="7848170" cy="2966720"/>
        </p:xfrm>
        <a:graphic>
          <a:graphicData uri="http://schemas.openxmlformats.org/drawingml/2006/table">
            <a:tbl>
              <a:tblPr firstRow="1" bandRow="1">
                <a:tableStyleId>{5C22544A-7EE6-4342-B048-85BDC9FD1C3A}</a:tableStyleId>
              </a:tblPr>
              <a:tblGrid>
                <a:gridCol w="1569634">
                  <a:extLst>
                    <a:ext uri="{9D8B030D-6E8A-4147-A177-3AD203B41FA5}">
                      <a16:colId xmlns:a16="http://schemas.microsoft.com/office/drawing/2014/main" val="2063422216"/>
                    </a:ext>
                  </a:extLst>
                </a:gridCol>
                <a:gridCol w="3306136">
                  <a:extLst>
                    <a:ext uri="{9D8B030D-6E8A-4147-A177-3AD203B41FA5}">
                      <a16:colId xmlns:a16="http://schemas.microsoft.com/office/drawing/2014/main" val="894809324"/>
                    </a:ext>
                  </a:extLst>
                </a:gridCol>
                <a:gridCol w="1001216">
                  <a:extLst>
                    <a:ext uri="{9D8B030D-6E8A-4147-A177-3AD203B41FA5}">
                      <a16:colId xmlns:a16="http://schemas.microsoft.com/office/drawing/2014/main" val="1036479299"/>
                    </a:ext>
                  </a:extLst>
                </a:gridCol>
                <a:gridCol w="1084651">
                  <a:extLst>
                    <a:ext uri="{9D8B030D-6E8A-4147-A177-3AD203B41FA5}">
                      <a16:colId xmlns:a16="http://schemas.microsoft.com/office/drawing/2014/main" val="3477194250"/>
                    </a:ext>
                  </a:extLst>
                </a:gridCol>
                <a:gridCol w="886533">
                  <a:extLst>
                    <a:ext uri="{9D8B030D-6E8A-4147-A177-3AD203B41FA5}">
                      <a16:colId xmlns:a16="http://schemas.microsoft.com/office/drawing/2014/main" val="1227587976"/>
                    </a:ext>
                  </a:extLst>
                </a:gridCol>
              </a:tblGrid>
              <a:tr h="370840">
                <a:tc>
                  <a:txBody>
                    <a:bodyPr/>
                    <a:lstStyle/>
                    <a:p>
                      <a:pPr algn="ctr" latinLnBrk="1"/>
                      <a:r>
                        <a:rPr lang="ko-KR" altLang="en-US" sz="800" dirty="0" smtClean="0">
                          <a:solidFill>
                            <a:schemeClr val="tx1"/>
                          </a:solidFill>
                        </a:rPr>
                        <a:t>매장명</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주소</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전화번호</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위치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매장선택</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604986"/>
                  </a:ext>
                </a:extLst>
              </a:tr>
              <a:tr h="370840">
                <a:tc>
                  <a:txBody>
                    <a:bodyPr/>
                    <a:lstStyle/>
                    <a:p>
                      <a:pPr algn="ctr" latinLnBrk="1"/>
                      <a:r>
                        <a:rPr lang="en-US" altLang="ko-KR" sz="800" dirty="0" smtClean="0">
                          <a:solidFill>
                            <a:schemeClr val="tx1"/>
                          </a:solidFill>
                        </a:rPr>
                        <a:t>IF</a:t>
                      </a:r>
                      <a:r>
                        <a:rPr lang="en-US" altLang="ko-KR" sz="800" baseline="0" dirty="0" smtClean="0">
                          <a:solidFill>
                            <a:schemeClr val="tx1"/>
                          </a:solidFill>
                        </a:rPr>
                        <a:t> </a:t>
                      </a:r>
                      <a:r>
                        <a:rPr lang="ko-KR" altLang="en-US" sz="800" baseline="0" dirty="0" smtClean="0">
                          <a:solidFill>
                            <a:schemeClr val="tx1"/>
                          </a:solidFill>
                        </a:rPr>
                        <a:t>신대방삼거리점 </a:t>
                      </a:r>
                      <a:r>
                        <a:rPr lang="en-US" altLang="ko-KR" sz="800" baseline="0" dirty="0" smtClean="0">
                          <a:solidFill>
                            <a:schemeClr val="tx1"/>
                          </a:solidFill>
                        </a:rPr>
                        <a:t>(</a:t>
                      </a:r>
                      <a:r>
                        <a:rPr lang="ko-KR" altLang="en-US" sz="800" baseline="0" dirty="0" smtClean="0">
                          <a:solidFill>
                            <a:schemeClr val="tx1"/>
                          </a:solidFill>
                        </a:rPr>
                        <a:t>신</a:t>
                      </a:r>
                      <a:r>
                        <a:rPr lang="en-US" altLang="ko-KR" sz="800" baseline="0" dirty="0" smtClean="0">
                          <a:solidFill>
                            <a:schemeClr val="tx1"/>
                          </a:solidFill>
                        </a:rPr>
                        <a: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서울특별시 동작구 상도로 </a:t>
                      </a:r>
                      <a:r>
                        <a:rPr lang="en-US" altLang="ko-KR" sz="800" dirty="0" smtClean="0">
                          <a:solidFill>
                            <a:schemeClr val="tx1"/>
                          </a:solidFill>
                        </a:rPr>
                        <a:t>103 (</a:t>
                      </a:r>
                      <a:r>
                        <a:rPr lang="ko-KR" altLang="en-US" sz="800" dirty="0" smtClean="0">
                          <a:solidFill>
                            <a:schemeClr val="tx1"/>
                          </a:solidFill>
                        </a:rPr>
                        <a:t>상도동</a:t>
                      </a:r>
                      <a:r>
                        <a:rPr lang="en-US" altLang="ko-KR" sz="800" dirty="0" smtClean="0">
                          <a:solidFill>
                            <a:schemeClr val="tx1"/>
                          </a:solidFill>
                        </a:rPr>
                        <a:t>)</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02-000-0000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09165939"/>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9389810"/>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0671367"/>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96413"/>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17216593"/>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66757042"/>
                  </a:ext>
                </a:extLst>
              </a:tr>
              <a:tr h="370840">
                <a:tc>
                  <a:txBody>
                    <a:bodyPr/>
                    <a:lstStyle/>
                    <a:p>
                      <a:pPr algn="ctr" latinLnBrk="1"/>
                      <a:r>
                        <a:rPr lang="ko-KR" altLang="en-US" sz="800" dirty="0" smtClean="0">
                          <a:solidFill>
                            <a:schemeClr val="tx1"/>
                          </a:solidFill>
                        </a:rPr>
                        <a:t>매장명은최대</a:t>
                      </a:r>
                      <a:r>
                        <a:rPr lang="en-US" altLang="ko-KR" sz="800" dirty="0" smtClean="0">
                          <a:solidFill>
                            <a:schemeClr val="tx1"/>
                          </a:solidFill>
                        </a:rPr>
                        <a:t>1</a:t>
                      </a:r>
                      <a:r>
                        <a:rPr lang="ko-KR" altLang="en-US" sz="800" dirty="0" smtClean="0">
                          <a:solidFill>
                            <a:schemeClr val="tx1"/>
                          </a:solidFill>
                        </a:rPr>
                        <a:t>줄</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주소는 최대 </a:t>
                      </a: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r>
                        <a:rPr lang="ko-KR" altLang="en-US" sz="800" dirty="0" smtClean="0">
                          <a:solidFill>
                            <a:schemeClr val="tx1"/>
                          </a:solidFill>
                        </a:rPr>
                        <a:t>주소는 최대 </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2</a:t>
                      </a:r>
                      <a:r>
                        <a:rPr lang="ko-KR" altLang="en-US" sz="800" dirty="0" smtClean="0">
                          <a:solidFill>
                            <a:schemeClr val="tx1"/>
                          </a:solidFill>
                        </a:rPr>
                        <a:t>줄까지 노출할 수 있습니다</a:t>
                      </a:r>
                      <a:r>
                        <a:rPr lang="en-US" altLang="ko-KR" sz="800" dirty="0" smtClean="0">
                          <a:solidFill>
                            <a:schemeClr val="tx1"/>
                          </a:solidFill>
                        </a:rPr>
                        <a:t>. </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800" dirty="0" smtClean="0">
                          <a:solidFill>
                            <a:schemeClr val="tx1"/>
                          </a:solidFill>
                        </a:rPr>
                        <a:t>000-000-0000</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800" u="sng" dirty="0" smtClean="0">
                          <a:solidFill>
                            <a:schemeClr val="tx1"/>
                          </a:solidFill>
                        </a:rPr>
                        <a:t>보기</a:t>
                      </a:r>
                      <a:r>
                        <a:rPr lang="ko-KR" altLang="en-US" sz="800" dirty="0" smtClean="0">
                          <a:solidFill>
                            <a:schemeClr val="tx1"/>
                          </a:solidFill>
                        </a:rPr>
                        <a:t> </a:t>
                      </a:r>
                      <a:r>
                        <a:rPr lang="en-US" altLang="ko-KR" sz="800" dirty="0" smtClean="0">
                          <a:solidFill>
                            <a:schemeClr val="tx1"/>
                          </a:solidFill>
                        </a:rPr>
                        <a:t>&gt;</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9525454"/>
                  </a:ext>
                </a:extLst>
              </a:tr>
            </a:tbl>
          </a:graphicData>
        </a:graphic>
      </p:graphicFrame>
      <p:sp>
        <p:nvSpPr>
          <p:cNvPr id="31" name="Oval 611">
            <a:extLst>
              <a:ext uri="{FF2B5EF4-FFF2-40B4-BE49-F238E27FC236}">
                <a16:creationId xmlns:a16="http://schemas.microsoft.com/office/drawing/2014/main" id="{8A3723C9-7A64-4677-9B95-EBFFA02C0DC4}"/>
              </a:ext>
            </a:extLst>
          </p:cNvPr>
          <p:cNvSpPr>
            <a:spLocks noChangeArrowheads="1"/>
          </p:cNvSpPr>
          <p:nvPr/>
        </p:nvSpPr>
        <p:spPr bwMode="auto">
          <a:xfrm>
            <a:off x="250130" y="316410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6948050" y="256493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grpSp>
        <p:nvGrpSpPr>
          <p:cNvPr id="34" name="그룹 33"/>
          <p:cNvGrpSpPr/>
          <p:nvPr/>
        </p:nvGrpSpPr>
        <p:grpSpPr>
          <a:xfrm>
            <a:off x="7724840" y="2704406"/>
            <a:ext cx="141198" cy="141198"/>
            <a:chOff x="839417" y="2985214"/>
            <a:chExt cx="141198" cy="141198"/>
          </a:xfrm>
        </p:grpSpPr>
        <p:sp>
          <p:nvSpPr>
            <p:cNvPr id="35" name="타원 3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7" name="Oval 611">
            <a:extLst>
              <a:ext uri="{FF2B5EF4-FFF2-40B4-BE49-F238E27FC236}">
                <a16:creationId xmlns:a16="http://schemas.microsoft.com/office/drawing/2014/main" id="{8A3723C9-7A64-4677-9B95-EBFFA02C0DC4}"/>
              </a:ext>
            </a:extLst>
          </p:cNvPr>
          <p:cNvSpPr>
            <a:spLocks noChangeArrowheads="1"/>
          </p:cNvSpPr>
          <p:nvPr/>
        </p:nvSpPr>
        <p:spPr bwMode="auto">
          <a:xfrm>
            <a:off x="7882470" y="256493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4-3</a:t>
            </a:r>
            <a:endParaRPr lang="en-US" altLang="ko-KR" sz="800" b="1" kern="0" dirty="0">
              <a:solidFill>
                <a:sysClr val="window" lastClr="FFFFFF"/>
              </a:solidFill>
              <a:latin typeface="맑은 고딕"/>
              <a:ea typeface="맑은 고딕"/>
            </a:endParaRPr>
          </a:p>
        </p:txBody>
      </p:sp>
      <p:grpSp>
        <p:nvGrpSpPr>
          <p:cNvPr id="38" name="그룹 37"/>
          <p:cNvGrpSpPr/>
          <p:nvPr/>
        </p:nvGrpSpPr>
        <p:grpSpPr>
          <a:xfrm>
            <a:off x="7724840" y="3071815"/>
            <a:ext cx="141198" cy="141198"/>
            <a:chOff x="839417" y="2985214"/>
            <a:chExt cx="141198" cy="141198"/>
          </a:xfrm>
        </p:grpSpPr>
        <p:sp>
          <p:nvSpPr>
            <p:cNvPr id="39" name="타원 38"/>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7724840" y="3438995"/>
            <a:ext cx="141198" cy="141198"/>
            <a:chOff x="839417" y="2985214"/>
            <a:chExt cx="141198" cy="141198"/>
          </a:xfrm>
        </p:grpSpPr>
        <p:sp>
          <p:nvSpPr>
            <p:cNvPr id="42" name="타원 41"/>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 name="그룹 43"/>
          <p:cNvGrpSpPr/>
          <p:nvPr/>
        </p:nvGrpSpPr>
        <p:grpSpPr>
          <a:xfrm>
            <a:off x="7724840" y="3807240"/>
            <a:ext cx="141198" cy="141198"/>
            <a:chOff x="839417" y="2985214"/>
            <a:chExt cx="141198" cy="141198"/>
          </a:xfrm>
        </p:grpSpPr>
        <p:sp>
          <p:nvSpPr>
            <p:cNvPr id="45" name="타원 44"/>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그룹 46"/>
          <p:cNvGrpSpPr/>
          <p:nvPr/>
        </p:nvGrpSpPr>
        <p:grpSpPr>
          <a:xfrm>
            <a:off x="7724840" y="4196451"/>
            <a:ext cx="141198" cy="141198"/>
            <a:chOff x="839417" y="2985214"/>
            <a:chExt cx="141198" cy="141198"/>
          </a:xfrm>
        </p:grpSpPr>
        <p:sp>
          <p:nvSpPr>
            <p:cNvPr id="48" name="타원 47"/>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그룹 49"/>
          <p:cNvGrpSpPr/>
          <p:nvPr/>
        </p:nvGrpSpPr>
        <p:grpSpPr>
          <a:xfrm>
            <a:off x="7724840" y="4530217"/>
            <a:ext cx="141198" cy="141198"/>
            <a:chOff x="839417" y="2985214"/>
            <a:chExt cx="141198" cy="141198"/>
          </a:xfrm>
        </p:grpSpPr>
        <p:sp>
          <p:nvSpPr>
            <p:cNvPr id="51" name="타원 50"/>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52"/>
          <p:cNvGrpSpPr/>
          <p:nvPr/>
        </p:nvGrpSpPr>
        <p:grpSpPr>
          <a:xfrm>
            <a:off x="7724840" y="4891221"/>
            <a:ext cx="141198" cy="141198"/>
            <a:chOff x="839417" y="2985214"/>
            <a:chExt cx="141198" cy="141198"/>
          </a:xfrm>
        </p:grpSpPr>
        <p:sp>
          <p:nvSpPr>
            <p:cNvPr id="54" name="타원 53"/>
            <p:cNvSpPr/>
            <p:nvPr/>
          </p:nvSpPr>
          <p:spPr>
            <a:xfrm>
              <a:off x="839417" y="2985214"/>
              <a:ext cx="141198" cy="141198"/>
            </a:xfrm>
            <a:prstGeom prst="ellipse">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874012" y="3019809"/>
              <a:ext cx="72008" cy="72008"/>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 name="자유형 43">
            <a:extLst>
              <a:ext uri="{FF2B5EF4-FFF2-40B4-BE49-F238E27FC236}">
                <a16:creationId xmlns:a16="http://schemas.microsoft.com/office/drawing/2014/main" id="{D86851AA-CA2D-F50D-FF14-736C93C9A774}"/>
              </a:ext>
            </a:extLst>
          </p:cNvPr>
          <p:cNvSpPr/>
          <p:nvPr/>
        </p:nvSpPr>
        <p:spPr>
          <a:xfrm>
            <a:off x="256155" y="4961820"/>
            <a:ext cx="7992888"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생략</a:t>
            </a:r>
            <a:endParaRPr lang="ko-KR" altLang="en-US" sz="800" dirty="0">
              <a:solidFill>
                <a:schemeClr val="tx1">
                  <a:lumMod val="50000"/>
                  <a:lumOff val="50000"/>
                </a:schemeClr>
              </a:solidFill>
            </a:endParaRPr>
          </a:p>
        </p:txBody>
      </p:sp>
      <p:sp>
        <p:nvSpPr>
          <p:cNvPr id="56" name="Oval 611">
            <a:extLst>
              <a:ext uri="{FF2B5EF4-FFF2-40B4-BE49-F238E27FC236}">
                <a16:creationId xmlns:a16="http://schemas.microsoft.com/office/drawing/2014/main" id="{8A3723C9-7A64-4677-9B95-EBFFA02C0DC4}"/>
              </a:ext>
            </a:extLst>
          </p:cNvPr>
          <p:cNvSpPr>
            <a:spLocks noChangeArrowheads="1"/>
          </p:cNvSpPr>
          <p:nvPr/>
        </p:nvSpPr>
        <p:spPr bwMode="auto">
          <a:xfrm>
            <a:off x="8103333" y="527194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a:solidFill>
                  <a:sysClr val="window" lastClr="FFFFFF"/>
                </a:solidFill>
                <a:latin typeface="맑은 고딕"/>
                <a:ea typeface="맑은 고딕"/>
              </a:rPr>
              <a:t>5</a:t>
            </a:r>
          </a:p>
        </p:txBody>
      </p:sp>
      <p:graphicFrame>
        <p:nvGraphicFramePr>
          <p:cNvPr id="57" name="표 56"/>
          <p:cNvGraphicFramePr>
            <a:graphicFrameLocks noGrp="1"/>
          </p:cNvGraphicFramePr>
          <p:nvPr>
            <p:extLst>
              <p:ext uri="{D42A27DB-BD31-4B8C-83A1-F6EECF244321}">
                <p14:modId xmlns:p14="http://schemas.microsoft.com/office/powerpoint/2010/main" val="1876662398"/>
              </p:ext>
            </p:extLst>
          </p:nvPr>
        </p:nvGraphicFramePr>
        <p:xfrm>
          <a:off x="6948050" y="5868427"/>
          <a:ext cx="5116799" cy="614030"/>
        </p:xfrm>
        <a:graphic>
          <a:graphicData uri="http://schemas.openxmlformats.org/drawingml/2006/table">
            <a:tbl>
              <a:tblPr firstRow="1" bandRow="1">
                <a:tableStyleId>{5C22544A-7EE6-4342-B048-85BDC9FD1C3A}</a:tableStyleId>
              </a:tblPr>
              <a:tblGrid>
                <a:gridCol w="1023360">
                  <a:extLst>
                    <a:ext uri="{9D8B030D-6E8A-4147-A177-3AD203B41FA5}">
                      <a16:colId xmlns:a16="http://schemas.microsoft.com/office/drawing/2014/main" val="2063422216"/>
                    </a:ext>
                  </a:extLst>
                </a:gridCol>
                <a:gridCol w="2155513">
                  <a:extLst>
                    <a:ext uri="{9D8B030D-6E8A-4147-A177-3AD203B41FA5}">
                      <a16:colId xmlns:a16="http://schemas.microsoft.com/office/drawing/2014/main" val="894809324"/>
                    </a:ext>
                  </a:extLst>
                </a:gridCol>
                <a:gridCol w="652766">
                  <a:extLst>
                    <a:ext uri="{9D8B030D-6E8A-4147-A177-3AD203B41FA5}">
                      <a16:colId xmlns:a16="http://schemas.microsoft.com/office/drawing/2014/main" val="1036479299"/>
                    </a:ext>
                  </a:extLst>
                </a:gridCol>
                <a:gridCol w="606894">
                  <a:extLst>
                    <a:ext uri="{9D8B030D-6E8A-4147-A177-3AD203B41FA5}">
                      <a16:colId xmlns:a16="http://schemas.microsoft.com/office/drawing/2014/main" val="3477194250"/>
                    </a:ext>
                  </a:extLst>
                </a:gridCol>
                <a:gridCol w="678266">
                  <a:extLst>
                    <a:ext uri="{9D8B030D-6E8A-4147-A177-3AD203B41FA5}">
                      <a16:colId xmlns:a16="http://schemas.microsoft.com/office/drawing/2014/main" val="1227587976"/>
                    </a:ext>
                  </a:extLst>
                </a:gridCol>
              </a:tblGrid>
              <a:tr h="307015">
                <a:tc>
                  <a:txBody>
                    <a:bodyPr/>
                    <a:lstStyle/>
                    <a:p>
                      <a:pPr algn="ctr" latinLnBrk="1"/>
                      <a:r>
                        <a:rPr lang="ko-KR" altLang="en-US" sz="800" dirty="0" smtClean="0">
                          <a:solidFill>
                            <a:schemeClr val="tx1"/>
                          </a:solidFill>
                        </a:rPr>
                        <a:t>매장명</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주소</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전화번호</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위치</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smtClean="0">
                          <a:solidFill>
                            <a:schemeClr val="tx1"/>
                          </a:solidFill>
                        </a:rPr>
                        <a:t>매장선택</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604986"/>
                  </a:ext>
                </a:extLst>
              </a:tr>
              <a:tr h="307015">
                <a:tc gridSpan="5">
                  <a:txBody>
                    <a:bodyPr/>
                    <a:lstStyle/>
                    <a:p>
                      <a:pPr algn="ctr" latinLnBrk="1"/>
                      <a:r>
                        <a:rPr lang="ko-KR" altLang="en-US" sz="800" dirty="0" smtClean="0">
                          <a:solidFill>
                            <a:schemeClr val="tx1"/>
                          </a:solidFill>
                        </a:rPr>
                        <a:t>조회 결과가 없습니다</a:t>
                      </a:r>
                      <a:r>
                        <a:rPr lang="en-US" altLang="ko-KR" sz="800" dirty="0" smtClean="0">
                          <a:solidFill>
                            <a:schemeClr val="tx1"/>
                          </a:solidFill>
                        </a:rPr>
                        <a:t>. </a:t>
                      </a:r>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9525454"/>
                  </a:ext>
                </a:extLst>
              </a:tr>
            </a:tbl>
          </a:graphicData>
        </a:graphic>
      </p:graphicFrame>
      <p:sp>
        <p:nvSpPr>
          <p:cNvPr id="58" name="Oval 611">
            <a:extLst>
              <a:ext uri="{FF2B5EF4-FFF2-40B4-BE49-F238E27FC236}">
                <a16:creationId xmlns:a16="http://schemas.microsoft.com/office/drawing/2014/main" id="{8A3723C9-7A64-4677-9B95-EBFFA02C0DC4}"/>
              </a:ext>
            </a:extLst>
          </p:cNvPr>
          <p:cNvSpPr>
            <a:spLocks noChangeArrowheads="1"/>
          </p:cNvSpPr>
          <p:nvPr/>
        </p:nvSpPr>
        <p:spPr bwMode="auto">
          <a:xfrm>
            <a:off x="1559496" y="212358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sp>
        <p:nvSpPr>
          <p:cNvPr id="59" name="Oval 611">
            <a:extLst>
              <a:ext uri="{FF2B5EF4-FFF2-40B4-BE49-F238E27FC236}">
                <a16:creationId xmlns:a16="http://schemas.microsoft.com/office/drawing/2014/main" id="{8A3723C9-7A64-4677-9B95-EBFFA02C0DC4}"/>
              </a:ext>
            </a:extLst>
          </p:cNvPr>
          <p:cNvSpPr>
            <a:spLocks noChangeArrowheads="1"/>
          </p:cNvSpPr>
          <p:nvPr/>
        </p:nvSpPr>
        <p:spPr bwMode="auto">
          <a:xfrm>
            <a:off x="6840050" y="57519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4-4</a:t>
            </a:r>
            <a:endParaRPr lang="en-US" altLang="ko-KR" sz="800" b="1" kern="0" dirty="0">
              <a:solidFill>
                <a:sysClr val="window" lastClr="FFFFFF"/>
              </a:solidFill>
              <a:latin typeface="맑은 고딕"/>
              <a:ea typeface="맑은 고딕"/>
            </a:endParaRPr>
          </a:p>
        </p:txBody>
      </p:sp>
      <p:graphicFrame>
        <p:nvGraphicFramePr>
          <p:cNvPr id="61" name="표 60">
            <a:extLst>
              <a:ext uri="{FF2B5EF4-FFF2-40B4-BE49-F238E27FC236}">
                <a16:creationId xmlns:a16="http://schemas.microsoft.com/office/drawing/2014/main" id="{A94EC7F6-CCB8-91C6-A8A2-862E505808E2}"/>
              </a:ext>
            </a:extLst>
          </p:cNvPr>
          <p:cNvGraphicFramePr>
            <a:graphicFrameLocks noGrp="1"/>
          </p:cNvGraphicFramePr>
          <p:nvPr>
            <p:extLst>
              <p:ext uri="{D42A27DB-BD31-4B8C-83A1-F6EECF244321}">
                <p14:modId xmlns:p14="http://schemas.microsoft.com/office/powerpoint/2010/main" val="3350537241"/>
              </p:ext>
            </p:extLst>
          </p:nvPr>
        </p:nvGraphicFramePr>
        <p:xfrm>
          <a:off x="10416480" y="0"/>
          <a:ext cx="1805662" cy="476672"/>
        </p:xfrm>
        <a:graphic>
          <a:graphicData uri="http://schemas.openxmlformats.org/drawingml/2006/table">
            <a:tbl>
              <a:tblPr firstRow="1" bandRow="1">
                <a:tableStyleId>{5C22544A-7EE6-4342-B048-85BDC9FD1C3A}</a:tableStyleId>
              </a:tblPr>
              <a:tblGrid>
                <a:gridCol w="1805662">
                  <a:extLst>
                    <a:ext uri="{9D8B030D-6E8A-4147-A177-3AD203B41FA5}">
                      <a16:colId xmlns:a16="http://schemas.microsoft.com/office/drawing/2014/main" val="943409369"/>
                    </a:ext>
                  </a:extLst>
                </a:gridCol>
              </a:tblGrid>
              <a:tr h="0">
                <a:tc>
                  <a:txBody>
                    <a:bodyPr/>
                    <a:lstStyle/>
                    <a:p>
                      <a:pPr latinLnBrk="1"/>
                      <a:r>
                        <a:rPr lang="en-US" altLang="ko-KR" sz="800" b="1" dirty="0" smtClean="0">
                          <a:solidFill>
                            <a:schemeClr val="tx1"/>
                          </a:solidFill>
                        </a:rPr>
                        <a:t>V0.6 05/30 </a:t>
                      </a:r>
                      <a:r>
                        <a:rPr lang="ko-KR" altLang="en-US" sz="800" b="1" dirty="0">
                          <a:solidFill>
                            <a:schemeClr val="tx1"/>
                          </a:solidFill>
                        </a:rPr>
                        <a:t>수정사항</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49273596"/>
                  </a:ext>
                </a:extLst>
              </a:tr>
              <a:tr h="263312">
                <a:tc>
                  <a:txBody>
                    <a:bodyPr/>
                    <a:lstStyle/>
                    <a:p>
                      <a:pPr marL="0" marR="0" lvl="0" indent="0" algn="l" defTabSz="914400" rtl="0" eaLnBrk="1" fontAlgn="base" latinLnBrk="1" hangingPunct="1">
                        <a:lnSpc>
                          <a:spcPct val="130000"/>
                        </a:lnSpc>
                        <a:spcBef>
                          <a:spcPct val="0"/>
                        </a:spcBef>
                        <a:spcAft>
                          <a:spcPct val="0"/>
                        </a:spcAft>
                        <a:buClrTx/>
                        <a:buSzTx/>
                        <a:buFontTx/>
                        <a:buNone/>
                        <a:tabLst/>
                      </a:pP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1. </a:t>
                      </a:r>
                      <a:r>
                        <a:rPr kumimoji="1" lang="ko-KR" altLang="en-US" sz="800" b="0" i="0" u="none" strike="noStrike" kern="1200" cap="none" normalizeH="0" baseline="0" noProof="0" dirty="0" smtClean="0">
                          <a:ln>
                            <a:noFill/>
                          </a:ln>
                          <a:solidFill>
                            <a:schemeClr val="tx1"/>
                          </a:solidFill>
                          <a:effectLst/>
                          <a:latin typeface="+mn-ea"/>
                          <a:ea typeface="+mn-ea"/>
                          <a:cs typeface="+mn-cs"/>
                          <a:sym typeface="Wingdings 2" pitchFamily="18" charset="2"/>
                        </a:rPr>
                        <a:t>매장목록 정렬 정의 추가 </a:t>
                      </a:r>
                      <a:r>
                        <a:rPr kumimoji="1" lang="en-US" altLang="ko-KR" sz="800" b="0" i="0" u="none" strike="noStrike" kern="1200" cap="none" normalizeH="0" baseline="0" noProof="0" dirty="0" smtClean="0">
                          <a:ln>
                            <a:noFill/>
                          </a:ln>
                          <a:solidFill>
                            <a:schemeClr val="tx1"/>
                          </a:solidFill>
                          <a:effectLst/>
                          <a:latin typeface="+mn-ea"/>
                          <a:ea typeface="+mn-ea"/>
                          <a:cs typeface="+mn-cs"/>
                          <a:sym typeface="Wingdings 2" pitchFamily="18" charset="2"/>
                        </a:rPr>
                        <a:t>(4)</a:t>
                      </a:r>
                      <a:endParaRPr kumimoji="1" lang="en-US" altLang="ko-KR" sz="800" b="0" i="0" u="none" strike="noStrike" kern="1200" cap="none" normalizeH="0" baseline="0" noProof="0" dirty="0">
                        <a:ln>
                          <a:noFill/>
                        </a:ln>
                        <a:solidFill>
                          <a:schemeClr val="tx1"/>
                        </a:solidFill>
                        <a:effectLst/>
                        <a:latin typeface="+mn-ea"/>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916930966"/>
                  </a:ext>
                </a:extLst>
              </a:tr>
            </a:tbl>
          </a:graphicData>
        </a:graphic>
      </p:graphicFrame>
    </p:spTree>
    <p:extLst>
      <p:ext uri="{BB962C8B-B14F-4D97-AF65-F5344CB8AC3E}">
        <p14:creationId xmlns:p14="http://schemas.microsoft.com/office/powerpoint/2010/main" val="174607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창업안내</a:t>
            </a:r>
            <a:endParaRPr lang="ko-KR" altLang="en-US" dirty="0"/>
          </a:p>
        </p:txBody>
      </p:sp>
      <p:sp>
        <p:nvSpPr>
          <p:cNvPr id="3" name="부제목 2"/>
          <p:cNvSpPr>
            <a:spLocks noGrp="1"/>
          </p:cNvSpPr>
          <p:nvPr>
            <p:ph type="subTitle" idx="1"/>
          </p:nvPr>
        </p:nvSpPr>
        <p:spPr/>
        <p:txBody>
          <a:bodyPr/>
          <a:lstStyle/>
          <a:p>
            <a:r>
              <a:rPr lang="en-US" altLang="ko-KR" dirty="0"/>
              <a:t>IN_PC_MYP_01_49</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499744181"/>
              </p:ext>
            </p:extLst>
          </p:nvPr>
        </p:nvGraphicFramePr>
        <p:xfrm>
          <a:off x="9000565" y="37029"/>
          <a:ext cx="3152540" cy="126120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창업안내 탭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탭 진입 시 가맹점 개점절차 및 조건 탭 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가맹점 개점절차 및 조건</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투자비용 및 수익구조</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점포개설문의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 (1-1)</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컨텐츠 영역</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- 1-1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에서 선택한 항목에 따라 해당 컨텐츠 변경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768895520"/>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extLst>
              <p:ext uri="{D42A27DB-BD31-4B8C-83A1-F6EECF244321}">
                <p14:modId xmlns:p14="http://schemas.microsoft.com/office/powerpoint/2010/main" val="1676228118"/>
              </p:ext>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solidFill>
                        </a:rPr>
                        <a:t>창업안내</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공지사항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6043713" y="232029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cxnSp>
        <p:nvCxnSpPr>
          <p:cNvPr id="41" name="직선 연결선 40"/>
          <p:cNvCxnSpPr/>
          <p:nvPr/>
        </p:nvCxnSpPr>
        <p:spPr>
          <a:xfrm>
            <a:off x="235511" y="3212976"/>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5" name="표 44"/>
          <p:cNvGraphicFramePr>
            <a:graphicFrameLocks noGrp="1"/>
          </p:cNvGraphicFramePr>
          <p:nvPr>
            <p:extLst>
              <p:ext uri="{D42A27DB-BD31-4B8C-83A1-F6EECF244321}">
                <p14:modId xmlns:p14="http://schemas.microsoft.com/office/powerpoint/2010/main" val="2118416662"/>
              </p:ext>
            </p:extLst>
          </p:nvPr>
        </p:nvGraphicFramePr>
        <p:xfrm>
          <a:off x="237956" y="2880340"/>
          <a:ext cx="4273869"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3815033749"/>
                    </a:ext>
                  </a:extLst>
                </a:gridCol>
                <a:gridCol w="1424623">
                  <a:extLst>
                    <a:ext uri="{9D8B030D-6E8A-4147-A177-3AD203B41FA5}">
                      <a16:colId xmlns:a16="http://schemas.microsoft.com/office/drawing/2014/main" val="748870899"/>
                    </a:ext>
                  </a:extLst>
                </a:gridCol>
                <a:gridCol w="1424623">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가맹점 개점절차 및 조건</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투자비용 및 수익구조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chemeClr val="tx1"/>
                          </a:solidFill>
                        </a:rPr>
                        <a:t>점포개설문의</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46" name="직사각형 45"/>
          <p:cNvSpPr/>
          <p:nvPr/>
        </p:nvSpPr>
        <p:spPr>
          <a:xfrm>
            <a:off x="220494" y="3416389"/>
            <a:ext cx="8034796" cy="31007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1">
                    <a:lumMod val="50000"/>
                  </a:schemeClr>
                </a:solidFill>
              </a:rPr>
              <a:t>다음페이지 확인</a:t>
            </a:r>
            <a:endParaRPr lang="ko-KR" altLang="en-US" sz="1200" dirty="0">
              <a:solidFill>
                <a:schemeClr val="bg1">
                  <a:lumMod val="50000"/>
                </a:schemeClr>
              </a:solidFill>
            </a:endParaRPr>
          </a:p>
        </p:txBody>
      </p:sp>
      <p:sp>
        <p:nvSpPr>
          <p:cNvPr id="47" name="Oval 611">
            <a:extLst>
              <a:ext uri="{FF2B5EF4-FFF2-40B4-BE49-F238E27FC236}">
                <a16:creationId xmlns:a16="http://schemas.microsoft.com/office/drawing/2014/main" id="{8A3723C9-7A64-4677-9B95-EBFFA02C0DC4}"/>
              </a:ext>
            </a:extLst>
          </p:cNvPr>
          <p:cNvSpPr>
            <a:spLocks noChangeArrowheads="1"/>
          </p:cNvSpPr>
          <p:nvPr/>
        </p:nvSpPr>
        <p:spPr bwMode="auto">
          <a:xfrm>
            <a:off x="100380" y="28677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3359696" y="48669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47859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창업안내</a:t>
            </a:r>
            <a:r>
              <a:rPr lang="en-US" altLang="ko-KR" dirty="0" smtClean="0"/>
              <a:t>_</a:t>
            </a:r>
            <a:r>
              <a:rPr lang="ko-KR" altLang="en-US" dirty="0" smtClean="0"/>
              <a:t>가맹점 개점절차 및 조건</a:t>
            </a:r>
            <a:endParaRPr lang="ko-KR" altLang="en-US" dirty="0"/>
          </a:p>
        </p:txBody>
      </p:sp>
      <p:sp>
        <p:nvSpPr>
          <p:cNvPr id="3" name="부제목 2"/>
          <p:cNvSpPr>
            <a:spLocks noGrp="1"/>
          </p:cNvSpPr>
          <p:nvPr>
            <p:ph type="subTitle" idx="1"/>
          </p:nvPr>
        </p:nvSpPr>
        <p:spPr/>
        <p:txBody>
          <a:bodyPr/>
          <a:lstStyle/>
          <a:p>
            <a:r>
              <a:rPr lang="en-US" altLang="ko-KR" dirty="0"/>
              <a:t>IN_PC_MYP_01_49</a:t>
            </a:r>
            <a:endParaRPr lang="ko-KR" altLang="en-US" dirty="0"/>
          </a:p>
        </p:txBody>
      </p:sp>
      <p:pic>
        <p:nvPicPr>
          <p:cNvPr id="4" name="그림 3"/>
          <p:cNvPicPr>
            <a:picLocks noChangeAspect="1"/>
          </p:cNvPicPr>
          <p:nvPr/>
        </p:nvPicPr>
        <p:blipFill>
          <a:blip r:embed="rId2"/>
          <a:stretch>
            <a:fillRect/>
          </a:stretch>
        </p:blipFill>
        <p:spPr>
          <a:xfrm>
            <a:off x="191344" y="1124744"/>
            <a:ext cx="8568952" cy="5087600"/>
          </a:xfrm>
          <a:prstGeom prst="rect">
            <a:avLst/>
          </a:prstGeom>
        </p:spPr>
      </p:pic>
      <p:cxnSp>
        <p:nvCxnSpPr>
          <p:cNvPr id="6" name="직선 연결선 5"/>
          <p:cNvCxnSpPr/>
          <p:nvPr/>
        </p:nvCxnSpPr>
        <p:spPr>
          <a:xfrm>
            <a:off x="235511" y="1030677"/>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표 4"/>
          <p:cNvGraphicFramePr>
            <a:graphicFrameLocks noGrp="1"/>
          </p:cNvGraphicFramePr>
          <p:nvPr>
            <p:extLst>
              <p:ext uri="{D42A27DB-BD31-4B8C-83A1-F6EECF244321}">
                <p14:modId xmlns:p14="http://schemas.microsoft.com/office/powerpoint/2010/main" val="3395624875"/>
              </p:ext>
            </p:extLst>
          </p:nvPr>
        </p:nvGraphicFramePr>
        <p:xfrm>
          <a:off x="237956" y="692696"/>
          <a:ext cx="4273869"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3815033749"/>
                    </a:ext>
                  </a:extLst>
                </a:gridCol>
                <a:gridCol w="1424623">
                  <a:extLst>
                    <a:ext uri="{9D8B030D-6E8A-4147-A177-3AD203B41FA5}">
                      <a16:colId xmlns:a16="http://schemas.microsoft.com/office/drawing/2014/main" val="748870899"/>
                    </a:ext>
                  </a:extLst>
                </a:gridCol>
                <a:gridCol w="1424623">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rgbClr val="00B050"/>
                          </a:solidFill>
                        </a:rPr>
                        <a:t>가맹점 개점절차 및 조건</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투자비용 및 수익구조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chemeClr val="tx1"/>
                          </a:solidFill>
                        </a:rPr>
                        <a:t>점포개설문의</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7" name="표 6">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494215643"/>
              </p:ext>
            </p:extLst>
          </p:nvPr>
        </p:nvGraphicFramePr>
        <p:xfrm>
          <a:off x="9000565" y="37029"/>
          <a:ext cx="3152540" cy="26030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7063">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가맹점 개점절차 및 조건 컨텐츠 영역 </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(BO</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관리 메뉴 없음</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9" name="직사각형 8"/>
          <p:cNvSpPr/>
          <p:nvPr/>
        </p:nvSpPr>
        <p:spPr>
          <a:xfrm>
            <a:off x="208380" y="1268760"/>
            <a:ext cx="8551916" cy="5184576"/>
          </a:xfrm>
          <a:prstGeom prst="rect">
            <a:avLst/>
          </a:prstGeom>
          <a:noFill/>
          <a:ln w="31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611">
            <a:extLst>
              <a:ext uri="{FF2B5EF4-FFF2-40B4-BE49-F238E27FC236}">
                <a16:creationId xmlns:a16="http://schemas.microsoft.com/office/drawing/2014/main" id="{8A3723C9-7A64-4677-9B95-EBFFA02C0DC4}"/>
              </a:ext>
            </a:extLst>
          </p:cNvPr>
          <p:cNvSpPr>
            <a:spLocks noChangeArrowheads="1"/>
          </p:cNvSpPr>
          <p:nvPr/>
        </p:nvSpPr>
        <p:spPr bwMode="auto">
          <a:xfrm>
            <a:off x="91862" y="11607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249921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창업안내</a:t>
            </a:r>
            <a:r>
              <a:rPr lang="en-US" altLang="ko-KR" dirty="0" smtClean="0"/>
              <a:t>_</a:t>
            </a:r>
            <a:r>
              <a:rPr lang="ko-KR" altLang="en-US" dirty="0"/>
              <a:t>투</a:t>
            </a:r>
            <a:r>
              <a:rPr lang="ko-KR" altLang="en-US" dirty="0" smtClean="0"/>
              <a:t>자비용 및 수익구조</a:t>
            </a:r>
            <a:endParaRPr lang="ko-KR" altLang="en-US" dirty="0"/>
          </a:p>
        </p:txBody>
      </p:sp>
      <p:sp>
        <p:nvSpPr>
          <p:cNvPr id="3" name="부제목 2"/>
          <p:cNvSpPr>
            <a:spLocks noGrp="1"/>
          </p:cNvSpPr>
          <p:nvPr>
            <p:ph type="subTitle" idx="1"/>
          </p:nvPr>
        </p:nvSpPr>
        <p:spPr/>
        <p:txBody>
          <a:bodyPr/>
          <a:lstStyle/>
          <a:p>
            <a:r>
              <a:rPr lang="en-US" altLang="ko-KR" dirty="0" smtClean="0"/>
              <a:t>IN_PC_MYP_01_50</a:t>
            </a:r>
            <a:endParaRPr lang="ko-KR" altLang="en-US" dirty="0"/>
          </a:p>
        </p:txBody>
      </p:sp>
      <p:pic>
        <p:nvPicPr>
          <p:cNvPr id="4" name="그림 3"/>
          <p:cNvPicPr>
            <a:picLocks noChangeAspect="1"/>
          </p:cNvPicPr>
          <p:nvPr/>
        </p:nvPicPr>
        <p:blipFill>
          <a:blip r:embed="rId2"/>
          <a:stretch>
            <a:fillRect/>
          </a:stretch>
        </p:blipFill>
        <p:spPr>
          <a:xfrm>
            <a:off x="304369" y="1124744"/>
            <a:ext cx="7704856" cy="5508545"/>
          </a:xfrm>
          <a:prstGeom prst="rect">
            <a:avLst/>
          </a:prstGeom>
        </p:spPr>
      </p:pic>
      <p:cxnSp>
        <p:nvCxnSpPr>
          <p:cNvPr id="5" name="직선 연결선 4"/>
          <p:cNvCxnSpPr/>
          <p:nvPr/>
        </p:nvCxnSpPr>
        <p:spPr>
          <a:xfrm>
            <a:off x="235511" y="1030677"/>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표 5"/>
          <p:cNvGraphicFramePr>
            <a:graphicFrameLocks noGrp="1"/>
          </p:cNvGraphicFramePr>
          <p:nvPr>
            <p:extLst>
              <p:ext uri="{D42A27DB-BD31-4B8C-83A1-F6EECF244321}">
                <p14:modId xmlns:p14="http://schemas.microsoft.com/office/powerpoint/2010/main" val="2899708084"/>
              </p:ext>
            </p:extLst>
          </p:nvPr>
        </p:nvGraphicFramePr>
        <p:xfrm>
          <a:off x="237956" y="692696"/>
          <a:ext cx="4273869"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3815033749"/>
                    </a:ext>
                  </a:extLst>
                </a:gridCol>
                <a:gridCol w="1424623">
                  <a:extLst>
                    <a:ext uri="{9D8B030D-6E8A-4147-A177-3AD203B41FA5}">
                      <a16:colId xmlns:a16="http://schemas.microsoft.com/office/drawing/2014/main" val="748870899"/>
                    </a:ext>
                  </a:extLst>
                </a:gridCol>
                <a:gridCol w="1424623">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chemeClr val="tx1"/>
                          </a:solidFill>
                        </a:rPr>
                        <a:t>가맹점 개점절차 및 조건</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rgbClr val="00B050"/>
                          </a:solidFill>
                        </a:rPr>
                        <a:t>투자비용 및 수익구조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점포개설문의</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graphicFrame>
        <p:nvGraphicFramePr>
          <p:cNvPr id="8" name="표 7">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43750710"/>
              </p:ext>
            </p:extLst>
          </p:nvPr>
        </p:nvGraphicFramePr>
        <p:xfrm>
          <a:off x="9000565" y="37029"/>
          <a:ext cx="3152540" cy="26030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7063">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2-2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투자비용 및 수익구조 컨텐츠 영역 </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(BO</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관리 메뉴 없음</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9" name="직사각형 8"/>
          <p:cNvSpPr/>
          <p:nvPr/>
        </p:nvSpPr>
        <p:spPr>
          <a:xfrm>
            <a:off x="208380" y="1124743"/>
            <a:ext cx="8551916" cy="5328593"/>
          </a:xfrm>
          <a:prstGeom prst="rect">
            <a:avLst/>
          </a:prstGeom>
          <a:noFill/>
          <a:ln w="317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611">
            <a:extLst>
              <a:ext uri="{FF2B5EF4-FFF2-40B4-BE49-F238E27FC236}">
                <a16:creationId xmlns:a16="http://schemas.microsoft.com/office/drawing/2014/main" id="{8A3723C9-7A64-4677-9B95-EBFFA02C0DC4}"/>
              </a:ext>
            </a:extLst>
          </p:cNvPr>
          <p:cNvSpPr>
            <a:spLocks noChangeArrowheads="1"/>
          </p:cNvSpPr>
          <p:nvPr/>
        </p:nvSpPr>
        <p:spPr bwMode="auto">
          <a:xfrm>
            <a:off x="91862" y="116076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12" name="Oval 611">
            <a:extLst>
              <a:ext uri="{FF2B5EF4-FFF2-40B4-BE49-F238E27FC236}">
                <a16:creationId xmlns:a16="http://schemas.microsoft.com/office/drawing/2014/main" id="{8A3723C9-7A64-4677-9B95-EBFFA02C0DC4}"/>
              </a:ext>
            </a:extLst>
          </p:cNvPr>
          <p:cNvSpPr>
            <a:spLocks noChangeArrowheads="1"/>
          </p:cNvSpPr>
          <p:nvPr/>
        </p:nvSpPr>
        <p:spPr bwMode="auto">
          <a:xfrm>
            <a:off x="2369769" y="53766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682461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창업안내</a:t>
            </a:r>
            <a:r>
              <a:rPr lang="en-US" altLang="ko-KR" dirty="0" smtClean="0"/>
              <a:t>_</a:t>
            </a:r>
            <a:r>
              <a:rPr lang="ko-KR" altLang="en-US" dirty="0" smtClean="0"/>
              <a:t>점포개설문의 </a:t>
            </a:r>
            <a:endParaRPr lang="ko-KR" altLang="en-US" dirty="0"/>
          </a:p>
        </p:txBody>
      </p:sp>
      <p:sp>
        <p:nvSpPr>
          <p:cNvPr id="3" name="부제목 2"/>
          <p:cNvSpPr>
            <a:spLocks noGrp="1"/>
          </p:cNvSpPr>
          <p:nvPr>
            <p:ph type="subTitle" idx="1"/>
          </p:nvPr>
        </p:nvSpPr>
        <p:spPr/>
        <p:txBody>
          <a:bodyPr/>
          <a:lstStyle/>
          <a:p>
            <a:r>
              <a:rPr lang="en-US" altLang="ko-KR" dirty="0" smtClean="0"/>
              <a:t>IN_PC_MYP_01_51</a:t>
            </a:r>
            <a:endParaRPr lang="ko-KR" altLang="en-US" dirty="0"/>
          </a:p>
        </p:txBody>
      </p:sp>
      <p:pic>
        <p:nvPicPr>
          <p:cNvPr id="7" name="그림 6"/>
          <p:cNvPicPr>
            <a:picLocks noChangeAspect="1"/>
          </p:cNvPicPr>
          <p:nvPr/>
        </p:nvPicPr>
        <p:blipFill>
          <a:blip r:embed="rId2"/>
          <a:stretch>
            <a:fillRect/>
          </a:stretch>
        </p:blipFill>
        <p:spPr>
          <a:xfrm>
            <a:off x="498467" y="1124744"/>
            <a:ext cx="6048672" cy="5208393"/>
          </a:xfrm>
          <a:prstGeom prst="rect">
            <a:avLst/>
          </a:prstGeom>
        </p:spPr>
      </p:pic>
      <p:sp>
        <p:nvSpPr>
          <p:cNvPr id="8" name="직사각형 7"/>
          <p:cNvSpPr/>
          <p:nvPr/>
        </p:nvSpPr>
        <p:spPr>
          <a:xfrm>
            <a:off x="491509" y="999136"/>
            <a:ext cx="7661085" cy="707886"/>
          </a:xfrm>
          <a:prstGeom prst="rect">
            <a:avLst/>
          </a:prstGeom>
          <a:solidFill>
            <a:schemeClr val="bg1"/>
          </a:solidFill>
        </p:spPr>
        <p:txBody>
          <a:bodyPr wrap="square">
            <a:spAutoFit/>
          </a:bodyPr>
          <a:lstStyle/>
          <a:p>
            <a:pPr>
              <a:lnSpc>
                <a:spcPts val="1200"/>
              </a:lnSpc>
            </a:pPr>
            <a:endParaRPr lang="en-US" altLang="ko-KR" sz="700" dirty="0" smtClean="0">
              <a:solidFill>
                <a:srgbClr val="888888"/>
              </a:solidFill>
              <a:latin typeface="Pretendard"/>
            </a:endParaRPr>
          </a:p>
          <a:p>
            <a:pPr>
              <a:lnSpc>
                <a:spcPts val="1200"/>
              </a:lnSpc>
              <a:buFont typeface="Arial" panose="020B0604020202020204" pitchFamily="34" charset="0"/>
              <a:buChar char="•"/>
            </a:pPr>
            <a:r>
              <a:rPr lang="ko-KR" altLang="en-US" sz="700" dirty="0" smtClean="0">
                <a:solidFill>
                  <a:srgbClr val="888888"/>
                </a:solidFill>
                <a:latin typeface="Pretendard"/>
              </a:rPr>
              <a:t> </a:t>
            </a:r>
            <a:r>
              <a:rPr lang="ko-KR" altLang="en-US" sz="700" dirty="0" smtClean="0">
                <a:solidFill>
                  <a:srgbClr val="FF0000"/>
                </a:solidFill>
                <a:latin typeface="Pretendard"/>
              </a:rPr>
              <a:t>*</a:t>
            </a:r>
            <a:r>
              <a:rPr lang="ko-KR" altLang="en-US" sz="700" dirty="0" smtClean="0">
                <a:solidFill>
                  <a:srgbClr val="888888"/>
                </a:solidFill>
                <a:latin typeface="Pretendard"/>
              </a:rPr>
              <a:t> 필수입력항목입니다</a:t>
            </a:r>
            <a:endParaRPr lang="en-US" altLang="ko-KR" sz="700" dirty="0" smtClean="0">
              <a:solidFill>
                <a:srgbClr val="888888"/>
              </a:solidFill>
              <a:latin typeface="Pretendard"/>
            </a:endParaRPr>
          </a:p>
          <a:p>
            <a:pPr>
              <a:lnSpc>
                <a:spcPts val="1200"/>
              </a:lnSpc>
              <a:buFont typeface="Arial" panose="020B0604020202020204" pitchFamily="34" charset="0"/>
              <a:buChar char="•"/>
            </a:pPr>
            <a:r>
              <a:rPr lang="ko-KR" altLang="en-US" sz="700" dirty="0" smtClean="0">
                <a:solidFill>
                  <a:srgbClr val="888888"/>
                </a:solidFill>
                <a:latin typeface="Pretendard"/>
              </a:rPr>
              <a:t>문의 </a:t>
            </a:r>
            <a:r>
              <a:rPr lang="ko-KR" altLang="en-US" sz="700" dirty="0">
                <a:solidFill>
                  <a:srgbClr val="888888"/>
                </a:solidFill>
                <a:latin typeface="Pretendard"/>
              </a:rPr>
              <a:t>내용을 자세히 기재하여 주실 수록 상담에 도움이 됩니다</a:t>
            </a:r>
            <a:r>
              <a:rPr lang="en-US" altLang="ko-KR" sz="700" dirty="0">
                <a:solidFill>
                  <a:srgbClr val="888888"/>
                </a:solidFill>
                <a:latin typeface="Pretendard"/>
              </a:rPr>
              <a:t>.</a:t>
            </a:r>
          </a:p>
          <a:p>
            <a:pPr>
              <a:lnSpc>
                <a:spcPts val="1200"/>
              </a:lnSpc>
              <a:buFont typeface="Arial" panose="020B0604020202020204" pitchFamily="34" charset="0"/>
              <a:buChar char="•"/>
            </a:pPr>
            <a:r>
              <a:rPr lang="ko-KR" altLang="en-US" sz="700" dirty="0" err="1">
                <a:solidFill>
                  <a:srgbClr val="888888"/>
                </a:solidFill>
                <a:latin typeface="Pretendard"/>
              </a:rPr>
              <a:t>게시글을</a:t>
            </a:r>
            <a:r>
              <a:rPr lang="ko-KR" altLang="en-US" sz="700" dirty="0">
                <a:solidFill>
                  <a:srgbClr val="888888"/>
                </a:solidFill>
                <a:latin typeface="Pretendard"/>
              </a:rPr>
              <a:t> 올려주시면 각 지역 </a:t>
            </a:r>
            <a:r>
              <a:rPr lang="ko-KR" altLang="en-US" sz="700" dirty="0" err="1">
                <a:solidFill>
                  <a:srgbClr val="888888"/>
                </a:solidFill>
                <a:latin typeface="Pretendard"/>
              </a:rPr>
              <a:t>영업팀에서</a:t>
            </a:r>
            <a:r>
              <a:rPr lang="ko-KR" altLang="en-US" sz="700" dirty="0">
                <a:solidFill>
                  <a:srgbClr val="888888"/>
                </a:solidFill>
                <a:latin typeface="Pretendard"/>
              </a:rPr>
              <a:t> 메일로 답변을 드리고 있습니다</a:t>
            </a:r>
            <a:r>
              <a:rPr lang="en-US" altLang="ko-KR" sz="700" dirty="0">
                <a:solidFill>
                  <a:srgbClr val="888888"/>
                </a:solidFill>
                <a:latin typeface="Pretendard"/>
              </a:rPr>
              <a:t>. </a:t>
            </a:r>
            <a:r>
              <a:rPr lang="ko-KR" altLang="en-US" sz="700" dirty="0">
                <a:solidFill>
                  <a:srgbClr val="888888"/>
                </a:solidFill>
                <a:latin typeface="Pretendard"/>
              </a:rPr>
              <a:t>정확한 메일주소 기재 및 </a:t>
            </a:r>
            <a:r>
              <a:rPr lang="ko-KR" altLang="en-US" sz="700" dirty="0" err="1">
                <a:solidFill>
                  <a:srgbClr val="888888"/>
                </a:solidFill>
                <a:latin typeface="Pretendard"/>
              </a:rPr>
              <a:t>메일함</a:t>
            </a:r>
            <a:r>
              <a:rPr lang="ko-KR" altLang="en-US" sz="700" dirty="0">
                <a:solidFill>
                  <a:srgbClr val="888888"/>
                </a:solidFill>
                <a:latin typeface="Pretendard"/>
              </a:rPr>
              <a:t> 관리를 해주시면 빠른 상담이 가능합니다</a:t>
            </a:r>
            <a:r>
              <a:rPr lang="en-US" altLang="ko-KR" sz="700" dirty="0">
                <a:solidFill>
                  <a:srgbClr val="888888"/>
                </a:solidFill>
                <a:latin typeface="Pretendard"/>
              </a:rPr>
              <a:t>.</a:t>
            </a:r>
            <a:endParaRPr lang="en-US" altLang="ko-KR" sz="700" b="0" i="0" dirty="0">
              <a:solidFill>
                <a:srgbClr val="888888"/>
              </a:solidFill>
              <a:effectLst/>
              <a:latin typeface="Pretendard"/>
            </a:endParaRPr>
          </a:p>
        </p:txBody>
      </p:sp>
      <p:sp>
        <p:nvSpPr>
          <p:cNvPr id="9" name="자유형 43">
            <a:extLst>
              <a:ext uri="{FF2B5EF4-FFF2-40B4-BE49-F238E27FC236}">
                <a16:creationId xmlns:a16="http://schemas.microsoft.com/office/drawing/2014/main" id="{D86851AA-CA2D-F50D-FF14-736C93C9A774}"/>
              </a:ext>
            </a:extLst>
          </p:cNvPr>
          <p:cNvSpPr/>
          <p:nvPr/>
        </p:nvSpPr>
        <p:spPr>
          <a:xfrm>
            <a:off x="297814" y="6381328"/>
            <a:ext cx="8390473"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다음페이지 이어서</a:t>
            </a:r>
            <a:endParaRPr lang="ko-KR" altLang="en-US" sz="800" dirty="0">
              <a:solidFill>
                <a:schemeClr val="tx1">
                  <a:lumMod val="50000"/>
                  <a:lumOff val="50000"/>
                </a:schemeClr>
              </a:solidFill>
            </a:endParaRPr>
          </a:p>
        </p:txBody>
      </p:sp>
      <p:graphicFrame>
        <p:nvGraphicFramePr>
          <p:cNvPr id="10" name="표 9">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375548868"/>
              </p:ext>
            </p:extLst>
          </p:nvPr>
        </p:nvGraphicFramePr>
        <p:xfrm>
          <a:off x="9000565" y="37029"/>
          <a:ext cx="3152540" cy="7896776"/>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창업안내 탭</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_</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점포개설문의</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이름 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한글</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영문 입력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공백포함 최대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50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로그인 회원은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회원명</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디폴트 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이메일 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u="none" kern="1200" baseline="0" dirty="0" smtClean="0">
                          <a:solidFill>
                            <a:schemeClr val="tx1"/>
                          </a:solidFill>
                          <a:latin typeface="+mn-ea"/>
                          <a:ea typeface="+mn-ea"/>
                          <a:cs typeface="+mn-cs"/>
                        </a:rPr>
                        <a:t> - </a:t>
                      </a:r>
                      <a:r>
                        <a:rPr lang="ko-KR" altLang="en-US" sz="800" b="0" u="none" kern="1200" baseline="0" dirty="0" smtClean="0">
                          <a:solidFill>
                            <a:schemeClr val="tx1"/>
                          </a:solidFill>
                          <a:latin typeface="+mn-ea"/>
                          <a:ea typeface="+mn-ea"/>
                          <a:cs typeface="+mn-cs"/>
                        </a:rPr>
                        <a:t>영문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숫자</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특수문자만</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입력가능</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공백포함 최대 </a:t>
                      </a:r>
                      <a:r>
                        <a:rPr lang="en-US" altLang="ko-KR" sz="800" b="0" u="none" kern="1200" baseline="0" dirty="0" smtClean="0">
                          <a:solidFill>
                            <a:schemeClr val="tx1"/>
                          </a:solidFill>
                          <a:latin typeface="+mn-ea"/>
                          <a:ea typeface="+mn-ea"/>
                          <a:cs typeface="+mn-cs"/>
                        </a:rPr>
                        <a:t>30</a:t>
                      </a:r>
                      <a:r>
                        <a:rPr lang="ko-KR" altLang="en-US" sz="800" b="0" u="none" kern="1200" baseline="0" dirty="0" smtClean="0">
                          <a:solidFill>
                            <a:schemeClr val="tx1"/>
                          </a:solidFill>
                          <a:latin typeface="+mn-ea"/>
                          <a:ea typeface="+mn-ea"/>
                          <a:cs typeface="+mn-cs"/>
                        </a:rPr>
                        <a:t>자</a:t>
                      </a:r>
                      <a:r>
                        <a:rPr lang="en-US" altLang="ko-KR" sz="800" b="0" u="none" kern="1200" baseline="0" dirty="0" smtClean="0">
                          <a:solidFill>
                            <a:schemeClr val="tx1"/>
                          </a:solidFill>
                          <a:latin typeface="+mn-ea"/>
                          <a:ea typeface="+mn-ea"/>
                          <a:cs typeface="+mn-cs"/>
                        </a:rPr>
                        <a: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ea"/>
                          <a:ea typeface="+mn-ea"/>
                          <a:cs typeface="+mn-cs"/>
                          <a:sym typeface="Wingdings 2" pitchFamily="18" charset="2"/>
                        </a:rPr>
                        <a:t>단</a:t>
                      </a:r>
                      <a:r>
                        <a:rPr kumimoji="0"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ea"/>
                          <a:ea typeface="+mn-ea"/>
                          <a:cs typeface="+mn-cs"/>
                          <a:sym typeface="Wingdings 2" pitchFamily="18" charset="2"/>
                        </a:rPr>
                        <a:t>로그인 회원은 회원정보 내 </a:t>
                      </a:r>
                      <a:r>
                        <a:rPr kumimoji="0" lang="ko-KR" altLang="en-US" sz="800" b="0" i="0" u="none" strike="noStrike" kern="1200" cap="none" normalizeH="0" baseline="0" dirty="0" err="1" smtClean="0">
                          <a:ln>
                            <a:noFill/>
                          </a:ln>
                          <a:solidFill>
                            <a:schemeClr val="tx1"/>
                          </a:solidFill>
                          <a:effectLst/>
                          <a:latin typeface="+mn-ea"/>
                          <a:ea typeface="+mn-ea"/>
                          <a:cs typeface="+mn-cs"/>
                          <a:sym typeface="Wingdings 2" pitchFamily="18" charset="2"/>
                        </a:rPr>
                        <a:t>이메일주소</a:t>
                      </a:r>
                      <a:r>
                        <a:rPr kumimoji="0" lang="ko-KR" altLang="en-US" sz="800" b="0" i="0" u="none" strike="noStrike" kern="1200" cap="none" normalizeH="0" baseline="0" dirty="0" smtClean="0">
                          <a:ln>
                            <a:noFill/>
                          </a:ln>
                          <a:solidFill>
                            <a:schemeClr val="tx1"/>
                          </a:solidFill>
                          <a:effectLst/>
                          <a:latin typeface="+mn-ea"/>
                          <a:ea typeface="+mn-ea"/>
                          <a:cs typeface="+mn-cs"/>
                          <a:sym typeface="Wingdings 2" pitchFamily="18" charset="2"/>
                        </a:rPr>
                        <a:t> 디폴트 노출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1-3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이메일 주소 선택 셀렉트박스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네이버</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지메일</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네이트</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다음</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직접입력 중 택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u="none" kern="1200" baseline="0" dirty="0" smtClean="0">
                          <a:solidFill>
                            <a:schemeClr val="tx1"/>
                          </a:solidFill>
                          <a:latin typeface="+mn-ea"/>
                          <a:ea typeface="+mn-ea"/>
                          <a:cs typeface="+mn-cs"/>
                        </a:rPr>
                        <a:t> - </a:t>
                      </a:r>
                      <a:r>
                        <a:rPr lang="ko-KR" altLang="en-US" sz="800" b="0" u="none" kern="1200" baseline="0" dirty="0" smtClean="0">
                          <a:solidFill>
                            <a:schemeClr val="tx1"/>
                          </a:solidFill>
                          <a:latin typeface="+mn-ea"/>
                          <a:ea typeface="+mn-ea"/>
                          <a:cs typeface="+mn-cs"/>
                        </a:rPr>
                        <a:t>직접입력 선택 시 이메일 주소 직접입력박스</a:t>
                      </a:r>
                      <a:r>
                        <a:rPr lang="en-US" altLang="ko-KR" sz="800" b="0" u="none" kern="1200" baseline="0" dirty="0" smtClean="0">
                          <a:solidFill>
                            <a:schemeClr val="tx1"/>
                          </a:solidFill>
                          <a:latin typeface="+mn-ea"/>
                          <a:ea typeface="+mn-ea"/>
                          <a:cs typeface="+mn-cs"/>
                        </a:rPr>
                        <a:t>(1-4)</a:t>
                      </a:r>
                      <a:r>
                        <a:rPr lang="ko-KR" altLang="en-US" sz="800" b="0" u="none" kern="1200" baseline="0" dirty="0" smtClean="0">
                          <a:solidFill>
                            <a:schemeClr val="tx1"/>
                          </a:solidFill>
                          <a:latin typeface="+mn-ea"/>
                          <a:ea typeface="+mn-ea"/>
                          <a:cs typeface="+mn-cs"/>
                        </a:rPr>
                        <a:t> 활성화</a:t>
                      </a:r>
                      <a:endParaRPr lang="en-US" altLang="ko-KR" sz="800" b="0" u="none" kern="1200" baseline="0" dirty="0" smtClean="0">
                        <a:solidFill>
                          <a:schemeClr val="tx1"/>
                        </a:solidFill>
                        <a:latin typeface="+mn-ea"/>
                        <a:ea typeface="+mn-ea"/>
                        <a:cs typeface="+mn-cs"/>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1" u="none" kern="1200" baseline="0" dirty="0" smtClean="0">
                          <a:solidFill>
                            <a:schemeClr val="tx1"/>
                          </a:solidFill>
                          <a:latin typeface="+mn-ea"/>
                          <a:ea typeface="+mn-ea"/>
                          <a:cs typeface="+mn-cs"/>
                        </a:rPr>
                        <a:t>1-4 </a:t>
                      </a:r>
                      <a:r>
                        <a:rPr lang="ko-KR" altLang="en-US" sz="800" b="1" u="none" kern="1200" baseline="0" dirty="0" err="1" smtClean="0">
                          <a:solidFill>
                            <a:schemeClr val="tx1"/>
                          </a:solidFill>
                          <a:latin typeface="+mn-ea"/>
                          <a:ea typeface="+mn-ea"/>
                          <a:cs typeface="+mn-cs"/>
                        </a:rPr>
                        <a:t>이메일주소</a:t>
                      </a:r>
                      <a:r>
                        <a:rPr lang="ko-KR" altLang="en-US" sz="800" b="1" u="none" kern="1200" baseline="0" dirty="0" smtClean="0">
                          <a:solidFill>
                            <a:schemeClr val="tx1"/>
                          </a:solidFill>
                          <a:latin typeface="+mn-ea"/>
                          <a:ea typeface="+mn-ea"/>
                          <a:cs typeface="+mn-cs"/>
                        </a:rPr>
                        <a:t> 직접입력박스  </a:t>
                      </a:r>
                      <a:endParaRPr lang="en-US" altLang="ko-KR" sz="800" b="1" u="none" kern="1200" baseline="0" dirty="0" smtClean="0">
                        <a:solidFill>
                          <a:schemeClr val="tx1"/>
                        </a:solidFill>
                        <a:latin typeface="+mn-ea"/>
                        <a:ea typeface="+mn-ea"/>
                        <a:cs typeface="+mn-cs"/>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ea"/>
                          <a:ea typeface="+mn-ea"/>
                          <a:cs typeface="+mn-cs"/>
                          <a:sym typeface="Wingdings 2" pitchFamily="18" charset="2"/>
                        </a:rPr>
                        <a:t> </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영문</a:t>
                      </a:r>
                      <a:r>
                        <a:rPr lang="en-US" altLang="ko-KR" sz="800" b="0" u="none" kern="1200" baseline="0" dirty="0" smtClean="0">
                          <a:solidFill>
                            <a:schemeClr val="tx1"/>
                          </a:solidFill>
                          <a:latin typeface="+mn-ea"/>
                          <a:ea typeface="+mn-ea"/>
                          <a:cs typeface="+mn-cs"/>
                        </a:rPr>
                        <a:t>, </a:t>
                      </a:r>
                      <a:r>
                        <a:rPr lang="ko-KR" altLang="en-US" sz="800" b="0" u="none" kern="1200" baseline="0" dirty="0" smtClean="0">
                          <a:solidFill>
                            <a:schemeClr val="tx1"/>
                          </a:solidFill>
                          <a:latin typeface="+mn-ea"/>
                          <a:ea typeface="+mn-ea"/>
                          <a:cs typeface="+mn-cs"/>
                        </a:rPr>
                        <a:t>숫자</a:t>
                      </a:r>
                      <a:r>
                        <a:rPr lang="en-US" altLang="ko-KR"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특수문자만</a:t>
                      </a:r>
                      <a:r>
                        <a:rPr lang="ko-KR" altLang="en-US" sz="800" b="0" u="none" kern="1200" baseline="0" dirty="0" smtClean="0">
                          <a:solidFill>
                            <a:schemeClr val="tx1"/>
                          </a:solidFill>
                          <a:latin typeface="+mn-ea"/>
                          <a:ea typeface="+mn-ea"/>
                          <a:cs typeface="+mn-cs"/>
                        </a:rPr>
                        <a:t> </a:t>
                      </a:r>
                      <a:r>
                        <a:rPr lang="ko-KR" altLang="en-US" sz="800" b="0" u="none" kern="1200" baseline="0" dirty="0" err="1" smtClean="0">
                          <a:solidFill>
                            <a:schemeClr val="tx1"/>
                          </a:solidFill>
                          <a:latin typeface="+mn-ea"/>
                          <a:ea typeface="+mn-ea"/>
                          <a:cs typeface="+mn-cs"/>
                        </a:rPr>
                        <a:t>입력가능</a:t>
                      </a:r>
                      <a:r>
                        <a:rPr lang="ko-KR" altLang="en-US" sz="800" b="0" u="none" kern="1200" baseline="0" dirty="0" smtClean="0">
                          <a:solidFill>
                            <a:schemeClr val="tx1"/>
                          </a:solidFill>
                          <a:latin typeface="+mn-ea"/>
                          <a:ea typeface="+mn-ea"/>
                          <a:cs typeface="+mn-cs"/>
                        </a:rPr>
                        <a:t> </a:t>
                      </a:r>
                      <a:r>
                        <a:rPr lang="en-US" altLang="ko-KR" sz="800" b="0" u="none" kern="1200" baseline="0" dirty="0" smtClean="0">
                          <a:solidFill>
                            <a:schemeClr val="tx1"/>
                          </a:solidFill>
                          <a:latin typeface="+mn-ea"/>
                          <a:ea typeface="+mn-ea"/>
                          <a:cs typeface="+mn-cs"/>
                        </a:rPr>
                        <a:t>(</a:t>
                      </a:r>
                      <a:r>
                        <a:rPr lang="ko-KR" altLang="en-US" sz="800" b="0" u="none" kern="1200" baseline="0" dirty="0" smtClean="0">
                          <a:solidFill>
                            <a:schemeClr val="tx1"/>
                          </a:solidFill>
                          <a:latin typeface="+mn-ea"/>
                          <a:ea typeface="+mn-ea"/>
                          <a:cs typeface="+mn-cs"/>
                        </a:rPr>
                        <a:t>공백포함 최대 </a:t>
                      </a:r>
                      <a:r>
                        <a:rPr lang="en-US" altLang="ko-KR" sz="800" b="0" u="none" kern="1200" baseline="0" dirty="0" smtClean="0">
                          <a:solidFill>
                            <a:schemeClr val="tx1"/>
                          </a:solidFill>
                          <a:latin typeface="+mn-ea"/>
                          <a:ea typeface="+mn-ea"/>
                          <a:cs typeface="+mn-cs"/>
                        </a:rPr>
                        <a:t>50</a:t>
                      </a:r>
                      <a:r>
                        <a:rPr lang="ko-KR" altLang="en-US" sz="800" b="0" u="none" kern="1200" baseline="0" dirty="0" smtClean="0">
                          <a:solidFill>
                            <a:schemeClr val="tx1"/>
                          </a:solidFill>
                          <a:latin typeface="+mn-ea"/>
                          <a:ea typeface="+mn-ea"/>
                          <a:cs typeface="+mn-cs"/>
                        </a:rPr>
                        <a:t>자</a:t>
                      </a:r>
                      <a:r>
                        <a:rPr lang="en-US" altLang="ko-KR" sz="800" b="0" u="none" kern="1200" baseline="0" dirty="0" smtClean="0">
                          <a:solidFill>
                            <a:schemeClr val="tx1"/>
                          </a:solidFill>
                          <a:latin typeface="+mn-ea"/>
                          <a:ea typeface="+mn-ea"/>
                          <a:cs typeface="+mn-cs"/>
                        </a:rPr>
                        <a:t>)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1-5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전화번호 셀렉트박스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- 02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- 02, 032, 033, 041, 042, ~ 070(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지역번호</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중 택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1-6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전화번호 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입력박스에 최대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4</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자 숫자 입력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1-7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휴대폰번호 셀렉트박스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- 010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디폴트</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- 010, 011, 016, 017, 018, 019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중 택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1-8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휴대폰번호 입력박스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입력박스에  최대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4</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자 숫자 입력 </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1-9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거주지역 셀렉트박스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서울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경기도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인천</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강원도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대전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충청도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광주</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전라도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대구</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경상북도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부산</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경상남도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울산</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제주 중 택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1-10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거주지역 </a:t>
                      </a:r>
                      <a:r>
                        <a:rPr kumimoji="1" lang="ko-KR" altLang="en-US" sz="800" b="1"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상세주소</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입력박스</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lang="ko-KR" altLang="en-US" sz="800" b="0" u="none" kern="1200" baseline="0" dirty="0" smtClean="0">
                          <a:solidFill>
                            <a:schemeClr val="tx1"/>
                          </a:solidFill>
                          <a:latin typeface="+mn-ea"/>
                          <a:ea typeface="+mn-ea"/>
                          <a:cs typeface="+mn-cs"/>
                        </a:rPr>
                        <a:t>공백포함 최대 </a:t>
                      </a:r>
                      <a:r>
                        <a:rPr lang="en-US" altLang="ko-KR" sz="800" b="0" u="none" kern="1200" baseline="0" dirty="0" smtClean="0">
                          <a:solidFill>
                            <a:schemeClr val="tx1"/>
                          </a:solidFill>
                          <a:latin typeface="+mn-ea"/>
                          <a:ea typeface="+mn-ea"/>
                          <a:cs typeface="+mn-cs"/>
                        </a:rPr>
                        <a:t>30</a:t>
                      </a:r>
                      <a:r>
                        <a:rPr lang="ko-KR" altLang="en-US" sz="800" b="0" u="none" kern="1200" baseline="0" dirty="0" smtClean="0">
                          <a:solidFill>
                            <a:schemeClr val="tx1"/>
                          </a:solidFill>
                          <a:latin typeface="+mn-ea"/>
                          <a:ea typeface="+mn-ea"/>
                          <a:cs typeface="+mn-cs"/>
                        </a:rPr>
                        <a:t>자</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1-11 </a:t>
                      </a:r>
                      <a:r>
                        <a:rPr kumimoji="1" lang="ko-KR" altLang="en-US"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개설희망지역 셀렉트박스 </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서울</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경기도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인천</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강원도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대전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충청도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광주</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전라도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대구</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경상북도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부산</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경상남도</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울산</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제주 중 택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1</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endParaRPr kumimoji="1" lang="en-US" altLang="ko-KR" sz="800" b="1"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1-12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개설희망지역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상세주소</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입력박스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lang="ko-KR" altLang="en-US" sz="800" b="0" u="none" kern="1200" baseline="0" dirty="0" smtClean="0">
                          <a:solidFill>
                            <a:schemeClr val="tx1"/>
                          </a:solidFill>
                          <a:latin typeface="+mn-ea"/>
                          <a:ea typeface="+mn-ea"/>
                          <a:cs typeface="+mn-cs"/>
                        </a:rPr>
                        <a:t>공백포함 최대 </a:t>
                      </a:r>
                      <a:r>
                        <a:rPr lang="en-US" altLang="ko-KR" sz="800" b="0" u="none" kern="1200" baseline="0" dirty="0" smtClean="0">
                          <a:solidFill>
                            <a:schemeClr val="tx1"/>
                          </a:solidFill>
                          <a:latin typeface="+mn-ea"/>
                          <a:ea typeface="+mn-ea"/>
                          <a:cs typeface="+mn-cs"/>
                        </a:rPr>
                        <a:t>30</a:t>
                      </a:r>
                      <a:r>
                        <a:rPr lang="ko-KR" altLang="en-US" sz="800" b="0" u="none" kern="1200" baseline="0" dirty="0" smtClean="0">
                          <a:solidFill>
                            <a:schemeClr val="tx1"/>
                          </a:solidFill>
                          <a:latin typeface="+mn-ea"/>
                          <a:ea typeface="+mn-ea"/>
                          <a:cs typeface="+mn-cs"/>
                        </a:rPr>
                        <a:t>자</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1-13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희망투자금액</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숫자 입력</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공백포함 최대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15</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자</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1-14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점포유무</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선택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라디오버튼</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아니오 디폴트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예</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본인소유</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예</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입차</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아니오 중 택</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예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선택시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점포정보입력박스</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(1-15)</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활성화</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1-15 </a:t>
                      </a:r>
                      <a:r>
                        <a:rPr kumimoji="0" lang="ko-KR" altLang="en-US" sz="800" b="1" i="0" u="none" strike="noStrike" kern="1200" cap="none" normalizeH="0" baseline="0" dirty="0" err="1" smtClean="0">
                          <a:ln>
                            <a:noFill/>
                          </a:ln>
                          <a:solidFill>
                            <a:schemeClr val="tx1"/>
                          </a:solidFill>
                          <a:effectLst/>
                          <a:latin typeface="+mn-lt"/>
                          <a:ea typeface="+mn-ea"/>
                          <a:cs typeface="+mn-cs"/>
                          <a:sym typeface="Wingdings 2" pitchFamily="18" charset="2"/>
                        </a:rPr>
                        <a:t>점포정보</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입력박스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입력문자제한없음</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lang="ko-KR" altLang="en-US" sz="800" b="0" u="none" kern="1200" baseline="0" dirty="0" smtClean="0">
                          <a:solidFill>
                            <a:schemeClr val="tx1"/>
                          </a:solidFill>
                          <a:latin typeface="+mn-ea"/>
                          <a:ea typeface="+mn-ea"/>
                          <a:cs typeface="+mn-cs"/>
                        </a:rPr>
                        <a:t>공백포함 최대 </a:t>
                      </a:r>
                      <a:r>
                        <a:rPr lang="en-US" altLang="ko-KR" sz="800" b="0" u="none" kern="1200" baseline="0" dirty="0" smtClean="0">
                          <a:solidFill>
                            <a:schemeClr val="tx1"/>
                          </a:solidFill>
                          <a:latin typeface="+mn-ea"/>
                          <a:ea typeface="+mn-ea"/>
                          <a:cs typeface="+mn-cs"/>
                        </a:rPr>
                        <a:t>30</a:t>
                      </a:r>
                      <a:r>
                        <a:rPr lang="ko-KR" altLang="en-US" sz="800" b="0" u="none" kern="1200" baseline="0" dirty="0" smtClean="0">
                          <a:solidFill>
                            <a:schemeClr val="tx1"/>
                          </a:solidFill>
                          <a:latin typeface="+mn-ea"/>
                          <a:ea typeface="+mn-ea"/>
                          <a:cs typeface="+mn-cs"/>
                        </a:rPr>
                        <a:t>자</a:t>
                      </a:r>
                      <a:endParaRPr kumimoji="0" lang="en-US" altLang="ko-KR" sz="800" b="0" i="0" u="none" strike="noStrike" kern="1200" cap="none" normalizeH="0" baseline="0" dirty="0" smtClean="0">
                        <a:ln>
                          <a:noFill/>
                        </a:ln>
                        <a:solidFill>
                          <a:schemeClr val="tx1"/>
                        </a:solidFill>
                        <a:effectLst/>
                        <a:latin typeface="+mn-ea"/>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1-16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문의내용 입력박스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입력문자제한</a:t>
                      </a:r>
                      <a:r>
                        <a:rPr kumimoji="1" lang="en-US" altLang="ko-KR"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a:t>
                      </a:r>
                      <a:r>
                        <a:rPr kumimoji="1" lang="ko-KR" altLang="en-US" sz="800" b="0" i="0" u="none" strike="noStrike" kern="1200" cap="none" spc="0" normalizeH="0" baseline="0" noProof="0" dirty="0" err="1" smtClean="0">
                          <a:ln>
                            <a:noFill/>
                          </a:ln>
                          <a:solidFill>
                            <a:prstClr val="black"/>
                          </a:solidFill>
                          <a:effectLst/>
                          <a:uLnTx/>
                          <a:uFillTx/>
                          <a:latin typeface="맑은 고딕" pitchFamily="50" charset="-127"/>
                          <a:ea typeface="+mn-ea"/>
                          <a:cs typeface="+mn-cs"/>
                          <a:sym typeface="Wingdings 2" pitchFamily="18" charset="2"/>
                        </a:rPr>
                        <a:t>글자수제한</a:t>
                      </a:r>
                      <a:r>
                        <a:rPr kumimoji="1" lang="ko-KR" altLang="en-US" sz="800" b="0" i="0" u="none" strike="noStrike" kern="1200" cap="none" spc="0" normalizeH="0" baseline="0" noProof="0" dirty="0" smtClean="0">
                          <a:ln>
                            <a:noFill/>
                          </a:ln>
                          <a:solidFill>
                            <a:prstClr val="black"/>
                          </a:solidFill>
                          <a:effectLst/>
                          <a:uLnTx/>
                          <a:uFillTx/>
                          <a:latin typeface="맑은 고딕" pitchFamily="50" charset="-127"/>
                          <a:ea typeface="+mn-ea"/>
                          <a:cs typeface="+mn-cs"/>
                          <a:sym typeface="Wingdings 2" pitchFamily="18" charset="2"/>
                        </a:rPr>
                        <a:t> 없음</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33406762"/>
                  </a:ext>
                </a:extLst>
              </a:tr>
              <a:tr h="246295">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0" lang="ko-KR" altLang="en-US" sz="800" b="0" i="0" u="none" strike="noStrike" kern="1200" cap="none" normalizeH="0" baseline="0" dirty="0" smtClean="0">
                          <a:ln>
                            <a:noFill/>
                          </a:ln>
                          <a:solidFill>
                            <a:schemeClr val="bg1"/>
                          </a:solidFill>
                          <a:effectLst/>
                          <a:latin typeface="+mn-lt"/>
                          <a:ea typeface="+mn-ea"/>
                          <a:cs typeface="+mn-cs"/>
                          <a:sym typeface="Wingdings 2" pitchFamily="18" charset="2"/>
                        </a:rPr>
                        <a:t>다음페이지 이어짐</a:t>
                      </a:r>
                      <a:endParaRPr kumimoji="0" lang="en-US" altLang="ko-KR" sz="800" b="0" i="0" u="none" strike="noStrike" kern="1200" cap="none" normalizeH="0" baseline="0" dirty="0" smtClean="0">
                        <a:ln>
                          <a:noFill/>
                        </a:ln>
                        <a:solidFill>
                          <a:schemeClr val="bg1"/>
                        </a:solidFill>
                        <a:effectLst/>
                        <a:latin typeface="+mn-lt"/>
                        <a:ea typeface="+mn-ea"/>
                        <a:cs typeface="+mn-cs"/>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768895520"/>
                  </a:ext>
                </a:extLst>
              </a:tr>
            </a:tbl>
          </a:graphicData>
        </a:graphic>
      </p:graphicFrame>
      <p:cxnSp>
        <p:nvCxnSpPr>
          <p:cNvPr id="5" name="직선 연결선 4"/>
          <p:cNvCxnSpPr/>
          <p:nvPr/>
        </p:nvCxnSpPr>
        <p:spPr>
          <a:xfrm>
            <a:off x="235511" y="1030677"/>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표 5"/>
          <p:cNvGraphicFramePr>
            <a:graphicFrameLocks noGrp="1"/>
          </p:cNvGraphicFramePr>
          <p:nvPr>
            <p:extLst>
              <p:ext uri="{D42A27DB-BD31-4B8C-83A1-F6EECF244321}">
                <p14:modId xmlns:p14="http://schemas.microsoft.com/office/powerpoint/2010/main" val="4168681692"/>
              </p:ext>
            </p:extLst>
          </p:nvPr>
        </p:nvGraphicFramePr>
        <p:xfrm>
          <a:off x="237956" y="692696"/>
          <a:ext cx="4273869"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3815033749"/>
                    </a:ext>
                  </a:extLst>
                </a:gridCol>
                <a:gridCol w="1424623">
                  <a:extLst>
                    <a:ext uri="{9D8B030D-6E8A-4147-A177-3AD203B41FA5}">
                      <a16:colId xmlns:a16="http://schemas.microsoft.com/office/drawing/2014/main" val="748870899"/>
                    </a:ext>
                  </a:extLst>
                </a:gridCol>
                <a:gridCol w="1424623">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chemeClr val="tx1"/>
                          </a:solidFill>
                        </a:rPr>
                        <a:t>가맹점 개점절차 및 조건</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투자비용 및 수익구조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rgbClr val="00B050"/>
                          </a:solidFill>
                        </a:rPr>
                        <a:t>점포개설문의</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11" name="Oval 611">
            <a:extLst>
              <a:ext uri="{FF2B5EF4-FFF2-40B4-BE49-F238E27FC236}">
                <a16:creationId xmlns:a16="http://schemas.microsoft.com/office/drawing/2014/main" id="{8A3723C9-7A64-4677-9B95-EBFFA02C0DC4}"/>
              </a:ext>
            </a:extLst>
          </p:cNvPr>
          <p:cNvSpPr>
            <a:spLocks noChangeArrowheads="1"/>
          </p:cNvSpPr>
          <p:nvPr/>
        </p:nvSpPr>
        <p:spPr bwMode="auto">
          <a:xfrm>
            <a:off x="3719736" y="55802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13" name="Oval 611">
            <a:extLst>
              <a:ext uri="{FF2B5EF4-FFF2-40B4-BE49-F238E27FC236}">
                <a16:creationId xmlns:a16="http://schemas.microsoft.com/office/drawing/2014/main" id="{8A3723C9-7A64-4677-9B95-EBFFA02C0DC4}"/>
              </a:ext>
            </a:extLst>
          </p:cNvPr>
          <p:cNvSpPr>
            <a:spLocks noChangeArrowheads="1"/>
          </p:cNvSpPr>
          <p:nvPr/>
        </p:nvSpPr>
        <p:spPr bwMode="auto">
          <a:xfrm>
            <a:off x="2495600" y="1826853"/>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14"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224722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sp>
        <p:nvSpPr>
          <p:cNvPr id="15" name="Oval 611">
            <a:extLst>
              <a:ext uri="{FF2B5EF4-FFF2-40B4-BE49-F238E27FC236}">
                <a16:creationId xmlns:a16="http://schemas.microsoft.com/office/drawing/2014/main" id="{8A3723C9-7A64-4677-9B95-EBFFA02C0DC4}"/>
              </a:ext>
            </a:extLst>
          </p:cNvPr>
          <p:cNvSpPr>
            <a:spLocks noChangeArrowheads="1"/>
          </p:cNvSpPr>
          <p:nvPr/>
        </p:nvSpPr>
        <p:spPr bwMode="auto">
          <a:xfrm>
            <a:off x="4603036" y="230080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1-3</a:t>
            </a:r>
            <a:endParaRPr lang="en-US" altLang="ko-KR" sz="800" b="1" kern="0" dirty="0">
              <a:solidFill>
                <a:sysClr val="window" lastClr="FFFFFF"/>
              </a:solidFill>
              <a:latin typeface="맑은 고딕"/>
              <a:ea typeface="맑은 고딕"/>
            </a:endParaRPr>
          </a:p>
        </p:txBody>
      </p:sp>
      <p:sp>
        <p:nvSpPr>
          <p:cNvPr id="16" name="Oval 611">
            <a:extLst>
              <a:ext uri="{FF2B5EF4-FFF2-40B4-BE49-F238E27FC236}">
                <a16:creationId xmlns:a16="http://schemas.microsoft.com/office/drawing/2014/main" id="{8A3723C9-7A64-4677-9B95-EBFFA02C0DC4}"/>
              </a:ext>
            </a:extLst>
          </p:cNvPr>
          <p:cNvSpPr>
            <a:spLocks noChangeArrowheads="1"/>
          </p:cNvSpPr>
          <p:nvPr/>
        </p:nvSpPr>
        <p:spPr bwMode="auto">
          <a:xfrm>
            <a:off x="3499633" y="223361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1-4</a:t>
            </a:r>
            <a:endParaRPr lang="en-US" altLang="ko-KR" sz="800" b="1" kern="0" dirty="0">
              <a:solidFill>
                <a:sysClr val="window" lastClr="FFFFFF"/>
              </a:solidFill>
              <a:latin typeface="맑은 고딕"/>
              <a:ea typeface="맑은 고딕"/>
            </a:endParaRPr>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26689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1-5</a:t>
            </a:r>
            <a:endParaRPr lang="en-US" altLang="ko-KR" sz="800" b="1" kern="0" dirty="0">
              <a:solidFill>
                <a:sysClr val="window" lastClr="FFFFFF"/>
              </a:solidFill>
              <a:latin typeface="맑은 고딕"/>
              <a:ea typeface="맑은 고딕"/>
            </a:endParaRPr>
          </a:p>
        </p:txBody>
      </p:sp>
      <p:sp>
        <p:nvSpPr>
          <p:cNvPr id="18" name="Oval 611">
            <a:extLst>
              <a:ext uri="{FF2B5EF4-FFF2-40B4-BE49-F238E27FC236}">
                <a16:creationId xmlns:a16="http://schemas.microsoft.com/office/drawing/2014/main" id="{8A3723C9-7A64-4677-9B95-EBFFA02C0DC4}"/>
              </a:ext>
            </a:extLst>
          </p:cNvPr>
          <p:cNvSpPr>
            <a:spLocks noChangeArrowheads="1"/>
          </p:cNvSpPr>
          <p:nvPr/>
        </p:nvSpPr>
        <p:spPr bwMode="auto">
          <a:xfrm>
            <a:off x="3462099" y="26689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1-6</a:t>
            </a:r>
            <a:endParaRPr lang="en-US" altLang="ko-KR" sz="800" b="1" kern="0" dirty="0">
              <a:solidFill>
                <a:sysClr val="window" lastClr="FFFFFF"/>
              </a:solidFill>
              <a:latin typeface="맑은 고딕"/>
              <a:ea typeface="맑은 고딕"/>
            </a:endParaRPr>
          </a:p>
        </p:txBody>
      </p:sp>
      <p:sp>
        <p:nvSpPr>
          <p:cNvPr id="19" name="Oval 611">
            <a:extLst>
              <a:ext uri="{FF2B5EF4-FFF2-40B4-BE49-F238E27FC236}">
                <a16:creationId xmlns:a16="http://schemas.microsoft.com/office/drawing/2014/main" id="{8A3723C9-7A64-4677-9B95-EBFFA02C0DC4}"/>
              </a:ext>
            </a:extLst>
          </p:cNvPr>
          <p:cNvSpPr>
            <a:spLocks noChangeArrowheads="1"/>
          </p:cNvSpPr>
          <p:nvPr/>
        </p:nvSpPr>
        <p:spPr bwMode="auto">
          <a:xfrm>
            <a:off x="4549359" y="266890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1-6</a:t>
            </a:r>
            <a:endParaRPr lang="en-US" altLang="ko-KR" sz="800" b="1" kern="0" dirty="0">
              <a:solidFill>
                <a:sysClr val="window" lastClr="FFFFFF"/>
              </a:solidFill>
              <a:latin typeface="맑은 고딕"/>
              <a:ea typeface="맑은 고딕"/>
            </a:endParaRPr>
          </a:p>
        </p:txBody>
      </p:sp>
      <p:sp>
        <p:nvSpPr>
          <p:cNvPr id="20"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30678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1-7</a:t>
            </a:r>
            <a:endParaRPr lang="en-US" altLang="ko-KR" sz="800" b="1" kern="0" dirty="0">
              <a:solidFill>
                <a:sysClr val="window" lastClr="FFFFFF"/>
              </a:solidFill>
              <a:latin typeface="맑은 고딕"/>
              <a:ea typeface="맑은 고딕"/>
            </a:endParaRPr>
          </a:p>
        </p:txBody>
      </p:sp>
      <p:sp>
        <p:nvSpPr>
          <p:cNvPr id="21" name="Oval 611">
            <a:extLst>
              <a:ext uri="{FF2B5EF4-FFF2-40B4-BE49-F238E27FC236}">
                <a16:creationId xmlns:a16="http://schemas.microsoft.com/office/drawing/2014/main" id="{8A3723C9-7A64-4677-9B95-EBFFA02C0DC4}"/>
              </a:ext>
            </a:extLst>
          </p:cNvPr>
          <p:cNvSpPr>
            <a:spLocks noChangeArrowheads="1"/>
          </p:cNvSpPr>
          <p:nvPr/>
        </p:nvSpPr>
        <p:spPr bwMode="auto">
          <a:xfrm>
            <a:off x="3435075" y="30678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1-8</a:t>
            </a:r>
            <a:endParaRPr lang="en-US" altLang="ko-KR" sz="800" b="1" kern="0" dirty="0">
              <a:solidFill>
                <a:sysClr val="window" lastClr="FFFFFF"/>
              </a:solidFill>
              <a:latin typeface="맑은 고딕"/>
              <a:ea typeface="맑은 고딕"/>
            </a:endParaRPr>
          </a:p>
        </p:txBody>
      </p:sp>
      <p:sp>
        <p:nvSpPr>
          <p:cNvPr id="22" name="Oval 611">
            <a:extLst>
              <a:ext uri="{FF2B5EF4-FFF2-40B4-BE49-F238E27FC236}">
                <a16:creationId xmlns:a16="http://schemas.microsoft.com/office/drawing/2014/main" id="{8A3723C9-7A64-4677-9B95-EBFFA02C0DC4}"/>
              </a:ext>
            </a:extLst>
          </p:cNvPr>
          <p:cNvSpPr>
            <a:spLocks noChangeArrowheads="1"/>
          </p:cNvSpPr>
          <p:nvPr/>
        </p:nvSpPr>
        <p:spPr bwMode="auto">
          <a:xfrm>
            <a:off x="4562811" y="30678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1-8</a:t>
            </a:r>
            <a:endParaRPr lang="en-US" altLang="ko-KR" sz="800" b="1" kern="0" dirty="0">
              <a:solidFill>
                <a:sysClr val="window" lastClr="FFFFFF"/>
              </a:solidFill>
              <a:latin typeface="맑은 고딕"/>
              <a:ea typeface="맑은 고딕"/>
            </a:endParaRPr>
          </a:p>
        </p:txBody>
      </p:sp>
      <p:sp>
        <p:nvSpPr>
          <p:cNvPr id="23"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35365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1-9</a:t>
            </a:r>
            <a:endParaRPr lang="en-US" altLang="ko-KR" sz="800" b="1" kern="0" dirty="0">
              <a:solidFill>
                <a:sysClr val="window" lastClr="FFFFFF"/>
              </a:solidFill>
              <a:latin typeface="맑은 고딕"/>
              <a:ea typeface="맑은 고딕"/>
            </a:endParaRPr>
          </a:p>
        </p:txBody>
      </p:sp>
      <p:sp>
        <p:nvSpPr>
          <p:cNvPr id="26" name="Oval 611">
            <a:extLst>
              <a:ext uri="{FF2B5EF4-FFF2-40B4-BE49-F238E27FC236}">
                <a16:creationId xmlns:a16="http://schemas.microsoft.com/office/drawing/2014/main" id="{8A3723C9-7A64-4677-9B95-EBFFA02C0DC4}"/>
              </a:ext>
            </a:extLst>
          </p:cNvPr>
          <p:cNvSpPr>
            <a:spLocks noChangeArrowheads="1"/>
          </p:cNvSpPr>
          <p:nvPr/>
        </p:nvSpPr>
        <p:spPr bwMode="auto">
          <a:xfrm>
            <a:off x="4493050" y="35365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1-10</a:t>
            </a:r>
            <a:endParaRPr lang="en-US" altLang="ko-KR" sz="800" b="1" kern="0" dirty="0">
              <a:solidFill>
                <a:sysClr val="window" lastClr="FFFFFF"/>
              </a:solidFill>
              <a:latin typeface="맑은 고딕"/>
              <a:ea typeface="맑은 고딕"/>
            </a:endParaRPr>
          </a:p>
        </p:txBody>
      </p:sp>
      <p:sp>
        <p:nvSpPr>
          <p:cNvPr id="27"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400432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1-11</a:t>
            </a:r>
            <a:endParaRPr lang="en-US" altLang="ko-KR" sz="800" b="1" kern="0" dirty="0">
              <a:solidFill>
                <a:sysClr val="window" lastClr="FFFFFF"/>
              </a:solidFill>
              <a:latin typeface="맑은 고딕"/>
              <a:ea typeface="맑은 고딕"/>
            </a:endParaRPr>
          </a:p>
        </p:txBody>
      </p:sp>
      <p:sp>
        <p:nvSpPr>
          <p:cNvPr id="28" name="Oval 611">
            <a:extLst>
              <a:ext uri="{FF2B5EF4-FFF2-40B4-BE49-F238E27FC236}">
                <a16:creationId xmlns:a16="http://schemas.microsoft.com/office/drawing/2014/main" id="{8A3723C9-7A64-4677-9B95-EBFFA02C0DC4}"/>
              </a:ext>
            </a:extLst>
          </p:cNvPr>
          <p:cNvSpPr>
            <a:spLocks noChangeArrowheads="1"/>
          </p:cNvSpPr>
          <p:nvPr/>
        </p:nvSpPr>
        <p:spPr bwMode="auto">
          <a:xfrm>
            <a:off x="4493050" y="400432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1-12</a:t>
            </a:r>
            <a:endParaRPr lang="en-US" altLang="ko-KR" sz="800" b="1" kern="0" dirty="0">
              <a:solidFill>
                <a:sysClr val="window" lastClr="FFFFFF"/>
              </a:solidFill>
              <a:latin typeface="맑은 고딕"/>
              <a:ea typeface="맑은 고딕"/>
            </a:endParaRPr>
          </a:p>
        </p:txBody>
      </p:sp>
      <p:sp>
        <p:nvSpPr>
          <p:cNvPr id="29" name="Oval 611">
            <a:extLst>
              <a:ext uri="{FF2B5EF4-FFF2-40B4-BE49-F238E27FC236}">
                <a16:creationId xmlns:a16="http://schemas.microsoft.com/office/drawing/2014/main" id="{8A3723C9-7A64-4677-9B95-EBFFA02C0DC4}"/>
              </a:ext>
            </a:extLst>
          </p:cNvPr>
          <p:cNvSpPr>
            <a:spLocks noChangeArrowheads="1"/>
          </p:cNvSpPr>
          <p:nvPr/>
        </p:nvSpPr>
        <p:spPr bwMode="auto">
          <a:xfrm>
            <a:off x="2307339" y="448492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1-13</a:t>
            </a:r>
            <a:endParaRPr lang="en-US" altLang="ko-KR" sz="800" b="1" kern="0" dirty="0">
              <a:solidFill>
                <a:sysClr val="window" lastClr="FFFFFF"/>
              </a:solidFill>
              <a:latin typeface="맑은 고딕"/>
              <a:ea typeface="맑은 고딕"/>
            </a:endParaRPr>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1487488" y="49818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1-14</a:t>
            </a:r>
            <a:endParaRPr lang="en-US" altLang="ko-KR" sz="800" b="1" kern="0" dirty="0">
              <a:solidFill>
                <a:sysClr val="window" lastClr="FFFFFF"/>
              </a:solidFill>
              <a:latin typeface="맑은 고딕"/>
              <a:ea typeface="맑은 고딕"/>
            </a:endParaRPr>
          </a:p>
        </p:txBody>
      </p:sp>
      <p:sp>
        <p:nvSpPr>
          <p:cNvPr id="31" name="직사각형 30"/>
          <p:cNvSpPr/>
          <p:nvPr/>
        </p:nvSpPr>
        <p:spPr>
          <a:xfrm>
            <a:off x="3723007" y="5013873"/>
            <a:ext cx="1868937" cy="25481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smtClean="0">
                <a:solidFill>
                  <a:schemeClr val="bg1">
                    <a:lumMod val="50000"/>
                  </a:schemeClr>
                </a:solidFill>
              </a:rPr>
              <a:t>상호명</a:t>
            </a:r>
            <a:r>
              <a:rPr lang="en-US" altLang="ko-KR" sz="700" dirty="0" smtClean="0">
                <a:solidFill>
                  <a:schemeClr val="bg1">
                    <a:lumMod val="50000"/>
                  </a:schemeClr>
                </a:solidFill>
              </a:rPr>
              <a:t>/</a:t>
            </a:r>
            <a:r>
              <a:rPr lang="ko-KR" altLang="en-US" sz="700" dirty="0" smtClean="0">
                <a:solidFill>
                  <a:schemeClr val="bg1">
                    <a:lumMod val="50000"/>
                  </a:schemeClr>
                </a:solidFill>
              </a:rPr>
              <a:t>업종</a:t>
            </a:r>
            <a:r>
              <a:rPr lang="en-US" altLang="ko-KR" sz="700" dirty="0" smtClean="0">
                <a:solidFill>
                  <a:schemeClr val="bg1">
                    <a:lumMod val="50000"/>
                  </a:schemeClr>
                </a:solidFill>
              </a:rPr>
              <a:t>/</a:t>
            </a:r>
            <a:r>
              <a:rPr lang="ko-KR" altLang="en-US" sz="700" dirty="0" smtClean="0">
                <a:solidFill>
                  <a:schemeClr val="bg1">
                    <a:lumMod val="50000"/>
                  </a:schemeClr>
                </a:solidFill>
              </a:rPr>
              <a:t>주소지 기입</a:t>
            </a:r>
            <a:endParaRPr lang="ko-KR" altLang="en-US" sz="700" dirty="0">
              <a:solidFill>
                <a:schemeClr val="bg1">
                  <a:lumMod val="50000"/>
                </a:schemeClr>
              </a:solidFill>
            </a:endParaRPr>
          </a:p>
        </p:txBody>
      </p:sp>
      <p:sp>
        <p:nvSpPr>
          <p:cNvPr id="32" name="Oval 611">
            <a:extLst>
              <a:ext uri="{FF2B5EF4-FFF2-40B4-BE49-F238E27FC236}">
                <a16:creationId xmlns:a16="http://schemas.microsoft.com/office/drawing/2014/main" id="{8A3723C9-7A64-4677-9B95-EBFFA02C0DC4}"/>
              </a:ext>
            </a:extLst>
          </p:cNvPr>
          <p:cNvSpPr>
            <a:spLocks noChangeArrowheads="1"/>
          </p:cNvSpPr>
          <p:nvPr/>
        </p:nvSpPr>
        <p:spPr bwMode="auto">
          <a:xfrm>
            <a:off x="5499669" y="498189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1-15</a:t>
            </a:r>
            <a:endParaRPr lang="en-US" altLang="ko-KR" sz="800" b="1" kern="0" dirty="0">
              <a:solidFill>
                <a:sysClr val="window" lastClr="FFFFFF"/>
              </a:solidFill>
              <a:latin typeface="맑은 고딕"/>
              <a:ea typeface="맑은 고딕"/>
            </a:endParaRPr>
          </a:p>
        </p:txBody>
      </p:sp>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5159896" y="547691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1-16</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792612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창업안내</a:t>
            </a:r>
            <a:r>
              <a:rPr lang="en-US" altLang="ko-KR" dirty="0"/>
              <a:t>_</a:t>
            </a:r>
            <a:r>
              <a:rPr lang="ko-KR" altLang="en-US" dirty="0"/>
              <a:t>점포개설문의 </a:t>
            </a:r>
          </a:p>
        </p:txBody>
      </p:sp>
      <p:sp>
        <p:nvSpPr>
          <p:cNvPr id="3" name="부제목 2"/>
          <p:cNvSpPr>
            <a:spLocks noGrp="1"/>
          </p:cNvSpPr>
          <p:nvPr>
            <p:ph type="subTitle" idx="1"/>
          </p:nvPr>
        </p:nvSpPr>
        <p:spPr/>
        <p:txBody>
          <a:bodyPr/>
          <a:lstStyle/>
          <a:p>
            <a:endParaRPr lang="ko-KR" altLang="en-US"/>
          </a:p>
        </p:txBody>
      </p:sp>
      <p:cxnSp>
        <p:nvCxnSpPr>
          <p:cNvPr id="5" name="직선 연결선 4"/>
          <p:cNvCxnSpPr/>
          <p:nvPr/>
        </p:nvCxnSpPr>
        <p:spPr>
          <a:xfrm>
            <a:off x="235511" y="1030677"/>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표 5"/>
          <p:cNvGraphicFramePr>
            <a:graphicFrameLocks noGrp="1"/>
          </p:cNvGraphicFramePr>
          <p:nvPr>
            <p:extLst/>
          </p:nvPr>
        </p:nvGraphicFramePr>
        <p:xfrm>
          <a:off x="237956" y="692696"/>
          <a:ext cx="4273869"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3815033749"/>
                    </a:ext>
                  </a:extLst>
                </a:gridCol>
                <a:gridCol w="1424623">
                  <a:extLst>
                    <a:ext uri="{9D8B030D-6E8A-4147-A177-3AD203B41FA5}">
                      <a16:colId xmlns:a16="http://schemas.microsoft.com/office/drawing/2014/main" val="748870899"/>
                    </a:ext>
                  </a:extLst>
                </a:gridCol>
                <a:gridCol w="1424623">
                  <a:extLst>
                    <a:ext uri="{9D8B030D-6E8A-4147-A177-3AD203B41FA5}">
                      <a16:colId xmlns:a16="http://schemas.microsoft.com/office/drawing/2014/main" val="1525091533"/>
                    </a:ext>
                  </a:extLst>
                </a:gridCol>
              </a:tblGrid>
              <a:tr h="337981">
                <a:tc>
                  <a:txBody>
                    <a:bodyPr/>
                    <a:lstStyle/>
                    <a:p>
                      <a:pPr algn="ctr" latinLnBrk="1"/>
                      <a:r>
                        <a:rPr lang="ko-KR" altLang="en-US" sz="800" dirty="0" smtClean="0">
                          <a:solidFill>
                            <a:schemeClr val="tx1"/>
                          </a:solidFill>
                        </a:rPr>
                        <a:t>가맹점 개점절차 및 조건</a:t>
                      </a:r>
                      <a:endParaRPr lang="ko-KR" altLang="en-US" sz="8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투자비용 및 수익구조</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latinLnBrk="1"/>
                      <a:r>
                        <a:rPr lang="ko-KR" altLang="en-US" sz="800" dirty="0" smtClean="0">
                          <a:solidFill>
                            <a:srgbClr val="00B050"/>
                          </a:solidFill>
                        </a:rPr>
                        <a:t>점포개설문의</a:t>
                      </a:r>
                      <a:endParaRPr lang="ko-KR" altLang="en-US" sz="800" dirty="0">
                        <a:solidFill>
                          <a:srgbClr val="00B050"/>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pic>
        <p:nvPicPr>
          <p:cNvPr id="4" name="그림 3"/>
          <p:cNvPicPr>
            <a:picLocks noChangeAspect="1"/>
          </p:cNvPicPr>
          <p:nvPr/>
        </p:nvPicPr>
        <p:blipFill>
          <a:blip r:embed="rId2"/>
          <a:stretch>
            <a:fillRect/>
          </a:stretch>
        </p:blipFill>
        <p:spPr>
          <a:xfrm>
            <a:off x="498467" y="1678741"/>
            <a:ext cx="6828627" cy="4407396"/>
          </a:xfrm>
          <a:prstGeom prst="rect">
            <a:avLst/>
          </a:prstGeom>
        </p:spPr>
      </p:pic>
      <p:sp>
        <p:nvSpPr>
          <p:cNvPr id="11" name="자유형 43">
            <a:extLst>
              <a:ext uri="{FF2B5EF4-FFF2-40B4-BE49-F238E27FC236}">
                <a16:creationId xmlns:a16="http://schemas.microsoft.com/office/drawing/2014/main" id="{D86851AA-CA2D-F50D-FF14-736C93C9A774}"/>
              </a:ext>
            </a:extLst>
          </p:cNvPr>
          <p:cNvSpPr/>
          <p:nvPr/>
        </p:nvSpPr>
        <p:spPr>
          <a:xfrm>
            <a:off x="297814" y="1299058"/>
            <a:ext cx="8390473"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이전페이지 이어서</a:t>
            </a:r>
            <a:endParaRPr lang="ko-KR" altLang="en-US" sz="800" dirty="0">
              <a:solidFill>
                <a:schemeClr val="tx1">
                  <a:lumMod val="50000"/>
                  <a:lumOff val="50000"/>
                </a:schemeClr>
              </a:solidFill>
            </a:endParaRPr>
          </a:p>
        </p:txBody>
      </p:sp>
      <p:graphicFrame>
        <p:nvGraphicFramePr>
          <p:cNvPr id="12" name="표 11">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850887282"/>
              </p:ext>
            </p:extLst>
          </p:nvPr>
        </p:nvGraphicFramePr>
        <p:xfrm>
          <a:off x="9000565" y="44624"/>
          <a:ext cx="3152540" cy="273630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gridSpan="2">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ko-KR" altLang="en-US" sz="800" b="1" i="0" u="none" strike="noStrike" cap="none" normalizeH="0" baseline="0" dirty="0" smtClean="0">
                          <a:ln>
                            <a:noFill/>
                          </a:ln>
                          <a:solidFill>
                            <a:schemeClr val="bg1"/>
                          </a:solidFill>
                          <a:effectLst/>
                          <a:latin typeface="맑은 고딕" pitchFamily="50" charset="-127"/>
                          <a:ea typeface="맑은 고딕" pitchFamily="50" charset="-127"/>
                          <a:sym typeface="Wingdings 2" pitchFamily="18" charset="2"/>
                        </a:rPr>
                        <a:t>이전페이지 이어짐</a:t>
                      </a:r>
                      <a:endParaRPr kumimoji="1" lang="en-US" altLang="ko-KR" sz="800" b="1" i="0" u="none" strike="noStrike" cap="none" normalizeH="0" baseline="0" dirty="0">
                        <a:ln>
                          <a:noFill/>
                        </a:ln>
                        <a:solidFill>
                          <a:schemeClr val="bg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33723430"/>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1-17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개인정보 수집 이용 동의</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필수</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 체크박스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선택 상태로 변경 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(1-18)</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1-19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개인정보 수집 이용 동의</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선택</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체크박스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미선택 디폴트</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선택 상태로 변경 노출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(1-18)</a:t>
                      </a: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2</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신청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필수값 등록여부 체크후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Validation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필수값 전체 입력 후 클릭시 신청 접수 처리 후 완료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alert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노출 </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768895520"/>
                  </a:ext>
                </a:extLst>
              </a:tr>
              <a:tr h="365447">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취소 버튼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alert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노출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2508598596"/>
                  </a:ext>
                </a:extLst>
              </a:tr>
              <a:tr h="280800">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Tx/>
                        <a:buNone/>
                        <a:tabLst/>
                        <a:defRPr/>
                      </a:pP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접수된 점포개설문의 확인</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 BO : CS</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rPr>
                        <a:t>&gt; </a:t>
                      </a:r>
                      <a:r>
                        <a:rPr kumimoji="0" lang="ko-KR" altLang="en-US" sz="800" b="0" i="0" u="none" strike="noStrike" kern="1200" cap="none" normalizeH="0" baseline="0" dirty="0" smtClean="0">
                          <a:ln>
                            <a:noFill/>
                          </a:ln>
                          <a:solidFill>
                            <a:srgbClr val="FF0000"/>
                          </a:solidFill>
                          <a:effectLst/>
                          <a:latin typeface="+mn-lt"/>
                          <a:ea typeface="+mn-ea"/>
                          <a:cs typeface="+mn-cs"/>
                          <a:sym typeface="Wingdings 2" pitchFamily="18" charset="2"/>
                        </a:rPr>
                        <a:t>가맹점 창업 문의 </a:t>
                      </a:r>
                      <a:endParaRPr kumimoji="0" lang="en-US" altLang="ko-KR" sz="800" b="0" i="0" u="none" strike="noStrike" kern="1200" cap="none" normalizeH="0" baseline="0" dirty="0" smtClean="0">
                        <a:ln>
                          <a:noFill/>
                        </a:ln>
                        <a:solidFill>
                          <a:srgbClr val="FF0000"/>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953805845"/>
                  </a:ext>
                </a:extLst>
              </a:tr>
            </a:tbl>
          </a:graphicData>
        </a:graphic>
      </p:graphicFrame>
      <p:sp>
        <p:nvSpPr>
          <p:cNvPr id="13" name="Oval 611">
            <a:extLst>
              <a:ext uri="{FF2B5EF4-FFF2-40B4-BE49-F238E27FC236}">
                <a16:creationId xmlns:a16="http://schemas.microsoft.com/office/drawing/2014/main" id="{8A3723C9-7A64-4677-9B95-EBFFA02C0DC4}"/>
              </a:ext>
            </a:extLst>
          </p:cNvPr>
          <p:cNvSpPr>
            <a:spLocks noChangeArrowheads="1"/>
          </p:cNvSpPr>
          <p:nvPr/>
        </p:nvSpPr>
        <p:spPr bwMode="auto">
          <a:xfrm>
            <a:off x="561382" y="314096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1-17</a:t>
            </a:r>
            <a:endParaRPr lang="en-US" altLang="ko-KR" sz="800" b="1" kern="0" dirty="0">
              <a:solidFill>
                <a:sysClr val="window" lastClr="FFFFFF"/>
              </a:solidFill>
              <a:latin typeface="맑은 고딕"/>
              <a:ea typeface="맑은 고딕"/>
            </a:endParaRPr>
          </a:p>
        </p:txBody>
      </p:sp>
      <p:sp>
        <p:nvSpPr>
          <p:cNvPr id="14" name="Oval 611">
            <a:extLst>
              <a:ext uri="{FF2B5EF4-FFF2-40B4-BE49-F238E27FC236}">
                <a16:creationId xmlns:a16="http://schemas.microsoft.com/office/drawing/2014/main" id="{8A3723C9-7A64-4677-9B95-EBFFA02C0DC4}"/>
              </a:ext>
            </a:extLst>
          </p:cNvPr>
          <p:cNvSpPr>
            <a:spLocks noChangeArrowheads="1"/>
          </p:cNvSpPr>
          <p:nvPr/>
        </p:nvSpPr>
        <p:spPr bwMode="auto">
          <a:xfrm>
            <a:off x="561382" y="508518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1-19</a:t>
            </a:r>
            <a:endParaRPr lang="en-US" altLang="ko-KR" sz="800" b="1" kern="0" dirty="0">
              <a:solidFill>
                <a:sysClr val="window" lastClr="FFFFFF"/>
              </a:solidFill>
              <a:latin typeface="맑은 고딕"/>
              <a:ea typeface="맑은 고딕"/>
            </a:endParaRPr>
          </a:p>
        </p:txBody>
      </p:sp>
      <p:sp>
        <p:nvSpPr>
          <p:cNvPr id="15" name="직사각형 14"/>
          <p:cNvSpPr/>
          <p:nvPr/>
        </p:nvSpPr>
        <p:spPr>
          <a:xfrm>
            <a:off x="9108565" y="3877935"/>
            <a:ext cx="108000" cy="1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b="1" dirty="0" smtClean="0"/>
              <a:t>√</a:t>
            </a:r>
            <a:endParaRPr lang="ko-KR" altLang="en-US" sz="600" b="1" dirty="0"/>
          </a:p>
        </p:txBody>
      </p:sp>
      <p:sp>
        <p:nvSpPr>
          <p:cNvPr id="16" name="Oval 611">
            <a:extLst>
              <a:ext uri="{FF2B5EF4-FFF2-40B4-BE49-F238E27FC236}">
                <a16:creationId xmlns:a16="http://schemas.microsoft.com/office/drawing/2014/main" id="{8A3723C9-7A64-4677-9B95-EBFFA02C0DC4}"/>
              </a:ext>
            </a:extLst>
          </p:cNvPr>
          <p:cNvSpPr>
            <a:spLocks noChangeArrowheads="1"/>
          </p:cNvSpPr>
          <p:nvPr/>
        </p:nvSpPr>
        <p:spPr bwMode="auto">
          <a:xfrm>
            <a:off x="9054565" y="3645024"/>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1-18</a:t>
            </a:r>
            <a:endParaRPr lang="en-US" altLang="ko-KR" sz="800" b="1" kern="0" dirty="0">
              <a:solidFill>
                <a:sysClr val="window" lastClr="FFFFFF"/>
              </a:solidFill>
              <a:latin typeface="맑은 고딕"/>
              <a:ea typeface="맑은 고딕"/>
            </a:endParaRPr>
          </a:p>
        </p:txBody>
      </p:sp>
      <p:sp>
        <p:nvSpPr>
          <p:cNvPr id="17" name="Oval 611">
            <a:extLst>
              <a:ext uri="{FF2B5EF4-FFF2-40B4-BE49-F238E27FC236}">
                <a16:creationId xmlns:a16="http://schemas.microsoft.com/office/drawing/2014/main" id="{8A3723C9-7A64-4677-9B95-EBFFA02C0DC4}"/>
              </a:ext>
            </a:extLst>
          </p:cNvPr>
          <p:cNvSpPr>
            <a:spLocks noChangeArrowheads="1"/>
          </p:cNvSpPr>
          <p:nvPr/>
        </p:nvSpPr>
        <p:spPr bwMode="auto">
          <a:xfrm>
            <a:off x="3143696" y="566124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18" name="Oval 611">
            <a:extLst>
              <a:ext uri="{FF2B5EF4-FFF2-40B4-BE49-F238E27FC236}">
                <a16:creationId xmlns:a16="http://schemas.microsoft.com/office/drawing/2014/main" id="{8A3723C9-7A64-4677-9B95-EBFFA02C0DC4}"/>
              </a:ext>
            </a:extLst>
          </p:cNvPr>
          <p:cNvSpPr>
            <a:spLocks noChangeArrowheads="1"/>
          </p:cNvSpPr>
          <p:nvPr/>
        </p:nvSpPr>
        <p:spPr bwMode="auto">
          <a:xfrm>
            <a:off x="4655840" y="5661248"/>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629168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표 20">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3623427938"/>
              </p:ext>
            </p:extLst>
          </p:nvPr>
        </p:nvGraphicFramePr>
        <p:xfrm>
          <a:off x="213474" y="1839967"/>
          <a:ext cx="11749925" cy="3605089"/>
        </p:xfrm>
        <a:graphic>
          <a:graphicData uri="http://schemas.openxmlformats.org/drawingml/2006/table">
            <a:tbl>
              <a:tblPr>
                <a:tableStyleId>{5940675A-B579-460E-94D1-54222C63F5DA}</a:tableStyleId>
              </a:tblPr>
              <a:tblGrid>
                <a:gridCol w="936105">
                  <a:extLst>
                    <a:ext uri="{9D8B030D-6E8A-4147-A177-3AD203B41FA5}">
                      <a16:colId xmlns:a16="http://schemas.microsoft.com/office/drawing/2014/main" val="20000"/>
                    </a:ext>
                  </a:extLst>
                </a:gridCol>
                <a:gridCol w="1155773">
                  <a:extLst>
                    <a:ext uri="{9D8B030D-6E8A-4147-A177-3AD203B41FA5}">
                      <a16:colId xmlns:a16="http://schemas.microsoft.com/office/drawing/2014/main" val="20004"/>
                    </a:ext>
                  </a:extLst>
                </a:gridCol>
                <a:gridCol w="3811078">
                  <a:extLst>
                    <a:ext uri="{9D8B030D-6E8A-4147-A177-3AD203B41FA5}">
                      <a16:colId xmlns:a16="http://schemas.microsoft.com/office/drawing/2014/main" val="20001"/>
                    </a:ext>
                  </a:extLst>
                </a:gridCol>
                <a:gridCol w="503108">
                  <a:extLst>
                    <a:ext uri="{9D8B030D-6E8A-4147-A177-3AD203B41FA5}">
                      <a16:colId xmlns:a16="http://schemas.microsoft.com/office/drawing/2014/main" val="20002"/>
                    </a:ext>
                  </a:extLst>
                </a:gridCol>
                <a:gridCol w="5343861">
                  <a:extLst>
                    <a:ext uri="{9D8B030D-6E8A-4147-A177-3AD203B41FA5}">
                      <a16:colId xmlns:a16="http://schemas.microsoft.com/office/drawing/2014/main" val="20003"/>
                    </a:ext>
                  </a:extLst>
                </a:gridCol>
              </a:tblGrid>
              <a:tr h="252000">
                <a:tc gridSpan="5">
                  <a:txBody>
                    <a:bodyPr/>
                    <a:lstStyle/>
                    <a:p>
                      <a:pPr algn="l" rtl="0" fontAlgn="ctr"/>
                      <a:r>
                        <a:rPr lang="en-US" sz="800" b="1" spc="0" baseline="0" dirty="0" smtClean="0">
                          <a:solidFill>
                            <a:schemeClr val="bg1"/>
                          </a:solidFill>
                          <a:effectLst/>
                          <a:latin typeface="+mn-ea"/>
                          <a:ea typeface="+mn-ea"/>
                        </a:rPr>
                        <a:t>Validation – </a:t>
                      </a:r>
                      <a:r>
                        <a:rPr lang="ko-KR" altLang="en-US" sz="800" b="1" spc="0" baseline="0" dirty="0" smtClean="0">
                          <a:solidFill>
                            <a:schemeClr val="bg1"/>
                          </a:solidFill>
                          <a:effectLst/>
                          <a:latin typeface="+mn-ea"/>
                          <a:ea typeface="+mn-ea"/>
                        </a:rPr>
                        <a:t>점포개설문의 신청</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252000">
                <a:tc>
                  <a:txBody>
                    <a:bodyPr/>
                    <a:lstStyle/>
                    <a:p>
                      <a:pPr algn="ctr" rtl="0" fontAlgn="ctr"/>
                      <a:r>
                        <a:rPr lang="en-US" altLang="ko-KR" sz="800" b="1" spc="0" dirty="0" smtClean="0">
                          <a:solidFill>
                            <a:schemeClr val="tx1"/>
                          </a:solidFill>
                          <a:effectLst/>
                          <a:latin typeface="+mn-ea"/>
                          <a:ea typeface="+mn-ea"/>
                        </a:rPr>
                        <a:t>Page_ID</a:t>
                      </a:r>
                      <a:endParaRPr lang="en-US" altLang="ko-KR" sz="800" b="1" spc="0" dirty="0">
                        <a:solidFill>
                          <a:schemeClr val="tx1"/>
                        </a:solidFill>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이름을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이름을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4199080"/>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신청</a:t>
                      </a: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이름에 한글</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영문</a:t>
                      </a:r>
                      <a:r>
                        <a:rPr lang="ko-KR" altLang="en-US" sz="800" kern="1200" spc="0" baseline="0" dirty="0" smtClean="0">
                          <a:solidFill>
                            <a:schemeClr val="tx1"/>
                          </a:solidFill>
                          <a:effectLst/>
                          <a:latin typeface="+mn-ea"/>
                          <a:ea typeface="+mn-ea"/>
                          <a:cs typeface="+mn-cs"/>
                        </a:rPr>
                        <a:t> 외 문자를</a:t>
                      </a:r>
                      <a:r>
                        <a:rPr lang="ko-KR" altLang="en-US" sz="800" kern="1200" spc="0" dirty="0" smtClean="0">
                          <a:solidFill>
                            <a:schemeClr val="tx1"/>
                          </a:solidFill>
                          <a:effectLst/>
                          <a:latin typeface="+mn-ea"/>
                          <a:ea typeface="+mn-ea"/>
                          <a:cs typeface="+mn-cs"/>
                        </a:rPr>
                        <a:t> 입력한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한글 또는 영문만 입력 가능합니다</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6983261"/>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이메일을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이메일을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3061457"/>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이메일 도메인을 선택</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이메일 도메인을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76126542"/>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휴대폰번호를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휴대폰전화를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29658247"/>
                  </a:ext>
                </a:extLst>
              </a:tr>
              <a:tr h="329089">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가운데 휴대폰번호를 </a:t>
                      </a:r>
                      <a:r>
                        <a:rPr lang="en-US" altLang="ko-KR" sz="800" kern="1200" spc="0" dirty="0" smtClean="0">
                          <a:solidFill>
                            <a:schemeClr val="tx1"/>
                          </a:solidFill>
                          <a:effectLst/>
                          <a:latin typeface="+mn-ea"/>
                          <a:ea typeface="+mn-ea"/>
                          <a:cs typeface="+mn-cs"/>
                        </a:rPr>
                        <a:t>3</a:t>
                      </a:r>
                      <a:r>
                        <a:rPr lang="ko-KR" altLang="en-US" sz="800" kern="1200" spc="0" dirty="0" smtClean="0">
                          <a:solidFill>
                            <a:schemeClr val="tx1"/>
                          </a:solidFill>
                          <a:effectLst/>
                          <a:latin typeface="+mn-ea"/>
                          <a:ea typeface="+mn-ea"/>
                          <a:cs typeface="+mn-cs"/>
                        </a:rPr>
                        <a:t>글자 미만으로 입력한 경우 </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휴대폰전화를 </a:t>
                      </a:r>
                      <a:r>
                        <a:rPr lang="en-US" altLang="ko-KR" sz="800" dirty="0" smtClean="0">
                          <a:solidFill>
                            <a:srgbClr val="C00000"/>
                          </a:solidFill>
                          <a:latin typeface="+mn-ea"/>
                          <a:ea typeface="+mn-ea"/>
                        </a:rPr>
                        <a:t>3</a:t>
                      </a:r>
                      <a:r>
                        <a:rPr lang="ko-KR" altLang="en-US" sz="800" dirty="0" smtClean="0">
                          <a:solidFill>
                            <a:srgbClr val="C00000"/>
                          </a:solidFill>
                          <a:latin typeface="+mn-ea"/>
                          <a:ea typeface="+mn-ea"/>
                        </a:rPr>
                        <a:t>글자 이상 입력해</a:t>
                      </a:r>
                      <a:r>
                        <a:rPr lang="ko-KR" altLang="en-US" sz="800" baseline="0" dirty="0" smtClean="0">
                          <a:solidFill>
                            <a:srgbClr val="C00000"/>
                          </a:solidFill>
                          <a:latin typeface="+mn-ea"/>
                          <a:ea typeface="+mn-ea"/>
                        </a:rPr>
                        <a:t> 주세요</a:t>
                      </a:r>
                      <a:r>
                        <a:rPr lang="en-US" altLang="ko-KR" sz="800" baseline="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8846827"/>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마지막 휴대폰번호를 </a:t>
                      </a:r>
                      <a:r>
                        <a:rPr lang="en-US" altLang="ko-KR" sz="800" kern="1200" spc="0" dirty="0" smtClean="0">
                          <a:solidFill>
                            <a:schemeClr val="tx1"/>
                          </a:solidFill>
                          <a:effectLst/>
                          <a:latin typeface="+mn-ea"/>
                          <a:ea typeface="+mn-ea"/>
                          <a:cs typeface="+mn-cs"/>
                        </a:rPr>
                        <a:t>4</a:t>
                      </a:r>
                      <a:r>
                        <a:rPr lang="ko-KR" altLang="en-US" sz="800" kern="1200" spc="0" dirty="0" smtClean="0">
                          <a:solidFill>
                            <a:schemeClr val="tx1"/>
                          </a:solidFill>
                          <a:effectLst/>
                          <a:latin typeface="+mn-ea"/>
                          <a:ea typeface="+mn-ea"/>
                          <a:cs typeface="+mn-cs"/>
                        </a:rPr>
                        <a:t>글자 미만으로 입력한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휴대폰전화를 </a:t>
                      </a:r>
                      <a:r>
                        <a:rPr lang="en-US" altLang="ko-KR" sz="800" dirty="0" smtClean="0">
                          <a:solidFill>
                            <a:srgbClr val="C00000"/>
                          </a:solidFill>
                          <a:latin typeface="+mn-ea"/>
                          <a:ea typeface="+mn-ea"/>
                        </a:rPr>
                        <a:t>4</a:t>
                      </a:r>
                      <a:r>
                        <a:rPr lang="ko-KR" altLang="en-US" sz="800" dirty="0" smtClean="0">
                          <a:solidFill>
                            <a:srgbClr val="C00000"/>
                          </a:solidFill>
                          <a:latin typeface="+mn-ea"/>
                          <a:ea typeface="+mn-ea"/>
                        </a:rPr>
                        <a:t>글자 이상 입력해</a:t>
                      </a:r>
                      <a:r>
                        <a:rPr lang="ko-KR" altLang="en-US" sz="800" baseline="0" dirty="0" smtClean="0">
                          <a:solidFill>
                            <a:srgbClr val="C00000"/>
                          </a:solidFill>
                          <a:latin typeface="+mn-ea"/>
                          <a:ea typeface="+mn-ea"/>
                        </a:rPr>
                        <a:t> 주세요</a:t>
                      </a:r>
                      <a:r>
                        <a:rPr lang="en-US" altLang="ko-KR" sz="800" baseline="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07529218"/>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숫자 외 문자를 전화번호</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휴대폰번호 입력박스에 입력한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숫자만 입력 가능합니다</a:t>
                      </a:r>
                      <a:r>
                        <a:rPr lang="en-US" altLang="ko-KR" sz="800" dirty="0" smtClean="0">
                          <a:solidFill>
                            <a:srgbClr val="C00000"/>
                          </a:solidFill>
                          <a:latin typeface="+mn-ea"/>
                          <a:ea typeface="+mn-ea"/>
                        </a:rPr>
                        <a:t>.</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99594039"/>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거주지역을 선택하지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kumimoji="0" lang="ko-KR" altLang="en-US" sz="800" b="0" i="0" u="none" strike="noStrike" kern="1200" cap="none" spc="0" normalizeH="0" baseline="0" noProof="0" smtClean="0">
                          <a:ln>
                            <a:noFill/>
                          </a:ln>
                          <a:solidFill>
                            <a:srgbClr val="C00000"/>
                          </a:solidFill>
                          <a:effectLst/>
                          <a:uLnTx/>
                          <a:uFillTx/>
                          <a:latin typeface="맑은 고딕" panose="020B0503020000020004" pitchFamily="50" charset="-127"/>
                          <a:ea typeface="맑은 고딕" panose="020B0503020000020004" pitchFamily="50" charset="-127"/>
                          <a:cs typeface="+mn-cs"/>
                        </a:rPr>
                        <a:t>거주지역을 선택해 주세요</a:t>
                      </a:r>
                      <a:r>
                        <a:rPr kumimoji="0" lang="en-US" altLang="ko-KR" sz="800" b="0" i="0" u="none" strike="noStrike" kern="1200" cap="none" spc="0" normalizeH="0" baseline="0" noProof="0" smtClean="0">
                          <a:ln>
                            <a:noFill/>
                          </a:ln>
                          <a:solidFill>
                            <a:srgbClr val="C00000"/>
                          </a:solidFill>
                          <a:effectLst/>
                          <a:uLnTx/>
                          <a:uFillTx/>
                          <a:latin typeface="맑은 고딕" panose="020B0503020000020004" pitchFamily="50" charset="-127"/>
                          <a:ea typeface="맑은 고딕" panose="020B0503020000020004" pitchFamily="50" charset="-127"/>
                          <a:cs typeface="+mn-cs"/>
                        </a:rPr>
                        <a:t>. </a:t>
                      </a:r>
                      <a:endParaRPr kumimoji="0" lang="ko-KR" altLang="en-US" sz="800" b="0" i="0" u="none" strike="noStrike" kern="1200" cap="none" spc="0" normalizeH="0" baseline="0" noProof="0" dirty="0" smtClean="0">
                        <a:ln>
                          <a:noFill/>
                        </a:ln>
                        <a:solidFill>
                          <a:srgbClr val="C00000"/>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7358171"/>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거주희망지역을 선택하지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kumimoji="0" lang="ko-KR" altLang="en-US" sz="800" b="0" i="0" u="none" strike="noStrike" kern="1200" cap="none" spc="0" normalizeH="0" baseline="0" noProof="0" dirty="0" smtClean="0">
                          <a:ln>
                            <a:noFill/>
                          </a:ln>
                          <a:solidFill>
                            <a:srgbClr val="C00000"/>
                          </a:solidFill>
                          <a:effectLst/>
                          <a:uLnTx/>
                          <a:uFillTx/>
                          <a:latin typeface="맑은 고딕" panose="020B0503020000020004" pitchFamily="50" charset="-127"/>
                          <a:ea typeface="맑은 고딕" panose="020B0503020000020004" pitchFamily="50" charset="-127"/>
                          <a:cs typeface="+mn-cs"/>
                        </a:rPr>
                        <a:t>거주희망지역을 선택해 주세요</a:t>
                      </a:r>
                      <a:r>
                        <a:rPr kumimoji="0" lang="en-US" altLang="ko-KR" sz="800" b="0" i="0" u="none" strike="noStrike" kern="1200" cap="none" spc="0" normalizeH="0" baseline="0" noProof="0" dirty="0" smtClean="0">
                          <a:ln>
                            <a:noFill/>
                          </a:ln>
                          <a:solidFill>
                            <a:srgbClr val="C00000"/>
                          </a:solidFill>
                          <a:effectLst/>
                          <a:uLnTx/>
                          <a:uFillTx/>
                          <a:latin typeface="맑은 고딕" panose="020B0503020000020004" pitchFamily="50" charset="-127"/>
                          <a:ea typeface="맑은 고딕" panose="020B0503020000020004" pitchFamily="50" charset="-127"/>
                          <a:cs typeface="+mn-cs"/>
                        </a:rPr>
                        <a:t>. </a:t>
                      </a:r>
                      <a:endParaRPr kumimoji="0" lang="ko-KR" altLang="en-US" sz="800" b="0" i="0" u="none" strike="noStrike" kern="1200" cap="none" spc="0" normalizeH="0" baseline="0" noProof="0" dirty="0" smtClean="0">
                        <a:ln>
                          <a:noFill/>
                        </a:ln>
                        <a:solidFill>
                          <a:srgbClr val="C00000"/>
                        </a:solidFill>
                        <a:effectLst/>
                        <a:uLnTx/>
                        <a:uFillTx/>
                        <a:latin typeface="맑은 고딕" panose="020B0503020000020004" pitchFamily="50" charset="-127"/>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09346585"/>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희망투자금액을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희망투자금액을 입력해 주세요</a:t>
                      </a:r>
                      <a:r>
                        <a:rPr lang="en-US" altLang="ko-KR" sz="800" dirty="0" smtClean="0">
                          <a:solidFill>
                            <a:srgbClr val="C00000"/>
                          </a:solidFill>
                          <a:latin typeface="+mn-ea"/>
                          <a:ea typeface="+mn-ea"/>
                        </a:rPr>
                        <a:t>.</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58489826"/>
                  </a:ext>
                </a:extLst>
              </a:tr>
              <a:tr h="25200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ko-KR" altLang="en-US" sz="800" kern="1200" spc="0" dirty="0" smtClean="0">
                          <a:solidFill>
                            <a:schemeClr val="tx1"/>
                          </a:solidFill>
                          <a:effectLst/>
                          <a:latin typeface="+mn-ea"/>
                          <a:ea typeface="+mn-ea"/>
                          <a:cs typeface="+mn-cs"/>
                        </a:rPr>
                        <a:t>신청</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ko-KR" altLang="en-US" sz="800" kern="1200" spc="0" dirty="0" smtClean="0">
                          <a:solidFill>
                            <a:schemeClr val="tx1"/>
                          </a:solidFill>
                          <a:effectLst/>
                          <a:latin typeface="+mn-ea"/>
                          <a:ea typeface="+mn-ea"/>
                          <a:cs typeface="+mn-cs"/>
                        </a:rPr>
                        <a:t>문의 내용을 입력하지 않은 경우</a:t>
                      </a:r>
                      <a:endParaRPr lang="en-US" altLang="ko-KR" sz="800" kern="1200" spc="0" dirty="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공통</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ts val="1200"/>
                        </a:lnSpc>
                        <a:spcBef>
                          <a:spcPts val="0"/>
                        </a:spcBef>
                        <a:spcAft>
                          <a:spcPts val="0"/>
                        </a:spcAft>
                        <a:buClrTx/>
                        <a:buSzTx/>
                        <a:buFontTx/>
                        <a:buNone/>
                        <a:tabLst/>
                        <a:defRPr/>
                      </a:pPr>
                      <a:r>
                        <a:rPr lang="ko-KR" altLang="en-US" sz="800" dirty="0" smtClean="0">
                          <a:solidFill>
                            <a:srgbClr val="C00000"/>
                          </a:solidFill>
                          <a:latin typeface="+mn-ea"/>
                          <a:ea typeface="+mn-ea"/>
                        </a:rPr>
                        <a:t>문의 내용을 입력해 주세요</a:t>
                      </a:r>
                      <a:r>
                        <a:rPr lang="en-US" altLang="ko-KR" sz="800" dirty="0" smtClean="0">
                          <a:solidFill>
                            <a:srgbClr val="C00000"/>
                          </a:solidFill>
                          <a:latin typeface="+mn-ea"/>
                          <a:ea typeface="+mn-ea"/>
                        </a:rPr>
                        <a:t>. </a:t>
                      </a:r>
                      <a:endParaRPr lang="ko-KR" altLang="en-US" sz="800" dirty="0" smtClean="0">
                        <a:solidFill>
                          <a:srgbClr val="C00000"/>
                        </a:solidFill>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8805832"/>
                  </a:ext>
                </a:extLst>
              </a:tr>
            </a:tbl>
          </a:graphicData>
        </a:graphic>
      </p:graphicFrame>
      <p:sp>
        <p:nvSpPr>
          <p:cNvPr id="9" name="직사각형 8"/>
          <p:cNvSpPr/>
          <p:nvPr/>
        </p:nvSpPr>
        <p:spPr>
          <a:xfrm>
            <a:off x="204138" y="452255"/>
            <a:ext cx="11737131" cy="124855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1" dirty="0" smtClean="0">
                <a:solidFill>
                  <a:schemeClr val="tx1"/>
                </a:solidFill>
              </a:rPr>
              <a:t>※ Alert Type</a:t>
            </a:r>
            <a:endParaRPr lang="ko-KR" altLang="en-US" sz="900" b="1" dirty="0">
              <a:solidFill>
                <a:schemeClr val="tx1"/>
              </a:solidFill>
            </a:endParaRPr>
          </a:p>
        </p:txBody>
      </p:sp>
      <p:sp>
        <p:nvSpPr>
          <p:cNvPr id="4" name="제목 3"/>
          <p:cNvSpPr>
            <a:spLocks noGrp="1"/>
          </p:cNvSpPr>
          <p:nvPr>
            <p:ph type="ctrTitle"/>
          </p:nvPr>
        </p:nvSpPr>
        <p:spPr/>
        <p:txBody>
          <a:bodyPr/>
          <a:lstStyle/>
          <a:p>
            <a:r>
              <a:rPr lang="en-US" altLang="ko-KR" dirty="0" smtClean="0"/>
              <a:t>Alert / Validation Case</a:t>
            </a:r>
            <a:endParaRPr lang="ko-KR" altLang="en-US" dirty="0"/>
          </a:p>
        </p:txBody>
      </p:sp>
      <p:grpSp>
        <p:nvGrpSpPr>
          <p:cNvPr id="25" name="Message Dialog" descr="&lt;SmartSettings&gt;&lt;SmartResize enabled=&quot;True&quot; minWidth=&quot;100&quot; minHeight=&quot;40&quot; /&gt;&lt;/SmartSettings&gt;"/>
          <p:cNvGrpSpPr/>
          <p:nvPr>
            <p:custDataLst>
              <p:tags r:id="rId1"/>
            </p:custDataLst>
          </p:nvPr>
        </p:nvGrpSpPr>
        <p:grpSpPr>
          <a:xfrm>
            <a:off x="1212077" y="539246"/>
            <a:ext cx="2417712" cy="1071712"/>
            <a:chOff x="600076" y="3516030"/>
            <a:chExt cx="4872718" cy="1071712"/>
          </a:xfrm>
        </p:grpSpPr>
        <p:sp>
          <p:nvSpPr>
            <p:cNvPr id="26" name="Window Frame"/>
            <p:cNvSpPr/>
            <p:nvPr/>
          </p:nvSpPr>
          <p:spPr>
            <a:xfrm>
              <a:off x="600076" y="3516030"/>
              <a:ext cx="4872718"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27" name="Body" descr="&lt;Tags&gt;&lt;SMARTRESIZEANCHORS&gt;Absolute,Relative,Absolute,Absolute&lt;/SMARTRESIZEANCHORS&gt;&lt;/Tags&gt;"/>
            <p:cNvSpPr txBox="1"/>
            <p:nvPr/>
          </p:nvSpPr>
          <p:spPr>
            <a:xfrm>
              <a:off x="786038" y="3870525"/>
              <a:ext cx="450510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Alert</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28" name="Button" descr="&lt;Tags&gt;&lt;SMARTRESIZEANCHORS&gt;None,Absolute,None,Absolute&lt;/SMARTRESIZEANCHORS&gt;&lt;/Tags&gt;"/>
            <p:cNvSpPr/>
            <p:nvPr/>
          </p:nvSpPr>
          <p:spPr>
            <a:xfrm>
              <a:off x="4482348" y="4249151"/>
              <a:ext cx="768014"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grpSp>
      <p:grpSp>
        <p:nvGrpSpPr>
          <p:cNvPr id="2" name="그룹 1"/>
          <p:cNvGrpSpPr/>
          <p:nvPr/>
        </p:nvGrpSpPr>
        <p:grpSpPr>
          <a:xfrm>
            <a:off x="3804365" y="531436"/>
            <a:ext cx="2417712" cy="1071712"/>
            <a:chOff x="3863752" y="548688"/>
            <a:chExt cx="2417712" cy="1071712"/>
          </a:xfrm>
        </p:grpSpPr>
        <p:sp>
          <p:nvSpPr>
            <p:cNvPr id="30" name="Window Frame"/>
            <p:cNvSpPr/>
            <p:nvPr/>
          </p:nvSpPr>
          <p:spPr>
            <a:xfrm>
              <a:off x="3863752" y="548688"/>
              <a:ext cx="2417712"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31" name="Body" descr="&lt;Tags&gt;&lt;SMARTRESIZEANCHORS&gt;Absolute,Relative,Absolute,Absolute&lt;/SMARTRESIZEANCHORS&gt;&lt;/Tags&gt;"/>
            <p:cNvSpPr txBox="1"/>
            <p:nvPr/>
          </p:nvSpPr>
          <p:spPr>
            <a:xfrm>
              <a:off x="3956021" y="903183"/>
              <a:ext cx="223531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Confirm</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32" name="Button" descr="&lt;Tags&gt;&lt;SMARTRESIZEANCHORS&gt;None,Absolute,None,Absolute&lt;/SMARTRESIZEANCHORS&gt;&lt;/Tags&gt;"/>
            <p:cNvSpPr/>
            <p:nvPr/>
          </p:nvSpPr>
          <p:spPr>
            <a:xfrm>
              <a:off x="5790031" y="1276301"/>
              <a:ext cx="381068"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sp>
          <p:nvSpPr>
            <p:cNvPr id="33" name="Button" descr="&lt;Tags&gt;&lt;SMARTRESIZEANCHORS&gt;None,Absolute,None,Absolute&lt;/SMARTRESIZEANCHORS&gt;&lt;/Tags&gt;"/>
            <p:cNvSpPr/>
            <p:nvPr/>
          </p:nvSpPr>
          <p:spPr>
            <a:xfrm>
              <a:off x="5375920" y="1276301"/>
              <a:ext cx="381068" cy="2286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chemeClr val="tx1"/>
                  </a:solidFill>
                  <a:latin typeface="Segoe UI" panose="020B0502040204020203" pitchFamily="34" charset="0"/>
                  <a:cs typeface="Segoe UI" panose="020B0502040204020203" pitchFamily="34" charset="0"/>
                </a:rPr>
                <a:t>취소</a:t>
              </a:r>
              <a:endParaRPr lang="en-US" sz="850" dirty="0">
                <a:solidFill>
                  <a:schemeClr val="tx1"/>
                </a:solidFill>
                <a:latin typeface="Segoe UI" panose="020B0502040204020203" pitchFamily="34" charset="0"/>
                <a:cs typeface="Segoe UI" panose="020B0502040204020203" pitchFamily="34" charset="0"/>
              </a:endParaRPr>
            </a:p>
          </p:txBody>
        </p:sp>
      </p:grpSp>
      <p:sp>
        <p:nvSpPr>
          <p:cNvPr id="3" name="직사각형 2"/>
          <p:cNvSpPr/>
          <p:nvPr/>
        </p:nvSpPr>
        <p:spPr>
          <a:xfrm>
            <a:off x="6396653" y="494669"/>
            <a:ext cx="875561" cy="215444"/>
          </a:xfrm>
          <a:prstGeom prst="rect">
            <a:avLst/>
          </a:prstGeom>
        </p:spPr>
        <p:txBody>
          <a:bodyPr wrap="none">
            <a:spAutoFit/>
          </a:bodyPr>
          <a:lstStyle/>
          <a:p>
            <a:r>
              <a:rPr lang="en-US" altLang="ko-KR" sz="800" b="1" dirty="0"/>
              <a:t>※ </a:t>
            </a:r>
            <a:r>
              <a:rPr lang="en-US" altLang="ko-KR" sz="800" b="1" dirty="0" smtClean="0"/>
              <a:t>Validation  </a:t>
            </a:r>
            <a:endParaRPr lang="ko-KR" altLang="en-US" sz="800" dirty="0"/>
          </a:p>
        </p:txBody>
      </p:sp>
      <p:grpSp>
        <p:nvGrpSpPr>
          <p:cNvPr id="34" name="그룹 33"/>
          <p:cNvGrpSpPr/>
          <p:nvPr/>
        </p:nvGrpSpPr>
        <p:grpSpPr>
          <a:xfrm>
            <a:off x="7674983" y="544479"/>
            <a:ext cx="1673998" cy="481611"/>
            <a:chOff x="6499544" y="899519"/>
            <a:chExt cx="1673998" cy="481611"/>
          </a:xfrm>
        </p:grpSpPr>
        <p:sp>
          <p:nvSpPr>
            <p:cNvPr id="35" name="Button">
              <a:extLst>
                <a:ext uri="{FF2B5EF4-FFF2-40B4-BE49-F238E27FC236}">
                  <a16:creationId xmlns:a16="http://schemas.microsoft.com/office/drawing/2014/main" id="{0B50D06C-82E3-4B5D-A60E-0FEAE2474059}"/>
                </a:ext>
              </a:extLst>
            </p:cNvPr>
            <p:cNvSpPr/>
            <p:nvPr/>
          </p:nvSpPr>
          <p:spPr>
            <a:xfrm>
              <a:off x="6558304" y="899519"/>
              <a:ext cx="1615238" cy="252000"/>
            </a:xfrm>
            <a:prstGeom prst="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입력문구      </a:t>
              </a:r>
              <a:endParaRPr lang="en-US" altLang="ko-KR" sz="800" dirty="0">
                <a:solidFill>
                  <a:schemeClr val="tx1"/>
                </a:solidFill>
              </a:endParaRPr>
            </a:p>
          </p:txBody>
        </p:sp>
        <p:sp>
          <p:nvSpPr>
            <p:cNvPr id="36" name="직사각형 35"/>
            <p:cNvSpPr/>
            <p:nvPr/>
          </p:nvSpPr>
          <p:spPr>
            <a:xfrm>
              <a:off x="6499544" y="1165686"/>
              <a:ext cx="1204176" cy="215444"/>
            </a:xfrm>
            <a:prstGeom prst="rect">
              <a:avLst/>
            </a:prstGeom>
          </p:spPr>
          <p:txBody>
            <a:bodyPr wrap="none">
              <a:spAutoFit/>
            </a:bodyPr>
            <a:lstStyle/>
            <a:p>
              <a:pPr lvl="0" fontAlgn="base" latinLnBrk="0">
                <a:spcBef>
                  <a:spcPct val="20000"/>
                </a:spcBef>
                <a:spcAft>
                  <a:spcPct val="0"/>
                </a:spcAft>
              </a:pPr>
              <a:r>
                <a:rPr kumimoji="1" lang="ko-KR" altLang="en-US" sz="800" dirty="0">
                  <a:solidFill>
                    <a:srgbClr val="C00000"/>
                  </a:solidFill>
                  <a:latin typeface="맑은 고딕" pitchFamily="50" charset="-127"/>
                </a:rPr>
                <a:t>문구를 입력해 주세요</a:t>
              </a:r>
              <a:r>
                <a:rPr kumimoji="1" lang="en-US" altLang="ko-KR" sz="800" dirty="0">
                  <a:solidFill>
                    <a:srgbClr val="C00000"/>
                  </a:solidFill>
                  <a:latin typeface="맑은 고딕" pitchFamily="50" charset="-127"/>
                </a:rPr>
                <a:t>.</a:t>
              </a:r>
            </a:p>
          </p:txBody>
        </p:sp>
      </p:grpSp>
      <p:graphicFrame>
        <p:nvGraphicFramePr>
          <p:cNvPr id="22" name="표 21">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2882303362"/>
              </p:ext>
            </p:extLst>
          </p:nvPr>
        </p:nvGraphicFramePr>
        <p:xfrm>
          <a:off x="204138" y="5517232"/>
          <a:ext cx="11759261" cy="1054409"/>
        </p:xfrm>
        <a:graphic>
          <a:graphicData uri="http://schemas.openxmlformats.org/drawingml/2006/table">
            <a:tbl>
              <a:tblPr>
                <a:tableStyleId>{5940675A-B579-460E-94D1-54222C63F5DA}</a:tableStyleId>
              </a:tblPr>
              <a:tblGrid>
                <a:gridCol w="929443">
                  <a:extLst>
                    <a:ext uri="{9D8B030D-6E8A-4147-A177-3AD203B41FA5}">
                      <a16:colId xmlns:a16="http://schemas.microsoft.com/office/drawing/2014/main" val="20000"/>
                    </a:ext>
                  </a:extLst>
                </a:gridCol>
                <a:gridCol w="816371">
                  <a:extLst>
                    <a:ext uri="{9D8B030D-6E8A-4147-A177-3AD203B41FA5}">
                      <a16:colId xmlns:a16="http://schemas.microsoft.com/office/drawing/2014/main" val="20007"/>
                    </a:ext>
                  </a:extLst>
                </a:gridCol>
                <a:gridCol w="326211">
                  <a:extLst>
                    <a:ext uri="{9D8B030D-6E8A-4147-A177-3AD203B41FA5}">
                      <a16:colId xmlns:a16="http://schemas.microsoft.com/office/drawing/2014/main" val="20008"/>
                    </a:ext>
                  </a:extLst>
                </a:gridCol>
                <a:gridCol w="2384474">
                  <a:extLst>
                    <a:ext uri="{9D8B030D-6E8A-4147-A177-3AD203B41FA5}">
                      <a16:colId xmlns:a16="http://schemas.microsoft.com/office/drawing/2014/main" val="20001"/>
                    </a:ext>
                  </a:extLst>
                </a:gridCol>
                <a:gridCol w="425947">
                  <a:extLst>
                    <a:ext uri="{9D8B030D-6E8A-4147-A177-3AD203B41FA5}">
                      <a16:colId xmlns:a16="http://schemas.microsoft.com/office/drawing/2014/main" val="20002"/>
                    </a:ext>
                  </a:extLst>
                </a:gridCol>
                <a:gridCol w="3330133">
                  <a:extLst>
                    <a:ext uri="{9D8B030D-6E8A-4147-A177-3AD203B41FA5}">
                      <a16:colId xmlns:a16="http://schemas.microsoft.com/office/drawing/2014/main" val="20003"/>
                    </a:ext>
                  </a:extLst>
                </a:gridCol>
                <a:gridCol w="486829">
                  <a:extLst>
                    <a:ext uri="{9D8B030D-6E8A-4147-A177-3AD203B41FA5}">
                      <a16:colId xmlns:a16="http://schemas.microsoft.com/office/drawing/2014/main" val="20004"/>
                    </a:ext>
                  </a:extLst>
                </a:gridCol>
                <a:gridCol w="362179">
                  <a:extLst>
                    <a:ext uri="{9D8B030D-6E8A-4147-A177-3AD203B41FA5}">
                      <a16:colId xmlns:a16="http://schemas.microsoft.com/office/drawing/2014/main" val="20005"/>
                    </a:ext>
                  </a:extLst>
                </a:gridCol>
                <a:gridCol w="2697674">
                  <a:extLst>
                    <a:ext uri="{9D8B030D-6E8A-4147-A177-3AD203B41FA5}">
                      <a16:colId xmlns:a16="http://schemas.microsoft.com/office/drawing/2014/main" val="20006"/>
                    </a:ext>
                  </a:extLst>
                </a:gridCol>
              </a:tblGrid>
              <a:tr h="193909">
                <a:tc gridSpan="9">
                  <a:txBody>
                    <a:bodyPr/>
                    <a:lstStyle/>
                    <a:p>
                      <a:pPr algn="l" rtl="0" fontAlgn="ctr"/>
                      <a:r>
                        <a:rPr lang="en-US" sz="800" b="1" spc="0" dirty="0" smtClean="0">
                          <a:solidFill>
                            <a:schemeClr val="bg1"/>
                          </a:solidFill>
                          <a:effectLst/>
                          <a:latin typeface="+mn-ea"/>
                          <a:ea typeface="+mn-ea"/>
                        </a:rPr>
                        <a:t>Alert – </a:t>
                      </a:r>
                      <a:r>
                        <a:rPr lang="ko-KR" altLang="en-US" sz="800" b="1" spc="0" dirty="0" smtClean="0">
                          <a:solidFill>
                            <a:schemeClr val="bg1"/>
                          </a:solidFill>
                          <a:effectLst/>
                          <a:latin typeface="+mn-ea"/>
                          <a:ea typeface="+mn-ea"/>
                        </a:rPr>
                        <a:t>점포개설문의 신청</a:t>
                      </a:r>
                      <a:r>
                        <a:rPr lang="en-US" sz="800" b="1" spc="0" dirty="0" smtClean="0">
                          <a:solidFill>
                            <a:schemeClr val="bg1"/>
                          </a:solidFill>
                          <a:effectLst/>
                          <a:latin typeface="+mn-ea"/>
                          <a:ea typeface="+mn-ea"/>
                        </a:rPr>
                        <a:t> </a:t>
                      </a:r>
                      <a:r>
                        <a:rPr lang="ko-KR" altLang="en-US" sz="800" b="1" spc="0" dirty="0" smtClean="0">
                          <a:solidFill>
                            <a:schemeClr val="bg1"/>
                          </a:solidFill>
                          <a:effectLst/>
                          <a:latin typeface="+mn-ea"/>
                          <a:ea typeface="+mn-ea"/>
                        </a:rPr>
                        <a:t> </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93909">
                <a:tc>
                  <a:txBody>
                    <a:bodyPr/>
                    <a:lstStyle/>
                    <a:p>
                      <a:pPr algn="ctr" rtl="0" fontAlgn="ctr"/>
                      <a:r>
                        <a:rPr lang="en-US" sz="800" b="1" spc="0" dirty="0"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3570">
                <a:tc>
                  <a:txBody>
                    <a:bodyPr/>
                    <a:lstStyle/>
                    <a:p>
                      <a:endParaRPr lang="ko-KR" altLang="en-US" sz="800"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신청</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오류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개인정보 수집 </a:t>
                      </a:r>
                      <a:r>
                        <a:rPr lang="en-US" altLang="ko-KR" sz="800" kern="1200" spc="0" dirty="0" smtClean="0">
                          <a:solidFill>
                            <a:schemeClr val="tx1"/>
                          </a:solidFill>
                          <a:effectLst/>
                          <a:latin typeface="+mn-ea"/>
                          <a:ea typeface="+mn-ea"/>
                          <a:cs typeface="+mn-cs"/>
                        </a:rPr>
                        <a:t>· </a:t>
                      </a:r>
                      <a:r>
                        <a:rPr lang="ko-KR" altLang="en-US" sz="800" kern="1200" spc="0" dirty="0" smtClean="0">
                          <a:solidFill>
                            <a:schemeClr val="tx1"/>
                          </a:solidFill>
                          <a:effectLst/>
                          <a:latin typeface="+mn-ea"/>
                          <a:ea typeface="+mn-ea"/>
                          <a:cs typeface="+mn-cs"/>
                        </a:rPr>
                        <a:t>이용 동의</a:t>
                      </a:r>
                      <a:r>
                        <a:rPr lang="en-US" altLang="ko-KR" sz="800" kern="1200" spc="0" dirty="0" smtClean="0">
                          <a:solidFill>
                            <a:schemeClr val="tx1"/>
                          </a:solidFill>
                          <a:effectLst/>
                          <a:latin typeface="+mn-ea"/>
                          <a:ea typeface="+mn-ea"/>
                          <a:cs typeface="+mn-cs"/>
                        </a:rPr>
                        <a:t>(</a:t>
                      </a:r>
                      <a:r>
                        <a:rPr lang="ko-KR" altLang="en-US" sz="800" kern="1200" spc="0" dirty="0" smtClean="0">
                          <a:solidFill>
                            <a:schemeClr val="tx1"/>
                          </a:solidFill>
                          <a:effectLst/>
                          <a:latin typeface="+mn-ea"/>
                          <a:ea typeface="+mn-ea"/>
                          <a:cs typeface="+mn-cs"/>
                        </a:rPr>
                        <a:t>필수</a:t>
                      </a:r>
                      <a:r>
                        <a:rPr lang="en-US" altLang="ko-KR" sz="800" kern="1200" spc="0" dirty="0" smtClean="0">
                          <a:solidFill>
                            <a:schemeClr val="tx1"/>
                          </a:solidFill>
                          <a:effectLst/>
                          <a:latin typeface="+mn-ea"/>
                          <a:ea typeface="+mn-ea"/>
                          <a:cs typeface="+mn-cs"/>
                        </a:rPr>
                        <a:t>)</a:t>
                      </a:r>
                      <a:r>
                        <a:rPr lang="ko-KR" altLang="en-US" sz="800" kern="1200" spc="0" baseline="0" dirty="0" smtClean="0">
                          <a:solidFill>
                            <a:schemeClr val="tx1"/>
                          </a:solidFill>
                          <a:effectLst/>
                          <a:latin typeface="+mn-ea"/>
                          <a:ea typeface="+mn-ea"/>
                          <a:cs typeface="+mn-cs"/>
                        </a:rPr>
                        <a:t> 미동의 </a:t>
                      </a: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defRPr/>
                      </a:pPr>
                      <a:r>
                        <a:rPr lang="ko-KR" altLang="en-US" sz="800" baseline="0" dirty="0" smtClean="0"/>
                        <a:t>개인정보 수집 </a:t>
                      </a:r>
                      <a:r>
                        <a:rPr lang="en-US" altLang="ko-KR" sz="800" baseline="0" dirty="0" smtClean="0"/>
                        <a:t>· </a:t>
                      </a:r>
                      <a:r>
                        <a:rPr lang="ko-KR" altLang="en-US" sz="800" baseline="0" dirty="0" smtClean="0"/>
                        <a:t>이용 동의</a:t>
                      </a:r>
                      <a:r>
                        <a:rPr lang="en-US" altLang="ko-KR" sz="800" baseline="0" dirty="0" smtClean="0"/>
                        <a:t>(</a:t>
                      </a:r>
                      <a:r>
                        <a:rPr lang="ko-KR" altLang="en-US" sz="800" baseline="0" dirty="0" smtClean="0"/>
                        <a:t>필수</a:t>
                      </a:r>
                      <a:r>
                        <a:rPr lang="en-US" altLang="ko-KR" sz="800" baseline="0" dirty="0" smtClean="0"/>
                        <a:t>)</a:t>
                      </a:r>
                      <a:r>
                        <a:rPr lang="ko-KR" altLang="en-US" sz="800" baseline="0" dirty="0" smtClean="0"/>
                        <a:t>에 동의 해주세요</a:t>
                      </a:r>
                      <a:r>
                        <a:rPr lang="en-US" altLang="ko-KR" sz="800" baseline="0" dirty="0" smtClean="0"/>
                        <a:t>.</a:t>
                      </a:r>
                      <a:endParaRPr lang="en-US" altLang="ko-KR"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solidFill>
                            <a:schemeClr val="tx1"/>
                          </a:solidFill>
                          <a:effectLst/>
                          <a:latin typeface="+mn-ea"/>
                          <a:ea typeface="+mn-ea"/>
                        </a:rPr>
                        <a:t>화면복귀</a:t>
                      </a:r>
                      <a:endParaRPr lang="ko-KR" altLang="en-US" sz="800" spc="0" dirty="0">
                        <a:solidFill>
                          <a:schemeClr val="tx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1978123"/>
                  </a:ext>
                </a:extLst>
              </a:tr>
              <a:tr h="323570">
                <a:tc>
                  <a:txBody>
                    <a:bodyPr/>
                    <a:lstStyle/>
                    <a:p>
                      <a:endParaRPr lang="ko-KR" altLang="en-US" sz="800" dirty="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신청 </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필수값</a:t>
                      </a:r>
                      <a:r>
                        <a:rPr lang="en-US" altLang="ko-KR" sz="800" kern="1200" spc="0" baseline="0" dirty="0" smtClean="0">
                          <a:solidFill>
                            <a:schemeClr val="tx1"/>
                          </a:solidFill>
                          <a:effectLst/>
                          <a:latin typeface="+mn-ea"/>
                          <a:ea typeface="+mn-ea"/>
                          <a:cs typeface="+mn-cs"/>
                        </a:rPr>
                        <a:t> </a:t>
                      </a:r>
                      <a:r>
                        <a:rPr lang="ko-KR" altLang="en-US" sz="800" kern="1200" spc="0" baseline="0" dirty="0" smtClean="0">
                          <a:solidFill>
                            <a:schemeClr val="tx1"/>
                          </a:solidFill>
                          <a:effectLst/>
                          <a:latin typeface="+mn-ea"/>
                          <a:ea typeface="+mn-ea"/>
                          <a:cs typeface="+mn-cs"/>
                        </a:rPr>
                        <a:t>정상 등록한 경우</a:t>
                      </a: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defRPr/>
                      </a:pPr>
                      <a:r>
                        <a:rPr lang="ko-KR" altLang="en-US" sz="800" dirty="0" smtClean="0"/>
                        <a:t>등록</a:t>
                      </a:r>
                      <a:r>
                        <a:rPr lang="ko-KR" altLang="en-US" sz="800" baseline="0" dirty="0" smtClean="0"/>
                        <a:t> 되었습니다</a:t>
                      </a:r>
                      <a:r>
                        <a:rPr lang="en-US" altLang="ko-KR" sz="800" baseline="0" dirty="0" smtClean="0"/>
                        <a:t>. </a:t>
                      </a:r>
                      <a:endParaRPr lang="en-US" altLang="ko-KR"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en-US" sz="800" spc="0" dirty="0" smtClean="0">
                          <a:effectLst/>
                          <a:latin typeface="+mn-ea"/>
                          <a:ea typeface="+mn-ea"/>
                        </a:rPr>
                        <a:t>alert</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확인</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solidFill>
                            <a:schemeClr val="tx1"/>
                          </a:solidFill>
                          <a:effectLst/>
                          <a:latin typeface="+mn-ea"/>
                          <a:ea typeface="+mn-ea"/>
                        </a:rPr>
                        <a:t>화면복귀</a:t>
                      </a:r>
                      <a:endParaRPr lang="ko-KR" altLang="en-US" sz="800" spc="0" dirty="0">
                        <a:solidFill>
                          <a:schemeClr val="tx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7362862"/>
                  </a:ext>
                </a:extLst>
              </a:tr>
            </a:tbl>
          </a:graphicData>
        </a:graphic>
      </p:graphicFrame>
    </p:spTree>
    <p:extLst>
      <p:ext uri="{BB962C8B-B14F-4D97-AF65-F5344CB8AC3E}">
        <p14:creationId xmlns:p14="http://schemas.microsoft.com/office/powerpoint/2010/main" val="3367608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FOOTER</a:t>
            </a:r>
            <a:endParaRPr lang="ko-KR" altLang="en-US" dirty="0"/>
          </a:p>
        </p:txBody>
      </p:sp>
      <p:sp>
        <p:nvSpPr>
          <p:cNvPr id="3" name="부제목 2"/>
          <p:cNvSpPr>
            <a:spLocks noGrp="1"/>
          </p:cNvSpPr>
          <p:nvPr>
            <p:ph type="subTitle" idx="1"/>
          </p:nvPr>
        </p:nvSpPr>
        <p:spPr/>
        <p:txBody>
          <a:bodyPr/>
          <a:lstStyle/>
          <a:p>
            <a:r>
              <a:rPr lang="en-US" altLang="ko-KR" dirty="0" smtClean="0"/>
              <a:t>IN_PC_HOM_01_01_01</a:t>
            </a:r>
            <a:endParaRPr lang="ko-KR" altLang="en-US" dirty="0"/>
          </a:p>
        </p:txBody>
      </p:sp>
      <p:pic>
        <p:nvPicPr>
          <p:cNvPr id="5" name="그림 4"/>
          <p:cNvPicPr>
            <a:picLocks noChangeAspect="1"/>
          </p:cNvPicPr>
          <p:nvPr/>
        </p:nvPicPr>
        <p:blipFill>
          <a:blip r:embed="rId3"/>
          <a:stretch>
            <a:fillRect/>
          </a:stretch>
        </p:blipFill>
        <p:spPr>
          <a:xfrm>
            <a:off x="85527" y="836712"/>
            <a:ext cx="8851955" cy="2972033"/>
          </a:xfrm>
          <a:prstGeom prst="rect">
            <a:avLst/>
          </a:prstGeom>
          <a:ln w="3175">
            <a:solidFill>
              <a:schemeClr val="bg1">
                <a:lumMod val="75000"/>
              </a:schemeClr>
            </a:solidFill>
          </a:ln>
        </p:spPr>
      </p:pic>
      <p:sp>
        <p:nvSpPr>
          <p:cNvPr id="19" name="직사각형 18"/>
          <p:cNvSpPr/>
          <p:nvPr/>
        </p:nvSpPr>
        <p:spPr>
          <a:xfrm>
            <a:off x="84495" y="2008612"/>
            <a:ext cx="6096000" cy="1277273"/>
          </a:xfrm>
          <a:prstGeom prst="rect">
            <a:avLst/>
          </a:prstGeom>
          <a:solidFill>
            <a:srgbClr val="FFFFFF"/>
          </a:solidFill>
        </p:spPr>
        <p:txBody>
          <a:bodyPr>
            <a:spAutoFit/>
          </a:bodyPr>
          <a:lstStyle/>
          <a:p>
            <a:pPr lvl="0" eaLnBrk="0" fontAlgn="base" latinLnBrk="0" hangingPunct="0">
              <a:spcBef>
                <a:spcPct val="0"/>
              </a:spcBef>
              <a:spcAft>
                <a:spcPct val="0"/>
              </a:spcAft>
            </a:pPr>
            <a:r>
              <a:rPr lang="ko-KR" altLang="ko-KR" sz="700" dirty="0">
                <a:solidFill>
                  <a:schemeClr val="tx1">
                    <a:lumMod val="50000"/>
                    <a:lumOff val="50000"/>
                  </a:schemeClr>
                </a:solidFill>
                <a:latin typeface="+mn-ea"/>
              </a:rPr>
              <a:t>(주)이니스프리 서울특별시 용산구 </a:t>
            </a:r>
            <a:r>
              <a:rPr lang="ko-KR" altLang="ko-KR" sz="700" dirty="0" err="1">
                <a:solidFill>
                  <a:schemeClr val="tx1">
                    <a:lumMod val="50000"/>
                    <a:lumOff val="50000"/>
                  </a:schemeClr>
                </a:solidFill>
                <a:latin typeface="+mn-ea"/>
              </a:rPr>
              <a:t>한강대로</a:t>
            </a:r>
            <a:r>
              <a:rPr lang="ko-KR" altLang="ko-KR" sz="700" dirty="0">
                <a:solidFill>
                  <a:schemeClr val="tx1">
                    <a:lumMod val="50000"/>
                    <a:lumOff val="50000"/>
                  </a:schemeClr>
                </a:solidFill>
                <a:latin typeface="+mn-ea"/>
              </a:rPr>
              <a:t> 100(한강로2가) 7층 이니스프리 대표이사 </a:t>
            </a:r>
            <a:r>
              <a:rPr lang="ko-KR" altLang="ko-KR" sz="700" dirty="0" err="1">
                <a:solidFill>
                  <a:schemeClr val="tx1">
                    <a:lumMod val="50000"/>
                    <a:lumOff val="50000"/>
                  </a:schemeClr>
                </a:solidFill>
                <a:latin typeface="+mn-ea"/>
              </a:rPr>
              <a:t>최민정</a:t>
            </a:r>
            <a:endParaRPr lang="ko-KR" altLang="ko-KR" sz="700" dirty="0">
              <a:solidFill>
                <a:schemeClr val="tx1">
                  <a:lumMod val="50000"/>
                  <a:lumOff val="50000"/>
                </a:schemeClr>
              </a:solidFill>
              <a:latin typeface="+mn-ea"/>
            </a:endParaRPr>
          </a:p>
          <a:p>
            <a:pPr lvl="0" eaLnBrk="0" fontAlgn="base" latinLnBrk="0" hangingPunct="0">
              <a:spcBef>
                <a:spcPct val="0"/>
              </a:spcBef>
              <a:spcAft>
                <a:spcPct val="0"/>
              </a:spcAft>
            </a:pPr>
            <a:r>
              <a:rPr lang="ko-KR" altLang="ko-KR" sz="700" dirty="0">
                <a:solidFill>
                  <a:schemeClr val="tx1">
                    <a:lumMod val="50000"/>
                    <a:lumOff val="50000"/>
                  </a:schemeClr>
                </a:solidFill>
                <a:latin typeface="+mn-ea"/>
              </a:rPr>
              <a:t>사업자 등록번호 106-86-68127 통신판매신고번호 2018-서울용산-0014 제품 문의 : 080-380-0114 FAX 02-6040-7108</a:t>
            </a:r>
          </a:p>
          <a:p>
            <a:pPr lvl="0" eaLnBrk="0" fontAlgn="base" latinLnBrk="0" hangingPunct="0">
              <a:spcBef>
                <a:spcPct val="0"/>
              </a:spcBef>
              <a:spcAft>
                <a:spcPct val="0"/>
              </a:spcAft>
            </a:pPr>
            <a:r>
              <a:rPr lang="ko-KR" altLang="ko-KR" sz="700" dirty="0">
                <a:solidFill>
                  <a:schemeClr val="tx1">
                    <a:lumMod val="50000"/>
                    <a:lumOff val="50000"/>
                  </a:schemeClr>
                </a:solidFill>
                <a:latin typeface="+mn-ea"/>
              </a:rPr>
              <a:t>이메일 주소 innisfree@innisfree.com 비즈니스제휴/</a:t>
            </a:r>
            <a:r>
              <a:rPr lang="ko-KR" altLang="ko-KR" sz="700" dirty="0" err="1">
                <a:solidFill>
                  <a:schemeClr val="tx1">
                    <a:lumMod val="50000"/>
                    <a:lumOff val="50000"/>
                  </a:schemeClr>
                </a:solidFill>
                <a:latin typeface="+mn-ea"/>
              </a:rPr>
              <a:t>입점문의</a:t>
            </a:r>
            <a:r>
              <a:rPr lang="ko-KR" altLang="ko-KR" sz="700" dirty="0">
                <a:solidFill>
                  <a:schemeClr val="tx1">
                    <a:lumMod val="50000"/>
                    <a:lumOff val="50000"/>
                  </a:schemeClr>
                </a:solidFill>
                <a:latin typeface="+mn-ea"/>
              </a:rPr>
              <a:t> partner.biz@innisfree.com</a:t>
            </a:r>
          </a:p>
          <a:p>
            <a:pPr lvl="0" eaLnBrk="0" fontAlgn="base" latinLnBrk="0" hangingPunct="0">
              <a:spcBef>
                <a:spcPct val="0"/>
              </a:spcBef>
              <a:spcAft>
                <a:spcPct val="0"/>
              </a:spcAft>
            </a:pPr>
            <a:r>
              <a:rPr lang="ko-KR" altLang="ko-KR" sz="700" dirty="0">
                <a:solidFill>
                  <a:schemeClr val="tx1">
                    <a:lumMod val="50000"/>
                    <a:lumOff val="50000"/>
                  </a:schemeClr>
                </a:solidFill>
                <a:latin typeface="+mn-ea"/>
              </a:rPr>
              <a:t>이메일 주소 무단 수집 거부 개인정보 보호책임자 </a:t>
            </a:r>
            <a:r>
              <a:rPr lang="ko-KR" altLang="ko-KR" sz="700" dirty="0" err="1">
                <a:solidFill>
                  <a:schemeClr val="tx1">
                    <a:lumMod val="50000"/>
                    <a:lumOff val="50000"/>
                  </a:schemeClr>
                </a:solidFill>
                <a:latin typeface="+mn-ea"/>
              </a:rPr>
              <a:t>정구화</a:t>
            </a:r>
            <a:r>
              <a:rPr lang="ko-KR" altLang="ko-KR" sz="700" dirty="0">
                <a:solidFill>
                  <a:schemeClr val="tx1">
                    <a:lumMod val="50000"/>
                    <a:lumOff val="50000"/>
                  </a:schemeClr>
                </a:solidFill>
                <a:latin typeface="+mn-ea"/>
              </a:rPr>
              <a:t> 호스팅 서비스 제공자 ㈜이니스프리</a:t>
            </a:r>
            <a:br>
              <a:rPr lang="ko-KR" altLang="ko-KR" sz="700" dirty="0">
                <a:solidFill>
                  <a:schemeClr val="tx1">
                    <a:lumMod val="50000"/>
                    <a:lumOff val="50000"/>
                  </a:schemeClr>
                </a:solidFill>
                <a:latin typeface="+mn-ea"/>
              </a:rPr>
            </a:br>
            <a:endParaRPr lang="ko-KR" altLang="ko-KR" sz="700" dirty="0">
              <a:solidFill>
                <a:schemeClr val="tx1">
                  <a:lumMod val="50000"/>
                  <a:lumOff val="50000"/>
                </a:schemeClr>
              </a:solidFill>
              <a:latin typeface="+mn-ea"/>
            </a:endParaRPr>
          </a:p>
          <a:p>
            <a:pPr lvl="0" eaLnBrk="0" fontAlgn="base" latinLnBrk="0" hangingPunct="0">
              <a:spcBef>
                <a:spcPct val="0"/>
              </a:spcBef>
              <a:spcAft>
                <a:spcPct val="0"/>
              </a:spcAft>
            </a:pPr>
            <a:r>
              <a:rPr lang="ko-KR" altLang="ko-KR" sz="700" b="1" dirty="0">
                <a:solidFill>
                  <a:schemeClr val="tx1">
                    <a:lumMod val="50000"/>
                    <a:lumOff val="50000"/>
                  </a:schemeClr>
                </a:solidFill>
                <a:latin typeface="+mn-ea"/>
              </a:rPr>
              <a:t>㈜</a:t>
            </a:r>
            <a:r>
              <a:rPr lang="ko-KR" altLang="ko-KR" sz="700" b="1" dirty="0" err="1">
                <a:solidFill>
                  <a:schemeClr val="tx1">
                    <a:lumMod val="50000"/>
                    <a:lumOff val="50000"/>
                  </a:schemeClr>
                </a:solidFill>
                <a:latin typeface="+mn-ea"/>
              </a:rPr>
              <a:t>토스페이먼츠의</a:t>
            </a:r>
            <a:r>
              <a:rPr lang="ko-KR" altLang="ko-KR" sz="700" b="1" dirty="0">
                <a:solidFill>
                  <a:schemeClr val="tx1">
                    <a:lumMod val="50000"/>
                    <a:lumOff val="50000"/>
                  </a:schemeClr>
                </a:solidFill>
                <a:latin typeface="+mn-ea"/>
              </a:rPr>
              <a:t> </a:t>
            </a:r>
            <a:r>
              <a:rPr lang="ko-KR" altLang="ko-KR" sz="700" b="1" dirty="0" err="1">
                <a:solidFill>
                  <a:schemeClr val="tx1">
                    <a:lumMod val="50000"/>
                    <a:lumOff val="50000"/>
                  </a:schemeClr>
                </a:solidFill>
                <a:latin typeface="+mn-ea"/>
              </a:rPr>
              <a:t>에스크로</a:t>
            </a:r>
            <a:r>
              <a:rPr lang="ko-KR" altLang="ko-KR" sz="700" b="1" dirty="0">
                <a:solidFill>
                  <a:schemeClr val="tx1">
                    <a:lumMod val="50000"/>
                    <a:lumOff val="50000"/>
                  </a:schemeClr>
                </a:solidFill>
                <a:latin typeface="+mn-ea"/>
              </a:rPr>
              <a:t> 서비스 가입</a:t>
            </a:r>
            <a:r>
              <a:rPr lang="ko-KR" altLang="ko-KR" sz="700" dirty="0">
                <a:solidFill>
                  <a:schemeClr val="tx1">
                    <a:lumMod val="50000"/>
                    <a:lumOff val="50000"/>
                  </a:schemeClr>
                </a:solidFill>
                <a:latin typeface="+mn-ea"/>
              </a:rPr>
              <a:t> 저희 쇼핑몰은 고객님의 안전한 거래를 위해 무통장입금 거래에 대해 구매안전서비스를 적용하고 있습니다</a:t>
            </a:r>
            <a:r>
              <a:rPr lang="ko-KR" altLang="ko-KR" sz="700" dirty="0" smtClean="0">
                <a:solidFill>
                  <a:schemeClr val="tx1">
                    <a:lumMod val="50000"/>
                    <a:lumOff val="50000"/>
                  </a:schemeClr>
                </a:solidFill>
                <a:latin typeface="+mn-ea"/>
              </a:rPr>
              <a:t>.</a:t>
            </a:r>
            <a:endParaRPr lang="en-US" altLang="ko-KR" sz="700" dirty="0" smtClean="0">
              <a:solidFill>
                <a:schemeClr val="tx1">
                  <a:lumMod val="50000"/>
                  <a:lumOff val="50000"/>
                </a:schemeClr>
              </a:solidFill>
              <a:latin typeface="+mn-ea"/>
            </a:endParaRPr>
          </a:p>
          <a:p>
            <a:pPr lvl="0" eaLnBrk="0" fontAlgn="base" latinLnBrk="0" hangingPunct="0">
              <a:spcBef>
                <a:spcPct val="0"/>
              </a:spcBef>
              <a:spcAft>
                <a:spcPct val="0"/>
              </a:spcAft>
            </a:pPr>
            <a:r>
              <a:rPr lang="ko-KR" altLang="en-US" sz="700" u="sng" dirty="0" err="1"/>
              <a:t>토스페이먼츠</a:t>
            </a:r>
            <a:r>
              <a:rPr lang="ko-KR" altLang="en-US" sz="700" u="sng" dirty="0"/>
              <a:t> 구매안전 서비스 </a:t>
            </a:r>
            <a:r>
              <a:rPr lang="ko-KR" altLang="en-US" sz="700" u="sng" dirty="0" err="1"/>
              <a:t>가입확인</a:t>
            </a:r>
            <a:r>
              <a:rPr lang="ko-KR" altLang="ko-KR" sz="700" dirty="0">
                <a:solidFill>
                  <a:schemeClr val="tx1">
                    <a:lumMod val="50000"/>
                    <a:lumOff val="50000"/>
                  </a:schemeClr>
                </a:solidFill>
                <a:latin typeface="+mn-ea"/>
              </a:rPr>
              <a:t/>
            </a:r>
            <a:br>
              <a:rPr lang="ko-KR" altLang="ko-KR" sz="700" dirty="0">
                <a:solidFill>
                  <a:schemeClr val="tx1">
                    <a:lumMod val="50000"/>
                    <a:lumOff val="50000"/>
                  </a:schemeClr>
                </a:solidFill>
                <a:latin typeface="+mn-ea"/>
              </a:rPr>
            </a:br>
            <a:endParaRPr lang="ko-KR" altLang="ko-KR" sz="700" dirty="0">
              <a:solidFill>
                <a:schemeClr val="tx1">
                  <a:lumMod val="50000"/>
                  <a:lumOff val="50000"/>
                </a:schemeClr>
              </a:solidFill>
              <a:latin typeface="+mn-ea"/>
            </a:endParaRPr>
          </a:p>
          <a:p>
            <a:pPr lvl="0" eaLnBrk="0" fontAlgn="base" latinLnBrk="0" hangingPunct="0">
              <a:spcBef>
                <a:spcPct val="0"/>
              </a:spcBef>
              <a:spcAft>
                <a:spcPct val="0"/>
              </a:spcAft>
            </a:pPr>
            <a:r>
              <a:rPr lang="ko-KR" altLang="ko-KR" sz="700" dirty="0" err="1">
                <a:solidFill>
                  <a:schemeClr val="tx1">
                    <a:lumMod val="50000"/>
                    <a:lumOff val="50000"/>
                  </a:schemeClr>
                </a:solidFill>
                <a:latin typeface="+mn-ea"/>
              </a:rPr>
              <a:t>Copyright</a:t>
            </a:r>
            <a:r>
              <a:rPr lang="ko-KR" altLang="ko-KR" sz="700" dirty="0">
                <a:solidFill>
                  <a:schemeClr val="tx1">
                    <a:lumMod val="50000"/>
                    <a:lumOff val="50000"/>
                  </a:schemeClr>
                </a:solidFill>
                <a:latin typeface="+mn-ea"/>
              </a:rPr>
              <a:t> © 2023 </a:t>
            </a:r>
            <a:r>
              <a:rPr lang="ko-KR" altLang="ko-KR" sz="700" dirty="0" err="1">
                <a:solidFill>
                  <a:schemeClr val="tx1">
                    <a:lumMod val="50000"/>
                    <a:lumOff val="50000"/>
                  </a:schemeClr>
                </a:solidFill>
                <a:latin typeface="+mn-ea"/>
              </a:rPr>
              <a:t>Innisfree</a:t>
            </a:r>
            <a:r>
              <a:rPr lang="ko-KR" altLang="ko-KR" sz="700" dirty="0">
                <a:solidFill>
                  <a:schemeClr val="tx1">
                    <a:lumMod val="50000"/>
                    <a:lumOff val="50000"/>
                  </a:schemeClr>
                </a:solidFill>
                <a:latin typeface="+mn-ea"/>
              </a:rPr>
              <a:t>. All </a:t>
            </a:r>
            <a:r>
              <a:rPr lang="ko-KR" altLang="ko-KR" sz="700" dirty="0" err="1">
                <a:solidFill>
                  <a:schemeClr val="tx1">
                    <a:lumMod val="50000"/>
                    <a:lumOff val="50000"/>
                  </a:schemeClr>
                </a:solidFill>
                <a:latin typeface="+mn-ea"/>
              </a:rPr>
              <a:t>Rights</a:t>
            </a:r>
            <a:r>
              <a:rPr lang="ko-KR" altLang="ko-KR" sz="700" dirty="0">
                <a:solidFill>
                  <a:schemeClr val="tx1">
                    <a:lumMod val="50000"/>
                    <a:lumOff val="50000"/>
                  </a:schemeClr>
                </a:solidFill>
                <a:latin typeface="+mn-ea"/>
              </a:rPr>
              <a:t> </a:t>
            </a:r>
            <a:r>
              <a:rPr lang="ko-KR" altLang="ko-KR" sz="700" dirty="0" err="1">
                <a:solidFill>
                  <a:schemeClr val="tx1">
                    <a:lumMod val="50000"/>
                    <a:lumOff val="50000"/>
                  </a:schemeClr>
                </a:solidFill>
                <a:latin typeface="+mn-ea"/>
              </a:rPr>
              <a:t>Reserved</a:t>
            </a:r>
            <a:r>
              <a:rPr lang="ko-KR" altLang="ko-KR" sz="700" dirty="0" smtClean="0">
                <a:solidFill>
                  <a:schemeClr val="tx1">
                    <a:lumMod val="50000"/>
                    <a:lumOff val="50000"/>
                  </a:schemeClr>
                </a:solidFill>
                <a:latin typeface="+mn-ea"/>
              </a:rPr>
              <a:t>.</a:t>
            </a:r>
            <a:endParaRPr lang="en-US" altLang="ko-KR" sz="700" dirty="0" smtClean="0">
              <a:solidFill>
                <a:schemeClr val="tx1">
                  <a:lumMod val="50000"/>
                  <a:lumOff val="50000"/>
                </a:schemeClr>
              </a:solidFill>
              <a:latin typeface="+mn-ea"/>
            </a:endParaRPr>
          </a:p>
          <a:p>
            <a:pPr lvl="0" eaLnBrk="0" fontAlgn="base" latinLnBrk="0" hangingPunct="0">
              <a:spcBef>
                <a:spcPct val="0"/>
              </a:spcBef>
              <a:spcAft>
                <a:spcPct val="0"/>
              </a:spcAft>
            </a:pPr>
            <a:endParaRPr lang="ko-KR" altLang="ko-KR" sz="700" dirty="0">
              <a:solidFill>
                <a:schemeClr val="tx1">
                  <a:lumMod val="50000"/>
                  <a:lumOff val="50000"/>
                </a:schemeClr>
              </a:solidFill>
              <a:latin typeface="+mn-ea"/>
            </a:endParaRPr>
          </a:p>
        </p:txBody>
      </p:sp>
      <p:graphicFrame>
        <p:nvGraphicFramePr>
          <p:cNvPr id="20" name="표 19">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1705399730"/>
              </p:ext>
            </p:extLst>
          </p:nvPr>
        </p:nvGraphicFramePr>
        <p:xfrm>
          <a:off x="9000565" y="44450"/>
          <a:ext cx="3152540" cy="1119844"/>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ko-KR" altLang="en-US" sz="800" b="1" dirty="0" smtClean="0">
                          <a:solidFill>
                            <a:schemeClr val="tx1"/>
                          </a:solidFill>
                          <a:latin typeface="+mn-ea"/>
                          <a:ea typeface="+mn-ea"/>
                          <a:cs typeface="Pretendard" panose="02000503000000020004" pitchFamily="50" charset="-127"/>
                        </a:rPr>
                        <a:t>임직원서비스</a:t>
                      </a:r>
                      <a:endParaRPr lang="en-US" altLang="ko-KR" sz="800" b="1" dirty="0" smtClean="0">
                        <a:solidFill>
                          <a:schemeClr val="tx1"/>
                        </a:solidFill>
                        <a:latin typeface="+mn-ea"/>
                        <a:ea typeface="+mn-ea"/>
                        <a:cs typeface="Pretendard" panose="02000503000000020004" pitchFamily="50" charset="-127"/>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1" dirty="0" smtClean="0">
                          <a:solidFill>
                            <a:schemeClr val="tx1"/>
                          </a:solidFill>
                          <a:latin typeface="+mn-ea"/>
                          <a:ea typeface="+mn-ea"/>
                          <a:cs typeface="Pretendard" panose="02000503000000020004" pitchFamily="50" charset="-127"/>
                        </a:rPr>
                        <a:t> - </a:t>
                      </a:r>
                      <a:r>
                        <a:rPr lang="ko-KR" altLang="en-US" sz="800" b="0" dirty="0" smtClean="0">
                          <a:solidFill>
                            <a:schemeClr val="tx1"/>
                          </a:solidFill>
                          <a:latin typeface="+mn-ea"/>
                          <a:ea typeface="+mn-ea"/>
                          <a:cs typeface="Pretendard" panose="02000503000000020004" pitchFamily="50" charset="-127"/>
                        </a:rPr>
                        <a:t>미로그인 </a:t>
                      </a:r>
                      <a:r>
                        <a:rPr lang="en-US" altLang="ko-KR" sz="800" b="0" dirty="0" smtClean="0">
                          <a:solidFill>
                            <a:schemeClr val="tx1"/>
                          </a:solidFill>
                          <a:latin typeface="+mn-ea"/>
                          <a:ea typeface="+mn-ea"/>
                          <a:cs typeface="Pretendard" panose="02000503000000020004" pitchFamily="50" charset="-127"/>
                        </a:rPr>
                        <a:t>: </a:t>
                      </a:r>
                      <a:r>
                        <a:rPr lang="ko-KR" altLang="en-US" sz="800" b="0" dirty="0" smtClean="0">
                          <a:solidFill>
                            <a:schemeClr val="tx1"/>
                          </a:solidFill>
                          <a:latin typeface="+mn-ea"/>
                          <a:ea typeface="+mn-ea"/>
                          <a:cs typeface="Pretendard" panose="02000503000000020004" pitchFamily="50" charset="-127"/>
                        </a:rPr>
                        <a:t>클릭시 로그인안내팝업</a:t>
                      </a:r>
                      <a:r>
                        <a:rPr lang="en-US" altLang="ko-KR" sz="800" b="0" dirty="0" smtClean="0">
                          <a:solidFill>
                            <a:schemeClr val="tx1"/>
                          </a:solidFill>
                          <a:latin typeface="+mn-ea"/>
                          <a:ea typeface="+mn-ea"/>
                          <a:cs typeface="Pretendard" panose="02000503000000020004" pitchFamily="50" charset="-127"/>
                        </a:rPr>
                        <a:t>(1-1)</a:t>
                      </a:r>
                      <a:r>
                        <a:rPr lang="ko-KR" altLang="en-US" sz="800" b="0" dirty="0" smtClean="0">
                          <a:solidFill>
                            <a:schemeClr val="tx1"/>
                          </a:solidFill>
                          <a:latin typeface="+mn-ea"/>
                          <a:ea typeface="+mn-ea"/>
                          <a:cs typeface="Pretendard" panose="02000503000000020004" pitchFamily="50" charset="-127"/>
                        </a:rPr>
                        <a:t> 노출</a:t>
                      </a:r>
                      <a:endParaRPr lang="en-US" altLang="ko-KR" sz="800" b="0" dirty="0" smtClean="0">
                        <a:solidFill>
                          <a:schemeClr val="tx1"/>
                        </a:solidFill>
                        <a:latin typeface="+mn-ea"/>
                        <a:ea typeface="+mn-ea"/>
                        <a:cs typeface="Pretendard" panose="02000503000000020004" pitchFamily="50" charset="-127"/>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dirty="0" smtClean="0">
                          <a:solidFill>
                            <a:schemeClr val="tx1"/>
                          </a:solidFill>
                          <a:latin typeface="+mn-ea"/>
                          <a:ea typeface="+mn-ea"/>
                          <a:cs typeface="Pretendard" panose="02000503000000020004" pitchFamily="50" charset="-127"/>
                        </a:rPr>
                        <a:t> - </a:t>
                      </a:r>
                      <a:r>
                        <a:rPr lang="ko-KR" altLang="en-US" sz="800" b="0" dirty="0" smtClean="0">
                          <a:solidFill>
                            <a:schemeClr val="tx1"/>
                          </a:solidFill>
                          <a:latin typeface="+mn-ea"/>
                          <a:ea typeface="+mn-ea"/>
                          <a:cs typeface="Pretendard" panose="02000503000000020004" pitchFamily="50" charset="-127"/>
                        </a:rPr>
                        <a:t>로그인</a:t>
                      </a:r>
                      <a:r>
                        <a:rPr lang="en-US" altLang="ko-KR" sz="800" b="0" dirty="0" smtClean="0">
                          <a:solidFill>
                            <a:schemeClr val="tx1"/>
                          </a:solidFill>
                          <a:latin typeface="+mn-ea"/>
                          <a:ea typeface="+mn-ea"/>
                          <a:cs typeface="Pretendard" panose="02000503000000020004" pitchFamily="50" charset="-127"/>
                        </a:rPr>
                        <a:t>/</a:t>
                      </a:r>
                      <a:r>
                        <a:rPr lang="ko-KR" altLang="en-US" sz="800" b="0" dirty="0" err="1" smtClean="0">
                          <a:solidFill>
                            <a:schemeClr val="tx1"/>
                          </a:solidFill>
                          <a:latin typeface="+mn-ea"/>
                          <a:ea typeface="+mn-ea"/>
                          <a:cs typeface="Pretendard" panose="02000503000000020004" pitchFamily="50" charset="-127"/>
                        </a:rPr>
                        <a:t>인증여부</a:t>
                      </a:r>
                      <a:r>
                        <a:rPr lang="en-US" altLang="ko-KR" sz="800" b="0" dirty="0" smtClean="0">
                          <a:solidFill>
                            <a:schemeClr val="tx1"/>
                          </a:solidFill>
                          <a:latin typeface="+mn-ea"/>
                          <a:ea typeface="+mn-ea"/>
                          <a:cs typeface="Pretendard" panose="02000503000000020004" pitchFamily="50" charset="-127"/>
                        </a:rPr>
                        <a:t>N</a:t>
                      </a:r>
                      <a:r>
                        <a:rPr lang="ko-KR" altLang="en-US" sz="800" b="0" dirty="0" smtClean="0">
                          <a:solidFill>
                            <a:schemeClr val="tx1"/>
                          </a:solidFill>
                          <a:latin typeface="+mn-ea"/>
                          <a:ea typeface="+mn-ea"/>
                          <a:cs typeface="Pretendard" panose="02000503000000020004" pitchFamily="50" charset="-127"/>
                        </a:rPr>
                        <a:t> </a:t>
                      </a:r>
                      <a:r>
                        <a:rPr lang="en-US" altLang="ko-KR" sz="800" b="0" dirty="0" smtClean="0">
                          <a:solidFill>
                            <a:schemeClr val="tx1"/>
                          </a:solidFill>
                          <a:latin typeface="+mn-ea"/>
                          <a:ea typeface="+mn-ea"/>
                          <a:cs typeface="Pretendard" panose="02000503000000020004" pitchFamily="50" charset="-127"/>
                        </a:rPr>
                        <a:t>: </a:t>
                      </a:r>
                      <a:r>
                        <a:rPr lang="ko-KR" altLang="en-US" sz="800" b="0" dirty="0" smtClean="0">
                          <a:solidFill>
                            <a:schemeClr val="tx1"/>
                          </a:solidFill>
                          <a:latin typeface="+mn-ea"/>
                          <a:ea typeface="+mn-ea"/>
                          <a:cs typeface="Pretendard" panose="02000503000000020004" pitchFamily="50" charset="-127"/>
                        </a:rPr>
                        <a:t>클릭시 옴니플랫폼인증페이지로 현재창 이동</a:t>
                      </a:r>
                      <a:endParaRPr lang="en-US" altLang="ko-KR" sz="800" b="0" dirty="0" smtClean="0">
                        <a:solidFill>
                          <a:schemeClr val="tx1"/>
                        </a:solidFill>
                        <a:latin typeface="+mn-ea"/>
                        <a:ea typeface="+mn-ea"/>
                        <a:cs typeface="Pretendard" panose="02000503000000020004" pitchFamily="50" charset="-127"/>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dirty="0" smtClean="0">
                          <a:solidFill>
                            <a:schemeClr val="tx1"/>
                          </a:solidFill>
                          <a:latin typeface="+mn-ea"/>
                          <a:ea typeface="+mn-ea"/>
                          <a:cs typeface="Pretendard" panose="02000503000000020004" pitchFamily="50" charset="-127"/>
                        </a:rPr>
                        <a:t> - </a:t>
                      </a:r>
                      <a:r>
                        <a:rPr lang="ko-KR" altLang="en-US" sz="800" b="0" dirty="0" smtClean="0">
                          <a:solidFill>
                            <a:schemeClr val="tx1"/>
                          </a:solidFill>
                          <a:latin typeface="+mn-ea"/>
                          <a:ea typeface="+mn-ea"/>
                          <a:cs typeface="Pretendard" panose="02000503000000020004" pitchFamily="50" charset="-127"/>
                        </a:rPr>
                        <a:t>로그인</a:t>
                      </a:r>
                      <a:r>
                        <a:rPr lang="en-US" altLang="ko-KR" sz="800" b="0" dirty="0" smtClean="0">
                          <a:solidFill>
                            <a:schemeClr val="tx1"/>
                          </a:solidFill>
                          <a:latin typeface="+mn-ea"/>
                          <a:ea typeface="+mn-ea"/>
                          <a:cs typeface="Pretendard" panose="02000503000000020004" pitchFamily="50" charset="-127"/>
                        </a:rPr>
                        <a:t>/</a:t>
                      </a:r>
                      <a:r>
                        <a:rPr lang="ko-KR" altLang="en-US" sz="800" b="0" dirty="0" smtClean="0">
                          <a:solidFill>
                            <a:schemeClr val="tx1"/>
                          </a:solidFill>
                          <a:latin typeface="+mn-ea"/>
                          <a:ea typeface="+mn-ea"/>
                          <a:cs typeface="Pretendard" panose="02000503000000020004" pitchFamily="50" charset="-127"/>
                        </a:rPr>
                        <a:t>최초인증완료 </a:t>
                      </a:r>
                      <a:r>
                        <a:rPr lang="en-US" altLang="ko-KR" sz="800" b="0" dirty="0" smtClean="0">
                          <a:solidFill>
                            <a:schemeClr val="tx1"/>
                          </a:solidFill>
                          <a:latin typeface="+mn-ea"/>
                          <a:ea typeface="+mn-ea"/>
                          <a:cs typeface="Pretendard" panose="02000503000000020004" pitchFamily="50" charset="-127"/>
                        </a:rPr>
                        <a:t>: </a:t>
                      </a:r>
                      <a:r>
                        <a:rPr lang="ko-KR" altLang="en-US" sz="800" b="0" dirty="0" smtClean="0">
                          <a:solidFill>
                            <a:schemeClr val="tx1"/>
                          </a:solidFill>
                          <a:latin typeface="+mn-ea"/>
                          <a:ea typeface="+mn-ea"/>
                          <a:cs typeface="Pretendard" panose="02000503000000020004" pitchFamily="50" charset="-127"/>
                        </a:rPr>
                        <a:t>임직원인증완료 팝업</a:t>
                      </a:r>
                      <a:r>
                        <a:rPr lang="en-US" altLang="ko-KR" sz="800" b="0" dirty="0" smtClean="0">
                          <a:solidFill>
                            <a:schemeClr val="tx1"/>
                          </a:solidFill>
                          <a:latin typeface="+mn-ea"/>
                          <a:ea typeface="+mn-ea"/>
                          <a:cs typeface="Pretendard" panose="02000503000000020004" pitchFamily="50" charset="-127"/>
                        </a:rPr>
                        <a:t>(1-2)</a:t>
                      </a:r>
                      <a:r>
                        <a:rPr lang="ko-KR" altLang="en-US" sz="800" b="0" dirty="0" smtClean="0">
                          <a:solidFill>
                            <a:schemeClr val="tx1"/>
                          </a:solidFill>
                          <a:latin typeface="+mn-ea"/>
                          <a:ea typeface="+mn-ea"/>
                          <a:cs typeface="Pretendard" panose="02000503000000020004" pitchFamily="50" charset="-127"/>
                        </a:rPr>
                        <a:t> 노출</a:t>
                      </a:r>
                      <a:endParaRPr lang="en-US" altLang="ko-KR" sz="800" b="0" dirty="0" smtClean="0">
                        <a:solidFill>
                          <a:schemeClr val="tx1"/>
                        </a:solidFill>
                        <a:latin typeface="+mn-ea"/>
                        <a:ea typeface="+mn-ea"/>
                        <a:cs typeface="Pretendard" panose="02000503000000020004" pitchFamily="50" charset="-127"/>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lang="en-US" altLang="ko-KR" sz="800" b="0" dirty="0" smtClean="0">
                          <a:solidFill>
                            <a:schemeClr val="tx1"/>
                          </a:solidFill>
                          <a:latin typeface="+mn-ea"/>
                          <a:ea typeface="+mn-ea"/>
                          <a:cs typeface="Pretendard" panose="02000503000000020004" pitchFamily="50" charset="-127"/>
                        </a:rPr>
                        <a:t> - </a:t>
                      </a:r>
                      <a:r>
                        <a:rPr lang="ko-KR" altLang="en-US" sz="800" b="0" dirty="0" smtClean="0">
                          <a:solidFill>
                            <a:schemeClr val="tx1"/>
                          </a:solidFill>
                          <a:latin typeface="+mn-ea"/>
                          <a:ea typeface="+mn-ea"/>
                          <a:cs typeface="Pretendard" panose="02000503000000020004" pitchFamily="50" charset="-127"/>
                        </a:rPr>
                        <a:t>로그인</a:t>
                      </a:r>
                      <a:r>
                        <a:rPr lang="en-US" altLang="ko-KR" sz="800" b="0" dirty="0" smtClean="0">
                          <a:solidFill>
                            <a:schemeClr val="tx1"/>
                          </a:solidFill>
                          <a:latin typeface="+mn-ea"/>
                          <a:ea typeface="+mn-ea"/>
                          <a:cs typeface="Pretendard" panose="02000503000000020004" pitchFamily="50" charset="-127"/>
                        </a:rPr>
                        <a:t>/</a:t>
                      </a:r>
                      <a:r>
                        <a:rPr lang="ko-KR" altLang="en-US" sz="800" b="0" dirty="0" err="1" smtClean="0">
                          <a:solidFill>
                            <a:schemeClr val="tx1"/>
                          </a:solidFill>
                          <a:latin typeface="+mn-ea"/>
                          <a:ea typeface="+mn-ea"/>
                          <a:cs typeface="Pretendard" panose="02000503000000020004" pitchFamily="50" charset="-127"/>
                        </a:rPr>
                        <a:t>인증여부</a:t>
                      </a:r>
                      <a:r>
                        <a:rPr lang="en-US" altLang="ko-KR" sz="800" b="0" dirty="0" smtClean="0">
                          <a:solidFill>
                            <a:schemeClr val="tx1"/>
                          </a:solidFill>
                          <a:latin typeface="+mn-ea"/>
                          <a:ea typeface="+mn-ea"/>
                          <a:cs typeface="Pretendard" panose="02000503000000020004" pitchFamily="50" charset="-127"/>
                        </a:rPr>
                        <a:t>Y</a:t>
                      </a:r>
                      <a:r>
                        <a:rPr lang="ko-KR" altLang="en-US" sz="800" b="0" dirty="0" smtClean="0">
                          <a:solidFill>
                            <a:schemeClr val="tx1"/>
                          </a:solidFill>
                          <a:latin typeface="+mn-ea"/>
                          <a:ea typeface="+mn-ea"/>
                          <a:cs typeface="Pretendard" panose="02000503000000020004" pitchFamily="50" charset="-127"/>
                        </a:rPr>
                        <a:t> </a:t>
                      </a:r>
                      <a:r>
                        <a:rPr lang="en-US" altLang="ko-KR" sz="800" b="0" dirty="0" smtClean="0">
                          <a:solidFill>
                            <a:schemeClr val="tx1"/>
                          </a:solidFill>
                          <a:latin typeface="+mn-ea"/>
                          <a:ea typeface="+mn-ea"/>
                          <a:cs typeface="Pretendard" panose="02000503000000020004" pitchFamily="50" charset="-127"/>
                        </a:rPr>
                        <a:t>: </a:t>
                      </a:r>
                      <a:r>
                        <a:rPr lang="ko-KR" altLang="en-US" sz="800" b="0" dirty="0" smtClean="0">
                          <a:solidFill>
                            <a:schemeClr val="tx1"/>
                          </a:solidFill>
                          <a:latin typeface="+mn-ea"/>
                          <a:ea typeface="+mn-ea"/>
                          <a:cs typeface="Pretendard" panose="02000503000000020004" pitchFamily="50" charset="-127"/>
                        </a:rPr>
                        <a:t>임직원샵으로 현재창 이동 </a:t>
                      </a:r>
                      <a:endParaRPr lang="en-US" altLang="ko-KR" sz="800" b="0" dirty="0" smtClean="0">
                        <a:solidFill>
                          <a:schemeClr val="tx1"/>
                        </a:solidFill>
                        <a:latin typeface="+mn-ea"/>
                        <a:ea typeface="+mn-ea"/>
                        <a:cs typeface="Pretendard" panose="02000503000000020004" pitchFamily="50" charset="-127"/>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Oval 611">
            <a:extLst>
              <a:ext uri="{FF2B5EF4-FFF2-40B4-BE49-F238E27FC236}">
                <a16:creationId xmlns:a16="http://schemas.microsoft.com/office/drawing/2014/main" id="{70333432-144C-210C-FB47-8C8B53B11FAB}"/>
              </a:ext>
            </a:extLst>
          </p:cNvPr>
          <p:cNvSpPr>
            <a:spLocks noChangeArrowheads="1"/>
          </p:cNvSpPr>
          <p:nvPr/>
        </p:nvSpPr>
        <p:spPr bwMode="auto">
          <a:xfrm>
            <a:off x="1847528" y="270892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29" name="직사각형 28"/>
          <p:cNvSpPr/>
          <p:nvPr/>
        </p:nvSpPr>
        <p:spPr>
          <a:xfrm>
            <a:off x="5087888" y="980728"/>
            <a:ext cx="648072" cy="275035"/>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611">
            <a:extLst>
              <a:ext uri="{FF2B5EF4-FFF2-40B4-BE49-F238E27FC236}">
                <a16:creationId xmlns:a16="http://schemas.microsoft.com/office/drawing/2014/main" id="{8A3723C9-7A64-4677-9B95-EBFFA02C0DC4}"/>
              </a:ext>
            </a:extLst>
          </p:cNvPr>
          <p:cNvSpPr>
            <a:spLocks noChangeArrowheads="1"/>
          </p:cNvSpPr>
          <p:nvPr/>
        </p:nvSpPr>
        <p:spPr bwMode="auto">
          <a:xfrm>
            <a:off x="4964192" y="86891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32" name="순서도: 판단 31"/>
          <p:cNvSpPr/>
          <p:nvPr/>
        </p:nvSpPr>
        <p:spPr>
          <a:xfrm>
            <a:off x="1898113" y="4344343"/>
            <a:ext cx="986697" cy="792088"/>
          </a:xfrm>
          <a:prstGeom prst="flowChartDecis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로그인여부</a:t>
            </a:r>
            <a:endParaRPr lang="ko-KR" altLang="en-US" sz="700" dirty="0">
              <a:solidFill>
                <a:schemeClr val="tx1"/>
              </a:solidFill>
            </a:endParaRPr>
          </a:p>
        </p:txBody>
      </p:sp>
      <p:sp>
        <p:nvSpPr>
          <p:cNvPr id="33" name="순서도: 판단 32"/>
          <p:cNvSpPr/>
          <p:nvPr/>
        </p:nvSpPr>
        <p:spPr>
          <a:xfrm>
            <a:off x="3284912" y="4344343"/>
            <a:ext cx="1061474" cy="792088"/>
          </a:xfrm>
          <a:prstGeom prst="flowChartDecision">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임직원</a:t>
            </a:r>
            <a:endParaRPr lang="en-US" altLang="ko-KR" sz="700" dirty="0" smtClean="0">
              <a:solidFill>
                <a:schemeClr val="tx1"/>
              </a:solidFill>
            </a:endParaRPr>
          </a:p>
          <a:p>
            <a:pPr algn="ctr"/>
            <a:r>
              <a:rPr lang="ko-KR" altLang="en-US" sz="700" dirty="0" smtClean="0">
                <a:solidFill>
                  <a:schemeClr val="tx1"/>
                </a:solidFill>
              </a:rPr>
              <a:t>인증</a:t>
            </a:r>
            <a:endParaRPr lang="en-US" altLang="ko-KR" sz="700" dirty="0" smtClean="0">
              <a:solidFill>
                <a:schemeClr val="tx1"/>
              </a:solidFill>
            </a:endParaRPr>
          </a:p>
          <a:p>
            <a:pPr algn="ctr"/>
            <a:r>
              <a:rPr lang="ko-KR" altLang="en-US" sz="700" dirty="0" smtClean="0">
                <a:solidFill>
                  <a:schemeClr val="tx1"/>
                </a:solidFill>
              </a:rPr>
              <a:t>여부</a:t>
            </a:r>
            <a:endParaRPr lang="ko-KR" altLang="en-US" sz="700" dirty="0">
              <a:solidFill>
                <a:schemeClr val="tx1"/>
              </a:solidFill>
            </a:endParaRPr>
          </a:p>
        </p:txBody>
      </p:sp>
      <p:cxnSp>
        <p:nvCxnSpPr>
          <p:cNvPr id="34" name="직선 화살표 연결선 33"/>
          <p:cNvCxnSpPr>
            <a:stCxn id="32" idx="3"/>
            <a:endCxn id="33" idx="1"/>
          </p:cNvCxnSpPr>
          <p:nvPr/>
        </p:nvCxnSpPr>
        <p:spPr>
          <a:xfrm>
            <a:off x="2884810" y="4740387"/>
            <a:ext cx="400102"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p:nvPr/>
        </p:nvCxnSpPr>
        <p:spPr>
          <a:xfrm>
            <a:off x="4346386" y="4740387"/>
            <a:ext cx="52547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32" idx="2"/>
          </p:cNvCxnSpPr>
          <p:nvPr/>
        </p:nvCxnSpPr>
        <p:spPr>
          <a:xfrm flipH="1">
            <a:off x="2391461" y="5136431"/>
            <a:ext cx="1" cy="519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flipH="1">
            <a:off x="3812917" y="5136431"/>
            <a:ext cx="1" cy="3352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3378990" y="5462322"/>
            <a:ext cx="902811" cy="461665"/>
          </a:xfrm>
          <a:prstGeom prst="rect">
            <a:avLst/>
          </a:prstGeom>
        </p:spPr>
        <p:txBody>
          <a:bodyPr wrap="none">
            <a:spAutoFit/>
          </a:bodyPr>
          <a:lstStyle/>
          <a:p>
            <a:pPr algn="ctr"/>
            <a:r>
              <a:rPr lang="ko-KR" altLang="en-US" sz="800" dirty="0" smtClean="0"/>
              <a:t>옴니회원플랫폼</a:t>
            </a:r>
            <a:endParaRPr lang="en-US" altLang="ko-KR" sz="800" dirty="0"/>
          </a:p>
          <a:p>
            <a:pPr algn="ctr"/>
            <a:r>
              <a:rPr lang="ko-KR" altLang="en-US" sz="800" dirty="0" smtClean="0"/>
              <a:t>인증 페이지로 </a:t>
            </a:r>
            <a:endParaRPr lang="en-US" altLang="ko-KR" sz="800" dirty="0" smtClean="0"/>
          </a:p>
          <a:p>
            <a:pPr algn="ctr"/>
            <a:r>
              <a:rPr lang="ko-KR" altLang="en-US" sz="800" dirty="0" smtClean="0"/>
              <a:t>현재창 이동</a:t>
            </a:r>
            <a:endParaRPr lang="ko-KR" altLang="en-US" sz="800" dirty="0"/>
          </a:p>
        </p:txBody>
      </p:sp>
      <p:sp>
        <p:nvSpPr>
          <p:cNvPr id="41" name="직사각형 40"/>
          <p:cNvSpPr/>
          <p:nvPr/>
        </p:nvSpPr>
        <p:spPr>
          <a:xfrm>
            <a:off x="2953681" y="4507707"/>
            <a:ext cx="206776" cy="215444"/>
          </a:xfrm>
          <a:prstGeom prst="rect">
            <a:avLst/>
          </a:prstGeom>
        </p:spPr>
        <p:txBody>
          <a:bodyPr wrap="square">
            <a:spAutoFit/>
          </a:bodyPr>
          <a:lstStyle/>
          <a:p>
            <a:pPr algn="ctr"/>
            <a:r>
              <a:rPr lang="en-US" altLang="ko-KR" sz="800" dirty="0" smtClean="0"/>
              <a:t>Y</a:t>
            </a:r>
            <a:endParaRPr lang="ko-KR" altLang="en-US" sz="800" dirty="0"/>
          </a:p>
        </p:txBody>
      </p:sp>
      <p:sp>
        <p:nvSpPr>
          <p:cNvPr id="42" name="직사각형 41"/>
          <p:cNvSpPr/>
          <p:nvPr/>
        </p:nvSpPr>
        <p:spPr>
          <a:xfrm>
            <a:off x="4443049" y="4507707"/>
            <a:ext cx="206776" cy="215444"/>
          </a:xfrm>
          <a:prstGeom prst="rect">
            <a:avLst/>
          </a:prstGeom>
        </p:spPr>
        <p:txBody>
          <a:bodyPr wrap="square">
            <a:spAutoFit/>
          </a:bodyPr>
          <a:lstStyle/>
          <a:p>
            <a:pPr algn="ctr"/>
            <a:r>
              <a:rPr lang="en-US" altLang="ko-KR" sz="800" dirty="0" smtClean="0"/>
              <a:t>Y</a:t>
            </a:r>
            <a:endParaRPr lang="ko-KR" altLang="en-US" sz="800" dirty="0"/>
          </a:p>
        </p:txBody>
      </p:sp>
      <p:sp>
        <p:nvSpPr>
          <p:cNvPr id="43" name="직사각형 42"/>
          <p:cNvSpPr/>
          <p:nvPr/>
        </p:nvSpPr>
        <p:spPr>
          <a:xfrm>
            <a:off x="3572145" y="5158685"/>
            <a:ext cx="206776" cy="215444"/>
          </a:xfrm>
          <a:prstGeom prst="rect">
            <a:avLst/>
          </a:prstGeom>
        </p:spPr>
        <p:txBody>
          <a:bodyPr wrap="square">
            <a:spAutoFit/>
          </a:bodyPr>
          <a:lstStyle/>
          <a:p>
            <a:pPr algn="ctr"/>
            <a:r>
              <a:rPr lang="en-US" altLang="ko-KR" sz="800" dirty="0"/>
              <a:t>N</a:t>
            </a:r>
            <a:endParaRPr lang="ko-KR" altLang="en-US" sz="800" dirty="0"/>
          </a:p>
        </p:txBody>
      </p:sp>
      <p:sp>
        <p:nvSpPr>
          <p:cNvPr id="44" name="직사각형 43"/>
          <p:cNvSpPr/>
          <p:nvPr/>
        </p:nvSpPr>
        <p:spPr>
          <a:xfrm>
            <a:off x="2150690" y="5158685"/>
            <a:ext cx="206776" cy="215444"/>
          </a:xfrm>
          <a:prstGeom prst="rect">
            <a:avLst/>
          </a:prstGeom>
        </p:spPr>
        <p:txBody>
          <a:bodyPr wrap="square">
            <a:spAutoFit/>
          </a:bodyPr>
          <a:lstStyle/>
          <a:p>
            <a:pPr algn="ctr"/>
            <a:r>
              <a:rPr lang="en-US" altLang="ko-KR" sz="800" dirty="0"/>
              <a:t>N</a:t>
            </a:r>
            <a:endParaRPr lang="ko-KR" altLang="en-US" sz="800" dirty="0"/>
          </a:p>
        </p:txBody>
      </p:sp>
      <p:pic>
        <p:nvPicPr>
          <p:cNvPr id="60" name="그림 59"/>
          <p:cNvPicPr>
            <a:picLocks noChangeAspect="1"/>
          </p:cNvPicPr>
          <p:nvPr/>
        </p:nvPicPr>
        <p:blipFill>
          <a:blip r:embed="rId4"/>
          <a:stretch>
            <a:fillRect/>
          </a:stretch>
        </p:blipFill>
        <p:spPr>
          <a:xfrm>
            <a:off x="4871864" y="4227796"/>
            <a:ext cx="3413816" cy="2349509"/>
          </a:xfrm>
          <a:prstGeom prst="rect">
            <a:avLst/>
          </a:prstGeom>
          <a:ln>
            <a:solidFill>
              <a:schemeClr val="bg1">
                <a:lumMod val="75000"/>
              </a:schemeClr>
            </a:solidFill>
          </a:ln>
        </p:spPr>
      </p:pic>
      <p:grpSp>
        <p:nvGrpSpPr>
          <p:cNvPr id="62" name="그룹 61"/>
          <p:cNvGrpSpPr/>
          <p:nvPr/>
        </p:nvGrpSpPr>
        <p:grpSpPr>
          <a:xfrm>
            <a:off x="7464152" y="6211552"/>
            <a:ext cx="540060" cy="184666"/>
            <a:chOff x="6679691" y="4918337"/>
            <a:chExt cx="540060" cy="184666"/>
          </a:xfrm>
        </p:grpSpPr>
        <p:sp>
          <p:nvSpPr>
            <p:cNvPr id="63" name="직사각형 62"/>
            <p:cNvSpPr/>
            <p:nvPr/>
          </p:nvSpPr>
          <p:spPr>
            <a:xfrm>
              <a:off x="6744071" y="4941168"/>
              <a:ext cx="411301" cy="13900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p:cNvSpPr txBox="1"/>
            <p:nvPr/>
          </p:nvSpPr>
          <p:spPr>
            <a:xfrm>
              <a:off x="6679691" y="4918337"/>
              <a:ext cx="540060" cy="184666"/>
            </a:xfrm>
            <a:prstGeom prst="rect">
              <a:avLst/>
            </a:prstGeom>
            <a:noFill/>
          </p:spPr>
          <p:txBody>
            <a:bodyPr wrap="square" rtlCol="0">
              <a:spAutoFit/>
            </a:bodyPr>
            <a:lstStyle/>
            <a:p>
              <a:pPr algn="ctr"/>
              <a:r>
                <a:rPr lang="ko-KR" altLang="en-US" sz="600" dirty="0" smtClean="0"/>
                <a:t>인증해제</a:t>
              </a:r>
              <a:endParaRPr lang="ko-KR" altLang="en-US" sz="600" dirty="0"/>
            </a:p>
          </p:txBody>
        </p:sp>
      </p:grpSp>
      <p:cxnSp>
        <p:nvCxnSpPr>
          <p:cNvPr id="66" name="직선 화살표 연결선 65"/>
          <p:cNvCxnSpPr/>
          <p:nvPr/>
        </p:nvCxnSpPr>
        <p:spPr>
          <a:xfrm>
            <a:off x="2387352" y="5942292"/>
            <a:ext cx="1" cy="31665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7" name="직사각형 66"/>
          <p:cNvSpPr/>
          <p:nvPr/>
        </p:nvSpPr>
        <p:spPr>
          <a:xfrm>
            <a:off x="1819833" y="6338337"/>
            <a:ext cx="1104791" cy="215444"/>
          </a:xfrm>
          <a:prstGeom prst="rect">
            <a:avLst/>
          </a:prstGeom>
        </p:spPr>
        <p:txBody>
          <a:bodyPr wrap="none">
            <a:spAutoFit/>
          </a:bodyPr>
          <a:lstStyle/>
          <a:p>
            <a:pPr algn="ctr"/>
            <a:r>
              <a:rPr lang="en-US" altLang="ko-KR" sz="800" dirty="0" smtClean="0"/>
              <a:t>Ap</a:t>
            </a:r>
            <a:r>
              <a:rPr lang="ko-KR" altLang="en-US" sz="800" dirty="0" smtClean="0"/>
              <a:t>로그인 새창 호출</a:t>
            </a:r>
            <a:endParaRPr lang="ko-KR" altLang="en-US" sz="800" dirty="0"/>
          </a:p>
        </p:txBody>
      </p:sp>
      <p:sp>
        <p:nvSpPr>
          <p:cNvPr id="68" name="직사각형 67"/>
          <p:cNvSpPr/>
          <p:nvPr/>
        </p:nvSpPr>
        <p:spPr>
          <a:xfrm>
            <a:off x="4850443" y="3969725"/>
            <a:ext cx="4211728" cy="215444"/>
          </a:xfrm>
          <a:prstGeom prst="rect">
            <a:avLst/>
          </a:prstGeom>
        </p:spPr>
        <p:txBody>
          <a:bodyPr wrap="square">
            <a:spAutoFit/>
          </a:bodyPr>
          <a:lstStyle/>
          <a:p>
            <a:r>
              <a:rPr lang="en-US" altLang="ko-KR" sz="800" dirty="0" smtClean="0"/>
              <a:t>&lt;PC-</a:t>
            </a:r>
            <a:r>
              <a:rPr lang="ko-KR" altLang="en-US" sz="800" dirty="0" smtClean="0"/>
              <a:t>임직원샵</a:t>
            </a:r>
            <a:r>
              <a:rPr lang="en-US" altLang="ko-KR" sz="800" dirty="0" smtClean="0"/>
              <a:t>&gt;</a:t>
            </a:r>
            <a:endParaRPr lang="ko-KR" altLang="en-US" sz="800" dirty="0"/>
          </a:p>
        </p:txBody>
      </p:sp>
      <p:cxnSp>
        <p:nvCxnSpPr>
          <p:cNvPr id="14" name="꺾인 연결선 13"/>
          <p:cNvCxnSpPr>
            <a:stCxn id="29" idx="2"/>
            <a:endCxn id="32" idx="0"/>
          </p:cNvCxnSpPr>
          <p:nvPr/>
        </p:nvCxnSpPr>
        <p:spPr>
          <a:xfrm rot="5400000">
            <a:off x="2357403" y="1289822"/>
            <a:ext cx="3088580" cy="3020462"/>
          </a:xfrm>
          <a:prstGeom prst="bentConnector3">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9" name="직사각형 68"/>
          <p:cNvSpPr/>
          <p:nvPr/>
        </p:nvSpPr>
        <p:spPr>
          <a:xfrm>
            <a:off x="1846526" y="5683523"/>
            <a:ext cx="1120821" cy="215444"/>
          </a:xfrm>
          <a:prstGeom prst="rect">
            <a:avLst/>
          </a:prstGeom>
        </p:spPr>
        <p:txBody>
          <a:bodyPr wrap="none">
            <a:spAutoFit/>
          </a:bodyPr>
          <a:lstStyle/>
          <a:p>
            <a:pPr algn="ctr"/>
            <a:r>
              <a:rPr lang="ko-KR" altLang="en-US" sz="800" dirty="0" smtClean="0"/>
              <a:t>로그인안내팝업</a:t>
            </a:r>
            <a:r>
              <a:rPr lang="en-US" altLang="ko-KR" sz="800" dirty="0" smtClean="0"/>
              <a:t>(1-1)</a:t>
            </a:r>
            <a:endParaRPr lang="ko-KR" altLang="en-US" sz="800" dirty="0"/>
          </a:p>
        </p:txBody>
      </p:sp>
      <p:cxnSp>
        <p:nvCxnSpPr>
          <p:cNvPr id="74" name="직선 화살표 연결선 73"/>
          <p:cNvCxnSpPr/>
          <p:nvPr/>
        </p:nvCxnSpPr>
        <p:spPr>
          <a:xfrm>
            <a:off x="3812916" y="5942292"/>
            <a:ext cx="1" cy="31665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3219955" y="6319136"/>
            <a:ext cx="1107996" cy="338554"/>
          </a:xfrm>
          <a:prstGeom prst="rect">
            <a:avLst/>
          </a:prstGeom>
        </p:spPr>
        <p:txBody>
          <a:bodyPr wrap="none">
            <a:spAutoFit/>
          </a:bodyPr>
          <a:lstStyle/>
          <a:p>
            <a:pPr algn="ctr"/>
            <a:r>
              <a:rPr lang="ko-KR" altLang="en-US" sz="800" dirty="0" smtClean="0"/>
              <a:t>임직원인증완료팝업</a:t>
            </a:r>
            <a:endParaRPr lang="en-US" altLang="ko-KR" sz="800" dirty="0" smtClean="0"/>
          </a:p>
          <a:p>
            <a:pPr algn="ctr"/>
            <a:r>
              <a:rPr lang="en-US" altLang="ko-KR" sz="800" dirty="0" smtClean="0"/>
              <a:t>(1-2)</a:t>
            </a:r>
            <a:endParaRPr lang="ko-KR" altLang="en-US" sz="800" dirty="0"/>
          </a:p>
        </p:txBody>
      </p:sp>
      <p:cxnSp>
        <p:nvCxnSpPr>
          <p:cNvPr id="76" name="직선 화살표 연결선 75"/>
          <p:cNvCxnSpPr/>
          <p:nvPr/>
        </p:nvCxnSpPr>
        <p:spPr>
          <a:xfrm>
            <a:off x="4346386" y="6431445"/>
            <a:ext cx="52547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표 79">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1049533763"/>
              </p:ext>
            </p:extLst>
          </p:nvPr>
        </p:nvGraphicFramePr>
        <p:xfrm>
          <a:off x="9185142" y="3220561"/>
          <a:ext cx="2664296" cy="129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a16="http://schemas.microsoft.com/office/drawing/2014/main" val="3625501591"/>
                    </a:ext>
                  </a:extLst>
                </a:gridCol>
              </a:tblGrid>
              <a:tr h="1296000">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81" name="직사각형 80"/>
          <p:cNvSpPr/>
          <p:nvPr/>
        </p:nvSpPr>
        <p:spPr>
          <a:xfrm>
            <a:off x="9175150" y="3624936"/>
            <a:ext cx="2818304" cy="338554"/>
          </a:xfrm>
          <a:prstGeom prst="rect">
            <a:avLst/>
          </a:prstGeom>
        </p:spPr>
        <p:txBody>
          <a:bodyPr wrap="square">
            <a:spAutoFit/>
          </a:bodyPr>
          <a:lstStyle/>
          <a:p>
            <a:r>
              <a:rPr lang="en-US" altLang="ko-KR" sz="800" dirty="0" smtClean="0">
                <a:solidFill>
                  <a:srgbClr val="29BC70"/>
                </a:solidFill>
              </a:rPr>
              <a:t>$</a:t>
            </a:r>
            <a:r>
              <a:rPr lang="ko-KR" altLang="en-US" sz="800" dirty="0" smtClean="0">
                <a:solidFill>
                  <a:srgbClr val="29BC70"/>
                </a:solidFill>
              </a:rPr>
              <a:t>고객명</a:t>
            </a:r>
            <a:r>
              <a:rPr lang="en-US" altLang="ko-KR" sz="800" dirty="0" smtClean="0">
                <a:solidFill>
                  <a:srgbClr val="29BC70"/>
                </a:solidFill>
              </a:rPr>
              <a:t>$</a:t>
            </a:r>
            <a:r>
              <a:rPr lang="ko-KR" altLang="en-US" sz="800" dirty="0" smtClean="0"/>
              <a:t>님의 임직원 인증이 완료되었습니다</a:t>
            </a:r>
            <a:r>
              <a:rPr lang="en-US" altLang="ko-KR" sz="800" dirty="0" smtClean="0"/>
              <a:t>. </a:t>
            </a:r>
          </a:p>
          <a:p>
            <a:r>
              <a:rPr lang="ko-KR" altLang="en-US" sz="800" dirty="0" smtClean="0"/>
              <a:t>지금부터 이니스프리 임직원 서비스 혜택이 적용됩니다</a:t>
            </a:r>
            <a:r>
              <a:rPr lang="en-US" altLang="ko-KR" sz="800" dirty="0" smtClean="0"/>
              <a:t>. </a:t>
            </a:r>
            <a:endParaRPr lang="ko-KR" altLang="en-US" sz="800" dirty="0"/>
          </a:p>
        </p:txBody>
      </p:sp>
      <p:sp>
        <p:nvSpPr>
          <p:cNvPr id="82" name="Button">
            <a:extLst>
              <a:ext uri="{FF2B5EF4-FFF2-40B4-BE49-F238E27FC236}">
                <a16:creationId xmlns:a16="http://schemas.microsoft.com/office/drawing/2014/main" id="{0B50D06C-82E3-4B5D-A60E-0FEAE2474059}"/>
              </a:ext>
            </a:extLst>
          </p:cNvPr>
          <p:cNvSpPr/>
          <p:nvPr/>
        </p:nvSpPr>
        <p:spPr>
          <a:xfrm>
            <a:off x="9184005" y="4219998"/>
            <a:ext cx="1369289"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임직원샵으로 이동</a:t>
            </a:r>
            <a:endParaRPr lang="ko-KR" altLang="en-US" sz="800" dirty="0">
              <a:solidFill>
                <a:schemeClr val="tx1"/>
              </a:solidFill>
            </a:endParaRPr>
          </a:p>
        </p:txBody>
      </p:sp>
      <p:sp>
        <p:nvSpPr>
          <p:cNvPr id="83" name="Button">
            <a:extLst>
              <a:ext uri="{FF2B5EF4-FFF2-40B4-BE49-F238E27FC236}">
                <a16:creationId xmlns:a16="http://schemas.microsoft.com/office/drawing/2014/main" id="{0B50D06C-82E3-4B5D-A60E-0FEAE2474059}"/>
              </a:ext>
            </a:extLst>
          </p:cNvPr>
          <p:cNvSpPr/>
          <p:nvPr/>
        </p:nvSpPr>
        <p:spPr>
          <a:xfrm>
            <a:off x="10485498" y="4219998"/>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84" name="직사각형 83"/>
          <p:cNvSpPr/>
          <p:nvPr/>
        </p:nvSpPr>
        <p:spPr>
          <a:xfrm>
            <a:off x="9201133" y="3369347"/>
            <a:ext cx="1970221" cy="230832"/>
          </a:xfrm>
          <a:prstGeom prst="rect">
            <a:avLst/>
          </a:prstGeom>
        </p:spPr>
        <p:txBody>
          <a:bodyPr wrap="square">
            <a:spAutoFit/>
          </a:bodyPr>
          <a:lstStyle/>
          <a:p>
            <a:r>
              <a:rPr lang="ko-KR" altLang="en-US" sz="900" b="1" dirty="0" smtClean="0"/>
              <a:t>임직원인증완료 </a:t>
            </a:r>
            <a:endParaRPr lang="ko-KR" altLang="en-US" sz="900" b="1" dirty="0"/>
          </a:p>
        </p:txBody>
      </p:sp>
      <p:sp>
        <p:nvSpPr>
          <p:cNvPr id="85" name="직사각형 84"/>
          <p:cNvSpPr/>
          <p:nvPr/>
        </p:nvSpPr>
        <p:spPr>
          <a:xfrm>
            <a:off x="11571798" y="3220561"/>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86" name="Oval 611">
            <a:extLst>
              <a:ext uri="{FF2B5EF4-FFF2-40B4-BE49-F238E27FC236}">
                <a16:creationId xmlns:a16="http://schemas.microsoft.com/office/drawing/2014/main" id="{70333432-144C-210C-FB47-8C8B53B11FAB}"/>
              </a:ext>
            </a:extLst>
          </p:cNvPr>
          <p:cNvSpPr>
            <a:spLocks noChangeArrowheads="1"/>
          </p:cNvSpPr>
          <p:nvPr/>
        </p:nvSpPr>
        <p:spPr bwMode="auto">
          <a:xfrm>
            <a:off x="9093133" y="311283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1-2</a:t>
            </a:r>
            <a:endParaRPr lang="en-US" altLang="ko-KR" sz="800" b="1" kern="0" dirty="0">
              <a:solidFill>
                <a:sysClr val="window" lastClr="FFFFFF"/>
              </a:solidFill>
              <a:latin typeface="맑은 고딕"/>
              <a:ea typeface="맑은 고딕"/>
            </a:endParaRPr>
          </a:p>
        </p:txBody>
      </p:sp>
      <p:graphicFrame>
        <p:nvGraphicFramePr>
          <p:cNvPr id="87" name="표 86">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1049533763"/>
              </p:ext>
            </p:extLst>
          </p:nvPr>
        </p:nvGraphicFramePr>
        <p:xfrm>
          <a:off x="9185142" y="1565192"/>
          <a:ext cx="2664296" cy="129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a16="http://schemas.microsoft.com/office/drawing/2014/main" val="3625501591"/>
                    </a:ext>
                  </a:extLst>
                </a:gridCol>
              </a:tblGrid>
              <a:tr h="1296000">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88" name="직사각형 87"/>
          <p:cNvSpPr/>
          <p:nvPr/>
        </p:nvSpPr>
        <p:spPr>
          <a:xfrm>
            <a:off x="9175150" y="1969567"/>
            <a:ext cx="2818304" cy="338554"/>
          </a:xfrm>
          <a:prstGeom prst="rect">
            <a:avLst/>
          </a:prstGeom>
        </p:spPr>
        <p:txBody>
          <a:bodyPr wrap="square">
            <a:spAutoFit/>
          </a:bodyPr>
          <a:lstStyle/>
          <a:p>
            <a:r>
              <a:rPr lang="ko-KR" altLang="en-US" sz="800" dirty="0" smtClean="0"/>
              <a:t>로그인이 필요한 기능입니다</a:t>
            </a:r>
            <a:r>
              <a:rPr lang="en-US" altLang="ko-KR" sz="800" dirty="0" smtClean="0"/>
              <a:t>. </a:t>
            </a:r>
          </a:p>
          <a:p>
            <a:r>
              <a:rPr lang="ko-KR" altLang="en-US" sz="800" dirty="0" smtClean="0"/>
              <a:t>로그인 하시겠습니까</a:t>
            </a:r>
            <a:r>
              <a:rPr lang="en-US" altLang="ko-KR" sz="800" dirty="0" smtClean="0"/>
              <a:t>? </a:t>
            </a:r>
            <a:endParaRPr lang="ko-KR" altLang="en-US" sz="800" dirty="0"/>
          </a:p>
        </p:txBody>
      </p:sp>
      <p:sp>
        <p:nvSpPr>
          <p:cNvPr id="89" name="Button">
            <a:extLst>
              <a:ext uri="{FF2B5EF4-FFF2-40B4-BE49-F238E27FC236}">
                <a16:creationId xmlns:a16="http://schemas.microsoft.com/office/drawing/2014/main" id="{0B50D06C-82E3-4B5D-A60E-0FEAE2474059}"/>
              </a:ext>
            </a:extLst>
          </p:cNvPr>
          <p:cNvSpPr/>
          <p:nvPr/>
        </p:nvSpPr>
        <p:spPr>
          <a:xfrm>
            <a:off x="9184005" y="2564629"/>
            <a:ext cx="1369289"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취소</a:t>
            </a:r>
            <a:endParaRPr lang="ko-KR" altLang="en-US" sz="800" dirty="0">
              <a:solidFill>
                <a:schemeClr val="tx1"/>
              </a:solidFill>
            </a:endParaRPr>
          </a:p>
        </p:txBody>
      </p:sp>
      <p:sp>
        <p:nvSpPr>
          <p:cNvPr id="90" name="Button">
            <a:extLst>
              <a:ext uri="{FF2B5EF4-FFF2-40B4-BE49-F238E27FC236}">
                <a16:creationId xmlns:a16="http://schemas.microsoft.com/office/drawing/2014/main" id="{0B50D06C-82E3-4B5D-A60E-0FEAE2474059}"/>
              </a:ext>
            </a:extLst>
          </p:cNvPr>
          <p:cNvSpPr/>
          <p:nvPr/>
        </p:nvSpPr>
        <p:spPr>
          <a:xfrm>
            <a:off x="10485498" y="2564629"/>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91" name="직사각형 90"/>
          <p:cNvSpPr/>
          <p:nvPr/>
        </p:nvSpPr>
        <p:spPr>
          <a:xfrm>
            <a:off x="9201133" y="1713978"/>
            <a:ext cx="1970221" cy="230832"/>
          </a:xfrm>
          <a:prstGeom prst="rect">
            <a:avLst/>
          </a:prstGeom>
        </p:spPr>
        <p:txBody>
          <a:bodyPr wrap="square">
            <a:spAutoFit/>
          </a:bodyPr>
          <a:lstStyle/>
          <a:p>
            <a:r>
              <a:rPr lang="ko-KR" altLang="en-US" sz="900" b="1" dirty="0" smtClean="0"/>
              <a:t>알림</a:t>
            </a:r>
            <a:endParaRPr lang="ko-KR" altLang="en-US" sz="900" b="1" dirty="0"/>
          </a:p>
        </p:txBody>
      </p:sp>
      <p:sp>
        <p:nvSpPr>
          <p:cNvPr id="92" name="직사각형 91"/>
          <p:cNvSpPr/>
          <p:nvPr/>
        </p:nvSpPr>
        <p:spPr>
          <a:xfrm>
            <a:off x="11571798" y="1565192"/>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93" name="Oval 611">
            <a:extLst>
              <a:ext uri="{FF2B5EF4-FFF2-40B4-BE49-F238E27FC236}">
                <a16:creationId xmlns:a16="http://schemas.microsoft.com/office/drawing/2014/main" id="{70333432-144C-210C-FB47-8C8B53B11FAB}"/>
              </a:ext>
            </a:extLst>
          </p:cNvPr>
          <p:cNvSpPr>
            <a:spLocks noChangeArrowheads="1"/>
          </p:cNvSpPr>
          <p:nvPr/>
        </p:nvSpPr>
        <p:spPr bwMode="auto">
          <a:xfrm>
            <a:off x="9093133" y="145747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951303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204138" y="452255"/>
            <a:ext cx="11737131" cy="124855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900" b="1" dirty="0" smtClean="0">
                <a:solidFill>
                  <a:schemeClr val="tx1"/>
                </a:solidFill>
              </a:rPr>
              <a:t>※ Alert Type</a:t>
            </a:r>
            <a:endParaRPr lang="ko-KR" altLang="en-US" sz="900" b="1" dirty="0">
              <a:solidFill>
                <a:schemeClr val="tx1"/>
              </a:solidFill>
            </a:endParaRPr>
          </a:p>
        </p:txBody>
      </p:sp>
      <p:sp>
        <p:nvSpPr>
          <p:cNvPr id="4" name="제목 3"/>
          <p:cNvSpPr>
            <a:spLocks noGrp="1"/>
          </p:cNvSpPr>
          <p:nvPr>
            <p:ph type="ctrTitle"/>
          </p:nvPr>
        </p:nvSpPr>
        <p:spPr/>
        <p:txBody>
          <a:bodyPr/>
          <a:lstStyle/>
          <a:p>
            <a:r>
              <a:rPr lang="en-US" altLang="ko-KR" dirty="0" smtClean="0"/>
              <a:t>Alert / Validation Case</a:t>
            </a:r>
            <a:endParaRPr lang="ko-KR" altLang="en-US" dirty="0"/>
          </a:p>
        </p:txBody>
      </p:sp>
      <p:grpSp>
        <p:nvGrpSpPr>
          <p:cNvPr id="25" name="Message Dialog" descr="&lt;SmartSettings&gt;&lt;SmartResize enabled=&quot;True&quot; minWidth=&quot;100&quot; minHeight=&quot;40&quot; /&gt;&lt;/SmartSettings&gt;"/>
          <p:cNvGrpSpPr/>
          <p:nvPr>
            <p:custDataLst>
              <p:tags r:id="rId1"/>
            </p:custDataLst>
          </p:nvPr>
        </p:nvGrpSpPr>
        <p:grpSpPr>
          <a:xfrm>
            <a:off x="1212077" y="539246"/>
            <a:ext cx="2417712" cy="1071712"/>
            <a:chOff x="600076" y="3516030"/>
            <a:chExt cx="4872718" cy="1071712"/>
          </a:xfrm>
        </p:grpSpPr>
        <p:sp>
          <p:nvSpPr>
            <p:cNvPr id="26" name="Window Frame"/>
            <p:cNvSpPr/>
            <p:nvPr/>
          </p:nvSpPr>
          <p:spPr>
            <a:xfrm>
              <a:off x="600076" y="3516030"/>
              <a:ext cx="4872718"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27" name="Body" descr="&lt;Tags&gt;&lt;SMARTRESIZEANCHORS&gt;Absolute,Relative,Absolute,Absolute&lt;/SMARTRESIZEANCHORS&gt;&lt;/Tags&gt;"/>
            <p:cNvSpPr txBox="1"/>
            <p:nvPr/>
          </p:nvSpPr>
          <p:spPr>
            <a:xfrm>
              <a:off x="786038" y="3870525"/>
              <a:ext cx="450510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Alert</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28" name="Button" descr="&lt;Tags&gt;&lt;SMARTRESIZEANCHORS&gt;None,Absolute,None,Absolute&lt;/SMARTRESIZEANCHORS&gt;&lt;/Tags&gt;"/>
            <p:cNvSpPr/>
            <p:nvPr/>
          </p:nvSpPr>
          <p:spPr>
            <a:xfrm>
              <a:off x="4482348" y="4249151"/>
              <a:ext cx="768014"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grpSp>
      <p:grpSp>
        <p:nvGrpSpPr>
          <p:cNvPr id="2" name="그룹 1"/>
          <p:cNvGrpSpPr/>
          <p:nvPr/>
        </p:nvGrpSpPr>
        <p:grpSpPr>
          <a:xfrm>
            <a:off x="3804365" y="531436"/>
            <a:ext cx="2417712" cy="1071712"/>
            <a:chOff x="3863752" y="548688"/>
            <a:chExt cx="2417712" cy="1071712"/>
          </a:xfrm>
        </p:grpSpPr>
        <p:sp>
          <p:nvSpPr>
            <p:cNvPr id="30" name="Window Frame"/>
            <p:cNvSpPr/>
            <p:nvPr/>
          </p:nvSpPr>
          <p:spPr>
            <a:xfrm>
              <a:off x="3863752" y="548688"/>
              <a:ext cx="2417712" cy="1071712"/>
            </a:xfrm>
            <a:prstGeom prst="rect">
              <a:avLst/>
            </a:prstGeom>
            <a:solidFill>
              <a:srgbClr val="FFFFFF"/>
            </a:solidFill>
            <a:ln w="6350">
              <a:solidFill>
                <a:schemeClr val="tx1">
                  <a:lumMod val="65000"/>
                  <a:lumOff val="35000"/>
                </a:schemeClr>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31" name="Body" descr="&lt;Tags&gt;&lt;SMARTRESIZEANCHORS&gt;Absolute,Relative,Absolute,Absolute&lt;/SMARTRESIZEANCHORS&gt;&lt;/Tags&gt;"/>
            <p:cNvSpPr txBox="1"/>
            <p:nvPr/>
          </p:nvSpPr>
          <p:spPr>
            <a:xfrm>
              <a:off x="3956021" y="903183"/>
              <a:ext cx="2235310" cy="1601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lnSpc>
                  <a:spcPct val="130000"/>
                </a:lnSpc>
              </a:pPr>
              <a:r>
                <a:rPr lang="en-US" altLang="ko-KR" sz="900" dirty="0">
                  <a:ln>
                    <a:solidFill>
                      <a:schemeClr val="tx1">
                        <a:lumMod val="75000"/>
                        <a:lumOff val="25000"/>
                        <a:alpha val="0"/>
                      </a:schemeClr>
                    </a:solidFill>
                  </a:ln>
                  <a:solidFill>
                    <a:schemeClr val="tx1">
                      <a:lumMod val="75000"/>
                      <a:lumOff val="25000"/>
                    </a:schemeClr>
                  </a:solidFill>
                </a:rPr>
                <a:t>Confirm</a:t>
              </a:r>
              <a:endParaRPr lang="ko-KR" altLang="en-US" sz="800" dirty="0">
                <a:ln>
                  <a:solidFill>
                    <a:schemeClr val="tx1">
                      <a:lumMod val="75000"/>
                      <a:lumOff val="25000"/>
                      <a:alpha val="0"/>
                    </a:schemeClr>
                  </a:solidFill>
                </a:ln>
                <a:solidFill>
                  <a:schemeClr val="tx1">
                    <a:lumMod val="75000"/>
                    <a:lumOff val="25000"/>
                  </a:schemeClr>
                </a:solidFill>
              </a:endParaRPr>
            </a:p>
          </p:txBody>
        </p:sp>
        <p:sp>
          <p:nvSpPr>
            <p:cNvPr id="32" name="Button" descr="&lt;Tags&gt;&lt;SMARTRESIZEANCHORS&gt;None,Absolute,None,Absolute&lt;/SMARTRESIZEANCHORS&gt;&lt;/Tags&gt;"/>
            <p:cNvSpPr/>
            <p:nvPr/>
          </p:nvSpPr>
          <p:spPr>
            <a:xfrm>
              <a:off x="5790031" y="1276301"/>
              <a:ext cx="381068" cy="228600"/>
            </a:xfrm>
            <a:prstGeom prst="rect">
              <a:avLst/>
            </a:prstGeom>
            <a:solidFill>
              <a:srgbClr val="0078D7"/>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확인</a:t>
              </a:r>
              <a:endParaRPr lang="en-US" sz="850" dirty="0">
                <a:solidFill>
                  <a:srgbClr val="FFFFFF"/>
                </a:solidFill>
                <a:latin typeface="Segoe UI" panose="020B0502040204020203" pitchFamily="34" charset="0"/>
                <a:cs typeface="Segoe UI" panose="020B0502040204020203" pitchFamily="34" charset="0"/>
              </a:endParaRPr>
            </a:p>
          </p:txBody>
        </p:sp>
        <p:sp>
          <p:nvSpPr>
            <p:cNvPr id="33" name="Button" descr="&lt;Tags&gt;&lt;SMARTRESIZEANCHORS&gt;None,Absolute,None,Absolute&lt;/SMARTRESIZEANCHORS&gt;&lt;/Tags&gt;"/>
            <p:cNvSpPr/>
            <p:nvPr/>
          </p:nvSpPr>
          <p:spPr>
            <a:xfrm>
              <a:off x="5375920" y="1276301"/>
              <a:ext cx="381068" cy="2286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chemeClr val="tx1"/>
                  </a:solidFill>
                  <a:latin typeface="Segoe UI" panose="020B0502040204020203" pitchFamily="34" charset="0"/>
                  <a:cs typeface="Segoe UI" panose="020B0502040204020203" pitchFamily="34" charset="0"/>
                </a:rPr>
                <a:t>취소</a:t>
              </a:r>
              <a:endParaRPr lang="en-US" sz="850" dirty="0">
                <a:solidFill>
                  <a:schemeClr val="tx1"/>
                </a:solidFill>
                <a:latin typeface="Segoe UI" panose="020B0502040204020203" pitchFamily="34" charset="0"/>
                <a:cs typeface="Segoe UI" panose="020B0502040204020203" pitchFamily="34" charset="0"/>
              </a:endParaRPr>
            </a:p>
          </p:txBody>
        </p:sp>
      </p:grpSp>
      <p:sp>
        <p:nvSpPr>
          <p:cNvPr id="3" name="직사각형 2"/>
          <p:cNvSpPr/>
          <p:nvPr/>
        </p:nvSpPr>
        <p:spPr>
          <a:xfrm>
            <a:off x="6396653" y="494669"/>
            <a:ext cx="875561" cy="215444"/>
          </a:xfrm>
          <a:prstGeom prst="rect">
            <a:avLst/>
          </a:prstGeom>
        </p:spPr>
        <p:txBody>
          <a:bodyPr wrap="none">
            <a:spAutoFit/>
          </a:bodyPr>
          <a:lstStyle/>
          <a:p>
            <a:r>
              <a:rPr lang="en-US" altLang="ko-KR" sz="800" b="1" dirty="0"/>
              <a:t>※ </a:t>
            </a:r>
            <a:r>
              <a:rPr lang="en-US" altLang="ko-KR" sz="800" b="1" dirty="0" smtClean="0"/>
              <a:t>Validation  </a:t>
            </a:r>
            <a:endParaRPr lang="ko-KR" altLang="en-US" sz="800" dirty="0"/>
          </a:p>
        </p:txBody>
      </p:sp>
      <p:grpSp>
        <p:nvGrpSpPr>
          <p:cNvPr id="34" name="그룹 33"/>
          <p:cNvGrpSpPr/>
          <p:nvPr/>
        </p:nvGrpSpPr>
        <p:grpSpPr>
          <a:xfrm>
            <a:off x="7674983" y="544479"/>
            <a:ext cx="1673998" cy="481611"/>
            <a:chOff x="6499544" y="899519"/>
            <a:chExt cx="1673998" cy="481611"/>
          </a:xfrm>
        </p:grpSpPr>
        <p:sp>
          <p:nvSpPr>
            <p:cNvPr id="35" name="Button">
              <a:extLst>
                <a:ext uri="{FF2B5EF4-FFF2-40B4-BE49-F238E27FC236}">
                  <a16:creationId xmlns:a16="http://schemas.microsoft.com/office/drawing/2014/main" id="{0B50D06C-82E3-4B5D-A60E-0FEAE2474059}"/>
                </a:ext>
              </a:extLst>
            </p:cNvPr>
            <p:cNvSpPr/>
            <p:nvPr/>
          </p:nvSpPr>
          <p:spPr>
            <a:xfrm>
              <a:off x="6558304" y="899519"/>
              <a:ext cx="1615238" cy="252000"/>
            </a:xfrm>
            <a:prstGeom prst="rect">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atinLnBrk="1">
                <a:defRPr/>
              </a:pPr>
              <a:r>
                <a:rPr lang="ko-KR" altLang="en-US" sz="800" dirty="0" smtClean="0">
                  <a:solidFill>
                    <a:schemeClr val="tx1"/>
                  </a:solidFill>
                </a:rPr>
                <a:t>입력문구      </a:t>
              </a:r>
              <a:endParaRPr lang="en-US" altLang="ko-KR" sz="800" dirty="0">
                <a:solidFill>
                  <a:schemeClr val="tx1"/>
                </a:solidFill>
              </a:endParaRPr>
            </a:p>
          </p:txBody>
        </p:sp>
        <p:sp>
          <p:nvSpPr>
            <p:cNvPr id="36" name="직사각형 35"/>
            <p:cNvSpPr/>
            <p:nvPr/>
          </p:nvSpPr>
          <p:spPr>
            <a:xfrm>
              <a:off x="6499544" y="1165686"/>
              <a:ext cx="1204176" cy="215444"/>
            </a:xfrm>
            <a:prstGeom prst="rect">
              <a:avLst/>
            </a:prstGeom>
          </p:spPr>
          <p:txBody>
            <a:bodyPr wrap="none">
              <a:spAutoFit/>
            </a:bodyPr>
            <a:lstStyle/>
            <a:p>
              <a:pPr lvl="0" fontAlgn="base" latinLnBrk="0">
                <a:spcBef>
                  <a:spcPct val="20000"/>
                </a:spcBef>
                <a:spcAft>
                  <a:spcPct val="0"/>
                </a:spcAft>
              </a:pPr>
              <a:r>
                <a:rPr kumimoji="1" lang="ko-KR" altLang="en-US" sz="800" dirty="0">
                  <a:solidFill>
                    <a:srgbClr val="C00000"/>
                  </a:solidFill>
                  <a:latin typeface="맑은 고딕" pitchFamily="50" charset="-127"/>
                </a:rPr>
                <a:t>문구를 입력해 주세요</a:t>
              </a:r>
              <a:r>
                <a:rPr kumimoji="1" lang="en-US" altLang="ko-KR" sz="800" dirty="0">
                  <a:solidFill>
                    <a:srgbClr val="C00000"/>
                  </a:solidFill>
                  <a:latin typeface="맑은 고딕" pitchFamily="50" charset="-127"/>
                </a:rPr>
                <a:t>.</a:t>
              </a:r>
            </a:p>
          </p:txBody>
        </p:sp>
      </p:grpSp>
      <p:graphicFrame>
        <p:nvGraphicFramePr>
          <p:cNvPr id="22" name="표 21">
            <a:extLst>
              <a:ext uri="{FF2B5EF4-FFF2-40B4-BE49-F238E27FC236}">
                <a16:creationId xmlns:a16="http://schemas.microsoft.com/office/drawing/2014/main" id="{6E1F6952-3DDA-4EF4-89E3-55A7899657BD}"/>
              </a:ext>
            </a:extLst>
          </p:cNvPr>
          <p:cNvGraphicFramePr>
            <a:graphicFrameLocks noGrp="1"/>
          </p:cNvGraphicFramePr>
          <p:nvPr>
            <p:extLst>
              <p:ext uri="{D42A27DB-BD31-4B8C-83A1-F6EECF244321}">
                <p14:modId xmlns:p14="http://schemas.microsoft.com/office/powerpoint/2010/main" val="165411272"/>
              </p:ext>
            </p:extLst>
          </p:nvPr>
        </p:nvGraphicFramePr>
        <p:xfrm>
          <a:off x="204138" y="1850182"/>
          <a:ext cx="11759261" cy="1066119"/>
        </p:xfrm>
        <a:graphic>
          <a:graphicData uri="http://schemas.openxmlformats.org/drawingml/2006/table">
            <a:tbl>
              <a:tblPr>
                <a:tableStyleId>{5940675A-B579-460E-94D1-54222C63F5DA}</a:tableStyleId>
              </a:tblPr>
              <a:tblGrid>
                <a:gridCol w="929443">
                  <a:extLst>
                    <a:ext uri="{9D8B030D-6E8A-4147-A177-3AD203B41FA5}">
                      <a16:colId xmlns:a16="http://schemas.microsoft.com/office/drawing/2014/main" val="20000"/>
                    </a:ext>
                  </a:extLst>
                </a:gridCol>
                <a:gridCol w="816371">
                  <a:extLst>
                    <a:ext uri="{9D8B030D-6E8A-4147-A177-3AD203B41FA5}">
                      <a16:colId xmlns:a16="http://schemas.microsoft.com/office/drawing/2014/main" val="20007"/>
                    </a:ext>
                  </a:extLst>
                </a:gridCol>
                <a:gridCol w="326211">
                  <a:extLst>
                    <a:ext uri="{9D8B030D-6E8A-4147-A177-3AD203B41FA5}">
                      <a16:colId xmlns:a16="http://schemas.microsoft.com/office/drawing/2014/main" val="20008"/>
                    </a:ext>
                  </a:extLst>
                </a:gridCol>
                <a:gridCol w="2384474">
                  <a:extLst>
                    <a:ext uri="{9D8B030D-6E8A-4147-A177-3AD203B41FA5}">
                      <a16:colId xmlns:a16="http://schemas.microsoft.com/office/drawing/2014/main" val="20001"/>
                    </a:ext>
                  </a:extLst>
                </a:gridCol>
                <a:gridCol w="425947">
                  <a:extLst>
                    <a:ext uri="{9D8B030D-6E8A-4147-A177-3AD203B41FA5}">
                      <a16:colId xmlns:a16="http://schemas.microsoft.com/office/drawing/2014/main" val="20002"/>
                    </a:ext>
                  </a:extLst>
                </a:gridCol>
                <a:gridCol w="3330133">
                  <a:extLst>
                    <a:ext uri="{9D8B030D-6E8A-4147-A177-3AD203B41FA5}">
                      <a16:colId xmlns:a16="http://schemas.microsoft.com/office/drawing/2014/main" val="20003"/>
                    </a:ext>
                  </a:extLst>
                </a:gridCol>
                <a:gridCol w="486829">
                  <a:extLst>
                    <a:ext uri="{9D8B030D-6E8A-4147-A177-3AD203B41FA5}">
                      <a16:colId xmlns:a16="http://schemas.microsoft.com/office/drawing/2014/main" val="20004"/>
                    </a:ext>
                  </a:extLst>
                </a:gridCol>
                <a:gridCol w="362179">
                  <a:extLst>
                    <a:ext uri="{9D8B030D-6E8A-4147-A177-3AD203B41FA5}">
                      <a16:colId xmlns:a16="http://schemas.microsoft.com/office/drawing/2014/main" val="20005"/>
                    </a:ext>
                  </a:extLst>
                </a:gridCol>
                <a:gridCol w="2697674">
                  <a:extLst>
                    <a:ext uri="{9D8B030D-6E8A-4147-A177-3AD203B41FA5}">
                      <a16:colId xmlns:a16="http://schemas.microsoft.com/office/drawing/2014/main" val="20006"/>
                    </a:ext>
                  </a:extLst>
                </a:gridCol>
              </a:tblGrid>
              <a:tr h="193909">
                <a:tc gridSpan="9">
                  <a:txBody>
                    <a:bodyPr/>
                    <a:lstStyle/>
                    <a:p>
                      <a:pPr algn="l" rtl="0" fontAlgn="ctr"/>
                      <a:r>
                        <a:rPr lang="en-US" sz="800" b="1" spc="0" dirty="0" smtClean="0">
                          <a:solidFill>
                            <a:schemeClr val="bg1"/>
                          </a:solidFill>
                          <a:effectLst/>
                          <a:latin typeface="+mn-ea"/>
                          <a:ea typeface="+mn-ea"/>
                        </a:rPr>
                        <a:t>Alert – </a:t>
                      </a:r>
                      <a:r>
                        <a:rPr lang="ko-KR" altLang="en-US" sz="800" b="1" spc="0" dirty="0" smtClean="0">
                          <a:solidFill>
                            <a:schemeClr val="bg1"/>
                          </a:solidFill>
                          <a:effectLst/>
                          <a:latin typeface="+mn-ea"/>
                          <a:ea typeface="+mn-ea"/>
                        </a:rPr>
                        <a:t>점포개설문의 취소</a:t>
                      </a:r>
                      <a:r>
                        <a:rPr lang="en-US" sz="800" b="1" spc="0" dirty="0" smtClean="0">
                          <a:solidFill>
                            <a:schemeClr val="bg1"/>
                          </a:solidFill>
                          <a:effectLst/>
                          <a:latin typeface="+mn-ea"/>
                          <a:ea typeface="+mn-ea"/>
                        </a:rPr>
                        <a:t> </a:t>
                      </a:r>
                      <a:r>
                        <a:rPr lang="ko-KR" altLang="en-US" sz="800" b="1" spc="0" dirty="0" smtClean="0">
                          <a:solidFill>
                            <a:schemeClr val="bg1"/>
                          </a:solidFill>
                          <a:effectLst/>
                          <a:latin typeface="+mn-ea"/>
                          <a:ea typeface="+mn-ea"/>
                        </a:rPr>
                        <a:t> </a:t>
                      </a:r>
                      <a:endParaRPr lang="en-US" sz="800" b="1" spc="0" dirty="0">
                        <a:solidFill>
                          <a:schemeClr val="bg1"/>
                        </a:solidFill>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50000"/>
                        <a:lumOff val="50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hMerge="1">
                  <a:txBody>
                    <a:bodyPr/>
                    <a:lstStyle/>
                    <a:p>
                      <a:pPr algn="ctr" rtl="0" fontAlgn="ctr"/>
                      <a:endParaRPr lang="ko-KR" alt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93909">
                <a:tc>
                  <a:txBody>
                    <a:bodyPr/>
                    <a:lstStyle/>
                    <a:p>
                      <a:pPr algn="ctr" rtl="0" fontAlgn="ctr"/>
                      <a:r>
                        <a:rPr lang="en-US" sz="800" b="1" spc="0" dirty="0" smtClean="0">
                          <a:effectLst/>
                          <a:latin typeface="+mn-ea"/>
                          <a:ea typeface="+mn-ea"/>
                        </a:rPr>
                        <a:t>Page_ID</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버튼명</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smtClean="0">
                          <a:effectLst/>
                          <a:latin typeface="+mn-ea"/>
                          <a:ea typeface="+mn-ea"/>
                        </a:rPr>
                        <a:t>구분</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case</a:t>
                      </a:r>
                      <a:endParaRPr lang="en-US" sz="800" b="1" spc="0" dirty="0">
                        <a:effectLst/>
                        <a:latin typeface="+mn-ea"/>
                        <a:ea typeface="+mn-ea"/>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smtClean="0">
                          <a:effectLst/>
                          <a:latin typeface="+mn-ea"/>
                          <a:ea typeface="+mn-ea"/>
                        </a:rPr>
                        <a:t>device</a:t>
                      </a:r>
                      <a:endParaRPr lang="en-US" sz="800" b="1" spc="0" dirty="0">
                        <a:effectLst/>
                        <a:latin typeface="+mn-ea"/>
                        <a:ea typeface="+mn-ea"/>
                      </a:endParaRP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text</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type</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en-US" sz="800" b="1" spc="0" dirty="0">
                          <a:effectLst/>
                          <a:latin typeface="+mn-ea"/>
                          <a:ea typeface="+mn-ea"/>
                        </a:rPr>
                        <a:t>button</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tc>
                  <a:txBody>
                    <a:bodyPr/>
                    <a:lstStyle/>
                    <a:p>
                      <a:pPr algn="ctr" rtl="0" fontAlgn="ctr"/>
                      <a:r>
                        <a:rPr lang="ko-KR" altLang="en-US" sz="800" b="1" spc="0" dirty="0">
                          <a:effectLst/>
                          <a:latin typeface="+mn-ea"/>
                          <a:ea typeface="+mn-ea"/>
                        </a:rPr>
                        <a:t>실행 후</a:t>
                      </a:r>
                    </a:p>
                  </a:txBody>
                  <a:tcPr marL="2817" marR="2817" marT="1878" marB="1878"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2357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800" kern="1200" spc="0" dirty="0" smtClean="0">
                          <a:solidFill>
                            <a:schemeClr val="tx1"/>
                          </a:solidFill>
                          <a:effectLst/>
                          <a:latin typeface="+mn-ea"/>
                          <a:ea typeface="+mn-ea"/>
                          <a:cs typeface="+mn-cs"/>
                        </a:rPr>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l">
                        <a:defRPr/>
                      </a:pPr>
                      <a:r>
                        <a:rPr lang="ko-KR" altLang="en-US" sz="800" baseline="0" dirty="0" smtClean="0"/>
                        <a:t>취소하시겠습니까</a:t>
                      </a:r>
                      <a:r>
                        <a:rPr lang="en-US" altLang="ko-KR" sz="800" baseline="0" dirty="0" smtClean="0"/>
                        <a:t>? </a:t>
                      </a:r>
                    </a:p>
                    <a:p>
                      <a:pPr algn="l">
                        <a:defRPr/>
                      </a:pPr>
                      <a:r>
                        <a:rPr lang="ko-KR" altLang="en-US" sz="800" baseline="0" dirty="0" smtClean="0"/>
                        <a:t>작성중인 내용은 저장되지 않습니다</a:t>
                      </a:r>
                      <a:r>
                        <a:rPr lang="en-US" altLang="ko-KR" sz="800" baseline="0" dirty="0" smtClean="0"/>
                        <a:t>.</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rowSpan="2">
                  <a:txBody>
                    <a:bodyPr/>
                    <a:lstStyle/>
                    <a:p>
                      <a:pPr algn="ctr" rtl="0" fontAlgn="ctr"/>
                      <a:r>
                        <a:rPr lang="en-US" sz="800" spc="0" dirty="0" smtClean="0">
                          <a:effectLst/>
                          <a:latin typeface="+mn-ea"/>
                          <a:ea typeface="+mn-ea"/>
                        </a:rPr>
                        <a:t>confirm</a:t>
                      </a: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아니오</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effectLst/>
                          <a:latin typeface="+mn-ea"/>
                          <a:ea typeface="+mn-ea"/>
                        </a:rPr>
                        <a:t>화면복귀</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1978123"/>
                  </a:ext>
                </a:extLst>
              </a:tr>
              <a:tr h="323570">
                <a:tc>
                  <a:txBody>
                    <a:body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endParaRPr kumimoji="0" lang="ko-KR" altLang="en-US" sz="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취소</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kern="1200" spc="0" dirty="0" smtClean="0">
                          <a:solidFill>
                            <a:schemeClr val="tx1"/>
                          </a:solidFill>
                          <a:effectLst/>
                          <a:latin typeface="+mn-ea"/>
                          <a:ea typeface="+mn-ea"/>
                          <a:cs typeface="+mn-cs"/>
                        </a:rPr>
                        <a:t>정상</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en-US" altLang="ko-KR" sz="800" kern="1200" spc="0" dirty="0" smtClean="0">
                        <a:solidFill>
                          <a:schemeClr val="tx1"/>
                        </a:solidFill>
                        <a:effectLst/>
                        <a:latin typeface="+mn-ea"/>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spc="0" dirty="0" smtClean="0">
                          <a:effectLst/>
                          <a:latin typeface="+mn-ea"/>
                          <a:ea typeface="+mn-ea"/>
                        </a:rPr>
                        <a:t>공통</a:t>
                      </a: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l">
                        <a:defRPr/>
                      </a:pPr>
                      <a:endParaRPr lang="en-US" altLang="ko-KR" sz="800" dirty="0" smtClean="0"/>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vMerge="1">
                  <a:txBody>
                    <a:bodyPr/>
                    <a:lstStyle/>
                    <a:p>
                      <a:pPr algn="ctr" rtl="0" fontAlgn="ctr"/>
                      <a:endParaRPr 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rtl="0" fontAlgn="ctr"/>
                      <a:r>
                        <a:rPr lang="ko-KR" altLang="en-US" sz="800" spc="0" dirty="0" smtClean="0">
                          <a:effectLst/>
                          <a:latin typeface="+mn-ea"/>
                          <a:ea typeface="+mn-ea"/>
                        </a:rPr>
                        <a:t>예</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rtl="0" fontAlgn="ctr"/>
                      <a:r>
                        <a:rPr lang="ko-KR" altLang="en-US" sz="800" spc="0" dirty="0" smtClean="0">
                          <a:effectLst/>
                          <a:latin typeface="+mn-ea"/>
                          <a:ea typeface="+mn-ea"/>
                        </a:rPr>
                        <a:t>화면복귀 </a:t>
                      </a:r>
                      <a:r>
                        <a:rPr lang="en-US" altLang="ko-KR" sz="800" spc="0" dirty="0" smtClean="0">
                          <a:effectLst/>
                          <a:latin typeface="+mn-ea"/>
                          <a:ea typeface="+mn-ea"/>
                        </a:rPr>
                        <a:t>&amp; </a:t>
                      </a:r>
                      <a:r>
                        <a:rPr lang="ko-KR" altLang="en-US" sz="800" spc="0" dirty="0" err="1" smtClean="0">
                          <a:effectLst/>
                          <a:latin typeface="+mn-ea"/>
                          <a:ea typeface="+mn-ea"/>
                        </a:rPr>
                        <a:t>입력값</a:t>
                      </a:r>
                      <a:r>
                        <a:rPr lang="ko-KR" altLang="en-US" sz="800" spc="0" dirty="0" smtClean="0">
                          <a:effectLst/>
                          <a:latin typeface="+mn-ea"/>
                          <a:ea typeface="+mn-ea"/>
                        </a:rPr>
                        <a:t> 초기화</a:t>
                      </a:r>
                      <a:endParaRPr lang="ko-KR" altLang="en-US" sz="800" spc="0" dirty="0">
                        <a:effectLst/>
                        <a:latin typeface="+mn-ea"/>
                        <a:ea typeface="+mn-ea"/>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7362862"/>
                  </a:ext>
                </a:extLst>
              </a:tr>
            </a:tbl>
          </a:graphicData>
        </a:graphic>
      </p:graphicFrame>
    </p:spTree>
    <p:extLst>
      <p:ext uri="{BB962C8B-B14F-4D97-AF65-F5344CB8AC3E}">
        <p14:creationId xmlns:p14="http://schemas.microsoft.com/office/powerpoint/2010/main" val="3203180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고객센터 </a:t>
            </a:r>
            <a:r>
              <a:rPr lang="en-US" altLang="ko-KR" dirty="0" smtClean="0"/>
              <a:t>&gt; </a:t>
            </a:r>
            <a:r>
              <a:rPr lang="ko-KR" altLang="en-US" dirty="0" smtClean="0"/>
              <a:t>전자공고 탭</a:t>
            </a:r>
            <a:endParaRPr lang="ko-KR" altLang="en-US" dirty="0"/>
          </a:p>
        </p:txBody>
      </p:sp>
      <p:sp>
        <p:nvSpPr>
          <p:cNvPr id="3" name="부제목 2"/>
          <p:cNvSpPr>
            <a:spLocks noGrp="1"/>
          </p:cNvSpPr>
          <p:nvPr>
            <p:ph type="subTitle" idx="1"/>
          </p:nvPr>
        </p:nvSpPr>
        <p:spPr/>
        <p:txBody>
          <a:bodyPr/>
          <a:lstStyle/>
          <a:p>
            <a:r>
              <a:rPr lang="en-US" altLang="ko-KR" dirty="0"/>
              <a:t>IN_PC_MYP_01_93</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2">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3"/>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981870236"/>
              </p:ext>
            </p:extLst>
          </p:nvPr>
        </p:nvGraphicFramePr>
        <p:xfrm>
          <a:off x="9000565" y="37029"/>
          <a:ext cx="3152540" cy="129662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 </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&gt;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전자공고 탭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관리자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CS</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전자공고관리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등록</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전시대상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 </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등록된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전자공고는</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페이징</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처리 없이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1</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페이지에 최신등록순으로 전체 노출</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1-1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다운로드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클릭시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새창으로</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해당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전자공고에</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 첨부된 파일 열기</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4"/>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extLst>
              <p:ext uri="{D42A27DB-BD31-4B8C-83A1-F6EECF244321}">
                <p14:modId xmlns:p14="http://schemas.microsoft.com/office/powerpoint/2010/main" val="845037302"/>
              </p:ext>
            </p:extLst>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tx1"/>
                          </a:solidFill>
                        </a:rPr>
                        <a:t>FAQ</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bg1"/>
                          </a:solidFill>
                        </a:rPr>
                        <a:t>전자공고</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공지사항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5"/>
          <a:stretch>
            <a:fillRect/>
          </a:stretch>
        </p:blipFill>
        <p:spPr>
          <a:xfrm>
            <a:off x="8451986" y="5234159"/>
            <a:ext cx="215548" cy="215548"/>
          </a:xfrm>
          <a:prstGeom prst="rect">
            <a:avLst/>
          </a:prstGeom>
          <a:noFill/>
        </p:spPr>
      </p:pic>
      <p:sp>
        <p:nvSpPr>
          <p:cNvPr id="33" name="Oval 611">
            <a:extLst>
              <a:ext uri="{FF2B5EF4-FFF2-40B4-BE49-F238E27FC236}">
                <a16:creationId xmlns:a16="http://schemas.microsoft.com/office/drawing/2014/main" id="{8A3723C9-7A64-4677-9B95-EBFFA02C0DC4}"/>
              </a:ext>
            </a:extLst>
          </p:cNvPr>
          <p:cNvSpPr>
            <a:spLocks noChangeArrowheads="1"/>
          </p:cNvSpPr>
          <p:nvPr/>
        </p:nvSpPr>
        <p:spPr bwMode="auto">
          <a:xfrm>
            <a:off x="7794568" y="22872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cxnSp>
        <p:nvCxnSpPr>
          <p:cNvPr id="41" name="직선 연결선 40"/>
          <p:cNvCxnSpPr/>
          <p:nvPr/>
        </p:nvCxnSpPr>
        <p:spPr>
          <a:xfrm>
            <a:off x="235511" y="3212976"/>
            <a:ext cx="838076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5" name="표 44"/>
          <p:cNvGraphicFramePr>
            <a:graphicFrameLocks noGrp="1"/>
          </p:cNvGraphicFramePr>
          <p:nvPr>
            <p:extLst>
              <p:ext uri="{D42A27DB-BD31-4B8C-83A1-F6EECF244321}">
                <p14:modId xmlns:p14="http://schemas.microsoft.com/office/powerpoint/2010/main" val="3940760249"/>
              </p:ext>
            </p:extLst>
          </p:nvPr>
        </p:nvGraphicFramePr>
        <p:xfrm>
          <a:off x="237956" y="2880340"/>
          <a:ext cx="1424623" cy="337981"/>
        </p:xfrm>
        <a:graphic>
          <a:graphicData uri="http://schemas.openxmlformats.org/drawingml/2006/table">
            <a:tbl>
              <a:tblPr firstRow="1" bandRow="1">
                <a:tableStyleId>{5C22544A-7EE6-4342-B048-85BDC9FD1C3A}</a:tableStyleId>
              </a:tblPr>
              <a:tblGrid>
                <a:gridCol w="1424623">
                  <a:extLst>
                    <a:ext uri="{9D8B030D-6E8A-4147-A177-3AD203B41FA5}">
                      <a16:colId xmlns:a16="http://schemas.microsoft.com/office/drawing/2014/main" val="748870899"/>
                    </a:ext>
                  </a:extLst>
                </a:gridCol>
              </a:tblGrid>
              <a:tr h="33798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Innisfree</a:t>
                      </a:r>
                      <a:r>
                        <a:rPr lang="en-US" altLang="ko-KR" sz="800" baseline="0" dirty="0" smtClean="0">
                          <a:solidFill>
                            <a:schemeClr val="tx1"/>
                          </a:solidFill>
                        </a:rPr>
                        <a:t> </a:t>
                      </a:r>
                      <a:r>
                        <a:rPr lang="ko-KR" altLang="en-US" sz="800" baseline="0" dirty="0" smtClean="0">
                          <a:solidFill>
                            <a:schemeClr val="tx1"/>
                          </a:solidFill>
                        </a:rPr>
                        <a:t>전자공고</a:t>
                      </a:r>
                      <a:endParaRPr lang="ko-KR" altLang="en-US" sz="800" dirty="0" smtClean="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sp>
        <p:nvSpPr>
          <p:cNvPr id="48" name="Oval 611">
            <a:extLst>
              <a:ext uri="{FF2B5EF4-FFF2-40B4-BE49-F238E27FC236}">
                <a16:creationId xmlns:a16="http://schemas.microsoft.com/office/drawing/2014/main" id="{8A3723C9-7A64-4677-9B95-EBFFA02C0DC4}"/>
              </a:ext>
            </a:extLst>
          </p:cNvPr>
          <p:cNvSpPr>
            <a:spLocks noChangeArrowheads="1"/>
          </p:cNvSpPr>
          <p:nvPr/>
        </p:nvSpPr>
        <p:spPr bwMode="auto">
          <a:xfrm>
            <a:off x="3359696" y="4866947"/>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pic>
        <p:nvPicPr>
          <p:cNvPr id="6" name="그림 5"/>
          <p:cNvPicPr>
            <a:picLocks noChangeAspect="1"/>
          </p:cNvPicPr>
          <p:nvPr/>
        </p:nvPicPr>
        <p:blipFill rotWithShape="1">
          <a:blip r:embed="rId6"/>
          <a:srcRect t="2846" b="45937"/>
          <a:stretch/>
        </p:blipFill>
        <p:spPr>
          <a:xfrm>
            <a:off x="343029" y="3238261"/>
            <a:ext cx="7704856" cy="2494996"/>
          </a:xfrm>
          <a:prstGeom prst="rect">
            <a:avLst/>
          </a:prstGeom>
        </p:spPr>
      </p:pic>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7430247" y="310497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1-1</a:t>
            </a:r>
            <a:endParaRPr lang="en-US" altLang="ko-KR" sz="800" b="1" kern="0" dirty="0">
              <a:solidFill>
                <a:sysClr val="window" lastClr="FFFFFF"/>
              </a:solidFill>
              <a:latin typeface="맑은 고딕"/>
              <a:ea typeface="맑은 고딕"/>
            </a:endParaRPr>
          </a:p>
        </p:txBody>
      </p:sp>
      <p:sp>
        <p:nvSpPr>
          <p:cNvPr id="40" name="자유형 43">
            <a:extLst>
              <a:ext uri="{FF2B5EF4-FFF2-40B4-BE49-F238E27FC236}">
                <a16:creationId xmlns:a16="http://schemas.microsoft.com/office/drawing/2014/main" id="{D86851AA-CA2D-F50D-FF14-736C93C9A774}"/>
              </a:ext>
            </a:extLst>
          </p:cNvPr>
          <p:cNvSpPr/>
          <p:nvPr/>
        </p:nvSpPr>
        <p:spPr>
          <a:xfrm>
            <a:off x="208380" y="5736312"/>
            <a:ext cx="7994624" cy="162655"/>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생략</a:t>
            </a:r>
            <a:endParaRPr lang="ko-KR" altLang="en-US" sz="800" dirty="0">
              <a:solidFill>
                <a:schemeClr val="tx1">
                  <a:lumMod val="50000"/>
                  <a:lumOff val="50000"/>
                </a:schemeClr>
              </a:solidFill>
            </a:endParaRPr>
          </a:p>
        </p:txBody>
      </p:sp>
      <p:sp>
        <p:nvSpPr>
          <p:cNvPr id="49" name="직사각형 48"/>
          <p:cNvSpPr/>
          <p:nvPr/>
        </p:nvSpPr>
        <p:spPr>
          <a:xfrm>
            <a:off x="72427" y="6179766"/>
            <a:ext cx="8868021" cy="456638"/>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Tree>
    <p:extLst>
      <p:ext uri="{BB962C8B-B14F-4D97-AF65-F5344CB8AC3E}">
        <p14:creationId xmlns:p14="http://schemas.microsoft.com/office/powerpoint/2010/main" val="9066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p:cNvGrpSpPr/>
          <p:nvPr/>
        </p:nvGrpSpPr>
        <p:grpSpPr>
          <a:xfrm>
            <a:off x="479376" y="3142117"/>
            <a:ext cx="1377300" cy="2517372"/>
            <a:chOff x="6734480" y="1025425"/>
            <a:chExt cx="1377300" cy="2517372"/>
          </a:xfrm>
        </p:grpSpPr>
        <p:grpSp>
          <p:nvGrpSpPr>
            <p:cNvPr id="30" name="그룹 29"/>
            <p:cNvGrpSpPr/>
            <p:nvPr/>
          </p:nvGrpSpPr>
          <p:grpSpPr>
            <a:xfrm>
              <a:off x="6734480" y="2698708"/>
              <a:ext cx="1377300" cy="844089"/>
              <a:chOff x="6753967" y="2698708"/>
              <a:chExt cx="1377300" cy="844089"/>
            </a:xfrm>
          </p:grpSpPr>
          <p:pic>
            <p:nvPicPr>
              <p:cNvPr id="35" name="Picture 8" descr="icon_starM.png (48×48)"/>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826867" y="3372299"/>
                <a:ext cx="120395" cy="12039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그룹 35"/>
              <p:cNvGrpSpPr/>
              <p:nvPr/>
            </p:nvGrpSpPr>
            <p:grpSpPr>
              <a:xfrm>
                <a:off x="6753967" y="2698708"/>
                <a:ext cx="1377300" cy="844089"/>
                <a:chOff x="6636838" y="2671945"/>
                <a:chExt cx="1377300" cy="844089"/>
              </a:xfrm>
            </p:grpSpPr>
            <p:sp>
              <p:nvSpPr>
                <p:cNvPr id="37" name="TextBox 36"/>
                <p:cNvSpPr txBox="1"/>
                <p:nvPr/>
              </p:nvSpPr>
              <p:spPr>
                <a:xfrm>
                  <a:off x="6705447" y="2671945"/>
                  <a:ext cx="1261569" cy="123111"/>
                </a:xfrm>
                <a:prstGeom prst="rect">
                  <a:avLst/>
                </a:prstGeom>
                <a:noFill/>
              </p:spPr>
              <p:txBody>
                <a:bodyPr wrap="square" lIns="0" tIns="0" rIns="0" bIns="0" rtlCol="0">
                  <a:spAutoFit/>
                </a:bodyPr>
                <a:lstStyle/>
                <a:p>
                  <a:r>
                    <a:rPr lang="ko-KR" altLang="en-US" sz="800" spc="-150" dirty="0" err="1" smtClean="0"/>
                    <a:t>그린티</a:t>
                  </a:r>
                  <a:r>
                    <a:rPr lang="ko-KR" altLang="en-US" sz="800" spc="-150" dirty="0" smtClean="0"/>
                    <a:t>  씨드 </a:t>
                  </a:r>
                  <a:r>
                    <a:rPr lang="ko-KR" altLang="en-US" sz="800" spc="-150" dirty="0" err="1" smtClean="0"/>
                    <a:t>히알루론산</a:t>
                  </a:r>
                  <a:r>
                    <a:rPr lang="ko-KR" altLang="en-US" sz="800" spc="-150" dirty="0" smtClean="0"/>
                    <a:t> 세럼</a:t>
                  </a:r>
                  <a:endParaRPr lang="ko-KR" altLang="en-US" sz="800" spc="-150" dirty="0">
                    <a:solidFill>
                      <a:schemeClr val="bg1">
                        <a:lumMod val="75000"/>
                      </a:schemeClr>
                    </a:solidFill>
                  </a:endParaRPr>
                </a:p>
              </p:txBody>
            </p:sp>
            <p:sp>
              <p:nvSpPr>
                <p:cNvPr id="38" name="TextBox 37"/>
                <p:cNvSpPr txBox="1"/>
                <p:nvPr/>
              </p:nvSpPr>
              <p:spPr>
                <a:xfrm>
                  <a:off x="6636838" y="2823830"/>
                  <a:ext cx="1377300" cy="246221"/>
                </a:xfrm>
                <a:prstGeom prst="rect">
                  <a:avLst/>
                </a:prstGeom>
                <a:noFill/>
              </p:spPr>
              <p:txBody>
                <a:bodyPr wrap="none" rtlCol="0">
                  <a:spAutoFit/>
                </a:bodyPr>
                <a:lstStyle/>
                <a:p>
                  <a:pPr lvl="0"/>
                  <a:r>
                    <a:rPr lang="en-US" altLang="ko-KR" sz="1000" b="1" dirty="0">
                      <a:solidFill>
                        <a:prstClr val="black"/>
                      </a:solidFill>
                    </a:rPr>
                    <a:t>37,000</a:t>
                  </a:r>
                  <a:r>
                    <a:rPr lang="ko-KR" altLang="en-US" sz="1000" b="1" dirty="0" smtClean="0">
                      <a:solidFill>
                        <a:prstClr val="black"/>
                      </a:solidFill>
                    </a:rPr>
                    <a:t>원</a:t>
                  </a:r>
                  <a:r>
                    <a:rPr lang="en-US" altLang="ko-KR" sz="800" dirty="0" smtClean="0">
                      <a:solidFill>
                        <a:prstClr val="black"/>
                      </a:solidFill>
                    </a:rPr>
                    <a:t> </a:t>
                  </a:r>
                  <a:r>
                    <a:rPr lang="en-US" altLang="ko-KR" sz="800" dirty="0">
                      <a:solidFill>
                        <a:srgbClr val="FF0000"/>
                      </a:solidFill>
                    </a:rPr>
                    <a:t>6</a:t>
                  </a:r>
                  <a:r>
                    <a:rPr lang="en-US" altLang="ko-KR" sz="800" dirty="0" smtClean="0">
                      <a:solidFill>
                        <a:srgbClr val="FF0000"/>
                      </a:solidFill>
                    </a:rPr>
                    <a:t>0</a:t>
                  </a:r>
                  <a:r>
                    <a:rPr lang="en-US" altLang="ko-KR" sz="800" dirty="0">
                      <a:solidFill>
                        <a:srgbClr val="FF0000"/>
                      </a:solidFill>
                    </a:rPr>
                    <a:t>% </a:t>
                  </a:r>
                  <a:r>
                    <a:rPr lang="en-US" altLang="ko-KR" sz="700" strike="sngStrike" dirty="0">
                      <a:solidFill>
                        <a:prstClr val="white">
                          <a:lumMod val="65000"/>
                        </a:prstClr>
                      </a:solidFill>
                    </a:rPr>
                    <a:t>53,000</a:t>
                  </a:r>
                  <a:r>
                    <a:rPr lang="ko-KR" altLang="en-US" sz="700" strike="sngStrike" dirty="0">
                      <a:solidFill>
                        <a:prstClr val="white">
                          <a:lumMod val="65000"/>
                        </a:prstClr>
                      </a:solidFill>
                    </a:rPr>
                    <a:t>원</a:t>
                  </a:r>
                  <a:r>
                    <a:rPr lang="en-US" altLang="ko-KR" sz="700" dirty="0">
                      <a:solidFill>
                        <a:prstClr val="black"/>
                      </a:solidFill>
                    </a:rPr>
                    <a:t> </a:t>
                  </a:r>
                  <a:endParaRPr lang="ko-KR" altLang="en-US" sz="1600" dirty="0">
                    <a:solidFill>
                      <a:prstClr val="black"/>
                    </a:solidFill>
                  </a:endParaRPr>
                </a:p>
              </p:txBody>
            </p:sp>
            <p:sp>
              <p:nvSpPr>
                <p:cNvPr id="39" name="TextBox 38"/>
                <p:cNvSpPr txBox="1"/>
                <p:nvPr/>
              </p:nvSpPr>
              <p:spPr>
                <a:xfrm>
                  <a:off x="6761375" y="3315979"/>
                  <a:ext cx="457176" cy="200055"/>
                </a:xfrm>
                <a:prstGeom prst="rect">
                  <a:avLst/>
                </a:prstGeom>
                <a:noFill/>
              </p:spPr>
              <p:txBody>
                <a:bodyPr wrap="none" rtlCol="0">
                  <a:spAutoFit/>
                </a:bodyPr>
                <a:lstStyle/>
                <a:p>
                  <a:r>
                    <a:rPr lang="en-US" altLang="ko-KR" sz="700" dirty="0" smtClean="0">
                      <a:solidFill>
                        <a:schemeClr val="tx1">
                          <a:lumMod val="50000"/>
                          <a:lumOff val="50000"/>
                        </a:schemeClr>
                      </a:solidFill>
                    </a:rPr>
                    <a:t>4.9(22)</a:t>
                  </a:r>
                  <a:endParaRPr lang="ko-KR" altLang="en-US" sz="700" dirty="0">
                    <a:solidFill>
                      <a:schemeClr val="tx1">
                        <a:lumMod val="50000"/>
                        <a:lumOff val="50000"/>
                      </a:schemeClr>
                    </a:solidFill>
                  </a:endParaRPr>
                </a:p>
              </p:txBody>
            </p:sp>
            <p:sp>
              <p:nvSpPr>
                <p:cNvPr id="41" name="직사각형 40"/>
                <p:cNvSpPr/>
                <p:nvPr/>
              </p:nvSpPr>
              <p:spPr>
                <a:xfrm>
                  <a:off x="6728647" y="3160186"/>
                  <a:ext cx="556948" cy="116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700" dirty="0" smtClean="0"/>
                    <a:t>임직원 전용</a:t>
                  </a:r>
                  <a:endParaRPr lang="ko-KR" altLang="en-US" sz="700" dirty="0"/>
                </a:p>
              </p:txBody>
            </p:sp>
          </p:grpSp>
        </p:grpSp>
        <p:grpSp>
          <p:nvGrpSpPr>
            <p:cNvPr id="31" name="Placeholder">
              <a:extLst>
                <a:ext uri="{FF2B5EF4-FFF2-40B4-BE49-F238E27FC236}">
                  <a16:creationId xmlns:a16="http://schemas.microsoft.com/office/drawing/2014/main" id="{553F2BB2-1B7F-442D-9B25-5095C88FF85E}"/>
                </a:ext>
              </a:extLst>
            </p:cNvPr>
            <p:cNvGrpSpPr>
              <a:grpSpLocks/>
            </p:cNvGrpSpPr>
            <p:nvPr/>
          </p:nvGrpSpPr>
          <p:grpSpPr bwMode="auto">
            <a:xfrm>
              <a:off x="6785923" y="1025425"/>
              <a:ext cx="1255911" cy="1617113"/>
              <a:chOff x="508000" y="1397000"/>
              <a:chExt cx="1008112" cy="1008112"/>
            </a:xfrm>
            <a:solidFill>
              <a:srgbClr val="FFFFFF"/>
            </a:solidFill>
          </p:grpSpPr>
          <p:sp>
            <p:nvSpPr>
              <p:cNvPr id="32"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33"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34"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grpSp>
        <p:nvGrpSpPr>
          <p:cNvPr id="120" name="그룹 119"/>
          <p:cNvGrpSpPr/>
          <p:nvPr/>
        </p:nvGrpSpPr>
        <p:grpSpPr>
          <a:xfrm>
            <a:off x="2091670" y="3142117"/>
            <a:ext cx="1377300" cy="2608004"/>
            <a:chOff x="6734480" y="1025425"/>
            <a:chExt cx="1377300" cy="2608004"/>
          </a:xfrm>
        </p:grpSpPr>
        <p:grpSp>
          <p:nvGrpSpPr>
            <p:cNvPr id="121" name="그룹 120"/>
            <p:cNvGrpSpPr/>
            <p:nvPr/>
          </p:nvGrpSpPr>
          <p:grpSpPr>
            <a:xfrm>
              <a:off x="6734480" y="2698708"/>
              <a:ext cx="1377300" cy="934721"/>
              <a:chOff x="6753967" y="2698708"/>
              <a:chExt cx="1377300" cy="934721"/>
            </a:xfrm>
          </p:grpSpPr>
          <p:pic>
            <p:nvPicPr>
              <p:cNvPr id="129" name="Picture 8" descr="icon_starM.png (48×48)"/>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826867" y="3462931"/>
                <a:ext cx="120395" cy="120395"/>
              </a:xfrm>
              <a:prstGeom prst="rect">
                <a:avLst/>
              </a:prstGeom>
              <a:noFill/>
              <a:extLst>
                <a:ext uri="{909E8E84-426E-40DD-AFC4-6F175D3DCCD1}">
                  <a14:hiddenFill xmlns:a14="http://schemas.microsoft.com/office/drawing/2010/main">
                    <a:solidFill>
                      <a:srgbClr val="FFFFFF"/>
                    </a:solidFill>
                  </a14:hiddenFill>
                </a:ext>
              </a:extLst>
            </p:spPr>
          </p:pic>
          <p:grpSp>
            <p:nvGrpSpPr>
              <p:cNvPr id="130" name="그룹 129"/>
              <p:cNvGrpSpPr/>
              <p:nvPr/>
            </p:nvGrpSpPr>
            <p:grpSpPr>
              <a:xfrm>
                <a:off x="6753967" y="2698708"/>
                <a:ext cx="1377300" cy="934721"/>
                <a:chOff x="6636838" y="2671945"/>
                <a:chExt cx="1377300" cy="934721"/>
              </a:xfrm>
            </p:grpSpPr>
            <p:sp>
              <p:nvSpPr>
                <p:cNvPr id="131" name="TextBox 130"/>
                <p:cNvSpPr txBox="1"/>
                <p:nvPr/>
              </p:nvSpPr>
              <p:spPr>
                <a:xfrm>
                  <a:off x="6705447" y="2671945"/>
                  <a:ext cx="1261569" cy="246221"/>
                </a:xfrm>
                <a:prstGeom prst="rect">
                  <a:avLst/>
                </a:prstGeom>
                <a:noFill/>
              </p:spPr>
              <p:txBody>
                <a:bodyPr wrap="square" lIns="0" tIns="0" rIns="0" bIns="0" rtlCol="0">
                  <a:spAutoFit/>
                </a:bodyPr>
                <a:lstStyle/>
                <a:p>
                  <a:r>
                    <a:rPr lang="ko-KR" altLang="en-US" sz="800" spc="-150" dirty="0" smtClean="0"/>
                    <a:t>제품명은 </a:t>
                  </a:r>
                  <a:r>
                    <a:rPr lang="ko-KR" altLang="en-US" sz="800" spc="-150" dirty="0"/>
                    <a:t>최대 두 줄까지 노출되며 길어질 시 말줄임 처리</a:t>
                  </a:r>
                  <a:r>
                    <a:rPr lang="en-US" altLang="ko-KR" sz="800" spc="-150" dirty="0"/>
                    <a:t>…</a:t>
                  </a:r>
                  <a:endParaRPr lang="ko-KR" altLang="en-US" sz="800" spc="-150" dirty="0">
                    <a:solidFill>
                      <a:schemeClr val="bg1">
                        <a:lumMod val="75000"/>
                      </a:schemeClr>
                    </a:solidFill>
                  </a:endParaRPr>
                </a:p>
              </p:txBody>
            </p:sp>
            <p:sp>
              <p:nvSpPr>
                <p:cNvPr id="132" name="TextBox 131"/>
                <p:cNvSpPr txBox="1"/>
                <p:nvPr/>
              </p:nvSpPr>
              <p:spPr>
                <a:xfrm>
                  <a:off x="6636838" y="2914462"/>
                  <a:ext cx="1377300" cy="246221"/>
                </a:xfrm>
                <a:prstGeom prst="rect">
                  <a:avLst/>
                </a:prstGeom>
                <a:noFill/>
              </p:spPr>
              <p:txBody>
                <a:bodyPr wrap="none" rtlCol="0">
                  <a:spAutoFit/>
                </a:bodyPr>
                <a:lstStyle/>
                <a:p>
                  <a:pPr lvl="0"/>
                  <a:r>
                    <a:rPr lang="en-US" altLang="ko-KR" sz="1000" b="1" dirty="0">
                      <a:solidFill>
                        <a:prstClr val="black"/>
                      </a:solidFill>
                    </a:rPr>
                    <a:t>37,000</a:t>
                  </a:r>
                  <a:r>
                    <a:rPr lang="ko-KR" altLang="en-US" sz="1000" b="1" dirty="0" smtClean="0">
                      <a:solidFill>
                        <a:prstClr val="black"/>
                      </a:solidFill>
                    </a:rPr>
                    <a:t>원</a:t>
                  </a:r>
                  <a:r>
                    <a:rPr lang="en-US" altLang="ko-KR" sz="800" dirty="0" smtClean="0">
                      <a:solidFill>
                        <a:prstClr val="black"/>
                      </a:solidFill>
                    </a:rPr>
                    <a:t> </a:t>
                  </a:r>
                  <a:r>
                    <a:rPr lang="en-US" altLang="ko-KR" sz="800" dirty="0" smtClean="0">
                      <a:solidFill>
                        <a:srgbClr val="FF0000"/>
                      </a:solidFill>
                    </a:rPr>
                    <a:t>70</a:t>
                  </a:r>
                  <a:r>
                    <a:rPr lang="en-US" altLang="ko-KR" sz="800" dirty="0">
                      <a:solidFill>
                        <a:srgbClr val="FF0000"/>
                      </a:solidFill>
                    </a:rPr>
                    <a:t>% </a:t>
                  </a:r>
                  <a:r>
                    <a:rPr lang="en-US" altLang="ko-KR" sz="700" strike="sngStrike" dirty="0">
                      <a:solidFill>
                        <a:prstClr val="white">
                          <a:lumMod val="65000"/>
                        </a:prstClr>
                      </a:solidFill>
                    </a:rPr>
                    <a:t>53,000</a:t>
                  </a:r>
                  <a:r>
                    <a:rPr lang="ko-KR" altLang="en-US" sz="700" strike="sngStrike" dirty="0">
                      <a:solidFill>
                        <a:prstClr val="white">
                          <a:lumMod val="65000"/>
                        </a:prstClr>
                      </a:solidFill>
                    </a:rPr>
                    <a:t>원</a:t>
                  </a:r>
                  <a:r>
                    <a:rPr lang="en-US" altLang="ko-KR" sz="700" dirty="0">
                      <a:solidFill>
                        <a:prstClr val="black"/>
                      </a:solidFill>
                    </a:rPr>
                    <a:t> </a:t>
                  </a:r>
                  <a:endParaRPr lang="ko-KR" altLang="en-US" sz="1600" dirty="0">
                    <a:solidFill>
                      <a:prstClr val="black"/>
                    </a:solidFill>
                  </a:endParaRPr>
                </a:p>
              </p:txBody>
            </p:sp>
            <p:sp>
              <p:nvSpPr>
                <p:cNvPr id="133" name="TextBox 132"/>
                <p:cNvSpPr txBox="1"/>
                <p:nvPr/>
              </p:nvSpPr>
              <p:spPr>
                <a:xfrm>
                  <a:off x="6761375" y="3406611"/>
                  <a:ext cx="457176" cy="200055"/>
                </a:xfrm>
                <a:prstGeom prst="rect">
                  <a:avLst/>
                </a:prstGeom>
                <a:noFill/>
              </p:spPr>
              <p:txBody>
                <a:bodyPr wrap="none" rtlCol="0">
                  <a:spAutoFit/>
                </a:bodyPr>
                <a:lstStyle/>
                <a:p>
                  <a:r>
                    <a:rPr lang="en-US" altLang="ko-KR" sz="700" dirty="0" smtClean="0">
                      <a:solidFill>
                        <a:schemeClr val="tx1">
                          <a:lumMod val="50000"/>
                          <a:lumOff val="50000"/>
                        </a:schemeClr>
                      </a:solidFill>
                    </a:rPr>
                    <a:t>4.9(22)</a:t>
                  </a:r>
                  <a:endParaRPr lang="ko-KR" altLang="en-US" sz="700" dirty="0">
                    <a:solidFill>
                      <a:schemeClr val="tx1">
                        <a:lumMod val="50000"/>
                        <a:lumOff val="50000"/>
                      </a:schemeClr>
                    </a:solidFill>
                  </a:endParaRPr>
                </a:p>
              </p:txBody>
            </p:sp>
            <p:sp>
              <p:nvSpPr>
                <p:cNvPr id="134" name="직사각형 133"/>
                <p:cNvSpPr/>
                <p:nvPr/>
              </p:nvSpPr>
              <p:spPr>
                <a:xfrm>
                  <a:off x="6728647" y="3250818"/>
                  <a:ext cx="556948" cy="116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700" dirty="0" smtClean="0"/>
                    <a:t>임직원 전용</a:t>
                  </a:r>
                  <a:endParaRPr lang="ko-KR" altLang="en-US" sz="700" dirty="0"/>
                </a:p>
              </p:txBody>
            </p:sp>
          </p:grpSp>
        </p:grpSp>
        <p:grpSp>
          <p:nvGrpSpPr>
            <p:cNvPr id="125" name="Placeholder">
              <a:extLst>
                <a:ext uri="{FF2B5EF4-FFF2-40B4-BE49-F238E27FC236}">
                  <a16:creationId xmlns:a16="http://schemas.microsoft.com/office/drawing/2014/main" id="{553F2BB2-1B7F-442D-9B25-5095C88FF85E}"/>
                </a:ext>
              </a:extLst>
            </p:cNvPr>
            <p:cNvGrpSpPr>
              <a:grpSpLocks/>
            </p:cNvGrpSpPr>
            <p:nvPr/>
          </p:nvGrpSpPr>
          <p:grpSpPr bwMode="auto">
            <a:xfrm>
              <a:off x="6785923" y="1025425"/>
              <a:ext cx="1255911" cy="1617113"/>
              <a:chOff x="508000" y="1397000"/>
              <a:chExt cx="1008112" cy="1008112"/>
            </a:xfrm>
            <a:solidFill>
              <a:srgbClr val="FFFFFF"/>
            </a:solidFill>
          </p:grpSpPr>
          <p:sp>
            <p:nvSpPr>
              <p:cNvPr id="126"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127"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28"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grpSp>
        <p:nvGrpSpPr>
          <p:cNvPr id="135" name="그룹 134"/>
          <p:cNvGrpSpPr/>
          <p:nvPr/>
        </p:nvGrpSpPr>
        <p:grpSpPr>
          <a:xfrm>
            <a:off x="3703964" y="3142117"/>
            <a:ext cx="1377300" cy="2608004"/>
            <a:chOff x="6734480" y="1025425"/>
            <a:chExt cx="1377300" cy="2608004"/>
          </a:xfrm>
        </p:grpSpPr>
        <p:grpSp>
          <p:nvGrpSpPr>
            <p:cNvPr id="136" name="그룹 135"/>
            <p:cNvGrpSpPr/>
            <p:nvPr/>
          </p:nvGrpSpPr>
          <p:grpSpPr>
            <a:xfrm>
              <a:off x="6734480" y="2698708"/>
              <a:ext cx="1377300" cy="934721"/>
              <a:chOff x="6753967" y="2698708"/>
              <a:chExt cx="1377300" cy="934721"/>
            </a:xfrm>
          </p:grpSpPr>
          <p:pic>
            <p:nvPicPr>
              <p:cNvPr id="141" name="Picture 8" descr="icon_starM.png (48×48)"/>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826867" y="3462931"/>
                <a:ext cx="120395" cy="120395"/>
              </a:xfrm>
              <a:prstGeom prst="rect">
                <a:avLst/>
              </a:prstGeom>
              <a:noFill/>
              <a:extLst>
                <a:ext uri="{909E8E84-426E-40DD-AFC4-6F175D3DCCD1}">
                  <a14:hiddenFill xmlns:a14="http://schemas.microsoft.com/office/drawing/2010/main">
                    <a:solidFill>
                      <a:srgbClr val="FFFFFF"/>
                    </a:solidFill>
                  </a14:hiddenFill>
                </a:ext>
              </a:extLst>
            </p:spPr>
          </p:pic>
          <p:grpSp>
            <p:nvGrpSpPr>
              <p:cNvPr id="142" name="그룹 141"/>
              <p:cNvGrpSpPr/>
              <p:nvPr/>
            </p:nvGrpSpPr>
            <p:grpSpPr>
              <a:xfrm>
                <a:off x="6753967" y="2698708"/>
                <a:ext cx="1377300" cy="934721"/>
                <a:chOff x="6636838" y="2671945"/>
                <a:chExt cx="1377300" cy="934721"/>
              </a:xfrm>
            </p:grpSpPr>
            <p:sp>
              <p:nvSpPr>
                <p:cNvPr id="143" name="TextBox 142"/>
                <p:cNvSpPr txBox="1"/>
                <p:nvPr/>
              </p:nvSpPr>
              <p:spPr>
                <a:xfrm>
                  <a:off x="6705447" y="2671945"/>
                  <a:ext cx="1261569" cy="246221"/>
                </a:xfrm>
                <a:prstGeom prst="rect">
                  <a:avLst/>
                </a:prstGeom>
                <a:noFill/>
              </p:spPr>
              <p:txBody>
                <a:bodyPr wrap="square" lIns="0" tIns="0" rIns="0" bIns="0" rtlCol="0">
                  <a:spAutoFit/>
                </a:bodyPr>
                <a:lstStyle/>
                <a:p>
                  <a:r>
                    <a:rPr lang="ko-KR" altLang="en-US" sz="800" spc="-150" dirty="0" smtClean="0"/>
                    <a:t>제품명은 </a:t>
                  </a:r>
                  <a:r>
                    <a:rPr lang="ko-KR" altLang="en-US" sz="800" spc="-150" dirty="0"/>
                    <a:t>최대 두 줄까지 노출되며 길어질 시 말줄임 처리</a:t>
                  </a:r>
                  <a:r>
                    <a:rPr lang="en-US" altLang="ko-KR" sz="800" spc="-150" dirty="0"/>
                    <a:t>…</a:t>
                  </a:r>
                  <a:endParaRPr lang="ko-KR" altLang="en-US" sz="800" spc="-150" dirty="0">
                    <a:solidFill>
                      <a:schemeClr val="bg1">
                        <a:lumMod val="75000"/>
                      </a:schemeClr>
                    </a:solidFill>
                  </a:endParaRPr>
                </a:p>
              </p:txBody>
            </p:sp>
            <p:sp>
              <p:nvSpPr>
                <p:cNvPr id="144" name="TextBox 143"/>
                <p:cNvSpPr txBox="1"/>
                <p:nvPr/>
              </p:nvSpPr>
              <p:spPr>
                <a:xfrm>
                  <a:off x="6636838" y="2914462"/>
                  <a:ext cx="1377300" cy="246221"/>
                </a:xfrm>
                <a:prstGeom prst="rect">
                  <a:avLst/>
                </a:prstGeom>
                <a:noFill/>
              </p:spPr>
              <p:txBody>
                <a:bodyPr wrap="none" rtlCol="0">
                  <a:spAutoFit/>
                </a:bodyPr>
                <a:lstStyle/>
                <a:p>
                  <a:pPr lvl="0"/>
                  <a:r>
                    <a:rPr lang="en-US" altLang="ko-KR" sz="1000" b="1" dirty="0">
                      <a:solidFill>
                        <a:prstClr val="black"/>
                      </a:solidFill>
                    </a:rPr>
                    <a:t>37,000</a:t>
                  </a:r>
                  <a:r>
                    <a:rPr lang="ko-KR" altLang="en-US" sz="1000" b="1" dirty="0" smtClean="0">
                      <a:solidFill>
                        <a:prstClr val="black"/>
                      </a:solidFill>
                    </a:rPr>
                    <a:t>원</a:t>
                  </a:r>
                  <a:r>
                    <a:rPr lang="en-US" altLang="ko-KR" sz="800" dirty="0" smtClean="0">
                      <a:solidFill>
                        <a:prstClr val="black"/>
                      </a:solidFill>
                    </a:rPr>
                    <a:t> </a:t>
                  </a:r>
                  <a:r>
                    <a:rPr lang="en-US" altLang="ko-KR" sz="800" dirty="0" smtClean="0">
                      <a:solidFill>
                        <a:srgbClr val="FF0000"/>
                      </a:solidFill>
                    </a:rPr>
                    <a:t>60</a:t>
                  </a:r>
                  <a:r>
                    <a:rPr lang="en-US" altLang="ko-KR" sz="800" dirty="0">
                      <a:solidFill>
                        <a:srgbClr val="FF0000"/>
                      </a:solidFill>
                    </a:rPr>
                    <a:t>% </a:t>
                  </a:r>
                  <a:r>
                    <a:rPr lang="en-US" altLang="ko-KR" sz="700" strike="sngStrike" dirty="0">
                      <a:solidFill>
                        <a:prstClr val="white">
                          <a:lumMod val="65000"/>
                        </a:prstClr>
                      </a:solidFill>
                    </a:rPr>
                    <a:t>53,000</a:t>
                  </a:r>
                  <a:r>
                    <a:rPr lang="ko-KR" altLang="en-US" sz="700" strike="sngStrike" dirty="0">
                      <a:solidFill>
                        <a:prstClr val="white">
                          <a:lumMod val="65000"/>
                        </a:prstClr>
                      </a:solidFill>
                    </a:rPr>
                    <a:t>원</a:t>
                  </a:r>
                  <a:r>
                    <a:rPr lang="en-US" altLang="ko-KR" sz="700" dirty="0">
                      <a:solidFill>
                        <a:prstClr val="black"/>
                      </a:solidFill>
                    </a:rPr>
                    <a:t> </a:t>
                  </a:r>
                  <a:endParaRPr lang="ko-KR" altLang="en-US" sz="1600" dirty="0">
                    <a:solidFill>
                      <a:prstClr val="black"/>
                    </a:solidFill>
                  </a:endParaRPr>
                </a:p>
              </p:txBody>
            </p:sp>
            <p:sp>
              <p:nvSpPr>
                <p:cNvPr id="145" name="TextBox 144"/>
                <p:cNvSpPr txBox="1"/>
                <p:nvPr/>
              </p:nvSpPr>
              <p:spPr>
                <a:xfrm>
                  <a:off x="6761375" y="3406611"/>
                  <a:ext cx="457176" cy="200055"/>
                </a:xfrm>
                <a:prstGeom prst="rect">
                  <a:avLst/>
                </a:prstGeom>
                <a:noFill/>
              </p:spPr>
              <p:txBody>
                <a:bodyPr wrap="none" rtlCol="0">
                  <a:spAutoFit/>
                </a:bodyPr>
                <a:lstStyle/>
                <a:p>
                  <a:r>
                    <a:rPr lang="en-US" altLang="ko-KR" sz="700" dirty="0" smtClean="0">
                      <a:solidFill>
                        <a:schemeClr val="tx1">
                          <a:lumMod val="50000"/>
                          <a:lumOff val="50000"/>
                        </a:schemeClr>
                      </a:solidFill>
                    </a:rPr>
                    <a:t>4.9(22)</a:t>
                  </a:r>
                  <a:endParaRPr lang="ko-KR" altLang="en-US" sz="700" dirty="0">
                    <a:solidFill>
                      <a:schemeClr val="tx1">
                        <a:lumMod val="50000"/>
                        <a:lumOff val="50000"/>
                      </a:schemeClr>
                    </a:solidFill>
                  </a:endParaRPr>
                </a:p>
              </p:txBody>
            </p:sp>
            <p:sp>
              <p:nvSpPr>
                <p:cNvPr id="146" name="직사각형 145"/>
                <p:cNvSpPr/>
                <p:nvPr/>
              </p:nvSpPr>
              <p:spPr>
                <a:xfrm>
                  <a:off x="6728647" y="3250818"/>
                  <a:ext cx="556948" cy="116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700" dirty="0" smtClean="0"/>
                    <a:t>임직원 전용</a:t>
                  </a:r>
                  <a:endParaRPr lang="ko-KR" altLang="en-US" sz="700" dirty="0"/>
                </a:p>
              </p:txBody>
            </p:sp>
          </p:grpSp>
        </p:grpSp>
        <p:grpSp>
          <p:nvGrpSpPr>
            <p:cNvPr id="137" name="Placeholder">
              <a:extLst>
                <a:ext uri="{FF2B5EF4-FFF2-40B4-BE49-F238E27FC236}">
                  <a16:creationId xmlns:a16="http://schemas.microsoft.com/office/drawing/2014/main" id="{553F2BB2-1B7F-442D-9B25-5095C88FF85E}"/>
                </a:ext>
              </a:extLst>
            </p:cNvPr>
            <p:cNvGrpSpPr>
              <a:grpSpLocks/>
            </p:cNvGrpSpPr>
            <p:nvPr/>
          </p:nvGrpSpPr>
          <p:grpSpPr bwMode="auto">
            <a:xfrm>
              <a:off x="6785923" y="1025425"/>
              <a:ext cx="1255911" cy="1617113"/>
              <a:chOff x="508000" y="1397000"/>
              <a:chExt cx="1008112" cy="1008112"/>
            </a:xfrm>
            <a:solidFill>
              <a:srgbClr val="FFFFFF"/>
            </a:solidFill>
          </p:grpSpPr>
          <p:sp>
            <p:nvSpPr>
              <p:cNvPr id="138"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139"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40"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grpSp>
        <p:nvGrpSpPr>
          <p:cNvPr id="147" name="그룹 146"/>
          <p:cNvGrpSpPr/>
          <p:nvPr/>
        </p:nvGrpSpPr>
        <p:grpSpPr>
          <a:xfrm>
            <a:off x="5316258" y="3142117"/>
            <a:ext cx="1377300" cy="2608004"/>
            <a:chOff x="6734480" y="1025425"/>
            <a:chExt cx="1377300" cy="2608004"/>
          </a:xfrm>
        </p:grpSpPr>
        <p:grpSp>
          <p:nvGrpSpPr>
            <p:cNvPr id="148" name="그룹 147"/>
            <p:cNvGrpSpPr/>
            <p:nvPr/>
          </p:nvGrpSpPr>
          <p:grpSpPr>
            <a:xfrm>
              <a:off x="6734480" y="2698708"/>
              <a:ext cx="1377300" cy="934721"/>
              <a:chOff x="6753967" y="2698708"/>
              <a:chExt cx="1377300" cy="934721"/>
            </a:xfrm>
          </p:grpSpPr>
          <p:pic>
            <p:nvPicPr>
              <p:cNvPr id="153" name="Picture 8" descr="icon_starM.png (48×48)"/>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826867" y="3462931"/>
                <a:ext cx="120395" cy="120395"/>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그룹 153"/>
              <p:cNvGrpSpPr/>
              <p:nvPr/>
            </p:nvGrpSpPr>
            <p:grpSpPr>
              <a:xfrm>
                <a:off x="6753967" y="2698708"/>
                <a:ext cx="1377300" cy="934721"/>
                <a:chOff x="6636838" y="2671945"/>
                <a:chExt cx="1377300" cy="934721"/>
              </a:xfrm>
            </p:grpSpPr>
            <p:sp>
              <p:nvSpPr>
                <p:cNvPr id="155" name="TextBox 154"/>
                <p:cNvSpPr txBox="1"/>
                <p:nvPr/>
              </p:nvSpPr>
              <p:spPr>
                <a:xfrm>
                  <a:off x="6705447" y="2671945"/>
                  <a:ext cx="1261569" cy="246221"/>
                </a:xfrm>
                <a:prstGeom prst="rect">
                  <a:avLst/>
                </a:prstGeom>
                <a:noFill/>
              </p:spPr>
              <p:txBody>
                <a:bodyPr wrap="square" lIns="0" tIns="0" rIns="0" bIns="0" rtlCol="0">
                  <a:spAutoFit/>
                </a:bodyPr>
                <a:lstStyle/>
                <a:p>
                  <a:r>
                    <a:rPr lang="ko-KR" altLang="en-US" sz="800" spc="-150" dirty="0" smtClean="0"/>
                    <a:t>제품명은 </a:t>
                  </a:r>
                  <a:r>
                    <a:rPr lang="ko-KR" altLang="en-US" sz="800" spc="-150" dirty="0"/>
                    <a:t>최대 두 줄까지 노출되며 길어질 시 말줄임 처리</a:t>
                  </a:r>
                  <a:r>
                    <a:rPr lang="en-US" altLang="ko-KR" sz="800" spc="-150" dirty="0"/>
                    <a:t>…</a:t>
                  </a:r>
                  <a:endParaRPr lang="ko-KR" altLang="en-US" sz="800" spc="-150" dirty="0">
                    <a:solidFill>
                      <a:schemeClr val="bg1">
                        <a:lumMod val="75000"/>
                      </a:schemeClr>
                    </a:solidFill>
                  </a:endParaRPr>
                </a:p>
              </p:txBody>
            </p:sp>
            <p:sp>
              <p:nvSpPr>
                <p:cNvPr id="156" name="TextBox 155"/>
                <p:cNvSpPr txBox="1"/>
                <p:nvPr/>
              </p:nvSpPr>
              <p:spPr>
                <a:xfrm>
                  <a:off x="6636838" y="2914462"/>
                  <a:ext cx="1377300" cy="246221"/>
                </a:xfrm>
                <a:prstGeom prst="rect">
                  <a:avLst/>
                </a:prstGeom>
                <a:noFill/>
              </p:spPr>
              <p:txBody>
                <a:bodyPr wrap="none" rtlCol="0">
                  <a:spAutoFit/>
                </a:bodyPr>
                <a:lstStyle/>
                <a:p>
                  <a:pPr lvl="0"/>
                  <a:r>
                    <a:rPr lang="en-US" altLang="ko-KR" sz="1000" b="1" dirty="0">
                      <a:solidFill>
                        <a:prstClr val="black"/>
                      </a:solidFill>
                    </a:rPr>
                    <a:t>37,000</a:t>
                  </a:r>
                  <a:r>
                    <a:rPr lang="ko-KR" altLang="en-US" sz="1000" b="1" dirty="0" smtClean="0">
                      <a:solidFill>
                        <a:prstClr val="black"/>
                      </a:solidFill>
                    </a:rPr>
                    <a:t>원</a:t>
                  </a:r>
                  <a:r>
                    <a:rPr lang="en-US" altLang="ko-KR" sz="800" dirty="0" smtClean="0">
                      <a:solidFill>
                        <a:prstClr val="black"/>
                      </a:solidFill>
                    </a:rPr>
                    <a:t> </a:t>
                  </a:r>
                  <a:r>
                    <a:rPr lang="en-US" altLang="ko-KR" sz="800" dirty="0" smtClean="0">
                      <a:solidFill>
                        <a:srgbClr val="FF0000"/>
                      </a:solidFill>
                    </a:rPr>
                    <a:t>30</a:t>
                  </a:r>
                  <a:r>
                    <a:rPr lang="en-US" altLang="ko-KR" sz="800" dirty="0">
                      <a:solidFill>
                        <a:srgbClr val="FF0000"/>
                      </a:solidFill>
                    </a:rPr>
                    <a:t>% </a:t>
                  </a:r>
                  <a:r>
                    <a:rPr lang="en-US" altLang="ko-KR" sz="700" strike="sngStrike" dirty="0">
                      <a:solidFill>
                        <a:prstClr val="white">
                          <a:lumMod val="65000"/>
                        </a:prstClr>
                      </a:solidFill>
                    </a:rPr>
                    <a:t>53,000</a:t>
                  </a:r>
                  <a:r>
                    <a:rPr lang="ko-KR" altLang="en-US" sz="700" strike="sngStrike" dirty="0">
                      <a:solidFill>
                        <a:prstClr val="white">
                          <a:lumMod val="65000"/>
                        </a:prstClr>
                      </a:solidFill>
                    </a:rPr>
                    <a:t>원</a:t>
                  </a:r>
                  <a:r>
                    <a:rPr lang="en-US" altLang="ko-KR" sz="700" dirty="0">
                      <a:solidFill>
                        <a:prstClr val="black"/>
                      </a:solidFill>
                    </a:rPr>
                    <a:t> </a:t>
                  </a:r>
                  <a:endParaRPr lang="ko-KR" altLang="en-US" sz="1600" dirty="0">
                    <a:solidFill>
                      <a:prstClr val="black"/>
                    </a:solidFill>
                  </a:endParaRPr>
                </a:p>
              </p:txBody>
            </p:sp>
            <p:sp>
              <p:nvSpPr>
                <p:cNvPr id="157" name="TextBox 156"/>
                <p:cNvSpPr txBox="1"/>
                <p:nvPr/>
              </p:nvSpPr>
              <p:spPr>
                <a:xfrm>
                  <a:off x="6761375" y="3406611"/>
                  <a:ext cx="457176" cy="200055"/>
                </a:xfrm>
                <a:prstGeom prst="rect">
                  <a:avLst/>
                </a:prstGeom>
                <a:noFill/>
              </p:spPr>
              <p:txBody>
                <a:bodyPr wrap="none" rtlCol="0">
                  <a:spAutoFit/>
                </a:bodyPr>
                <a:lstStyle/>
                <a:p>
                  <a:r>
                    <a:rPr lang="en-US" altLang="ko-KR" sz="700" dirty="0" smtClean="0">
                      <a:solidFill>
                        <a:schemeClr val="tx1">
                          <a:lumMod val="50000"/>
                          <a:lumOff val="50000"/>
                        </a:schemeClr>
                      </a:solidFill>
                    </a:rPr>
                    <a:t>4.9(22)</a:t>
                  </a:r>
                  <a:endParaRPr lang="ko-KR" altLang="en-US" sz="700" dirty="0">
                    <a:solidFill>
                      <a:schemeClr val="tx1">
                        <a:lumMod val="50000"/>
                        <a:lumOff val="50000"/>
                      </a:schemeClr>
                    </a:solidFill>
                  </a:endParaRPr>
                </a:p>
              </p:txBody>
            </p:sp>
            <p:sp>
              <p:nvSpPr>
                <p:cNvPr id="158" name="직사각형 157"/>
                <p:cNvSpPr/>
                <p:nvPr/>
              </p:nvSpPr>
              <p:spPr>
                <a:xfrm>
                  <a:off x="6728647" y="3250818"/>
                  <a:ext cx="556948" cy="116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700" dirty="0" smtClean="0"/>
                    <a:t>임직원 전용</a:t>
                  </a:r>
                  <a:endParaRPr lang="ko-KR" altLang="en-US" sz="700" dirty="0"/>
                </a:p>
              </p:txBody>
            </p:sp>
          </p:grpSp>
        </p:grpSp>
        <p:grpSp>
          <p:nvGrpSpPr>
            <p:cNvPr id="149" name="Placeholder">
              <a:extLst>
                <a:ext uri="{FF2B5EF4-FFF2-40B4-BE49-F238E27FC236}">
                  <a16:creationId xmlns:a16="http://schemas.microsoft.com/office/drawing/2014/main" id="{553F2BB2-1B7F-442D-9B25-5095C88FF85E}"/>
                </a:ext>
              </a:extLst>
            </p:cNvPr>
            <p:cNvGrpSpPr>
              <a:grpSpLocks/>
            </p:cNvGrpSpPr>
            <p:nvPr/>
          </p:nvGrpSpPr>
          <p:grpSpPr bwMode="auto">
            <a:xfrm>
              <a:off x="6785923" y="1025425"/>
              <a:ext cx="1255911" cy="1617113"/>
              <a:chOff x="508000" y="1397000"/>
              <a:chExt cx="1008112" cy="1008112"/>
            </a:xfrm>
            <a:solidFill>
              <a:srgbClr val="FFFFFF"/>
            </a:solidFill>
          </p:grpSpPr>
          <p:sp>
            <p:nvSpPr>
              <p:cNvPr id="150"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151"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52"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grpSp>
        <p:nvGrpSpPr>
          <p:cNvPr id="159" name="그룹 158"/>
          <p:cNvGrpSpPr/>
          <p:nvPr/>
        </p:nvGrpSpPr>
        <p:grpSpPr>
          <a:xfrm>
            <a:off x="6928551" y="3142117"/>
            <a:ext cx="1377300" cy="2608004"/>
            <a:chOff x="6734480" y="1025425"/>
            <a:chExt cx="1377300" cy="2608004"/>
          </a:xfrm>
        </p:grpSpPr>
        <p:grpSp>
          <p:nvGrpSpPr>
            <p:cNvPr id="160" name="그룹 159"/>
            <p:cNvGrpSpPr/>
            <p:nvPr/>
          </p:nvGrpSpPr>
          <p:grpSpPr>
            <a:xfrm>
              <a:off x="6734480" y="2698708"/>
              <a:ext cx="1377300" cy="934721"/>
              <a:chOff x="6753967" y="2698708"/>
              <a:chExt cx="1377300" cy="934721"/>
            </a:xfrm>
          </p:grpSpPr>
          <p:pic>
            <p:nvPicPr>
              <p:cNvPr id="165" name="Picture 8" descr="icon_starM.png (48×48)"/>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826867" y="3462931"/>
                <a:ext cx="120395" cy="120395"/>
              </a:xfrm>
              <a:prstGeom prst="rect">
                <a:avLst/>
              </a:prstGeom>
              <a:noFill/>
              <a:extLst>
                <a:ext uri="{909E8E84-426E-40DD-AFC4-6F175D3DCCD1}">
                  <a14:hiddenFill xmlns:a14="http://schemas.microsoft.com/office/drawing/2010/main">
                    <a:solidFill>
                      <a:srgbClr val="FFFFFF"/>
                    </a:solidFill>
                  </a14:hiddenFill>
                </a:ext>
              </a:extLst>
            </p:spPr>
          </p:pic>
          <p:grpSp>
            <p:nvGrpSpPr>
              <p:cNvPr id="166" name="그룹 165"/>
              <p:cNvGrpSpPr/>
              <p:nvPr/>
            </p:nvGrpSpPr>
            <p:grpSpPr>
              <a:xfrm>
                <a:off x="6753967" y="2698708"/>
                <a:ext cx="1377300" cy="934721"/>
                <a:chOff x="6636838" y="2671945"/>
                <a:chExt cx="1377300" cy="934721"/>
              </a:xfrm>
            </p:grpSpPr>
            <p:sp>
              <p:nvSpPr>
                <p:cNvPr id="167" name="TextBox 166"/>
                <p:cNvSpPr txBox="1"/>
                <p:nvPr/>
              </p:nvSpPr>
              <p:spPr>
                <a:xfrm>
                  <a:off x="6705447" y="2671945"/>
                  <a:ext cx="1261569" cy="246221"/>
                </a:xfrm>
                <a:prstGeom prst="rect">
                  <a:avLst/>
                </a:prstGeom>
                <a:noFill/>
              </p:spPr>
              <p:txBody>
                <a:bodyPr wrap="square" lIns="0" tIns="0" rIns="0" bIns="0" rtlCol="0">
                  <a:spAutoFit/>
                </a:bodyPr>
                <a:lstStyle/>
                <a:p>
                  <a:r>
                    <a:rPr lang="ko-KR" altLang="en-US" sz="800" spc="-150" dirty="0" smtClean="0"/>
                    <a:t>제품명은 </a:t>
                  </a:r>
                  <a:r>
                    <a:rPr lang="ko-KR" altLang="en-US" sz="800" spc="-150" dirty="0"/>
                    <a:t>최대 두 줄까지 노출되며 길어질 시 말줄임 처리</a:t>
                  </a:r>
                  <a:r>
                    <a:rPr lang="en-US" altLang="ko-KR" sz="800" spc="-150" dirty="0"/>
                    <a:t>…</a:t>
                  </a:r>
                  <a:endParaRPr lang="ko-KR" altLang="en-US" sz="800" spc="-150" dirty="0">
                    <a:solidFill>
                      <a:schemeClr val="bg1">
                        <a:lumMod val="75000"/>
                      </a:schemeClr>
                    </a:solidFill>
                  </a:endParaRPr>
                </a:p>
              </p:txBody>
            </p:sp>
            <p:sp>
              <p:nvSpPr>
                <p:cNvPr id="168" name="TextBox 167"/>
                <p:cNvSpPr txBox="1"/>
                <p:nvPr/>
              </p:nvSpPr>
              <p:spPr>
                <a:xfrm>
                  <a:off x="6636838" y="2914462"/>
                  <a:ext cx="1377300" cy="246221"/>
                </a:xfrm>
                <a:prstGeom prst="rect">
                  <a:avLst/>
                </a:prstGeom>
                <a:noFill/>
              </p:spPr>
              <p:txBody>
                <a:bodyPr wrap="none" rtlCol="0">
                  <a:spAutoFit/>
                </a:bodyPr>
                <a:lstStyle/>
                <a:p>
                  <a:pPr lvl="0"/>
                  <a:r>
                    <a:rPr lang="en-US" altLang="ko-KR" sz="1000" b="1" dirty="0">
                      <a:solidFill>
                        <a:prstClr val="black"/>
                      </a:solidFill>
                    </a:rPr>
                    <a:t>37,000</a:t>
                  </a:r>
                  <a:r>
                    <a:rPr lang="ko-KR" altLang="en-US" sz="1000" b="1" dirty="0" smtClean="0">
                      <a:solidFill>
                        <a:prstClr val="black"/>
                      </a:solidFill>
                    </a:rPr>
                    <a:t>원</a:t>
                  </a:r>
                  <a:r>
                    <a:rPr lang="en-US" altLang="ko-KR" sz="800" dirty="0" smtClean="0">
                      <a:solidFill>
                        <a:prstClr val="black"/>
                      </a:solidFill>
                    </a:rPr>
                    <a:t> </a:t>
                  </a:r>
                  <a:r>
                    <a:rPr lang="en-US" altLang="ko-KR" sz="800" dirty="0" smtClean="0">
                      <a:solidFill>
                        <a:srgbClr val="FF0000"/>
                      </a:solidFill>
                    </a:rPr>
                    <a:t>30</a:t>
                  </a:r>
                  <a:r>
                    <a:rPr lang="en-US" altLang="ko-KR" sz="800" dirty="0">
                      <a:solidFill>
                        <a:srgbClr val="FF0000"/>
                      </a:solidFill>
                    </a:rPr>
                    <a:t>% </a:t>
                  </a:r>
                  <a:r>
                    <a:rPr lang="en-US" altLang="ko-KR" sz="700" strike="sngStrike" dirty="0">
                      <a:solidFill>
                        <a:prstClr val="white">
                          <a:lumMod val="65000"/>
                        </a:prstClr>
                      </a:solidFill>
                    </a:rPr>
                    <a:t>53,000</a:t>
                  </a:r>
                  <a:r>
                    <a:rPr lang="ko-KR" altLang="en-US" sz="700" strike="sngStrike" dirty="0">
                      <a:solidFill>
                        <a:prstClr val="white">
                          <a:lumMod val="65000"/>
                        </a:prstClr>
                      </a:solidFill>
                    </a:rPr>
                    <a:t>원</a:t>
                  </a:r>
                  <a:r>
                    <a:rPr lang="en-US" altLang="ko-KR" sz="700" dirty="0">
                      <a:solidFill>
                        <a:prstClr val="black"/>
                      </a:solidFill>
                    </a:rPr>
                    <a:t> </a:t>
                  </a:r>
                  <a:endParaRPr lang="ko-KR" altLang="en-US" sz="1600" dirty="0">
                    <a:solidFill>
                      <a:prstClr val="black"/>
                    </a:solidFill>
                  </a:endParaRPr>
                </a:p>
              </p:txBody>
            </p:sp>
            <p:sp>
              <p:nvSpPr>
                <p:cNvPr id="169" name="TextBox 168"/>
                <p:cNvSpPr txBox="1"/>
                <p:nvPr/>
              </p:nvSpPr>
              <p:spPr>
                <a:xfrm>
                  <a:off x="6761375" y="3406611"/>
                  <a:ext cx="457176" cy="200055"/>
                </a:xfrm>
                <a:prstGeom prst="rect">
                  <a:avLst/>
                </a:prstGeom>
                <a:noFill/>
              </p:spPr>
              <p:txBody>
                <a:bodyPr wrap="none" rtlCol="0">
                  <a:spAutoFit/>
                </a:bodyPr>
                <a:lstStyle/>
                <a:p>
                  <a:r>
                    <a:rPr lang="en-US" altLang="ko-KR" sz="700" dirty="0" smtClean="0">
                      <a:solidFill>
                        <a:schemeClr val="tx1">
                          <a:lumMod val="50000"/>
                          <a:lumOff val="50000"/>
                        </a:schemeClr>
                      </a:solidFill>
                    </a:rPr>
                    <a:t>4.9(22)</a:t>
                  </a:r>
                  <a:endParaRPr lang="ko-KR" altLang="en-US" sz="700" dirty="0">
                    <a:solidFill>
                      <a:schemeClr val="tx1">
                        <a:lumMod val="50000"/>
                        <a:lumOff val="50000"/>
                      </a:schemeClr>
                    </a:solidFill>
                  </a:endParaRPr>
                </a:p>
              </p:txBody>
            </p:sp>
            <p:sp>
              <p:nvSpPr>
                <p:cNvPr id="170" name="직사각형 169"/>
                <p:cNvSpPr/>
                <p:nvPr/>
              </p:nvSpPr>
              <p:spPr>
                <a:xfrm>
                  <a:off x="6728647" y="3250818"/>
                  <a:ext cx="556948" cy="1163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700" dirty="0" smtClean="0"/>
                    <a:t>임직원 전용</a:t>
                  </a:r>
                  <a:endParaRPr lang="ko-KR" altLang="en-US" sz="700" dirty="0"/>
                </a:p>
              </p:txBody>
            </p:sp>
          </p:grpSp>
        </p:grpSp>
        <p:grpSp>
          <p:nvGrpSpPr>
            <p:cNvPr id="161" name="Placeholder">
              <a:extLst>
                <a:ext uri="{FF2B5EF4-FFF2-40B4-BE49-F238E27FC236}">
                  <a16:creationId xmlns:a16="http://schemas.microsoft.com/office/drawing/2014/main" id="{553F2BB2-1B7F-442D-9B25-5095C88FF85E}"/>
                </a:ext>
              </a:extLst>
            </p:cNvPr>
            <p:cNvGrpSpPr>
              <a:grpSpLocks/>
            </p:cNvGrpSpPr>
            <p:nvPr/>
          </p:nvGrpSpPr>
          <p:grpSpPr bwMode="auto">
            <a:xfrm>
              <a:off x="6785923" y="1025425"/>
              <a:ext cx="1255911" cy="1617113"/>
              <a:chOff x="508000" y="1397000"/>
              <a:chExt cx="1008112" cy="1008112"/>
            </a:xfrm>
            <a:solidFill>
              <a:srgbClr val="FFFFFF"/>
            </a:solidFill>
          </p:grpSpPr>
          <p:sp>
            <p:nvSpPr>
              <p:cNvPr id="162" name="Border">
                <a:extLst>
                  <a:ext uri="{FF2B5EF4-FFF2-40B4-BE49-F238E27FC236}">
                    <a16:creationId xmlns:a16="http://schemas.microsoft.com/office/drawing/2014/main" id="{9D9E10A7-23B9-4D33-97E2-B90F2A76D05C}"/>
                  </a:ext>
                </a:extLst>
              </p:cNvPr>
              <p:cNvSpPr>
                <a:spLocks/>
              </p:cNvSpPr>
              <p:nvPr/>
            </p:nvSpPr>
            <p:spPr bwMode="auto">
              <a:xfrm>
                <a:off x="508000" y="1397000"/>
                <a:ext cx="1008112" cy="1008112"/>
              </a:xfrm>
              <a:prstGeom prst="rect">
                <a:avLst/>
              </a:pr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163" name="Line 2">
                <a:extLst>
                  <a:ext uri="{FF2B5EF4-FFF2-40B4-BE49-F238E27FC236}">
                    <a16:creationId xmlns:a16="http://schemas.microsoft.com/office/drawing/2014/main" id="{20121C81-501D-44EB-A7E6-760D7C3E3026}"/>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sp>
            <p:nvSpPr>
              <p:cNvPr id="164" name="Line 1">
                <a:extLst>
                  <a:ext uri="{FF2B5EF4-FFF2-40B4-BE49-F238E27FC236}">
                    <a16:creationId xmlns:a16="http://schemas.microsoft.com/office/drawing/2014/main" id="{8B2AC669-864E-4489-8E0C-FD03331FE97F}"/>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a:solidFill>
                    <a:srgbClr val="5F5F5F"/>
                  </a:solidFill>
                  <a:latin typeface="Segoe UI" panose="020B0502040204020203" pitchFamily="34" charset="0"/>
                  <a:cs typeface="Segoe UI" panose="020B0502040204020203" pitchFamily="34" charset="0"/>
                </a:endParaRPr>
              </a:p>
            </p:txBody>
          </p:sp>
        </p:grpSp>
      </p:grpSp>
      <p:sp>
        <p:nvSpPr>
          <p:cNvPr id="2" name="제목 1"/>
          <p:cNvSpPr>
            <a:spLocks noGrp="1"/>
          </p:cNvSpPr>
          <p:nvPr>
            <p:ph type="ctrTitle"/>
          </p:nvPr>
        </p:nvSpPr>
        <p:spPr/>
        <p:txBody>
          <a:bodyPr/>
          <a:lstStyle/>
          <a:p>
            <a:r>
              <a:rPr lang="ko-KR" altLang="en-US" dirty="0" smtClean="0"/>
              <a:t>임직원샵</a:t>
            </a:r>
            <a:endParaRPr lang="ko-KR" altLang="en-US" dirty="0"/>
          </a:p>
        </p:txBody>
      </p:sp>
      <p:sp>
        <p:nvSpPr>
          <p:cNvPr id="3" name="부제목 2"/>
          <p:cNvSpPr>
            <a:spLocks noGrp="1"/>
          </p:cNvSpPr>
          <p:nvPr>
            <p:ph type="subTitle" idx="1"/>
          </p:nvPr>
        </p:nvSpPr>
        <p:spPr/>
        <p:txBody>
          <a:bodyPr/>
          <a:lstStyle/>
          <a:p>
            <a:r>
              <a:rPr lang="en-US" altLang="ko-KR" dirty="0" smtClean="0"/>
              <a:t>IN_PC_HOM_01_09</a:t>
            </a:r>
            <a:endParaRPr lang="ko-KR" altLang="en-US" dirty="0"/>
          </a:p>
        </p:txBody>
      </p:sp>
      <p:cxnSp>
        <p:nvCxnSpPr>
          <p:cNvPr id="4" name="직선 연결선 3"/>
          <p:cNvCxnSpPr/>
          <p:nvPr/>
        </p:nvCxnSpPr>
        <p:spPr>
          <a:xfrm>
            <a:off x="72427" y="1340768"/>
            <a:ext cx="886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a:off x="72427" y="1628800"/>
            <a:ext cx="88650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8381" y="1377062"/>
            <a:ext cx="890136" cy="215444"/>
          </a:xfrm>
          <a:prstGeom prst="rect">
            <a:avLst/>
          </a:prstGeom>
          <a:noFill/>
        </p:spPr>
        <p:txBody>
          <a:bodyPr wrap="square" rtlCol="0">
            <a:spAutoFit/>
          </a:bodyPr>
          <a:lstStyle/>
          <a:p>
            <a:r>
              <a:rPr lang="ko-KR" altLang="en-US" sz="800" dirty="0" smtClean="0">
                <a:solidFill>
                  <a:schemeClr val="bg1">
                    <a:lumMod val="50000"/>
                  </a:schemeClr>
                </a:solidFill>
                <a:latin typeface="+mn-ea"/>
                <a:cs typeface="Pretendard" panose="02000503000000020004" pitchFamily="50" charset="-127"/>
              </a:rPr>
              <a:t>홈     임직원샵  </a:t>
            </a:r>
            <a:endParaRPr lang="ko-KR" altLang="en-US" sz="400" strike="sngStrike" dirty="0">
              <a:solidFill>
                <a:schemeClr val="bg1">
                  <a:lumMod val="50000"/>
                </a:schemeClr>
              </a:solidFill>
              <a:latin typeface="+mn-ea"/>
              <a:cs typeface="Pretendard" panose="02000503000000020004" pitchFamily="50" charset="-127"/>
            </a:endParaRPr>
          </a:p>
        </p:txBody>
      </p:sp>
      <p:sp>
        <p:nvSpPr>
          <p:cNvPr id="7" name="직사각형 6"/>
          <p:cNvSpPr/>
          <p:nvPr/>
        </p:nvSpPr>
        <p:spPr>
          <a:xfrm>
            <a:off x="983432" y="1369905"/>
            <a:ext cx="250390" cy="215444"/>
          </a:xfrm>
          <a:prstGeom prst="rect">
            <a:avLst/>
          </a:prstGeom>
        </p:spPr>
        <p:txBody>
          <a:bodyPr wrap="none">
            <a:spAutoFit/>
          </a:bodyPr>
          <a:lstStyle/>
          <a:p>
            <a:pPr>
              <a:defRPr/>
            </a:pP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endParaRPr>
          </a:p>
        </p:txBody>
      </p:sp>
      <p:pic>
        <p:nvPicPr>
          <p:cNvPr id="8" name="그림 7"/>
          <p:cNvPicPr>
            <a:picLocks noChangeAspect="1"/>
          </p:cNvPicPr>
          <p:nvPr/>
        </p:nvPicPr>
        <p:blipFill rotWithShape="1">
          <a:blip r:embed="rId4">
            <a:biLevel thresh="75000"/>
          </a:blip>
          <a:srcRect t="40541"/>
          <a:stretch/>
        </p:blipFill>
        <p:spPr>
          <a:xfrm>
            <a:off x="88037" y="648579"/>
            <a:ext cx="1211663" cy="230620"/>
          </a:xfrm>
          <a:prstGeom prst="rect">
            <a:avLst/>
          </a:prstGeom>
        </p:spPr>
      </p:pic>
      <p:sp>
        <p:nvSpPr>
          <p:cNvPr id="9" name="직사각형 8"/>
          <p:cNvSpPr/>
          <p:nvPr/>
        </p:nvSpPr>
        <p:spPr>
          <a:xfrm>
            <a:off x="235511" y="1005055"/>
            <a:ext cx="2000294" cy="230832"/>
          </a:xfrm>
          <a:prstGeom prst="rect">
            <a:avLst/>
          </a:prstGeom>
        </p:spPr>
        <p:txBody>
          <a:bodyPr wrap="square">
            <a:spAutoFit/>
          </a:bodyPr>
          <a:lstStyle/>
          <a:p>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3647031" y="681148"/>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927357"/>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LIVE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5653222" y="534577"/>
          <a:ext cx="2192580"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4119727116"/>
                    </a:ext>
                  </a:extLst>
                </a:gridCol>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로그인</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회원가입 </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sp>
        <p:nvSpPr>
          <p:cNvPr id="13" name="모서리가 둥근 직사각형 12"/>
          <p:cNvSpPr/>
          <p:nvPr/>
        </p:nvSpPr>
        <p:spPr>
          <a:xfrm>
            <a:off x="1332132" y="642115"/>
            <a:ext cx="2277359"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4" name="그림 13"/>
          <p:cNvPicPr>
            <a:picLocks noChangeAspect="1"/>
          </p:cNvPicPr>
          <p:nvPr/>
        </p:nvPicPr>
        <p:blipFill>
          <a:blip r:embed="rId5"/>
          <a:stretch>
            <a:fillRect/>
          </a:stretch>
        </p:blipFill>
        <p:spPr>
          <a:xfrm>
            <a:off x="7827690" y="603201"/>
            <a:ext cx="1087597" cy="264346"/>
          </a:xfrm>
          <a:prstGeom prst="rect">
            <a:avLst/>
          </a:prstGeom>
        </p:spPr>
      </p:pic>
      <p:sp>
        <p:nvSpPr>
          <p:cNvPr id="15" name="타원 14"/>
          <p:cNvSpPr/>
          <p:nvPr/>
        </p:nvSpPr>
        <p:spPr>
          <a:xfrm flipV="1">
            <a:off x="2579581" y="1019211"/>
            <a:ext cx="45719" cy="48339"/>
          </a:xfrm>
          <a:prstGeom prst="ellipse">
            <a:avLst/>
          </a:prstGeom>
          <a:solidFill>
            <a:srgbClr val="00C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dirty="0"/>
          </a:p>
        </p:txBody>
      </p:sp>
      <p:grpSp>
        <p:nvGrpSpPr>
          <p:cNvPr id="16" name="그룹 15"/>
          <p:cNvGrpSpPr/>
          <p:nvPr/>
        </p:nvGrpSpPr>
        <p:grpSpPr>
          <a:xfrm>
            <a:off x="5735961" y="1030439"/>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3" name="직사각형 22"/>
          <p:cNvSpPr/>
          <p:nvPr/>
        </p:nvSpPr>
        <p:spPr>
          <a:xfrm>
            <a:off x="217354" y="1873380"/>
            <a:ext cx="902811" cy="307777"/>
          </a:xfrm>
          <a:prstGeom prst="rect">
            <a:avLst/>
          </a:prstGeom>
        </p:spPr>
        <p:txBody>
          <a:bodyPr wrap="none">
            <a:spAutoFit/>
          </a:bodyPr>
          <a:lstStyle/>
          <a:p>
            <a:r>
              <a:rPr lang="ko-KR" altLang="en-US" sz="1400" b="1" dirty="0" smtClean="0">
                <a:solidFill>
                  <a:prstClr val="black"/>
                </a:solidFill>
              </a:rPr>
              <a:t>임직원샵</a:t>
            </a:r>
            <a:endParaRPr lang="ko-KR" altLang="en-US" sz="1400" b="1" dirty="0"/>
          </a:p>
        </p:txBody>
      </p:sp>
      <p:sp>
        <p:nvSpPr>
          <p:cNvPr id="24" name="직사각형 23"/>
          <p:cNvSpPr/>
          <p:nvPr/>
        </p:nvSpPr>
        <p:spPr>
          <a:xfrm>
            <a:off x="217354" y="2171410"/>
            <a:ext cx="5950654" cy="200055"/>
          </a:xfrm>
          <a:prstGeom prst="rect">
            <a:avLst/>
          </a:prstGeom>
        </p:spPr>
        <p:txBody>
          <a:bodyPr wrap="square">
            <a:spAutoFit/>
          </a:bodyPr>
          <a:lstStyle/>
          <a:p>
            <a:r>
              <a:rPr lang="ko-KR" altLang="en-US" sz="700" dirty="0">
                <a:solidFill>
                  <a:schemeClr val="bg1">
                    <a:lumMod val="50000"/>
                  </a:schemeClr>
                </a:solidFill>
              </a:rPr>
              <a:t>이니스프리 및 </a:t>
            </a:r>
            <a:r>
              <a:rPr lang="en-US" altLang="ko-KR" sz="700" dirty="0">
                <a:solidFill>
                  <a:schemeClr val="bg1">
                    <a:lumMod val="50000"/>
                  </a:schemeClr>
                </a:solidFill>
              </a:rPr>
              <a:t>AP </a:t>
            </a:r>
            <a:r>
              <a:rPr lang="ko-KR" altLang="en-US" sz="700" dirty="0">
                <a:solidFill>
                  <a:schemeClr val="bg1">
                    <a:lumMod val="50000"/>
                  </a:schemeClr>
                </a:solidFill>
              </a:rPr>
              <a:t>임직원 전용 이니스프리 제품 특가샵입니다</a:t>
            </a:r>
            <a:r>
              <a:rPr lang="en-US" altLang="ko-KR" sz="700" dirty="0">
                <a:solidFill>
                  <a:schemeClr val="bg1">
                    <a:lumMod val="50000"/>
                  </a:schemeClr>
                </a:solidFill>
              </a:rPr>
              <a:t>. </a:t>
            </a:r>
            <a:r>
              <a:rPr lang="ko-KR" altLang="en-US" sz="700" dirty="0">
                <a:solidFill>
                  <a:schemeClr val="bg1">
                    <a:lumMod val="50000"/>
                  </a:schemeClr>
                </a:solidFill>
              </a:rPr>
              <a:t>구매 전 안내사항을 확인해주세요</a:t>
            </a:r>
            <a:r>
              <a:rPr lang="en-US" altLang="ko-KR" sz="700" dirty="0">
                <a:solidFill>
                  <a:schemeClr val="bg1">
                    <a:lumMod val="50000"/>
                  </a:schemeClr>
                </a:solidFill>
              </a:rPr>
              <a:t>.</a:t>
            </a:r>
            <a:endParaRPr lang="en-US" altLang="ko-KR" sz="700" b="1" dirty="0">
              <a:solidFill>
                <a:schemeClr val="bg1">
                  <a:lumMod val="50000"/>
                </a:schemeClr>
              </a:solidFill>
            </a:endParaRPr>
          </a:p>
        </p:txBody>
      </p:sp>
      <p:cxnSp>
        <p:nvCxnSpPr>
          <p:cNvPr id="25" name="직선 연결선 24"/>
          <p:cNvCxnSpPr/>
          <p:nvPr/>
        </p:nvCxnSpPr>
        <p:spPr>
          <a:xfrm>
            <a:off x="72427" y="2852936"/>
            <a:ext cx="88650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300980" y="2425736"/>
            <a:ext cx="928426" cy="24441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구매 안내사항</a:t>
            </a:r>
            <a:endParaRPr lang="ko-KR" altLang="en-US" sz="800" dirty="0">
              <a:solidFill>
                <a:schemeClr val="tx1"/>
              </a:solidFill>
            </a:endParaRPr>
          </a:p>
        </p:txBody>
      </p:sp>
      <p:sp>
        <p:nvSpPr>
          <p:cNvPr id="27" name="모서리가 둥근 직사각형 26"/>
          <p:cNvSpPr/>
          <p:nvPr/>
        </p:nvSpPr>
        <p:spPr>
          <a:xfrm>
            <a:off x="1069159" y="1869802"/>
            <a:ext cx="398109" cy="212821"/>
          </a:xfrm>
          <a:prstGeom prst="roundRect">
            <a:avLst>
              <a:gd name="adj" fmla="val 50000"/>
            </a:avLst>
          </a:prstGeom>
          <a:solidFill>
            <a:srgbClr val="00BC70"/>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smtClean="0">
                <a:solidFill>
                  <a:schemeClr val="bg1"/>
                </a:solidFill>
              </a:rPr>
              <a:t>18</a:t>
            </a:r>
            <a:endParaRPr lang="ko-KR" altLang="en-US" sz="900" b="1" dirty="0">
              <a:solidFill>
                <a:schemeClr val="bg1"/>
              </a:solidFill>
            </a:endParaRPr>
          </a:p>
        </p:txBody>
      </p:sp>
      <p:pic>
        <p:nvPicPr>
          <p:cNvPr id="28" name="그림 27"/>
          <p:cNvPicPr>
            <a:picLocks noChangeAspect="1"/>
          </p:cNvPicPr>
          <p:nvPr/>
        </p:nvPicPr>
        <p:blipFill>
          <a:blip r:embed="rId6"/>
          <a:stretch>
            <a:fillRect/>
          </a:stretch>
        </p:blipFill>
        <p:spPr>
          <a:xfrm>
            <a:off x="6776432" y="1979494"/>
            <a:ext cx="1796693" cy="435352"/>
          </a:xfrm>
          <a:prstGeom prst="rect">
            <a:avLst/>
          </a:prstGeom>
        </p:spPr>
      </p:pic>
      <p:sp>
        <p:nvSpPr>
          <p:cNvPr id="105" name="직사각형 104"/>
          <p:cNvSpPr/>
          <p:nvPr/>
        </p:nvSpPr>
        <p:spPr>
          <a:xfrm>
            <a:off x="72427" y="6295182"/>
            <a:ext cx="8868021" cy="341222"/>
          </a:xfrm>
          <a:prstGeom prst="rect">
            <a:avLst/>
          </a:prstGeom>
          <a:pattFill prst="pct10">
            <a:fgClr>
              <a:schemeClr val="bg1">
                <a:lumMod val="6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FOOTER</a:t>
            </a:r>
            <a:endParaRPr lang="ko-KR" altLang="en-US" sz="800" dirty="0">
              <a:solidFill>
                <a:schemeClr val="tx1"/>
              </a:solidFill>
            </a:endParaRPr>
          </a:p>
        </p:txBody>
      </p:sp>
      <p:sp>
        <p:nvSpPr>
          <p:cNvPr id="106" name="제목 1"/>
          <p:cNvSpPr txBox="1">
            <a:spLocks/>
          </p:cNvSpPr>
          <p:nvPr/>
        </p:nvSpPr>
        <p:spPr>
          <a:xfrm>
            <a:off x="4156797" y="268626"/>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pic>
        <p:nvPicPr>
          <p:cNvPr id="107" name="그림 106"/>
          <p:cNvPicPr>
            <a:picLocks noChangeAspect="1"/>
          </p:cNvPicPr>
          <p:nvPr/>
        </p:nvPicPr>
        <p:blipFill rotWithShape="1">
          <a:blip r:embed="rId7"/>
          <a:srcRect l="6558" t="5603" r="6785" b="2352"/>
          <a:stretch/>
        </p:blipFill>
        <p:spPr>
          <a:xfrm>
            <a:off x="6356906" y="2420005"/>
            <a:ext cx="1224136" cy="2036508"/>
          </a:xfrm>
          <a:prstGeom prst="rect">
            <a:avLst/>
          </a:prstGeom>
          <a:ln>
            <a:solidFill>
              <a:schemeClr val="bg1">
                <a:lumMod val="65000"/>
              </a:schemeClr>
            </a:solidFill>
          </a:ln>
        </p:spPr>
      </p:pic>
      <p:graphicFrame>
        <p:nvGraphicFramePr>
          <p:cNvPr id="110" name="표 109">
            <a:extLst>
              <a:ext uri="{FF2B5EF4-FFF2-40B4-BE49-F238E27FC236}">
                <a16:creationId xmlns:a16="http://schemas.microsoft.com/office/drawing/2014/main" id="{E8503181-DC09-D704-A395-D5196B53276F}"/>
              </a:ext>
            </a:extLst>
          </p:cNvPr>
          <p:cNvGraphicFramePr>
            <a:graphicFrameLocks noGrp="1"/>
          </p:cNvGraphicFramePr>
          <p:nvPr>
            <p:extLst>
              <p:ext uri="{D42A27DB-BD31-4B8C-83A1-F6EECF244321}">
                <p14:modId xmlns:p14="http://schemas.microsoft.com/office/powerpoint/2010/main" val="4090415147"/>
              </p:ext>
            </p:extLst>
          </p:nvPr>
        </p:nvGraphicFramePr>
        <p:xfrm>
          <a:off x="9000565" y="44450"/>
          <a:ext cx="3152540" cy="182040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strike="noStrike" baseline="0" dirty="0" smtClean="0">
                          <a:solidFill>
                            <a:schemeClr val="tx1"/>
                          </a:solidFill>
                          <a:latin typeface="+mn-ea"/>
                          <a:ea typeface="+mn-ea"/>
                        </a:rPr>
                        <a:t>임직원샵</a:t>
                      </a:r>
                      <a:endParaRPr lang="en-US" altLang="ko-KR" sz="800" b="1" u="none" strike="noStrik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strike="noStrike" baseline="0" dirty="0" smtClean="0">
                          <a:solidFill>
                            <a:schemeClr val="tx1"/>
                          </a:solidFill>
                          <a:latin typeface="+mn-ea"/>
                          <a:ea typeface="+mn-ea"/>
                        </a:rPr>
                        <a:t>- </a:t>
                      </a:r>
                      <a:r>
                        <a:rPr lang="ko-KR" altLang="en-US" sz="800" b="0" u="none" strike="noStrike" baseline="0" dirty="0" smtClean="0">
                          <a:solidFill>
                            <a:schemeClr val="tx1"/>
                          </a:solidFill>
                          <a:latin typeface="+mn-ea"/>
                          <a:ea typeface="+mn-ea"/>
                        </a:rPr>
                        <a:t>임직원샵 제품리스트 하단에 임직원인증안내 고정 안내 문구 및 인증해제 버튼 노출</a:t>
                      </a:r>
                      <a:endParaRPr lang="en-US" altLang="ko-KR" sz="800" b="0" u="none" strike="noStrik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strike="noStrike" baseline="0" dirty="0" smtClean="0">
                          <a:solidFill>
                            <a:schemeClr val="tx1"/>
                          </a:solidFill>
                          <a:latin typeface="+mn-ea"/>
                          <a:ea typeface="+mn-ea"/>
                        </a:rPr>
                        <a:t>1-1 </a:t>
                      </a:r>
                      <a:r>
                        <a:rPr lang="ko-KR" altLang="en-US" sz="800" b="1" u="none" strike="noStrike" baseline="0" dirty="0" smtClean="0">
                          <a:solidFill>
                            <a:schemeClr val="tx1"/>
                          </a:solidFill>
                          <a:latin typeface="+mn-ea"/>
                          <a:ea typeface="+mn-ea"/>
                        </a:rPr>
                        <a:t>인증해제 버튼</a:t>
                      </a:r>
                      <a:endParaRPr lang="en-US" altLang="ko-KR" sz="800" b="1" u="none" strike="noStrik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strike="noStrike" baseline="0" dirty="0" smtClean="0">
                          <a:solidFill>
                            <a:schemeClr val="tx1"/>
                          </a:solidFill>
                          <a:latin typeface="+mn-ea"/>
                          <a:ea typeface="+mn-ea"/>
                        </a:rPr>
                        <a:t> - </a:t>
                      </a:r>
                      <a:r>
                        <a:rPr lang="ko-KR" altLang="en-US" sz="800" b="0" u="none" strike="noStrike" baseline="0" dirty="0" smtClean="0">
                          <a:solidFill>
                            <a:schemeClr val="tx1"/>
                          </a:solidFill>
                          <a:latin typeface="+mn-ea"/>
                          <a:ea typeface="+mn-ea"/>
                        </a:rPr>
                        <a:t>클릭시 임직원인증해제안내 노출</a:t>
                      </a:r>
                      <a:endParaRPr lang="en-US" altLang="ko-KR" sz="800" b="0" u="none" baseline="0" dirty="0" smtClean="0">
                        <a:solidFill>
                          <a:schemeClr val="tx1"/>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206">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rgbClr val="0000FF"/>
                          </a:solidFill>
                          <a:latin typeface="+mn-ea"/>
                          <a:ea typeface="+mn-ea"/>
                        </a:rPr>
                        <a:t>&lt;</a:t>
                      </a:r>
                      <a:r>
                        <a:rPr lang="ko-KR" altLang="en-US" sz="800" b="1" u="none" baseline="0" dirty="0" smtClean="0">
                          <a:solidFill>
                            <a:srgbClr val="0000FF"/>
                          </a:solidFill>
                          <a:latin typeface="+mn-ea"/>
                          <a:ea typeface="+mn-ea"/>
                        </a:rPr>
                        <a:t>임직원인증</a:t>
                      </a:r>
                      <a:r>
                        <a:rPr lang="en-US" altLang="ko-KR" sz="800" b="1" u="none" baseline="0" dirty="0" smtClean="0">
                          <a:solidFill>
                            <a:srgbClr val="0000FF"/>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-[FO] MO&amp;PC </a:t>
                      </a:r>
                      <a:r>
                        <a:rPr lang="ko-KR" altLang="en-US" sz="800" b="0" u="none" baseline="0" dirty="0" smtClean="0">
                          <a:solidFill>
                            <a:srgbClr val="0000FF"/>
                          </a:solidFill>
                          <a:latin typeface="+mn-ea"/>
                          <a:ea typeface="+mn-ea"/>
                        </a:rPr>
                        <a:t>푸터</a:t>
                      </a:r>
                      <a:endParaRPr lang="en-US" altLang="ko-KR" sz="800" b="0" u="none" baseline="0" dirty="0" smtClean="0">
                        <a:solidFill>
                          <a:srgbClr val="0000FF"/>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a:t>
                      </a:r>
                      <a:r>
                        <a:rPr lang="en-US" altLang="ko-KR" sz="800" b="1" u="none" baseline="0" dirty="0" smtClean="0">
                          <a:solidFill>
                            <a:srgbClr val="0000FF"/>
                          </a:solidFill>
                          <a:latin typeface="+mn-ea"/>
                          <a:ea typeface="+mn-ea"/>
                        </a:rPr>
                        <a:t>&lt;</a:t>
                      </a:r>
                      <a:r>
                        <a:rPr lang="ko-KR" altLang="en-US" sz="800" b="1" u="none" baseline="0" dirty="0" smtClean="0">
                          <a:solidFill>
                            <a:srgbClr val="0000FF"/>
                          </a:solidFill>
                          <a:latin typeface="+mn-ea"/>
                          <a:ea typeface="+mn-ea"/>
                        </a:rPr>
                        <a:t>임직원해제</a:t>
                      </a:r>
                      <a:r>
                        <a:rPr lang="en-US" altLang="ko-KR" sz="800" b="1" u="none" baseline="0" dirty="0" smtClean="0">
                          <a:solidFill>
                            <a:srgbClr val="0000FF"/>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-[FO] PC-</a:t>
                      </a:r>
                      <a:r>
                        <a:rPr lang="ko-KR" altLang="en-US" sz="800" b="0" u="none" baseline="0" dirty="0" smtClean="0">
                          <a:solidFill>
                            <a:srgbClr val="0000FF"/>
                          </a:solidFill>
                          <a:latin typeface="+mn-ea"/>
                          <a:ea typeface="+mn-ea"/>
                        </a:rPr>
                        <a:t>임직원샵</a:t>
                      </a:r>
                      <a:endParaRPr lang="en-US" altLang="ko-KR" sz="800" b="0" u="none" baseline="0" dirty="0" smtClean="0">
                        <a:solidFill>
                          <a:srgbClr val="0000FF"/>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-[FO] MO- </a:t>
                      </a:r>
                      <a:r>
                        <a:rPr lang="ko-KR" altLang="en-US" sz="800" b="0" u="none" baseline="0" dirty="0" smtClean="0">
                          <a:solidFill>
                            <a:srgbClr val="0000FF"/>
                          </a:solidFill>
                          <a:latin typeface="+mn-ea"/>
                          <a:ea typeface="+mn-ea"/>
                        </a:rPr>
                        <a:t>푸터</a:t>
                      </a:r>
                      <a:r>
                        <a:rPr lang="en-US" altLang="ko-KR" sz="800" b="0" u="none" baseline="0" dirty="0" smtClean="0">
                          <a:solidFill>
                            <a:srgbClr val="0000FF"/>
                          </a:solidFill>
                          <a:latin typeface="+mn-ea"/>
                          <a:ea typeface="+mn-ea"/>
                        </a:rPr>
                        <a:t> &gt; </a:t>
                      </a:r>
                      <a:r>
                        <a:rPr lang="ko-KR" altLang="en-US" sz="800" b="0" u="none" baseline="0" dirty="0" smtClean="0">
                          <a:solidFill>
                            <a:srgbClr val="0000FF"/>
                          </a:solidFill>
                          <a:latin typeface="+mn-ea"/>
                          <a:ea typeface="+mn-ea"/>
                        </a:rPr>
                        <a:t>임직원서비스</a:t>
                      </a:r>
                      <a:endParaRPr lang="en-US" altLang="ko-KR" sz="800" b="0" u="none" baseline="0" dirty="0" smtClean="0">
                        <a:solidFill>
                          <a:srgbClr val="0000FF"/>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rgbClr val="0000FF"/>
                          </a:solidFill>
                          <a:latin typeface="+mn-ea"/>
                          <a:ea typeface="+mn-ea"/>
                        </a:rPr>
                        <a:t> -[BO] </a:t>
                      </a:r>
                      <a:r>
                        <a:rPr lang="ko-KR" altLang="en-US" sz="800" b="0" u="none" baseline="0" dirty="0" smtClean="0">
                          <a:solidFill>
                            <a:srgbClr val="0000FF"/>
                          </a:solidFill>
                          <a:latin typeface="+mn-ea"/>
                          <a:ea typeface="+mn-ea"/>
                        </a:rPr>
                        <a:t>회원관리 </a:t>
                      </a:r>
                      <a:r>
                        <a:rPr lang="en-US" altLang="ko-KR" sz="800" b="0" u="none" baseline="0" dirty="0" smtClean="0">
                          <a:solidFill>
                            <a:srgbClr val="0000FF"/>
                          </a:solidFill>
                          <a:latin typeface="+mn-ea"/>
                          <a:ea typeface="+mn-ea"/>
                        </a:rPr>
                        <a:t>&gt; </a:t>
                      </a:r>
                      <a:r>
                        <a:rPr lang="ko-KR" altLang="en-US" sz="800" b="0" u="none" baseline="0" dirty="0" smtClean="0">
                          <a:solidFill>
                            <a:srgbClr val="0000FF"/>
                          </a:solidFill>
                          <a:latin typeface="+mn-ea"/>
                          <a:ea typeface="+mn-ea"/>
                        </a:rPr>
                        <a:t>회원상세</a:t>
                      </a:r>
                      <a:endParaRPr lang="en-US" altLang="ko-KR" sz="800" b="0" u="none" baseline="0" dirty="0" smtClean="0">
                        <a:solidFill>
                          <a:srgbClr val="0000FF"/>
                        </a:solidFill>
                        <a:latin typeface="+mn-ea"/>
                        <a:ea typeface="+mn-ea"/>
                      </a:endParaRPr>
                    </a:p>
                  </a:txBody>
                  <a:tcPr marL="33236" marR="33236" marT="36000" marB="36000"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703878816"/>
                  </a:ext>
                </a:extLst>
              </a:tr>
            </a:tbl>
          </a:graphicData>
        </a:graphic>
      </p:graphicFrame>
      <p:sp>
        <p:nvSpPr>
          <p:cNvPr id="115" name="직사각형 114"/>
          <p:cNvSpPr/>
          <p:nvPr/>
        </p:nvSpPr>
        <p:spPr>
          <a:xfrm>
            <a:off x="7746125" y="2129552"/>
            <a:ext cx="570160" cy="206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b="1" dirty="0" smtClean="0">
                <a:solidFill>
                  <a:schemeClr val="tx1"/>
                </a:solidFill>
              </a:rPr>
              <a:t>필터</a:t>
            </a:r>
            <a:endParaRPr lang="ko-KR" altLang="en-US" sz="900" b="1" dirty="0">
              <a:solidFill>
                <a:schemeClr val="tx1"/>
              </a:solidFill>
            </a:endParaRPr>
          </a:p>
        </p:txBody>
      </p:sp>
      <p:sp>
        <p:nvSpPr>
          <p:cNvPr id="98" name="직사각형 97"/>
          <p:cNvSpPr/>
          <p:nvPr/>
        </p:nvSpPr>
        <p:spPr>
          <a:xfrm>
            <a:off x="6406346" y="2492135"/>
            <a:ext cx="981926" cy="1885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ko-KR" altLang="en-US" sz="800" b="1" dirty="0" smtClean="0">
                <a:solidFill>
                  <a:schemeClr val="tx1"/>
                </a:solidFill>
              </a:rPr>
              <a:t>추천순 </a:t>
            </a:r>
            <a:endParaRPr lang="en-US" altLang="ko-KR" sz="800" b="1" dirty="0" smtClean="0">
              <a:solidFill>
                <a:schemeClr val="tx1"/>
              </a:solidFill>
            </a:endParaRPr>
          </a:p>
          <a:p>
            <a:pPr>
              <a:lnSpc>
                <a:spcPct val="200000"/>
              </a:lnSpc>
            </a:pPr>
            <a:r>
              <a:rPr lang="ko-KR" altLang="en-US" sz="800" dirty="0" smtClean="0">
                <a:solidFill>
                  <a:schemeClr val="tx1"/>
                </a:solidFill>
              </a:rPr>
              <a:t>판매금액순</a:t>
            </a:r>
            <a:endParaRPr lang="en-US" altLang="ko-KR" sz="800" dirty="0" smtClean="0">
              <a:solidFill>
                <a:schemeClr val="tx1"/>
              </a:solidFill>
            </a:endParaRPr>
          </a:p>
          <a:p>
            <a:pPr>
              <a:lnSpc>
                <a:spcPct val="200000"/>
              </a:lnSpc>
            </a:pPr>
            <a:r>
              <a:rPr lang="ko-KR" altLang="en-US" sz="800" dirty="0" smtClean="0">
                <a:solidFill>
                  <a:schemeClr val="tx1"/>
                </a:solidFill>
              </a:rPr>
              <a:t>판매수량순</a:t>
            </a:r>
            <a:endParaRPr lang="en-US" altLang="ko-KR" sz="800" dirty="0" smtClean="0">
              <a:solidFill>
                <a:schemeClr val="tx1"/>
              </a:solidFill>
            </a:endParaRPr>
          </a:p>
          <a:p>
            <a:pPr>
              <a:lnSpc>
                <a:spcPct val="200000"/>
              </a:lnSpc>
            </a:pPr>
            <a:r>
              <a:rPr lang="ko-KR" altLang="en-US" sz="800" dirty="0" smtClean="0">
                <a:solidFill>
                  <a:schemeClr val="tx1"/>
                </a:solidFill>
              </a:rPr>
              <a:t>낮은 가격순</a:t>
            </a:r>
            <a:endParaRPr lang="en-US" altLang="ko-KR" sz="800" dirty="0" smtClean="0">
              <a:solidFill>
                <a:schemeClr val="tx1"/>
              </a:solidFill>
            </a:endParaRPr>
          </a:p>
          <a:p>
            <a:pPr>
              <a:lnSpc>
                <a:spcPct val="200000"/>
              </a:lnSpc>
            </a:pPr>
            <a:r>
              <a:rPr lang="ko-KR" altLang="en-US" sz="800" dirty="0" smtClean="0">
                <a:solidFill>
                  <a:schemeClr val="tx1"/>
                </a:solidFill>
              </a:rPr>
              <a:t>높은 가격순</a:t>
            </a:r>
            <a:endParaRPr lang="en-US" altLang="ko-KR" sz="800" dirty="0" smtClean="0">
              <a:solidFill>
                <a:schemeClr val="tx1"/>
              </a:solidFill>
            </a:endParaRPr>
          </a:p>
          <a:p>
            <a:pPr>
              <a:lnSpc>
                <a:spcPct val="200000"/>
              </a:lnSpc>
            </a:pPr>
            <a:r>
              <a:rPr lang="ko-KR" altLang="en-US" sz="800" dirty="0" smtClean="0">
                <a:solidFill>
                  <a:schemeClr val="tx1"/>
                </a:solidFill>
              </a:rPr>
              <a:t>최신순</a:t>
            </a:r>
            <a:endParaRPr lang="en-US" altLang="ko-KR" sz="800" dirty="0" smtClean="0">
              <a:solidFill>
                <a:schemeClr val="tx1"/>
              </a:solidFill>
            </a:endParaRPr>
          </a:p>
          <a:p>
            <a:pPr>
              <a:lnSpc>
                <a:spcPct val="200000"/>
              </a:lnSpc>
            </a:pPr>
            <a:r>
              <a:rPr lang="ko-KR" altLang="en-US" sz="800" dirty="0" smtClean="0">
                <a:solidFill>
                  <a:schemeClr val="tx1"/>
                </a:solidFill>
              </a:rPr>
              <a:t>리뷰많은순</a:t>
            </a:r>
            <a:endParaRPr lang="ko-KR" altLang="en-US" sz="800" dirty="0">
              <a:solidFill>
                <a:schemeClr val="tx1"/>
              </a:solidFill>
            </a:endParaRPr>
          </a:p>
        </p:txBody>
      </p:sp>
      <p:cxnSp>
        <p:nvCxnSpPr>
          <p:cNvPr id="171" name="직선 연결선 170"/>
          <p:cNvCxnSpPr/>
          <p:nvPr/>
        </p:nvCxnSpPr>
        <p:spPr>
          <a:xfrm>
            <a:off x="4984661" y="1340768"/>
            <a:ext cx="498235" cy="0"/>
          </a:xfrm>
          <a:prstGeom prst="line">
            <a:avLst/>
          </a:prstGeom>
          <a:ln w="38100">
            <a:solidFill>
              <a:srgbClr val="00BC70"/>
            </a:solidFill>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300980" y="5018939"/>
            <a:ext cx="8385209" cy="76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자유형 103"/>
          <p:cNvSpPr/>
          <p:nvPr/>
        </p:nvSpPr>
        <p:spPr>
          <a:xfrm>
            <a:off x="7105" y="4952480"/>
            <a:ext cx="8995697" cy="175144"/>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중략</a:t>
            </a:r>
            <a:endParaRPr lang="ko-KR" altLang="en-US" sz="1000" dirty="0">
              <a:solidFill>
                <a:schemeClr val="tx1"/>
              </a:solidFill>
            </a:endParaRPr>
          </a:p>
        </p:txBody>
      </p:sp>
      <p:sp>
        <p:nvSpPr>
          <p:cNvPr id="43" name="직사각형 42"/>
          <p:cNvSpPr/>
          <p:nvPr/>
        </p:nvSpPr>
        <p:spPr>
          <a:xfrm>
            <a:off x="603913" y="5638070"/>
            <a:ext cx="7631992" cy="4993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8" name="직사각형 177"/>
          <p:cNvSpPr/>
          <p:nvPr/>
        </p:nvSpPr>
        <p:spPr>
          <a:xfrm>
            <a:off x="788360" y="5787335"/>
            <a:ext cx="5660524" cy="215444"/>
          </a:xfrm>
          <a:prstGeom prst="rect">
            <a:avLst/>
          </a:prstGeom>
        </p:spPr>
        <p:txBody>
          <a:bodyPr wrap="none">
            <a:spAutoFit/>
          </a:bodyPr>
          <a:lstStyle/>
          <a:p>
            <a:r>
              <a:rPr lang="ko-KR" altLang="en-US" sz="800" dirty="0" smtClean="0">
                <a:solidFill>
                  <a:prstClr val="black"/>
                </a:solidFill>
              </a:rPr>
              <a:t>임직원 인증일 기준 익월 </a:t>
            </a:r>
            <a:r>
              <a:rPr lang="en-US" altLang="ko-KR" sz="800" dirty="0" smtClean="0">
                <a:solidFill>
                  <a:prstClr val="black"/>
                </a:solidFill>
              </a:rPr>
              <a:t>1</a:t>
            </a:r>
            <a:r>
              <a:rPr lang="ko-KR" altLang="en-US" sz="800" dirty="0" smtClean="0">
                <a:solidFill>
                  <a:prstClr val="black"/>
                </a:solidFill>
              </a:rPr>
              <a:t>일에 임직원쿠폰이 발급되며</a:t>
            </a:r>
            <a:r>
              <a:rPr lang="en-US" altLang="ko-KR" sz="800" dirty="0" smtClean="0">
                <a:solidFill>
                  <a:prstClr val="black"/>
                </a:solidFill>
              </a:rPr>
              <a:t>,</a:t>
            </a:r>
            <a:r>
              <a:rPr lang="ko-KR" altLang="en-US" sz="800" dirty="0" smtClean="0">
                <a:solidFill>
                  <a:prstClr val="black"/>
                </a:solidFill>
              </a:rPr>
              <a:t> 임직원 인증 해제시 임직원쿠폰은 즉시 회수 처리됩니다</a:t>
            </a:r>
            <a:r>
              <a:rPr lang="en-US" altLang="ko-KR" sz="800" dirty="0" smtClean="0">
                <a:solidFill>
                  <a:prstClr val="black"/>
                </a:solidFill>
              </a:rPr>
              <a:t>.  </a:t>
            </a:r>
            <a:endParaRPr lang="ko-KR" altLang="en-US" sz="800" dirty="0"/>
          </a:p>
        </p:txBody>
      </p:sp>
      <p:sp>
        <p:nvSpPr>
          <p:cNvPr id="174" name="Button">
            <a:extLst>
              <a:ext uri="{FF2B5EF4-FFF2-40B4-BE49-F238E27FC236}">
                <a16:creationId xmlns:a16="http://schemas.microsoft.com/office/drawing/2014/main" id="{0B50D06C-82E3-4B5D-A60E-0FEAE2474059}"/>
              </a:ext>
            </a:extLst>
          </p:cNvPr>
          <p:cNvSpPr/>
          <p:nvPr/>
        </p:nvSpPr>
        <p:spPr>
          <a:xfrm>
            <a:off x="7315490" y="5785183"/>
            <a:ext cx="530311" cy="23382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700" dirty="0" smtClean="0">
                <a:solidFill>
                  <a:schemeClr val="tx1"/>
                </a:solidFill>
              </a:rPr>
              <a:t>인증해제</a:t>
            </a:r>
            <a:endParaRPr lang="en-US" altLang="ko-KR" sz="700" dirty="0">
              <a:solidFill>
                <a:schemeClr val="tx1"/>
              </a:solidFill>
            </a:endParaRPr>
          </a:p>
        </p:txBody>
      </p:sp>
      <p:sp>
        <p:nvSpPr>
          <p:cNvPr id="118" name="Oval 611">
            <a:extLst>
              <a:ext uri="{FF2B5EF4-FFF2-40B4-BE49-F238E27FC236}">
                <a16:creationId xmlns:a16="http://schemas.microsoft.com/office/drawing/2014/main" id="{70333432-144C-210C-FB47-8C8B53B11FAB}"/>
              </a:ext>
            </a:extLst>
          </p:cNvPr>
          <p:cNvSpPr>
            <a:spLocks noChangeArrowheads="1"/>
          </p:cNvSpPr>
          <p:nvPr/>
        </p:nvSpPr>
        <p:spPr bwMode="auto">
          <a:xfrm>
            <a:off x="519113" y="557048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96" name="직사각형 95"/>
          <p:cNvSpPr/>
          <p:nvPr/>
        </p:nvSpPr>
        <p:spPr>
          <a:xfrm rot="16200000">
            <a:off x="4854391" y="5198598"/>
            <a:ext cx="250390" cy="215444"/>
          </a:xfrm>
          <a:prstGeom prst="rect">
            <a:avLst/>
          </a:prstGeom>
        </p:spPr>
        <p:txBody>
          <a:bodyPr wrap="none">
            <a:spAutoFit/>
          </a:bodyPr>
          <a:lstStyle/>
          <a:p>
            <a:pPr>
              <a:defRPr/>
            </a:pPr>
            <a:r>
              <a:rPr lang="en-US" altLang="ko-KR" sz="800" dirty="0">
                <a:latin typeface="Segoe UI Symbol" panose="020B0502040204020203" pitchFamily="34" charset="0"/>
                <a:ea typeface="Segoe UI Symbol" panose="020B0502040204020203" pitchFamily="34" charset="0"/>
              </a:rPr>
              <a:t></a:t>
            </a:r>
            <a:endParaRPr lang="en-US" altLang="ko-KR" sz="800" dirty="0"/>
          </a:p>
        </p:txBody>
      </p:sp>
      <p:cxnSp>
        <p:nvCxnSpPr>
          <p:cNvPr id="99" name="직선 연결선 98"/>
          <p:cNvCxnSpPr/>
          <p:nvPr/>
        </p:nvCxnSpPr>
        <p:spPr>
          <a:xfrm>
            <a:off x="4346147" y="5431515"/>
            <a:ext cx="158806" cy="0"/>
          </a:xfrm>
          <a:prstGeom prst="line">
            <a:avLst/>
          </a:prstGeom>
          <a:ln w="28575">
            <a:solidFill>
              <a:srgbClr val="00BC70"/>
            </a:solidFill>
          </a:ln>
        </p:spPr>
        <p:style>
          <a:lnRef idx="1">
            <a:schemeClr val="accent1"/>
          </a:lnRef>
          <a:fillRef idx="0">
            <a:schemeClr val="accent1"/>
          </a:fillRef>
          <a:effectRef idx="0">
            <a:schemeClr val="accent1"/>
          </a:effectRef>
          <a:fontRef idx="minor">
            <a:schemeClr val="tx1"/>
          </a:fontRef>
        </p:style>
      </p:cxnSp>
      <p:sp>
        <p:nvSpPr>
          <p:cNvPr id="102" name="직사각형 101"/>
          <p:cNvSpPr/>
          <p:nvPr/>
        </p:nvSpPr>
        <p:spPr>
          <a:xfrm rot="16200000">
            <a:off x="4920445" y="5198598"/>
            <a:ext cx="250390" cy="215444"/>
          </a:xfrm>
          <a:prstGeom prst="rect">
            <a:avLst/>
          </a:prstGeom>
        </p:spPr>
        <p:txBody>
          <a:bodyPr wrap="none">
            <a:spAutoFit/>
          </a:bodyPr>
          <a:lstStyle/>
          <a:p>
            <a:pPr>
              <a:defRPr/>
            </a:pPr>
            <a:r>
              <a:rPr lang="en-US" altLang="ko-KR" sz="800" dirty="0">
                <a:latin typeface="Segoe UI Symbol" panose="020B0502040204020203" pitchFamily="34" charset="0"/>
                <a:ea typeface="Segoe UI Symbol" panose="020B0502040204020203" pitchFamily="34" charset="0"/>
              </a:rPr>
              <a:t></a:t>
            </a:r>
            <a:endParaRPr lang="en-US" altLang="ko-KR" sz="800" dirty="0"/>
          </a:p>
        </p:txBody>
      </p:sp>
      <p:sp>
        <p:nvSpPr>
          <p:cNvPr id="97" name="TextBox 96"/>
          <p:cNvSpPr txBox="1"/>
          <p:nvPr/>
        </p:nvSpPr>
        <p:spPr>
          <a:xfrm>
            <a:off x="4295800" y="5181125"/>
            <a:ext cx="890136" cy="253916"/>
          </a:xfrm>
          <a:prstGeom prst="rect">
            <a:avLst/>
          </a:prstGeom>
          <a:noFill/>
        </p:spPr>
        <p:txBody>
          <a:bodyPr wrap="square" rtlCol="0">
            <a:spAutoFit/>
          </a:bodyPr>
          <a:lstStyle/>
          <a:p>
            <a:r>
              <a:rPr lang="en-US" altLang="ko-KR" sz="1050" b="1" dirty="0" smtClean="0">
                <a:solidFill>
                  <a:schemeClr val="bg1">
                    <a:lumMod val="50000"/>
                  </a:schemeClr>
                </a:solidFill>
                <a:latin typeface="+mn-ea"/>
                <a:cs typeface="Pretendard" panose="02000503000000020004" pitchFamily="50" charset="-127"/>
              </a:rPr>
              <a:t>1</a:t>
            </a:r>
            <a:r>
              <a:rPr lang="en-US" altLang="ko-KR" sz="1050" dirty="0" smtClean="0">
                <a:solidFill>
                  <a:schemeClr val="bg1">
                    <a:lumMod val="50000"/>
                  </a:schemeClr>
                </a:solidFill>
                <a:latin typeface="+mn-ea"/>
                <a:cs typeface="Pretendard" panose="02000503000000020004" pitchFamily="50" charset="-127"/>
              </a:rPr>
              <a:t>     2  </a:t>
            </a:r>
            <a:endParaRPr lang="ko-KR" altLang="en-US" sz="1050" strike="sngStrike" dirty="0">
              <a:solidFill>
                <a:schemeClr val="bg1">
                  <a:lumMod val="50000"/>
                </a:schemeClr>
              </a:solidFill>
              <a:latin typeface="+mn-ea"/>
              <a:cs typeface="Pretendard" panose="02000503000000020004" pitchFamily="50" charset="-127"/>
            </a:endParaRPr>
          </a:p>
        </p:txBody>
      </p:sp>
      <p:graphicFrame>
        <p:nvGraphicFramePr>
          <p:cNvPr id="176" name="표 175">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3636151513"/>
              </p:ext>
            </p:extLst>
          </p:nvPr>
        </p:nvGraphicFramePr>
        <p:xfrm>
          <a:off x="9214330" y="2563043"/>
          <a:ext cx="2664296" cy="129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4296">
                  <a:extLst>
                    <a:ext uri="{9D8B030D-6E8A-4147-A177-3AD203B41FA5}">
                      <a16:colId xmlns:a16="http://schemas.microsoft.com/office/drawing/2014/main" val="3625501591"/>
                    </a:ext>
                  </a:extLst>
                </a:gridCol>
              </a:tblGrid>
              <a:tr h="1296000">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79" name="직사각형 178"/>
          <p:cNvSpPr/>
          <p:nvPr/>
        </p:nvSpPr>
        <p:spPr>
          <a:xfrm>
            <a:off x="9204338" y="2967418"/>
            <a:ext cx="2818304" cy="338554"/>
          </a:xfrm>
          <a:prstGeom prst="rect">
            <a:avLst/>
          </a:prstGeom>
        </p:spPr>
        <p:txBody>
          <a:bodyPr wrap="square">
            <a:spAutoFit/>
          </a:bodyPr>
          <a:lstStyle/>
          <a:p>
            <a:pPr fontAlgn="ctr"/>
            <a:r>
              <a:rPr lang="ko-KR" altLang="en-US" sz="800" dirty="0" smtClean="0">
                <a:latin typeface="+mn-ea"/>
              </a:rPr>
              <a:t>임직원인증을 </a:t>
            </a:r>
            <a:r>
              <a:rPr lang="ko-KR" altLang="en-US" sz="800" dirty="0">
                <a:latin typeface="+mn-ea"/>
              </a:rPr>
              <a:t>해제하시겠습니까</a:t>
            </a:r>
            <a:r>
              <a:rPr lang="en-US" altLang="ko-KR" sz="800" dirty="0">
                <a:latin typeface="+mn-ea"/>
              </a:rPr>
              <a:t>? </a:t>
            </a:r>
          </a:p>
          <a:p>
            <a:pPr fontAlgn="ctr"/>
            <a:r>
              <a:rPr lang="ko-KR" altLang="en-US" sz="800" dirty="0">
                <a:latin typeface="+mn-ea"/>
              </a:rPr>
              <a:t>해제 시 임직원 서비스 혜택이 적용되지 않습니다</a:t>
            </a:r>
            <a:r>
              <a:rPr lang="en-US" altLang="ko-KR" sz="800" dirty="0">
                <a:latin typeface="+mn-ea"/>
              </a:rPr>
              <a:t>. </a:t>
            </a:r>
          </a:p>
        </p:txBody>
      </p:sp>
      <p:sp>
        <p:nvSpPr>
          <p:cNvPr id="180" name="Button">
            <a:extLst>
              <a:ext uri="{FF2B5EF4-FFF2-40B4-BE49-F238E27FC236}">
                <a16:creationId xmlns:a16="http://schemas.microsoft.com/office/drawing/2014/main" id="{0B50D06C-82E3-4B5D-A60E-0FEAE2474059}"/>
              </a:ext>
            </a:extLst>
          </p:cNvPr>
          <p:cNvSpPr/>
          <p:nvPr/>
        </p:nvSpPr>
        <p:spPr>
          <a:xfrm>
            <a:off x="9213193" y="3562480"/>
            <a:ext cx="1369289" cy="288000"/>
          </a:xfrm>
          <a:prstGeom prst="rect">
            <a:avLst/>
          </a:prstGeom>
          <a:solidFill>
            <a:schemeClr val="bg1"/>
          </a:solidFill>
          <a:ln w="9525">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tx1"/>
                </a:solidFill>
              </a:rPr>
              <a:t>취소</a:t>
            </a:r>
            <a:endParaRPr lang="ko-KR" altLang="en-US" sz="800" dirty="0">
              <a:solidFill>
                <a:schemeClr val="tx1"/>
              </a:solidFill>
            </a:endParaRPr>
          </a:p>
        </p:txBody>
      </p:sp>
      <p:sp>
        <p:nvSpPr>
          <p:cNvPr id="181" name="Button">
            <a:extLst>
              <a:ext uri="{FF2B5EF4-FFF2-40B4-BE49-F238E27FC236}">
                <a16:creationId xmlns:a16="http://schemas.microsoft.com/office/drawing/2014/main" id="{0B50D06C-82E3-4B5D-A60E-0FEAE2474059}"/>
              </a:ext>
            </a:extLst>
          </p:cNvPr>
          <p:cNvSpPr/>
          <p:nvPr/>
        </p:nvSpPr>
        <p:spPr>
          <a:xfrm>
            <a:off x="10514686" y="3562480"/>
            <a:ext cx="1355855"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182" name="직사각형 181"/>
          <p:cNvSpPr/>
          <p:nvPr/>
        </p:nvSpPr>
        <p:spPr>
          <a:xfrm>
            <a:off x="9230321" y="2711829"/>
            <a:ext cx="1970221" cy="230832"/>
          </a:xfrm>
          <a:prstGeom prst="rect">
            <a:avLst/>
          </a:prstGeom>
        </p:spPr>
        <p:txBody>
          <a:bodyPr wrap="square">
            <a:spAutoFit/>
          </a:bodyPr>
          <a:lstStyle/>
          <a:p>
            <a:r>
              <a:rPr lang="ko-KR" altLang="en-US" sz="900" b="1" dirty="0" smtClean="0"/>
              <a:t>임직원인증 해제 </a:t>
            </a:r>
            <a:endParaRPr lang="ko-KR" altLang="en-US" sz="900" b="1" dirty="0"/>
          </a:p>
        </p:txBody>
      </p:sp>
      <p:sp>
        <p:nvSpPr>
          <p:cNvPr id="183" name="직사각형 182"/>
          <p:cNvSpPr/>
          <p:nvPr/>
        </p:nvSpPr>
        <p:spPr>
          <a:xfrm>
            <a:off x="11600986" y="2563043"/>
            <a:ext cx="277640" cy="246221"/>
          </a:xfrm>
          <a:prstGeom prst="rect">
            <a:avLst/>
          </a:prstGeom>
        </p:spPr>
        <p:txBody>
          <a:bodyPr wrap="none">
            <a:spAutoFit/>
          </a:bodyPr>
          <a:lstStyle/>
          <a:p>
            <a:pPr algn="ctr"/>
            <a:r>
              <a:rPr lang="en-US" altLang="ko-KR" sz="1000" b="1" dirty="0"/>
              <a:t>×</a:t>
            </a:r>
            <a:endParaRPr lang="ko-KR" altLang="en-US" sz="1000" b="1" dirty="0"/>
          </a:p>
        </p:txBody>
      </p:sp>
      <p:cxnSp>
        <p:nvCxnSpPr>
          <p:cNvPr id="184" name="직선 화살표 연결선 183"/>
          <p:cNvCxnSpPr/>
          <p:nvPr/>
        </p:nvCxnSpPr>
        <p:spPr>
          <a:xfrm flipH="1">
            <a:off x="11187071" y="3773986"/>
            <a:ext cx="1" cy="51973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5" name="표 184">
            <a:extLst>
              <a:ext uri="{FF2B5EF4-FFF2-40B4-BE49-F238E27FC236}">
                <a16:creationId xmlns:a16="http://schemas.microsoft.com/office/drawing/2014/main" id="{2FE8F4C9-72F6-41B2-A126-47B60E085734}"/>
              </a:ext>
            </a:extLst>
          </p:cNvPr>
          <p:cNvGraphicFramePr>
            <a:graphicFrameLocks noGrp="1"/>
          </p:cNvGraphicFramePr>
          <p:nvPr>
            <p:extLst>
              <p:ext uri="{D42A27DB-BD31-4B8C-83A1-F6EECF244321}">
                <p14:modId xmlns:p14="http://schemas.microsoft.com/office/powerpoint/2010/main" val="3808141214"/>
              </p:ext>
            </p:extLst>
          </p:nvPr>
        </p:nvGraphicFramePr>
        <p:xfrm>
          <a:off x="9870517" y="4343553"/>
          <a:ext cx="1986212" cy="1059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86212">
                  <a:extLst>
                    <a:ext uri="{9D8B030D-6E8A-4147-A177-3AD203B41FA5}">
                      <a16:colId xmlns:a16="http://schemas.microsoft.com/office/drawing/2014/main" val="3625501591"/>
                    </a:ext>
                  </a:extLst>
                </a:gridCol>
              </a:tblGrid>
              <a:tr h="1059916">
                <a:tc>
                  <a:txBody>
                    <a:bodyPr/>
                    <a:lstStyle/>
                    <a:p>
                      <a:pPr algn="l" latinLnBrk="1">
                        <a:lnSpc>
                          <a:spcPct val="100000"/>
                        </a:lnSpc>
                      </a:pPr>
                      <a:r>
                        <a:rPr lang="en-US" altLang="ko-KR" sz="700" dirty="0" smtClean="0">
                          <a:solidFill>
                            <a:schemeClr val="tx1"/>
                          </a:solidFill>
                          <a:latin typeface="+mn-ea"/>
                          <a:ea typeface="+mn-ea"/>
                        </a:rPr>
                        <a:t>  </a:t>
                      </a:r>
                      <a:endParaRPr lang="ko-KR" altLang="en-US" sz="700" dirty="0" smtClean="0">
                        <a:solidFill>
                          <a:schemeClr val="tx1"/>
                        </a:solidFill>
                      </a:endParaRPr>
                    </a:p>
                  </a:txBody>
                  <a:tcPr marL="23930" marR="23930" marT="23930" marB="2393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86" name="직사각형 185"/>
          <p:cNvSpPr/>
          <p:nvPr/>
        </p:nvSpPr>
        <p:spPr>
          <a:xfrm>
            <a:off x="9860525" y="4747928"/>
            <a:ext cx="2006196" cy="215444"/>
          </a:xfrm>
          <a:prstGeom prst="rect">
            <a:avLst/>
          </a:prstGeom>
        </p:spPr>
        <p:txBody>
          <a:bodyPr wrap="square">
            <a:spAutoFit/>
          </a:bodyPr>
          <a:lstStyle/>
          <a:p>
            <a:r>
              <a:rPr lang="ko-KR" altLang="en-US" sz="800" dirty="0" smtClean="0"/>
              <a:t>임직원인증이 해제되었습니다</a:t>
            </a:r>
            <a:r>
              <a:rPr lang="en-US" altLang="ko-KR" sz="800" dirty="0" smtClean="0"/>
              <a:t>. </a:t>
            </a:r>
            <a:endParaRPr lang="ko-KR" altLang="en-US" sz="800" dirty="0"/>
          </a:p>
        </p:txBody>
      </p:sp>
      <p:sp>
        <p:nvSpPr>
          <p:cNvPr id="187" name="Button">
            <a:extLst>
              <a:ext uri="{FF2B5EF4-FFF2-40B4-BE49-F238E27FC236}">
                <a16:creationId xmlns:a16="http://schemas.microsoft.com/office/drawing/2014/main" id="{0B50D06C-82E3-4B5D-A60E-0FEAE2474059}"/>
              </a:ext>
            </a:extLst>
          </p:cNvPr>
          <p:cNvSpPr/>
          <p:nvPr/>
        </p:nvSpPr>
        <p:spPr>
          <a:xfrm>
            <a:off x="9876096" y="5115469"/>
            <a:ext cx="1980633" cy="288000"/>
          </a:xfrm>
          <a:prstGeom prst="rect">
            <a:avLst/>
          </a:prstGeom>
          <a:solidFill>
            <a:srgbClr val="29BC70"/>
          </a:solidFill>
          <a:ln w="952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latinLnBrk="1">
              <a:defRPr/>
            </a:pPr>
            <a:r>
              <a:rPr lang="ko-KR" altLang="en-US" sz="800" dirty="0" smtClean="0">
                <a:solidFill>
                  <a:schemeClr val="bg1"/>
                </a:solidFill>
              </a:rPr>
              <a:t>확인</a:t>
            </a:r>
            <a:endParaRPr lang="ko-KR" altLang="en-US" sz="800" dirty="0">
              <a:solidFill>
                <a:schemeClr val="bg1"/>
              </a:solidFill>
            </a:endParaRPr>
          </a:p>
        </p:txBody>
      </p:sp>
      <p:sp>
        <p:nvSpPr>
          <p:cNvPr id="188" name="직사각형 187"/>
          <p:cNvSpPr/>
          <p:nvPr/>
        </p:nvSpPr>
        <p:spPr>
          <a:xfrm>
            <a:off x="11589081" y="4343553"/>
            <a:ext cx="277640" cy="246221"/>
          </a:xfrm>
          <a:prstGeom prst="rect">
            <a:avLst/>
          </a:prstGeom>
        </p:spPr>
        <p:txBody>
          <a:bodyPr wrap="none">
            <a:spAutoFit/>
          </a:bodyPr>
          <a:lstStyle/>
          <a:p>
            <a:pPr algn="ctr"/>
            <a:r>
              <a:rPr lang="en-US" altLang="ko-KR" sz="1000" b="1" dirty="0"/>
              <a:t>×</a:t>
            </a:r>
            <a:endParaRPr lang="ko-KR" altLang="en-US" sz="1000" b="1" dirty="0"/>
          </a:p>
        </p:txBody>
      </p:sp>
      <p:sp>
        <p:nvSpPr>
          <p:cNvPr id="189" name="직사각형 188"/>
          <p:cNvSpPr/>
          <p:nvPr/>
        </p:nvSpPr>
        <p:spPr>
          <a:xfrm>
            <a:off x="9860525" y="4526427"/>
            <a:ext cx="2006196" cy="215444"/>
          </a:xfrm>
          <a:prstGeom prst="rect">
            <a:avLst/>
          </a:prstGeom>
        </p:spPr>
        <p:txBody>
          <a:bodyPr wrap="square">
            <a:spAutoFit/>
          </a:bodyPr>
          <a:lstStyle/>
          <a:p>
            <a:r>
              <a:rPr lang="ko-KR" altLang="en-US" sz="800" b="1" dirty="0" smtClean="0"/>
              <a:t>알림</a:t>
            </a:r>
            <a:endParaRPr lang="ko-KR" altLang="en-US" sz="800" b="1" dirty="0"/>
          </a:p>
        </p:txBody>
      </p:sp>
      <p:sp>
        <p:nvSpPr>
          <p:cNvPr id="190" name="직사각형 189"/>
          <p:cNvSpPr/>
          <p:nvPr/>
        </p:nvSpPr>
        <p:spPr>
          <a:xfrm>
            <a:off x="9786485" y="5468982"/>
            <a:ext cx="2032801" cy="553998"/>
          </a:xfrm>
          <a:prstGeom prst="rect">
            <a:avLst/>
          </a:prstGeom>
        </p:spPr>
        <p:txBody>
          <a:bodyPr wrap="square">
            <a:spAutoFit/>
          </a:bodyPr>
          <a:lstStyle/>
          <a:p>
            <a:pPr>
              <a:lnSpc>
                <a:spcPts val="1200"/>
              </a:lnSpc>
            </a:pPr>
            <a:r>
              <a:rPr lang="ko-KR" altLang="en-US" sz="800" dirty="0" smtClean="0"/>
              <a:t>이니스프리몰 임직원 인증 해제 처리</a:t>
            </a:r>
            <a:r>
              <a:rPr lang="en-US" altLang="ko-KR" sz="800" dirty="0" smtClean="0"/>
              <a:t>? </a:t>
            </a:r>
          </a:p>
          <a:p>
            <a:pPr>
              <a:lnSpc>
                <a:spcPts val="1200"/>
              </a:lnSpc>
            </a:pPr>
            <a:r>
              <a:rPr lang="ko-KR" altLang="en-US" sz="800" dirty="0" smtClean="0"/>
              <a:t>옴니회원플랫폼 인증 해제 처리</a:t>
            </a:r>
            <a:r>
              <a:rPr lang="en-US" altLang="ko-KR" sz="800" dirty="0" smtClean="0"/>
              <a:t>?</a:t>
            </a:r>
          </a:p>
          <a:p>
            <a:pPr>
              <a:lnSpc>
                <a:spcPts val="1200"/>
              </a:lnSpc>
            </a:pPr>
            <a:r>
              <a:rPr lang="en-US" altLang="ko-KR" sz="800" i="1" dirty="0" smtClean="0">
                <a:solidFill>
                  <a:srgbClr val="FF0000"/>
                </a:solidFill>
              </a:rPr>
              <a:t>*</a:t>
            </a:r>
            <a:r>
              <a:rPr lang="ko-KR" altLang="en-US" sz="800" i="1" dirty="0" smtClean="0">
                <a:solidFill>
                  <a:srgbClr val="FF0000"/>
                </a:solidFill>
              </a:rPr>
              <a:t>최종 확정 내용 업데이트 예정</a:t>
            </a:r>
            <a:r>
              <a:rPr lang="en-US" altLang="ko-KR" sz="800" i="1" dirty="0" smtClean="0">
                <a:solidFill>
                  <a:srgbClr val="FF0000"/>
                </a:solidFill>
              </a:rPr>
              <a:t> </a:t>
            </a:r>
          </a:p>
        </p:txBody>
      </p:sp>
      <p:sp>
        <p:nvSpPr>
          <p:cNvPr id="191" name="직사각형 190"/>
          <p:cNvSpPr/>
          <p:nvPr/>
        </p:nvSpPr>
        <p:spPr>
          <a:xfrm>
            <a:off x="9095888" y="2344571"/>
            <a:ext cx="1796870" cy="215444"/>
          </a:xfrm>
          <a:prstGeom prst="rect">
            <a:avLst/>
          </a:prstGeom>
        </p:spPr>
        <p:txBody>
          <a:bodyPr wrap="square">
            <a:spAutoFit/>
          </a:bodyPr>
          <a:lstStyle/>
          <a:p>
            <a:pPr algn="ctr"/>
            <a:r>
              <a:rPr lang="ko-KR" altLang="en-US" sz="800" dirty="0" smtClean="0"/>
              <a:t>임직원인증해제안내 팝업</a:t>
            </a:r>
            <a:r>
              <a:rPr lang="en-US" altLang="ko-KR" sz="800" dirty="0"/>
              <a:t> </a:t>
            </a:r>
            <a:r>
              <a:rPr lang="en-US" altLang="ko-KR" sz="800" dirty="0" smtClean="0"/>
              <a:t>(1-3)</a:t>
            </a:r>
            <a:endParaRPr lang="ko-KR" altLang="en-US" sz="800" dirty="0"/>
          </a:p>
        </p:txBody>
      </p:sp>
      <p:sp>
        <p:nvSpPr>
          <p:cNvPr id="192" name="직사각형 191"/>
          <p:cNvSpPr/>
          <p:nvPr/>
        </p:nvSpPr>
        <p:spPr>
          <a:xfrm>
            <a:off x="9821610" y="4127213"/>
            <a:ext cx="1386152" cy="215444"/>
          </a:xfrm>
          <a:prstGeom prst="rect">
            <a:avLst/>
          </a:prstGeom>
        </p:spPr>
        <p:txBody>
          <a:bodyPr wrap="square">
            <a:spAutoFit/>
          </a:bodyPr>
          <a:lstStyle/>
          <a:p>
            <a:r>
              <a:rPr lang="ko-KR" altLang="en-US" sz="800" dirty="0" smtClean="0"/>
              <a:t>인증해제완료 팝업</a:t>
            </a:r>
            <a:r>
              <a:rPr lang="en-US" altLang="ko-KR" sz="800" dirty="0"/>
              <a:t> </a:t>
            </a:r>
            <a:r>
              <a:rPr lang="en-US" altLang="ko-KR" sz="800" dirty="0" smtClean="0"/>
              <a:t>(1-4)</a:t>
            </a:r>
            <a:endParaRPr lang="ko-KR" altLang="en-US" sz="800" dirty="0"/>
          </a:p>
        </p:txBody>
      </p:sp>
      <p:sp>
        <p:nvSpPr>
          <p:cNvPr id="193" name="직사각형 192"/>
          <p:cNvSpPr/>
          <p:nvPr/>
        </p:nvSpPr>
        <p:spPr>
          <a:xfrm>
            <a:off x="7247359" y="5750121"/>
            <a:ext cx="659898" cy="31926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4" name="꺾인 연결선 193"/>
          <p:cNvCxnSpPr>
            <a:endCxn id="176" idx="1"/>
          </p:cNvCxnSpPr>
          <p:nvPr/>
        </p:nvCxnSpPr>
        <p:spPr>
          <a:xfrm rot="5400000" flipH="1" flipV="1">
            <a:off x="7230093" y="3751567"/>
            <a:ext cx="2524760" cy="1443713"/>
          </a:xfrm>
          <a:prstGeom prst="bentConnector2">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a:off x="9113871" y="6124917"/>
            <a:ext cx="2999237" cy="675995"/>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b="1" dirty="0" smtClean="0"/>
              <a:t>5/28 </a:t>
            </a:r>
            <a:r>
              <a:rPr lang="ko-KR" altLang="en-US" sz="1000" b="1" dirty="0" smtClean="0"/>
              <a:t>확인요청 </a:t>
            </a:r>
            <a:endParaRPr lang="en-US" altLang="ko-KR" sz="1000" b="1" dirty="0" smtClean="0"/>
          </a:p>
          <a:p>
            <a:pPr marL="342900" indent="-342900">
              <a:buAutoNum type="arabicParenR"/>
            </a:pPr>
            <a:r>
              <a:rPr lang="ko-KR" altLang="en-US" sz="1000" b="1" dirty="0" smtClean="0"/>
              <a:t>재인증 프로세스 </a:t>
            </a:r>
            <a:r>
              <a:rPr lang="en-US" altLang="ko-KR" sz="1000" b="1" dirty="0" smtClean="0"/>
              <a:t>(</a:t>
            </a:r>
            <a:r>
              <a:rPr lang="ko-KR" altLang="en-US" sz="1000" b="1" dirty="0" err="1" smtClean="0"/>
              <a:t>확인중</a:t>
            </a:r>
            <a:r>
              <a:rPr lang="en-US" altLang="ko-KR" sz="1000" b="1" dirty="0" smtClean="0"/>
              <a:t>)</a:t>
            </a:r>
          </a:p>
        </p:txBody>
      </p:sp>
    </p:spTree>
    <p:extLst>
      <p:ext uri="{BB962C8B-B14F-4D97-AF65-F5344CB8AC3E}">
        <p14:creationId xmlns:p14="http://schemas.microsoft.com/office/powerpoint/2010/main" val="28526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직사각형 47"/>
          <p:cNvSpPr/>
          <p:nvPr/>
        </p:nvSpPr>
        <p:spPr>
          <a:xfrm>
            <a:off x="255177" y="4301760"/>
            <a:ext cx="8361101" cy="16801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bg1">
                    <a:lumMod val="50000"/>
                  </a:schemeClr>
                </a:solidFill>
              </a:rPr>
              <a:t>다음페이지 확인</a:t>
            </a:r>
            <a:endParaRPr lang="ko-KR" altLang="en-US" sz="1200" dirty="0">
              <a:solidFill>
                <a:schemeClr val="bg1">
                  <a:lumMod val="50000"/>
                </a:schemeClr>
              </a:solidFill>
            </a:endParaRPr>
          </a:p>
        </p:txBody>
      </p:sp>
      <p:pic>
        <p:nvPicPr>
          <p:cNvPr id="13" name="그림 12"/>
          <p:cNvPicPr>
            <a:picLocks noChangeAspect="1"/>
          </p:cNvPicPr>
          <p:nvPr/>
        </p:nvPicPr>
        <p:blipFill rotWithShape="1">
          <a:blip r:embed="rId3"/>
          <a:srcRect b="57551"/>
          <a:stretch/>
        </p:blipFill>
        <p:spPr>
          <a:xfrm>
            <a:off x="235511" y="2903055"/>
            <a:ext cx="8380767" cy="1246026"/>
          </a:xfrm>
          <a:prstGeom prst="rect">
            <a:avLst/>
          </a:prstGeom>
        </p:spPr>
      </p:pic>
      <p:sp>
        <p:nvSpPr>
          <p:cNvPr id="2" name="제목 1"/>
          <p:cNvSpPr>
            <a:spLocks noGrp="1"/>
          </p:cNvSpPr>
          <p:nvPr>
            <p:ph type="ctrTitle"/>
          </p:nvPr>
        </p:nvSpPr>
        <p:spPr/>
        <p:txBody>
          <a:bodyPr/>
          <a:lstStyle/>
          <a:p>
            <a:r>
              <a:rPr lang="en-US" altLang="ko-KR" dirty="0" smtClean="0"/>
              <a:t>FAQ </a:t>
            </a:r>
            <a:endParaRPr lang="ko-KR" altLang="en-US" dirty="0"/>
          </a:p>
        </p:txBody>
      </p:sp>
      <p:sp>
        <p:nvSpPr>
          <p:cNvPr id="3" name="부제목 2"/>
          <p:cNvSpPr>
            <a:spLocks noGrp="1"/>
          </p:cNvSpPr>
          <p:nvPr>
            <p:ph type="subTitle" idx="1"/>
          </p:nvPr>
        </p:nvSpPr>
        <p:spPr/>
        <p:txBody>
          <a:bodyPr/>
          <a:lstStyle/>
          <a:p>
            <a:r>
              <a:rPr lang="en-US" altLang="ko-KR" dirty="0"/>
              <a:t>IN_PC_MYP_01_91</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4">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5"/>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366499269"/>
              </p:ext>
            </p:extLst>
          </p:nvPr>
        </p:nvGraphicFramePr>
        <p:xfrm>
          <a:off x="9000565" y="37029"/>
          <a:ext cx="3152540" cy="1919151"/>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39643">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고객센터</a:t>
                      </a: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&gt; FAQ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탭 </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관리자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CS</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관리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&gt; FAQ &gt; FAQ</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등록</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rPr>
                        <a:t>2</a:t>
                      </a: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FAQ </a:t>
                      </a:r>
                      <a:r>
                        <a:rPr lang="ko-KR" altLang="en-US" sz="800" b="1" u="none" baseline="0" dirty="0" smtClean="0">
                          <a:solidFill>
                            <a:schemeClr val="tx1"/>
                          </a:solidFill>
                          <a:latin typeface="+mn-ea"/>
                          <a:ea typeface="+mn-ea"/>
                        </a:rPr>
                        <a:t>조회</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2-1 </a:t>
                      </a:r>
                      <a:r>
                        <a:rPr lang="ko-KR" altLang="en-US" sz="800" b="1" u="none" baseline="0" dirty="0" smtClean="0">
                          <a:solidFill>
                            <a:schemeClr val="tx1"/>
                          </a:solidFill>
                          <a:latin typeface="+mn-ea"/>
                          <a:ea typeface="+mn-ea"/>
                        </a:rPr>
                        <a:t>검색어 입력박스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입력글자수</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문자 제한 없음</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2-2 </a:t>
                      </a:r>
                      <a:r>
                        <a:rPr lang="ko-KR" altLang="en-US" sz="800" b="1" u="none" baseline="0" dirty="0" smtClean="0">
                          <a:solidFill>
                            <a:schemeClr val="tx1"/>
                          </a:solidFill>
                          <a:latin typeface="+mn-ea"/>
                          <a:ea typeface="+mn-ea"/>
                        </a:rPr>
                        <a:t>검색 버튼 </a:t>
                      </a:r>
                      <a:endParaRPr lang="en-US" altLang="ko-KR" sz="800" b="1"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클릭시 </a:t>
                      </a:r>
                      <a:r>
                        <a:rPr lang="en-US" altLang="ko-KR" sz="800" b="0" u="none" baseline="0" dirty="0" smtClean="0">
                          <a:solidFill>
                            <a:schemeClr val="tx1"/>
                          </a:solidFill>
                          <a:latin typeface="+mn-ea"/>
                          <a:ea typeface="+mn-ea"/>
                        </a:rPr>
                        <a:t>FAQ </a:t>
                      </a:r>
                      <a:r>
                        <a:rPr lang="ko-KR" altLang="en-US" sz="800" b="0" u="none" baseline="0" dirty="0" smtClean="0">
                          <a:solidFill>
                            <a:schemeClr val="tx1"/>
                          </a:solidFill>
                          <a:latin typeface="+mn-ea"/>
                          <a:ea typeface="+mn-ea"/>
                        </a:rPr>
                        <a:t>제목</a:t>
                      </a:r>
                      <a:r>
                        <a:rPr lang="en-US" altLang="ko-KR" sz="800" b="0" u="none" baseline="0" dirty="0" smtClean="0">
                          <a:solidFill>
                            <a:schemeClr val="tx1"/>
                          </a:solidFill>
                          <a:latin typeface="+mn-ea"/>
                          <a:ea typeface="+mn-ea"/>
                        </a:rPr>
                        <a:t>or</a:t>
                      </a:r>
                      <a:r>
                        <a:rPr lang="ko-KR" altLang="en-US" sz="800" b="0" u="none" baseline="0" dirty="0" smtClean="0">
                          <a:solidFill>
                            <a:schemeClr val="tx1"/>
                          </a:solidFill>
                          <a:latin typeface="+mn-ea"/>
                          <a:ea typeface="+mn-ea"/>
                        </a:rPr>
                        <a:t>내용 내 해당 </a:t>
                      </a:r>
                      <a:r>
                        <a:rPr lang="ko-KR" altLang="en-US" sz="800" b="0" u="none" baseline="0" dirty="0" err="1" smtClean="0">
                          <a:solidFill>
                            <a:schemeClr val="tx1"/>
                          </a:solidFill>
                          <a:latin typeface="+mn-ea"/>
                          <a:ea typeface="+mn-ea"/>
                        </a:rPr>
                        <a:t>검색어를</a:t>
                      </a:r>
                      <a:r>
                        <a:rPr lang="ko-KR" altLang="en-US" sz="800" b="0" u="none" baseline="0" dirty="0" smtClean="0">
                          <a:solidFill>
                            <a:schemeClr val="tx1"/>
                          </a:solidFill>
                          <a:latin typeface="+mn-ea"/>
                          <a:ea typeface="+mn-ea"/>
                        </a:rPr>
                        <a:t> 포함하는 항목을 </a:t>
                      </a:r>
                      <a:r>
                        <a:rPr lang="ko-KR" altLang="en-US" sz="800" b="0" u="none" baseline="0" dirty="0" err="1" smtClean="0">
                          <a:solidFill>
                            <a:schemeClr val="tx1"/>
                          </a:solidFill>
                          <a:latin typeface="+mn-ea"/>
                          <a:ea typeface="+mn-ea"/>
                        </a:rPr>
                        <a:t>조회결과로</a:t>
                      </a:r>
                      <a:r>
                        <a:rPr lang="ko-KR" altLang="en-US" sz="800" b="0" u="none" baseline="0" dirty="0" smtClean="0">
                          <a:solidFill>
                            <a:schemeClr val="tx1"/>
                          </a:solidFill>
                          <a:latin typeface="+mn-ea"/>
                          <a:ea typeface="+mn-ea"/>
                        </a:rPr>
                        <a:t> 노출</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2-3 1:1</a:t>
                      </a:r>
                      <a:r>
                        <a:rPr lang="ko-KR" altLang="en-US" sz="800" b="1" u="none" baseline="0" dirty="0" smtClean="0">
                          <a:solidFill>
                            <a:schemeClr val="tx1"/>
                          </a:solidFill>
                          <a:latin typeface="+mn-ea"/>
                          <a:ea typeface="+mn-ea"/>
                        </a:rPr>
                        <a:t>상담 </a:t>
                      </a:r>
                      <a:r>
                        <a:rPr lang="en-US" altLang="ko-KR" sz="800" b="1" u="none" baseline="0" dirty="0" smtClean="0">
                          <a:solidFill>
                            <a:schemeClr val="tx1"/>
                          </a:solidFill>
                          <a:latin typeface="+mn-ea"/>
                          <a:ea typeface="+mn-ea"/>
                        </a:rPr>
                        <a:t>&gt;</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비로그인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로그인안내팝업 노출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로그인 </a:t>
                      </a:r>
                      <a:r>
                        <a:rPr lang="en-US" altLang="ko-KR" sz="800" b="0" u="none" baseline="0" dirty="0" smtClean="0">
                          <a:solidFill>
                            <a:schemeClr val="tx1"/>
                          </a:solidFill>
                          <a:latin typeface="+mn-ea"/>
                          <a:ea typeface="+mn-ea"/>
                        </a:rPr>
                        <a:t>: 1:1</a:t>
                      </a:r>
                      <a:r>
                        <a:rPr lang="ko-KR" altLang="en-US" sz="800" b="0" u="none" baseline="0" dirty="0" smtClean="0">
                          <a:solidFill>
                            <a:schemeClr val="tx1"/>
                          </a:solidFill>
                          <a:latin typeface="+mn-ea"/>
                          <a:ea typeface="+mn-ea"/>
                        </a:rPr>
                        <a:t>문의 </a:t>
                      </a:r>
                      <a:r>
                        <a:rPr lang="en-US" altLang="ko-KR" sz="800" b="0" u="none" baseline="0" dirty="0" smtClean="0">
                          <a:solidFill>
                            <a:schemeClr val="tx1"/>
                          </a:solidFill>
                          <a:latin typeface="+mn-ea"/>
                          <a:ea typeface="+mn-ea"/>
                        </a:rPr>
                        <a:t>&gt; 1:1</a:t>
                      </a:r>
                      <a:r>
                        <a:rPr lang="ko-KR" altLang="en-US" sz="800" b="0" u="none" baseline="0" dirty="0" smtClean="0">
                          <a:solidFill>
                            <a:schemeClr val="tx1"/>
                          </a:solidFill>
                          <a:latin typeface="+mn-ea"/>
                          <a:ea typeface="+mn-ea"/>
                        </a:rPr>
                        <a:t>문의 탭으로 현재창 이동</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6"/>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bg1"/>
                          </a:solidFill>
                        </a:rPr>
                        <a:t>FAQ</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ko-KR" altLang="en-US" sz="800" dirty="0" smtClean="0">
                <a:latin typeface="+mn-ea"/>
                <a:cs typeface="Arial" panose="020B0604020202020204" pitchFamily="34" charset="0"/>
              </a:rPr>
              <a:t>매장안내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7"/>
          <a:stretch>
            <a:fillRect/>
          </a:stretch>
        </p:blipFill>
        <p:spPr>
          <a:xfrm>
            <a:off x="8451986" y="5234159"/>
            <a:ext cx="215548" cy="215548"/>
          </a:xfrm>
          <a:prstGeom prst="rect">
            <a:avLst/>
          </a:prstGeom>
          <a:noFill/>
        </p:spPr>
      </p:pic>
      <p:sp>
        <p:nvSpPr>
          <p:cNvPr id="36" name="Oval 611">
            <a:extLst>
              <a:ext uri="{FF2B5EF4-FFF2-40B4-BE49-F238E27FC236}">
                <a16:creationId xmlns:a16="http://schemas.microsoft.com/office/drawing/2014/main" id="{8A3723C9-7A64-4677-9B95-EBFFA02C0DC4}"/>
              </a:ext>
            </a:extLst>
          </p:cNvPr>
          <p:cNvSpPr>
            <a:spLocks noChangeArrowheads="1"/>
          </p:cNvSpPr>
          <p:nvPr/>
        </p:nvSpPr>
        <p:spPr bwMode="auto">
          <a:xfrm>
            <a:off x="147177" y="2338440"/>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
        <p:nvSpPr>
          <p:cNvPr id="39" name="Oval 611">
            <a:extLst>
              <a:ext uri="{FF2B5EF4-FFF2-40B4-BE49-F238E27FC236}">
                <a16:creationId xmlns:a16="http://schemas.microsoft.com/office/drawing/2014/main" id="{8A3723C9-7A64-4677-9B95-EBFFA02C0DC4}"/>
              </a:ext>
            </a:extLst>
          </p:cNvPr>
          <p:cNvSpPr>
            <a:spLocks noChangeArrowheads="1"/>
          </p:cNvSpPr>
          <p:nvPr/>
        </p:nvSpPr>
        <p:spPr bwMode="auto">
          <a:xfrm>
            <a:off x="2669950" y="30901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2-1</a:t>
            </a:r>
            <a:endParaRPr lang="en-US" altLang="ko-KR" sz="800" b="1" kern="0" dirty="0">
              <a:solidFill>
                <a:sysClr val="window" lastClr="FFFFFF"/>
              </a:solidFill>
              <a:latin typeface="맑은 고딕"/>
              <a:ea typeface="맑은 고딕"/>
            </a:endParaRPr>
          </a:p>
        </p:txBody>
      </p:sp>
      <p:sp>
        <p:nvSpPr>
          <p:cNvPr id="45" name="Oval 611">
            <a:extLst>
              <a:ext uri="{FF2B5EF4-FFF2-40B4-BE49-F238E27FC236}">
                <a16:creationId xmlns:a16="http://schemas.microsoft.com/office/drawing/2014/main" id="{8A3723C9-7A64-4677-9B95-EBFFA02C0DC4}"/>
              </a:ext>
            </a:extLst>
          </p:cNvPr>
          <p:cNvSpPr>
            <a:spLocks noChangeArrowheads="1"/>
          </p:cNvSpPr>
          <p:nvPr/>
        </p:nvSpPr>
        <p:spPr bwMode="auto">
          <a:xfrm>
            <a:off x="147177" y="29130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a:t>
            </a:r>
            <a:endParaRPr lang="en-US" altLang="ko-KR" sz="800" b="1" kern="0" dirty="0">
              <a:solidFill>
                <a:sysClr val="window" lastClr="FFFFFF"/>
              </a:solidFill>
              <a:latin typeface="맑은 고딕"/>
              <a:ea typeface="맑은 고딕"/>
            </a:endParaRPr>
          </a:p>
        </p:txBody>
      </p:sp>
      <p:sp>
        <p:nvSpPr>
          <p:cNvPr id="37" name="Oval 611">
            <a:extLst>
              <a:ext uri="{FF2B5EF4-FFF2-40B4-BE49-F238E27FC236}">
                <a16:creationId xmlns:a16="http://schemas.microsoft.com/office/drawing/2014/main" id="{8A3723C9-7A64-4677-9B95-EBFFA02C0DC4}"/>
              </a:ext>
            </a:extLst>
          </p:cNvPr>
          <p:cNvSpPr>
            <a:spLocks noChangeArrowheads="1"/>
          </p:cNvSpPr>
          <p:nvPr/>
        </p:nvSpPr>
        <p:spPr bwMode="auto">
          <a:xfrm>
            <a:off x="5320389" y="30901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2-2</a:t>
            </a:r>
            <a:endParaRPr lang="en-US" altLang="ko-KR" sz="800" b="1" kern="0" dirty="0">
              <a:solidFill>
                <a:sysClr val="window" lastClr="FFFFFF"/>
              </a:solidFill>
              <a:latin typeface="맑은 고딕"/>
              <a:ea typeface="맑은 고딕"/>
            </a:endParaRPr>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5935713" y="3595412"/>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2-3</a:t>
            </a:r>
            <a:endParaRPr lang="en-US" altLang="ko-KR" sz="800" b="1" kern="0" dirty="0">
              <a:solidFill>
                <a:sysClr val="window" lastClr="FFFFFF"/>
              </a:solidFill>
              <a:latin typeface="맑은 고딕"/>
              <a:ea typeface="맑은 고딕"/>
            </a:endParaRPr>
          </a:p>
        </p:txBody>
      </p:sp>
      <p:sp>
        <p:nvSpPr>
          <p:cNvPr id="41" name="직사각형 40"/>
          <p:cNvSpPr/>
          <p:nvPr/>
        </p:nvSpPr>
        <p:spPr>
          <a:xfrm>
            <a:off x="5320389" y="3575513"/>
            <a:ext cx="490222" cy="255798"/>
          </a:xfrm>
          <a:prstGeom prst="rect">
            <a:avLst/>
          </a:prstGeom>
          <a:solidFill>
            <a:srgbClr val="FC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TextBox 45"/>
          <p:cNvSpPr txBox="1"/>
          <p:nvPr/>
        </p:nvSpPr>
        <p:spPr>
          <a:xfrm>
            <a:off x="5389801" y="3590923"/>
            <a:ext cx="631036" cy="215444"/>
          </a:xfrm>
          <a:prstGeom prst="rect">
            <a:avLst/>
          </a:prstGeom>
          <a:noFill/>
        </p:spPr>
        <p:txBody>
          <a:bodyPr wrap="square" rtlCol="0">
            <a:spAutoFit/>
          </a:bodyPr>
          <a:lstStyle/>
          <a:p>
            <a:r>
              <a:rPr lang="en-US" altLang="ko-KR" sz="800" b="1" dirty="0" smtClean="0">
                <a:latin typeface="+mn-ea"/>
                <a:cs typeface="Arial" panose="020B0604020202020204" pitchFamily="34" charset="0"/>
              </a:rPr>
              <a:t>1:1</a:t>
            </a:r>
            <a:r>
              <a:rPr lang="ko-KR" altLang="en-US" sz="800" b="1" dirty="0" smtClean="0">
                <a:latin typeface="+mn-ea"/>
                <a:cs typeface="Arial" panose="020B0604020202020204" pitchFamily="34" charset="0"/>
              </a:rPr>
              <a:t>상담</a:t>
            </a:r>
            <a:endParaRPr lang="en-US" altLang="ko-KR" sz="800" b="1" dirty="0">
              <a:latin typeface="+mn-ea"/>
              <a:cs typeface="Arial" panose="020B0604020202020204" pitchFamily="34" charset="0"/>
            </a:endParaRPr>
          </a:p>
        </p:txBody>
      </p:sp>
    </p:spTree>
    <p:extLst>
      <p:ext uri="{BB962C8B-B14F-4D97-AF65-F5344CB8AC3E}">
        <p14:creationId xmlns:p14="http://schemas.microsoft.com/office/powerpoint/2010/main" val="365283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FAQ </a:t>
            </a:r>
            <a:endParaRPr lang="ko-KR" altLang="en-US" dirty="0"/>
          </a:p>
        </p:txBody>
      </p:sp>
      <p:sp>
        <p:nvSpPr>
          <p:cNvPr id="3" name="부제목 2"/>
          <p:cNvSpPr>
            <a:spLocks noGrp="1"/>
          </p:cNvSpPr>
          <p:nvPr>
            <p:ph type="subTitle" idx="1"/>
          </p:nvPr>
        </p:nvSpPr>
        <p:spPr/>
        <p:txBody>
          <a:bodyPr/>
          <a:lstStyle/>
          <a:p>
            <a:r>
              <a:rPr lang="en-US" altLang="ko-KR" dirty="0"/>
              <a:t>IN_PC_MYP_01_91</a:t>
            </a:r>
            <a:endParaRPr lang="ko-KR" altLang="en-US" dirty="0"/>
          </a:p>
        </p:txBody>
      </p:sp>
      <p:pic>
        <p:nvPicPr>
          <p:cNvPr id="4" name="그림 3"/>
          <p:cNvPicPr>
            <a:picLocks noChangeAspect="1"/>
          </p:cNvPicPr>
          <p:nvPr/>
        </p:nvPicPr>
        <p:blipFill rotWithShape="1">
          <a:blip r:embed="rId2"/>
          <a:srcRect t="47355"/>
          <a:stretch/>
        </p:blipFill>
        <p:spPr>
          <a:xfrm>
            <a:off x="235509" y="692696"/>
            <a:ext cx="8380767" cy="1545301"/>
          </a:xfrm>
          <a:prstGeom prst="rect">
            <a:avLst/>
          </a:prstGeom>
        </p:spPr>
      </p:pic>
      <p:pic>
        <p:nvPicPr>
          <p:cNvPr id="5" name="그림 4"/>
          <p:cNvPicPr>
            <a:picLocks noChangeAspect="1"/>
          </p:cNvPicPr>
          <p:nvPr/>
        </p:nvPicPr>
        <p:blipFill>
          <a:blip r:embed="rId3"/>
          <a:stretch>
            <a:fillRect/>
          </a:stretch>
        </p:blipFill>
        <p:spPr>
          <a:xfrm>
            <a:off x="199505" y="1268760"/>
            <a:ext cx="8452777" cy="4213444"/>
          </a:xfrm>
          <a:prstGeom prst="rect">
            <a:avLst/>
          </a:prstGeom>
        </p:spPr>
      </p:pic>
      <p:sp>
        <p:nvSpPr>
          <p:cNvPr id="9" name="Oval 611">
            <a:extLst>
              <a:ext uri="{FF2B5EF4-FFF2-40B4-BE49-F238E27FC236}">
                <a16:creationId xmlns:a16="http://schemas.microsoft.com/office/drawing/2014/main" id="{8A3723C9-7A64-4677-9B95-EBFFA02C0DC4}"/>
              </a:ext>
            </a:extLst>
          </p:cNvPr>
          <p:cNvSpPr>
            <a:spLocks noChangeArrowheads="1"/>
          </p:cNvSpPr>
          <p:nvPr/>
        </p:nvSpPr>
        <p:spPr bwMode="auto">
          <a:xfrm>
            <a:off x="325507" y="55172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a:t>
            </a:r>
            <a:endParaRPr lang="en-US" altLang="ko-KR" sz="800" b="1" kern="0" dirty="0">
              <a:solidFill>
                <a:sysClr val="window" lastClr="FFFFFF"/>
              </a:solidFill>
              <a:latin typeface="맑은 고딕"/>
              <a:ea typeface="맑은 고딕"/>
            </a:endParaRPr>
          </a:p>
        </p:txBody>
      </p:sp>
      <p:graphicFrame>
        <p:nvGraphicFramePr>
          <p:cNvPr id="13" name="표 12">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2118662299"/>
              </p:ext>
            </p:extLst>
          </p:nvPr>
        </p:nvGraphicFramePr>
        <p:xfrm>
          <a:off x="9000565" y="50901"/>
          <a:ext cx="3152540" cy="1552660"/>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3</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TOP10 </a:t>
                      </a:r>
                      <a:r>
                        <a:rPr lang="ko-KR" altLang="en-US" sz="800" b="1" u="none" baseline="0" dirty="0" smtClean="0">
                          <a:solidFill>
                            <a:schemeClr val="tx1"/>
                          </a:solidFill>
                          <a:latin typeface="+mn-ea"/>
                          <a:ea typeface="+mn-ea"/>
                        </a:rPr>
                        <a:t>목록</a:t>
                      </a:r>
                      <a:endParaRPr lang="en-US" altLang="ko-KR" sz="800" b="1" u="none" baseline="0" dirty="0" smtClean="0">
                        <a:solidFill>
                          <a:schemeClr val="tx1"/>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전시대상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삭제여부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삭제안함</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베스트노출여부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사용</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베스트노출기간 유효</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전시순서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전시순서지정순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p>
                    <a:p>
                      <a:pPr marL="0" marR="0" indent="0" algn="l" defTabSz="844083" rtl="0" eaLnBrk="1" fontAlgn="auto" latinLnBrk="1" hangingPunct="1">
                        <a:lnSpc>
                          <a:spcPts val="1200"/>
                        </a:lnSpc>
                        <a:spcBef>
                          <a:spcPts val="0"/>
                        </a:spcBef>
                        <a:spcAft>
                          <a:spcPts val="0"/>
                        </a:spcAft>
                        <a:buClrTx/>
                        <a:buSzTx/>
                        <a:buFontTx/>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조회항목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대분류명</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제목</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r>
                      <a:b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b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전체 접힘 디폴트</a:t>
                      </a: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개 이상 펼침 불가 </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펼침 클릭시 해당 항목 아래로 펼침 </a:t>
                      </a:r>
                      <a:r>
                        <a:rPr lang="en-US" altLang="ko-KR" sz="800" b="0" u="none" baseline="0" dirty="0" smtClean="0">
                          <a:solidFill>
                            <a:schemeClr val="tx1"/>
                          </a:solidFill>
                          <a:latin typeface="+mn-ea"/>
                          <a:ea typeface="+mn-ea"/>
                        </a:rPr>
                        <a:t>(3-1) </a:t>
                      </a: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a:t>
                      </a:r>
                      <a:r>
                        <a:rPr lang="ko-KR" altLang="en-US" sz="800" b="0" u="none" baseline="0" dirty="0" smtClean="0">
                          <a:solidFill>
                            <a:schemeClr val="tx1"/>
                          </a:solidFill>
                          <a:latin typeface="+mn-ea"/>
                          <a:ea typeface="+mn-ea"/>
                        </a:rPr>
                        <a:t>펼침 상태에서 </a:t>
                      </a:r>
                      <a:r>
                        <a:rPr lang="en-US" altLang="ko-KR" sz="800" b="0" u="none" baseline="0" dirty="0" smtClean="0">
                          <a:solidFill>
                            <a:schemeClr val="tx1"/>
                          </a:solidFill>
                          <a:latin typeface="+mn-ea"/>
                          <a:ea typeface="+mn-ea"/>
                        </a:rPr>
                        <a:t>B</a:t>
                      </a:r>
                      <a:r>
                        <a:rPr lang="ko-KR" altLang="en-US" sz="800" b="0" u="none" baseline="0" dirty="0" smtClean="0">
                          <a:solidFill>
                            <a:schemeClr val="tx1"/>
                          </a:solidFill>
                          <a:latin typeface="+mn-ea"/>
                          <a:ea typeface="+mn-ea"/>
                        </a:rPr>
                        <a:t>펼침시 </a:t>
                      </a:r>
                      <a:r>
                        <a:rPr lang="en-US" altLang="ko-KR" sz="800" b="0" u="none" baseline="0" dirty="0" smtClean="0">
                          <a:solidFill>
                            <a:schemeClr val="tx1"/>
                          </a:solidFill>
                          <a:latin typeface="+mn-ea"/>
                          <a:ea typeface="+mn-ea"/>
                        </a:rPr>
                        <a:t>A</a:t>
                      </a:r>
                      <a:r>
                        <a:rPr lang="ko-KR" altLang="en-US" sz="800" b="0" u="none" baseline="0" dirty="0" smtClean="0">
                          <a:solidFill>
                            <a:schemeClr val="tx1"/>
                          </a:solidFill>
                          <a:latin typeface="+mn-ea"/>
                          <a:ea typeface="+mn-ea"/>
                        </a:rPr>
                        <a:t>접힘</a:t>
                      </a:r>
                      <a:r>
                        <a:rPr lang="en-US" altLang="ko-KR" sz="800" b="0" u="none" baseline="0" dirty="0" smtClean="0">
                          <a:solidFill>
                            <a:schemeClr val="tx1"/>
                          </a:solidFill>
                          <a:latin typeface="+mn-ea"/>
                          <a:ea typeface="+mn-ea"/>
                        </a:rPr>
                        <a:t>&amp;B</a:t>
                      </a:r>
                      <a:r>
                        <a:rPr lang="ko-KR" altLang="en-US" sz="800" b="0" u="none" baseline="0" dirty="0" smtClean="0">
                          <a:solidFill>
                            <a:schemeClr val="tx1"/>
                          </a:solidFill>
                          <a:latin typeface="+mn-ea"/>
                          <a:ea typeface="+mn-ea"/>
                        </a:rPr>
                        <a:t>펼침</a:t>
                      </a:r>
                      <a:endParaRPr lang="en-US" altLang="ko-KR" sz="800" b="0" u="none" baseline="0" dirty="0" smtClean="0">
                        <a:solidFill>
                          <a:schemeClr val="tx1"/>
                        </a:solidFill>
                        <a:latin typeface="+mn-ea"/>
                        <a:ea typeface="+mn-ea"/>
                      </a:endParaRPr>
                    </a:p>
                    <a:p>
                      <a:pPr marL="0" marR="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- 1</a:t>
                      </a:r>
                      <a:r>
                        <a:rPr lang="ko-KR" altLang="en-US" sz="800" b="0" u="none" baseline="0" dirty="0" smtClean="0">
                          <a:solidFill>
                            <a:schemeClr val="tx1"/>
                          </a:solidFill>
                          <a:latin typeface="+mn-ea"/>
                          <a:ea typeface="+mn-ea"/>
                        </a:rPr>
                        <a:t>페이지당 최대 </a:t>
                      </a:r>
                      <a:r>
                        <a:rPr lang="en-US" altLang="ko-KR" sz="800" b="0" u="none" baseline="0" dirty="0" smtClean="0">
                          <a:solidFill>
                            <a:schemeClr val="tx1"/>
                          </a:solidFill>
                          <a:latin typeface="+mn-ea"/>
                          <a:ea typeface="+mn-ea"/>
                        </a:rPr>
                        <a:t>10</a:t>
                      </a:r>
                      <a:r>
                        <a:rPr lang="ko-KR" altLang="en-US" sz="800" b="0" u="none" baseline="0" dirty="0" smtClean="0">
                          <a:solidFill>
                            <a:schemeClr val="tx1"/>
                          </a:solidFill>
                          <a:latin typeface="+mn-ea"/>
                          <a:ea typeface="+mn-ea"/>
                        </a:rPr>
                        <a:t>개 조회</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79760266"/>
                  </a:ext>
                </a:extLst>
              </a:tr>
            </a:tbl>
          </a:graphicData>
        </a:graphic>
      </p:graphicFrame>
      <p:sp>
        <p:nvSpPr>
          <p:cNvPr id="14" name="직사각형 13"/>
          <p:cNvSpPr/>
          <p:nvPr/>
        </p:nvSpPr>
        <p:spPr>
          <a:xfrm>
            <a:off x="199503" y="1912169"/>
            <a:ext cx="8272761" cy="75183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611">
            <a:extLst>
              <a:ext uri="{FF2B5EF4-FFF2-40B4-BE49-F238E27FC236}">
                <a16:creationId xmlns:a16="http://schemas.microsoft.com/office/drawing/2014/main" id="{8A3723C9-7A64-4677-9B95-EBFFA02C0DC4}"/>
              </a:ext>
            </a:extLst>
          </p:cNvPr>
          <p:cNvSpPr>
            <a:spLocks noChangeArrowheads="1"/>
          </p:cNvSpPr>
          <p:nvPr/>
        </p:nvSpPr>
        <p:spPr bwMode="auto">
          <a:xfrm>
            <a:off x="7896200" y="1961255"/>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3-1</a:t>
            </a:r>
            <a:endParaRPr lang="en-US" altLang="ko-KR" sz="800" b="1" kern="0" dirty="0">
              <a:solidFill>
                <a:sysClr val="window" lastClr="FFFFFF"/>
              </a:solidFill>
              <a:latin typeface="맑은 고딕"/>
              <a:ea typeface="맑은 고딕"/>
            </a:endParaRPr>
          </a:p>
        </p:txBody>
      </p:sp>
      <p:cxnSp>
        <p:nvCxnSpPr>
          <p:cNvPr id="17" name="직선 화살표 연결선 16"/>
          <p:cNvCxnSpPr/>
          <p:nvPr/>
        </p:nvCxnSpPr>
        <p:spPr>
          <a:xfrm>
            <a:off x="8256240" y="2288085"/>
            <a:ext cx="0" cy="27681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11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FAQ </a:t>
            </a:r>
            <a:endParaRPr lang="ko-KR" altLang="en-US" dirty="0"/>
          </a:p>
        </p:txBody>
      </p:sp>
      <p:sp>
        <p:nvSpPr>
          <p:cNvPr id="3" name="부제목 2"/>
          <p:cNvSpPr>
            <a:spLocks noGrp="1"/>
          </p:cNvSpPr>
          <p:nvPr>
            <p:ph type="subTitle" idx="1"/>
          </p:nvPr>
        </p:nvSpPr>
        <p:spPr/>
        <p:txBody>
          <a:bodyPr/>
          <a:lstStyle/>
          <a:p>
            <a:r>
              <a:rPr lang="en-US" altLang="ko-KR" dirty="0"/>
              <a:t>IN_PC_MYP_01_91</a:t>
            </a:r>
            <a:endParaRPr lang="ko-KR" altLang="en-US" dirty="0"/>
          </a:p>
        </p:txBody>
      </p:sp>
      <p:pic>
        <p:nvPicPr>
          <p:cNvPr id="6" name="그림 5"/>
          <p:cNvPicPr>
            <a:picLocks noChangeAspect="1"/>
          </p:cNvPicPr>
          <p:nvPr/>
        </p:nvPicPr>
        <p:blipFill rotWithShape="1">
          <a:blip r:embed="rId2"/>
          <a:srcRect t="47355"/>
          <a:stretch/>
        </p:blipFill>
        <p:spPr>
          <a:xfrm>
            <a:off x="235509" y="692696"/>
            <a:ext cx="8380767" cy="1545301"/>
          </a:xfrm>
          <a:prstGeom prst="rect">
            <a:avLst/>
          </a:prstGeom>
        </p:spPr>
      </p:pic>
      <p:pic>
        <p:nvPicPr>
          <p:cNvPr id="4" name="그림 3"/>
          <p:cNvPicPr>
            <a:picLocks noChangeAspect="1"/>
          </p:cNvPicPr>
          <p:nvPr/>
        </p:nvPicPr>
        <p:blipFill>
          <a:blip r:embed="rId3"/>
          <a:stretch>
            <a:fillRect/>
          </a:stretch>
        </p:blipFill>
        <p:spPr>
          <a:xfrm>
            <a:off x="196936" y="664512"/>
            <a:ext cx="8371649" cy="1070792"/>
          </a:xfrm>
          <a:prstGeom prst="rect">
            <a:avLst/>
          </a:prstGeom>
        </p:spPr>
      </p:pic>
      <p:pic>
        <p:nvPicPr>
          <p:cNvPr id="5" name="그림 4"/>
          <p:cNvPicPr>
            <a:picLocks noChangeAspect="1"/>
          </p:cNvPicPr>
          <p:nvPr/>
        </p:nvPicPr>
        <p:blipFill>
          <a:blip r:embed="rId4"/>
          <a:stretch>
            <a:fillRect/>
          </a:stretch>
        </p:blipFill>
        <p:spPr>
          <a:xfrm>
            <a:off x="235509" y="1988840"/>
            <a:ext cx="8261906" cy="1872208"/>
          </a:xfrm>
          <a:prstGeom prst="rect">
            <a:avLst/>
          </a:prstGeom>
        </p:spPr>
      </p:pic>
      <p:sp>
        <p:nvSpPr>
          <p:cNvPr id="8" name="Oval 611">
            <a:extLst>
              <a:ext uri="{FF2B5EF4-FFF2-40B4-BE49-F238E27FC236}">
                <a16:creationId xmlns:a16="http://schemas.microsoft.com/office/drawing/2014/main" id="{8A3723C9-7A64-4677-9B95-EBFFA02C0DC4}"/>
              </a:ext>
            </a:extLst>
          </p:cNvPr>
          <p:cNvSpPr>
            <a:spLocks noChangeArrowheads="1"/>
          </p:cNvSpPr>
          <p:nvPr/>
        </p:nvSpPr>
        <p:spPr bwMode="auto">
          <a:xfrm>
            <a:off x="983432" y="135734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4-1</a:t>
            </a:r>
            <a:endParaRPr lang="en-US" altLang="ko-KR" sz="800" b="1" kern="0" dirty="0">
              <a:solidFill>
                <a:sysClr val="window" lastClr="FFFFFF"/>
              </a:solidFill>
              <a:latin typeface="맑은 고딕"/>
              <a:ea typeface="맑은 고딕"/>
            </a:endParaRPr>
          </a:p>
        </p:txBody>
      </p:sp>
      <p:graphicFrame>
        <p:nvGraphicFramePr>
          <p:cNvPr id="9" name="표 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1480299138"/>
              </p:ext>
            </p:extLst>
          </p:nvPr>
        </p:nvGraphicFramePr>
        <p:xfrm>
          <a:off x="9000565" y="37029"/>
          <a:ext cx="3152540" cy="2211028"/>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494932">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4</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indent="0" algn="l" defTabSz="844083" rtl="0" eaLnBrk="1" fontAlgn="auto" latinLnBrk="1" hangingPunct="1">
                        <a:lnSpc>
                          <a:spcPts val="1200"/>
                        </a:lnSpc>
                        <a:spcBef>
                          <a:spcPts val="0"/>
                        </a:spcBef>
                        <a:spcAft>
                          <a:spcPts val="0"/>
                        </a:spcAft>
                        <a:buClrTx/>
                        <a:buSzTx/>
                        <a:buFontTx/>
                        <a:buNone/>
                        <a:tabLst/>
                        <a:defRPr/>
                      </a:pPr>
                      <a:r>
                        <a:rPr lang="ko-KR" altLang="en-US" sz="800" b="1" u="none" baseline="0" dirty="0" smtClean="0">
                          <a:solidFill>
                            <a:schemeClr val="tx1"/>
                          </a:solidFill>
                          <a:latin typeface="+mn-ea"/>
                          <a:ea typeface="+mn-ea"/>
                        </a:rPr>
                        <a:t>대분류 목록</a:t>
                      </a:r>
                      <a:r>
                        <a:rPr lang="en-US" altLang="ko-KR" sz="800" b="1" u="none" baseline="0" dirty="0" smtClean="0">
                          <a:solidFill>
                            <a:schemeClr val="tx1"/>
                          </a:solidFill>
                          <a:latin typeface="+mn-ea"/>
                          <a:ea typeface="+mn-ea"/>
                        </a:rPr>
                        <a:t> </a:t>
                      </a: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전시대상 </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전시</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삭제여부</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삭제안함</a:t>
                      </a:r>
                      <a:r>
                        <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rgbClr val="0000FF"/>
                          </a:solidFill>
                          <a:effectLst/>
                          <a:latin typeface="+mn-lt"/>
                          <a:ea typeface="+mn-ea"/>
                          <a:cs typeface="+mn-cs"/>
                          <a:sym typeface="Wingdings 2" pitchFamily="18" charset="2"/>
                        </a:rPr>
                        <a:t>동일 대분류</a:t>
                      </a:r>
                      <a:endParaRPr kumimoji="0" lang="en-US" altLang="ko-KR" sz="800" b="0" i="0" u="none" strike="noStrike" kern="1200" cap="none" normalizeH="0" baseline="0" dirty="0" smtClean="0">
                        <a:ln>
                          <a:noFill/>
                        </a:ln>
                        <a:solidFill>
                          <a:srgbClr val="0000FF"/>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전시순서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최근등록순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조회항목 </a:t>
                      </a:r>
                      <a:r>
                        <a:rPr lang="en-US" altLang="ko-KR" sz="800" b="0" u="none" baseline="0" dirty="0" smtClean="0">
                          <a:solidFill>
                            <a:schemeClr val="tx1"/>
                          </a:solidFill>
                          <a:latin typeface="+mn-ea"/>
                          <a:ea typeface="+mn-ea"/>
                        </a:rPr>
                        <a:t>:</a:t>
                      </a:r>
                      <a:r>
                        <a:rPr lang="ko-KR" altLang="en-US" sz="800" b="0" u="none" baseline="0" dirty="0" smtClean="0">
                          <a:solidFill>
                            <a:schemeClr val="tx1"/>
                          </a:solidFill>
                          <a:latin typeface="+mn-ea"/>
                          <a:ea typeface="+mn-ea"/>
                        </a:rPr>
                        <a:t> 소분류명</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제목</a:t>
                      </a:r>
                      <a:endParaRPr lang="en-US" altLang="ko-KR" sz="800" b="0" u="none" baseline="0" dirty="0" smtClean="0">
                        <a:solidFill>
                          <a:schemeClr val="tx1"/>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해당 대분류에 속한 </a:t>
                      </a:r>
                      <a:r>
                        <a:rPr lang="en-US" altLang="ko-KR" sz="800" b="0" u="none" baseline="0" dirty="0" smtClean="0">
                          <a:solidFill>
                            <a:schemeClr val="tx1"/>
                          </a:solidFill>
                          <a:latin typeface="+mn-ea"/>
                          <a:ea typeface="+mn-ea"/>
                        </a:rPr>
                        <a:t>FAQ </a:t>
                      </a:r>
                      <a:r>
                        <a:rPr lang="ko-KR" altLang="en-US" sz="800" b="0" u="none" baseline="0" dirty="0" smtClean="0">
                          <a:solidFill>
                            <a:schemeClr val="tx1"/>
                          </a:solidFill>
                          <a:latin typeface="+mn-ea"/>
                          <a:ea typeface="+mn-ea"/>
                        </a:rPr>
                        <a:t>전항목 디폴트 노출</a:t>
                      </a:r>
                      <a:endParaRPr lang="en-US" altLang="ko-KR" sz="800" b="0" u="none" baseline="0" dirty="0" smtClean="0">
                        <a:solidFill>
                          <a:schemeClr val="tx1"/>
                        </a:solidFill>
                        <a:latin typeface="+mn-ea"/>
                        <a:ea typeface="+mn-ea"/>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defRPr/>
                      </a:pP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페이지당 최대 </a:t>
                      </a:r>
                      <a:r>
                        <a:rPr lang="en-US" altLang="ko-KR" sz="800" b="0" u="none" baseline="0" dirty="0" smtClean="0">
                          <a:solidFill>
                            <a:schemeClr val="tx1"/>
                          </a:solidFill>
                          <a:latin typeface="+mn-ea"/>
                          <a:ea typeface="+mn-ea"/>
                        </a:rPr>
                        <a:t>10</a:t>
                      </a:r>
                      <a:r>
                        <a:rPr lang="ko-KR" altLang="en-US" sz="800" b="0" u="none" baseline="0" dirty="0" smtClean="0">
                          <a:solidFill>
                            <a:schemeClr val="tx1"/>
                          </a:solidFill>
                          <a:latin typeface="+mn-ea"/>
                          <a:ea typeface="+mn-ea"/>
                        </a:rPr>
                        <a:t>개 조회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전체 접힘 디폴트</a:t>
                      </a:r>
                      <a:r>
                        <a:rPr lang="en-US" altLang="ko-KR" sz="800" b="0" u="none" baseline="0" dirty="0" smtClean="0">
                          <a:solidFill>
                            <a:schemeClr val="tx1"/>
                          </a:solidFill>
                          <a:latin typeface="+mn-ea"/>
                          <a:ea typeface="+mn-ea"/>
                        </a:rPr>
                        <a:t>, 1</a:t>
                      </a:r>
                      <a:r>
                        <a:rPr lang="ko-KR" altLang="en-US" sz="800" b="0" u="none" baseline="0" dirty="0" smtClean="0">
                          <a:solidFill>
                            <a:schemeClr val="tx1"/>
                          </a:solidFill>
                          <a:latin typeface="+mn-ea"/>
                          <a:ea typeface="+mn-ea"/>
                        </a:rPr>
                        <a:t>개이상 펼침 불가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4-1 </a:t>
                      </a:r>
                      <a:r>
                        <a:rPr lang="ko-KR" altLang="en-US" sz="800" b="1" u="none" baseline="0" dirty="0" smtClean="0">
                          <a:solidFill>
                            <a:schemeClr val="tx1"/>
                          </a:solidFill>
                          <a:latin typeface="+mn-ea"/>
                          <a:ea typeface="+mn-ea"/>
                        </a:rPr>
                        <a:t>소분류 선택</a:t>
                      </a:r>
                      <a:endParaRPr lang="en-US" altLang="ko-KR" sz="800" b="1"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1" u="none" baseline="0" dirty="0" smtClean="0">
                          <a:solidFill>
                            <a:schemeClr val="tx1"/>
                          </a:solidFill>
                          <a:latin typeface="+mn-ea"/>
                          <a:ea typeface="+mn-ea"/>
                        </a:rPr>
                        <a:t> </a:t>
                      </a:r>
                      <a:r>
                        <a:rPr lang="en-US" altLang="ko-KR" sz="800" b="0" u="none" baseline="0" dirty="0" smtClean="0">
                          <a:solidFill>
                            <a:schemeClr val="tx1"/>
                          </a:solidFill>
                          <a:latin typeface="+mn-ea"/>
                          <a:ea typeface="+mn-ea"/>
                        </a:rPr>
                        <a:t>- </a:t>
                      </a:r>
                      <a:r>
                        <a:rPr lang="ko-KR" altLang="en-US" sz="800" b="0" u="none" baseline="0" dirty="0" smtClean="0">
                          <a:solidFill>
                            <a:schemeClr val="tx1"/>
                          </a:solidFill>
                          <a:latin typeface="+mn-ea"/>
                          <a:ea typeface="+mn-ea"/>
                        </a:rPr>
                        <a:t>전체항목 미선택 디폴트 </a:t>
                      </a:r>
                      <a:endParaRPr lang="en-US" altLang="ko-KR" sz="800" b="0" u="none" baseline="0" dirty="0" smtClean="0">
                        <a:solidFill>
                          <a:schemeClr val="tx1"/>
                        </a:solidFill>
                        <a:latin typeface="+mn-ea"/>
                        <a:ea typeface="+mn-ea"/>
                      </a:endParaRP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선택 대분류의 소분류 노출</a:t>
                      </a:r>
                      <a:r>
                        <a:rPr lang="en-US" altLang="ko-KR" sz="800" b="0" u="none" baseline="0" dirty="0" smtClean="0">
                          <a:solidFill>
                            <a:schemeClr val="tx1"/>
                          </a:solidFill>
                          <a:latin typeface="+mn-ea"/>
                          <a:ea typeface="+mn-ea"/>
                        </a:rPr>
                        <a:t> </a:t>
                      </a:r>
                    </a:p>
                    <a:p>
                      <a:pPr marL="0" marR="0" lvl="0" indent="0" algn="l" defTabSz="844083" rtl="0" eaLnBrk="1" fontAlgn="auto" latinLnBrk="1" hangingPunct="1">
                        <a:lnSpc>
                          <a:spcPts val="1200"/>
                        </a:lnSpc>
                        <a:spcBef>
                          <a:spcPts val="0"/>
                        </a:spcBef>
                        <a:spcAft>
                          <a:spcPts val="0"/>
                        </a:spcAft>
                        <a:buClrTx/>
                        <a:buSzTx/>
                        <a:buFontTx/>
                        <a:buNone/>
                        <a:tabLst/>
                        <a:defRPr/>
                      </a:pP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소분류는 </a:t>
                      </a:r>
                      <a:r>
                        <a:rPr lang="en-US" altLang="ko-KR" sz="800" b="0" u="none" baseline="0" dirty="0" smtClean="0">
                          <a:solidFill>
                            <a:schemeClr val="tx1"/>
                          </a:solidFill>
                          <a:latin typeface="+mn-ea"/>
                          <a:ea typeface="+mn-ea"/>
                        </a:rPr>
                        <a:t>1</a:t>
                      </a:r>
                      <a:r>
                        <a:rPr lang="ko-KR" altLang="en-US" sz="800" b="0" u="none" baseline="0" dirty="0" smtClean="0">
                          <a:solidFill>
                            <a:schemeClr val="tx1"/>
                          </a:solidFill>
                          <a:latin typeface="+mn-ea"/>
                          <a:ea typeface="+mn-ea"/>
                        </a:rPr>
                        <a:t>개이상 선택 불가</a:t>
                      </a:r>
                      <a:r>
                        <a:rPr lang="en-US" altLang="ko-KR" sz="800" b="0" u="none" baseline="0" dirty="0" smtClean="0">
                          <a:solidFill>
                            <a:schemeClr val="tx1"/>
                          </a:solidFill>
                          <a:latin typeface="+mn-ea"/>
                          <a:ea typeface="+mn-ea"/>
                        </a:rPr>
                        <a:t/>
                      </a:r>
                      <a:br>
                        <a:rPr lang="en-US" altLang="ko-KR" sz="800" b="0" u="none" baseline="0" dirty="0" smtClean="0">
                          <a:solidFill>
                            <a:schemeClr val="tx1"/>
                          </a:solidFill>
                          <a:latin typeface="+mn-ea"/>
                          <a:ea typeface="+mn-ea"/>
                        </a:rPr>
                      </a:br>
                      <a:r>
                        <a:rPr lang="en-US" altLang="ko-KR" sz="800" b="0" u="none" baseline="0" dirty="0" smtClean="0">
                          <a:solidFill>
                            <a:schemeClr val="tx1"/>
                          </a:solidFill>
                          <a:latin typeface="+mn-ea"/>
                          <a:ea typeface="+mn-ea"/>
                        </a:rPr>
                        <a:t> - </a:t>
                      </a:r>
                      <a:r>
                        <a:rPr lang="ko-KR" altLang="en-US" sz="800" b="0" u="none" baseline="0" dirty="0" smtClean="0">
                          <a:solidFill>
                            <a:schemeClr val="tx1"/>
                          </a:solidFill>
                          <a:latin typeface="+mn-ea"/>
                          <a:ea typeface="+mn-ea"/>
                        </a:rPr>
                        <a:t>클릭시 선택 상태로 변경 노출</a:t>
                      </a:r>
                      <a:r>
                        <a:rPr lang="en-US" altLang="ko-KR" sz="800" b="0" u="none" baseline="0" dirty="0" smtClean="0">
                          <a:solidFill>
                            <a:schemeClr val="tx1"/>
                          </a:solidFill>
                          <a:latin typeface="+mn-ea"/>
                          <a:ea typeface="+mn-ea"/>
                        </a:rPr>
                        <a:t>(4-2) &amp; </a:t>
                      </a:r>
                      <a:r>
                        <a:rPr lang="ko-KR" altLang="en-US" sz="800" b="0" u="none" baseline="0" dirty="0" smtClean="0">
                          <a:solidFill>
                            <a:schemeClr val="tx1"/>
                          </a:solidFill>
                          <a:latin typeface="+mn-ea"/>
                          <a:ea typeface="+mn-ea"/>
                        </a:rPr>
                        <a:t>해당 </a:t>
                      </a:r>
                      <a:r>
                        <a:rPr lang="en-US" altLang="ko-KR" sz="800" b="0" u="none" baseline="0" dirty="0" smtClean="0">
                          <a:solidFill>
                            <a:schemeClr val="tx1"/>
                          </a:solidFill>
                          <a:latin typeface="+mn-ea"/>
                          <a:ea typeface="+mn-ea"/>
                        </a:rPr>
                        <a:t>FAQ</a:t>
                      </a:r>
                      <a:r>
                        <a:rPr lang="ko-KR" altLang="en-US" sz="800" b="0" u="none" baseline="0" dirty="0" smtClean="0">
                          <a:solidFill>
                            <a:schemeClr val="tx1"/>
                          </a:solidFill>
                          <a:latin typeface="+mn-ea"/>
                          <a:ea typeface="+mn-ea"/>
                        </a:rPr>
                        <a:t> 목록 갱신 노출</a:t>
                      </a:r>
                      <a:endParaRPr lang="en-US" altLang="ko-KR" sz="800" b="0" u="none" baseline="0" dirty="0" smtClean="0">
                        <a:solidFill>
                          <a:schemeClr val="tx1"/>
                        </a:solidFill>
                        <a:latin typeface="+mn-ea"/>
                        <a:ea typeface="+mn-ea"/>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79760266"/>
                  </a:ext>
                </a:extLst>
              </a:tr>
            </a:tbl>
          </a:graphicData>
        </a:graphic>
      </p:graphicFrame>
      <p:sp>
        <p:nvSpPr>
          <p:cNvPr id="10" name="직사각형 9"/>
          <p:cNvSpPr/>
          <p:nvPr/>
        </p:nvSpPr>
        <p:spPr>
          <a:xfrm>
            <a:off x="875433" y="665543"/>
            <a:ext cx="6084664" cy="31518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11">
            <a:extLst>
              <a:ext uri="{FF2B5EF4-FFF2-40B4-BE49-F238E27FC236}">
                <a16:creationId xmlns:a16="http://schemas.microsoft.com/office/drawing/2014/main" id="{8A3723C9-7A64-4677-9B95-EBFFA02C0DC4}"/>
              </a:ext>
            </a:extLst>
          </p:cNvPr>
          <p:cNvSpPr>
            <a:spLocks noChangeArrowheads="1"/>
          </p:cNvSpPr>
          <p:nvPr/>
        </p:nvSpPr>
        <p:spPr bwMode="auto">
          <a:xfrm>
            <a:off x="767432" y="65250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a:t>
            </a:r>
            <a:endParaRPr lang="en-US" altLang="ko-KR" sz="800" b="1" kern="0" dirty="0">
              <a:solidFill>
                <a:sysClr val="window" lastClr="FFFFFF"/>
              </a:solidFill>
              <a:latin typeface="맑은 고딕"/>
              <a:ea typeface="맑은 고딕"/>
            </a:endParaRPr>
          </a:p>
        </p:txBody>
      </p:sp>
      <p:sp>
        <p:nvSpPr>
          <p:cNvPr id="12" name="모서리가 둥근 직사각형 11"/>
          <p:cNvSpPr/>
          <p:nvPr/>
        </p:nvSpPr>
        <p:spPr>
          <a:xfrm>
            <a:off x="9167189" y="2852936"/>
            <a:ext cx="767424" cy="211081"/>
          </a:xfrm>
          <a:prstGeom prst="roundRect">
            <a:avLst>
              <a:gd name="adj" fmla="val 50000"/>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배송문의</a:t>
            </a:r>
            <a:endParaRPr lang="ko-KR" altLang="en-US" sz="900" b="1" dirty="0">
              <a:solidFill>
                <a:schemeClr val="tx1"/>
              </a:solidFill>
            </a:endParaRPr>
          </a:p>
        </p:txBody>
      </p:sp>
      <p:sp>
        <p:nvSpPr>
          <p:cNvPr id="13" name="Oval 611">
            <a:extLst>
              <a:ext uri="{FF2B5EF4-FFF2-40B4-BE49-F238E27FC236}">
                <a16:creationId xmlns:a16="http://schemas.microsoft.com/office/drawing/2014/main" id="{8A3723C9-7A64-4677-9B95-EBFFA02C0DC4}"/>
              </a:ext>
            </a:extLst>
          </p:cNvPr>
          <p:cNvSpPr>
            <a:spLocks noChangeArrowheads="1"/>
          </p:cNvSpPr>
          <p:nvPr/>
        </p:nvSpPr>
        <p:spPr bwMode="auto">
          <a:xfrm>
            <a:off x="9059189" y="2750196"/>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4-2</a:t>
            </a:r>
            <a:endParaRPr lang="en-US" altLang="ko-KR" sz="800" b="1" kern="0" dirty="0">
              <a:solidFill>
                <a:sysClr val="window" lastClr="FFFFFF"/>
              </a:solidFill>
              <a:latin typeface="맑은 고딕"/>
              <a:ea typeface="맑은 고딕"/>
            </a:endParaRPr>
          </a:p>
        </p:txBody>
      </p:sp>
      <p:pic>
        <p:nvPicPr>
          <p:cNvPr id="14" name="그림 13"/>
          <p:cNvPicPr>
            <a:picLocks noChangeAspect="1"/>
          </p:cNvPicPr>
          <p:nvPr/>
        </p:nvPicPr>
        <p:blipFill>
          <a:blip r:embed="rId5"/>
          <a:stretch>
            <a:fillRect/>
          </a:stretch>
        </p:blipFill>
        <p:spPr>
          <a:xfrm>
            <a:off x="2998115" y="4725144"/>
            <a:ext cx="2592288" cy="269667"/>
          </a:xfrm>
          <a:prstGeom prst="rect">
            <a:avLst/>
          </a:prstGeom>
        </p:spPr>
      </p:pic>
      <p:sp>
        <p:nvSpPr>
          <p:cNvPr id="15" name="자유형 43">
            <a:extLst>
              <a:ext uri="{FF2B5EF4-FFF2-40B4-BE49-F238E27FC236}">
                <a16:creationId xmlns:a16="http://schemas.microsoft.com/office/drawing/2014/main" id="{D86851AA-CA2D-F50D-FF14-736C93C9A774}"/>
              </a:ext>
            </a:extLst>
          </p:cNvPr>
          <p:cNvSpPr/>
          <p:nvPr/>
        </p:nvSpPr>
        <p:spPr>
          <a:xfrm>
            <a:off x="297814" y="3745004"/>
            <a:ext cx="8318461" cy="232088"/>
          </a:xfrm>
          <a:custGeom>
            <a:avLst/>
            <a:gdLst>
              <a:gd name="connsiteX0" fmla="*/ 29468 w 2879582"/>
              <a:gd name="connsiteY0" fmla="*/ 71437 h 152400"/>
              <a:gd name="connsiteX1" fmla="*/ 265212 w 2879582"/>
              <a:gd name="connsiteY1" fmla="*/ 7144 h 152400"/>
              <a:gd name="connsiteX2" fmla="*/ 498575 w 2879582"/>
              <a:gd name="connsiteY2" fmla="*/ 76200 h 152400"/>
              <a:gd name="connsiteX3" fmla="*/ 734318 w 2879582"/>
              <a:gd name="connsiteY3" fmla="*/ 9525 h 152400"/>
              <a:gd name="connsiteX4" fmla="*/ 970062 w 2879582"/>
              <a:gd name="connsiteY4" fmla="*/ 78581 h 152400"/>
              <a:gd name="connsiteX5" fmla="*/ 1205806 w 2879582"/>
              <a:gd name="connsiteY5" fmla="*/ 4762 h 152400"/>
              <a:gd name="connsiteX6" fmla="*/ 1443931 w 2879582"/>
              <a:gd name="connsiteY6" fmla="*/ 76200 h 152400"/>
              <a:gd name="connsiteX7" fmla="*/ 1679675 w 2879582"/>
              <a:gd name="connsiteY7" fmla="*/ 2381 h 152400"/>
              <a:gd name="connsiteX8" fmla="*/ 1913037 w 2879582"/>
              <a:gd name="connsiteY8" fmla="*/ 71437 h 152400"/>
              <a:gd name="connsiteX9" fmla="*/ 2148781 w 2879582"/>
              <a:gd name="connsiteY9" fmla="*/ 7144 h 152400"/>
              <a:gd name="connsiteX10" fmla="*/ 2384525 w 2879582"/>
              <a:gd name="connsiteY10" fmla="*/ 73819 h 152400"/>
              <a:gd name="connsiteX11" fmla="*/ 2615506 w 2879582"/>
              <a:gd name="connsiteY11" fmla="*/ 0 h 152400"/>
              <a:gd name="connsiteX12" fmla="*/ 2853631 w 2879582"/>
              <a:gd name="connsiteY12" fmla="*/ 73819 h 152400"/>
              <a:gd name="connsiteX13" fmla="*/ 2846487 w 2879582"/>
              <a:gd name="connsiteY13" fmla="*/ 150019 h 152400"/>
              <a:gd name="connsiteX14" fmla="*/ 2615506 w 2879582"/>
              <a:gd name="connsiteY14" fmla="*/ 73819 h 152400"/>
              <a:gd name="connsiteX15" fmla="*/ 2379762 w 2879582"/>
              <a:gd name="connsiteY15" fmla="*/ 152400 h 152400"/>
              <a:gd name="connsiteX16" fmla="*/ 2146400 w 2879582"/>
              <a:gd name="connsiteY16" fmla="*/ 73819 h 152400"/>
              <a:gd name="connsiteX17" fmla="*/ 1910656 w 2879582"/>
              <a:gd name="connsiteY17" fmla="*/ 147637 h 152400"/>
              <a:gd name="connsiteX18" fmla="*/ 1674912 w 2879582"/>
              <a:gd name="connsiteY18" fmla="*/ 78581 h 152400"/>
              <a:gd name="connsiteX19" fmla="*/ 1443931 w 2879582"/>
              <a:gd name="connsiteY19" fmla="*/ 150019 h 152400"/>
              <a:gd name="connsiteX20" fmla="*/ 1208187 w 2879582"/>
              <a:gd name="connsiteY20" fmla="*/ 73819 h 152400"/>
              <a:gd name="connsiteX21" fmla="*/ 970062 w 2879582"/>
              <a:gd name="connsiteY21" fmla="*/ 147637 h 152400"/>
              <a:gd name="connsiteX22" fmla="*/ 731937 w 2879582"/>
              <a:gd name="connsiteY22" fmla="*/ 76200 h 152400"/>
              <a:gd name="connsiteX23" fmla="*/ 498575 w 2879582"/>
              <a:gd name="connsiteY23" fmla="*/ 145256 h 152400"/>
              <a:gd name="connsiteX24" fmla="*/ 262831 w 2879582"/>
              <a:gd name="connsiteY24" fmla="*/ 73819 h 152400"/>
              <a:gd name="connsiteX25" fmla="*/ 29468 w 2879582"/>
              <a:gd name="connsiteY25" fmla="*/ 142875 h 152400"/>
              <a:gd name="connsiteX26" fmla="*/ 29468 w 2879582"/>
              <a:gd name="connsiteY26" fmla="*/ 71437 h 152400"/>
              <a:gd name="connsiteX0" fmla="*/ 17202 w 2867316"/>
              <a:gd name="connsiteY0" fmla="*/ 71437 h 152400"/>
              <a:gd name="connsiteX1" fmla="*/ 252946 w 2867316"/>
              <a:gd name="connsiteY1" fmla="*/ 7144 h 152400"/>
              <a:gd name="connsiteX2" fmla="*/ 486309 w 2867316"/>
              <a:gd name="connsiteY2" fmla="*/ 76200 h 152400"/>
              <a:gd name="connsiteX3" fmla="*/ 722052 w 2867316"/>
              <a:gd name="connsiteY3" fmla="*/ 9525 h 152400"/>
              <a:gd name="connsiteX4" fmla="*/ 957796 w 2867316"/>
              <a:gd name="connsiteY4" fmla="*/ 78581 h 152400"/>
              <a:gd name="connsiteX5" fmla="*/ 1193540 w 2867316"/>
              <a:gd name="connsiteY5" fmla="*/ 4762 h 152400"/>
              <a:gd name="connsiteX6" fmla="*/ 1431665 w 2867316"/>
              <a:gd name="connsiteY6" fmla="*/ 76200 h 152400"/>
              <a:gd name="connsiteX7" fmla="*/ 1667409 w 2867316"/>
              <a:gd name="connsiteY7" fmla="*/ 2381 h 152400"/>
              <a:gd name="connsiteX8" fmla="*/ 1900771 w 2867316"/>
              <a:gd name="connsiteY8" fmla="*/ 71437 h 152400"/>
              <a:gd name="connsiteX9" fmla="*/ 2136515 w 2867316"/>
              <a:gd name="connsiteY9" fmla="*/ 7144 h 152400"/>
              <a:gd name="connsiteX10" fmla="*/ 2372259 w 2867316"/>
              <a:gd name="connsiteY10" fmla="*/ 73819 h 152400"/>
              <a:gd name="connsiteX11" fmla="*/ 2603240 w 2867316"/>
              <a:gd name="connsiteY11" fmla="*/ 0 h 152400"/>
              <a:gd name="connsiteX12" fmla="*/ 2841365 w 2867316"/>
              <a:gd name="connsiteY12" fmla="*/ 73819 h 152400"/>
              <a:gd name="connsiteX13" fmla="*/ 2834221 w 2867316"/>
              <a:gd name="connsiteY13" fmla="*/ 150019 h 152400"/>
              <a:gd name="connsiteX14" fmla="*/ 2603240 w 2867316"/>
              <a:gd name="connsiteY14" fmla="*/ 73819 h 152400"/>
              <a:gd name="connsiteX15" fmla="*/ 2367496 w 2867316"/>
              <a:gd name="connsiteY15" fmla="*/ 152400 h 152400"/>
              <a:gd name="connsiteX16" fmla="*/ 2134134 w 2867316"/>
              <a:gd name="connsiteY16" fmla="*/ 73819 h 152400"/>
              <a:gd name="connsiteX17" fmla="*/ 1898390 w 2867316"/>
              <a:gd name="connsiteY17" fmla="*/ 147637 h 152400"/>
              <a:gd name="connsiteX18" fmla="*/ 1662646 w 2867316"/>
              <a:gd name="connsiteY18" fmla="*/ 78581 h 152400"/>
              <a:gd name="connsiteX19" fmla="*/ 1431665 w 2867316"/>
              <a:gd name="connsiteY19" fmla="*/ 150019 h 152400"/>
              <a:gd name="connsiteX20" fmla="*/ 1195921 w 2867316"/>
              <a:gd name="connsiteY20" fmla="*/ 73819 h 152400"/>
              <a:gd name="connsiteX21" fmla="*/ 957796 w 2867316"/>
              <a:gd name="connsiteY21" fmla="*/ 147637 h 152400"/>
              <a:gd name="connsiteX22" fmla="*/ 719671 w 2867316"/>
              <a:gd name="connsiteY22" fmla="*/ 76200 h 152400"/>
              <a:gd name="connsiteX23" fmla="*/ 486309 w 2867316"/>
              <a:gd name="connsiteY23" fmla="*/ 145256 h 152400"/>
              <a:gd name="connsiteX24" fmla="*/ 250565 w 2867316"/>
              <a:gd name="connsiteY24" fmla="*/ 73819 h 152400"/>
              <a:gd name="connsiteX25" fmla="*/ 17202 w 2867316"/>
              <a:gd name="connsiteY25" fmla="*/ 142875 h 152400"/>
              <a:gd name="connsiteX26" fmla="*/ 17202 w 2867316"/>
              <a:gd name="connsiteY26" fmla="*/ 71437 h 152400"/>
              <a:gd name="connsiteX0" fmla="*/ 344 w 2850458"/>
              <a:gd name="connsiteY0" fmla="*/ 71437 h 152400"/>
              <a:gd name="connsiteX1" fmla="*/ 236088 w 2850458"/>
              <a:gd name="connsiteY1" fmla="*/ 7144 h 152400"/>
              <a:gd name="connsiteX2" fmla="*/ 469451 w 2850458"/>
              <a:gd name="connsiteY2" fmla="*/ 76200 h 152400"/>
              <a:gd name="connsiteX3" fmla="*/ 705194 w 2850458"/>
              <a:gd name="connsiteY3" fmla="*/ 9525 h 152400"/>
              <a:gd name="connsiteX4" fmla="*/ 940938 w 2850458"/>
              <a:gd name="connsiteY4" fmla="*/ 78581 h 152400"/>
              <a:gd name="connsiteX5" fmla="*/ 1176682 w 2850458"/>
              <a:gd name="connsiteY5" fmla="*/ 4762 h 152400"/>
              <a:gd name="connsiteX6" fmla="*/ 1414807 w 2850458"/>
              <a:gd name="connsiteY6" fmla="*/ 76200 h 152400"/>
              <a:gd name="connsiteX7" fmla="*/ 1650551 w 2850458"/>
              <a:gd name="connsiteY7" fmla="*/ 2381 h 152400"/>
              <a:gd name="connsiteX8" fmla="*/ 1883913 w 2850458"/>
              <a:gd name="connsiteY8" fmla="*/ 71437 h 152400"/>
              <a:gd name="connsiteX9" fmla="*/ 2119657 w 2850458"/>
              <a:gd name="connsiteY9" fmla="*/ 7144 h 152400"/>
              <a:gd name="connsiteX10" fmla="*/ 2355401 w 2850458"/>
              <a:gd name="connsiteY10" fmla="*/ 73819 h 152400"/>
              <a:gd name="connsiteX11" fmla="*/ 2586382 w 2850458"/>
              <a:gd name="connsiteY11" fmla="*/ 0 h 152400"/>
              <a:gd name="connsiteX12" fmla="*/ 2824507 w 2850458"/>
              <a:gd name="connsiteY12" fmla="*/ 73819 h 152400"/>
              <a:gd name="connsiteX13" fmla="*/ 2817363 w 2850458"/>
              <a:gd name="connsiteY13" fmla="*/ 150019 h 152400"/>
              <a:gd name="connsiteX14" fmla="*/ 2586382 w 2850458"/>
              <a:gd name="connsiteY14" fmla="*/ 73819 h 152400"/>
              <a:gd name="connsiteX15" fmla="*/ 2350638 w 2850458"/>
              <a:gd name="connsiteY15" fmla="*/ 152400 h 152400"/>
              <a:gd name="connsiteX16" fmla="*/ 2117276 w 2850458"/>
              <a:gd name="connsiteY16" fmla="*/ 73819 h 152400"/>
              <a:gd name="connsiteX17" fmla="*/ 1881532 w 2850458"/>
              <a:gd name="connsiteY17" fmla="*/ 147637 h 152400"/>
              <a:gd name="connsiteX18" fmla="*/ 1645788 w 2850458"/>
              <a:gd name="connsiteY18" fmla="*/ 78581 h 152400"/>
              <a:gd name="connsiteX19" fmla="*/ 1414807 w 2850458"/>
              <a:gd name="connsiteY19" fmla="*/ 150019 h 152400"/>
              <a:gd name="connsiteX20" fmla="*/ 1179063 w 2850458"/>
              <a:gd name="connsiteY20" fmla="*/ 73819 h 152400"/>
              <a:gd name="connsiteX21" fmla="*/ 940938 w 2850458"/>
              <a:gd name="connsiteY21" fmla="*/ 147637 h 152400"/>
              <a:gd name="connsiteX22" fmla="*/ 702813 w 2850458"/>
              <a:gd name="connsiteY22" fmla="*/ 76200 h 152400"/>
              <a:gd name="connsiteX23" fmla="*/ 469451 w 2850458"/>
              <a:gd name="connsiteY23" fmla="*/ 145256 h 152400"/>
              <a:gd name="connsiteX24" fmla="*/ 233707 w 2850458"/>
              <a:gd name="connsiteY24" fmla="*/ 73819 h 152400"/>
              <a:gd name="connsiteX25" fmla="*/ 344 w 2850458"/>
              <a:gd name="connsiteY25" fmla="*/ 142875 h 152400"/>
              <a:gd name="connsiteX26" fmla="*/ 344 w 2850458"/>
              <a:gd name="connsiteY26" fmla="*/ 71437 h 152400"/>
              <a:gd name="connsiteX0" fmla="*/ 344 w 2836544"/>
              <a:gd name="connsiteY0" fmla="*/ 71437 h 152400"/>
              <a:gd name="connsiteX1" fmla="*/ 236088 w 2836544"/>
              <a:gd name="connsiteY1" fmla="*/ 7144 h 152400"/>
              <a:gd name="connsiteX2" fmla="*/ 469451 w 2836544"/>
              <a:gd name="connsiteY2" fmla="*/ 76200 h 152400"/>
              <a:gd name="connsiteX3" fmla="*/ 705194 w 2836544"/>
              <a:gd name="connsiteY3" fmla="*/ 9525 h 152400"/>
              <a:gd name="connsiteX4" fmla="*/ 940938 w 2836544"/>
              <a:gd name="connsiteY4" fmla="*/ 78581 h 152400"/>
              <a:gd name="connsiteX5" fmla="*/ 1176682 w 2836544"/>
              <a:gd name="connsiteY5" fmla="*/ 4762 h 152400"/>
              <a:gd name="connsiteX6" fmla="*/ 1414807 w 2836544"/>
              <a:gd name="connsiteY6" fmla="*/ 76200 h 152400"/>
              <a:gd name="connsiteX7" fmla="*/ 1650551 w 2836544"/>
              <a:gd name="connsiteY7" fmla="*/ 2381 h 152400"/>
              <a:gd name="connsiteX8" fmla="*/ 1883913 w 2836544"/>
              <a:gd name="connsiteY8" fmla="*/ 71437 h 152400"/>
              <a:gd name="connsiteX9" fmla="*/ 2119657 w 2836544"/>
              <a:gd name="connsiteY9" fmla="*/ 7144 h 152400"/>
              <a:gd name="connsiteX10" fmla="*/ 2355401 w 2836544"/>
              <a:gd name="connsiteY10" fmla="*/ 73819 h 152400"/>
              <a:gd name="connsiteX11" fmla="*/ 2586382 w 2836544"/>
              <a:gd name="connsiteY11" fmla="*/ 0 h 152400"/>
              <a:gd name="connsiteX12" fmla="*/ 2824507 w 2836544"/>
              <a:gd name="connsiteY12" fmla="*/ 73819 h 152400"/>
              <a:gd name="connsiteX13" fmla="*/ 2817363 w 2836544"/>
              <a:gd name="connsiteY13" fmla="*/ 150019 h 152400"/>
              <a:gd name="connsiteX14" fmla="*/ 2586382 w 2836544"/>
              <a:gd name="connsiteY14" fmla="*/ 73819 h 152400"/>
              <a:gd name="connsiteX15" fmla="*/ 2350638 w 2836544"/>
              <a:gd name="connsiteY15" fmla="*/ 152400 h 152400"/>
              <a:gd name="connsiteX16" fmla="*/ 2117276 w 2836544"/>
              <a:gd name="connsiteY16" fmla="*/ 73819 h 152400"/>
              <a:gd name="connsiteX17" fmla="*/ 1881532 w 2836544"/>
              <a:gd name="connsiteY17" fmla="*/ 147637 h 152400"/>
              <a:gd name="connsiteX18" fmla="*/ 1645788 w 2836544"/>
              <a:gd name="connsiteY18" fmla="*/ 78581 h 152400"/>
              <a:gd name="connsiteX19" fmla="*/ 1414807 w 2836544"/>
              <a:gd name="connsiteY19" fmla="*/ 150019 h 152400"/>
              <a:gd name="connsiteX20" fmla="*/ 1179063 w 2836544"/>
              <a:gd name="connsiteY20" fmla="*/ 73819 h 152400"/>
              <a:gd name="connsiteX21" fmla="*/ 940938 w 2836544"/>
              <a:gd name="connsiteY21" fmla="*/ 147637 h 152400"/>
              <a:gd name="connsiteX22" fmla="*/ 702813 w 2836544"/>
              <a:gd name="connsiteY22" fmla="*/ 76200 h 152400"/>
              <a:gd name="connsiteX23" fmla="*/ 469451 w 2836544"/>
              <a:gd name="connsiteY23" fmla="*/ 145256 h 152400"/>
              <a:gd name="connsiteX24" fmla="*/ 233707 w 2836544"/>
              <a:gd name="connsiteY24" fmla="*/ 73819 h 152400"/>
              <a:gd name="connsiteX25" fmla="*/ 344 w 2836544"/>
              <a:gd name="connsiteY25" fmla="*/ 142875 h 152400"/>
              <a:gd name="connsiteX26" fmla="*/ 344 w 2836544"/>
              <a:gd name="connsiteY26" fmla="*/ 71437 h 152400"/>
              <a:gd name="connsiteX0" fmla="*/ 344 w 2824525"/>
              <a:gd name="connsiteY0" fmla="*/ 71437 h 152400"/>
              <a:gd name="connsiteX1" fmla="*/ 236088 w 2824525"/>
              <a:gd name="connsiteY1" fmla="*/ 7144 h 152400"/>
              <a:gd name="connsiteX2" fmla="*/ 469451 w 2824525"/>
              <a:gd name="connsiteY2" fmla="*/ 76200 h 152400"/>
              <a:gd name="connsiteX3" fmla="*/ 705194 w 2824525"/>
              <a:gd name="connsiteY3" fmla="*/ 9525 h 152400"/>
              <a:gd name="connsiteX4" fmla="*/ 940938 w 2824525"/>
              <a:gd name="connsiteY4" fmla="*/ 78581 h 152400"/>
              <a:gd name="connsiteX5" fmla="*/ 1176682 w 2824525"/>
              <a:gd name="connsiteY5" fmla="*/ 4762 h 152400"/>
              <a:gd name="connsiteX6" fmla="*/ 1414807 w 2824525"/>
              <a:gd name="connsiteY6" fmla="*/ 76200 h 152400"/>
              <a:gd name="connsiteX7" fmla="*/ 1650551 w 2824525"/>
              <a:gd name="connsiteY7" fmla="*/ 2381 h 152400"/>
              <a:gd name="connsiteX8" fmla="*/ 1883913 w 2824525"/>
              <a:gd name="connsiteY8" fmla="*/ 71437 h 152400"/>
              <a:gd name="connsiteX9" fmla="*/ 2119657 w 2824525"/>
              <a:gd name="connsiteY9" fmla="*/ 7144 h 152400"/>
              <a:gd name="connsiteX10" fmla="*/ 2355401 w 2824525"/>
              <a:gd name="connsiteY10" fmla="*/ 73819 h 152400"/>
              <a:gd name="connsiteX11" fmla="*/ 2586382 w 2824525"/>
              <a:gd name="connsiteY11" fmla="*/ 0 h 152400"/>
              <a:gd name="connsiteX12" fmla="*/ 2824507 w 2824525"/>
              <a:gd name="connsiteY12" fmla="*/ 73819 h 152400"/>
              <a:gd name="connsiteX13" fmla="*/ 2817363 w 2824525"/>
              <a:gd name="connsiteY13" fmla="*/ 150019 h 152400"/>
              <a:gd name="connsiteX14" fmla="*/ 2586382 w 2824525"/>
              <a:gd name="connsiteY14" fmla="*/ 73819 h 152400"/>
              <a:gd name="connsiteX15" fmla="*/ 2350638 w 2824525"/>
              <a:gd name="connsiteY15" fmla="*/ 152400 h 152400"/>
              <a:gd name="connsiteX16" fmla="*/ 2117276 w 2824525"/>
              <a:gd name="connsiteY16" fmla="*/ 73819 h 152400"/>
              <a:gd name="connsiteX17" fmla="*/ 1881532 w 2824525"/>
              <a:gd name="connsiteY17" fmla="*/ 147637 h 152400"/>
              <a:gd name="connsiteX18" fmla="*/ 1645788 w 2824525"/>
              <a:gd name="connsiteY18" fmla="*/ 78581 h 152400"/>
              <a:gd name="connsiteX19" fmla="*/ 1414807 w 2824525"/>
              <a:gd name="connsiteY19" fmla="*/ 150019 h 152400"/>
              <a:gd name="connsiteX20" fmla="*/ 1179063 w 2824525"/>
              <a:gd name="connsiteY20" fmla="*/ 73819 h 152400"/>
              <a:gd name="connsiteX21" fmla="*/ 940938 w 2824525"/>
              <a:gd name="connsiteY21" fmla="*/ 147637 h 152400"/>
              <a:gd name="connsiteX22" fmla="*/ 702813 w 2824525"/>
              <a:gd name="connsiteY22" fmla="*/ 76200 h 152400"/>
              <a:gd name="connsiteX23" fmla="*/ 469451 w 2824525"/>
              <a:gd name="connsiteY23" fmla="*/ 145256 h 152400"/>
              <a:gd name="connsiteX24" fmla="*/ 233707 w 2824525"/>
              <a:gd name="connsiteY24" fmla="*/ 73819 h 152400"/>
              <a:gd name="connsiteX25" fmla="*/ 344 w 2824525"/>
              <a:gd name="connsiteY25" fmla="*/ 142875 h 152400"/>
              <a:gd name="connsiteX26" fmla="*/ 344 w 2824525"/>
              <a:gd name="connsiteY26" fmla="*/ 7143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4525" h="152400">
                <a:moveTo>
                  <a:pt x="344" y="71437"/>
                </a:moveTo>
                <a:cubicBezTo>
                  <a:pt x="-846" y="70246"/>
                  <a:pt x="157904" y="6350"/>
                  <a:pt x="236088" y="7144"/>
                </a:cubicBezTo>
                <a:cubicBezTo>
                  <a:pt x="314272" y="7938"/>
                  <a:pt x="391267" y="75803"/>
                  <a:pt x="469451" y="76200"/>
                </a:cubicBezTo>
                <a:cubicBezTo>
                  <a:pt x="547635" y="76597"/>
                  <a:pt x="626613" y="9128"/>
                  <a:pt x="705194" y="9525"/>
                </a:cubicBezTo>
                <a:cubicBezTo>
                  <a:pt x="783775" y="9922"/>
                  <a:pt x="862357" y="79375"/>
                  <a:pt x="940938" y="78581"/>
                </a:cubicBezTo>
                <a:cubicBezTo>
                  <a:pt x="1019519" y="77787"/>
                  <a:pt x="1097704" y="5159"/>
                  <a:pt x="1176682" y="4762"/>
                </a:cubicBezTo>
                <a:cubicBezTo>
                  <a:pt x="1255660" y="4365"/>
                  <a:pt x="1335829" y="76597"/>
                  <a:pt x="1414807" y="76200"/>
                </a:cubicBezTo>
                <a:cubicBezTo>
                  <a:pt x="1493785" y="75803"/>
                  <a:pt x="1572367" y="3175"/>
                  <a:pt x="1650551" y="2381"/>
                </a:cubicBezTo>
                <a:cubicBezTo>
                  <a:pt x="1728735" y="1587"/>
                  <a:pt x="1805729" y="70643"/>
                  <a:pt x="1883913" y="71437"/>
                </a:cubicBezTo>
                <a:cubicBezTo>
                  <a:pt x="1962097" y="72231"/>
                  <a:pt x="2041076" y="6747"/>
                  <a:pt x="2119657" y="7144"/>
                </a:cubicBezTo>
                <a:cubicBezTo>
                  <a:pt x="2198238" y="7541"/>
                  <a:pt x="2277614" y="75010"/>
                  <a:pt x="2355401" y="73819"/>
                </a:cubicBezTo>
                <a:cubicBezTo>
                  <a:pt x="2433188" y="72628"/>
                  <a:pt x="2508198" y="0"/>
                  <a:pt x="2586382" y="0"/>
                </a:cubicBezTo>
                <a:cubicBezTo>
                  <a:pt x="2664566" y="0"/>
                  <a:pt x="2826491" y="77391"/>
                  <a:pt x="2824507" y="73819"/>
                </a:cubicBezTo>
                <a:cubicBezTo>
                  <a:pt x="2822523" y="70247"/>
                  <a:pt x="2821332" y="150019"/>
                  <a:pt x="2817363" y="150019"/>
                </a:cubicBezTo>
                <a:cubicBezTo>
                  <a:pt x="2813394" y="150019"/>
                  <a:pt x="2664169" y="73422"/>
                  <a:pt x="2586382" y="73819"/>
                </a:cubicBezTo>
                <a:cubicBezTo>
                  <a:pt x="2508595" y="74216"/>
                  <a:pt x="2428822" y="152400"/>
                  <a:pt x="2350638" y="152400"/>
                </a:cubicBezTo>
                <a:cubicBezTo>
                  <a:pt x="2272454" y="152400"/>
                  <a:pt x="2195460" y="74613"/>
                  <a:pt x="2117276" y="73819"/>
                </a:cubicBezTo>
                <a:cubicBezTo>
                  <a:pt x="2039092" y="73025"/>
                  <a:pt x="1960113" y="146843"/>
                  <a:pt x="1881532" y="147637"/>
                </a:cubicBezTo>
                <a:cubicBezTo>
                  <a:pt x="1802951" y="148431"/>
                  <a:pt x="1723575" y="78184"/>
                  <a:pt x="1645788" y="78581"/>
                </a:cubicBezTo>
                <a:cubicBezTo>
                  <a:pt x="1568001" y="78978"/>
                  <a:pt x="1492594" y="150813"/>
                  <a:pt x="1414807" y="150019"/>
                </a:cubicBezTo>
                <a:cubicBezTo>
                  <a:pt x="1337020" y="149225"/>
                  <a:pt x="1258041" y="74216"/>
                  <a:pt x="1179063" y="73819"/>
                </a:cubicBezTo>
                <a:cubicBezTo>
                  <a:pt x="1100085" y="73422"/>
                  <a:pt x="1020313" y="147240"/>
                  <a:pt x="940938" y="147637"/>
                </a:cubicBezTo>
                <a:cubicBezTo>
                  <a:pt x="861563" y="148034"/>
                  <a:pt x="781394" y="76597"/>
                  <a:pt x="702813" y="76200"/>
                </a:cubicBezTo>
                <a:cubicBezTo>
                  <a:pt x="624232" y="75803"/>
                  <a:pt x="547635" y="145653"/>
                  <a:pt x="469451" y="145256"/>
                </a:cubicBezTo>
                <a:cubicBezTo>
                  <a:pt x="391267" y="144859"/>
                  <a:pt x="311891" y="74216"/>
                  <a:pt x="233707" y="73819"/>
                </a:cubicBezTo>
                <a:cubicBezTo>
                  <a:pt x="155523" y="73422"/>
                  <a:pt x="1535" y="149622"/>
                  <a:pt x="344" y="142875"/>
                </a:cubicBezTo>
                <a:cubicBezTo>
                  <a:pt x="-847" y="136128"/>
                  <a:pt x="1534" y="72628"/>
                  <a:pt x="344" y="71437"/>
                </a:cubicBezTo>
                <a:close/>
              </a:path>
            </a:pathLst>
          </a:custGeom>
          <a:solidFill>
            <a:schemeClr val="bg1">
              <a:lumMod val="8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lumMod val="50000"/>
                    <a:lumOff val="50000"/>
                  </a:schemeClr>
                </a:solidFill>
              </a:rPr>
              <a:t>생략</a:t>
            </a:r>
            <a:endParaRPr lang="ko-KR" altLang="en-US" sz="800" dirty="0">
              <a:solidFill>
                <a:schemeClr val="tx1">
                  <a:lumMod val="50000"/>
                  <a:lumOff val="50000"/>
                </a:schemeClr>
              </a:solidFill>
            </a:endParaRPr>
          </a:p>
        </p:txBody>
      </p:sp>
    </p:spTree>
    <p:extLst>
      <p:ext uri="{BB962C8B-B14F-4D97-AF65-F5344CB8AC3E}">
        <p14:creationId xmlns:p14="http://schemas.microsoft.com/office/powerpoint/2010/main" val="82929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모서리가 둥근 직사각형 22"/>
          <p:cNvSpPr/>
          <p:nvPr/>
        </p:nvSpPr>
        <p:spPr>
          <a:xfrm>
            <a:off x="3381492" y="4797775"/>
            <a:ext cx="932011" cy="201334"/>
          </a:xfrm>
          <a:prstGeom prst="roundRect">
            <a:avLst>
              <a:gd name="adj" fmla="val 50000"/>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smtClean="0">
                <a:solidFill>
                  <a:schemeClr val="tx1"/>
                </a:solidFill>
              </a:rPr>
              <a:t>배송비용문의</a:t>
            </a:r>
            <a:endParaRPr lang="ko-KR" altLang="en-US" sz="900" b="1" dirty="0">
              <a:solidFill>
                <a:schemeClr val="tx1"/>
              </a:solidFill>
            </a:endParaRPr>
          </a:p>
        </p:txBody>
      </p:sp>
      <p:pic>
        <p:nvPicPr>
          <p:cNvPr id="22" name="그림 21"/>
          <p:cNvPicPr>
            <a:picLocks noChangeAspect="1"/>
          </p:cNvPicPr>
          <p:nvPr/>
        </p:nvPicPr>
        <p:blipFill>
          <a:blip r:embed="rId2"/>
          <a:stretch>
            <a:fillRect/>
          </a:stretch>
        </p:blipFill>
        <p:spPr>
          <a:xfrm>
            <a:off x="205005" y="4475332"/>
            <a:ext cx="8195725" cy="2370580"/>
          </a:xfrm>
          <a:prstGeom prst="rect">
            <a:avLst/>
          </a:prstGeom>
        </p:spPr>
      </p:pic>
      <p:pic>
        <p:nvPicPr>
          <p:cNvPr id="13" name="그림 12"/>
          <p:cNvPicPr>
            <a:picLocks noChangeAspect="1"/>
          </p:cNvPicPr>
          <p:nvPr/>
        </p:nvPicPr>
        <p:blipFill rotWithShape="1">
          <a:blip r:embed="rId3"/>
          <a:srcRect b="59211"/>
          <a:stretch/>
        </p:blipFill>
        <p:spPr>
          <a:xfrm>
            <a:off x="235511" y="2879779"/>
            <a:ext cx="8380767" cy="1197294"/>
          </a:xfrm>
          <a:prstGeom prst="rect">
            <a:avLst/>
          </a:prstGeom>
        </p:spPr>
      </p:pic>
      <p:sp>
        <p:nvSpPr>
          <p:cNvPr id="2" name="제목 1"/>
          <p:cNvSpPr>
            <a:spLocks noGrp="1"/>
          </p:cNvSpPr>
          <p:nvPr>
            <p:ph type="ctrTitle"/>
          </p:nvPr>
        </p:nvSpPr>
        <p:spPr/>
        <p:txBody>
          <a:bodyPr/>
          <a:lstStyle/>
          <a:p>
            <a:r>
              <a:rPr lang="en-US" altLang="ko-KR" dirty="0"/>
              <a:t>FAQ </a:t>
            </a:r>
            <a:endParaRPr lang="ko-KR" altLang="en-US" dirty="0"/>
          </a:p>
        </p:txBody>
      </p:sp>
      <p:sp>
        <p:nvSpPr>
          <p:cNvPr id="3" name="부제목 2"/>
          <p:cNvSpPr>
            <a:spLocks noGrp="1"/>
          </p:cNvSpPr>
          <p:nvPr>
            <p:ph type="subTitle" idx="1"/>
          </p:nvPr>
        </p:nvSpPr>
        <p:spPr/>
        <p:txBody>
          <a:bodyPr/>
          <a:lstStyle/>
          <a:p>
            <a:r>
              <a:rPr lang="en-US" altLang="ko-KR" dirty="0"/>
              <a:t>IN_PC_MYP_01_91</a:t>
            </a:r>
            <a:endParaRPr lang="ko-KR" altLang="en-US" dirty="0"/>
          </a:p>
        </p:txBody>
      </p:sp>
      <p:cxnSp>
        <p:nvCxnSpPr>
          <p:cNvPr id="4" name="직선 연결선 3"/>
          <p:cNvCxnSpPr/>
          <p:nvPr/>
        </p:nvCxnSpPr>
        <p:spPr>
          <a:xfrm>
            <a:off x="47328" y="1567943"/>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p:cNvPicPr>
            <a:picLocks noChangeAspect="1"/>
          </p:cNvPicPr>
          <p:nvPr/>
        </p:nvPicPr>
        <p:blipFill rotWithShape="1">
          <a:blip r:embed="rId4">
            <a:biLevel thresh="75000"/>
          </a:blip>
          <a:srcRect t="40541"/>
          <a:stretch/>
        </p:blipFill>
        <p:spPr>
          <a:xfrm>
            <a:off x="88037" y="875754"/>
            <a:ext cx="1211663" cy="230620"/>
          </a:xfrm>
          <a:prstGeom prst="rect">
            <a:avLst/>
          </a:prstGeom>
        </p:spPr>
      </p:pic>
      <p:sp>
        <p:nvSpPr>
          <p:cNvPr id="9" name="직사각형 8"/>
          <p:cNvSpPr/>
          <p:nvPr/>
        </p:nvSpPr>
        <p:spPr>
          <a:xfrm>
            <a:off x="235511" y="1232230"/>
            <a:ext cx="2000294" cy="230832"/>
          </a:xfrm>
          <a:prstGeom prst="rect">
            <a:avLst/>
          </a:prstGeom>
        </p:spPr>
        <p:txBody>
          <a:bodyPr wrap="square">
            <a:spAutoFit/>
          </a:bodyPr>
          <a:lstStyle/>
          <a:p>
            <a:r>
              <a:rPr lang="en-US" altLang="ko-KR" sz="900" b="1" dirty="0" smtClean="0">
                <a:solidFill>
                  <a:schemeClr val="tx1">
                    <a:lumMod val="65000"/>
                    <a:lumOff val="35000"/>
                  </a:schemeClr>
                </a:solidFill>
                <a:latin typeface="Segoe UI Symbol" panose="020B0502040204020203" pitchFamily="34" charset="0"/>
                <a:ea typeface="Segoe UI Symbol" panose="020B0502040204020203" pitchFamily="34" charset="0"/>
              </a:rPr>
              <a:t>☰</a:t>
            </a:r>
            <a:r>
              <a:rPr lang="en-US" altLang="ko-KR" sz="900" b="1" dirty="0" smtClean="0">
                <a:latin typeface="Segoe UI Symbol" panose="020B0502040204020203" pitchFamily="34" charset="0"/>
                <a:ea typeface="Segoe UI Symbol" panose="020B0502040204020203" pitchFamily="34" charset="0"/>
              </a:rPr>
              <a:t> </a:t>
            </a:r>
            <a:r>
              <a:rPr lang="ko-KR" altLang="en-US" sz="900" b="1" dirty="0" smtClean="0">
                <a:ea typeface="Segoe UI Symbol" panose="020B0502040204020203" pitchFamily="34" charset="0"/>
              </a:rPr>
              <a:t>카테고리</a:t>
            </a:r>
            <a:endParaRPr lang="ko-KR" altLang="en-US" sz="900" dirty="0"/>
          </a:p>
        </p:txBody>
      </p:sp>
      <p:sp>
        <p:nvSpPr>
          <p:cNvPr id="10" name="직사각형 9"/>
          <p:cNvSpPr/>
          <p:nvPr/>
        </p:nvSpPr>
        <p:spPr>
          <a:xfrm>
            <a:off x="4083520" y="908323"/>
            <a:ext cx="879583" cy="200055"/>
          </a:xfrm>
          <a:prstGeom prst="rect">
            <a:avLst/>
          </a:prstGeom>
        </p:spPr>
        <p:txBody>
          <a:bodyPr wrap="square">
            <a:spAutoFit/>
          </a:bodyPr>
          <a:lstStyle/>
          <a:p>
            <a:r>
              <a:rPr lang="en-US" altLang="ko-KR" sz="700" dirty="0" smtClean="0"/>
              <a:t>1. </a:t>
            </a:r>
            <a:r>
              <a:rPr lang="ko-KR" altLang="en-US" sz="700" dirty="0" smtClean="0"/>
              <a:t>블랙티  </a:t>
            </a:r>
            <a:r>
              <a:rPr lang="ko-KR" altLang="en-US" sz="700" dirty="0" smtClean="0">
                <a:solidFill>
                  <a:srgbClr val="FF0000"/>
                </a:solidFill>
                <a:latin typeface="Segoe UI Symbol" panose="020B0502040204020203" pitchFamily="34" charset="0"/>
              </a:rPr>
              <a:t>⯅</a:t>
            </a:r>
            <a:endParaRPr lang="ko-KR" altLang="en-US" sz="700" dirty="0">
              <a:solidFill>
                <a:srgbClr val="FF0000"/>
              </a:solidFill>
            </a:endParaRPr>
          </a:p>
        </p:txBody>
      </p:sp>
      <p:graphicFrame>
        <p:nvGraphicFramePr>
          <p:cNvPr id="11" name="표 10"/>
          <p:cNvGraphicFramePr>
            <a:graphicFrameLocks noGrp="1"/>
          </p:cNvGraphicFramePr>
          <p:nvPr>
            <p:extLst/>
          </p:nvPr>
        </p:nvGraphicFramePr>
        <p:xfrm>
          <a:off x="1291962" y="1154532"/>
          <a:ext cx="4241455" cy="370840"/>
        </p:xfrm>
        <a:graphic>
          <a:graphicData uri="http://schemas.openxmlformats.org/drawingml/2006/table">
            <a:tbl>
              <a:tblPr firstRow="1" bandRow="1">
                <a:tableStyleId>{5C22544A-7EE6-4342-B048-85BDC9FD1C3A}</a:tableStyleId>
              </a:tblPr>
              <a:tblGrid>
                <a:gridCol w="497039">
                  <a:extLst>
                    <a:ext uri="{9D8B030D-6E8A-4147-A177-3AD203B41FA5}">
                      <a16:colId xmlns:a16="http://schemas.microsoft.com/office/drawing/2014/main" val="4119727116"/>
                    </a:ext>
                  </a:extLst>
                </a:gridCol>
                <a:gridCol w="458053">
                  <a:extLst>
                    <a:ext uri="{9D8B030D-6E8A-4147-A177-3AD203B41FA5}">
                      <a16:colId xmlns:a16="http://schemas.microsoft.com/office/drawing/2014/main" val="3531249261"/>
                    </a:ext>
                  </a:extLst>
                </a:gridCol>
                <a:gridCol w="406043">
                  <a:extLst>
                    <a:ext uri="{9D8B030D-6E8A-4147-A177-3AD203B41FA5}">
                      <a16:colId xmlns:a16="http://schemas.microsoft.com/office/drawing/2014/main" val="2403583210"/>
                    </a:ext>
                  </a:extLst>
                </a:gridCol>
                <a:gridCol w="504056">
                  <a:extLst>
                    <a:ext uri="{9D8B030D-6E8A-4147-A177-3AD203B41FA5}">
                      <a16:colId xmlns:a16="http://schemas.microsoft.com/office/drawing/2014/main" val="1659475323"/>
                    </a:ext>
                  </a:extLst>
                </a:gridCol>
                <a:gridCol w="618619">
                  <a:extLst>
                    <a:ext uri="{9D8B030D-6E8A-4147-A177-3AD203B41FA5}">
                      <a16:colId xmlns:a16="http://schemas.microsoft.com/office/drawing/2014/main" val="2752301768"/>
                    </a:ext>
                  </a:extLst>
                </a:gridCol>
                <a:gridCol w="533509">
                  <a:extLst>
                    <a:ext uri="{9D8B030D-6E8A-4147-A177-3AD203B41FA5}">
                      <a16:colId xmlns:a16="http://schemas.microsoft.com/office/drawing/2014/main" val="3836810708"/>
                    </a:ext>
                  </a:extLst>
                </a:gridCol>
                <a:gridCol w="576064">
                  <a:extLst>
                    <a:ext uri="{9D8B030D-6E8A-4147-A177-3AD203B41FA5}">
                      <a16:colId xmlns:a16="http://schemas.microsoft.com/office/drawing/2014/main" val="1429030755"/>
                    </a:ext>
                  </a:extLst>
                </a:gridCol>
                <a:gridCol w="648072">
                  <a:extLst>
                    <a:ext uri="{9D8B030D-6E8A-4147-A177-3AD203B41FA5}">
                      <a16:colId xmlns:a16="http://schemas.microsoft.com/office/drawing/2014/main" val="3065506884"/>
                    </a:ext>
                  </a:extLst>
                </a:gridCol>
              </a:tblGrid>
              <a:tr h="370840">
                <a:tc>
                  <a:txBody>
                    <a:bodyPr/>
                    <a:lstStyle/>
                    <a:p>
                      <a:pPr algn="ctr" latinLnBrk="1"/>
                      <a:r>
                        <a:rPr lang="ko-KR" altLang="en-US" sz="800" b="1" dirty="0" smtClean="0">
                          <a:solidFill>
                            <a:schemeClr val="tx1"/>
                          </a:solidFill>
                          <a:latin typeface="+mn-ea"/>
                          <a:ea typeface="+mn-ea"/>
                        </a:rPr>
                        <a:t>이벤트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특가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랭킹</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쿠폰존</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쇼케이스 </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800" b="1" dirty="0" smtClean="0">
                          <a:solidFill>
                            <a:schemeClr val="tx1"/>
                          </a:solidFill>
                          <a:latin typeface="+mn-ea"/>
                          <a:ea typeface="+mn-ea"/>
                        </a:rPr>
                        <a:t>라이브</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dirty="0" smtClean="0">
                          <a:solidFill>
                            <a:schemeClr val="tx1"/>
                          </a:solidFill>
                          <a:latin typeface="+mn-ea"/>
                          <a:ea typeface="+mn-ea"/>
                        </a:rPr>
                        <a:t>FOR</a:t>
                      </a:r>
                      <a:r>
                        <a:rPr lang="en-US" altLang="ko-KR" sz="800" b="1" baseline="0" dirty="0" smtClean="0">
                          <a:solidFill>
                            <a:schemeClr val="tx1"/>
                          </a:solidFill>
                          <a:latin typeface="+mn-ea"/>
                          <a:ea typeface="+mn-ea"/>
                        </a:rPr>
                        <a:t> ME</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800" b="1" baseline="0" dirty="0" smtClean="0">
                          <a:solidFill>
                            <a:schemeClr val="tx1"/>
                          </a:solidFill>
                          <a:latin typeface="+mn-ea"/>
                          <a:ea typeface="+mn-ea"/>
                        </a:rPr>
                        <a:t> </a:t>
                      </a:r>
                      <a:r>
                        <a:rPr lang="ko-KR" altLang="en-US" sz="800" b="1" baseline="0" dirty="0" smtClean="0">
                          <a:solidFill>
                            <a:schemeClr val="tx1"/>
                          </a:solidFill>
                          <a:latin typeface="+mn-ea"/>
                          <a:ea typeface="+mn-ea"/>
                        </a:rPr>
                        <a:t>임직원샵</a:t>
                      </a:r>
                      <a:endParaRPr lang="ko-KR" altLang="en-US" sz="800" b="1" dirty="0">
                        <a:solidFill>
                          <a:schemeClr val="tx1"/>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graphicFrame>
        <p:nvGraphicFramePr>
          <p:cNvPr id="12" name="표 11"/>
          <p:cNvGraphicFramePr>
            <a:graphicFrameLocks noGrp="1"/>
          </p:cNvGraphicFramePr>
          <p:nvPr>
            <p:extLst/>
          </p:nvPr>
        </p:nvGraphicFramePr>
        <p:xfrm>
          <a:off x="6151713" y="796646"/>
          <a:ext cx="1644435" cy="370840"/>
        </p:xfrm>
        <a:graphic>
          <a:graphicData uri="http://schemas.openxmlformats.org/drawingml/2006/table">
            <a:tbl>
              <a:tblPr firstRow="1" bandRow="1">
                <a:tableStyleId>{5C22544A-7EE6-4342-B048-85BDC9FD1C3A}</a:tableStyleId>
              </a:tblPr>
              <a:tblGrid>
                <a:gridCol w="548145">
                  <a:extLst>
                    <a:ext uri="{9D8B030D-6E8A-4147-A177-3AD203B41FA5}">
                      <a16:colId xmlns:a16="http://schemas.microsoft.com/office/drawing/2014/main" val="3531249261"/>
                    </a:ext>
                  </a:extLst>
                </a:gridCol>
                <a:gridCol w="548145">
                  <a:extLst>
                    <a:ext uri="{9D8B030D-6E8A-4147-A177-3AD203B41FA5}">
                      <a16:colId xmlns:a16="http://schemas.microsoft.com/office/drawing/2014/main" val="2403583210"/>
                    </a:ext>
                  </a:extLst>
                </a:gridCol>
                <a:gridCol w="548145">
                  <a:extLst>
                    <a:ext uri="{9D8B030D-6E8A-4147-A177-3AD203B41FA5}">
                      <a16:colId xmlns:a16="http://schemas.microsoft.com/office/drawing/2014/main" val="1659475323"/>
                    </a:ext>
                  </a:extLst>
                </a:gridCol>
              </a:tblGrid>
              <a:tr h="370840">
                <a:tc>
                  <a:txBody>
                    <a:bodyPr/>
                    <a:lstStyle/>
                    <a:p>
                      <a:pPr algn="ctr" latinLnBrk="1"/>
                      <a:r>
                        <a:rPr lang="ko-KR" altLang="en-US" sz="700" b="0" dirty="0" smtClean="0">
                          <a:solidFill>
                            <a:schemeClr val="bg1">
                              <a:lumMod val="50000"/>
                            </a:schemeClr>
                          </a:solidFill>
                          <a:latin typeface="+mn-ea"/>
                          <a:ea typeface="+mn-ea"/>
                        </a:rPr>
                        <a:t>로그아웃</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ko-KR" altLang="en-US" sz="700" b="0" dirty="0" smtClean="0">
                          <a:solidFill>
                            <a:schemeClr val="bg1">
                              <a:lumMod val="50000"/>
                            </a:schemeClr>
                          </a:solidFill>
                          <a:latin typeface="+mn-ea"/>
                          <a:ea typeface="+mn-ea"/>
                        </a:rPr>
                        <a:t>고객센터</a:t>
                      </a:r>
                      <a:endParaRPr lang="ko-KR" altLang="en-US" sz="700" b="0" dirty="0">
                        <a:solidFill>
                          <a:schemeClr val="bg1">
                            <a:lumMod val="50000"/>
                          </a:schemeClr>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latinLnBrk="1"/>
                      <a:r>
                        <a:rPr lang="en-US" altLang="ko-KR" sz="700" b="0" dirty="0" smtClean="0">
                          <a:solidFill>
                            <a:schemeClr val="bg1">
                              <a:lumMod val="50000"/>
                            </a:schemeClr>
                          </a:solidFill>
                          <a:latin typeface="+mn-ea"/>
                          <a:ea typeface="+mn-ea"/>
                        </a:rPr>
                        <a:t> ABOUT</a:t>
                      </a:r>
                      <a:endParaRPr lang="ko-KR" altLang="en-US" sz="700" b="0" dirty="0">
                        <a:solidFill>
                          <a:schemeClr val="bg1">
                            <a:lumMod val="50000"/>
                          </a:schemeClr>
                        </a:solidFill>
                        <a:latin typeface="+mn-ea"/>
                        <a:ea typeface="+mn-ea"/>
                      </a:endParaRPr>
                    </a:p>
                  </a:txBody>
                  <a:tcPr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153094"/>
                  </a:ext>
                </a:extLst>
              </a:tr>
            </a:tbl>
          </a:graphicData>
        </a:graphic>
      </p:graphicFrame>
      <p:pic>
        <p:nvPicPr>
          <p:cNvPr id="14" name="그림 13"/>
          <p:cNvPicPr>
            <a:picLocks noChangeAspect="1"/>
          </p:cNvPicPr>
          <p:nvPr/>
        </p:nvPicPr>
        <p:blipFill>
          <a:blip r:embed="rId5"/>
          <a:stretch>
            <a:fillRect/>
          </a:stretch>
        </p:blipFill>
        <p:spPr>
          <a:xfrm>
            <a:off x="7827690" y="865270"/>
            <a:ext cx="1087597" cy="264346"/>
          </a:xfrm>
          <a:prstGeom prst="rect">
            <a:avLst/>
          </a:prstGeom>
        </p:spPr>
      </p:pic>
      <p:grpSp>
        <p:nvGrpSpPr>
          <p:cNvPr id="16" name="그룹 15"/>
          <p:cNvGrpSpPr/>
          <p:nvPr/>
        </p:nvGrpSpPr>
        <p:grpSpPr>
          <a:xfrm>
            <a:off x="5735961" y="1257614"/>
            <a:ext cx="3118438" cy="201389"/>
            <a:chOff x="6309830" y="1015897"/>
            <a:chExt cx="3531966" cy="214937"/>
          </a:xfrm>
        </p:grpSpPr>
        <p:sp>
          <p:nvSpPr>
            <p:cNvPr id="17" name="모서리가 둥근 직사각형 16"/>
            <p:cNvSpPr/>
            <p:nvPr/>
          </p:nvSpPr>
          <p:spPr>
            <a:xfrm>
              <a:off x="6309830" y="1015898"/>
              <a:ext cx="79310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신규가입혜택</a:t>
              </a:r>
              <a:endParaRPr lang="ko-KR" altLang="en-US" sz="600" dirty="0">
                <a:solidFill>
                  <a:schemeClr val="tx1"/>
                </a:solidFill>
              </a:endParaRPr>
            </a:p>
          </p:txBody>
        </p:sp>
        <p:sp>
          <p:nvSpPr>
            <p:cNvPr id="18" name="모서리가 둥근 직사각형 17"/>
            <p:cNvSpPr/>
            <p:nvPr/>
          </p:nvSpPr>
          <p:spPr>
            <a:xfrm>
              <a:off x="7143642" y="1015897"/>
              <a:ext cx="715636" cy="214937"/>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멤버십혜택</a:t>
              </a:r>
              <a:endParaRPr lang="ko-KR" altLang="en-US" sz="600" dirty="0">
                <a:solidFill>
                  <a:schemeClr val="tx1"/>
                </a:solidFill>
              </a:endParaRPr>
            </a:p>
          </p:txBody>
        </p:sp>
        <p:sp>
          <p:nvSpPr>
            <p:cNvPr id="19" name="모서리가 둥근 직사각형 18"/>
            <p:cNvSpPr/>
            <p:nvPr/>
          </p:nvSpPr>
          <p:spPr>
            <a:xfrm>
              <a:off x="7899990"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공병수거</a:t>
              </a:r>
              <a:endParaRPr lang="ko-KR" altLang="en-US" sz="600" dirty="0">
                <a:solidFill>
                  <a:schemeClr val="tx1"/>
                </a:solidFill>
              </a:endParaRPr>
            </a:p>
          </p:txBody>
        </p:sp>
        <p:sp>
          <p:nvSpPr>
            <p:cNvPr id="20" name="모서리가 둥근 직사각형 19"/>
            <p:cNvSpPr/>
            <p:nvPr/>
          </p:nvSpPr>
          <p:spPr>
            <a:xfrm>
              <a:off x="8605222" y="1015898"/>
              <a:ext cx="664520"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smtClean="0">
                  <a:solidFill>
                    <a:schemeClr val="tx1"/>
                  </a:solidFill>
                </a:rPr>
                <a:t>매장안내</a:t>
              </a:r>
              <a:endParaRPr lang="ko-KR" altLang="en-US" sz="600" dirty="0">
                <a:solidFill>
                  <a:schemeClr val="tx1"/>
                </a:solidFill>
              </a:endParaRPr>
            </a:p>
          </p:txBody>
        </p:sp>
        <p:sp>
          <p:nvSpPr>
            <p:cNvPr id="21" name="모서리가 둥근 직사각형 20"/>
            <p:cNvSpPr/>
            <p:nvPr/>
          </p:nvSpPr>
          <p:spPr>
            <a:xfrm>
              <a:off x="9310454" y="1015898"/>
              <a:ext cx="531342" cy="196210"/>
            </a:xfrm>
            <a:prstGeom prst="roundRect">
              <a:avLst>
                <a:gd name="adj" fmla="val 5000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마이샵</a:t>
              </a:r>
              <a:endParaRPr lang="ko-KR" altLang="en-US" sz="600" dirty="0">
                <a:solidFill>
                  <a:schemeClr val="tx1"/>
                </a:solidFill>
              </a:endParaRPr>
            </a:p>
          </p:txBody>
        </p:sp>
      </p:grpSp>
      <p:sp>
        <p:nvSpPr>
          <p:cNvPr id="28" name="제목 1"/>
          <p:cNvSpPr txBox="1">
            <a:spLocks/>
          </p:cNvSpPr>
          <p:nvPr/>
        </p:nvSpPr>
        <p:spPr>
          <a:xfrm>
            <a:off x="4156797" y="267385"/>
            <a:ext cx="4780685" cy="213090"/>
          </a:xfrm>
          <a:prstGeom prst="rect">
            <a:avLst/>
          </a:prstGeom>
        </p:spPr>
        <p:txBody>
          <a:bodyPr tIns="36000" bIns="36000" anchor="ctr" anchorCtr="0"/>
          <a:lstStyle>
            <a:lvl1pPr algn="l" defTabSz="914400" rtl="0" eaLnBrk="1" latinLnBrk="1" hangingPunct="1">
              <a:lnSpc>
                <a:spcPct val="90000"/>
              </a:lnSpc>
              <a:spcBef>
                <a:spcPct val="0"/>
              </a:spcBef>
              <a:buNone/>
              <a:defRPr sz="800" kern="1200">
                <a:solidFill>
                  <a:schemeClr val="tx1"/>
                </a:solidFill>
                <a:latin typeface="+mj-lt"/>
                <a:ea typeface="+mj-ea"/>
                <a:cs typeface="+mj-cs"/>
              </a:defRPr>
            </a:lvl1pPr>
          </a:lstStyle>
          <a:p>
            <a:r>
              <a:rPr lang="en-US" altLang="ko-KR" dirty="0" smtClean="0"/>
              <a:t>Page</a:t>
            </a:r>
            <a:endParaRPr lang="ko-KR" altLang="en-US" dirty="0"/>
          </a:p>
        </p:txBody>
      </p:sp>
      <p:graphicFrame>
        <p:nvGraphicFramePr>
          <p:cNvPr id="29" name="표 28">
            <a:extLst>
              <a:ext uri="{FF2B5EF4-FFF2-40B4-BE49-F238E27FC236}">
                <a16:creationId xmlns:a16="http://schemas.microsoft.com/office/drawing/2014/main" id="{FFA8411D-EB83-660C-7F5C-8E4C387465FA}"/>
              </a:ext>
            </a:extLst>
          </p:cNvPr>
          <p:cNvGraphicFramePr>
            <a:graphicFrameLocks noGrp="1"/>
          </p:cNvGraphicFramePr>
          <p:nvPr>
            <p:extLst>
              <p:ext uri="{D42A27DB-BD31-4B8C-83A1-F6EECF244321}">
                <p14:modId xmlns:p14="http://schemas.microsoft.com/office/powerpoint/2010/main" val="3677193694"/>
              </p:ext>
            </p:extLst>
          </p:nvPr>
        </p:nvGraphicFramePr>
        <p:xfrm>
          <a:off x="9000565" y="37029"/>
          <a:ext cx="3152540" cy="437092"/>
        </p:xfrm>
        <a:graphic>
          <a:graphicData uri="http://schemas.openxmlformats.org/drawingml/2006/table">
            <a:tbl>
              <a:tblPr/>
              <a:tblGrid>
                <a:gridCol w="137459">
                  <a:extLst>
                    <a:ext uri="{9D8B030D-6E8A-4147-A177-3AD203B41FA5}">
                      <a16:colId xmlns:a16="http://schemas.microsoft.com/office/drawing/2014/main" val="20000"/>
                    </a:ext>
                  </a:extLst>
                </a:gridCol>
                <a:gridCol w="3015081">
                  <a:extLst>
                    <a:ext uri="{9D8B030D-6E8A-4147-A177-3AD203B41FA5}">
                      <a16:colId xmlns:a16="http://schemas.microsoft.com/office/drawing/2014/main" val="20001"/>
                    </a:ext>
                  </a:extLst>
                </a:gridCol>
              </a:tblGrid>
              <a:tr h="223619">
                <a:tc>
                  <a:txBody>
                    <a:bodyPr/>
                    <a:lstStyle/>
                    <a:p>
                      <a:pPr marL="0" marR="0" lvl="0" indent="0" algn="ctr" defTabSz="914400" rtl="0" eaLnBrk="0" fontAlgn="base" latinLnBrk="1" hangingPunct="0">
                        <a:lnSpc>
                          <a:spcPts val="1200"/>
                        </a:lnSpc>
                        <a:spcBef>
                          <a:spcPct val="20000"/>
                        </a:spcBef>
                        <a:spcAft>
                          <a:spcPct val="0"/>
                        </a:spcAft>
                        <a:buClrTx/>
                        <a:buSzTx/>
                        <a:buFontTx/>
                        <a:buNone/>
                        <a:tabLst/>
                      </a:pPr>
                      <a:r>
                        <a:rPr kumimoji="1" lang="en-US" altLang="ko-KR" sz="800" b="1" i="0" u="none" strike="noStrike" cap="none" normalizeH="0" baseline="0" dirty="0" smtClean="0">
                          <a:ln>
                            <a:noFill/>
                          </a:ln>
                          <a:solidFill>
                            <a:schemeClr val="tx1"/>
                          </a:solidFill>
                          <a:effectLst/>
                          <a:latin typeface="맑은 고딕" pitchFamily="50" charset="-127"/>
                          <a:ea typeface="맑은 고딕" pitchFamily="50" charset="-127"/>
                          <a:sym typeface="Wingdings 2" pitchFamily="18" charset="2"/>
                        </a:rPr>
                        <a:t>1</a:t>
                      </a:r>
                      <a:endParaRPr kumimoji="1" lang="en-US" altLang="ko-KR" sz="800" b="1" i="0" u="none" strike="noStrike" cap="none" normalizeH="0" baseline="0" dirty="0">
                        <a:ln>
                          <a:noFill/>
                        </a:ln>
                        <a:solidFill>
                          <a:schemeClr val="tx1"/>
                        </a:solidFill>
                        <a:effectLst/>
                        <a:latin typeface="맑은 고딕" pitchFamily="50" charset="-127"/>
                        <a:ea typeface="맑은 고딕" pitchFamily="50" charset="-127"/>
                        <a:sym typeface="Wingdings 2" pitchFamily="18" charset="2"/>
                      </a:endParaRPr>
                    </a:p>
                  </a:txBody>
                  <a:tcPr marL="0"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A6A6A6"/>
                    </a:solidFill>
                  </a:tcPr>
                </a:tc>
                <a:tc>
                  <a:txBody>
                    <a:bodyPr/>
                    <a:lstStyle/>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FAQ </a:t>
                      </a:r>
                      <a:r>
                        <a:rPr kumimoji="0" lang="ko-KR" altLang="en-US" sz="800" b="1" i="0" u="none" strike="noStrike" kern="1200" cap="none" normalizeH="0" baseline="0" dirty="0" smtClean="0">
                          <a:ln>
                            <a:noFill/>
                          </a:ln>
                          <a:solidFill>
                            <a:schemeClr val="tx1"/>
                          </a:solidFill>
                          <a:effectLst/>
                          <a:latin typeface="+mn-lt"/>
                          <a:ea typeface="+mn-ea"/>
                          <a:cs typeface="+mn-cs"/>
                          <a:sym typeface="Wingdings 2" pitchFamily="18" charset="2"/>
                        </a:rPr>
                        <a:t>검색결과 없음 케이스</a:t>
                      </a:r>
                      <a:endPar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endParaRPr>
                    </a:p>
                    <a:p>
                      <a:pPr marL="0" marR="0" lvl="0" indent="0" algn="l" defTabSz="914400" rtl="0" eaLnBrk="0" fontAlgn="base" latinLnBrk="1" hangingPunct="0">
                        <a:lnSpc>
                          <a:spcPts val="1200"/>
                        </a:lnSpc>
                        <a:spcBef>
                          <a:spcPct val="20000"/>
                        </a:spcBef>
                        <a:spcAft>
                          <a:spcPct val="0"/>
                        </a:spcAft>
                        <a:buClrTx/>
                        <a:buSzTx/>
                        <a:buFont typeface="Arial" panose="020B0604020202020204" pitchFamily="34" charset="0"/>
                        <a:buNone/>
                        <a:tabLst/>
                      </a:pPr>
                      <a:r>
                        <a:rPr kumimoji="0" lang="en-US" altLang="ko-KR" sz="800" b="1"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err="1" smtClean="0">
                          <a:ln>
                            <a:noFill/>
                          </a:ln>
                          <a:solidFill>
                            <a:schemeClr val="tx1"/>
                          </a:solidFill>
                          <a:effectLst/>
                          <a:latin typeface="+mn-lt"/>
                          <a:ea typeface="+mn-ea"/>
                          <a:cs typeface="+mn-cs"/>
                          <a:sym typeface="Wingdings 2" pitchFamily="18" charset="2"/>
                        </a:rPr>
                        <a:t>검색키워드</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 </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검색결과 </a:t>
                      </a:r>
                      <a:r>
                        <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rPr>
                        <a:t>0</a:t>
                      </a:r>
                      <a:r>
                        <a:rPr kumimoji="0" lang="ko-KR" altLang="en-US" sz="800" b="0" i="0" u="none" strike="noStrike" kern="1200" cap="none" normalizeH="0" baseline="0" dirty="0" smtClean="0">
                          <a:ln>
                            <a:noFill/>
                          </a:ln>
                          <a:solidFill>
                            <a:schemeClr val="tx1"/>
                          </a:solidFill>
                          <a:effectLst/>
                          <a:latin typeface="+mn-lt"/>
                          <a:ea typeface="+mn-ea"/>
                          <a:cs typeface="+mn-cs"/>
                          <a:sym typeface="Wingdings 2" pitchFamily="18" charset="2"/>
                        </a:rPr>
                        <a:t>개</a:t>
                      </a:r>
                      <a:endParaRPr kumimoji="0" lang="en-US" altLang="ko-KR" sz="800" b="0" i="0" u="none" strike="noStrike" kern="1200" cap="none" normalizeH="0" baseline="0" dirty="0" smtClean="0">
                        <a:ln>
                          <a:noFill/>
                        </a:ln>
                        <a:solidFill>
                          <a:schemeClr val="tx1"/>
                        </a:solidFill>
                        <a:effectLst/>
                        <a:latin typeface="+mn-lt"/>
                        <a:ea typeface="+mn-ea"/>
                        <a:cs typeface="+mn-cs"/>
                        <a:sym typeface="Wingdings 2" pitchFamily="18" charset="2"/>
                      </a:endParaRPr>
                    </a:p>
                  </a:txBody>
                  <a:tcPr marL="51751" marR="0" marT="53954" marB="53954"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75000"/>
                        </a:schemeClr>
                      </a:solidFill>
                      <a:prstDash val="sysDash"/>
                      <a:round/>
                      <a:headEnd type="none" w="med" len="med"/>
                      <a:tailEnd type="none" w="med" len="med"/>
                    </a:lnT>
                    <a:lnB w="3175" cap="flat" cmpd="sng" algn="ctr">
                      <a:solidFill>
                        <a:schemeClr val="bg1">
                          <a:lumMod val="75000"/>
                        </a:schemeClr>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133406762"/>
                  </a:ext>
                </a:extLst>
              </a:tr>
            </a:tbl>
          </a:graphicData>
        </a:graphic>
      </p:graphicFrame>
      <p:sp>
        <p:nvSpPr>
          <p:cNvPr id="88" name="모서리가 둥근 직사각형 87"/>
          <p:cNvSpPr/>
          <p:nvPr/>
        </p:nvSpPr>
        <p:spPr>
          <a:xfrm>
            <a:off x="1332132" y="869290"/>
            <a:ext cx="2675636" cy="234742"/>
          </a:xfrm>
          <a:prstGeom prst="roundRect">
            <a:avLst>
              <a:gd name="adj" fmla="val 50000"/>
            </a:avLst>
          </a:prstGeom>
          <a:noFill/>
          <a:ln w="3175">
            <a:solidFill>
              <a:srgbClr val="29BC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bg1">
                    <a:lumMod val="65000"/>
                  </a:schemeClr>
                </a:solidFill>
              </a:rPr>
              <a:t>아직 안써봤니</a:t>
            </a:r>
            <a:r>
              <a:rPr lang="en-US" altLang="ko-KR" sz="800" dirty="0" smtClean="0">
                <a:solidFill>
                  <a:schemeClr val="bg1">
                    <a:lumMod val="65000"/>
                  </a:schemeClr>
                </a:solidFill>
              </a:rPr>
              <a:t>? </a:t>
            </a:r>
            <a:r>
              <a:rPr lang="ko-KR" altLang="en-US" sz="800" dirty="0" smtClean="0">
                <a:solidFill>
                  <a:schemeClr val="bg1">
                    <a:lumMod val="65000"/>
                  </a:schemeClr>
                </a:solidFill>
              </a:rPr>
              <a:t>블랙티 엠플 </a:t>
            </a:r>
            <a:r>
              <a:rPr lang="en-US" altLang="ko-KR" sz="800" dirty="0" smtClean="0">
                <a:solidFill>
                  <a:schemeClr val="bg1">
                    <a:lumMod val="65000"/>
                  </a:schemeClr>
                </a:solidFill>
              </a:rPr>
              <a:t>0</a:t>
            </a:r>
            <a:r>
              <a:rPr lang="ko-KR" altLang="en-US" sz="800" dirty="0" smtClean="0">
                <a:solidFill>
                  <a:schemeClr val="bg1">
                    <a:lumMod val="65000"/>
                  </a:schemeClr>
                </a:solidFill>
              </a:rPr>
              <a:t>원 </a:t>
            </a:r>
            <a:endParaRPr lang="ko-KR" altLang="en-US" sz="800" dirty="0">
              <a:solidFill>
                <a:schemeClr val="bg1">
                  <a:lumMod val="65000"/>
                </a:schemeClr>
              </a:solidFill>
            </a:endParaRPr>
          </a:p>
        </p:txBody>
      </p:sp>
      <p:pic>
        <p:nvPicPr>
          <p:cNvPr id="109" name="그림 108"/>
          <p:cNvPicPr>
            <a:picLocks noChangeAspect="1"/>
          </p:cNvPicPr>
          <p:nvPr/>
        </p:nvPicPr>
        <p:blipFill>
          <a:blip r:embed="rId6"/>
          <a:stretch>
            <a:fillRect/>
          </a:stretch>
        </p:blipFill>
        <p:spPr>
          <a:xfrm>
            <a:off x="3763192" y="885172"/>
            <a:ext cx="190500" cy="209550"/>
          </a:xfrm>
          <a:prstGeom prst="rect">
            <a:avLst/>
          </a:prstGeom>
        </p:spPr>
      </p:pic>
      <p:sp>
        <p:nvSpPr>
          <p:cNvPr id="7" name="직사각형 6"/>
          <p:cNvSpPr/>
          <p:nvPr/>
        </p:nvSpPr>
        <p:spPr>
          <a:xfrm>
            <a:off x="55605" y="509868"/>
            <a:ext cx="8892481" cy="2397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smtClean="0">
                <a:solidFill>
                  <a:schemeClr val="bg1"/>
                </a:solidFill>
              </a:rPr>
              <a:t>롯데카드 </a:t>
            </a:r>
            <a:r>
              <a:rPr lang="en-US" altLang="ko-KR" sz="800" b="1" dirty="0" smtClean="0">
                <a:solidFill>
                  <a:schemeClr val="bg1"/>
                </a:solidFill>
              </a:rPr>
              <a:t>TOUCH</a:t>
            </a:r>
            <a:r>
              <a:rPr lang="ko-KR" altLang="en-US" sz="800" b="1" dirty="0" smtClean="0">
                <a:solidFill>
                  <a:schemeClr val="bg1"/>
                </a:solidFill>
              </a:rPr>
              <a:t>하고 최대 </a:t>
            </a:r>
            <a:r>
              <a:rPr lang="en-US" altLang="ko-KR" sz="800" b="1" dirty="0" smtClean="0">
                <a:solidFill>
                  <a:schemeClr val="bg1"/>
                </a:solidFill>
              </a:rPr>
              <a:t>5,000</a:t>
            </a:r>
            <a:r>
              <a:rPr lang="ko-KR" altLang="en-US" sz="800" b="1" dirty="0" smtClean="0">
                <a:solidFill>
                  <a:schemeClr val="bg1"/>
                </a:solidFill>
              </a:rPr>
              <a:t>원 결제일 할인  </a:t>
            </a:r>
            <a:r>
              <a:rPr lang="ko-KR" altLang="en-US" sz="800" b="1" dirty="0" smtClean="0">
                <a:solidFill>
                  <a:schemeClr val="bg1"/>
                </a:solidFill>
                <a:latin typeface="Segoe UI Symbol" panose="020B0502040204020203" pitchFamily="34" charset="0"/>
              </a:rPr>
              <a:t>✕</a:t>
            </a:r>
            <a:r>
              <a:rPr lang="ko-KR" altLang="en-US" sz="800" b="1" dirty="0" smtClean="0">
                <a:solidFill>
                  <a:schemeClr val="bg1"/>
                </a:solidFill>
              </a:rPr>
              <a:t> </a:t>
            </a:r>
            <a:endParaRPr lang="ko-KR" altLang="en-US" sz="800" b="1" dirty="0">
              <a:solidFill>
                <a:schemeClr val="bg1"/>
              </a:solidFill>
            </a:endParaRPr>
          </a:p>
        </p:txBody>
      </p:sp>
      <p:graphicFrame>
        <p:nvGraphicFramePr>
          <p:cNvPr id="5" name="표 4"/>
          <p:cNvGraphicFramePr>
            <a:graphicFrameLocks noGrp="1"/>
          </p:cNvGraphicFramePr>
          <p:nvPr/>
        </p:nvGraphicFramePr>
        <p:xfrm>
          <a:off x="237956" y="2431542"/>
          <a:ext cx="8378322" cy="337981"/>
        </p:xfrm>
        <a:graphic>
          <a:graphicData uri="http://schemas.openxmlformats.org/drawingml/2006/table">
            <a:tbl>
              <a:tblPr firstRow="1" bandRow="1">
                <a:tableStyleId>{5C22544A-7EE6-4342-B048-85BDC9FD1C3A}</a:tableStyleId>
              </a:tblPr>
              <a:tblGrid>
                <a:gridCol w="1396387">
                  <a:extLst>
                    <a:ext uri="{9D8B030D-6E8A-4147-A177-3AD203B41FA5}">
                      <a16:colId xmlns:a16="http://schemas.microsoft.com/office/drawing/2014/main" val="3815033749"/>
                    </a:ext>
                  </a:extLst>
                </a:gridCol>
                <a:gridCol w="1396387">
                  <a:extLst>
                    <a:ext uri="{9D8B030D-6E8A-4147-A177-3AD203B41FA5}">
                      <a16:colId xmlns:a16="http://schemas.microsoft.com/office/drawing/2014/main" val="1525091533"/>
                    </a:ext>
                  </a:extLst>
                </a:gridCol>
                <a:gridCol w="1396387">
                  <a:extLst>
                    <a:ext uri="{9D8B030D-6E8A-4147-A177-3AD203B41FA5}">
                      <a16:colId xmlns:a16="http://schemas.microsoft.com/office/drawing/2014/main" val="3506444257"/>
                    </a:ext>
                  </a:extLst>
                </a:gridCol>
                <a:gridCol w="1396387">
                  <a:extLst>
                    <a:ext uri="{9D8B030D-6E8A-4147-A177-3AD203B41FA5}">
                      <a16:colId xmlns:a16="http://schemas.microsoft.com/office/drawing/2014/main" val="2579956303"/>
                    </a:ext>
                  </a:extLst>
                </a:gridCol>
                <a:gridCol w="1396387">
                  <a:extLst>
                    <a:ext uri="{9D8B030D-6E8A-4147-A177-3AD203B41FA5}">
                      <a16:colId xmlns:a16="http://schemas.microsoft.com/office/drawing/2014/main" val="2354552582"/>
                    </a:ext>
                  </a:extLst>
                </a:gridCol>
                <a:gridCol w="1396387">
                  <a:extLst>
                    <a:ext uri="{9D8B030D-6E8A-4147-A177-3AD203B41FA5}">
                      <a16:colId xmlns:a16="http://schemas.microsoft.com/office/drawing/2014/main" val="2336410991"/>
                    </a:ext>
                  </a:extLst>
                </a:gridCol>
              </a:tblGrid>
              <a:tr h="337981">
                <a:tc>
                  <a:txBody>
                    <a:bodyPr/>
                    <a:lstStyle/>
                    <a:p>
                      <a:pPr algn="ctr" latinLnBrk="1"/>
                      <a:r>
                        <a:rPr lang="en-US" altLang="ko-KR" sz="800" dirty="0" smtClean="0">
                          <a:solidFill>
                            <a:schemeClr val="bg1"/>
                          </a:solidFill>
                        </a:rPr>
                        <a:t>FAQ</a:t>
                      </a:r>
                      <a:endParaRPr lang="ko-KR" altLang="en-US" sz="800" dirty="0">
                        <a:solidFill>
                          <a:schemeClr val="bg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1"/>
                    </a:solidFill>
                  </a:tcPr>
                </a:tc>
                <a:tc>
                  <a:txBody>
                    <a:bodyPr/>
                    <a:lstStyle/>
                    <a:p>
                      <a:pPr algn="ctr" latinLnBrk="1"/>
                      <a:r>
                        <a:rPr lang="ko-KR" altLang="en-US" sz="800" dirty="0" smtClean="0">
                          <a:solidFill>
                            <a:schemeClr val="tx1"/>
                          </a:solidFill>
                        </a:rPr>
                        <a:t>공지사항</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en-US" altLang="ko-KR" sz="800" dirty="0" smtClean="0">
                          <a:solidFill>
                            <a:schemeClr val="tx1"/>
                          </a:solidFill>
                        </a:rPr>
                        <a:t>1:1</a:t>
                      </a:r>
                      <a:r>
                        <a:rPr lang="ko-KR" altLang="en-US" sz="800" dirty="0" smtClean="0">
                          <a:solidFill>
                            <a:schemeClr val="tx1"/>
                          </a:solidFill>
                        </a:rPr>
                        <a:t>상담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매장안내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latinLnBrk="1"/>
                      <a:r>
                        <a:rPr lang="ko-KR" altLang="en-US" sz="800" dirty="0" smtClean="0">
                          <a:solidFill>
                            <a:schemeClr val="tx1"/>
                          </a:solidFill>
                        </a:rPr>
                        <a:t>창업안내</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latinLnBrk="1"/>
                      <a:r>
                        <a:rPr lang="ko-KR" altLang="en-US" sz="800" dirty="0" smtClean="0">
                          <a:solidFill>
                            <a:schemeClr val="tx1"/>
                          </a:solidFill>
                        </a:rPr>
                        <a:t>전자공고</a:t>
                      </a:r>
                      <a:endParaRPr lang="ko-KR" altLang="en-US" sz="800" dirty="0">
                        <a:solidFill>
                          <a:schemeClr val="tx1"/>
                        </a:solidFill>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17084393"/>
                  </a:ext>
                </a:extLst>
              </a:tr>
            </a:tbl>
          </a:graphicData>
        </a:graphic>
      </p:graphicFrame>
      <p:cxnSp>
        <p:nvCxnSpPr>
          <p:cNvPr id="58" name="직선 연결선 57"/>
          <p:cNvCxnSpPr/>
          <p:nvPr/>
        </p:nvCxnSpPr>
        <p:spPr>
          <a:xfrm>
            <a:off x="47328" y="1852717"/>
            <a:ext cx="89007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08380" y="1600979"/>
            <a:ext cx="8407899" cy="215444"/>
          </a:xfrm>
          <a:prstGeom prst="rect">
            <a:avLst/>
          </a:prstGeom>
          <a:noFill/>
        </p:spPr>
        <p:txBody>
          <a:bodyPr wrap="square" rtlCol="0">
            <a:spAutoFit/>
          </a:bodyPr>
          <a:lstStyle/>
          <a:p>
            <a:r>
              <a:rPr lang="ko-KR" altLang="en-US" sz="800" dirty="0">
                <a:solidFill>
                  <a:schemeClr val="bg1">
                    <a:lumMod val="50000"/>
                  </a:schemeClr>
                </a:solidFill>
                <a:latin typeface="+mn-ea"/>
                <a:cs typeface="Arial" panose="020B0604020202020204" pitchFamily="34" charset="0"/>
              </a:rPr>
              <a:t>홈  </a:t>
            </a:r>
            <a:r>
              <a:rPr lang="en-US" altLang="ko-KR" sz="800" dirty="0">
                <a:solidFill>
                  <a:schemeClr val="bg1">
                    <a:lumMod val="50000"/>
                  </a:schemeClr>
                </a:solidFill>
                <a:latin typeface="+mn-ea"/>
                <a:cs typeface="Arial" panose="020B0604020202020204" pitchFamily="34" charset="0"/>
              </a:rPr>
              <a:t> </a:t>
            </a:r>
            <a:r>
              <a:rPr lang="ko-KR" altLang="en-US" sz="800" dirty="0" smtClean="0">
                <a:solidFill>
                  <a:schemeClr val="bg1">
                    <a:lumMod val="50000"/>
                  </a:schemeClr>
                </a:solidFill>
                <a:latin typeface="+mn-ea"/>
                <a:cs typeface="Arial" panose="020B0604020202020204" pitchFamily="34" charset="0"/>
              </a:rPr>
              <a:t>고객센터 </a:t>
            </a:r>
            <a:r>
              <a:rPr lang="ko-KR" altLang="en-US" sz="800" dirty="0" smtClean="0">
                <a:solidFill>
                  <a:schemeClr val="bg1">
                    <a:lumMod val="50000"/>
                  </a:schemeClr>
                </a:solidFill>
                <a:latin typeface="Segoe UI Symbol" panose="020B0502040204020203" pitchFamily="34" charset="0"/>
                <a:cs typeface="Arial" panose="020B0604020202020204" pitchFamily="34" charset="0"/>
              </a:rPr>
              <a:t> </a:t>
            </a:r>
            <a:r>
              <a:rPr lang="en-US" altLang="ko-KR" sz="800" dirty="0">
                <a:solidFill>
                  <a:schemeClr val="bg1">
                    <a:lumMod val="50000"/>
                  </a:schemeClr>
                </a:solidFill>
                <a:latin typeface="Segoe UI Symbol" panose="020B0502040204020203" pitchFamily="34" charset="0"/>
                <a:ea typeface="Segoe UI Symbol" panose="020B0502040204020203" pitchFamily="34" charset="0"/>
              </a:rPr>
              <a:t></a:t>
            </a:r>
            <a:r>
              <a:rPr lang="ko-KR" altLang="en-US" sz="800" dirty="0">
                <a:solidFill>
                  <a:schemeClr val="bg1">
                    <a:lumMod val="50000"/>
                  </a:schemeClr>
                </a:solidFill>
                <a:latin typeface="+mn-ea"/>
                <a:cs typeface="Arial" panose="020B0604020202020204" pitchFamily="34" charset="0"/>
              </a:rPr>
              <a:t>     </a:t>
            </a:r>
            <a:r>
              <a:rPr lang="en-US" altLang="ko-KR" sz="800" dirty="0" smtClean="0">
                <a:latin typeface="+mn-ea"/>
                <a:cs typeface="Arial" panose="020B0604020202020204" pitchFamily="34" charset="0"/>
              </a:rPr>
              <a:t>FAQ</a:t>
            </a:r>
            <a:r>
              <a:rPr lang="ko-KR" altLang="en-US" sz="800" dirty="0" smtClean="0">
                <a:latin typeface="+mn-ea"/>
                <a:cs typeface="Arial" panose="020B0604020202020204" pitchFamily="34" charset="0"/>
              </a:rPr>
              <a:t> </a:t>
            </a:r>
            <a:r>
              <a:rPr lang="en-US" altLang="ko-KR" sz="800" dirty="0" smtClean="0">
                <a:latin typeface="Segoe UI Symbol" panose="020B0502040204020203" pitchFamily="34" charset="0"/>
                <a:ea typeface="Segoe UI Symbol" panose="020B0502040204020203" pitchFamily="34" charset="0"/>
              </a:rPr>
              <a:t> </a:t>
            </a:r>
            <a:r>
              <a:rPr lang="ko-KR" altLang="en-US" sz="800" dirty="0" smtClean="0">
                <a:latin typeface="Segoe UI Symbol" panose="020B0502040204020203" pitchFamily="34" charset="0"/>
                <a:ea typeface="Segoe UI Symbol" panose="020B0502040204020203" pitchFamily="34" charset="0"/>
              </a:rPr>
              <a:t> </a:t>
            </a:r>
            <a:r>
              <a:rPr lang="en-US" altLang="ko-KR" sz="800" dirty="0" smtClean="0">
                <a:latin typeface="Segoe UI Symbol" panose="020B0502040204020203" pitchFamily="34" charset="0"/>
                <a:ea typeface="Segoe UI Symbol" panose="020B0502040204020203" pitchFamily="34" charset="0"/>
              </a:rPr>
              <a:t></a:t>
            </a:r>
            <a:endParaRPr lang="en-US" altLang="ko-KR" sz="800" dirty="0">
              <a:solidFill>
                <a:schemeClr val="bg1">
                  <a:lumMod val="50000"/>
                </a:schemeClr>
              </a:solidFill>
              <a:latin typeface="+mn-ea"/>
              <a:cs typeface="Arial" panose="020B0604020202020204" pitchFamily="34" charset="0"/>
            </a:endParaRPr>
          </a:p>
        </p:txBody>
      </p:sp>
      <p:sp>
        <p:nvSpPr>
          <p:cNvPr id="60" name="직사각형 59"/>
          <p:cNvSpPr/>
          <p:nvPr/>
        </p:nvSpPr>
        <p:spPr>
          <a:xfrm>
            <a:off x="208380" y="2029513"/>
            <a:ext cx="902811" cy="307777"/>
          </a:xfrm>
          <a:prstGeom prst="rect">
            <a:avLst/>
          </a:prstGeom>
        </p:spPr>
        <p:txBody>
          <a:bodyPr wrap="none">
            <a:spAutoFit/>
          </a:bodyPr>
          <a:lstStyle/>
          <a:p>
            <a:r>
              <a:rPr lang="ko-KR" altLang="en-US" sz="1400" b="1" dirty="0" smtClean="0"/>
              <a:t>고객센터</a:t>
            </a:r>
            <a:endParaRPr lang="ko-KR" altLang="en-US" sz="1400" b="1" dirty="0">
              <a:solidFill>
                <a:srgbClr val="FF0000"/>
              </a:solidFill>
            </a:endParaRPr>
          </a:p>
        </p:txBody>
      </p:sp>
      <p:sp>
        <p:nvSpPr>
          <p:cNvPr id="38" name="Border">
            <a:extLst>
              <a:ext uri="{FF2B5EF4-FFF2-40B4-BE49-F238E27FC236}">
                <a16:creationId xmlns:a16="http://schemas.microsoft.com/office/drawing/2014/main" id="{9D9E10A7-23B9-4D33-97E2-B90F2A76D05C}"/>
              </a:ext>
            </a:extLst>
          </p:cNvPr>
          <p:cNvSpPr>
            <a:spLocks/>
          </p:cNvSpPr>
          <p:nvPr/>
        </p:nvSpPr>
        <p:spPr bwMode="auto">
          <a:xfrm>
            <a:off x="8391495" y="5626696"/>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sp>
        <p:nvSpPr>
          <p:cNvPr id="42" name="직사각형 41"/>
          <p:cNvSpPr/>
          <p:nvPr/>
        </p:nvSpPr>
        <p:spPr>
          <a:xfrm rot="10800000">
            <a:off x="8411766" y="5660622"/>
            <a:ext cx="298480" cy="307777"/>
          </a:xfrm>
          <a:prstGeom prst="rect">
            <a:avLst/>
          </a:prstGeom>
        </p:spPr>
        <p:txBody>
          <a:bodyPr wrap="none">
            <a:spAutoFit/>
          </a:bodyPr>
          <a:lstStyle/>
          <a:p>
            <a:pPr>
              <a:defRPr/>
            </a:pPr>
            <a:r>
              <a:rPr lang="en-US" altLang="ko-KR" sz="1400" dirty="0">
                <a:latin typeface="Segoe UI Symbol" panose="020B0502040204020203" pitchFamily="34" charset="0"/>
                <a:ea typeface="Segoe UI Symbol" panose="020B0502040204020203" pitchFamily="34" charset="0"/>
              </a:rPr>
              <a:t></a:t>
            </a:r>
            <a:endParaRPr lang="en-US" altLang="ko-KR" sz="1400" dirty="0"/>
          </a:p>
        </p:txBody>
      </p:sp>
      <p:sp>
        <p:nvSpPr>
          <p:cNvPr id="43" name="Border">
            <a:extLst>
              <a:ext uri="{FF2B5EF4-FFF2-40B4-BE49-F238E27FC236}">
                <a16:creationId xmlns:a16="http://schemas.microsoft.com/office/drawing/2014/main" id="{9D9E10A7-23B9-4D33-97E2-B90F2A76D05C}"/>
              </a:ext>
            </a:extLst>
          </p:cNvPr>
          <p:cNvSpPr>
            <a:spLocks/>
          </p:cNvSpPr>
          <p:nvPr/>
        </p:nvSpPr>
        <p:spPr bwMode="auto">
          <a:xfrm>
            <a:off x="8391495" y="5153474"/>
            <a:ext cx="339023" cy="359678"/>
          </a:xfrm>
          <a:prstGeom prst="rect">
            <a:avLst/>
          </a:prstGeom>
          <a:solidFill>
            <a:srgbClr val="FFFFFF"/>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rgbClr val="5F5F5F"/>
              </a:solidFill>
              <a:latin typeface="Segoe UI" panose="020B0502040204020203" pitchFamily="34" charset="0"/>
              <a:cs typeface="Segoe UI" panose="020B0502040204020203" pitchFamily="34" charset="0"/>
            </a:endParaRPr>
          </a:p>
        </p:txBody>
      </p:sp>
      <p:pic>
        <p:nvPicPr>
          <p:cNvPr id="44" name="그림 43"/>
          <p:cNvPicPr>
            <a:picLocks noChangeAspect="1"/>
          </p:cNvPicPr>
          <p:nvPr/>
        </p:nvPicPr>
        <p:blipFill>
          <a:blip r:embed="rId7"/>
          <a:stretch>
            <a:fillRect/>
          </a:stretch>
        </p:blipFill>
        <p:spPr>
          <a:xfrm>
            <a:off x="8451986" y="5234159"/>
            <a:ext cx="215548" cy="215548"/>
          </a:xfrm>
          <a:prstGeom prst="rect">
            <a:avLst/>
          </a:prstGeom>
          <a:noFill/>
        </p:spPr>
      </p:pic>
      <p:sp>
        <p:nvSpPr>
          <p:cNvPr id="24" name="직사각형 23"/>
          <p:cNvSpPr/>
          <p:nvPr/>
        </p:nvSpPr>
        <p:spPr>
          <a:xfrm>
            <a:off x="2839984" y="3212976"/>
            <a:ext cx="1657723" cy="210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ㅇㄹㅇㄹㅇ</a:t>
            </a:r>
            <a:endParaRPr lang="ko-KR" altLang="en-US" sz="800" dirty="0">
              <a:solidFill>
                <a:schemeClr val="tx1"/>
              </a:solidFill>
            </a:endParaRPr>
          </a:p>
        </p:txBody>
      </p:sp>
      <p:pic>
        <p:nvPicPr>
          <p:cNvPr id="45" name="그림 44"/>
          <p:cNvPicPr>
            <a:picLocks noChangeAspect="1"/>
          </p:cNvPicPr>
          <p:nvPr/>
        </p:nvPicPr>
        <p:blipFill rotWithShape="1">
          <a:blip r:embed="rId3"/>
          <a:srcRect t="47269" b="38012"/>
          <a:stretch/>
        </p:blipFill>
        <p:spPr>
          <a:xfrm>
            <a:off x="235511" y="4004696"/>
            <a:ext cx="8380767" cy="432048"/>
          </a:xfrm>
          <a:prstGeom prst="rect">
            <a:avLst/>
          </a:prstGeom>
        </p:spPr>
      </p:pic>
      <p:sp>
        <p:nvSpPr>
          <p:cNvPr id="41" name="직사각형 40"/>
          <p:cNvSpPr/>
          <p:nvPr/>
        </p:nvSpPr>
        <p:spPr>
          <a:xfrm>
            <a:off x="208380" y="4420291"/>
            <a:ext cx="8120131" cy="242562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611">
            <a:extLst>
              <a:ext uri="{FF2B5EF4-FFF2-40B4-BE49-F238E27FC236}">
                <a16:creationId xmlns:a16="http://schemas.microsoft.com/office/drawing/2014/main" id="{8A3723C9-7A64-4677-9B95-EBFFA02C0DC4}"/>
              </a:ext>
            </a:extLst>
          </p:cNvPr>
          <p:cNvSpPr>
            <a:spLocks noChangeArrowheads="1"/>
          </p:cNvSpPr>
          <p:nvPr/>
        </p:nvSpPr>
        <p:spPr bwMode="auto">
          <a:xfrm>
            <a:off x="7947963" y="4332769"/>
            <a:ext cx="216000" cy="216000"/>
          </a:xfrm>
          <a:prstGeom prst="ellipse">
            <a:avLst/>
          </a:prstGeom>
          <a:solidFill>
            <a:srgbClr val="C00000"/>
          </a:solidFill>
          <a:ln w="19050">
            <a:noFill/>
            <a:round/>
            <a:headEnd/>
            <a:tailEnd/>
          </a:ln>
        </p:spPr>
        <p:txBody>
          <a:bodyPr wrap="none" lIns="0" tIns="0" rIns="0" bIns="0"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r>
              <a:rPr lang="en-US" altLang="ko-KR" sz="800" b="1" kern="0" dirty="0" smtClean="0">
                <a:solidFill>
                  <a:sysClr val="window" lastClr="FFFFFF"/>
                </a:solidFill>
                <a:latin typeface="맑은 고딕"/>
                <a:ea typeface="맑은 고딕"/>
              </a:rPr>
              <a:t>1</a:t>
            </a:r>
            <a:endParaRPr lang="en-US" altLang="ko-KR" sz="800" b="1" kern="0" dirty="0">
              <a:solidFill>
                <a:sysClr val="window" lastClr="FFFFFF"/>
              </a:solidFill>
              <a:latin typeface="맑은 고딕"/>
              <a:ea typeface="맑은 고딕"/>
            </a:endParaRPr>
          </a:p>
        </p:txBody>
      </p:sp>
    </p:spTree>
    <p:extLst>
      <p:ext uri="{BB962C8B-B14F-4D97-AF65-F5344CB8AC3E}">
        <p14:creationId xmlns:p14="http://schemas.microsoft.com/office/powerpoint/2010/main" val="1663031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DNQo2ApUs5c/oVq542sBSiTjTCu9yW5AgOKZM9oHjoA="/>
</p:tagLst>
</file>

<file path=ppt/tags/tag2.xml><?xml version="1.0" encoding="utf-8"?>
<p:tagLst xmlns:a="http://schemas.openxmlformats.org/drawingml/2006/main" xmlns:r="http://schemas.openxmlformats.org/officeDocument/2006/relationships" xmlns:p="http://schemas.openxmlformats.org/presentationml/2006/main">
  <p:tag name="SMARTSETTINGSHASH" val="DNQo2ApUs5c/oVq542sBSiTjTCu9yW5AgOKZM9oHjoA="/>
</p:tagLst>
</file>

<file path=ppt/tags/tag3.xml><?xml version="1.0" encoding="utf-8"?>
<p:tagLst xmlns:a="http://schemas.openxmlformats.org/drawingml/2006/main" xmlns:r="http://schemas.openxmlformats.org/officeDocument/2006/relationships" xmlns:p="http://schemas.openxmlformats.org/presentationml/2006/main">
  <p:tag name="SMARTSETTINGSHASH" val="DNQo2ApUs5c/oVq542sBSiTjTCu9yW5AgOKZM9oHjoA="/>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235034</TotalTime>
  <Words>7185</Words>
  <Application>Microsoft Office PowerPoint</Application>
  <PresentationFormat>와이드스크린</PresentationFormat>
  <Paragraphs>2134</Paragraphs>
  <Slides>41</Slides>
  <Notes>10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41</vt:i4>
      </vt:variant>
    </vt:vector>
  </HeadingPairs>
  <TitlesOfParts>
    <vt:vector size="50" baseType="lpstr">
      <vt:lpstr>Pretendard</vt:lpstr>
      <vt:lpstr>굴림</vt:lpstr>
      <vt:lpstr>맑은 고딕</vt:lpstr>
      <vt:lpstr>Arial</vt:lpstr>
      <vt:lpstr>Segoe UI</vt:lpstr>
      <vt:lpstr>Segoe UI Symbol</vt:lpstr>
      <vt:lpstr>Wingdings</vt:lpstr>
      <vt:lpstr>Wingdings 2</vt:lpstr>
      <vt:lpstr>Office 테마</vt:lpstr>
      <vt:lpstr>PowerPoint 프레젠테이션</vt:lpstr>
      <vt:lpstr>Version History #1</vt:lpstr>
      <vt:lpstr>메뉴구조도 (TO-BE)</vt:lpstr>
      <vt:lpstr>FOOTER</vt:lpstr>
      <vt:lpstr>임직원샵</vt:lpstr>
      <vt:lpstr>FAQ </vt:lpstr>
      <vt:lpstr>FAQ </vt:lpstr>
      <vt:lpstr>FAQ </vt:lpstr>
      <vt:lpstr>FAQ </vt:lpstr>
      <vt:lpstr>공지사항 </vt:lpstr>
      <vt:lpstr>공지사항 </vt:lpstr>
      <vt:lpstr>공지사항상세</vt:lpstr>
      <vt:lpstr>주문내역</vt:lpstr>
      <vt:lpstr>1:1상담</vt:lpstr>
      <vt:lpstr>1:1문의</vt:lpstr>
      <vt:lpstr>1:1문의</vt:lpstr>
      <vt:lpstr>주문제품선택팝업</vt:lpstr>
      <vt:lpstr>1:1문의</vt:lpstr>
      <vt:lpstr>답변확인</vt:lpstr>
      <vt:lpstr>답변확인</vt:lpstr>
      <vt:lpstr>답변확인</vt:lpstr>
      <vt:lpstr>답변확인</vt:lpstr>
      <vt:lpstr>1:1문의 (추가문의)</vt:lpstr>
      <vt:lpstr>Alert / Validation Case</vt:lpstr>
      <vt:lpstr>주문내역</vt:lpstr>
      <vt:lpstr>매장안내</vt:lpstr>
      <vt:lpstr>매장안내_자주구매한 매장</vt:lpstr>
      <vt:lpstr>매장안내_자주구매한 매장</vt:lpstr>
      <vt:lpstr>팝업</vt:lpstr>
      <vt:lpstr>카카오지도팝업</vt:lpstr>
      <vt:lpstr>매장안내_자주구매한 매장</vt:lpstr>
      <vt:lpstr>매장안내_지역별 매장안내</vt:lpstr>
      <vt:lpstr>매장안내_지역별 매장안내</vt:lpstr>
      <vt:lpstr>창업안내</vt:lpstr>
      <vt:lpstr>창업안내_가맹점 개점절차 및 조건</vt:lpstr>
      <vt:lpstr>창업안내_투자비용 및 수익구조</vt:lpstr>
      <vt:lpstr>창업안내_점포개설문의 </vt:lpstr>
      <vt:lpstr>창업안내_점포개설문의 </vt:lpstr>
      <vt:lpstr>Alert / Validation Case</vt:lpstr>
      <vt:lpstr>Alert / Validation Case</vt:lpstr>
      <vt:lpstr>고객센터 &gt; 전자공고 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ELUO</cp:lastModifiedBy>
  <cp:revision>6177</cp:revision>
  <cp:lastPrinted>2022-10-17T06:12:39Z</cp:lastPrinted>
  <dcterms:created xsi:type="dcterms:W3CDTF">2018-04-18T08:51:39Z</dcterms:created>
  <dcterms:modified xsi:type="dcterms:W3CDTF">2024-06-10T09:00:19Z</dcterms:modified>
</cp:coreProperties>
</file>