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1497" r:id="rId4"/>
    <p:sldId id="1493" r:id="rId5"/>
    <p:sldId id="1492" r:id="rId6"/>
    <p:sldId id="1498" r:id="rId7"/>
    <p:sldId id="1502" r:id="rId8"/>
    <p:sldId id="1504" r:id="rId9"/>
    <p:sldId id="1503" r:id="rId10"/>
    <p:sldId id="1506" r:id="rId11"/>
    <p:sldId id="1501" r:id="rId12"/>
    <p:sldId id="1494" r:id="rId13"/>
    <p:sldId id="1495" r:id="rId14"/>
    <p:sldId id="1507" r:id="rId15"/>
    <p:sldId id="1496" r:id="rId16"/>
    <p:sldId id="1505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장바구니_PC" id="{B28BF2AD-DD87-4D34-A571-C227B1EF6FA9}">
          <p14:sldIdLst>
            <p14:sldId id="1497"/>
            <p14:sldId id="1493"/>
            <p14:sldId id="1492"/>
            <p14:sldId id="1498"/>
            <p14:sldId id="1502"/>
            <p14:sldId id="1504"/>
            <p14:sldId id="1503"/>
            <p14:sldId id="1506"/>
            <p14:sldId id="1501"/>
            <p14:sldId id="1494"/>
            <p14:sldId id="1495"/>
            <p14:sldId id="1507"/>
            <p14:sldId id="1496"/>
          </p14:sldIdLst>
        </p14:section>
        <p14:section name="장바구니 -&gt; 주문서이동 알럿" id="{19CFB60D-89CA-4214-A583-64031627B996}">
          <p14:sldIdLst>
            <p14:sldId id="1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C70"/>
    <a:srgbClr val="0000FF"/>
    <a:srgbClr val="87E5B4"/>
    <a:srgbClr val="BDF1D6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15" autoAdjust="0"/>
    <p:restoredTop sz="95059" autoAdjust="0"/>
  </p:normalViewPr>
  <p:slideViewPr>
    <p:cSldViewPr>
      <p:cViewPr varScale="1">
        <p:scale>
          <a:sx n="112" d="100"/>
          <a:sy n="112" d="100"/>
        </p:scale>
        <p:origin x="998" y="82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 err="1">
                <a:latin typeface="+mj-ea"/>
              </a:rPr>
              <a:t>리뉴얼</a:t>
            </a:r>
            <a:r>
              <a:rPr lang="en-US" altLang="ko-KR" sz="2800" dirty="0" smtClean="0"/>
              <a:t>_PC_</a:t>
            </a:r>
            <a:r>
              <a:rPr lang="ko-KR" altLang="en-US" sz="2800" dirty="0" smtClean="0">
                <a:latin typeface="+mj-ea"/>
              </a:rPr>
              <a:t>장바구니</a:t>
            </a:r>
            <a:r>
              <a:rPr lang="ko-KR" altLang="en-US" sz="28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 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 / 2024-05-20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김슬기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주문프로모션 </a:t>
            </a:r>
            <a:r>
              <a:rPr lang="ko-KR" altLang="en-US" dirty="0" smtClean="0"/>
              <a:t>옵션 제품 케이스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450" y="45552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{</a:t>
            </a:r>
            <a:r>
              <a:rPr lang="ko-KR" altLang="en-US" sz="800" b="1" dirty="0" err="1" smtClean="0"/>
              <a:t>캠페인명</a:t>
            </a:r>
            <a:r>
              <a:rPr lang="en-US" altLang="ko-KR" sz="800" b="1" dirty="0" smtClean="0"/>
              <a:t>}</a:t>
            </a:r>
            <a:endParaRPr lang="ko-KR" altLang="en-US" sz="800" b="1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989854" y="685334"/>
            <a:ext cx="52741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4767" y="670966"/>
            <a:ext cx="715698" cy="538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</a:t>
            </a:r>
            <a:r>
              <a:rPr lang="en-US" altLang="ko-KR" sz="800" b="1" dirty="0" smtClean="0"/>
              <a:t>+%</a:t>
            </a:r>
          </a:p>
          <a:p>
            <a:pPr algn="ctr"/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옵션일 시</a:t>
            </a:r>
            <a:endParaRPr lang="ko-KR" altLang="en-US" sz="800" b="1" dirty="0"/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695C5C27-E8EA-4235-8939-4805CCF8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7" y="3847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843674" y="7096261"/>
            <a:ext cx="2899518" cy="4627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869732" y="7140180"/>
            <a:ext cx="24144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프로모션 기간 </a:t>
            </a:r>
            <a:r>
              <a:rPr lang="en-US" altLang="ko-KR" sz="700" dirty="0" smtClean="0"/>
              <a:t>: 3/14 </a:t>
            </a:r>
            <a:r>
              <a:rPr lang="en-US" altLang="ko-KR" sz="700" dirty="0"/>
              <a:t>~31</a:t>
            </a:r>
            <a:r>
              <a:rPr lang="ko-KR" altLang="en-US" sz="700" dirty="0" smtClean="0"/>
              <a:t>까지</a:t>
            </a:r>
            <a:endParaRPr lang="en-US" altLang="ko-KR" sz="700" b="1" dirty="0" smtClean="0"/>
          </a:p>
          <a:p>
            <a:r>
              <a:rPr lang="en-US" altLang="ko-KR" sz="800" dirty="0" smtClean="0"/>
              <a:t>{</a:t>
            </a:r>
            <a:r>
              <a:rPr lang="en-US" altLang="ko-KR" sz="800" b="1" dirty="0">
                <a:solidFill>
                  <a:srgbClr val="29BC70"/>
                </a:solidFill>
              </a:rPr>
              <a:t>2</a:t>
            </a:r>
            <a:r>
              <a:rPr lang="en-US" altLang="ko-KR" sz="800" dirty="0" smtClean="0"/>
              <a:t>}</a:t>
            </a:r>
            <a:r>
              <a:rPr lang="ko-KR" altLang="en-US" sz="800" dirty="0" smtClean="0"/>
              <a:t>개 더 담으면 </a:t>
            </a:r>
            <a:r>
              <a:rPr lang="en-US" altLang="ko-KR" sz="800" dirty="0" smtClean="0"/>
              <a:t>50% </a:t>
            </a:r>
            <a:r>
              <a:rPr lang="ko-KR" altLang="en-US" sz="800" dirty="0" smtClean="0"/>
              <a:t>할인  </a:t>
            </a:r>
            <a:r>
              <a:rPr lang="ko-KR" altLang="en-US" sz="700" b="1" u="sng" dirty="0" smtClean="0"/>
              <a:t>프로모션 제품 </a:t>
            </a:r>
            <a:r>
              <a:rPr lang="ko-KR" altLang="en-US" sz="700" b="1" u="sng" dirty="0" err="1" smtClean="0"/>
              <a:t>더보기</a:t>
            </a:r>
            <a:r>
              <a:rPr lang="ko-KR" altLang="en-US" sz="700" b="1" u="sng" dirty="0" smtClean="0"/>
              <a:t> </a:t>
            </a:r>
            <a:r>
              <a:rPr lang="en-US" altLang="ko-KR" sz="700" b="1" u="sng" dirty="0" smtClean="0"/>
              <a:t>&gt;</a:t>
            </a:r>
          </a:p>
          <a:p>
            <a:r>
              <a:rPr lang="en-US" altLang="ko-KR" sz="700" dirty="0" smtClean="0">
                <a:solidFill>
                  <a:srgbClr val="C00000"/>
                </a:solidFill>
              </a:rPr>
              <a:t>※ </a:t>
            </a:r>
            <a:r>
              <a:rPr lang="ko-KR" altLang="en-US" sz="700" dirty="0" smtClean="0">
                <a:solidFill>
                  <a:srgbClr val="C00000"/>
                </a:solidFill>
              </a:rPr>
              <a:t>일반 쿠폰 적용 불가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grpSp>
        <p:nvGrpSpPr>
          <p:cNvPr id="18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213549" y="794211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786437" y="959188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193" name="TextBox 192"/>
          <p:cNvSpPr txBox="1"/>
          <p:nvPr/>
        </p:nvSpPr>
        <p:spPr>
          <a:xfrm>
            <a:off x="5424897" y="112674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9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41969" y="81484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42841" y="715779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98" name="직사각형 197"/>
          <p:cNvSpPr/>
          <p:nvPr/>
        </p:nvSpPr>
        <p:spPr>
          <a:xfrm>
            <a:off x="1777032" y="808841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2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596" y="10964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1115383" y="2815115"/>
            <a:ext cx="5288028" cy="5157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/>
          <p:cNvSpPr txBox="1"/>
          <p:nvPr/>
        </p:nvSpPr>
        <p:spPr>
          <a:xfrm>
            <a:off x="1141441" y="2819684"/>
            <a:ext cx="4002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748558" y="2835491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214" name="직사각형 213"/>
          <p:cNvSpPr/>
          <p:nvPr/>
        </p:nvSpPr>
        <p:spPr>
          <a:xfrm>
            <a:off x="1114111" y="2997246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127448" y="3172326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135" y="28286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777032" y="1149216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380390" y="177151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5841969" y="178465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20799" y="148204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2" name="표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834459"/>
              </p:ext>
            </p:extLst>
          </p:nvPr>
        </p:nvGraphicFramePr>
        <p:xfrm>
          <a:off x="1790628" y="179313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23" name="TextBox 222"/>
          <p:cNvSpPr txBox="1"/>
          <p:nvPr/>
        </p:nvSpPr>
        <p:spPr>
          <a:xfrm>
            <a:off x="1842991" y="152842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01 </a:t>
            </a:r>
            <a:r>
              <a:rPr lang="ko-KR" altLang="en-US" sz="800" b="1" dirty="0" smtClean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20799" y="211683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5" name="표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54307"/>
              </p:ext>
            </p:extLst>
          </p:nvPr>
        </p:nvGraphicFramePr>
        <p:xfrm>
          <a:off x="1790628" y="242792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26" name="TextBox 225"/>
          <p:cNvSpPr txBox="1"/>
          <p:nvPr/>
        </p:nvSpPr>
        <p:spPr>
          <a:xfrm>
            <a:off x="1842991" y="2163217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03 </a:t>
            </a:r>
            <a:r>
              <a:rPr lang="ko-KR" altLang="en-US" sz="800" b="1" dirty="0" err="1" smtClean="0"/>
              <a:t>러브베이지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5380390" y="241987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5841969" y="243301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pic>
        <p:nvPicPr>
          <p:cNvPr id="230" name="그림 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74" y="1178618"/>
            <a:ext cx="161925" cy="171450"/>
          </a:xfrm>
          <a:prstGeom prst="rect">
            <a:avLst/>
          </a:prstGeom>
        </p:spPr>
      </p:pic>
      <p:sp>
        <p:nvSpPr>
          <p:cNvPr id="231" name="직사각형 230"/>
          <p:cNvSpPr/>
          <p:nvPr/>
        </p:nvSpPr>
        <p:spPr>
          <a:xfrm>
            <a:off x="174767" y="3447837"/>
            <a:ext cx="715698" cy="5386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N+N</a:t>
            </a:r>
          </a:p>
          <a:p>
            <a:pPr algn="ctr"/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옵션일 시</a:t>
            </a:r>
            <a:endParaRPr lang="ko-KR" altLang="en-US" sz="800" b="1" dirty="0"/>
          </a:p>
        </p:txBody>
      </p:sp>
      <p:sp>
        <p:nvSpPr>
          <p:cNvPr id="232" name="TextBox 231"/>
          <p:cNvSpPr txBox="1"/>
          <p:nvPr/>
        </p:nvSpPr>
        <p:spPr>
          <a:xfrm>
            <a:off x="959450" y="3447440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{</a:t>
            </a:r>
            <a:r>
              <a:rPr lang="ko-KR" altLang="en-US" sz="800" b="1" dirty="0" err="1" smtClean="0"/>
              <a:t>캠페인명</a:t>
            </a:r>
            <a:r>
              <a:rPr lang="en-US" altLang="ko-KR" sz="800" b="1" dirty="0" smtClean="0"/>
              <a:t>}</a:t>
            </a:r>
            <a:endParaRPr lang="ko-KR" altLang="en-US" sz="800" b="1" dirty="0"/>
          </a:p>
        </p:txBody>
      </p:sp>
      <p:cxnSp>
        <p:nvCxnSpPr>
          <p:cNvPr id="233" name="직선 연결선 232"/>
          <p:cNvCxnSpPr/>
          <p:nvPr/>
        </p:nvCxnSpPr>
        <p:spPr>
          <a:xfrm>
            <a:off x="989854" y="3677252"/>
            <a:ext cx="52741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213549" y="3786129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1786437" y="3951106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239" name="TextBox 238"/>
          <p:cNvSpPr txBox="1"/>
          <p:nvPr/>
        </p:nvSpPr>
        <p:spPr>
          <a:xfrm>
            <a:off x="5424897" y="411865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41969" y="380676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942841" y="370769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42" name="직사각형 241"/>
          <p:cNvSpPr/>
          <p:nvPr/>
        </p:nvSpPr>
        <p:spPr>
          <a:xfrm>
            <a:off x="1777032" y="3800759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2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19" y="38020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777032" y="4141134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5" name="그림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074" y="4170536"/>
            <a:ext cx="161925" cy="171450"/>
          </a:xfrm>
          <a:prstGeom prst="rect">
            <a:avLst/>
          </a:prstGeom>
        </p:spPr>
      </p:pic>
      <p:sp>
        <p:nvSpPr>
          <p:cNvPr id="246" name="TextBox 245"/>
          <p:cNvSpPr txBox="1"/>
          <p:nvPr/>
        </p:nvSpPr>
        <p:spPr>
          <a:xfrm>
            <a:off x="5373206" y="488483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873550" y="490539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4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30398" y="455584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9" name="표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92448"/>
              </p:ext>
            </p:extLst>
          </p:nvPr>
        </p:nvGraphicFramePr>
        <p:xfrm>
          <a:off x="1793970" y="481812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50" name="TextBox 249"/>
          <p:cNvSpPr txBox="1"/>
          <p:nvPr/>
        </p:nvSpPr>
        <p:spPr>
          <a:xfrm>
            <a:off x="1791741" y="455341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/>
              <a:t>알로에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5373206" y="548543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5873550" y="550598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5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30398" y="515644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4" name="표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569712"/>
              </p:ext>
            </p:extLst>
          </p:nvPr>
        </p:nvGraphicFramePr>
        <p:xfrm>
          <a:off x="1793970" y="541871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55" name="TextBox 254"/>
          <p:cNvSpPr txBox="1"/>
          <p:nvPr/>
        </p:nvSpPr>
        <p:spPr>
          <a:xfrm>
            <a:off x="1791741" y="515401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/>
              <a:t>그린티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373206" y="614705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5873550" y="616761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5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830398" y="581806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9" name="표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78764"/>
              </p:ext>
            </p:extLst>
          </p:nvPr>
        </p:nvGraphicFramePr>
        <p:xfrm>
          <a:off x="1793970" y="608034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60" name="TextBox 259"/>
          <p:cNvSpPr txBox="1"/>
          <p:nvPr/>
        </p:nvSpPr>
        <p:spPr>
          <a:xfrm>
            <a:off x="1791741" y="581563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/>
              <a:t>석류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638863" y="744309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67" name="직사각형 266"/>
          <p:cNvSpPr/>
          <p:nvPr/>
        </p:nvSpPr>
        <p:spPr>
          <a:xfrm>
            <a:off x="4139207" y="7463649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6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096055" y="711410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69" name="표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26841"/>
              </p:ext>
            </p:extLst>
          </p:nvPr>
        </p:nvGraphicFramePr>
        <p:xfrm>
          <a:off x="1793970" y="745118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70" name="TextBox 269"/>
          <p:cNvSpPr txBox="1"/>
          <p:nvPr/>
        </p:nvSpPr>
        <p:spPr>
          <a:xfrm>
            <a:off x="1791741" y="718647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err="1"/>
              <a:t>아사이베리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115383" y="6389359"/>
            <a:ext cx="5288028" cy="51573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TextBox 271"/>
          <p:cNvSpPr txBox="1"/>
          <p:nvPr/>
        </p:nvSpPr>
        <p:spPr>
          <a:xfrm>
            <a:off x="1141441" y="6393928"/>
            <a:ext cx="4002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20</a:t>
            </a:r>
            <a:r>
              <a:rPr lang="ko-KR" altLang="en-US" sz="700" b="1" dirty="0" smtClean="0"/>
              <a:t>개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구매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시 반값할인</a:t>
            </a:r>
            <a:endParaRPr lang="en-US" altLang="ko-KR" sz="7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5748558" y="6409735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1114111" y="6571490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127448" y="6746570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6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17" y="63004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7" name="Oval 611">
            <a:extLst>
              <a:ext uri="{FF2B5EF4-FFF2-40B4-BE49-F238E27FC236}">
                <a16:creationId xmlns:a16="http://schemas.microsoft.com/office/drawing/2014/main" id="{695C5C27-E8EA-4235-8939-4805CCF8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7" y="34468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78" name="표 27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62049"/>
              </p:ext>
            </p:extLst>
          </p:nvPr>
        </p:nvGraphicFramePr>
        <p:xfrm>
          <a:off x="9000565" y="510864"/>
          <a:ext cx="3152540" cy="34138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3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개구매시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5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 구매 시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5798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예시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10+10 50% 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옵션제품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안내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2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86" y="27023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80" name="Oval 611">
            <a:extLst>
              <a:ext uri="{FF2B5EF4-FFF2-40B4-BE49-F238E27FC236}">
                <a16:creationId xmlns:a16="http://schemas.microsoft.com/office/drawing/2014/main" id="{695C5C27-E8EA-4235-8939-4805CCF8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47" y="41597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905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주문프로모션</a:t>
            </a:r>
            <a:r>
              <a:rPr lang="ko-KR" altLang="en-US" dirty="0"/>
              <a:t> 제품 할인 개수 초과시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01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8554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66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024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195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941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7960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83941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54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95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7614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519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677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57614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1344" y="100851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9100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6753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65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6223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2394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52140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526159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452140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6753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2394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5813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18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5876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525813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8040216" y="184951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7157" y="185799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040216" y="1624638"/>
            <a:ext cx="128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매가변경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10%</a:t>
            </a:r>
            <a:endParaRPr lang="ko-KR" altLang="en-US" sz="800" b="1" dirty="0"/>
          </a:p>
        </p:txBody>
      </p:sp>
      <p:cxnSp>
        <p:nvCxnSpPr>
          <p:cNvPr id="68" name="직선 화살표 연결선 67"/>
          <p:cNvCxnSpPr>
            <a:endCxn id="44" idx="3"/>
          </p:cNvCxnSpPr>
          <p:nvPr/>
        </p:nvCxnSpPr>
        <p:spPr>
          <a:xfrm flipH="1">
            <a:off x="7501720" y="1849519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91344" y="3205915"/>
            <a:ext cx="74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 err="1"/>
              <a:t>제품개수가</a:t>
            </a:r>
            <a:r>
              <a:rPr lang="ko-KR" altLang="en-US" sz="1400" b="1" dirty="0"/>
              <a:t> 프로모션 조건과 일치 하지 않은 상태로 주문서 이동 시</a:t>
            </a:r>
            <a:endParaRPr lang="en-US" altLang="ko-KR" sz="1400" b="1" dirty="0"/>
          </a:p>
          <a:p>
            <a:r>
              <a:rPr lang="ko-KR" altLang="en-US" sz="1400" b="1" dirty="0">
                <a:solidFill>
                  <a:srgbClr val="C00000"/>
                </a:solidFill>
              </a:rPr>
              <a:t>할인 안되는 </a:t>
            </a:r>
            <a:r>
              <a:rPr lang="ko-KR" altLang="en-US" sz="1400" b="1" dirty="0" err="1">
                <a:solidFill>
                  <a:srgbClr val="C00000"/>
                </a:solidFill>
              </a:rPr>
              <a:t>제품개수는</a:t>
            </a:r>
            <a:r>
              <a:rPr lang="ko-KR" altLang="en-US" sz="1400" b="1" dirty="0">
                <a:solidFill>
                  <a:srgbClr val="C00000"/>
                </a:solidFill>
              </a:rPr>
              <a:t> 주문서에서 일반제품으로 분리되어 표기 </a:t>
            </a:r>
            <a:r>
              <a:rPr lang="en-US" altLang="ko-KR" sz="1400" b="1" dirty="0">
                <a:solidFill>
                  <a:srgbClr val="C00000"/>
                </a:solidFill>
              </a:rPr>
              <a:t>-&gt; </a:t>
            </a:r>
            <a:r>
              <a:rPr lang="ko-KR" altLang="en-US" sz="1400" b="1" dirty="0">
                <a:solidFill>
                  <a:srgbClr val="C00000"/>
                </a:solidFill>
              </a:rPr>
              <a:t>매가변경 있을 시 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178" y="692696"/>
            <a:ext cx="2882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할인적용</a:t>
            </a:r>
            <a:r>
              <a:rPr lang="ko-KR" altLang="en-US" sz="1000" b="1" dirty="0"/>
              <a:t> 가격 노출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77557" y="692696"/>
            <a:ext cx="5891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미충족시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미충족된</a:t>
            </a:r>
            <a:r>
              <a:rPr lang="ko-KR" altLang="en-US" sz="1000" b="1" dirty="0"/>
              <a:t> 가격 제품에 합산되어 노출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매가변경</a:t>
            </a:r>
            <a:r>
              <a:rPr lang="ko-KR" altLang="en-US" sz="1000" b="1" dirty="0"/>
              <a:t> 있을 시 </a:t>
            </a:r>
            <a:r>
              <a:rPr lang="ko-KR" altLang="en-US" sz="1000" b="1" dirty="0" err="1"/>
              <a:t>적용가격</a:t>
            </a:r>
            <a:r>
              <a:rPr lang="ko-KR" altLang="en-US" sz="1000" b="1" dirty="0"/>
              <a:t> 합산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26F5FF-6170-4A70-B8E8-FC10A4EDCFA3}"/>
              </a:ext>
            </a:extLst>
          </p:cNvPr>
          <p:cNvSpPr/>
          <p:nvPr/>
        </p:nvSpPr>
        <p:spPr>
          <a:xfrm>
            <a:off x="191344" y="4354196"/>
            <a:ext cx="936104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결제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제품할인</a:t>
            </a:r>
          </a:p>
        </p:txBody>
      </p:sp>
      <p:grpSp>
        <p:nvGrpSpPr>
          <p:cNvPr id="80" name="Placeholder">
            <a:extLst>
              <a:ext uri="{FF2B5EF4-FFF2-40B4-BE49-F238E27FC236}">
                <a16:creationId xmlns:a16="http://schemas.microsoft.com/office/drawing/2014/main" id="{FC13D71F-80BB-4A8B-A7F0-D7844C0FBEC3}"/>
              </a:ext>
            </a:extLst>
          </p:cNvPr>
          <p:cNvGrpSpPr>
            <a:grpSpLocks/>
          </p:cNvGrpSpPr>
          <p:nvPr/>
        </p:nvGrpSpPr>
        <p:grpSpPr bwMode="auto">
          <a:xfrm>
            <a:off x="960679" y="492693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3774D9D7-33C6-4624-B949-5511046B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B9C4544C-A507-40BB-8022-1484175D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4087D2E5-F8EB-455D-89A0-FBA804F1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26FDE38-E0FD-4202-9F2A-EFC3FA0D1D97}"/>
              </a:ext>
            </a:extLst>
          </p:cNvPr>
          <p:cNvSpPr txBox="1"/>
          <p:nvPr/>
        </p:nvSpPr>
        <p:spPr>
          <a:xfrm>
            <a:off x="1533567" y="507647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Border">
            <a:extLst>
              <a:ext uri="{FF2B5EF4-FFF2-40B4-BE49-F238E27FC236}">
                <a16:creationId xmlns:a16="http://schemas.microsoft.com/office/drawing/2014/main" id="{3E4EF56A-015B-422E-A5D6-C4488123E0C0}"/>
              </a:ext>
            </a:extLst>
          </p:cNvPr>
          <p:cNvSpPr>
            <a:spLocks/>
          </p:cNvSpPr>
          <p:nvPr/>
        </p:nvSpPr>
        <p:spPr bwMode="auto">
          <a:xfrm>
            <a:off x="3223991" y="491260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7DCE46-3A59-4CBC-9417-7D01AF471415}"/>
              </a:ext>
            </a:extLst>
          </p:cNvPr>
          <p:cNvSpPr/>
          <p:nvPr/>
        </p:nvSpPr>
        <p:spPr>
          <a:xfrm>
            <a:off x="689971" y="484850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1B5D3D-6745-43AB-856C-F64956FE1322}"/>
              </a:ext>
            </a:extLst>
          </p:cNvPr>
          <p:cNvSpPr txBox="1"/>
          <p:nvPr/>
        </p:nvSpPr>
        <p:spPr>
          <a:xfrm>
            <a:off x="2763216" y="531606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9F4A058-5562-4517-BBB4-076507CD7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162" y="532690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03BD66-F802-44B3-B82B-F4BBF2D3FD95}"/>
              </a:ext>
            </a:extLst>
          </p:cNvPr>
          <p:cNvSpPr/>
          <p:nvPr/>
        </p:nvSpPr>
        <p:spPr>
          <a:xfrm>
            <a:off x="1533567" y="4926889"/>
            <a:ext cx="834128" cy="12544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1</a:t>
            </a:r>
            <a:r>
              <a:rPr lang="ko-KR" altLang="en-US" sz="600" dirty="0"/>
              <a:t>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FA9F8C-6C86-42B9-8EA6-7346930CBC33}"/>
              </a:ext>
            </a:extLst>
          </p:cNvPr>
          <p:cNvSpPr/>
          <p:nvPr/>
        </p:nvSpPr>
        <p:spPr>
          <a:xfrm>
            <a:off x="778081" y="5716663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E06405-4EA1-4191-A9AE-CF0F75E9899E}"/>
              </a:ext>
            </a:extLst>
          </p:cNvPr>
          <p:cNvSpPr txBox="1"/>
          <p:nvPr/>
        </p:nvSpPr>
        <p:spPr>
          <a:xfrm>
            <a:off x="804139" y="5760582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40084C-5D25-4F8C-AF87-6465908B36CC}"/>
              </a:ext>
            </a:extLst>
          </p:cNvPr>
          <p:cNvSpPr txBox="1"/>
          <p:nvPr/>
        </p:nvSpPr>
        <p:spPr>
          <a:xfrm>
            <a:off x="3079268" y="5776389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F83979-EDE2-42C1-91C2-BA76C45C40FA}"/>
              </a:ext>
            </a:extLst>
          </p:cNvPr>
          <p:cNvSpPr txBox="1"/>
          <p:nvPr/>
        </p:nvSpPr>
        <p:spPr>
          <a:xfrm>
            <a:off x="4228184" y="5265070"/>
            <a:ext cx="193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정가표기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주문서 넘어갈 때 결제금액 판단하여 할인 적용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A8A49FE-1B09-4065-B223-C142FCEBB6C7}"/>
              </a:ext>
            </a:extLst>
          </p:cNvPr>
          <p:cNvCxnSpPr/>
          <p:nvPr/>
        </p:nvCxnSpPr>
        <p:spPr>
          <a:xfrm flipH="1">
            <a:off x="3710555" y="5380523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0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IN_PC_CAR_01_02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73097"/>
              </p:ext>
            </p:extLst>
          </p:nvPr>
        </p:nvGraphicFramePr>
        <p:xfrm>
          <a:off x="9000565" y="44624"/>
          <a:ext cx="3152540" cy="48990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추가구성품을 할인 받을 수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조건할인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추가구성품을 모두 삭제 또는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본품삭제시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해당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확인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본품만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경우 일반제품으로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영역이동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되고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적용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없을 시 정가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추가구성품도 같이 삭제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구성품이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 할 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일반제품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영역에서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할인 적용 되었을 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3-3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또는 판매중지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가능한 경우 해당 가격으로 변경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불가한 경우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가능한 추가구성품을 장바구니에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담았을때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할인 받을 수 있는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본품이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있을 시 할인으로 </a:t>
                      </a:r>
                      <a:r>
                        <a:rPr lang="ko-KR" altLang="en-US" sz="8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됨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입고알림신청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입고알림신청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레이어팝업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as-is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단독구매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가능한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추가구성품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일 시 입고알림신청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954621" y="1551557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1652310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1652309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2004774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2004773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2191542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2329486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2329125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200,000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1839008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118534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2612634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주문하기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91231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849206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04956" y="838650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추가구성품할인</a:t>
            </a:r>
            <a:endParaRPr lang="ko-KR" altLang="en-US" sz="800" b="1" dirty="0"/>
          </a:p>
        </p:txBody>
      </p:sp>
      <p:sp>
        <p:nvSpPr>
          <p:cNvPr id="96" name="직사각형 95"/>
          <p:cNvSpPr/>
          <p:nvPr/>
        </p:nvSpPr>
        <p:spPr>
          <a:xfrm>
            <a:off x="237895" y="110348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97" name="직선 연결선 96"/>
          <p:cNvCxnSpPr/>
          <p:nvPr/>
        </p:nvCxnSpPr>
        <p:spPr>
          <a:xfrm>
            <a:off x="335360" y="1068462"/>
            <a:ext cx="52309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37895" y="182079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-359468" y="855333"/>
            <a:ext cx="669899" cy="2481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추가구성품할인</a:t>
            </a:r>
            <a:endParaRPr lang="ko-KR" altLang="en-US" sz="800" b="1" dirty="0"/>
          </a:p>
        </p:txBody>
      </p:sp>
      <p:grpSp>
        <p:nvGrpSpPr>
          <p:cNvPr id="12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081" y="117390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05969" y="121150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7" y="115957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84660" y="1940436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105969" y="194295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3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84660" y="2594925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105969" y="2597440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301"/>
              </p:ext>
            </p:extLst>
          </p:nvPr>
        </p:nvGraphicFramePr>
        <p:xfrm>
          <a:off x="1096564" y="1546821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graphicFrame>
        <p:nvGraphicFramePr>
          <p:cNvPr id="159" name="표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42853"/>
              </p:ext>
            </p:extLst>
          </p:nvPr>
        </p:nvGraphicFramePr>
        <p:xfrm>
          <a:off x="1107048" y="22198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4759861" y="287222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7" y="192013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7" y="259214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05969" y="2872223"/>
            <a:ext cx="956003" cy="182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C00000"/>
                </a:solidFill>
              </a:rPr>
              <a:t>입고알림신청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684660" y="2598387"/>
            <a:ext cx="334376" cy="36421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2" y="2630009"/>
            <a:ext cx="307396" cy="309524"/>
          </a:xfrm>
          <a:prstGeom prst="rect">
            <a:avLst/>
          </a:prstGeom>
        </p:spPr>
      </p:pic>
      <p:sp>
        <p:nvSpPr>
          <p:cNvPr id="196" name="TextBox 195"/>
          <p:cNvSpPr txBox="1"/>
          <p:nvPr/>
        </p:nvSpPr>
        <p:spPr>
          <a:xfrm>
            <a:off x="4726584" y="149894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188163" y="151208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746416" y="22089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5,900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5207995" y="221545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</a:t>
            </a:r>
            <a:r>
              <a:rPr lang="en-US" altLang="ko-KR" sz="700" strike="sngStrike" dirty="0" smtClean="0">
                <a:solidFill>
                  <a:prstClr val="white">
                    <a:lumMod val="65000"/>
                  </a:prstClr>
                </a:solidFill>
              </a:rPr>
              <a:t>3,000</a:t>
            </a:r>
            <a:r>
              <a:rPr lang="en-US" altLang="ko-KR" sz="700" dirty="0" smtClean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92" y="8492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89" y="13915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05" y="19859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74" y="26022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523148" y="3125000"/>
            <a:ext cx="1375192" cy="2490350"/>
            <a:chOff x="4514313" y="805218"/>
            <a:chExt cx="3163373" cy="5728587"/>
          </a:xfrm>
        </p:grpSpPr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42" b="4727"/>
            <a:stretch/>
          </p:blipFill>
          <p:spPr>
            <a:xfrm>
              <a:off x="4514313" y="805218"/>
              <a:ext cx="3163373" cy="5728587"/>
            </a:xfrm>
            <a:prstGeom prst="rect">
              <a:avLst/>
            </a:prstGeom>
            <a:solidFill>
              <a:srgbClr val="E0DDD5"/>
            </a:solidFill>
          </p:spPr>
        </p:pic>
        <p:sp>
          <p:nvSpPr>
            <p:cNvPr id="117" name="직사각형 116"/>
            <p:cNvSpPr/>
            <p:nvPr/>
          </p:nvSpPr>
          <p:spPr>
            <a:xfrm>
              <a:off x="5820900" y="4199776"/>
              <a:ext cx="851164" cy="346558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00" y="2929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5" y="30391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2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1295" y="5525295"/>
            <a:ext cx="334376" cy="367675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42604" y="5527810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533028" y="5504996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5877" y="5233391"/>
            <a:ext cx="1497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err="1" smtClean="0"/>
              <a:t>추가구성품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상태값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변경시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2119240" y="578080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C00000"/>
                </a:solidFill>
              </a:rPr>
              <a:t>판매중지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cxnSp>
        <p:nvCxnSpPr>
          <p:cNvPr id="151" name="꺾인 연결선 150"/>
          <p:cNvCxnSpPr>
            <a:stCxn id="160" idx="1"/>
            <a:endCxn id="149" idx="3"/>
          </p:cNvCxnSpPr>
          <p:nvPr/>
        </p:nvCxnSpPr>
        <p:spPr>
          <a:xfrm rot="10800000" flipV="1">
            <a:off x="1813403" y="2987639"/>
            <a:ext cx="2946458" cy="235347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5381030" y="4413201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431569" y="4672104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본품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삭제 시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할인이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미적용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추가구성품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단독 구매 불가시 장바구니에서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삭제 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359587" y="522369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삭제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495491" y="5223694"/>
            <a:ext cx="864096" cy="2698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유지하기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25651" y="448028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379" y="42976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229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IN_PC_CAR_01_02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01146"/>
              </p:ext>
            </p:extLst>
          </p:nvPr>
        </p:nvGraphicFramePr>
        <p:xfrm>
          <a:off x="9000565" y="44624"/>
          <a:ext cx="3152540" cy="51566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증정제품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일반증정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특정제품 구매 시 증정되는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경우 해당 영역에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영역과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함께노출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6-1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텍스트만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선택증정품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개별증정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 누르면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6-2 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증정품안내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팝업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증정품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누르면 해당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6-3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제품구매할인 조건 일 시 유의사항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제품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중 옵션이 있는 경우 대표제품이미지와 제품명이 노출 되고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선택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 된 옵션은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영역에 노출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옵션제품리스트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선택한 옵션 리스트가 노출 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장바구니에서도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박스를 눌러 옵션을 선택 추가할 수 있음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추가시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영역처럼 이미 등록 된 옵션 리스트의 마지막 제품 다음으로 추가 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7-2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옵션 추가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장바구니에서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셀렉트박스에서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옵션을 선택 하면 추가 되고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이미 추가 된 옵션을 선택 시 하위 리스트에서 수량이 증가됨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셀렉트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박스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상품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추가한 옵션은 해당 영역에도 표시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954621" y="1551557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1652310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1652309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2004774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2004773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2191542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2329486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2329125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200,000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1839008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118534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2612634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주문하기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91231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849206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448498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089330" y="449308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55582" y="486717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1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6" y="446453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62527" y="44005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-416139" y="4476778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옵션제품</a:t>
            </a:r>
            <a:endParaRPr lang="ko-KR" altLang="en-US" sz="800" b="1" dirty="0"/>
          </a:p>
        </p:txBody>
      </p:sp>
      <p:sp>
        <p:nvSpPr>
          <p:cNvPr id="15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105174" y="4841249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62" y="4881406"/>
            <a:ext cx="161925" cy="171450"/>
          </a:xfrm>
          <a:prstGeom prst="rect">
            <a:avLst/>
          </a:prstGeom>
        </p:spPr>
      </p:pic>
      <p:sp>
        <p:nvSpPr>
          <p:cNvPr id="154" name="TextBox 153"/>
          <p:cNvSpPr txBox="1"/>
          <p:nvPr/>
        </p:nvSpPr>
        <p:spPr>
          <a:xfrm>
            <a:off x="4721509" y="562183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5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78701" y="529284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75784"/>
              </p:ext>
            </p:extLst>
          </p:nvPr>
        </p:nvGraphicFramePr>
        <p:xfrm>
          <a:off x="1148530" y="560393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1200893" y="5339229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01 </a:t>
            </a:r>
            <a:r>
              <a:rPr lang="ko-KR" altLang="en-US" sz="800" b="1" dirty="0" smtClean="0"/>
              <a:t>베이비핑크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78701" y="592763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표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22971"/>
              </p:ext>
            </p:extLst>
          </p:nvPr>
        </p:nvGraphicFramePr>
        <p:xfrm>
          <a:off x="1148530" y="623872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72" name="TextBox 171"/>
          <p:cNvSpPr txBox="1"/>
          <p:nvPr/>
        </p:nvSpPr>
        <p:spPr>
          <a:xfrm>
            <a:off x="1200893" y="597401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03 </a:t>
            </a:r>
            <a:r>
              <a:rPr lang="ko-KR" altLang="en-US" sz="800" b="1" dirty="0" err="1" smtClean="0"/>
              <a:t>러브베이지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8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993183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089330" y="1001282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04594" y="139417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66173" y="141439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8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6" y="972737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67062"/>
              </p:ext>
            </p:extLst>
          </p:nvPr>
        </p:nvGraphicFramePr>
        <p:xfrm>
          <a:off x="1089330" y="140501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62527" y="90872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-416139" y="984977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증정</a:t>
            </a:r>
            <a:r>
              <a:rPr lang="en-US" altLang="ko-KR" sz="800" b="1" dirty="0" smtClean="0"/>
              <a:t>)</a:t>
            </a:r>
          </a:p>
          <a:p>
            <a:pPr algn="ctr"/>
            <a:r>
              <a:rPr lang="ko-KR" altLang="en-US" sz="800" b="1" dirty="0" err="1" smtClean="0"/>
              <a:t>제품증정</a:t>
            </a:r>
            <a:endParaRPr lang="en-US" altLang="ko-KR" sz="800" b="1" dirty="0" smtClean="0"/>
          </a:p>
          <a:p>
            <a:pPr algn="ctr"/>
            <a:r>
              <a:rPr lang="ko-KR" altLang="en-US" sz="800" b="1" dirty="0" err="1" smtClean="0"/>
              <a:t>선택증정</a:t>
            </a:r>
            <a:endParaRPr lang="en-US" altLang="ko-KR" sz="800" b="1" dirty="0" smtClean="0"/>
          </a:p>
          <a:p>
            <a:pPr algn="ctr"/>
            <a:r>
              <a:rPr lang="ko-KR" altLang="en-US" sz="800" b="1" dirty="0" smtClean="0"/>
              <a:t>제품</a:t>
            </a:r>
            <a:r>
              <a:rPr lang="en-US" altLang="ko-KR" sz="800" b="1" dirty="0" smtClean="0"/>
              <a:t>+</a:t>
            </a:r>
            <a:r>
              <a:rPr lang="ko-KR" altLang="en-US" sz="800" b="1" dirty="0" smtClean="0"/>
              <a:t>결제</a:t>
            </a:r>
            <a:endParaRPr lang="ko-KR" altLang="en-US" sz="800" b="1" dirty="0"/>
          </a:p>
        </p:txBody>
      </p:sp>
      <p:sp>
        <p:nvSpPr>
          <p:cNvPr id="92" name="사각형 설명선 91"/>
          <p:cNvSpPr/>
          <p:nvPr/>
        </p:nvSpPr>
        <p:spPr>
          <a:xfrm>
            <a:off x="4563360" y="1729151"/>
            <a:ext cx="1013220" cy="255948"/>
          </a:xfrm>
          <a:prstGeom prst="wedgeRectCallout">
            <a:avLst>
              <a:gd name="adj1" fmla="val 21011"/>
              <a:gd name="adj2" fmla="val -859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선택증정품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721509" y="62225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pSp>
        <p:nvGrpSpPr>
          <p:cNvPr id="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217640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1089330" y="218450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04594" y="257739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66173" y="259761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0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6" y="215595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75590"/>
              </p:ext>
            </p:extLst>
          </p:nvPr>
        </p:nvGraphicFramePr>
        <p:xfrm>
          <a:off x="1089330" y="258823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8" name="직사각형 117"/>
          <p:cNvSpPr/>
          <p:nvPr/>
        </p:nvSpPr>
        <p:spPr>
          <a:xfrm>
            <a:off x="522382" y="2905751"/>
            <a:ext cx="5054198" cy="36992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48440" y="2949670"/>
            <a:ext cx="29552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</a:t>
            </a:r>
            <a:r>
              <a:rPr lang="ko-KR" altLang="en-US" sz="700" b="1" dirty="0" smtClean="0"/>
              <a:t>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945756" y="2968266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grpSp>
        <p:nvGrpSpPr>
          <p:cNvPr id="1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349583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89330" y="350393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04594" y="389682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066173" y="39170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6276" y="347538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867062"/>
              </p:ext>
            </p:extLst>
          </p:nvPr>
        </p:nvGraphicFramePr>
        <p:xfrm>
          <a:off x="1089330" y="390766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262527" y="341137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84" y="47124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948" y="5292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76" y="59530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5" y="1144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</a:p>
        </p:txBody>
      </p:sp>
      <p:sp>
        <p:nvSpPr>
          <p:cNvPr id="1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9582" y="17608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</a:p>
        </p:txBody>
      </p:sp>
      <p:sp>
        <p:nvSpPr>
          <p:cNvPr id="136" name="사각형 설명선 135"/>
          <p:cNvSpPr/>
          <p:nvPr/>
        </p:nvSpPr>
        <p:spPr>
          <a:xfrm>
            <a:off x="3475250" y="1729151"/>
            <a:ext cx="1013220" cy="255948"/>
          </a:xfrm>
          <a:prstGeom prst="wedgeRectCallout">
            <a:avLst>
              <a:gd name="adj1" fmla="val 21011"/>
              <a:gd name="adj2" fmla="val -859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증정품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78" y="4746356"/>
            <a:ext cx="2929182" cy="1431968"/>
          </a:xfrm>
          <a:prstGeom prst="rect">
            <a:avLst/>
          </a:prstGeom>
        </p:spPr>
      </p:pic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628" y="5022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  <p:sp>
        <p:nvSpPr>
          <p:cNvPr id="15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858848" y="5381968"/>
            <a:ext cx="2859616" cy="1365265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7893595" y="5700126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베이비핑크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893595" y="5430639"/>
            <a:ext cx="9396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7893595" y="5956893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러브베이지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7893595" y="6220960"/>
            <a:ext cx="104227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다크로즈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7893595" y="6488885"/>
            <a:ext cx="8739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 smtClean="0">
                <a:solidFill>
                  <a:srgbClr val="C00000"/>
                </a:solidFill>
              </a:rPr>
              <a:t>일시품절</a:t>
            </a:r>
            <a:r>
              <a:rPr lang="ko-KR" altLang="en-US" sz="800" dirty="0" smtClean="0"/>
              <a:t>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코랄</a:t>
            </a:r>
            <a:r>
              <a:rPr lang="ko-KR" altLang="en-US" sz="800" dirty="0" smtClean="0"/>
              <a:t> 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661158" y="5569937"/>
            <a:ext cx="45719" cy="110848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9852577" y="6214482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852577" y="5969370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9852577" y="5696206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9852577" y="5444409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9852577" y="6478418"/>
            <a:ext cx="774746" cy="1797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rgbClr val="C00000"/>
                </a:solidFill>
              </a:rPr>
              <a:t>입고알림신청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2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676" y="52713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</a:p>
        </p:txBody>
      </p:sp>
      <p:sp>
        <p:nvSpPr>
          <p:cNvPr id="2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77" y="30049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779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70949"/>
              </p:ext>
            </p:extLst>
          </p:nvPr>
        </p:nvGraphicFramePr>
        <p:xfrm>
          <a:off x="9000565" y="44624"/>
          <a:ext cx="3152540" cy="11528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모바일과 동일 하며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팝업 노출 형태만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171361" y="947606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79073" y="978383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증정품안내</a:t>
            </a:r>
            <a:endParaRPr lang="ko-KR" altLang="en-US" sz="1000" b="1" dirty="0"/>
          </a:p>
        </p:txBody>
      </p:sp>
      <p:sp>
        <p:nvSpPr>
          <p:cNvPr id="7" name="직사각형 6"/>
          <p:cNvSpPr/>
          <p:nvPr/>
        </p:nvSpPr>
        <p:spPr>
          <a:xfrm>
            <a:off x="479376" y="836712"/>
            <a:ext cx="3056443" cy="282735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73" y="1397054"/>
            <a:ext cx="2760411" cy="73737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rcRect l="8405"/>
          <a:stretch/>
        </p:blipFill>
        <p:spPr>
          <a:xfrm>
            <a:off x="628051" y="2227798"/>
            <a:ext cx="2579086" cy="793697"/>
          </a:xfrm>
          <a:prstGeom prst="rect">
            <a:avLst/>
          </a:prstGeom>
        </p:spPr>
      </p:pic>
      <p:cxnSp>
        <p:nvCxnSpPr>
          <p:cNvPr id="43" name="구부러진 연결선 42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</p:cNvCxnSpPr>
          <p:nvPr/>
        </p:nvCxnSpPr>
        <p:spPr>
          <a:xfrm>
            <a:off x="2368283" y="1986951"/>
            <a:ext cx="1316211" cy="454191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5665" y="2357593"/>
            <a:ext cx="256911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/>
              <a:t>캠페인관리</a:t>
            </a:r>
            <a:endParaRPr lang="en-US" altLang="ko-KR" sz="700" b="1" dirty="0"/>
          </a:p>
          <a:p>
            <a:r>
              <a:rPr lang="en-US" altLang="ko-KR" sz="700" b="1" dirty="0"/>
              <a:t>BO </a:t>
            </a:r>
            <a:r>
              <a:rPr lang="ko-KR" altLang="en-US" sz="700" b="1" dirty="0"/>
              <a:t>증정 </a:t>
            </a:r>
            <a:r>
              <a:rPr lang="en-US" altLang="ko-KR" sz="700" b="1" dirty="0"/>
              <a:t>&gt; </a:t>
            </a:r>
            <a:r>
              <a:rPr lang="ko-KR" altLang="en-US" sz="700" b="1" dirty="0"/>
              <a:t>특별제품구매시 </a:t>
            </a:r>
            <a:r>
              <a:rPr lang="en-US" altLang="ko-KR" sz="700" b="1" dirty="0"/>
              <a:t>&gt; </a:t>
            </a:r>
            <a:r>
              <a:rPr lang="ko-KR" altLang="en-US" sz="700" b="1" dirty="0"/>
              <a:t>개별 또는 선택</a:t>
            </a:r>
            <a:endParaRPr lang="en-US" altLang="ko-KR" sz="700" b="1" dirty="0"/>
          </a:p>
          <a:p>
            <a:endParaRPr lang="en-US" altLang="ko-KR" sz="700" b="1" dirty="0"/>
          </a:p>
          <a:p>
            <a:r>
              <a:rPr lang="en-US" altLang="ko-KR" sz="700" b="1" dirty="0"/>
              <a:t>: </a:t>
            </a:r>
            <a:r>
              <a:rPr lang="ko-KR" altLang="en-US" sz="700" b="1" dirty="0"/>
              <a:t>개별증정 </a:t>
            </a:r>
            <a:r>
              <a:rPr lang="en-US" altLang="ko-KR" sz="700" b="1" dirty="0"/>
              <a:t>: 1(</a:t>
            </a:r>
            <a:r>
              <a:rPr lang="ko-KR" altLang="en-US" sz="700" b="1" dirty="0" err="1"/>
              <a:t>본품</a:t>
            </a:r>
            <a:r>
              <a:rPr lang="en-US" altLang="ko-KR" sz="700" b="1" dirty="0"/>
              <a:t>) : N(</a:t>
            </a:r>
            <a:r>
              <a:rPr lang="ko-KR" altLang="en-US" sz="700" b="1" dirty="0" err="1"/>
              <a:t>증정품</a:t>
            </a:r>
            <a:r>
              <a:rPr lang="en-US" altLang="ko-KR" sz="700" b="1" dirty="0"/>
              <a:t>+</a:t>
            </a:r>
            <a:r>
              <a:rPr lang="ko-KR" altLang="en-US" sz="700" b="1" dirty="0"/>
              <a:t>지급수량</a:t>
            </a:r>
            <a:r>
              <a:rPr lang="en-US" altLang="ko-KR" sz="700" b="1" dirty="0"/>
              <a:t>)</a:t>
            </a:r>
          </a:p>
          <a:p>
            <a:r>
              <a:rPr lang="en-US" altLang="ko-KR" sz="700" b="1" dirty="0"/>
              <a:t>: </a:t>
            </a:r>
            <a:r>
              <a:rPr lang="ko-KR" altLang="en-US" sz="700" b="1" dirty="0"/>
              <a:t>선택증정 </a:t>
            </a:r>
            <a:r>
              <a:rPr lang="en-US" altLang="ko-KR" sz="700" b="1" dirty="0"/>
              <a:t>: 1(</a:t>
            </a:r>
            <a:r>
              <a:rPr lang="ko-KR" altLang="en-US" sz="700" b="1" dirty="0" err="1"/>
              <a:t>본품</a:t>
            </a:r>
            <a:r>
              <a:rPr lang="en-US" altLang="ko-KR" sz="700" b="1" dirty="0"/>
              <a:t>) : N(</a:t>
            </a:r>
            <a:r>
              <a:rPr lang="ko-KR" altLang="en-US" sz="700" b="1" dirty="0"/>
              <a:t>선택할 수 있는 </a:t>
            </a:r>
            <a:r>
              <a:rPr lang="ko-KR" altLang="en-US" sz="700" b="1" dirty="0" err="1"/>
              <a:t>증정품</a:t>
            </a:r>
            <a:r>
              <a:rPr lang="ko-KR" altLang="en-US" sz="700" b="1" dirty="0"/>
              <a:t> 모두 노출 </a:t>
            </a:r>
            <a:r>
              <a:rPr lang="en-US" altLang="ko-KR" sz="700" b="1" dirty="0"/>
              <a:t>-&gt; 1</a:t>
            </a:r>
            <a:r>
              <a:rPr lang="ko-KR" altLang="en-US" sz="700" b="1" dirty="0"/>
              <a:t>종 선택은 주문서에서 진행</a:t>
            </a:r>
            <a:r>
              <a:rPr lang="en-US" altLang="ko-KR" sz="700" b="1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877E9-D48C-4854-B181-249BDE6DEE05}"/>
              </a:ext>
            </a:extLst>
          </p:cNvPr>
          <p:cNvSpPr txBox="1"/>
          <p:nvPr/>
        </p:nvSpPr>
        <p:spPr>
          <a:xfrm>
            <a:off x="3733603" y="3021932"/>
            <a:ext cx="1330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</a:rPr>
              <a:t>1</a:t>
            </a:r>
            <a:r>
              <a:rPr lang="ko-KR" altLang="en-US" sz="800" b="1" dirty="0">
                <a:solidFill>
                  <a:srgbClr val="C00000"/>
                </a:solidFill>
              </a:rPr>
              <a:t>개 </a:t>
            </a:r>
            <a:r>
              <a:rPr lang="ko-KR" altLang="en-US" sz="800" b="1" dirty="0" err="1">
                <a:solidFill>
                  <a:srgbClr val="C00000"/>
                </a:solidFill>
              </a:rPr>
              <a:t>구매시</a:t>
            </a:r>
            <a:r>
              <a:rPr lang="ko-KR" altLang="en-US" sz="800" b="1" dirty="0">
                <a:solidFill>
                  <a:srgbClr val="C00000"/>
                </a:solidFill>
              </a:rPr>
              <a:t> </a:t>
            </a:r>
            <a:r>
              <a:rPr lang="en-US" altLang="ko-KR" sz="800" b="1" dirty="0">
                <a:solidFill>
                  <a:srgbClr val="C00000"/>
                </a:solidFill>
              </a:rPr>
              <a:t>1</a:t>
            </a:r>
            <a:r>
              <a:rPr lang="ko-KR" altLang="en-US" sz="800" b="1" dirty="0">
                <a:solidFill>
                  <a:srgbClr val="C00000"/>
                </a:solidFill>
              </a:rPr>
              <a:t>종 선택증정</a:t>
            </a:r>
          </a:p>
        </p:txBody>
      </p:sp>
      <p:cxnSp>
        <p:nvCxnSpPr>
          <p:cNvPr id="46" name="구부러진 연결선 216">
            <a:extLst>
              <a:ext uri="{FF2B5EF4-FFF2-40B4-BE49-F238E27FC236}">
                <a16:creationId xmlns:a16="http://schemas.microsoft.com/office/drawing/2014/main" id="{4A4AC667-1DA7-4E5E-9B2C-2893E6456550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13230" y="2789157"/>
            <a:ext cx="1320373" cy="34049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06672" y="3298632"/>
            <a:ext cx="3002507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72" y="7273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6987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777382" y="44624"/>
            <a:ext cx="2582314" cy="210759"/>
          </a:xfrm>
        </p:spPr>
        <p:txBody>
          <a:bodyPr/>
          <a:lstStyle/>
          <a:p>
            <a:r>
              <a:rPr lang="en-US" altLang="ko-KR" dirty="0" smtClean="0"/>
              <a:t>IN_PC_CAR_01_02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09387"/>
              </p:ext>
            </p:extLst>
          </p:nvPr>
        </p:nvGraphicFramePr>
        <p:xfrm>
          <a:off x="9000565" y="44624"/>
          <a:ext cx="3152540" cy="64310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첫구매전용제품과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체험단전용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제품이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9-1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구매수량제한할인의 경우 화면 문구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 기간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대상제품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중 몇 개 구매가능한지 조건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샘플마켓에서 담은 샘플 리스트가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샘플당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최소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최대선택개수까지 변경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가능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뒤 샘플 다시 담기는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샘플마켓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화면에서 가능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10-1 </a:t>
                      </a: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샘플의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최대선택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일 시 우측에 빨간색으로 텍스트 표시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 눌러도 수량 증가 안됨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샘플 최대 선택 수량 이하 일 경우 우측에 회색으로 텍스트 표시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26942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제품을 제외한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제품중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일시품절로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되었을 경우 해당 영역에서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체크박스 체크 불가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개별 삭제처리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207011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구매불가제품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판매중지로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 된 제품은 해당영역으로 이동 되어 노출 되며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제품선택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체크박스 비활성화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뷰티포인트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전용 제품인데 보유 뷰티포인트가 없거나 모자를 때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050754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13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배너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배너관리에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등록 된 배너 노출 됨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93625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결제예정금액 영역</a:t>
                      </a:r>
                      <a:endParaRPr lang="en-US" altLang="ko-KR" sz="800" b="1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최종혜택은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주문서에서 적용 된다는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선택 체크된 제품의 가격만 합산되어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결제예정금액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주문금액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정가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합산 금액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상품할인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매가변경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–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결제금액조건할인은 제외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배송비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조건에 따라 </a:t>
                      </a: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2,500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 또는 무료로 출력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ㄴ배송비프로모션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있을 시에도 적용 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Ex. 1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만원 이상 결제 시 무료배송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15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주문하기 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선택된 제품만 주문서로 이동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선택된 제품 없을 시 확인 </a:t>
                      </a:r>
                      <a:r>
                        <a:rPr lang="ko-KR" altLang="en-US" sz="800" b="0" u="none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endParaRPr lang="en-US" altLang="ko-KR" sz="8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0648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5954621" y="1551557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1652310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1652309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2004774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2004773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2191542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2329486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2329125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200,000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1839008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1185340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2612634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주문하기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912310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849206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-416139" y="2511729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샘플마켓</a:t>
            </a:r>
            <a:endParaRPr lang="ko-KR" altLang="en-US" sz="800" b="1" dirty="0"/>
          </a:p>
        </p:txBody>
      </p:sp>
      <p:sp>
        <p:nvSpPr>
          <p:cNvPr id="180" name="직사각형 179"/>
          <p:cNvSpPr/>
          <p:nvPr/>
        </p:nvSpPr>
        <p:spPr>
          <a:xfrm>
            <a:off x="-361547" y="4449118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일시품절</a:t>
            </a:r>
            <a:endParaRPr lang="ko-KR" altLang="en-US" sz="800" b="1" dirty="0"/>
          </a:p>
        </p:txBody>
      </p:sp>
      <p:sp>
        <p:nvSpPr>
          <p:cNvPr id="211" name="직사각형 210"/>
          <p:cNvSpPr/>
          <p:nvPr/>
        </p:nvSpPr>
        <p:spPr>
          <a:xfrm>
            <a:off x="-361547" y="5499816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판매중지</a:t>
            </a:r>
            <a:endParaRPr lang="ko-KR" altLang="en-US" sz="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04956" y="243741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 smtClean="0"/>
              <a:t>샘플마켓</a:t>
            </a:r>
            <a:endParaRPr lang="ko-KR" altLang="en-US" sz="8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335360" y="2667222"/>
            <a:ext cx="52309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3402" y="2831708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020257" y="2821520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44308" y="283698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78542"/>
              </p:ext>
            </p:extLst>
          </p:nvPr>
        </p:nvGraphicFramePr>
        <p:xfrm>
          <a:off x="1037719" y="306203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1798522" y="3100523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3402" y="3380106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20257" y="3369918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44308" y="338538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8262"/>
              </p:ext>
            </p:extLst>
          </p:nvPr>
        </p:nvGraphicFramePr>
        <p:xfrm>
          <a:off x="1037719" y="361043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1798522" y="3648921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최대선택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83402" y="3933625"/>
            <a:ext cx="331242" cy="443264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020257" y="3923437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r>
              <a:rPr lang="ko-KR" altLang="en-US" sz="700" b="1" dirty="0" smtClean="0"/>
              <a:t> </a:t>
            </a:r>
            <a:r>
              <a:rPr lang="ko-KR" altLang="en-US" sz="700" b="1" dirty="0" err="1" smtClean="0"/>
              <a:t>샘플명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44308" y="393890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969"/>
              </p:ext>
            </p:extLst>
          </p:nvPr>
        </p:nvGraphicFramePr>
        <p:xfrm>
          <a:off x="1037719" y="416395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798522" y="4202440"/>
            <a:ext cx="8947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>
                <a:solidFill>
                  <a:srgbClr val="C00000"/>
                </a:solidFill>
              </a:rPr>
              <a:t>최대선택</a:t>
            </a:r>
            <a:r>
              <a:rPr lang="ko-KR" altLang="en-US" sz="700" dirty="0" smtClean="0">
                <a:solidFill>
                  <a:srgbClr val="C00000"/>
                </a:solidFill>
              </a:rPr>
              <a:t> </a:t>
            </a:r>
            <a:r>
              <a:rPr lang="en-US" altLang="ko-KR" sz="700" dirty="0" smtClean="0">
                <a:solidFill>
                  <a:srgbClr val="C00000"/>
                </a:solidFill>
              </a:rPr>
              <a:t>2</a:t>
            </a:r>
            <a:r>
              <a:rPr lang="ko-KR" altLang="en-US" sz="700" dirty="0" smtClean="0">
                <a:solidFill>
                  <a:srgbClr val="C00000"/>
                </a:solidFill>
              </a:rPr>
              <a:t>개까지</a:t>
            </a:r>
            <a:endParaRPr lang="ko-KR" altLang="en-US" sz="700" dirty="0">
              <a:solidFill>
                <a:srgbClr val="C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25964" y="274163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27" name="직사각형 126"/>
          <p:cNvSpPr/>
          <p:nvPr/>
        </p:nvSpPr>
        <p:spPr>
          <a:xfrm>
            <a:off x="325964" y="329480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325964" y="386200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67129" y="463897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44308" y="441503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93512" y="4476902"/>
            <a:ext cx="476923" cy="61836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4" y="4620704"/>
            <a:ext cx="363937" cy="366457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4741707" y="484801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err="1" smtClean="0">
                <a:solidFill>
                  <a:srgbClr val="C00000"/>
                </a:solidFill>
              </a:rPr>
              <a:t>일시품절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1162107" y="4912717"/>
            <a:ext cx="956003" cy="18209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C00000"/>
                </a:solidFill>
              </a:rPr>
              <a:t>입고알림신청</a:t>
            </a:r>
            <a:endParaRPr lang="ko-KR" altLang="en-US" sz="800">
              <a:solidFill>
                <a:srgbClr val="C00000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316632" y="440299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9548" y="520190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판매중지제품 </a:t>
            </a:r>
            <a:r>
              <a:rPr lang="en-US" altLang="ko-KR" sz="800" b="1" dirty="0">
                <a:solidFill>
                  <a:srgbClr val="FF0000"/>
                </a:solidFill>
              </a:rPr>
              <a:t>*</a:t>
            </a:r>
            <a:r>
              <a:rPr lang="ko-KR" altLang="en-US" sz="800" b="1" dirty="0" err="1">
                <a:solidFill>
                  <a:srgbClr val="FF0000"/>
                </a:solidFill>
              </a:rPr>
              <a:t>구매불가</a:t>
            </a:r>
            <a:endParaRPr lang="ko-KR" altLang="en-US" sz="800" b="1" dirty="0">
              <a:solidFill>
                <a:srgbClr val="FF0000"/>
              </a:solidFill>
            </a:endParaRPr>
          </a:p>
          <a:p>
            <a:endParaRPr lang="ko-KR" altLang="en-US" sz="800" b="1" dirty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389952" y="5431716"/>
            <a:ext cx="52309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67129" y="574097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58348" y="558419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93512" y="5578902"/>
            <a:ext cx="476923" cy="618363"/>
          </a:xfrm>
          <a:prstGeom prst="rect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4741707" y="5950017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1" dirty="0" smtClean="0">
                <a:solidFill>
                  <a:srgbClr val="C00000"/>
                </a:solidFill>
              </a:rPr>
              <a:t>판매중지</a:t>
            </a:r>
            <a:endParaRPr lang="ko-KR" altLang="en-US" sz="600" dirty="0">
              <a:solidFill>
                <a:srgbClr val="C0000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16632" y="550499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■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4" y="5691360"/>
            <a:ext cx="363937" cy="366457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6871045" y="3583297"/>
            <a:ext cx="1752547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/>
          <p:cNvSpPr/>
          <p:nvPr/>
        </p:nvSpPr>
        <p:spPr>
          <a:xfrm>
            <a:off x="7425534" y="4425042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확인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695244" y="3261153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[ </a:t>
            </a:r>
            <a:r>
              <a:rPr lang="ko-KR" altLang="en-US" sz="800" b="1" dirty="0" smtClean="0"/>
              <a:t>선택된 제품 없이 주문하기 버튼 눌렀을 때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197" y="35382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84916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089330" y="1012855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62527" y="7647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089330" y="837808"/>
            <a:ext cx="614182" cy="154347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smtClean="0"/>
              <a:t>첫구매전용</a:t>
            </a:r>
            <a:endParaRPr lang="ko-KR" altLang="en-US" sz="600" dirty="0"/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2468"/>
              </p:ext>
            </p:extLst>
          </p:nvPr>
        </p:nvGraphicFramePr>
        <p:xfrm>
          <a:off x="1148530" y="135399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1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78701" y="77880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22382" y="169849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089330" y="186218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262527" y="161403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59" name="직사각형 158"/>
          <p:cNvSpPr/>
          <p:nvPr/>
        </p:nvSpPr>
        <p:spPr>
          <a:xfrm>
            <a:off x="1089330" y="1687137"/>
            <a:ext cx="614182" cy="154347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err="1" smtClean="0"/>
              <a:t>체험단전용</a:t>
            </a:r>
            <a:endParaRPr lang="ko-KR" altLang="en-US" sz="600" dirty="0"/>
          </a:p>
        </p:txBody>
      </p:sp>
      <p:graphicFrame>
        <p:nvGraphicFramePr>
          <p:cNvPr id="160" name="표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35023"/>
              </p:ext>
            </p:extLst>
          </p:nvPr>
        </p:nvGraphicFramePr>
        <p:xfrm>
          <a:off x="1148530" y="220332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78701" y="162813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-416139" y="840607"/>
            <a:ext cx="711281" cy="6400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/>
              <a:t>체험단제품</a:t>
            </a:r>
            <a:endParaRPr lang="ko-KR" altLang="en-US" sz="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4721508" y="125477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721508" y="2203326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7025994" y="37680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7004509" y="4048671"/>
            <a:ext cx="16896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선택된 제품이 없습니다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202" y="26535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8" y="9508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</a:p>
        </p:txBody>
      </p:sp>
      <p:sp>
        <p:nvSpPr>
          <p:cNvPr id="1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08" y="24609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</a:p>
        </p:txBody>
      </p:sp>
      <p:sp>
        <p:nvSpPr>
          <p:cNvPr id="1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83" y="47203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11</a:t>
            </a:r>
          </a:p>
        </p:txBody>
      </p:sp>
      <p:sp>
        <p:nvSpPr>
          <p:cNvPr id="1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81" y="10192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12</a:t>
            </a:r>
          </a:p>
        </p:txBody>
      </p:sp>
      <p:sp>
        <p:nvSpPr>
          <p:cNvPr id="1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81" y="24569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13</a:t>
            </a: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328" y="29113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14</a:t>
            </a:r>
          </a:p>
        </p:txBody>
      </p:sp>
      <p:sp>
        <p:nvSpPr>
          <p:cNvPr id="1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651" y="11974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339" y="40113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1052384" y="1189747"/>
            <a:ext cx="11352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C00000"/>
                </a:solidFill>
              </a:rPr>
              <a:t>4.21 ~24 / </a:t>
            </a:r>
            <a:r>
              <a:rPr lang="ko-KR" altLang="en-US" sz="600" dirty="0" err="1">
                <a:solidFill>
                  <a:srgbClr val="C00000"/>
                </a:solidFill>
              </a:rPr>
              <a:t>대상제품</a:t>
            </a:r>
            <a:r>
              <a:rPr lang="ko-KR" altLang="en-US" sz="600" dirty="0">
                <a:solidFill>
                  <a:srgbClr val="C00000"/>
                </a:solidFill>
              </a:rPr>
              <a:t> 중 </a:t>
            </a:r>
            <a:r>
              <a:rPr lang="en-US" altLang="ko-KR" sz="600" dirty="0">
                <a:solidFill>
                  <a:srgbClr val="C00000"/>
                </a:solidFill>
              </a:rPr>
              <a:t>1</a:t>
            </a:r>
            <a:r>
              <a:rPr lang="ko-KR" altLang="en-US" sz="600" dirty="0">
                <a:solidFill>
                  <a:srgbClr val="C00000"/>
                </a:solidFill>
              </a:rPr>
              <a:t>개</a:t>
            </a: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83" y="57921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349733" y="6392710"/>
            <a:ext cx="5340749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장바구니 배너</a:t>
            </a:r>
          </a:p>
        </p:txBody>
      </p:sp>
      <p:sp>
        <p:nvSpPr>
          <p:cNvPr id="1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83" y="65492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126" y="11414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7686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장바구니 </a:t>
            </a:r>
            <a:r>
              <a:rPr lang="en-US" altLang="ko-KR" dirty="0"/>
              <a:t>-&gt; </a:t>
            </a:r>
            <a:r>
              <a:rPr lang="ko-KR" altLang="en-US" dirty="0"/>
              <a:t>주문서 이동시 </a:t>
            </a:r>
            <a:r>
              <a:rPr lang="ko-KR" altLang="en-US" dirty="0" err="1"/>
              <a:t>알럿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07368" y="2917549"/>
            <a:ext cx="1973075" cy="14475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81729" y="391950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5360" y="2617323"/>
            <a:ext cx="1952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결제금액 </a:t>
            </a:r>
            <a:r>
              <a:rPr lang="en-US" altLang="ko-KR" sz="800" b="1" dirty="0"/>
              <a:t>+ </a:t>
            </a:r>
            <a:r>
              <a:rPr lang="ko-KR" altLang="en-US" sz="800" b="1" dirty="0"/>
              <a:t>제품구매 할인 </a:t>
            </a:r>
            <a:r>
              <a:rPr lang="ko-KR" altLang="en-US" sz="800" b="1" dirty="0" err="1" smtClean="0"/>
              <a:t>미충족시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95828" y="2599357"/>
            <a:ext cx="2265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제품증정품</a:t>
            </a:r>
            <a:r>
              <a:rPr lang="ko-KR" altLang="en-US" sz="800" b="1" dirty="0"/>
              <a:t> 수량 부족 </a:t>
            </a:r>
            <a:r>
              <a:rPr lang="ko-KR" altLang="en-US" sz="800" b="1" dirty="0" smtClean="0"/>
              <a:t>시 </a:t>
            </a:r>
            <a:r>
              <a:rPr lang="en-US" altLang="ko-KR" sz="800" b="1" dirty="0" smtClean="0"/>
              <a:t>- </a:t>
            </a:r>
            <a:r>
              <a:rPr lang="ko-KR" altLang="en-US" sz="800" b="1" dirty="0" smtClean="0"/>
              <a:t>증정품전체품절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19736" y="607409"/>
            <a:ext cx="1124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본품</a:t>
            </a:r>
            <a:r>
              <a:rPr lang="ko-KR" altLang="en-US" sz="800" b="1" dirty="0"/>
              <a:t> 재고 부족 시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38" name="직사각형 37"/>
          <p:cNvSpPr/>
          <p:nvPr/>
        </p:nvSpPr>
        <p:spPr>
          <a:xfrm>
            <a:off x="3791744" y="2941637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3791744" y="940359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346233" y="1772816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304" y="608494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첫구매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 err="1" smtClean="0"/>
              <a:t>재고부족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523665" y="2602919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체험단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- </a:t>
            </a:r>
            <a:r>
              <a:rPr lang="ko-KR" altLang="en-US" sz="800" b="1" dirty="0" err="1" smtClean="0"/>
              <a:t>재고부족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79376" y="30152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63752" y="305423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7842" y="105295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07368" y="3288567"/>
            <a:ext cx="1973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{40,000}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 이상 결제 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{6,900}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원으로 구매 가능한 제품입니다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결제금액이 부족하여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정상가로 결제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63752" y="3284984"/>
            <a:ext cx="168962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제품증정품의 조기 소진되어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제공이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없이 구매 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02054" y="1321023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 재고가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부족합니다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개까지만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구매 가능합니다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6600056" y="908720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7154545" y="1750465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72064" y="10064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6672064" y="1271956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첫구매전용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 재고부족으로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612659" y="2936053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7167148" y="3777798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84667" y="303376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684667" y="3299289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체험단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제품 재고부족으로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40235-8D56-4274-B536-46DB871BC3B2}"/>
              </a:ext>
            </a:extLst>
          </p:cNvPr>
          <p:cNvSpPr txBox="1"/>
          <p:nvPr/>
        </p:nvSpPr>
        <p:spPr>
          <a:xfrm>
            <a:off x="308184" y="613838"/>
            <a:ext cx="8451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smtClean="0"/>
              <a:t>로그인 </a:t>
            </a:r>
            <a:r>
              <a:rPr lang="ko-KR" altLang="en-US" sz="800" b="1" dirty="0"/>
              <a:t>체크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5D72D7-7D4B-4DB0-A6DF-3195B31E70E1}"/>
              </a:ext>
            </a:extLst>
          </p:cNvPr>
          <p:cNvSpPr/>
          <p:nvPr/>
        </p:nvSpPr>
        <p:spPr>
          <a:xfrm>
            <a:off x="407368" y="965338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44F1C-2175-49D9-B6B6-1A887664E814}"/>
              </a:ext>
            </a:extLst>
          </p:cNvPr>
          <p:cNvSpPr txBox="1"/>
          <p:nvPr/>
        </p:nvSpPr>
        <p:spPr>
          <a:xfrm>
            <a:off x="543466" y="10779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F7D8C0-95B6-441A-9253-735FA42BD6C5}"/>
              </a:ext>
            </a:extLst>
          </p:cNvPr>
          <p:cNvSpPr/>
          <p:nvPr/>
        </p:nvSpPr>
        <p:spPr>
          <a:xfrm>
            <a:off x="517678" y="1372470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이니스프리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공식몰은 회원만 구매 가능합니다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로그인을 해주세요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7632" y="3919500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64295" y="178210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8344" y="2243959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C00000"/>
                </a:solidFill>
              </a:rPr>
              <a:t>- </a:t>
            </a: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로그인 팝업 노출 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공통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8344" y="4472817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주문서로 이동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719736" y="221599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19736" y="4272346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주문서이동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600056" y="221599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12659" y="4211447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767297" y="3795967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903200" y="3795967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791744" y="4947023"/>
            <a:ext cx="1973075" cy="164845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863752" y="505962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863752" y="5290370"/>
            <a:ext cx="168962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제품명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제품증정품의 조기 소진되어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구매시까지만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증정품이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제공됩니다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수량 조정 없이 구매 시 일부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본품의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증정품은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미제공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767297" y="6197354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903200" y="6197354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수량조정하기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95828" y="4676270"/>
            <a:ext cx="2416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/>
              <a:t>제품증정품</a:t>
            </a:r>
            <a:r>
              <a:rPr lang="ko-KR" altLang="en-US" sz="800" b="1" dirty="0"/>
              <a:t> 수량 부족 </a:t>
            </a:r>
            <a:r>
              <a:rPr lang="ko-KR" altLang="en-US" sz="800" b="1" dirty="0" smtClean="0"/>
              <a:t>시 </a:t>
            </a:r>
            <a:r>
              <a:rPr lang="en-US" altLang="ko-KR" sz="800" b="1" dirty="0" smtClean="0"/>
              <a:t>– </a:t>
            </a:r>
            <a:r>
              <a:rPr lang="ko-KR" altLang="en-US" sz="800" b="1" dirty="0" smtClean="0"/>
              <a:t>부분증정가능일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876275" y="6197354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수량조정하기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구매하기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주문서이동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FAC6756-4786-4995-BFC0-7185BC88386D}"/>
              </a:ext>
            </a:extLst>
          </p:cNvPr>
          <p:cNvSpPr/>
          <p:nvPr/>
        </p:nvSpPr>
        <p:spPr>
          <a:xfrm>
            <a:off x="10920536" y="-4178"/>
            <a:ext cx="1271464" cy="6248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800" b="1" dirty="0">
                <a:solidFill>
                  <a:schemeClr val="tx1"/>
                </a:solidFill>
              </a:rPr>
              <a:t>1.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알럿케이스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55009" y="608494"/>
            <a:ext cx="2034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 err="1" smtClean="0"/>
              <a:t>뷰티포인트</a:t>
            </a:r>
            <a:r>
              <a:rPr lang="ko-KR" altLang="en-US" sz="800" b="1" dirty="0" smtClean="0"/>
              <a:t> </a:t>
            </a:r>
            <a:r>
              <a:rPr lang="ko-KR" altLang="en-US" sz="800" b="1" dirty="0" err="1" smtClean="0"/>
              <a:t>전용제품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– </a:t>
            </a:r>
            <a:r>
              <a:rPr lang="ko-KR" altLang="en-US" sz="800" b="1" dirty="0" err="1" smtClean="0"/>
              <a:t>포인트부족</a:t>
            </a:r>
            <a:r>
              <a:rPr lang="ko-KR" altLang="en-US" sz="800" b="1" dirty="0" smtClean="0"/>
              <a:t> 시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81" name="직사각형 80"/>
          <p:cNvSpPr/>
          <p:nvPr/>
        </p:nvSpPr>
        <p:spPr>
          <a:xfrm>
            <a:off x="9146761" y="908720"/>
            <a:ext cx="1973075" cy="145351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9218769" y="100642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9218768" y="1196752"/>
            <a:ext cx="197307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뷰티포인트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전용 제품 가격보다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보유하신 뷰티포인트가 적어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구매가 불가 합니다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제품을 제외 하고 구매하시겠습니까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074397" y="2503962"/>
            <a:ext cx="285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취소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장바구니 화면 유지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구매하기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뷰티포인트전용제품</a:t>
            </a:r>
            <a:r>
              <a:rPr lang="ko-KR" altLang="en-US" sz="800" dirty="0" smtClean="0">
                <a:solidFill>
                  <a:srgbClr val="C00000"/>
                </a:solidFill>
              </a:rPr>
              <a:t> 제외 하고 주문서 이동</a:t>
            </a:r>
            <a:endParaRPr lang="en-US" altLang="ko-KR" sz="800" dirty="0" smtClean="0">
              <a:solidFill>
                <a:srgbClr val="C0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128448" y="1946159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구매하기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264351" y="1946159"/>
            <a:ext cx="864096" cy="2698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6835"/>
              </p:ext>
            </p:extLst>
          </p:nvPr>
        </p:nvGraphicFramePr>
        <p:xfrm>
          <a:off x="65314" y="410330"/>
          <a:ext cx="5996592" cy="5800578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2024-04-26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반영 초안작성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(MO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리뷰후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최종사항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전체 업데이트 예정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2024-04-30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리뷰 후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최종사항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반영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,PMO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 완료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2024-05-24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김슬기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정책 정의 보완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769018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914000" y="1728104"/>
            <a:ext cx="432048" cy="20901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51440"/>
              </p:ext>
            </p:extLst>
          </p:nvPr>
        </p:nvGraphicFramePr>
        <p:xfrm>
          <a:off x="9000565" y="44624"/>
          <a:ext cx="3152540" cy="198682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전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안내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로그인하기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로그인 팝업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메인화면으로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43773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360117"/>
            <a:ext cx="10358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장바구니 </a:t>
            </a:r>
            <a:r>
              <a:rPr lang="en-US" altLang="ko-KR" sz="900" dirty="0" smtClean="0">
                <a:solidFill>
                  <a:prstClr val="black"/>
                </a:solidFill>
              </a:rPr>
              <a:t>V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6514" y="16286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장바구니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7354" y="200503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□ </a:t>
            </a:r>
            <a:r>
              <a:rPr lang="ko-KR" altLang="en-US" sz="800" b="1" dirty="0" err="1" smtClean="0"/>
              <a:t>전체선택</a:t>
            </a:r>
            <a:endParaRPr lang="ko-KR" altLang="en-US" sz="800" b="1" dirty="0"/>
          </a:p>
        </p:txBody>
      </p:sp>
      <p:sp>
        <p:nvSpPr>
          <p:cNvPr id="7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986644" y="2009893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54621" y="3540485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3641238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3641237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3993702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3993701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4180470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4318414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4318053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3827936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3174268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4601562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쇼핑하러 가기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2901238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2838134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9282" y="2345875"/>
            <a:ext cx="535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80837" y="3460949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장바구니에 담긴 제품이 없습니다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하단의 </a:t>
            </a:r>
            <a:r>
              <a:rPr lang="ko-KR" altLang="en-US" sz="800" dirty="0" err="1" smtClean="0"/>
              <a:t>특가혜택</a:t>
            </a:r>
            <a:r>
              <a:rPr lang="ko-KR" altLang="en-US" sz="800" dirty="0" smtClean="0"/>
              <a:t> 제품들을 살펴보세요</a:t>
            </a:r>
            <a:endParaRPr lang="ko-KR" altLang="en-US" sz="8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185" y="2699641"/>
            <a:ext cx="696483" cy="651341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57750" y="4284550"/>
            <a:ext cx="5506202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장바구니 배너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7" y="4999714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혜택모음</a:t>
            </a:r>
            <a:endParaRPr lang="en-US" altLang="ko-KR" sz="800" dirty="0" smtClean="0"/>
          </a:p>
        </p:txBody>
      </p:sp>
      <p:grpSp>
        <p:nvGrpSpPr>
          <p:cNvPr id="261" name="그룹 260"/>
          <p:cNvGrpSpPr/>
          <p:nvPr/>
        </p:nvGrpSpPr>
        <p:grpSpPr>
          <a:xfrm>
            <a:off x="265915" y="5233380"/>
            <a:ext cx="8536263" cy="1419904"/>
            <a:chOff x="265915" y="3460974"/>
            <a:chExt cx="8536263" cy="1856462"/>
          </a:xfrm>
        </p:grpSpPr>
        <p:sp>
          <p:nvSpPr>
            <p:cNvPr id="262" name="직사각형 261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직사각형 264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연결선 265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직사각형 267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연결선 272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직사각형 274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/>
          <p:cNvSpPr/>
          <p:nvPr/>
        </p:nvSpPr>
        <p:spPr>
          <a:xfrm>
            <a:off x="5877877" y="1685105"/>
            <a:ext cx="3020463" cy="10476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59412" y="1844824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err="1"/>
              <a:t>로그인을</a:t>
            </a:r>
            <a:r>
              <a:rPr lang="ko-KR" altLang="en-US" sz="800" dirty="0"/>
              <a:t> 하시면 지금 보고있는 제품을</a:t>
            </a:r>
            <a:br>
              <a:rPr lang="ko-KR" altLang="en-US" sz="800" dirty="0"/>
            </a:br>
            <a:r>
              <a:rPr lang="ko-KR" altLang="en-US" sz="800" dirty="0"/>
              <a:t>나중에도 확인하실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7014172" y="229957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로그인하기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030" y="16231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172" y="23275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179" y="46369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IN_PC_CAR_01_01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80176" y="5008960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특가 혜택 </a:t>
            </a:r>
            <a:r>
              <a:rPr lang="ko-KR" altLang="en-US" sz="900" b="1" dirty="0" err="1" smtClean="0"/>
              <a:t>더보기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15965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IN_PC_CAR_01_01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95490"/>
              </p:ext>
            </p:extLst>
          </p:nvPr>
        </p:nvGraphicFramePr>
        <p:xfrm>
          <a:off x="9000565" y="44624"/>
          <a:ext cx="3152540" cy="26212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장바구니에 담긴 제품 없을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안내문구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로그인후 장바구니 진입 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내 제품 중 가격변동이 있을 경우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 배너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BO &gt;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전시관리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장바구니배너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 혜택 제품 리스트 노출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3-1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 시 특가화면으로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결제정보 영역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43773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360117"/>
            <a:ext cx="10358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장바구니 </a:t>
            </a:r>
            <a:r>
              <a:rPr lang="en-US" altLang="ko-KR" sz="900" dirty="0" smtClean="0">
                <a:solidFill>
                  <a:prstClr val="black"/>
                </a:solidFill>
              </a:rPr>
              <a:t>V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6514" y="16286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장바구니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7354" y="200503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□ </a:t>
            </a:r>
            <a:r>
              <a:rPr lang="ko-KR" altLang="en-US" sz="800" b="1" dirty="0" err="1" smtClean="0"/>
              <a:t>전체선택</a:t>
            </a:r>
            <a:endParaRPr lang="ko-KR" altLang="en-US" sz="800" b="1" dirty="0"/>
          </a:p>
        </p:txBody>
      </p:sp>
      <p:sp>
        <p:nvSpPr>
          <p:cNvPr id="7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986644" y="2009893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54621" y="2811859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2912612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2912611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3265076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3265075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3451844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358978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3589427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3099310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2445642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3872936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쇼핑하러 가기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217261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2109508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9282" y="2345875"/>
            <a:ext cx="535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980837" y="3460949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장바구니에 담긴 제품이 없습니다</a:t>
            </a:r>
            <a:r>
              <a:rPr lang="en-US" altLang="ko-KR" sz="800" dirty="0" smtClean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 smtClean="0"/>
              <a:t>하단의 </a:t>
            </a:r>
            <a:r>
              <a:rPr lang="ko-KR" altLang="en-US" sz="800" dirty="0" err="1" smtClean="0"/>
              <a:t>특가혜택</a:t>
            </a:r>
            <a:r>
              <a:rPr lang="ko-KR" altLang="en-US" sz="800" dirty="0" smtClean="0"/>
              <a:t> 제품들을 살펴보세요</a:t>
            </a:r>
            <a:endParaRPr lang="ko-KR" altLang="en-US" sz="800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4185" y="2699641"/>
            <a:ext cx="696483" cy="651341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157750" y="4284550"/>
            <a:ext cx="5506202" cy="529077"/>
          </a:xfrm>
          <a:prstGeom prst="rect">
            <a:avLst/>
          </a:pr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/>
                </a:solidFill>
              </a:rPr>
              <a:t>장바구니 배너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317" y="4911002"/>
            <a:ext cx="126348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이니스프리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혜택모음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grpSp>
        <p:nvGrpSpPr>
          <p:cNvPr id="261" name="그룹 260"/>
          <p:cNvGrpSpPr/>
          <p:nvPr/>
        </p:nvGrpSpPr>
        <p:grpSpPr>
          <a:xfrm>
            <a:off x="265915" y="5233380"/>
            <a:ext cx="8536263" cy="1419904"/>
            <a:chOff x="265915" y="3460974"/>
            <a:chExt cx="8536263" cy="1856462"/>
          </a:xfrm>
        </p:grpSpPr>
        <p:sp>
          <p:nvSpPr>
            <p:cNvPr id="262" name="직사각형 261"/>
            <p:cNvSpPr/>
            <p:nvPr/>
          </p:nvSpPr>
          <p:spPr>
            <a:xfrm>
              <a:off x="265915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/>
            <p:cNvCxnSpPr/>
            <p:nvPr/>
          </p:nvCxnSpPr>
          <p:spPr>
            <a:xfrm flipH="1" flipV="1">
              <a:off x="280119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269319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직사각형 264"/>
            <p:cNvSpPr/>
            <p:nvPr/>
          </p:nvSpPr>
          <p:spPr>
            <a:xfrm>
              <a:off x="2010717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연결선 265"/>
            <p:cNvCxnSpPr/>
            <p:nvPr/>
          </p:nvCxnSpPr>
          <p:spPr>
            <a:xfrm flipH="1" flipV="1">
              <a:off x="2024921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2014121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직사각형 267"/>
            <p:cNvSpPr/>
            <p:nvPr/>
          </p:nvSpPr>
          <p:spPr>
            <a:xfrm>
              <a:off x="3726701" y="3473617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9" name="직선 연결선 268"/>
            <p:cNvCxnSpPr/>
            <p:nvPr/>
          </p:nvCxnSpPr>
          <p:spPr>
            <a:xfrm flipH="1" flipV="1">
              <a:off x="3740905" y="3507215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3730105" y="3473617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/>
            <p:cNvSpPr/>
            <p:nvPr/>
          </p:nvSpPr>
          <p:spPr>
            <a:xfrm>
              <a:off x="5450053" y="347501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3" name="직선 연결선 272"/>
            <p:cNvCxnSpPr/>
            <p:nvPr/>
          </p:nvCxnSpPr>
          <p:spPr>
            <a:xfrm flipH="1" flipV="1">
              <a:off x="5464257" y="350861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flipH="1">
              <a:off x="5453457" y="347501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직사각형 274"/>
            <p:cNvSpPr/>
            <p:nvPr/>
          </p:nvSpPr>
          <p:spPr>
            <a:xfrm>
              <a:off x="7195513" y="3460974"/>
              <a:ext cx="1606665" cy="184242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6" name="직선 연결선 275"/>
            <p:cNvCxnSpPr/>
            <p:nvPr/>
          </p:nvCxnSpPr>
          <p:spPr>
            <a:xfrm flipH="1" flipV="1">
              <a:off x="7209717" y="3494572"/>
              <a:ext cx="1592459" cy="1808824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flipH="1">
              <a:off x="7198917" y="3460974"/>
              <a:ext cx="1603260" cy="1842421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923" y="29098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727" y="44410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783" y="49071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877" y="1983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764225" y="5077904"/>
            <a:ext cx="1800200" cy="135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10271666" y="607342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826711" y="5381945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장바구니에 가격 및 혜택이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변동 된 제품이 있습니다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현재 기준의 가격으로 적용됩니다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41377" y="4671156"/>
            <a:ext cx="23246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장바구니 진입 시 변경 된 데이터가 있을 시 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377" y="46904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826711" y="51670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알림</a:t>
            </a:r>
            <a:endParaRPr lang="ko-KR" altLang="en-US" sz="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526647" y="4911002"/>
            <a:ext cx="11961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특가 혜택 </a:t>
            </a:r>
            <a:r>
              <a:rPr lang="ko-KR" altLang="en-US" sz="900" b="1" dirty="0" err="1" smtClean="0"/>
              <a:t>더보기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&gt;</a:t>
            </a:r>
            <a:endParaRPr lang="en-US" altLang="ko-KR" sz="800" dirty="0" smtClean="0"/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781" y="49012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63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11" name="부제목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IN_PC_CAR_01_02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74406"/>
              </p:ext>
            </p:extLst>
          </p:nvPr>
        </p:nvGraphicFramePr>
        <p:xfrm>
          <a:off x="9000565" y="44624"/>
          <a:ext cx="3152540" cy="62068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체크 상태가 디폴트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해제 시 장바구니에 담긴 제품 모두 체크 해제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제품리스트에서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한개씩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체크하여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전체상품이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되었을 시 자동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전체선택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1-1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선택삭제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제품리스트에서 선택된 제품이 삭제 됨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즉시삭제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각 제품별 개별 삭제 가능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삭제 버튼 선택 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삭제 시 장바구니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새로고침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되면서 장바구니 합계 금액에 반영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1-2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제품영역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영역 선택 시 해당 제품 상세 화면으로 이동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1-3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수량수정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-,+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버튼으로 제품 수량 수정 가능 또는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숫자를 직접 입력하여 수정 가능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숫자 외 문자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입력창에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입력 안되고 자동 삭제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기간내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또한 캠페인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구매제한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수량 있을 경우 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알럿</a:t>
                      </a:r>
                      <a:r>
                        <a:rPr lang="ko-KR" altLang="en-US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자음장</a:t>
                      </a:r>
                      <a:r>
                        <a:rPr lang="en-US" altLang="ko-KR" sz="7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영역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N+%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구분하여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되어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프로모션 조건을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미충족시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할인전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가격으로 표기 되며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충족 시 할인 된 가격으로 표기됨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영역 타이틀은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등록 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탭명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동일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2-1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프로모션안내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N+N/N+%/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제품할인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제품영역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하단으로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2-2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프로모션제품더보기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프로모션 상세 팝업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 팝업 사용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다음장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유의사항 팝업 노출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별도장표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정의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73725" y="1360117"/>
            <a:ext cx="10358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prstClr val="black"/>
                </a:solidFill>
              </a:rPr>
              <a:t>홈 </a:t>
            </a:r>
            <a:r>
              <a:rPr lang="en-US" altLang="ko-KR" sz="900" dirty="0" smtClean="0">
                <a:solidFill>
                  <a:prstClr val="black"/>
                </a:solidFill>
              </a:rPr>
              <a:t>&gt; </a:t>
            </a:r>
            <a:r>
              <a:rPr lang="ko-KR" altLang="en-US" sz="900" dirty="0" smtClean="0">
                <a:solidFill>
                  <a:prstClr val="black"/>
                </a:solidFill>
              </a:rPr>
              <a:t>장바구니 </a:t>
            </a:r>
            <a:r>
              <a:rPr lang="en-US" altLang="ko-KR" sz="900" dirty="0" smtClean="0">
                <a:solidFill>
                  <a:prstClr val="black"/>
                </a:solidFill>
              </a:rPr>
              <a:t>V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166514" y="162866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solidFill>
                  <a:prstClr val="black"/>
                </a:solidFill>
              </a:rPr>
              <a:t>장바구니</a:t>
            </a:r>
            <a:endParaRPr lang="ko-KR" altLang="en-US" sz="1600" b="1" dirty="0"/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2" y="700052"/>
            <a:ext cx="839235" cy="136620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54" y="991950"/>
            <a:ext cx="216477" cy="207818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381328" y="1004528"/>
            <a:ext cx="890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카테고리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52407" y="988196"/>
            <a:ext cx="3903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이벤트     특가     베스트     쿠폰존     쇼케이스     라이브     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FOR ME</a:t>
            </a:r>
            <a:endParaRPr lang="ko-KR" altLang="en-US" sz="9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289710" y="1004528"/>
            <a:ext cx="542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ABOUT</a:t>
            </a:r>
            <a:endParaRPr lang="ko-KR" altLang="en-US" sz="4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pic>
        <p:nvPicPr>
          <p:cNvPr id="117" name="그림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760" y="618601"/>
            <a:ext cx="978544" cy="295714"/>
          </a:xfrm>
          <a:prstGeom prst="rect">
            <a:avLst/>
          </a:prstGeom>
        </p:spPr>
      </p:pic>
      <p:grpSp>
        <p:nvGrpSpPr>
          <p:cNvPr id="118" name="그룹 117"/>
          <p:cNvGrpSpPr/>
          <p:nvPr/>
        </p:nvGrpSpPr>
        <p:grpSpPr>
          <a:xfrm>
            <a:off x="3411257" y="646468"/>
            <a:ext cx="2204927" cy="228949"/>
            <a:chOff x="3958650" y="362309"/>
            <a:chExt cx="2204927" cy="228949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3958650" y="362309"/>
              <a:ext cx="2204927" cy="228949"/>
            </a:xfrm>
            <a:prstGeom prst="round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 rotWithShape="1">
            <a:blip r:embed="rId5"/>
            <a:srcRect t="1" r="60194" b="12727"/>
            <a:stretch/>
          </p:blipFill>
          <p:spPr>
            <a:xfrm>
              <a:off x="5942138" y="399541"/>
              <a:ext cx="186200" cy="159540"/>
            </a:xfrm>
            <a:prstGeom prst="rect">
              <a:avLst/>
            </a:prstGeom>
          </p:spPr>
        </p:pic>
      </p:grpSp>
      <p:cxnSp>
        <p:nvCxnSpPr>
          <p:cNvPr id="121" name="직선 연결선 120"/>
          <p:cNvCxnSpPr/>
          <p:nvPr/>
        </p:nvCxnSpPr>
        <p:spPr>
          <a:xfrm>
            <a:off x="61317" y="1340768"/>
            <a:ext cx="890612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3457993" y="994376"/>
            <a:ext cx="45719" cy="45719"/>
          </a:xfrm>
          <a:prstGeom prst="ellipse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17354" y="2005036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□ </a:t>
            </a:r>
            <a:r>
              <a:rPr lang="ko-KR" altLang="en-US" sz="800" b="1" dirty="0" err="1" smtClean="0"/>
              <a:t>전체선택</a:t>
            </a:r>
            <a:endParaRPr lang="ko-KR" altLang="en-US" sz="800" b="1" dirty="0"/>
          </a:p>
        </p:txBody>
      </p:sp>
      <p:sp>
        <p:nvSpPr>
          <p:cNvPr id="7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986644" y="2009893"/>
            <a:ext cx="579683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54621" y="2811859"/>
            <a:ext cx="2899518" cy="1006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6012030" y="2912612"/>
            <a:ext cx="1589940" cy="3023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주문금액</a:t>
            </a:r>
            <a:endParaRPr lang="en-US" altLang="ko-KR" sz="7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spc="-1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ㄴ </a:t>
            </a:r>
            <a:r>
              <a:rPr lang="ko-KR" altLang="en-US" sz="700" spc="-1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상품할인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35815" y="2912611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12030" y="3265076"/>
            <a:ext cx="158994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endParaRPr lang="ko-KR" altLang="en-US" sz="7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5815" y="3265075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무료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6012030" y="3451844"/>
            <a:ext cx="276802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2030" y="3589788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b="1" dirty="0" smtClean="0"/>
              <a:t>결제예정금액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37873" y="3589427"/>
            <a:ext cx="55755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b="1" dirty="0" smtClean="0"/>
              <a:t>200,000</a:t>
            </a:r>
            <a:r>
              <a:rPr lang="ko-KR" altLang="en-US" sz="900" b="1" dirty="0" smtClean="0"/>
              <a:t>원</a:t>
            </a:r>
            <a:endParaRPr lang="ko-KR" altLang="en-US" sz="9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35815" y="3099310"/>
            <a:ext cx="557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- 61,000</a:t>
            </a:r>
            <a:r>
              <a:rPr lang="ko-KR" altLang="en-US" sz="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원</a:t>
            </a:r>
            <a:endParaRPr lang="ko-KR" altLang="en-US" sz="8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877877" y="2445642"/>
            <a:ext cx="3143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* </a:t>
            </a:r>
            <a:r>
              <a:rPr lang="ko-KR" altLang="en-US" sz="700" b="1" dirty="0" smtClean="0"/>
              <a:t>최종 할인혜택</a:t>
            </a:r>
            <a:r>
              <a:rPr lang="en-US" altLang="ko-KR" sz="700" b="1" dirty="0" smtClean="0"/>
              <a:t>(</a:t>
            </a:r>
            <a:r>
              <a:rPr lang="ko-KR" altLang="en-US" sz="700" b="1" dirty="0" smtClean="0"/>
              <a:t>쿠폰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결제금액조건 할인 등</a:t>
            </a:r>
            <a:r>
              <a:rPr lang="en-US" altLang="ko-KR" sz="700" b="1" dirty="0" smtClean="0"/>
              <a:t>)</a:t>
            </a:r>
            <a:r>
              <a:rPr lang="ko-KR" altLang="en-US" sz="700" b="1" dirty="0" smtClean="0"/>
              <a:t>은 주문서에서 적용됩니다</a:t>
            </a:r>
            <a:r>
              <a:rPr lang="en-US" altLang="ko-KR" sz="700" b="1" dirty="0" smtClean="0"/>
              <a:t>.</a:t>
            </a:r>
          </a:p>
          <a:p>
            <a:r>
              <a:rPr lang="en-US" altLang="ko-KR" sz="700" b="1" dirty="0" smtClean="0">
                <a:solidFill>
                  <a:srgbClr val="C00000"/>
                </a:solidFill>
              </a:rPr>
              <a:t>* 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최종결제금액에 따라 </a:t>
            </a:r>
            <a:r>
              <a:rPr lang="ko-KR" altLang="en-US" sz="700" b="1" dirty="0" err="1" smtClean="0">
                <a:solidFill>
                  <a:srgbClr val="C00000"/>
                </a:solidFill>
              </a:rPr>
              <a:t>증정품</a:t>
            </a:r>
            <a:r>
              <a:rPr lang="ko-KR" altLang="en-US" sz="700" b="1" dirty="0" smtClean="0">
                <a:solidFill>
                  <a:srgbClr val="C00000"/>
                </a:solidFill>
              </a:rPr>
              <a:t> 내역이 장바구니와 달라질 수 있습니다</a:t>
            </a:r>
            <a:r>
              <a:rPr lang="en-US" altLang="ko-KR" sz="700" b="1" dirty="0" smtClean="0">
                <a:solidFill>
                  <a:srgbClr val="C00000"/>
                </a:solidFill>
              </a:rPr>
              <a:t>.</a:t>
            </a:r>
            <a:endParaRPr lang="en-US" altLang="ko-KR" sz="700" dirty="0" smtClean="0">
              <a:solidFill>
                <a:srgbClr val="C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954622" y="3872936"/>
            <a:ext cx="2899518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b="1" dirty="0" smtClean="0"/>
              <a:t>주문하기</a:t>
            </a:r>
            <a:endParaRPr lang="ko-KR" altLang="en-US" sz="8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5927734" y="217261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>
                <a:solidFill>
                  <a:prstClr val="black"/>
                </a:solidFill>
              </a:rPr>
              <a:t>결제정보</a:t>
            </a:r>
            <a:endParaRPr lang="ko-KR" altLang="en-US" sz="1100" b="1" dirty="0"/>
          </a:p>
        </p:txBody>
      </p:sp>
      <p:sp>
        <p:nvSpPr>
          <p:cNvPr id="3" name="직사각형 2"/>
          <p:cNvSpPr/>
          <p:nvPr/>
        </p:nvSpPr>
        <p:spPr>
          <a:xfrm>
            <a:off x="5877877" y="2109508"/>
            <a:ext cx="3020463" cy="21750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59282" y="2345875"/>
            <a:ext cx="5356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04956" y="2443798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{</a:t>
            </a:r>
            <a:r>
              <a:rPr lang="ko-KR" altLang="en-US" sz="800" b="1" dirty="0" err="1" smtClean="0"/>
              <a:t>캠페인명</a:t>
            </a:r>
            <a:r>
              <a:rPr lang="en-US" altLang="ko-KR" sz="800" b="1" dirty="0" smtClean="0"/>
              <a:t>}</a:t>
            </a:r>
            <a:endParaRPr lang="ko-KR" altLang="en-US" sz="800" b="1" dirty="0"/>
          </a:p>
        </p:txBody>
      </p:sp>
      <p:grpSp>
        <p:nvGrpSpPr>
          <p:cNvPr id="1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08603" y="278706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1081491" y="2952042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151" name="TextBox 150"/>
          <p:cNvSpPr txBox="1"/>
          <p:nvPr/>
        </p:nvSpPr>
        <p:spPr>
          <a:xfrm>
            <a:off x="4719951" y="311959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181530" y="313981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5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37023" y="280770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37895" y="270863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55" name="직선 연결선 154"/>
          <p:cNvCxnSpPr/>
          <p:nvPr/>
        </p:nvCxnSpPr>
        <p:spPr>
          <a:xfrm>
            <a:off x="335360" y="2673610"/>
            <a:ext cx="52309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42641"/>
              </p:ext>
            </p:extLst>
          </p:nvPr>
        </p:nvGraphicFramePr>
        <p:xfrm>
          <a:off x="3761325" y="313706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64" name="직사각형 163"/>
          <p:cNvSpPr/>
          <p:nvPr/>
        </p:nvSpPr>
        <p:spPr>
          <a:xfrm>
            <a:off x="237895" y="34259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67" name="직사각형 166"/>
          <p:cNvSpPr/>
          <p:nvPr/>
        </p:nvSpPr>
        <p:spPr>
          <a:xfrm>
            <a:off x="1072086" y="2801695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04956" y="4739372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{</a:t>
            </a:r>
            <a:r>
              <a:rPr lang="ko-KR" altLang="en-US" sz="800" b="1" dirty="0" err="1" smtClean="0"/>
              <a:t>캠페인명</a:t>
            </a:r>
            <a:r>
              <a:rPr lang="en-US" altLang="ko-KR" sz="800" b="1" dirty="0" smtClean="0"/>
              <a:t>}</a:t>
            </a:r>
            <a:endParaRPr lang="ko-KR" altLang="en-US" sz="800" b="1" dirty="0"/>
          </a:p>
        </p:txBody>
      </p:sp>
      <p:sp>
        <p:nvSpPr>
          <p:cNvPr id="199" name="직사각형 198"/>
          <p:cNvSpPr/>
          <p:nvPr/>
        </p:nvSpPr>
        <p:spPr>
          <a:xfrm>
            <a:off x="-312712" y="2443798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N+%</a:t>
            </a:r>
            <a:endParaRPr lang="ko-KR" altLang="en-US" sz="800" b="1" dirty="0"/>
          </a:p>
        </p:txBody>
      </p:sp>
      <p:sp>
        <p:nvSpPr>
          <p:cNvPr id="200" name="직사각형 199"/>
          <p:cNvSpPr/>
          <p:nvPr/>
        </p:nvSpPr>
        <p:spPr>
          <a:xfrm>
            <a:off x="-312712" y="4853910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N+N</a:t>
            </a:r>
            <a:endParaRPr lang="ko-KR" altLang="en-US" sz="800" b="1" dirty="0"/>
          </a:p>
        </p:txBody>
      </p:sp>
      <p:grpSp>
        <p:nvGrpSpPr>
          <p:cNvPr id="20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08603" y="350492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0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1081491" y="3669902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210" name="TextBox 209"/>
          <p:cNvSpPr txBox="1"/>
          <p:nvPr/>
        </p:nvSpPr>
        <p:spPr>
          <a:xfrm>
            <a:off x="4719951" y="383745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5181530" y="385767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1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37023" y="352556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13" name="표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3890"/>
              </p:ext>
            </p:extLst>
          </p:nvPr>
        </p:nvGraphicFramePr>
        <p:xfrm>
          <a:off x="3761325" y="385492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14" name="직사각형 213"/>
          <p:cNvSpPr/>
          <p:nvPr/>
        </p:nvSpPr>
        <p:spPr>
          <a:xfrm>
            <a:off x="1072086" y="3519555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cxnSp>
        <p:nvCxnSpPr>
          <p:cNvPr id="215" name="직선 연결선 214"/>
          <p:cNvCxnSpPr/>
          <p:nvPr/>
        </p:nvCxnSpPr>
        <p:spPr>
          <a:xfrm>
            <a:off x="335360" y="4961632"/>
            <a:ext cx="523096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08603" y="507322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0" name="TextBox 219"/>
          <p:cNvSpPr txBox="1"/>
          <p:nvPr/>
        </p:nvSpPr>
        <p:spPr>
          <a:xfrm>
            <a:off x="1081491" y="5238203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221" name="TextBox 220"/>
          <p:cNvSpPr txBox="1"/>
          <p:nvPr/>
        </p:nvSpPr>
        <p:spPr>
          <a:xfrm>
            <a:off x="4719951" y="540575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5181530" y="533434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2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37023" y="509386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4" name="표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18066"/>
              </p:ext>
            </p:extLst>
          </p:nvPr>
        </p:nvGraphicFramePr>
        <p:xfrm>
          <a:off x="3761325" y="542322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25" name="직사각형 224"/>
          <p:cNvSpPr/>
          <p:nvPr/>
        </p:nvSpPr>
        <p:spPr>
          <a:xfrm>
            <a:off x="1072086" y="508785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226" name="직사각형 225"/>
          <p:cNvSpPr/>
          <p:nvPr/>
        </p:nvSpPr>
        <p:spPr>
          <a:xfrm>
            <a:off x="237895" y="499292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pSp>
        <p:nvGrpSpPr>
          <p:cNvPr id="22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08603" y="5794595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1081491" y="5959572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232" name="TextBox 231"/>
          <p:cNvSpPr txBox="1"/>
          <p:nvPr/>
        </p:nvSpPr>
        <p:spPr>
          <a:xfrm>
            <a:off x="4719951" y="612712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5181530" y="605571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23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137023" y="581523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48790"/>
              </p:ext>
            </p:extLst>
          </p:nvPr>
        </p:nvGraphicFramePr>
        <p:xfrm>
          <a:off x="3761325" y="614459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236" name="직사각형 235"/>
          <p:cNvSpPr/>
          <p:nvPr/>
        </p:nvSpPr>
        <p:spPr>
          <a:xfrm>
            <a:off x="1072086" y="5809225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35" y="2023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873" y="20325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73" y="28029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0" y="24016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7" y="27849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554" y="2953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761" y="36586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71014" y="4169325"/>
            <a:ext cx="5288028" cy="51573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97072" y="4173894"/>
            <a:ext cx="40025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904189" y="4189701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69742" y="4351456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3079" y="4526536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766" y="41828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02135" y="6507931"/>
            <a:ext cx="5278810" cy="52423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328193" y="6551850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</a:t>
            </a:r>
            <a:endParaRPr lang="en-US" altLang="ko-KR" sz="7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927607" y="6583015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300863" y="6707248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4200" y="6847496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9198404" y="4142256"/>
            <a:ext cx="2802252" cy="71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9214696" y="4175603"/>
            <a:ext cx="11528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캠페인명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1</a:t>
            </a:r>
            <a:r>
              <a:rPr lang="ko-KR" altLang="en-US" sz="700" b="1" dirty="0" smtClean="0"/>
              <a:t>줄까지 </a:t>
            </a:r>
            <a:r>
              <a:rPr lang="ko-KR" altLang="en-US" sz="700" b="1" dirty="0"/>
              <a:t>노출</a:t>
            </a:r>
            <a:endParaRPr lang="en-US" altLang="ko-KR" sz="700" b="1" dirty="0"/>
          </a:p>
          <a:p>
            <a:endParaRPr lang="en-US" altLang="ko-KR" sz="700" b="1" dirty="0">
              <a:solidFill>
                <a:srgbClr val="C00000"/>
              </a:solidFill>
            </a:endParaRPr>
          </a:p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DB7683-BFEF-4BFD-9174-50F062F9FFB6}"/>
              </a:ext>
            </a:extLst>
          </p:cNvPr>
          <p:cNvSpPr txBox="1"/>
          <p:nvPr/>
        </p:nvSpPr>
        <p:spPr>
          <a:xfrm>
            <a:off x="11379589" y="4283325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8881" y="457433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안내문구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89" y="40761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80" y="433237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913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장바구니 </a:t>
            </a:r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IN_MO_CAR_01_02_01</a:t>
            </a:r>
            <a:endParaRPr lang="ko-KR" altLang="en-US" dirty="0"/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51948"/>
              </p:ext>
            </p:extLst>
          </p:nvPr>
        </p:nvGraphicFramePr>
        <p:xfrm>
          <a:off x="9000565" y="44624"/>
          <a:ext cx="3152540" cy="322261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장바구니 정책은 </a:t>
                      </a:r>
                      <a:r>
                        <a:rPr lang="en-US" altLang="ko-KR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MO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와 동일</a:t>
                      </a:r>
                      <a:endParaRPr lang="en-US" altLang="ko-KR" sz="800" b="0" u="none" kern="1200" baseline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9069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2-3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해당 프로모션 구매조건 안내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특가타이틀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 노출 후 펼침 하면 전체 내용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닫힘상태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개이상구매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시 최대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[40%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   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▼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2-4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더 담기 영역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프로모션 제품 리스트 노출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선택한 제품을 장바구니에 바로 담을 수 있음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리스트는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미체크가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디폴트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2-5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장바구니담기 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하단 고정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ㄴ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제품 선택 없이 누르면 확인 </a:t>
                      </a:r>
                      <a:r>
                        <a:rPr lang="ko-KR" altLang="en-US" sz="8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토스트팝업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제품을 선택해주세요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＇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22507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kern="1200" baseline="0" dirty="0" smtClean="0">
                        <a:solidFill>
                          <a:srgbClr val="7030A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41350"/>
                  </a:ext>
                </a:extLst>
              </a:tr>
            </a:tbl>
          </a:graphicData>
        </a:graphic>
      </p:graphicFrame>
      <p:sp>
        <p:nvSpPr>
          <p:cNvPr id="82" name="부제목 2"/>
          <p:cNvSpPr txBox="1">
            <a:spLocks/>
          </p:cNvSpPr>
          <p:nvPr/>
        </p:nvSpPr>
        <p:spPr>
          <a:xfrm>
            <a:off x="777382" y="264092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홈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415183" y="659574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X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822895" y="69035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프로모션 제품</a:t>
            </a:r>
            <a:endParaRPr lang="ko-KR" altLang="en-US" sz="1000" b="1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2"/>
          <a:srcRect l="4207" t="14357" r="5548" b="15269"/>
          <a:stretch/>
        </p:blipFill>
        <p:spPr>
          <a:xfrm>
            <a:off x="839416" y="967351"/>
            <a:ext cx="2520280" cy="2343975"/>
          </a:xfrm>
          <a:prstGeom prst="rect">
            <a:avLst/>
          </a:prstGeom>
        </p:spPr>
      </p:pic>
      <p:grpSp>
        <p:nvGrpSpPr>
          <p:cNvPr id="9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7545" y="3666587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480433" y="370418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468047" y="4022853"/>
            <a:ext cx="2163602" cy="25688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옵션을 선택해주세요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132" y="4062874"/>
            <a:ext cx="161925" cy="171450"/>
          </a:xfrm>
          <a:prstGeom prst="rect">
            <a:avLst/>
          </a:prstGeom>
        </p:spPr>
      </p:pic>
      <p:sp>
        <p:nvSpPr>
          <p:cNvPr id="98" name="직사각형 97"/>
          <p:cNvSpPr/>
          <p:nvPr/>
        </p:nvSpPr>
        <p:spPr>
          <a:xfrm>
            <a:off x="866763" y="4396272"/>
            <a:ext cx="2826924" cy="65916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779304" y="476343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36496" y="4434444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87053"/>
              </p:ext>
            </p:extLst>
          </p:nvPr>
        </p:nvGraphicFramePr>
        <p:xfrm>
          <a:off x="934411" y="477151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986774" y="4506812"/>
            <a:ext cx="158994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04 </a:t>
            </a:r>
            <a:r>
              <a:rPr lang="ko-KR" altLang="en-US" sz="800" b="1" dirty="0" smtClean="0"/>
              <a:t>베이지</a:t>
            </a:r>
            <a:endParaRPr lang="ko-KR" altLang="en-US" sz="8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4" name="구부러진 연결선 103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96" idx="3"/>
            <a:endCxn id="98" idx="3"/>
          </p:cNvCxnSpPr>
          <p:nvPr/>
        </p:nvCxnSpPr>
        <p:spPr>
          <a:xfrm>
            <a:off x="3631649" y="4151295"/>
            <a:ext cx="62038" cy="574560"/>
          </a:xfrm>
          <a:prstGeom prst="curvedConnector3">
            <a:avLst>
              <a:gd name="adj1" fmla="val 468484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16889" y="5224188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1489777" y="5261790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</a:t>
            </a:r>
            <a:r>
              <a:rPr lang="ko-KR" altLang="en-US" sz="700" spc="-150" dirty="0" smtClean="0"/>
              <a:t>길어</a:t>
            </a:r>
            <a:r>
              <a:rPr lang="en-US" altLang="ko-KR" sz="700" spc="-150" dirty="0" smtClean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719426" y="5613318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7517"/>
              </p:ext>
            </p:extLst>
          </p:nvPr>
        </p:nvGraphicFramePr>
        <p:xfrm>
          <a:off x="1480372" y="5624163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2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36496" y="5233688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240151" y="477239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6" name="직사각형 125"/>
          <p:cNvSpPr/>
          <p:nvPr/>
        </p:nvSpPr>
        <p:spPr>
          <a:xfrm>
            <a:off x="3240151" y="5635691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822895" y="3350988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프로모션 제품 더 담기</a:t>
            </a:r>
            <a:endParaRPr lang="ko-KR" altLang="en-US" sz="1000" b="1" dirty="0"/>
          </a:p>
        </p:txBody>
      </p:sp>
      <p:sp>
        <p:nvSpPr>
          <p:cNvPr id="130" name="직사각형 129"/>
          <p:cNvSpPr/>
          <p:nvPr/>
        </p:nvSpPr>
        <p:spPr>
          <a:xfrm>
            <a:off x="648968" y="3585041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648968" y="514219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130651" y="1009782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▲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723198" y="548680"/>
            <a:ext cx="3056443" cy="590465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62" y="10092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57" y="33521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77118" y="6108551"/>
            <a:ext cx="1869136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/>
              <a:t>장바구니 담기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777382" y="6108551"/>
            <a:ext cx="1099735" cy="307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mtClean="0"/>
              <a:t>취소</a:t>
            </a:r>
            <a:endParaRPr lang="ko-KR" altLang="en-US" sz="800" dirty="0"/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296" y="61589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</a:p>
        </p:txBody>
      </p:sp>
    </p:spTree>
    <p:extLst>
      <p:ext uri="{BB962C8B-B14F-4D97-AF65-F5344CB8AC3E}">
        <p14:creationId xmlns:p14="http://schemas.microsoft.com/office/powerpoint/2010/main" val="59146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구매개수</a:t>
            </a:r>
            <a:r>
              <a:rPr lang="ko-KR" altLang="en-US" dirty="0" smtClean="0"/>
              <a:t> </a:t>
            </a:r>
            <a:r>
              <a:rPr lang="ko-KR" altLang="en-US" dirty="0"/>
              <a:t>초과시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1384" y="672143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 smtClean="0"/>
              <a:t>제품별 최대 구매 가능 수량 초과 시 </a:t>
            </a:r>
            <a:r>
              <a:rPr lang="en-US" altLang="ko-KR" sz="1000" b="1" dirty="0" smtClean="0"/>
              <a:t>: (+) </a:t>
            </a:r>
            <a:r>
              <a:rPr lang="ko-KR" altLang="en-US" sz="1000" b="1" dirty="0" smtClean="0"/>
              <a:t>버튼 비활성화 및 </a:t>
            </a:r>
            <a:r>
              <a:rPr lang="ko-KR" altLang="en-US" sz="1000" b="1" dirty="0" err="1" smtClean="0"/>
              <a:t>알럿</a:t>
            </a:r>
            <a:r>
              <a:rPr lang="en-US" altLang="ko-KR" sz="1000" b="1" dirty="0" smtClean="0"/>
              <a:t>]</a:t>
            </a:r>
            <a:endParaRPr lang="ko-KR" altLang="en-US" sz="1000" b="1" dirty="0"/>
          </a:p>
        </p:txBody>
      </p:sp>
      <p:sp>
        <p:nvSpPr>
          <p:cNvPr id="75" name="직사각형 74"/>
          <p:cNvSpPr/>
          <p:nvPr/>
        </p:nvSpPr>
        <p:spPr>
          <a:xfrm>
            <a:off x="6998843" y="2099065"/>
            <a:ext cx="1973075" cy="121828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7553332" y="2940810"/>
            <a:ext cx="864096" cy="2698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26835" y="1828306"/>
            <a:ext cx="1152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ko-KR" altLang="en-US" sz="800" b="1" dirty="0"/>
              <a:t>최대구매수량 </a:t>
            </a:r>
            <a:r>
              <a:rPr lang="ko-KR" altLang="en-US" sz="800" b="1" dirty="0" err="1"/>
              <a:t>알럿</a:t>
            </a:r>
            <a:r>
              <a:rPr lang="en-US" altLang="ko-KR" sz="800" b="1" dirty="0"/>
              <a:t>]</a:t>
            </a:r>
            <a:endParaRPr lang="ko-KR" altLang="en-US" sz="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070851" y="222623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알림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7070851" y="2476614"/>
            <a:ext cx="1689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제품의 </a:t>
            </a:r>
            <a:r>
              <a:rPr lang="ko-KR" alt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최대구매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가능 수량은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{00}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 입니다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537428" y="2523620"/>
            <a:ext cx="0" cy="4230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96716" y="3473765"/>
            <a:ext cx="40078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800" dirty="0" smtClean="0">
                <a:solidFill>
                  <a:srgbClr val="C00000"/>
                </a:solidFill>
              </a:rPr>
              <a:t>(+) </a:t>
            </a:r>
            <a:r>
              <a:rPr lang="ko-KR" altLang="en-US" sz="800" dirty="0" smtClean="0">
                <a:solidFill>
                  <a:srgbClr val="C00000"/>
                </a:solidFill>
              </a:rPr>
              <a:t>버튼 최대가능수량 일 시 비활성화 </a:t>
            </a:r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선택 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알럿</a:t>
            </a:r>
            <a:r>
              <a:rPr lang="ko-KR" altLang="en-US" sz="800" dirty="0" smtClean="0">
                <a:solidFill>
                  <a:srgbClr val="C00000"/>
                </a:solidFill>
              </a:rPr>
              <a:t> 노출 되고 수량 증가 안됨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cxnSp>
        <p:nvCxnSpPr>
          <p:cNvPr id="88" name="구부러진 연결선 87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552638" y="2519718"/>
            <a:ext cx="2446205" cy="188488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 95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4897355" y="2413539"/>
            <a:ext cx="2101488" cy="294667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736582" y="3200733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클릭 하여 숫자 입력 가능 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olidFill>
                  <a:srgbClr val="C00000"/>
                </a:solidFill>
              </a:rPr>
              <a:t>공통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rgbClr val="C00000"/>
                </a:solidFill>
              </a:rPr>
              <a:t>최대구매가능수량보다 높게 입력 시 </a:t>
            </a:r>
            <a:r>
              <a:rPr lang="ko-KR" altLang="en-US" sz="800" dirty="0" err="1" smtClean="0">
                <a:solidFill>
                  <a:srgbClr val="C00000"/>
                </a:solidFill>
              </a:rPr>
              <a:t>알럿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: </a:t>
            </a:r>
            <a:r>
              <a:rPr lang="ko-KR" altLang="en-US" sz="800" dirty="0" smtClean="0">
                <a:solidFill>
                  <a:srgbClr val="C00000"/>
                </a:solidFill>
              </a:rPr>
              <a:t>확인 </a:t>
            </a:r>
            <a:r>
              <a:rPr lang="en-US" altLang="ko-KR" sz="800" dirty="0" smtClean="0">
                <a:solidFill>
                  <a:srgbClr val="C00000"/>
                </a:solidFill>
              </a:rPr>
              <a:t>– </a:t>
            </a:r>
            <a:r>
              <a:rPr lang="ko-KR" altLang="en-US" sz="800" dirty="0" smtClean="0">
                <a:solidFill>
                  <a:srgbClr val="C00000"/>
                </a:solidFill>
              </a:rPr>
              <a:t>최대구매가능수량 만큼만 자동 조정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2C63563-25CC-45CC-A2D7-FBA4A1640405}"/>
              </a:ext>
            </a:extLst>
          </p:cNvPr>
          <p:cNvSpPr/>
          <p:nvPr/>
        </p:nvSpPr>
        <p:spPr>
          <a:xfrm>
            <a:off x="10920536" y="-4179"/>
            <a:ext cx="1271464" cy="8410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5/19 </a:t>
            </a:r>
            <a:r>
              <a:rPr lang="ko-KR" altLang="en-US" sz="800" b="1" dirty="0">
                <a:solidFill>
                  <a:schemeClr val="tx1"/>
                </a:solidFill>
              </a:rPr>
              <a:t>변경내역 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ko-KR" altLang="en-US" sz="800" b="1" dirty="0" err="1">
                <a:solidFill>
                  <a:schemeClr val="tx1"/>
                </a:solidFill>
              </a:rPr>
              <a:t>사업부최종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smtClean="0">
                <a:solidFill>
                  <a:schemeClr val="tx1"/>
                </a:solidFill>
              </a:rPr>
              <a:t>수량 조정 정의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장표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추가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4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2737" y="120317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45625" y="1368153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084085" y="153570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501157" y="122381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02029" y="11247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9637"/>
              </p:ext>
            </p:extLst>
          </p:nvPr>
        </p:nvGraphicFramePr>
        <p:xfrm>
          <a:off x="4125459" y="155317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602029" y="184205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1436220" y="121780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grpSp>
        <p:nvGrpSpPr>
          <p:cNvPr id="5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72737" y="192103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445625" y="2086013"/>
            <a:ext cx="36783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b="1" dirty="0" smtClean="0"/>
              <a:t>BEST</a:t>
            </a:r>
            <a:r>
              <a:rPr lang="en-US" altLang="ko-KR" sz="800" dirty="0" smtClean="0"/>
              <a:t> </a:t>
            </a:r>
            <a:r>
              <a:rPr lang="ko-KR" altLang="en-US" sz="800" spc="-150" dirty="0" err="1" smtClean="0"/>
              <a:t>제품명제품명제품명제품명제품명제품명</a:t>
            </a:r>
            <a:r>
              <a:rPr lang="ko-KR" altLang="en-US" sz="800" spc="-150" dirty="0" err="1"/>
              <a:t>제품명</a:t>
            </a:r>
            <a:endParaRPr lang="en-US" altLang="ko-KR" sz="800" spc="-15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5084085" y="2253565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37,000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501157" y="1941672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436220" y="193566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4/14 ~5/1, </a:t>
            </a:r>
            <a:r>
              <a:rPr lang="ko-KR" altLang="en-US" sz="600" dirty="0" smtClean="0"/>
              <a:t>기간내 </a:t>
            </a:r>
            <a:r>
              <a:rPr lang="en-US" altLang="ko-KR" sz="600" dirty="0" smtClean="0"/>
              <a:t>5</a:t>
            </a:r>
            <a:r>
              <a:rPr lang="ko-KR" altLang="en-US" sz="600" dirty="0" smtClean="0"/>
              <a:t>개</a:t>
            </a:r>
            <a:endParaRPr lang="ko-KR" altLang="en-US" sz="600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52499"/>
              </p:ext>
            </p:extLst>
          </p:nvPr>
        </p:nvGraphicFramePr>
        <p:xfrm>
          <a:off x="4144960" y="230685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5576982" y="154007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sp>
        <p:nvSpPr>
          <p:cNvPr id="71" name="직사각형 70"/>
          <p:cNvSpPr/>
          <p:nvPr/>
        </p:nvSpPr>
        <p:spPr>
          <a:xfrm>
            <a:off x="5576982" y="2257938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291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주문프로모션</a:t>
            </a:r>
            <a:r>
              <a:rPr lang="ko-KR" altLang="en-US" dirty="0"/>
              <a:t> 유의사항 안내 영역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767" y="1083105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78414" y="142637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1302" y="1591349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84416" y="182735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45995" y="1847582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41726" y="141204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7706" y="13479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05171" y="1312917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945362" y="1838204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205171" y="2173657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78414" y="2327160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51302" y="24934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41726" y="2312829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7706" y="2248728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41897" y="1441002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80951" y="2716290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42530" y="2736513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41897" y="2727135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86867" y="63999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N+%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20631" y="1068737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마스크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24278" y="141200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097166" y="1576981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0280" y="1812991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91859" y="1833214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87590" y="139767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53570" y="133357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3351035" y="1298549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4091226" y="1823836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3351035" y="2159289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24278" y="231279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097166" y="2350394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87590" y="229846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53570" y="223436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87761" y="1426634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26815" y="270192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788394" y="272214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4087761" y="271276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3350339" y="63999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75" name="직사각형 74"/>
          <p:cNvSpPr/>
          <p:nvPr/>
        </p:nvSpPr>
        <p:spPr>
          <a:xfrm>
            <a:off x="195218" y="4600074"/>
            <a:ext cx="2346024" cy="224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결제금액 </a:t>
            </a:r>
            <a:r>
              <a:rPr lang="en-US" altLang="ko-KR" sz="800" b="1" dirty="0"/>
              <a:t>+ </a:t>
            </a:r>
            <a:r>
              <a:rPr lang="ko-KR" altLang="en-US" sz="800" b="1" dirty="0" smtClean="0"/>
              <a:t>제품구매할인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일반제품영역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grpSp>
        <p:nvGrpSpPr>
          <p:cNvPr id="9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28033" y="5079872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00921" y="5229415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91345" y="5065541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57325" y="5001440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30570" y="5469002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692149" y="5489225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/>
          </p:nvPr>
        </p:nvGraphicFramePr>
        <p:xfrm>
          <a:off x="991516" y="5479847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1000921" y="5079827"/>
            <a:ext cx="834128" cy="12544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1</a:t>
            </a:r>
            <a:r>
              <a:rPr lang="ko-KR" altLang="en-US" sz="600" dirty="0"/>
              <a:t>개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350339" y="3062695"/>
            <a:ext cx="2899518" cy="639899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376397" y="3106615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20</a:t>
            </a:r>
            <a:r>
              <a:rPr lang="ko-KR" altLang="en-US" sz="700" b="1" dirty="0"/>
              <a:t>개 구매 시 반값할인</a:t>
            </a:r>
            <a:endParaRPr lang="en-US" altLang="ko-KR" sz="7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651526" y="3122422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349067" y="3366697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62404" y="3521163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N+N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6392" y="3065299"/>
            <a:ext cx="2899518" cy="64313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222450" y="3109219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97579" y="3125026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195120" y="3369301"/>
            <a:ext cx="11528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u="sng" dirty="0"/>
              <a:t>프로모션 제품 </a:t>
            </a:r>
            <a:r>
              <a:rPr lang="ko-KR" altLang="en-US" sz="700" b="1" u="sng" dirty="0" err="1"/>
              <a:t>더보기</a:t>
            </a:r>
            <a:r>
              <a:rPr lang="ko-KR" altLang="en-US" sz="700" b="1" u="sng" dirty="0"/>
              <a:t> </a:t>
            </a:r>
            <a:r>
              <a:rPr lang="en-US" altLang="ko-KR" sz="700" b="1" u="sng" dirty="0"/>
              <a:t>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08457" y="3523767"/>
            <a:ext cx="22317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N+%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제품은 같은 행사내 제품들과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교차구매가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45435" y="5869601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1493" y="5913520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6622" y="5929327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22450" y="3862899"/>
            <a:ext cx="22751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타이틀 </a:t>
            </a:r>
            <a:r>
              <a:rPr lang="en-US" altLang="ko-KR" sz="700" b="1" dirty="0"/>
              <a:t>– </a:t>
            </a:r>
            <a:r>
              <a:rPr lang="ko-KR" altLang="en-US" sz="700" b="1" dirty="0"/>
              <a:t>등록 된 조건만</a:t>
            </a:r>
            <a:endParaRPr lang="en-US" altLang="ko-KR" sz="700" b="1" dirty="0"/>
          </a:p>
          <a:p>
            <a:r>
              <a:rPr lang="en-US" altLang="ko-KR" sz="700" b="1" dirty="0"/>
              <a:t>1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30%, 2</a:t>
            </a:r>
            <a:r>
              <a:rPr lang="ko-KR" altLang="en-US" sz="700" b="1" dirty="0"/>
              <a:t>개 구매 시 </a:t>
            </a:r>
            <a:r>
              <a:rPr lang="en-US" altLang="ko-KR" sz="700" b="1" dirty="0"/>
              <a:t>40%, 3</a:t>
            </a:r>
            <a:r>
              <a:rPr lang="ko-KR" altLang="en-US" sz="700" b="1" dirty="0" err="1"/>
              <a:t>개이상</a:t>
            </a:r>
            <a:r>
              <a:rPr lang="ko-KR" altLang="en-US" sz="700" b="1" dirty="0"/>
              <a:t> 구매 시 </a:t>
            </a:r>
            <a:r>
              <a:rPr lang="en-US" altLang="ko-KR" sz="700" b="1" dirty="0"/>
              <a:t>50%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76397" y="3857060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{10</a:t>
            </a:r>
            <a:r>
              <a:rPr lang="ko-KR" altLang="en-US" sz="700" b="1" dirty="0"/>
              <a:t>개</a:t>
            </a:r>
            <a:r>
              <a:rPr lang="en-US" altLang="ko-KR" sz="700" b="1" dirty="0"/>
              <a:t>}</a:t>
            </a:r>
            <a:r>
              <a:rPr lang="ko-KR" altLang="en-US" sz="700" b="1" dirty="0"/>
              <a:t> 구매 시 반값할인</a:t>
            </a:r>
            <a:endParaRPr lang="en-US" altLang="ko-KR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3396538" y="4084653"/>
            <a:ext cx="22751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{2</a:t>
            </a:r>
            <a:r>
              <a:rPr lang="ko-KR" altLang="en-US" sz="700" b="1" dirty="0"/>
              <a:t>개</a:t>
            </a:r>
            <a:r>
              <a:rPr lang="en-US" altLang="ko-KR" sz="700" b="1" dirty="0"/>
              <a:t>}</a:t>
            </a:r>
            <a:r>
              <a:rPr lang="ko-KR" altLang="en-US" sz="700" b="1" dirty="0"/>
              <a:t> 구매 시 반값할인</a:t>
            </a:r>
            <a:endParaRPr lang="en-US" altLang="ko-KR" sz="700" b="1" dirty="0"/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695C5C27-E8EA-4235-8939-4805CCF82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7" y="3847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956683" y="724298"/>
            <a:ext cx="30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X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6963494" y="675880"/>
            <a:ext cx="2362649" cy="37612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011888" y="814792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smtClean="0"/>
              <a:t>프로모션 유의사항</a:t>
            </a:r>
            <a:endParaRPr lang="ko-KR" altLang="en-US" sz="800" b="1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96400"/>
              </p:ext>
            </p:extLst>
          </p:nvPr>
        </p:nvGraphicFramePr>
        <p:xfrm>
          <a:off x="9705133" y="397568"/>
          <a:ext cx="2420490" cy="4320468"/>
        </p:xfrm>
        <a:graphic>
          <a:graphicData uri="http://schemas.openxmlformats.org/drawingml/2006/table">
            <a:tbl>
              <a:tblPr/>
              <a:tblGrid>
                <a:gridCol w="105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98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2-6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선택 시 각 프로모션 유의사항 팝업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모바일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전체팝업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2-7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타이틀 동일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2-8 BO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입력 내용 노출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N+%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N+N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 &gt;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캠페인관리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주문프로모션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결제금액</a:t>
                      </a: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제품구매할인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유의사항 입력내용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2-9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제품태그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태그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개만 노출 됨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구매수량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제품조건과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조건이 동시에 있을 경우 캠페인을 우선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[M/DD ~ M/DD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기간내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구매가능수량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endParaRPr lang="en-US" altLang="ko-KR" sz="7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 정보의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할인제외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항목 체크 되어 있는 제품 태그 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제품조건과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캠페인 조건이 동시에 있을 경우 캠페인을 우선 적용 </a:t>
                      </a:r>
                      <a:r>
                        <a:rPr lang="en-US" altLang="ko-KR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캠페인에서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할인포함</a:t>
                      </a:r>
                      <a:r>
                        <a:rPr lang="ko-KR" altLang="en-US" sz="7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체크 되어 있을 시 태그 </a:t>
                      </a:r>
                      <a:r>
                        <a:rPr lang="ko-KR" altLang="en-US" sz="700" b="0" u="none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미노출</a:t>
                      </a:r>
                      <a:endParaRPr lang="en-US" altLang="ko-KR" sz="7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700" b="0" u="none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38228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6886725" y="424521"/>
            <a:ext cx="10086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IN_</a:t>
            </a:r>
            <a:r>
              <a:rPr lang="en-US" altLang="ko-KR" sz="800" dirty="0" smtClean="0"/>
              <a:t>PC</a:t>
            </a:r>
            <a:r>
              <a:rPr lang="ko-KR" altLang="en-US" sz="800" dirty="0" smtClean="0"/>
              <a:t>_PRD_01_06</a:t>
            </a:r>
            <a:endParaRPr lang="ko-KR" altLang="en-US" sz="800" dirty="0"/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105" y="31182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156" y="31182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156" y="5915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494" y="6607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07" name="구부러진 연결선 106">
            <a:extLst>
              <a:ext uri="{FF2B5EF4-FFF2-40B4-BE49-F238E27FC236}">
                <a16:creationId xmlns:a16="http://schemas.microsoft.com/office/drawing/2014/main" id="{8F374B01-4202-357D-A67F-983DD9D4059D}"/>
              </a:ext>
            </a:extLst>
          </p:cNvPr>
          <p:cNvCxnSpPr>
            <a:cxnSpLocks/>
            <a:stCxn id="78" idx="3"/>
            <a:endCxn id="106" idx="2"/>
          </p:cNvCxnSpPr>
          <p:nvPr/>
        </p:nvCxnSpPr>
        <p:spPr>
          <a:xfrm flipV="1">
            <a:off x="6195265" y="768751"/>
            <a:ext cx="552229" cy="2453699"/>
          </a:xfrm>
          <a:prstGeom prst="curvedConnector3">
            <a:avLst>
              <a:gd name="adj1" fmla="val 50000"/>
            </a:avLst>
          </a:prstGeom>
          <a:ln w="12700">
            <a:solidFill>
              <a:srgbClr val="C8373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104112" y="1124744"/>
            <a:ext cx="2088232" cy="2808312"/>
          </a:xfrm>
          <a:prstGeom prst="rect">
            <a:avLst/>
          </a:prstGeom>
          <a:solidFill>
            <a:schemeClr val="tx1">
              <a:lumMod val="50000"/>
              <a:lumOff val="5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BO </a:t>
            </a:r>
            <a:r>
              <a:rPr lang="ko-KR" altLang="en-US" sz="1100" dirty="0" smtClean="0"/>
              <a:t>텍스트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입력 내용 출력</a:t>
            </a:r>
            <a:endParaRPr lang="ko-KR" altLang="en-US" sz="1100" dirty="0"/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74" y="79580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215" y="226768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09" b="4579"/>
          <a:stretch/>
        </p:blipFill>
        <p:spPr>
          <a:xfrm>
            <a:off x="6995443" y="4845920"/>
            <a:ext cx="1051543" cy="189469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" b="5785"/>
          <a:stretch/>
        </p:blipFill>
        <p:spPr>
          <a:xfrm>
            <a:off x="8305349" y="4786742"/>
            <a:ext cx="1051542" cy="1981334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6886725" y="4576024"/>
            <a:ext cx="12458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[ </a:t>
            </a:r>
            <a:r>
              <a:rPr lang="en-US" altLang="ko-KR" sz="800" b="1" dirty="0" smtClean="0"/>
              <a:t>AS-IS </a:t>
            </a:r>
            <a:r>
              <a:rPr lang="ko-KR" altLang="en-US" sz="800" b="1" dirty="0" smtClean="0"/>
              <a:t>유의사항 참고</a:t>
            </a:r>
            <a:r>
              <a:rPr lang="en-US" altLang="ko-KR" sz="800" b="1" dirty="0" smtClean="0"/>
              <a:t>]</a:t>
            </a:r>
            <a:endParaRPr lang="ko-KR" altLang="en-US" sz="8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7136598" y="4031142"/>
            <a:ext cx="2055746" cy="3070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10919826" y="3680"/>
            <a:ext cx="1272173" cy="74212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5/24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변경내역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사업부</a:t>
            </a:r>
            <a:r>
              <a:rPr lang="en-US" altLang="ko-KR" sz="800" b="1" dirty="0" smtClean="0">
                <a:solidFill>
                  <a:schemeClr val="bg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800" b="1" dirty="0" err="1" smtClean="0">
                <a:solidFill>
                  <a:schemeClr val="bg1"/>
                </a:solidFill>
              </a:rPr>
              <a:t>제품태그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정의 보완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7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7" y="138836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E50262A3-A251-487C-B342-80421C602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7" y="22682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941897" y="2322099"/>
            <a:ext cx="626348" cy="14047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smtClean="0"/>
              <a:t>할인제외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2793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주문프로모션</a:t>
            </a:r>
            <a:r>
              <a:rPr lang="ko-KR" altLang="en-US" dirty="0"/>
              <a:t> 제품 할인 개수 초과시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01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8554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866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8024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1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4195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83941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57960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83941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01265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58554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27597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195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57614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1519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7677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157614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91344" y="1008519"/>
            <a:ext cx="550607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N+N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491002" y="1008519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립 </a:t>
            </a:r>
            <a:r>
              <a:rPr lang="en-US" altLang="ko-KR" sz="800" b="1" dirty="0"/>
              <a:t>~50%</a:t>
            </a:r>
            <a:endParaRPr lang="ko-KR" altLang="en-US" sz="800" b="1" dirty="0"/>
          </a:p>
        </p:txBody>
      </p:sp>
      <p:grpSp>
        <p:nvGrpSpPr>
          <p:cNvPr id="3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1351786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267537" y="1516763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00651" y="1752773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962230" y="1772996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1337455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23941" y="127335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4521406" y="123833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/>
          </p:nvPr>
        </p:nvGraphicFramePr>
        <p:xfrm>
          <a:off x="5261597" y="1763618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cxnSp>
        <p:nvCxnSpPr>
          <p:cNvPr id="49" name="직선 연결선 48"/>
          <p:cNvCxnSpPr/>
          <p:nvPr/>
        </p:nvCxnSpPr>
        <p:spPr>
          <a:xfrm>
            <a:off x="4521406" y="2099071"/>
            <a:ext cx="285857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694649" y="225257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67537" y="2290176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957961" y="223824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423941" y="217414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258132" y="1366416"/>
            <a:ext cx="834128" cy="147220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5</a:t>
            </a:r>
            <a:r>
              <a:rPr lang="ko-KR" altLang="en-US" sz="600" dirty="0"/>
              <a:t>개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497186" y="264170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958765" y="2661927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1600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5258132" y="265254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8040216" y="1849519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9,000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7157" y="1857990"/>
            <a:ext cx="53949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10,000</a:t>
            </a:r>
            <a:endParaRPr lang="ko-KR" altLang="en-US" sz="1600" dirty="0"/>
          </a:p>
        </p:txBody>
      </p:sp>
      <p:sp>
        <p:nvSpPr>
          <p:cNvPr id="66" name="TextBox 65"/>
          <p:cNvSpPr txBox="1"/>
          <p:nvPr/>
        </p:nvSpPr>
        <p:spPr>
          <a:xfrm>
            <a:off x="8040216" y="1624638"/>
            <a:ext cx="128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매가변경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10%</a:t>
            </a:r>
            <a:endParaRPr lang="ko-KR" altLang="en-US" sz="800" b="1" dirty="0"/>
          </a:p>
        </p:txBody>
      </p:sp>
      <p:cxnSp>
        <p:nvCxnSpPr>
          <p:cNvPr id="68" name="직선 화살표 연결선 67"/>
          <p:cNvCxnSpPr>
            <a:endCxn id="44" idx="3"/>
          </p:cNvCxnSpPr>
          <p:nvPr/>
        </p:nvCxnSpPr>
        <p:spPr>
          <a:xfrm flipH="1">
            <a:off x="7501720" y="1849519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191344" y="3205915"/>
            <a:ext cx="747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※ </a:t>
            </a:r>
            <a:r>
              <a:rPr lang="ko-KR" altLang="en-US" sz="1400" b="1" dirty="0" err="1"/>
              <a:t>제품개수가</a:t>
            </a:r>
            <a:r>
              <a:rPr lang="ko-KR" altLang="en-US" sz="1400" b="1" dirty="0"/>
              <a:t> 프로모션 조건과 일치 하지 않은 상태로 주문서 이동 시</a:t>
            </a:r>
            <a:endParaRPr lang="en-US" altLang="ko-KR" sz="1400" b="1" dirty="0"/>
          </a:p>
          <a:p>
            <a:r>
              <a:rPr lang="ko-KR" altLang="en-US" sz="1400" b="1" dirty="0">
                <a:solidFill>
                  <a:srgbClr val="C00000"/>
                </a:solidFill>
              </a:rPr>
              <a:t>할인 안되는 </a:t>
            </a:r>
            <a:r>
              <a:rPr lang="ko-KR" altLang="en-US" sz="1400" b="1" dirty="0" err="1">
                <a:solidFill>
                  <a:srgbClr val="C00000"/>
                </a:solidFill>
              </a:rPr>
              <a:t>제품개수는</a:t>
            </a:r>
            <a:r>
              <a:rPr lang="ko-KR" altLang="en-US" sz="1400" b="1" dirty="0">
                <a:solidFill>
                  <a:srgbClr val="C00000"/>
                </a:solidFill>
              </a:rPr>
              <a:t> 주문서에서 일반제품으로 분리되어 표기 </a:t>
            </a:r>
            <a:r>
              <a:rPr lang="en-US" altLang="ko-KR" sz="1400" b="1" dirty="0">
                <a:solidFill>
                  <a:srgbClr val="C00000"/>
                </a:solidFill>
              </a:rPr>
              <a:t>-&gt; </a:t>
            </a:r>
            <a:r>
              <a:rPr lang="ko-KR" altLang="en-US" sz="1400" b="1" dirty="0">
                <a:solidFill>
                  <a:srgbClr val="C00000"/>
                </a:solidFill>
              </a:rPr>
              <a:t>매가변경 있을 시 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9178" y="692696"/>
            <a:ext cx="2882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할인적용</a:t>
            </a:r>
            <a:r>
              <a:rPr lang="ko-KR" altLang="en-US" sz="1000" b="1" dirty="0"/>
              <a:t> 가격 노출 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477557" y="692696"/>
            <a:ext cx="5891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 </a:t>
            </a:r>
            <a:r>
              <a:rPr lang="ko-KR" altLang="en-US" sz="1000" b="1" dirty="0"/>
              <a:t>프로모션 개수 </a:t>
            </a:r>
            <a:r>
              <a:rPr lang="ko-KR" altLang="en-US" sz="1000" b="1" dirty="0" err="1"/>
              <a:t>미충족시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– </a:t>
            </a:r>
            <a:r>
              <a:rPr lang="ko-KR" altLang="en-US" sz="1000" b="1" dirty="0" err="1"/>
              <a:t>미충족된</a:t>
            </a:r>
            <a:r>
              <a:rPr lang="ko-KR" altLang="en-US" sz="1000" b="1" dirty="0"/>
              <a:t> 가격 제품에 합산되어 노출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매가변경</a:t>
            </a:r>
            <a:r>
              <a:rPr lang="ko-KR" altLang="en-US" sz="1000" b="1" dirty="0"/>
              <a:t> 있을 시 </a:t>
            </a:r>
            <a:r>
              <a:rPr lang="ko-KR" altLang="en-US" sz="1000" b="1" dirty="0" err="1"/>
              <a:t>적용가격</a:t>
            </a:r>
            <a:r>
              <a:rPr lang="ko-KR" altLang="en-US" sz="1000" b="1" dirty="0"/>
              <a:t> 합산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26F5FF-6170-4A70-B8E8-FC10A4EDCFA3}"/>
              </a:ext>
            </a:extLst>
          </p:cNvPr>
          <p:cNvSpPr/>
          <p:nvPr/>
        </p:nvSpPr>
        <p:spPr>
          <a:xfrm>
            <a:off x="191344" y="4354196"/>
            <a:ext cx="936104" cy="2154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결제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제품할인</a:t>
            </a:r>
          </a:p>
        </p:txBody>
      </p:sp>
      <p:grpSp>
        <p:nvGrpSpPr>
          <p:cNvPr id="80" name="Placeholder">
            <a:extLst>
              <a:ext uri="{FF2B5EF4-FFF2-40B4-BE49-F238E27FC236}">
                <a16:creationId xmlns:a16="http://schemas.microsoft.com/office/drawing/2014/main" id="{FC13D71F-80BB-4A8B-A7F0-D7844C0FBEC3}"/>
              </a:ext>
            </a:extLst>
          </p:cNvPr>
          <p:cNvGrpSpPr>
            <a:grpSpLocks/>
          </p:cNvGrpSpPr>
          <p:nvPr/>
        </p:nvGrpSpPr>
        <p:grpSpPr bwMode="auto">
          <a:xfrm>
            <a:off x="960679" y="4926934"/>
            <a:ext cx="476194" cy="61314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1" name="Border">
              <a:extLst>
                <a:ext uri="{FF2B5EF4-FFF2-40B4-BE49-F238E27FC236}">
                  <a16:creationId xmlns:a16="http://schemas.microsoft.com/office/drawing/2014/main" id="{3774D9D7-33C6-4624-B949-5511046BC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2">
              <a:extLst>
                <a:ext uri="{FF2B5EF4-FFF2-40B4-BE49-F238E27FC236}">
                  <a16:creationId xmlns:a16="http://schemas.microsoft.com/office/drawing/2014/main" id="{B9C4544C-A507-40BB-8022-1484175D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4087D2E5-F8EB-455D-89A0-FBA804F1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26FDE38-E0FD-4202-9F2A-EFC3FA0D1D97}"/>
              </a:ext>
            </a:extLst>
          </p:cNvPr>
          <p:cNvSpPr txBox="1"/>
          <p:nvPr/>
        </p:nvSpPr>
        <p:spPr>
          <a:xfrm>
            <a:off x="1533567" y="5076477"/>
            <a:ext cx="1589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/>
              <a:t>BEST</a:t>
            </a:r>
            <a:r>
              <a:rPr lang="en-US" altLang="ko-KR" sz="700" dirty="0"/>
              <a:t> </a:t>
            </a:r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</a:p>
          <a:p>
            <a:r>
              <a:rPr lang="ko-KR" altLang="en-US" sz="700" spc="-150" dirty="0"/>
              <a:t>제품명은 최대 두 줄까지 노출되며 길어</a:t>
            </a:r>
            <a:r>
              <a:rPr lang="en-US" altLang="ko-KR" sz="700" spc="-150" dirty="0"/>
              <a:t>……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Border">
            <a:extLst>
              <a:ext uri="{FF2B5EF4-FFF2-40B4-BE49-F238E27FC236}">
                <a16:creationId xmlns:a16="http://schemas.microsoft.com/office/drawing/2014/main" id="{3E4EF56A-015B-422E-A5D6-C4488123E0C0}"/>
              </a:ext>
            </a:extLst>
          </p:cNvPr>
          <p:cNvSpPr>
            <a:spLocks/>
          </p:cNvSpPr>
          <p:nvPr/>
        </p:nvSpPr>
        <p:spPr bwMode="auto">
          <a:xfrm>
            <a:off x="3223991" y="4912603"/>
            <a:ext cx="422019" cy="241364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7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7DCE46-3A59-4CBC-9417-7D01AF471415}"/>
              </a:ext>
            </a:extLst>
          </p:cNvPr>
          <p:cNvSpPr/>
          <p:nvPr/>
        </p:nvSpPr>
        <p:spPr>
          <a:xfrm>
            <a:off x="689971" y="484850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1B5D3D-6745-43AB-856C-F64956FE1322}"/>
              </a:ext>
            </a:extLst>
          </p:cNvPr>
          <p:cNvSpPr txBox="1"/>
          <p:nvPr/>
        </p:nvSpPr>
        <p:spPr>
          <a:xfrm>
            <a:off x="2763216" y="5316064"/>
            <a:ext cx="914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/>
              <a:t>15,000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B9F4A058-5562-4517-BBB4-076507CD7F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162" y="5326909"/>
          <a:ext cx="75239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40693946"/>
                    </a:ext>
                  </a:extLst>
                </a:gridCol>
                <a:gridCol w="335835">
                  <a:extLst>
                    <a:ext uri="{9D8B030D-6E8A-4147-A177-3AD203B41FA5}">
                      <a16:colId xmlns:a16="http://schemas.microsoft.com/office/drawing/2014/main" val="18505493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1422548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47244"/>
                  </a:ext>
                </a:extLst>
              </a:tr>
            </a:tbl>
          </a:graphicData>
        </a:graphic>
      </p:graphicFrame>
      <p:sp>
        <p:nvSpPr>
          <p:cNvPr id="90" name="직사각형 89">
            <a:extLst>
              <a:ext uri="{FF2B5EF4-FFF2-40B4-BE49-F238E27FC236}">
                <a16:creationId xmlns:a16="http://schemas.microsoft.com/office/drawing/2014/main" id="{1903BD66-F802-44B3-B82B-F4BBF2D3FD95}"/>
              </a:ext>
            </a:extLst>
          </p:cNvPr>
          <p:cNvSpPr/>
          <p:nvPr/>
        </p:nvSpPr>
        <p:spPr>
          <a:xfrm>
            <a:off x="1533567" y="4926889"/>
            <a:ext cx="834128" cy="125445"/>
          </a:xfrm>
          <a:prstGeom prst="rect">
            <a:avLst/>
          </a:prstGeom>
          <a:solidFill>
            <a:srgbClr val="29B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/>
              <a:t>4/14 ~5/1, </a:t>
            </a:r>
            <a:r>
              <a:rPr lang="ko-KR" altLang="en-US" sz="600" dirty="0"/>
              <a:t>기간내 </a:t>
            </a:r>
            <a:r>
              <a:rPr lang="en-US" altLang="ko-KR" sz="600" dirty="0"/>
              <a:t>1</a:t>
            </a:r>
            <a:r>
              <a:rPr lang="ko-KR" altLang="en-US" sz="600" dirty="0"/>
              <a:t>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4FA9F8C-6C86-42B9-8EA6-7346930CBC33}"/>
              </a:ext>
            </a:extLst>
          </p:cNvPr>
          <p:cNvSpPr/>
          <p:nvPr/>
        </p:nvSpPr>
        <p:spPr>
          <a:xfrm>
            <a:off x="778081" y="5716663"/>
            <a:ext cx="2899518" cy="462798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E06405-4EA1-4191-A9AE-CF0F75E9899E}"/>
              </a:ext>
            </a:extLst>
          </p:cNvPr>
          <p:cNvSpPr txBox="1"/>
          <p:nvPr/>
        </p:nvSpPr>
        <p:spPr>
          <a:xfrm>
            <a:off x="804139" y="5760582"/>
            <a:ext cx="227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최종결제금액 </a:t>
            </a:r>
            <a:r>
              <a:rPr lang="en-US" altLang="ko-KR" sz="700" b="1" dirty="0"/>
              <a:t>40,000</a:t>
            </a:r>
            <a:r>
              <a:rPr lang="ko-KR" altLang="en-US" sz="700" b="1" dirty="0"/>
              <a:t>원 이상 </a:t>
            </a:r>
            <a:r>
              <a:rPr lang="ko-KR" altLang="en-US" sz="700" b="1" dirty="0" err="1"/>
              <a:t>결제시</a:t>
            </a:r>
            <a:r>
              <a:rPr lang="ko-KR" altLang="en-US" sz="700" b="1" dirty="0"/>
              <a:t> </a:t>
            </a:r>
            <a:r>
              <a:rPr lang="en-US" altLang="ko-KR" sz="700" b="1" dirty="0"/>
              <a:t>[6,900</a:t>
            </a:r>
            <a:r>
              <a:rPr lang="ko-KR" altLang="en-US" sz="700" b="1" dirty="0"/>
              <a:t>원에 구매가능</a:t>
            </a:r>
            <a:r>
              <a:rPr lang="en-US" altLang="ko-KR" sz="700" b="1" dirty="0"/>
              <a:t>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40084C-5D25-4F8C-AF87-6465908B36CC}"/>
              </a:ext>
            </a:extLst>
          </p:cNvPr>
          <p:cNvSpPr txBox="1"/>
          <p:nvPr/>
        </p:nvSpPr>
        <p:spPr>
          <a:xfrm>
            <a:off x="3079268" y="5776389"/>
            <a:ext cx="543739" cy="200055"/>
          </a:xfrm>
          <a:prstGeom prst="rect">
            <a:avLst/>
          </a:prstGeom>
          <a:noFill/>
          <a:ln>
            <a:solidFill>
              <a:srgbClr val="29BC7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29BC70"/>
                </a:solidFill>
              </a:rPr>
              <a:t>유의사항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F83979-EDE2-42C1-91C2-BA76C45C40FA}"/>
              </a:ext>
            </a:extLst>
          </p:cNvPr>
          <p:cNvSpPr txBox="1"/>
          <p:nvPr/>
        </p:nvSpPr>
        <p:spPr>
          <a:xfrm>
            <a:off x="4228184" y="5265070"/>
            <a:ext cx="193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정가표기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(</a:t>
            </a:r>
            <a:r>
              <a:rPr lang="ko-KR" altLang="en-US" sz="800" b="1" dirty="0" smtClean="0"/>
              <a:t>주문서 넘어갈 때 결제금액 판단하여 할인 적용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A8A49FE-1B09-4065-B223-C142FCEBB6C7}"/>
              </a:ext>
            </a:extLst>
          </p:cNvPr>
          <p:cNvCxnSpPr/>
          <p:nvPr/>
        </p:nvCxnSpPr>
        <p:spPr>
          <a:xfrm flipH="1">
            <a:off x="3710555" y="5380523"/>
            <a:ext cx="538496" cy="2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9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210283</TotalTime>
  <Words>3556</Words>
  <Application>Microsoft Office PowerPoint</Application>
  <PresentationFormat>와이드스크린</PresentationFormat>
  <Paragraphs>1066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Pretendard</vt:lpstr>
      <vt:lpstr>맑은 고딕</vt:lpstr>
      <vt:lpstr>Arial</vt:lpstr>
      <vt:lpstr>Segoe UI</vt:lpstr>
      <vt:lpstr>Segoe UI Symbol</vt:lpstr>
      <vt:lpstr>Wingdings 2</vt:lpstr>
      <vt:lpstr>Office 테마</vt:lpstr>
      <vt:lpstr>PowerPoint 프레젠테이션</vt:lpstr>
      <vt:lpstr>Version History #1</vt:lpstr>
      <vt:lpstr>장바구니 PC</vt:lpstr>
      <vt:lpstr>장바구니 PC</vt:lpstr>
      <vt:lpstr>장바구니 PC</vt:lpstr>
      <vt:lpstr>장바구니 PC</vt:lpstr>
      <vt:lpstr>제품 구매개수 초과시</vt:lpstr>
      <vt:lpstr>주문프로모션 유의사항 안내 영역</vt:lpstr>
      <vt:lpstr>주문프로모션 제품 할인 개수 초과시</vt:lpstr>
      <vt:lpstr>주문프로모션 옵션 제품 케이스</vt:lpstr>
      <vt:lpstr>주문프로모션 제품 할인 개수 초과시</vt:lpstr>
      <vt:lpstr>장바구니 PC</vt:lpstr>
      <vt:lpstr>장바구니 PC</vt:lpstr>
      <vt:lpstr>장바구니 PC</vt:lpstr>
      <vt:lpstr>장바구니 PC</vt:lpstr>
      <vt:lpstr>장바구니 -&gt; 주문서 이동시 알럿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4101</cp:revision>
  <cp:lastPrinted>2022-10-17T06:12:39Z</cp:lastPrinted>
  <dcterms:created xsi:type="dcterms:W3CDTF">2018-04-18T08:51:39Z</dcterms:created>
  <dcterms:modified xsi:type="dcterms:W3CDTF">2024-05-24T05:46:10Z</dcterms:modified>
</cp:coreProperties>
</file>