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1327" r:id="rId4"/>
    <p:sldId id="1510" r:id="rId5"/>
    <p:sldId id="1528" r:id="rId6"/>
    <p:sldId id="1535" r:id="rId7"/>
    <p:sldId id="1534" r:id="rId8"/>
    <p:sldId id="1532" r:id="rId9"/>
    <p:sldId id="1533" r:id="rId10"/>
    <p:sldId id="1506" r:id="rId11"/>
    <p:sldId id="1514" r:id="rId12"/>
    <p:sldId id="1515" r:id="rId13"/>
    <p:sldId id="1505" r:id="rId14"/>
    <p:sldId id="1507" r:id="rId15"/>
    <p:sldId id="1529" r:id="rId16"/>
    <p:sldId id="1520" r:id="rId17"/>
    <p:sldId id="1521" r:id="rId18"/>
    <p:sldId id="1518" r:id="rId19"/>
    <p:sldId id="1527" r:id="rId20"/>
    <p:sldId id="1526" r:id="rId21"/>
    <p:sldId id="1525" r:id="rId22"/>
    <p:sldId id="152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327"/>
          </p14:sldIdLst>
        </p14:section>
        <p14:section name="제품목록" id="{5B5645F8-321F-4036-9BBC-4DB783E0ED5E}">
          <p14:sldIdLst>
            <p14:sldId id="1510"/>
            <p14:sldId id="1528"/>
            <p14:sldId id="1535"/>
            <p14:sldId id="1534"/>
            <p14:sldId id="1532"/>
            <p14:sldId id="1533"/>
            <p14:sldId id="1506"/>
            <p14:sldId id="1514"/>
            <p14:sldId id="1515"/>
            <p14:sldId id="1505"/>
            <p14:sldId id="1507"/>
            <p14:sldId id="1529"/>
          </p14:sldIdLst>
        </p14:section>
        <p14:section name="검색" id="{2FF422F6-4BCA-4A28-AF9C-9606955816B7}">
          <p14:sldIdLst>
            <p14:sldId id="1520"/>
            <p14:sldId id="1521"/>
            <p14:sldId id="1518"/>
            <p14:sldId id="1527"/>
            <p14:sldId id="1526"/>
            <p14:sldId id="1525"/>
            <p14:sldId id="1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5" pos="2343" userDrawn="1">
          <p15:clr>
            <a:srgbClr val="A4A3A4"/>
          </p15:clr>
        </p15:guide>
        <p15:guide id="11" orient="horz" pos="1706" userDrawn="1">
          <p15:clr>
            <a:srgbClr val="A4A3A4"/>
          </p15:clr>
        </p15:guide>
        <p15:guide id="1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UO" initials="E" lastIdx="1" clrIdx="0">
    <p:extLst>
      <p:ext uri="{19B8F6BF-5375-455C-9EA6-DF929625EA0E}">
        <p15:presenceInfo xmlns:p15="http://schemas.microsoft.com/office/powerpoint/2012/main" userId="E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C70"/>
    <a:srgbClr val="87E5B4"/>
    <a:srgbClr val="F088D2"/>
    <a:srgbClr val="0000FF"/>
    <a:srgbClr val="D6BCEA"/>
    <a:srgbClr val="FDEDFD"/>
    <a:srgbClr val="B889DB"/>
    <a:srgbClr val="C83732"/>
    <a:srgbClr val="FFCCFF"/>
    <a:srgbClr val="49D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7" autoAdjust="0"/>
    <p:restoredTop sz="94824" autoAdjust="0"/>
  </p:normalViewPr>
  <p:slideViewPr>
    <p:cSldViewPr>
      <p:cViewPr varScale="1">
        <p:scale>
          <a:sx n="111" d="100"/>
          <a:sy n="111" d="100"/>
        </p:scale>
        <p:origin x="1128" y="62"/>
      </p:cViewPr>
      <p:guideLst>
        <p:guide orient="horz" pos="2069"/>
        <p:guide pos="2842"/>
        <p:guide pos="2343"/>
        <p:guide orient="horz" pos="1706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8802824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0615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176873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0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203292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1844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5946027"/>
              </p:ext>
            </p:extLst>
          </p:nvPr>
        </p:nvGraphicFramePr>
        <p:xfrm>
          <a:off x="1703512" y="498089"/>
          <a:ext cx="7272000" cy="46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0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46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860934" y="633796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XXXXXXXX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운영관리자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▼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208620" y="603309"/>
            <a:ext cx="1677707" cy="288000"/>
            <a:chOff x="1630753" y="4514520"/>
            <a:chExt cx="1677707" cy="288000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630753" y="4514520"/>
              <a:ext cx="109728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 smtClean="0">
                  <a:solidFill>
                    <a:schemeClr val="tx1"/>
                  </a:solidFill>
                </a:rPr>
                <a:t>메뉴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2729757" y="4514520"/>
              <a:ext cx="578703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>
          <a:xfrm>
            <a:off x="4344020" y="629436"/>
            <a:ext cx="27981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bg1"/>
                </a:solidFill>
              </a:rPr>
              <a:t>▤ 매뉴얼 다운로드 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★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☰ </a:t>
            </a:r>
            <a:r>
              <a:rPr lang="ko-KR" altLang="en-US" sz="800" b="1" dirty="0" smtClean="0">
                <a:solidFill>
                  <a:schemeClr val="bg1"/>
                </a:solidFill>
                <a:ea typeface="Segoe UI Symbol" panose="020B0502040204020203" pitchFamily="34" charset="0"/>
              </a:rPr>
              <a:t>전체메뉴</a:t>
            </a:r>
            <a:endParaRPr lang="ko-KR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7805201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8801" y="506799"/>
            <a:ext cx="1800200" cy="5996451"/>
            <a:chOff x="263352" y="620688"/>
            <a:chExt cx="1800200" cy="5996451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352" y="620688"/>
              <a:ext cx="1656184" cy="5996451"/>
            </a:xfrm>
            <a:prstGeom prst="rect">
              <a:avLst/>
            </a:prstGeom>
            <a:solidFill>
              <a:srgbClr val="29BC7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8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898540" y="725907"/>
              <a:ext cx="165012" cy="288000"/>
            </a:xfrm>
            <a:prstGeom prst="rect">
              <a:avLst/>
            </a:prstGeom>
            <a:solidFill>
              <a:srgbClr val="29BC7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❮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260057"/>
              </p:ext>
            </p:extLst>
          </p:nvPr>
        </p:nvGraphicFramePr>
        <p:xfrm>
          <a:off x="45637" y="1249521"/>
          <a:ext cx="1656000" cy="5262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44702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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586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제품리스트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69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제품등록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3940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3275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증정품관리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872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캠페인관리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651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1634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5176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144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538" y="750227"/>
            <a:ext cx="918778" cy="29532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1006887"/>
              </p:ext>
            </p:extLst>
          </p:nvPr>
        </p:nvGraphicFramePr>
        <p:xfrm>
          <a:off x="1701637" y="952265"/>
          <a:ext cx="7272000" cy="57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48714009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sz="800" b="0" dirty="0">
                        <a:solidFill>
                          <a:srgbClr val="C83732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선택한 메뉴명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긴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</a:rPr>
                        <a:t>  ⛒ </a:t>
                      </a: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44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marL="10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ko-KR" sz="1050" dirty="0" smtClean="0">
                        <a:solidFill>
                          <a:srgbClr val="29BC7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88551"/>
                  </a:ext>
                </a:extLst>
              </a:tr>
            </a:tbl>
          </a:graphicData>
        </a:graphic>
      </p:graphicFrame>
      <p:sp>
        <p:nvSpPr>
          <p:cNvPr id="31" name="Question">
            <a:extLst>
              <a:ext uri="{FF2B5EF4-FFF2-40B4-BE49-F238E27FC236}">
                <a16:creationId xmlns:a16="http://schemas.microsoft.com/office/drawing/2014/main" id="{80723636-D00F-4255-A011-940921B1F54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253514" y="1294887"/>
            <a:ext cx="144000" cy="144000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51" r:id="rId5"/>
    <p:sldLayoutId id="2147483679" r:id="rId6"/>
    <p:sldLayoutId id="2147483682" r:id="rId7"/>
    <p:sldLayoutId id="2147483680" r:id="rId8"/>
    <p:sldLayoutId id="2147483681" r:id="rId9"/>
    <p:sldLayoutId id="2147483678" r:id="rId10"/>
    <p:sldLayoutId id="2147483683" r:id="rId11"/>
    <p:sldLayoutId id="2147483684" r:id="rId12"/>
    <p:sldLayoutId id="2147483686" r:id="rId13"/>
    <p:sldLayoutId id="2147483670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119336" y="2708920"/>
            <a:ext cx="11665296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latin typeface="+mj-ea"/>
              </a:rPr>
              <a:t>innisfree_FO</a:t>
            </a:r>
            <a:r>
              <a:rPr lang="ko-KR" altLang="en-US" sz="3600" dirty="0" smtClean="0">
                <a:latin typeface="+mj-ea"/>
              </a:rPr>
              <a:t>리뉴얼</a:t>
            </a:r>
            <a:r>
              <a:rPr lang="en-US" altLang="ko-KR" sz="3600" dirty="0" smtClean="0">
                <a:latin typeface="+mj-ea"/>
              </a:rPr>
              <a:t>_PC_</a:t>
            </a:r>
            <a:r>
              <a:rPr lang="ko-KR" altLang="en-US" sz="3600" dirty="0" smtClean="0">
                <a:latin typeface="+mj-ea"/>
              </a:rPr>
              <a:t>제품목록</a:t>
            </a:r>
            <a:r>
              <a:rPr lang="en-US" altLang="ko-KR" sz="3600" dirty="0" smtClean="0">
                <a:latin typeface="+mj-ea"/>
              </a:rPr>
              <a:t>,</a:t>
            </a:r>
            <a:r>
              <a:rPr lang="ko-KR" altLang="en-US" sz="3600" dirty="0" smtClean="0">
                <a:latin typeface="+mj-ea"/>
              </a:rPr>
              <a:t>검색</a:t>
            </a:r>
            <a:r>
              <a:rPr lang="en-US" altLang="ko-KR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6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 smtClean="0">
                <a:latin typeface="+mn-ea"/>
              </a:rPr>
              <a:t>Version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0.9/2024-06-27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en-US" altLang="ko-KR" dirty="0"/>
              <a:t>(</a:t>
            </a:r>
            <a:r>
              <a:rPr lang="ko-KR" altLang="en-US" dirty="0"/>
              <a:t>마우스오버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0876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9593"/>
              </p:ext>
            </p:extLst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40458"/>
              </p:ext>
            </p:extLst>
          </p:nvPr>
        </p:nvGraphicFramePr>
        <p:xfrm>
          <a:off x="9000565" y="37029"/>
          <a:ext cx="3152540" cy="112829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마우스오버시 카테고리 아이콘 컬러 그린으로 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(1-3)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카테고리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GNB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아래로 펼쳐짐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카테고리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해당 카테고리 목록으로 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마우스오버시 대분류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중분류 컬러 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강조 노출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(1-2)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6" y="9093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48" y="14456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406" y="4293096"/>
            <a:ext cx="8870076" cy="2346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0232" y="4293096"/>
            <a:ext cx="888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35511" y="1452676"/>
            <a:ext cx="0" cy="1544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8" y="1466257"/>
            <a:ext cx="7920880" cy="251640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703512" y="1529047"/>
            <a:ext cx="1080120" cy="6294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371" y="13833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" y="845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814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IN_PC_PRD_08_01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16079"/>
              </p:ext>
            </p:extLst>
          </p:nvPr>
        </p:nvGraphicFramePr>
        <p:xfrm>
          <a:off x="9000565" y="37029"/>
          <a:ext cx="3152540" cy="7529963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경로 탭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홈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고정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우측으로 현재 페이지 진입 경로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각 항목 마우스오버시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홈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변동사항 없음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홈으로 현재창 이동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메뉴 선택 팝업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다음페이지 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유형별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유형 선택 팝업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대분류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 대분류 선택 팝업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중분류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선택된 대분류의 중분류 선택 팝업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 화면 및 기능은 다음페이지 참고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카테고리 디폴트 선택 상태로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 카테고리 클릭시 해당 카테고리 목록으로 현재창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현재 선택된 대분류의 전체 목록으로 현재창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상품수가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천단위 표기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정렬선택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정렬 기준 출력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 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판매수량순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낮은가격순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높은가격순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리뷰많은순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정렬 클릭시 해당 조건으로 제품리스트를 재조회하여 결과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제품전시순서관리에서 상단고정으로 설정한 제품 최근설정순으로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수동설정한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 외 나머지 제품은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최근수정일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첫구매딜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천원딜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체험단 제품은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가장 마지막에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상품도 순서 조정을 통해 상단 노출 가능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90487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 기준으로 최근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한달간의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판매수량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금액으로 산정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7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낮은가격순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높은가격순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할인가를 기준으로 산정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7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판매수량순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한달간의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판매수량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기준으로 산정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90487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최근수정일순으로 산정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7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많은 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총리뷰수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많은순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7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높은할인율순으로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산정하되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프로모션은 최대할인율을 기준으로 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첫구매딜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/0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원체험단은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가장 하단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유형별 필터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고민별 필터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인터렉션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오른쪽에서 왼쪽으로 팝업 열림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(dimmed)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필터 항목이 없는 경우 알림 팝업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(2-5)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2-6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배너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전시관리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카테고리관리 </a:t>
                      </a:r>
                      <a:endParaRPr lang="en-US" altLang="ko-KR" sz="800" b="0" u="non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 노출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미설정시 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60221"/>
                  </a:ext>
                </a:extLst>
              </a:tr>
              <a:tr h="2610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2694"/>
                  </a:ext>
                </a:extLst>
              </a:tr>
            </a:tbl>
          </a:graphicData>
        </a:graphic>
      </p:graphicFrame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5" y="13499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802" y="1927545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스킨케어</a:t>
            </a:r>
            <a:endParaRPr lang="en-US" altLang="ko-KR" sz="800" b="1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223801" y="2344853"/>
          <a:ext cx="1216549" cy="2812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549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에센스</a:t>
                      </a:r>
                      <a:r>
                        <a:rPr lang="en-US" altLang="ko-KR" sz="800" b="1" u="sng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세럼</a:t>
                      </a:r>
                      <a:r>
                        <a:rPr lang="en-US" altLang="ko-KR" sz="800" b="1" u="sng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앰플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크림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선케어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31163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클렌징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팩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마스크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립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아이케어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오일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마사지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기획세트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949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37349" y="1935239"/>
            <a:ext cx="775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전체보기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79747" y="1873380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에센스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세럼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엠플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8380" y="1377062"/>
            <a:ext cx="8407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홈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카테고리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유형별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스킨케어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       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에센스</a:t>
            </a: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/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세럼</a:t>
            </a: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/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앰플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45469" y="3353151"/>
            <a:ext cx="1450684" cy="2914689"/>
            <a:chOff x="1148013" y="1623453"/>
            <a:chExt cx="1450684" cy="2914689"/>
          </a:xfrm>
        </p:grpSpPr>
        <p:grpSp>
          <p:nvGrpSpPr>
            <p:cNvPr id="50" name="그룹 49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5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5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448760" y="3358499"/>
            <a:ext cx="1450684" cy="2346573"/>
            <a:chOff x="1148013" y="1628800"/>
            <a:chExt cx="1450684" cy="2346573"/>
          </a:xfrm>
        </p:grpSpPr>
        <p:grpSp>
          <p:nvGrpSpPr>
            <p:cNvPr id="66" name="그룹 65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6" name="모서리가 둥근 직사각형 75"/>
          <p:cNvSpPr/>
          <p:nvPr/>
        </p:nvSpPr>
        <p:spPr>
          <a:xfrm>
            <a:off x="3507907" y="3363202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52592" y="3843089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80" name="그룹 79"/>
          <p:cNvGrpSpPr/>
          <p:nvPr/>
        </p:nvGrpSpPr>
        <p:grpSpPr>
          <a:xfrm>
            <a:off x="5197748" y="3358498"/>
            <a:ext cx="1450684" cy="2798603"/>
            <a:chOff x="1148013" y="1628800"/>
            <a:chExt cx="1450684" cy="2798603"/>
          </a:xfrm>
        </p:grpSpPr>
        <p:grpSp>
          <p:nvGrpSpPr>
            <p:cNvPr id="81" name="그룹 80"/>
            <p:cNvGrpSpPr/>
            <p:nvPr/>
          </p:nvGrpSpPr>
          <p:grpSpPr>
            <a:xfrm>
              <a:off x="1148013" y="3486635"/>
              <a:ext cx="1450684" cy="940768"/>
              <a:chOff x="6753967" y="2698708"/>
              <a:chExt cx="1450684" cy="940768"/>
            </a:xfrm>
          </p:grpSpPr>
          <p:pic>
            <p:nvPicPr>
              <p:cNvPr id="8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68978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8" name="그룹 87"/>
              <p:cNvGrpSpPr/>
              <p:nvPr/>
            </p:nvGrpSpPr>
            <p:grpSpPr>
              <a:xfrm>
                <a:off x="6753967" y="2698708"/>
                <a:ext cx="1450684" cy="940768"/>
                <a:chOff x="6636838" y="2671945"/>
                <a:chExt cx="1450684" cy="940768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61375" y="3412658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8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6955011" y="3358499"/>
            <a:ext cx="1450684" cy="2909342"/>
            <a:chOff x="1148013" y="1628800"/>
            <a:chExt cx="1450684" cy="2909342"/>
          </a:xfrm>
        </p:grpSpPr>
        <p:grpSp>
          <p:nvGrpSpPr>
            <p:cNvPr id="97" name="그룹 9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0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9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1" name="모서리가 둥근 직사각형 110"/>
          <p:cNvSpPr/>
          <p:nvPr/>
        </p:nvSpPr>
        <p:spPr>
          <a:xfrm>
            <a:off x="7011753" y="3363202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295" y="3845345"/>
            <a:ext cx="907490" cy="913773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130370" y="3054963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추천순  </a:t>
            </a:r>
            <a:r>
              <a:rPr lang="en-US" altLang="ko-KR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8051658" y="2977653"/>
            <a:ext cx="384720" cy="354424"/>
            <a:chOff x="4511824" y="1698913"/>
            <a:chExt cx="384720" cy="354424"/>
          </a:xfrm>
        </p:grpSpPr>
        <p:sp>
          <p:nvSpPr>
            <p:cNvPr id="11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4511824" y="1698913"/>
              <a:ext cx="384720" cy="3544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4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⇵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4649548" y="1895819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4707091" y="1824107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7811893" y="3054963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필터</a:t>
            </a:r>
            <a:endParaRPr lang="en-US" altLang="ko-KR" sz="800" dirty="0" smtClean="0"/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658" y="24401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31" y="18727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81" y="30507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468" y="30019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919" y="30019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1055440" y="6397715"/>
            <a:ext cx="7992888" cy="23208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416402" y="5558873"/>
            <a:ext cx="2489329" cy="1417934"/>
            <a:chOff x="12447173" y="650240"/>
            <a:chExt cx="3006967" cy="1417934"/>
          </a:xfrm>
        </p:grpSpPr>
        <p:sp>
          <p:nvSpPr>
            <p:cNvPr id="122" name="직사각형 121"/>
            <p:cNvSpPr/>
            <p:nvPr/>
          </p:nvSpPr>
          <p:spPr>
            <a:xfrm>
              <a:off x="12459499" y="650240"/>
              <a:ext cx="2982314" cy="14179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선택 가능한 필터가 없습니다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12447173" y="1031478"/>
              <a:ext cx="30069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12485102" y="72380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latin typeface="+mn-ea"/>
                </a:rPr>
                <a:t>알림</a:t>
              </a:r>
              <a:endParaRPr lang="ko-KR" altLang="en-US" b="1" dirty="0"/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7036696" y="6582302"/>
            <a:ext cx="1224935" cy="2817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6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481951" y="5901689"/>
            <a:ext cx="2997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⨉</a:t>
            </a:r>
            <a:endParaRPr lang="ko-KR" altLang="en-US" sz="900" b="1" dirty="0"/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759" y="54723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6911" y="2261248"/>
            <a:ext cx="6615007" cy="65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이벤트배너 영역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749220" y="3077025"/>
            <a:ext cx="10344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29BC70"/>
                </a:solidFill>
              </a:rPr>
              <a:t>22</a:t>
            </a:r>
            <a:r>
              <a:rPr lang="ko-KR" altLang="en-US" sz="800" dirty="0" smtClean="0"/>
              <a:t>개의 제품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81" y="24046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294152" y="5790556"/>
            <a:ext cx="516697" cy="129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/>
              <a:t>임직원 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55434"/>
              </p:ext>
            </p:extLst>
          </p:nvPr>
        </p:nvGraphicFramePr>
        <p:xfrm>
          <a:off x="10293887" y="-17616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 배너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(2-6)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7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IN_PC_PRD_08_01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57610"/>
              </p:ext>
            </p:extLst>
          </p:nvPr>
        </p:nvGraphicFramePr>
        <p:xfrm>
          <a:off x="9000565" y="37029"/>
          <a:ext cx="3152540" cy="2047229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28413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스크롤 다운시 고정 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빨간색 박스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목록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카테고리 제품 목록을 정렬기준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순서대로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개씩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페이지에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개씩 조회결과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4-1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임직원 전용 제품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제품등록시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기능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임직원 전용으로 설정된 제품으로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별도 설정한 임직원판매가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임직원 로그인시에만 카테고리 목록</a:t>
                      </a:r>
                      <a:r>
                        <a:rPr kumimoji="0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유형별</a:t>
                      </a:r>
                      <a:r>
                        <a:rPr kumimoji="0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고민별</a:t>
                      </a:r>
                      <a:r>
                        <a:rPr kumimoji="0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에 임직원 전용 제품 노출</a:t>
                      </a:r>
                      <a:endParaRPr kumimoji="0" lang="en-US" altLang="ko-KR" sz="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450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23802" y="1502391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스킨케어</a:t>
            </a:r>
            <a:endParaRPr lang="en-US" altLang="ko-KR" sz="800" b="1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42683"/>
              </p:ext>
            </p:extLst>
          </p:nvPr>
        </p:nvGraphicFramePr>
        <p:xfrm>
          <a:off x="223801" y="1919699"/>
          <a:ext cx="1216549" cy="2812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549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에센스</a:t>
                      </a:r>
                      <a:r>
                        <a:rPr lang="en-US" altLang="ko-KR" sz="800" b="1" u="sng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세럼</a:t>
                      </a:r>
                      <a:r>
                        <a:rPr lang="en-US" altLang="ko-KR" sz="800" b="1" u="sng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앰플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크림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선케어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31163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클렌징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팩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마스크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립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아이케어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오일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마사지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기획세트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949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37349" y="1510085"/>
            <a:ext cx="775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전체보기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1745469" y="1775848"/>
            <a:ext cx="1450684" cy="2914689"/>
            <a:chOff x="1148013" y="1623453"/>
            <a:chExt cx="1450684" cy="2914689"/>
          </a:xfrm>
        </p:grpSpPr>
        <p:grpSp>
          <p:nvGrpSpPr>
            <p:cNvPr id="50" name="그룹 49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5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5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448760" y="1781196"/>
            <a:ext cx="1450684" cy="2346573"/>
            <a:chOff x="1148013" y="1628800"/>
            <a:chExt cx="1450684" cy="2346573"/>
          </a:xfrm>
        </p:grpSpPr>
        <p:grpSp>
          <p:nvGrpSpPr>
            <p:cNvPr id="66" name="그룹 65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6" name="모서리가 둥근 직사각형 75"/>
          <p:cNvSpPr/>
          <p:nvPr/>
        </p:nvSpPr>
        <p:spPr>
          <a:xfrm>
            <a:off x="3507907" y="178589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52592" y="2265786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80" name="그룹 79"/>
          <p:cNvGrpSpPr/>
          <p:nvPr/>
        </p:nvGrpSpPr>
        <p:grpSpPr>
          <a:xfrm>
            <a:off x="5197748" y="1781195"/>
            <a:ext cx="1450684" cy="2752501"/>
            <a:chOff x="1148013" y="1628800"/>
            <a:chExt cx="1450684" cy="2752501"/>
          </a:xfrm>
        </p:grpSpPr>
        <p:grpSp>
          <p:nvGrpSpPr>
            <p:cNvPr id="81" name="그룹 80"/>
            <p:cNvGrpSpPr/>
            <p:nvPr/>
          </p:nvGrpSpPr>
          <p:grpSpPr>
            <a:xfrm>
              <a:off x="1148013" y="3486635"/>
              <a:ext cx="1450684" cy="894666"/>
              <a:chOff x="6753967" y="2698708"/>
              <a:chExt cx="1450684" cy="894666"/>
            </a:xfrm>
          </p:grpSpPr>
          <p:pic>
            <p:nvPicPr>
              <p:cNvPr id="8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2287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8" name="그룹 87"/>
              <p:cNvGrpSpPr/>
              <p:nvPr/>
            </p:nvGrpSpPr>
            <p:grpSpPr>
              <a:xfrm>
                <a:off x="6753967" y="2698708"/>
                <a:ext cx="1450684" cy="894666"/>
                <a:chOff x="6636838" y="2671945"/>
                <a:chExt cx="1450684" cy="894666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61375" y="3366556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8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6955011" y="1781196"/>
            <a:ext cx="1450684" cy="2909342"/>
            <a:chOff x="1148013" y="1628800"/>
            <a:chExt cx="1450684" cy="2909342"/>
          </a:xfrm>
        </p:grpSpPr>
        <p:grpSp>
          <p:nvGrpSpPr>
            <p:cNvPr id="97" name="그룹 9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0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9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1" name="모서리가 둥근 직사각형 110"/>
          <p:cNvSpPr/>
          <p:nvPr/>
        </p:nvSpPr>
        <p:spPr>
          <a:xfrm>
            <a:off x="7011753" y="178589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295" y="2268042"/>
            <a:ext cx="907490" cy="913773"/>
          </a:xfrm>
          <a:prstGeom prst="rect">
            <a:avLst/>
          </a:prstGeom>
        </p:spPr>
      </p:pic>
      <p:sp>
        <p:nvSpPr>
          <p:cNvPr id="131" name="모서리가 둥근 직사각형 130"/>
          <p:cNvSpPr/>
          <p:nvPr/>
        </p:nvSpPr>
        <p:spPr>
          <a:xfrm>
            <a:off x="38936" y="1324507"/>
            <a:ext cx="1399392" cy="53285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8936" y="495907"/>
            <a:ext cx="8915291" cy="82942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416" y="7085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1480445" y="4618953"/>
            <a:ext cx="7218573" cy="239007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705380" y="5163861"/>
            <a:ext cx="890136" cy="253916"/>
            <a:chOff x="4295800" y="5883478"/>
            <a:chExt cx="890136" cy="253916"/>
          </a:xfrm>
        </p:grpSpPr>
        <p:sp>
          <p:nvSpPr>
            <p:cNvPr id="115" name="직사각형 114"/>
            <p:cNvSpPr/>
            <p:nvPr/>
          </p:nvSpPr>
          <p:spPr>
            <a:xfrm rot="16200000">
              <a:off x="4854391" y="5900951"/>
              <a:ext cx="2503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95800" y="5883478"/>
              <a:ext cx="8901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1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     2  </a:t>
              </a:r>
              <a:endParaRPr lang="ko-KR" altLang="en-US" sz="1050" strike="sngStrike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346147" y="6133868"/>
              <a:ext cx="158806" cy="0"/>
            </a:xfrm>
            <a:prstGeom prst="line">
              <a:avLst/>
            </a:prstGeom>
            <a:ln w="28575">
              <a:solidFill>
                <a:srgbClr val="00B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 rot="16200000">
              <a:off x="4920445" y="5900951"/>
              <a:ext cx="2503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/>
            </a:p>
          </p:txBody>
        </p:sp>
      </p:grp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53" y="15262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294152" y="4169171"/>
            <a:ext cx="516697" cy="129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/>
              <a:t>임직원 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448" y="16632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31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IN_PC_PRD_08_02, IN_PC_PRD_08_03, IN_PC_PRD_08_04, IN_PC_PRD_08_05, IN_PC_PRD_08_06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24744"/>
            <a:ext cx="1240361" cy="333194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96" y="1114885"/>
            <a:ext cx="1240361" cy="6837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00" y="1114713"/>
            <a:ext cx="1244657" cy="199638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500" y="1121372"/>
            <a:ext cx="1232617" cy="3284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361" y="1121372"/>
            <a:ext cx="1244657" cy="251371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23392" y="899269"/>
            <a:ext cx="1240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메뉴 선택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5997" y="899269"/>
            <a:ext cx="12403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카테고리 구분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2897" y="899269"/>
            <a:ext cx="12403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유형별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대분류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71628" y="899269"/>
            <a:ext cx="12403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유형별 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 중분류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50359" y="899269"/>
            <a:ext cx="12403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고민별 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 대분류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2724"/>
              </p:ext>
            </p:extLst>
          </p:nvPr>
        </p:nvGraphicFramePr>
        <p:xfrm>
          <a:off x="9000565" y="37029"/>
          <a:ext cx="3152540" cy="54796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 선택 팝업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노출메뉴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GNB &amp; MO_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전체메뉴중간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전시기준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Y,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유효전시기간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채널 전체 또는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PC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클릭시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PC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링크로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현재창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또는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메뉴전시순서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고정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GNB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상단탭노출메뉴 상단탭전시순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+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임직원인증고객인 경우 임직원샵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MO_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전체메뉴중간 메뉴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1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*GNB </a:t>
                      </a:r>
                      <a:r>
                        <a:rPr kumimoji="0" lang="ko-KR" altLang="en-US" sz="8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 외 별도 관리 페이지 없음</a:t>
                      </a:r>
                      <a:endParaRPr kumimoji="0" lang="en-US" altLang="ko-KR" sz="800" b="0" i="1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en-US" altLang="ko-KR" sz="8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GNB</a:t>
                      </a:r>
                      <a:r>
                        <a:rPr kumimoji="0" lang="ko-KR" altLang="en-US" sz="8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</a:t>
                      </a:r>
                      <a:r>
                        <a:rPr kumimoji="0" lang="en-US" altLang="ko-KR" sz="8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/MO_</a:t>
                      </a:r>
                      <a:r>
                        <a:rPr kumimoji="0" lang="ko-KR" altLang="en-US" sz="8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전체메뉴 중간 변경시 노출메뉴도 변경 </a:t>
                      </a:r>
                      <a:endParaRPr kumimoji="0" lang="en-US" altLang="ko-KR" sz="800" b="0" i="1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마이페이지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공병수거 캠페인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고객센터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미로그인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en-US" altLang="ko-KR" sz="800" b="0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ap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로그인페이지로 현재창 이동 </a:t>
                      </a:r>
                      <a:endParaRPr kumimoji="0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로그인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마이페이지 또는 고객센터 페이지로 현재창 이동 </a:t>
                      </a:r>
                      <a:endParaRPr kumimoji="0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멤버십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멤버십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멤버십등급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혜택안내 탭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미로그인 또는 로그인 상태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으로 이동 </a:t>
                      </a:r>
                      <a:endParaRPr kumimoji="0" lang="en-US" altLang="ko-KR" sz="800" b="1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 구분 팝업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유형별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피부고민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 유형별 대분류 팝업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관리자에서 설정한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대분류가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관리자 지정순으로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1-4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 유형별 중분류 팝업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유형별 대분류에 선택된 항목의 중분류가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관리자에서 설정한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대분류별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중분류가 관리자 지정순으로 노출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1-5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 피부고민별 대분류 팝업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관리자에서 설정한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대분류가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관리자 지정순으로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BO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삭제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에도 변경된 내용으로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하드코딩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X)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88075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33203"/>
              </p:ext>
            </p:extLst>
          </p:nvPr>
        </p:nvGraphicFramePr>
        <p:xfrm>
          <a:off x="10293887" y="-12822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 정의 업데이트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09810"/>
              </p:ext>
            </p:extLst>
          </p:nvPr>
        </p:nvGraphicFramePr>
        <p:xfrm>
          <a:off x="10293887" y="220935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06.19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E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메뉴선택팝업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E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87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필터 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IN_PC_PRD_08_07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380" y="1377061"/>
            <a:ext cx="814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홈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카테고리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유형별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스킨케어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       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에센스</a:t>
            </a: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/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세럼</a:t>
            </a: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/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앰플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00196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4583"/>
              </p:ext>
            </p:extLst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58" y="1788921"/>
            <a:ext cx="8586192" cy="3794389"/>
          </a:xfrm>
          <a:prstGeom prst="rect">
            <a:avLst/>
          </a:prstGeom>
        </p:spPr>
      </p:pic>
      <p:sp>
        <p:nvSpPr>
          <p:cNvPr id="25" name="자유형 24"/>
          <p:cNvSpPr/>
          <p:nvPr/>
        </p:nvSpPr>
        <p:spPr>
          <a:xfrm>
            <a:off x="119336" y="5583310"/>
            <a:ext cx="8640960" cy="216074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586" y="511602"/>
            <a:ext cx="5425041" cy="6142930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DIMMED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75977" y="489126"/>
            <a:ext cx="3461505" cy="61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72949" y="751018"/>
            <a:ext cx="2455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107710" y="269891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추천순</a:t>
            </a:r>
            <a:r>
              <a:rPr lang="en-US" altLang="ko-KR" sz="800" dirty="0" smtClean="0"/>
              <a:t>Ⅴ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7872949" y="751018"/>
            <a:ext cx="2455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5636098" y="79077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/>
              <a:t>필터</a:t>
            </a:r>
            <a:endParaRPr lang="en-US" altLang="ko-KR" sz="1400" b="1" spc="-15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5833636" y="6164266"/>
            <a:ext cx="2767593" cy="362067"/>
            <a:chOff x="6125134" y="6273226"/>
            <a:chExt cx="2872562" cy="33793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6125134" y="6273226"/>
              <a:ext cx="1066767" cy="3379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  <a:endParaRPr lang="ko-KR" altLang="en-US" sz="8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191415" y="6273226"/>
              <a:ext cx="1806281" cy="337938"/>
            </a:xfrm>
            <a:prstGeom prst="roundRect">
              <a:avLst>
                <a:gd name="adj" fmla="val 0"/>
              </a:avLst>
            </a:prstGeom>
            <a:solidFill>
              <a:srgbClr val="00BC70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50" b="1" dirty="0" smtClean="0">
                  <a:solidFill>
                    <a:schemeClr val="bg1"/>
                  </a:solidFill>
                </a:rPr>
                <a:t>00</a:t>
              </a:r>
              <a:r>
                <a:rPr lang="ko-KR" altLang="en-US" sz="850" b="1" dirty="0" smtClean="0">
                  <a:solidFill>
                    <a:schemeClr val="bg1"/>
                  </a:solidFill>
                </a:rPr>
                <a:t>개 제품보기</a:t>
              </a:r>
              <a:endParaRPr lang="ko-KR" altLang="en-US" sz="8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685832" y="1223102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혜택별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76218" y="1442575"/>
            <a:ext cx="606039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증정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75406" y="2399351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고민별</a:t>
            </a:r>
            <a:endParaRPr lang="ko-KR" altLang="en-US" sz="900" dirty="0"/>
          </a:p>
        </p:txBody>
      </p:sp>
      <p:sp>
        <p:nvSpPr>
          <p:cNvPr id="78" name="직사각형 77"/>
          <p:cNvSpPr/>
          <p:nvPr/>
        </p:nvSpPr>
        <p:spPr>
          <a:xfrm>
            <a:off x="5675897" y="44722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기능성</a:t>
            </a:r>
            <a:endParaRPr lang="ko-KR" altLang="en-US" sz="9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799570" y="4683244"/>
            <a:ext cx="58268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미백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05930" y="4683244"/>
            <a:ext cx="906474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자외선차단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800687" y="5022593"/>
            <a:ext cx="79725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주름개선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694666" y="5022593"/>
            <a:ext cx="726763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비건인증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96490" y="53778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공병수거</a:t>
            </a:r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797302" y="5599928"/>
            <a:ext cx="885106" cy="200167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공병수거 가능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772649" y="2616443"/>
            <a:ext cx="2573739" cy="233831"/>
            <a:chOff x="199777" y="3843274"/>
            <a:chExt cx="1142229" cy="200167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99777" y="3843274"/>
              <a:ext cx="518789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수분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보습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속건조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762680" y="3843274"/>
              <a:ext cx="579326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모공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피지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블랙헤드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5772650" y="2928045"/>
            <a:ext cx="772785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주름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탄력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45383" y="2928045"/>
            <a:ext cx="101442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트러블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리페어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763061" y="2928045"/>
            <a:ext cx="87834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각질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피부결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72649" y="3237774"/>
            <a:ext cx="88935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잡티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피부톤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81410" y="3240129"/>
            <a:ext cx="136768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영양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토탈안티에이징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2650" y="3555209"/>
            <a:ext cx="80872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진정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민감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500931" y="619875"/>
            <a:ext cx="259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400" dirty="0">
                <a:latin typeface="Segoe UI Symbol" panose="020B0502040204020203" pitchFamily="34" charset="0"/>
              </a:rPr>
              <a:t>✕</a:t>
            </a:r>
            <a:endParaRPr lang="en-US" altLang="ko-KR" sz="1400" dirty="0"/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01779"/>
              </p:ext>
            </p:extLst>
          </p:nvPr>
        </p:nvGraphicFramePr>
        <p:xfrm>
          <a:off x="9000565" y="41243"/>
          <a:ext cx="3152540" cy="2091613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필터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필터 미선택 디폴트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같이 변경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선택시 대상 제품을 재조회하여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목록별 전시 필터 및 상세 정의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 확인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00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제품보기 버튼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최초 진입시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카테고리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총상품수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리스트를 재조회하여 상품수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닫기 및 목록 재조회 결과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버튼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전체 필터 선택 해제 상태로 변경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닫기 아이콘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창 닫히며</a:t>
                      </a: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적용 값은 적용되지 않음</a:t>
                      </a:r>
                      <a:endParaRPr lang="en-US" altLang="ko-KR" sz="800" b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5675406" y="3889550"/>
            <a:ext cx="5293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라인별 </a:t>
            </a:r>
            <a:endParaRPr lang="ko-KR" altLang="en-US" sz="900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5772649" y="4106642"/>
            <a:ext cx="2114094" cy="233831"/>
            <a:chOff x="199777" y="3843274"/>
            <a:chExt cx="938238" cy="200167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199777" y="3843274"/>
              <a:ext cx="304529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노세범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8689" y="3843274"/>
              <a:ext cx="579326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모공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피지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블랙헤드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5685832" y="177404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유형별</a:t>
            </a:r>
            <a:endParaRPr lang="ko-KR" altLang="en-US" sz="9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776218" y="1993513"/>
            <a:ext cx="72971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미용소품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622620" y="1993513"/>
            <a:ext cx="697516" cy="233831"/>
          </a:xfrm>
          <a:prstGeom prst="roundRect">
            <a:avLst/>
          </a:prstGeom>
          <a:solidFill>
            <a:srgbClr val="29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메이크업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500" y="768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100" y="61070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404" y="18890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66" y="61070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288" y="548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26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필터 팝업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65393"/>
              </p:ext>
            </p:extLst>
          </p:nvPr>
        </p:nvGraphicFramePr>
        <p:xfrm>
          <a:off x="335360" y="685678"/>
          <a:ext cx="43367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159">
                  <a:extLst>
                    <a:ext uri="{9D8B030D-6E8A-4147-A177-3AD203B41FA5}">
                      <a16:colId xmlns:a16="http://schemas.microsoft.com/office/drawing/2014/main" val="3536962040"/>
                    </a:ext>
                  </a:extLst>
                </a:gridCol>
                <a:gridCol w="940221">
                  <a:extLst>
                    <a:ext uri="{9D8B030D-6E8A-4147-A177-3AD203B41FA5}">
                      <a16:colId xmlns:a16="http://schemas.microsoft.com/office/drawing/2014/main" val="2282213494"/>
                    </a:ext>
                  </a:extLst>
                </a:gridCol>
                <a:gridCol w="1292027">
                  <a:extLst>
                    <a:ext uri="{9D8B030D-6E8A-4147-A177-3AD203B41FA5}">
                      <a16:colId xmlns:a16="http://schemas.microsoft.com/office/drawing/2014/main" val="134102672"/>
                    </a:ext>
                  </a:extLst>
                </a:gridCol>
                <a:gridCol w="876353">
                  <a:extLst>
                    <a:ext uri="{9D8B030D-6E8A-4147-A177-3AD203B41FA5}">
                      <a16:colId xmlns:a16="http://schemas.microsoft.com/office/drawing/2014/main" val="3610175955"/>
                    </a:ext>
                  </a:extLst>
                </a:gridCol>
              </a:tblGrid>
              <a:tr h="142216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목록별 노출 대상 필터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78516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유형별 카테고리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암작원샵 목록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고민별 카테고리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목록 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검색결과 목록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6180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혜택별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혜택별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혜택별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563720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고민별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유형별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고민별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55738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기능성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기능성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라인별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97188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기능성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71860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2371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19304"/>
                  </a:ext>
                </a:extLst>
              </a:tr>
              <a:tr h="1422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32623"/>
                  </a:ext>
                </a:extLst>
              </a:tr>
              <a:tr h="142216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0" i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i="1" dirty="0" smtClean="0">
                          <a:solidFill>
                            <a:srgbClr val="FF0000"/>
                          </a:solidFill>
                        </a:rPr>
                        <a:t>조회결과 대상 제품이 있는 경우에만 노출 </a:t>
                      </a:r>
                      <a:r>
                        <a:rPr lang="en-US" altLang="ko-KR" sz="800" b="0" i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i="1" dirty="0" smtClean="0">
                          <a:solidFill>
                            <a:srgbClr val="FF0000"/>
                          </a:solidFill>
                        </a:rPr>
                        <a:t>전 항목 필수노출 </a:t>
                      </a:r>
                      <a:r>
                        <a:rPr lang="en-US" altLang="ko-KR" sz="800" b="0" i="1" dirty="0" smtClean="0">
                          <a:solidFill>
                            <a:srgbClr val="FF0000"/>
                          </a:solidFill>
                        </a:rPr>
                        <a:t>X)</a:t>
                      </a:r>
                      <a:endParaRPr lang="ko-KR" altLang="en-US" sz="8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138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88385"/>
              </p:ext>
            </p:extLst>
          </p:nvPr>
        </p:nvGraphicFramePr>
        <p:xfrm>
          <a:off x="5159896" y="685678"/>
          <a:ext cx="525658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42">
                  <a:extLst>
                    <a:ext uri="{9D8B030D-6E8A-4147-A177-3AD203B41FA5}">
                      <a16:colId xmlns:a16="http://schemas.microsoft.com/office/drawing/2014/main" val="134102672"/>
                    </a:ext>
                  </a:extLst>
                </a:gridCol>
                <a:gridCol w="904436">
                  <a:extLst>
                    <a:ext uri="{9D8B030D-6E8A-4147-A177-3AD203B41FA5}">
                      <a16:colId xmlns:a16="http://schemas.microsoft.com/office/drawing/2014/main" val="3570590858"/>
                    </a:ext>
                  </a:extLst>
                </a:gridCol>
                <a:gridCol w="1169071">
                  <a:extLst>
                    <a:ext uri="{9D8B030D-6E8A-4147-A177-3AD203B41FA5}">
                      <a16:colId xmlns:a16="http://schemas.microsoft.com/office/drawing/2014/main" val="225956434"/>
                    </a:ext>
                  </a:extLst>
                </a:gridCol>
                <a:gridCol w="892828">
                  <a:extLst>
                    <a:ext uri="{9D8B030D-6E8A-4147-A177-3AD203B41FA5}">
                      <a16:colId xmlns:a16="http://schemas.microsoft.com/office/drawing/2014/main" val="1822842551"/>
                    </a:ext>
                  </a:extLst>
                </a:gridCol>
                <a:gridCol w="730670">
                  <a:extLst>
                    <a:ext uri="{9D8B030D-6E8A-4147-A177-3AD203B41FA5}">
                      <a16:colId xmlns:a16="http://schemas.microsoft.com/office/drawing/2014/main" val="4092430429"/>
                    </a:ext>
                  </a:extLst>
                </a:gridCol>
                <a:gridCol w="803737">
                  <a:extLst>
                    <a:ext uri="{9D8B030D-6E8A-4147-A177-3AD203B41FA5}">
                      <a16:colId xmlns:a16="http://schemas.microsoft.com/office/drawing/2014/main" val="3591810910"/>
                    </a:ext>
                  </a:extLst>
                </a:gridCol>
              </a:tblGrid>
              <a:tr h="142216">
                <a:tc gridSpan="6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필터 항목별 세부항목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78516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혜택별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유형별 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고민별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라인별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기능성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6180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증정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스킨케어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트러블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리페어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그린티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자외선차단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공병수거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72118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메이크업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영양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토탈안티에이징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블랙티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주름개선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563720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남성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잡티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피부톤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콜라겐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미백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55738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헤어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바디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주름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탄력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레티놀 시카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비건인증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97188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기획 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트러블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비자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78481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미용소품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진정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민감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노세범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17287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보습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건조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비타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71860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트러블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리페어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제주 왕벚꽃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31565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각질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피부결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포레스트 포맨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2371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모공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피지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블랙헤드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19304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32623"/>
                  </a:ext>
                </a:extLst>
              </a:tr>
              <a:tr h="142216"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1381"/>
                  </a:ext>
                </a:extLst>
              </a:tr>
              <a:tr h="142216">
                <a:tc gridSpan="6"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혜택별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캠페인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증정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특정제품구매시로 등록된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 제품을 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증정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으로 분류 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유형별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고민별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라인별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제품등록시 설정한 각 카테고리의 대분류명 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u="sng" baseline="0" dirty="0" smtClean="0">
                          <a:solidFill>
                            <a:srgbClr val="0000FF"/>
                          </a:solidFill>
                        </a:rPr>
                        <a:t>BO</a:t>
                      </a:r>
                      <a:r>
                        <a:rPr lang="ko-KR" altLang="en-US" sz="800" b="0" i="0" u="sng" baseline="0" dirty="0" smtClean="0">
                          <a:solidFill>
                            <a:srgbClr val="0000FF"/>
                          </a:solidFill>
                        </a:rPr>
                        <a:t>설정순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으로 노출 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기능성 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제품등록시 기능마크 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자외선차단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주름개선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미백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비건인증 설정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800" b="0" i="0" u="sng" baseline="0" dirty="0" smtClean="0">
                          <a:solidFill>
                            <a:srgbClr val="0000FF"/>
                          </a:solidFill>
                        </a:rPr>
                        <a:t>제품등록</a:t>
                      </a:r>
                      <a:r>
                        <a:rPr lang="en-US" altLang="ko-KR" sz="800" b="0" i="0" u="sng" baseline="0" dirty="0" smtClean="0">
                          <a:solidFill>
                            <a:srgbClr val="0000FF"/>
                          </a:solidFill>
                        </a:rPr>
                        <a:t> BO</a:t>
                      </a:r>
                      <a:r>
                        <a:rPr lang="ko-KR" altLang="en-US" sz="800" b="0" i="0" u="sng" baseline="0" dirty="0" smtClean="0">
                          <a:solidFill>
                            <a:srgbClr val="0000FF"/>
                          </a:solidFill>
                        </a:rPr>
                        <a:t>전시순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</a:rPr>
                        <a:t>으로 노출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공병수거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제품등록시 기능마크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</a:rPr>
                        <a:t>공병수거 설정</a:t>
                      </a:r>
                      <a:endParaRPr lang="en-US" altLang="ko-KR" sz="800" b="0" i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0" i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i="1" dirty="0" smtClean="0">
                          <a:solidFill>
                            <a:srgbClr val="FF0000"/>
                          </a:solidFill>
                        </a:rPr>
                        <a:t>필터 항목별 세부항목은 수시로 생성</a:t>
                      </a:r>
                      <a:r>
                        <a:rPr lang="en-US" altLang="ko-KR" sz="800" b="0" i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0" i="1" dirty="0" smtClean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sz="800" b="0" i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0" i="1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될 수 있음</a:t>
                      </a:r>
                      <a:endParaRPr lang="en-US" altLang="ko-KR" sz="800" b="0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endParaRPr lang="en-US" altLang="ko-KR" sz="800" b="0" i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900" b="1" i="1" dirty="0" smtClean="0">
                          <a:solidFill>
                            <a:srgbClr val="FF0000"/>
                          </a:solidFill>
                        </a:rPr>
                        <a:t>세부항목의 전시순</a:t>
                      </a:r>
                      <a:r>
                        <a:rPr lang="ko-KR" altLang="en-US" sz="900" b="1" i="1" baseline="0" dirty="0" smtClean="0">
                          <a:solidFill>
                            <a:srgbClr val="FF0000"/>
                          </a:solidFill>
                        </a:rPr>
                        <a:t>서 기준 컨펌 필요</a:t>
                      </a:r>
                      <a:endParaRPr lang="ko-KR" altLang="en-US" sz="9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7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GNB - </a:t>
            </a:r>
            <a:r>
              <a:rPr lang="ko-KR" altLang="en-US" dirty="0" err="1"/>
              <a:t>검색창</a:t>
            </a:r>
            <a:r>
              <a:rPr lang="en-US" altLang="ko-KR" dirty="0"/>
              <a:t>/</a:t>
            </a:r>
            <a:r>
              <a:rPr lang="ko-KR" altLang="en-US" dirty="0" err="1"/>
              <a:t>인기검색어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083520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35073"/>
              </p:ext>
            </p:extLst>
          </p:nvPr>
        </p:nvGraphicFramePr>
        <p:xfrm>
          <a:off x="9000565" y="37029"/>
          <a:ext cx="3152540" cy="26542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키워드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검색창키워드등록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기간 내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전시설정순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공박 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등록시 자동 롤링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아래에서 위로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마우스오버시 검색창팝업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검색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검색창 키워드가 노출된 상태에서 검색 아이콘 클릭시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해당 키워드 연결 링크로 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인기검색어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위부터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위까지 자동 롤링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아래에서 위로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마우스오버시 인기검색어팝업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해당 검색어로 검색결과 조회하여 갱신 노출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*</a:t>
                      </a:r>
                      <a:r>
                        <a:rPr lang="ko-KR" altLang="en-US" sz="800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인기검색어 수집 방식은 아래 표 참고</a:t>
                      </a:r>
                      <a:endParaRPr lang="en-US" altLang="ko-KR" sz="800" i="1" baseline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28475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7405" y="1360909"/>
            <a:ext cx="8890681" cy="5279115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32132" y="642115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57997"/>
            <a:ext cx="190500" cy="209550"/>
          </a:xfrm>
          <a:prstGeom prst="rect">
            <a:avLst/>
          </a:prstGeom>
        </p:spPr>
      </p:pic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88" y="558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073" y="5239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29" name="표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74801"/>
              </p:ext>
            </p:extLst>
          </p:nvPr>
        </p:nvGraphicFramePr>
        <p:xfrm>
          <a:off x="8030489" y="2870976"/>
          <a:ext cx="4095963" cy="2357868"/>
        </p:xfrm>
        <a:graphic>
          <a:graphicData uri="http://schemas.openxmlformats.org/drawingml/2006/table">
            <a:tbl>
              <a:tblPr/>
              <a:tblGrid>
                <a:gridCol w="847164">
                  <a:extLst>
                    <a:ext uri="{9D8B030D-6E8A-4147-A177-3AD203B41FA5}">
                      <a16:colId xmlns:a16="http://schemas.microsoft.com/office/drawing/2014/main" val="405961432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837697620"/>
                    </a:ext>
                  </a:extLst>
                </a:gridCol>
                <a:gridCol w="1232575">
                  <a:extLst>
                    <a:ext uri="{9D8B030D-6E8A-4147-A177-3AD203B41FA5}">
                      <a16:colId xmlns:a16="http://schemas.microsoft.com/office/drawing/2014/main" val="2783553954"/>
                    </a:ext>
                  </a:extLst>
                </a:gridCol>
              </a:tblGrid>
              <a:tr h="17508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항목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주기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조건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00589"/>
                  </a:ext>
                </a:extLst>
              </a:tr>
              <a:tr h="27613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대상 수집 주기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1</a:t>
                      </a:r>
                      <a:r>
                        <a:rPr lang="ko-KR" altLang="en-US" sz="800" dirty="0">
                          <a:effectLst/>
                        </a:rPr>
                        <a:t>시간 주기로 이전 </a:t>
                      </a:r>
                      <a:r>
                        <a:rPr lang="en-US" altLang="ko-KR" sz="800" dirty="0">
                          <a:effectLst/>
                        </a:rPr>
                        <a:t>24</a:t>
                      </a:r>
                      <a:r>
                        <a:rPr lang="ko-KR" altLang="en-US" sz="800" dirty="0">
                          <a:effectLst/>
                        </a:rPr>
                        <a:t>시간 </a:t>
                      </a:r>
                      <a:r>
                        <a:rPr lang="ko-KR" altLang="en-US" sz="800" dirty="0" smtClean="0">
                          <a:effectLst/>
                        </a:rPr>
                        <a:t>동안의 </a:t>
                      </a:r>
                      <a:r>
                        <a:rPr lang="ko-KR" altLang="en-US" sz="800" dirty="0">
                          <a:effectLst/>
                        </a:rPr>
                        <a:t>검색 결과를 집계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strike="sngStrike" dirty="0">
                          <a:effectLst/>
                        </a:rPr>
                        <a:t>1</a:t>
                      </a:r>
                      <a:r>
                        <a:rPr lang="ko-KR" altLang="en-US" sz="800" strike="sngStrike" dirty="0">
                          <a:effectLst/>
                        </a:rPr>
                        <a:t>시간 주기 </a:t>
                      </a:r>
                      <a:r>
                        <a:rPr lang="en-US" altLang="ko-KR" sz="800" strike="sngStrike" dirty="0">
                          <a:effectLst/>
                        </a:rPr>
                        <a:t>(24</a:t>
                      </a:r>
                      <a:r>
                        <a:rPr lang="ko-KR" altLang="en-US" sz="800" strike="sngStrike" dirty="0">
                          <a:effectLst/>
                        </a:rPr>
                        <a:t>시간 집계 데이터</a:t>
                      </a:r>
                      <a:r>
                        <a:rPr lang="en-US" altLang="ko-KR" sz="800" strike="sngStrike" dirty="0">
                          <a:effectLst/>
                        </a:rPr>
                        <a:t>)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01890"/>
                  </a:ext>
                </a:extLst>
              </a:tr>
              <a:tr h="47822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수집 대상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검색이 이루어진 시점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검색 결과가 </a:t>
                      </a:r>
                      <a:r>
                        <a:rPr lang="en-US" altLang="ko-KR" sz="800" dirty="0">
                          <a:effectLst/>
                        </a:rPr>
                        <a:t>1</a:t>
                      </a:r>
                      <a:r>
                        <a:rPr lang="ko-KR" altLang="en-US" sz="800" dirty="0">
                          <a:effectLst/>
                        </a:rPr>
                        <a:t>건이라도 있는 검색어</a:t>
                      </a:r>
                    </a:p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검색 횟수가 많은 키워드 기준 상위 </a:t>
                      </a:r>
                      <a:r>
                        <a:rPr lang="en-US" altLang="ko-KR" sz="800" dirty="0">
                          <a:effectLst/>
                        </a:rPr>
                        <a:t>100</a:t>
                      </a:r>
                      <a:r>
                        <a:rPr lang="ko-KR" altLang="en-US" sz="800" dirty="0">
                          <a:effectLst/>
                        </a:rPr>
                        <a:t>개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검색 결과가 없는 키워드 미포함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6050"/>
                  </a:ext>
                </a:extLst>
              </a:tr>
              <a:tr h="78137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노출 기준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최근 수집 키워드 </a:t>
                      </a:r>
                      <a:r>
                        <a:rPr lang="en-US" altLang="ko-KR" sz="800" dirty="0">
                          <a:effectLst/>
                        </a:rPr>
                        <a:t>100</a:t>
                      </a:r>
                      <a:r>
                        <a:rPr lang="ko-KR" altLang="en-US" sz="800" dirty="0">
                          <a:effectLst/>
                        </a:rPr>
                        <a:t>개의 검색 횟수 </a:t>
                      </a: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해당 키워드 </a:t>
                      </a:r>
                      <a:r>
                        <a:rPr lang="en-US" altLang="ko-KR" sz="800" dirty="0">
                          <a:effectLst/>
                        </a:rPr>
                        <a:t>100</a:t>
                      </a:r>
                      <a:r>
                        <a:rPr lang="ko-KR" altLang="en-US" sz="800" dirty="0">
                          <a:effectLst/>
                        </a:rPr>
                        <a:t>개의 이전 검색 횟수</a:t>
                      </a:r>
                    </a:p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이전 검색 횟수가 없는 경우 </a:t>
                      </a:r>
                      <a:r>
                        <a:rPr lang="en-US" altLang="ko-KR" sz="800" dirty="0">
                          <a:effectLst/>
                        </a:rPr>
                        <a:t>0</a:t>
                      </a:r>
                      <a:r>
                        <a:rPr lang="ko-KR" altLang="en-US" sz="800" dirty="0">
                          <a:effectLst/>
                        </a:rPr>
                        <a:t>으로 계산</a:t>
                      </a:r>
                    </a:p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검색 횟수의 상승폭이 큰 키워드 순으로 최대 </a:t>
                      </a:r>
                      <a:r>
                        <a:rPr lang="en-US" altLang="ko-KR" sz="800" dirty="0">
                          <a:effectLst/>
                        </a:rPr>
                        <a:t>20</a:t>
                      </a:r>
                      <a:r>
                        <a:rPr lang="ko-KR" altLang="en-US" sz="800" dirty="0">
                          <a:effectLst/>
                        </a:rPr>
                        <a:t>개 노출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endParaRPr lang="ko-KR" altLang="en-US" sz="800" dirty="0">
                        <a:effectLst/>
                      </a:endParaRP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12039"/>
                  </a:ext>
                </a:extLst>
              </a:tr>
              <a:tr h="37717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 err="1">
                          <a:effectLst/>
                        </a:rPr>
                        <a:t>동점처리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검색 횟수가 동일한 경우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해당 키워드의 검색 결과 개수 많은 순으로 노출함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검색 결과 개수가 동일한 경우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가나다순으로 노출</a:t>
                      </a:r>
                    </a:p>
                  </a:txBody>
                  <a:tcPr marL="63803" marR="63803" marT="44662" marB="44662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63207"/>
                  </a:ext>
                </a:extLst>
              </a:tr>
            </a:tbl>
          </a:graphicData>
        </a:graphic>
      </p:graphicFrame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503" y="558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331" y="558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048328" y="5395286"/>
            <a:ext cx="3024336" cy="786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6/14 </a:t>
            </a:r>
            <a:r>
              <a:rPr lang="ko-KR" altLang="en-US" sz="800" dirty="0" smtClean="0">
                <a:solidFill>
                  <a:schemeClr val="tx1"/>
                </a:solidFill>
              </a:rPr>
              <a:t>개발확인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ts val="1200"/>
              </a:lnSpc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색인배치 </a:t>
            </a:r>
            <a:r>
              <a:rPr lang="en-US" altLang="ko-KR" sz="800" dirty="0" smtClean="0">
                <a:solidFill>
                  <a:schemeClr val="tx1"/>
                </a:solidFill>
              </a:rPr>
              <a:t>: 20</a:t>
            </a:r>
            <a:r>
              <a:rPr lang="ko-KR" altLang="en-US" sz="800" dirty="0" smtClean="0">
                <a:solidFill>
                  <a:schemeClr val="tx1"/>
                </a:solidFill>
              </a:rPr>
              <a:t>분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인기검색어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일배치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(1</a:t>
            </a:r>
            <a:r>
              <a:rPr lang="ko-KR" altLang="en-US" sz="800" dirty="0" smtClean="0">
                <a:solidFill>
                  <a:srgbClr val="FF0000"/>
                </a:solidFill>
              </a:rPr>
              <a:t>시간 주기가 현재 미적용된 상태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</a:rPr>
              <a:t>적용 시기는 확인필요</a:t>
            </a:r>
            <a:r>
              <a:rPr lang="en-US" altLang="ko-KR" sz="800" dirty="0" smtClean="0">
                <a:solidFill>
                  <a:srgbClr val="FF0000"/>
                </a:solidFill>
              </a:rPr>
              <a:t>) 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3946"/>
              </p:ext>
            </p:extLst>
          </p:nvPr>
        </p:nvGraphicFramePr>
        <p:xfrm>
          <a:off x="10271807" y="1311"/>
          <a:ext cx="1957415" cy="47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06/27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현재 검색 배치 기준 업데이트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4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직사각형 182"/>
          <p:cNvSpPr/>
          <p:nvPr/>
        </p:nvSpPr>
        <p:spPr>
          <a:xfrm>
            <a:off x="57405" y="1360909"/>
            <a:ext cx="8890681" cy="5279115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검색창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인기검색어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마우스오버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IN_PC_SER_01_01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118966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47780"/>
              </p:ext>
            </p:extLst>
          </p:nvPr>
        </p:nvGraphicFramePr>
        <p:xfrm>
          <a:off x="9000565" y="37029"/>
          <a:ext cx="3152540" cy="6793115"/>
        </p:xfrm>
        <a:graphic>
          <a:graphicData uri="http://schemas.openxmlformats.org/drawingml/2006/table">
            <a:tbl>
              <a:tblPr/>
              <a:tblGrid>
                <a:gridCol w="11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검색창팝업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마우스이 버 또는 클릭시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활성화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검색키워드 있는 경우 전시순서설정순 자동 롤링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아래에서 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검색키워드없음 상태에서 클릭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검색키워드있음 상태에서 클릭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 연결 링크로 현재창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입력후 클릭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최근검색어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최근검색어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개를 최신조회순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쿠키저장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 처리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해당 검색어 검색결과 페이지로 현재창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최근검색어 개별삭제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해당 검색어 목록에서 삭제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전체삭제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최근검색 키워드가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전체 키워드 전체 삭제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(1-6)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1-6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최근검색어 없음 케이스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1-7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MO_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바로가기 메뉴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latin typeface="+mn-ea"/>
                          <a:cs typeface="Pretendard Light" panose="02000403000000020004" pitchFamily="50" charset="-127"/>
                        </a:rPr>
                        <a:t>메뉴관리 </a:t>
                      </a:r>
                      <a:r>
                        <a:rPr lang="en-US" altLang="ko-KR" sz="800" dirty="0" smtClean="0">
                          <a:latin typeface="+mn-ea"/>
                          <a:cs typeface="Pretendard Light" panose="02000403000000020004" pitchFamily="50" charset="-127"/>
                        </a:rPr>
                        <a:t>&gt; MO</a:t>
                      </a:r>
                      <a:r>
                        <a:rPr lang="en-US" altLang="ko-KR" sz="800" baseline="0" dirty="0" smtClean="0">
                          <a:latin typeface="+mn-ea"/>
                          <a:cs typeface="Pretendard Light" panose="02000403000000020004" pitchFamily="50" charset="-127"/>
                        </a:rPr>
                        <a:t>_</a:t>
                      </a:r>
                      <a:r>
                        <a:rPr lang="ko-KR" altLang="en-US" sz="800" baseline="0" dirty="0" smtClean="0">
                          <a:latin typeface="+mn-ea"/>
                          <a:cs typeface="Pretendard Light" panose="02000403000000020004" pitchFamily="50" charset="-127"/>
                        </a:rPr>
                        <a:t>바로가기 등록</a:t>
                      </a:r>
                      <a:endParaRPr lang="ko-KR" altLang="en-US" sz="800" dirty="0" smtClean="0"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관리자에서 등록한 링크로 현재창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1-8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설정순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강조마크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‘Y’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등록 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도트 강조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(1-9)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기본사이즈가 많아져 화면 너비보다 길어질 시 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스크롤로 조회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1-10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인기검색어 팝업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인기검색어 노출 영역 마우스오버시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위부터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위까지 노출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최근 업데이트 일시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00:00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해당 검색어 검색결과 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상태기호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이전순위에 없었던 검색어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▲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이전순위대비 순위 상승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  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이전순위대비 순위 하락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-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이전순위대비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순위 동일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55472"/>
                  </a:ext>
                </a:extLst>
              </a:tr>
              <a:tr h="2618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i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검색창팝업</a:t>
                      </a:r>
                      <a:r>
                        <a:rPr lang="en-US" altLang="ko-KR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인기검색팝업 </a:t>
                      </a:r>
                      <a:r>
                        <a:rPr lang="en-US" altLang="ko-KR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- DIMMED</a:t>
                      </a:r>
                      <a:r>
                        <a:rPr lang="ko-KR" altLang="en-US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처리 없이 노출</a:t>
                      </a:r>
                      <a:endParaRPr lang="en-US" altLang="ko-KR" sz="800" i="1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550150"/>
                  </a:ext>
                </a:extLst>
              </a:tr>
            </a:tbl>
          </a:graphicData>
        </a:graphic>
      </p:graphicFrame>
      <p:sp>
        <p:nvSpPr>
          <p:cNvPr id="149" name="타원 148"/>
          <p:cNvSpPr/>
          <p:nvPr/>
        </p:nvSpPr>
        <p:spPr>
          <a:xfrm>
            <a:off x="9205151" y="8185936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9720353" y="8185936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0235555" y="8185936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10750757" y="8185936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11265959" y="8185936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203760" y="8562140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0696618" y="8562140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0172936" y="8562140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657524" y="8562140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128024" y="8562140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25138" y="648328"/>
            <a:ext cx="1631762" cy="3548649"/>
          </a:xfrm>
          <a:prstGeom prst="roundRect">
            <a:avLst>
              <a:gd name="adj" fmla="val 568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74557"/>
              </p:ext>
            </p:extLst>
          </p:nvPr>
        </p:nvGraphicFramePr>
        <p:xfrm>
          <a:off x="4270798" y="735374"/>
          <a:ext cx="1428600" cy="320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560">
                  <a:extLst>
                    <a:ext uri="{9D8B030D-6E8A-4147-A177-3AD203B41FA5}">
                      <a16:colId xmlns:a16="http://schemas.microsoft.com/office/drawing/2014/main" val="394586556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70797442"/>
                    </a:ext>
                  </a:extLst>
                </a:gridCol>
              </a:tblGrid>
              <a:tr h="3184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블랙티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  <a:latin typeface="Segoe UI Symbol" panose="020B0502040204020203" pitchFamily="34" charset="0"/>
                        </a:rPr>
                        <a:t>N</a:t>
                      </a:r>
                      <a:endParaRPr lang="ko-KR" altLang="en-US" sz="800" dirty="0" smtClean="0">
                        <a:solidFill>
                          <a:srgbClr val="29BC7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07431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장원영크림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Segoe UI Symbol" panose="020B0502040204020203" pitchFamily="34" charset="0"/>
                        </a:rPr>
                        <a:t>⯅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660003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선크림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207324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크림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ymbol" panose="020B0502040204020203" pitchFamily="34" charset="0"/>
                        </a:rPr>
                        <a:t>⯆</a:t>
                      </a:r>
                      <a:endParaRPr lang="ko-KR" altLang="en-US" sz="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949180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클렌징폼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Segoe UI Symbol" panose="020B0502040204020203" pitchFamily="34" charset="0"/>
                        </a:rPr>
                        <a:t>⯅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409086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검색어검색어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Segoe UI Symbol" panose="020B0502040204020203" pitchFamily="34" charset="0"/>
                        </a:rPr>
                        <a:t>⯅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70796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검색어검색어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317109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검색어검색어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ymbol" panose="020B0502040204020203" pitchFamily="34" charset="0"/>
                        </a:rPr>
                        <a:t>⯆</a:t>
                      </a:r>
                      <a:endParaRPr lang="ko-KR" altLang="en-US" sz="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1397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검색어검색어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맑은 고딕" panose="020B0503020000020004" pitchFamily="50" charset="-127"/>
                          <a:cs typeface="+mn-cs"/>
                        </a:rPr>
                        <a:t>⯆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5251"/>
                  </a:ext>
                </a:extLst>
              </a:tr>
              <a:tr h="318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검색어검색어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맑은 고딕" panose="020B0503020000020004" pitchFamily="50" charset="-127"/>
                          <a:cs typeface="+mn-cs"/>
                        </a:rPr>
                        <a:t>⯆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38122"/>
                  </a:ext>
                </a:extLst>
              </a:tr>
            </a:tbl>
          </a:graphicData>
        </a:graphic>
      </p:graphicFrame>
      <p:cxnSp>
        <p:nvCxnSpPr>
          <p:cNvPr id="91" name="직선 연결선 90"/>
          <p:cNvCxnSpPr/>
          <p:nvPr/>
        </p:nvCxnSpPr>
        <p:spPr>
          <a:xfrm>
            <a:off x="4270798" y="3896469"/>
            <a:ext cx="1356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118966" y="3932897"/>
            <a:ext cx="16379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00:00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320977" y="648579"/>
            <a:ext cx="2739919" cy="3934307"/>
          </a:xfrm>
          <a:prstGeom prst="roundRect">
            <a:avLst>
              <a:gd name="adj" fmla="val 5687"/>
            </a:avLst>
          </a:prstGeom>
          <a:solidFill>
            <a:schemeClr val="bg1"/>
          </a:solidFill>
          <a:ln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339857" y="1017312"/>
            <a:ext cx="27210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127" y="742588"/>
            <a:ext cx="190500" cy="20955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376919" y="1002157"/>
            <a:ext cx="1587690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최근검색어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08022" y="1002157"/>
            <a:ext cx="1587690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전체삭제 </a:t>
            </a:r>
            <a:endParaRPr lang="en-US" altLang="ko-KR" sz="7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1339857" y="2636912"/>
            <a:ext cx="27210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1440237" y="2890715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955439" y="2890715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470641" y="2890715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985843" y="2890715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501045" y="2890715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438846" y="3266919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31704" y="3266919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08022" y="3266919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892610" y="3266919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363110" y="3266919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440237" y="3686153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955439" y="3686153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470641" y="3686153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985843" y="3686153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3501045" y="3686153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438846" y="4062357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931704" y="4062357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408022" y="4062357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892610" y="4062357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363110" y="4062357"/>
            <a:ext cx="577821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메뉴명 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88" y="558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766" y="5341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2944052" y="1368142"/>
            <a:ext cx="894834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그린티 스킨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1452343" y="1664716"/>
            <a:ext cx="894834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그린티 세럼   </a:t>
            </a:r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447044" y="1363099"/>
            <a:ext cx="1409090" cy="2088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그린티히알루론산이니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434512" y="1664716"/>
            <a:ext cx="1019759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최근검색어최근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706765" y="1958794"/>
            <a:ext cx="894834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그린티 스킨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447044" y="1953751"/>
            <a:ext cx="1191024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그린티히알루론산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447044" y="2255368"/>
            <a:ext cx="1019759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최근검색어최근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502203" y="2255368"/>
            <a:ext cx="1019759" cy="2178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최근검색어최근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73" y="7018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434" y="7229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81" y="10922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684" y="10116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614" y="13016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278" y="742588"/>
            <a:ext cx="16353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ㅣ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아직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안써봤니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블랙티 엠플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</a:t>
            </a: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020" y="28439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191" y="26549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342801" y="2908552"/>
            <a:ext cx="49867" cy="49867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7" y="32667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63519" y="2737777"/>
            <a:ext cx="2632602" cy="1699335"/>
          </a:xfrm>
          <a:prstGeom prst="rect">
            <a:avLst/>
          </a:prstGeom>
          <a:noFill/>
          <a:ln w="31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40" y="2736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070" y="5718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46" y="5301208"/>
            <a:ext cx="2848373" cy="1171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546" y="51994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541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57405" y="1360909"/>
            <a:ext cx="8890681" cy="5279115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검색어 자동완성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IN_PC_SER_01_02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70276"/>
              </p:ext>
            </p:extLst>
          </p:nvPr>
        </p:nvGraphicFramePr>
        <p:xfrm>
          <a:off x="9000565" y="37029"/>
          <a:ext cx="3152540" cy="4716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자동완성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키워드가 입력되는 시점에 자동완성 결과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모든 데이터 출력 영역의 텍스트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넘침은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ellipsis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이전검색어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빨간박스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최금검색어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현재 입력한 키워드와 출력된 최근검색어의 동일 부분 강조 처리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(1-3)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클릭시 해당 검색어 검색결과 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조회일자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검색일이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같은경우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(1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이상부터는 시간 단위로만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검색일이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다른경우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┖1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┖7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주단위로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 최근검색어가 없는 경우 영역 미노출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자동완성 일치하는 제품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자동완성 키워드 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검색창에 텍스트 입력시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해당 텍스트가 포함된 자동완성 키워드 제품 리스트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입력 키워드의 앞단어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뒷단어 자동완성 데이터 로그를 검색 서버의 데이터로그에서 받아 최대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개 노출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현재 입력한 키워드와 출력된 키워드의 동일 부분 강조 처리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(1-5)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 charset="0"/>
                        </a:rPr>
                        <a:t>해시태그 탭시 해당 태그명 검색결과로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각 제품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노란박스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해당 제품의 제품상세 페이지로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&lt;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제품정보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제품이미지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제품명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).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정가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할인가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할인율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해시태그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1-6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해시태그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탭시 해당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해시태그명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검색결과 페이지로 이동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03917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339857" y="642115"/>
            <a:ext cx="2721039" cy="5307165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339857" y="1017312"/>
            <a:ext cx="27210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339857" y="1340768"/>
            <a:ext cx="27210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06294" y="747040"/>
            <a:ext cx="5293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그린</a:t>
            </a:r>
            <a:r>
              <a:rPr lang="ko-KR" altLang="en-US" sz="800" dirty="0" smtClean="0">
                <a:solidFill>
                  <a:srgbClr val="29BC70"/>
                </a:solidFill>
              </a:rPr>
              <a:t>ㅣ 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107" y="742588"/>
            <a:ext cx="190500" cy="20955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376919" y="1002157"/>
            <a:ext cx="1587690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rgbClr val="29BC70"/>
                </a:solidFill>
                <a:latin typeface="+mn-ea"/>
              </a:rPr>
              <a:t>그린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티히알루론산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2334" y="986516"/>
            <a:ext cx="1039193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6919" y="1350990"/>
            <a:ext cx="1587690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rgbClr val="29BC70"/>
                </a:solidFill>
                <a:latin typeface="+mn-ea"/>
              </a:rPr>
              <a:t>그린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티 세럼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72334" y="1335349"/>
            <a:ext cx="1039193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주전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39857" y="1700808"/>
            <a:ext cx="2721039" cy="782036"/>
            <a:chOff x="1261312" y="1700808"/>
            <a:chExt cx="2721039" cy="78203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261312" y="1700808"/>
              <a:ext cx="27210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996834" y="1834136"/>
              <a:ext cx="1650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pc="-150" dirty="0" smtClean="0"/>
                <a:t>NEW </a:t>
              </a:r>
              <a:r>
                <a:rPr lang="ko-KR" altLang="en-US" sz="800" b="1" spc="-150" dirty="0" smtClean="0">
                  <a:solidFill>
                    <a:srgbClr val="29BC70"/>
                  </a:solidFill>
                </a:rPr>
                <a:t>그린</a:t>
              </a:r>
              <a:r>
                <a:rPr lang="ko-KR" altLang="en-US" sz="800" spc="-150" dirty="0" smtClean="0"/>
                <a:t>펫클럽 워터리스 발세정제 </a:t>
              </a:r>
              <a:r>
                <a:rPr lang="en-US" altLang="ko-KR" sz="800" spc="-150" dirty="0" smtClean="0"/>
                <a:t>+ </a:t>
              </a:r>
            </a:p>
            <a:p>
              <a:r>
                <a:rPr lang="ko-KR" altLang="en-US" sz="800" spc="-150" dirty="0" smtClean="0"/>
                <a:t>산책 </a:t>
              </a:r>
              <a:r>
                <a:rPr lang="ko-KR" altLang="en-US" sz="800" spc="-150" dirty="0" err="1" smtClean="0"/>
                <a:t>올인원</a:t>
              </a:r>
              <a:r>
                <a:rPr lang="en-US" altLang="ko-KR" sz="800" spc="-150" dirty="0" smtClean="0"/>
                <a:t> </a:t>
              </a:r>
              <a:r>
                <a:rPr lang="ko-KR" altLang="en-US" sz="800" spc="-150" dirty="0" smtClean="0"/>
                <a:t>미스트 </a:t>
              </a:r>
              <a:endParaRPr lang="en-US" altLang="ko-KR" sz="800" spc="-15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2730" y="2151895"/>
              <a:ext cx="13945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  <a:p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29" y="1843475"/>
              <a:ext cx="521751" cy="6393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2084239" y="2354540"/>
              <a:ext cx="697044" cy="121125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동물용의약외품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13508" y="2356334"/>
              <a:ext cx="511720" cy="114229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반려동물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530066" y="2641464"/>
            <a:ext cx="2183402" cy="648708"/>
            <a:chOff x="1463629" y="1834136"/>
            <a:chExt cx="2183402" cy="648708"/>
          </a:xfrm>
        </p:grpSpPr>
        <p:sp>
          <p:nvSpPr>
            <p:cNvPr id="58" name="TextBox 57"/>
            <p:cNvSpPr txBox="1"/>
            <p:nvPr/>
          </p:nvSpPr>
          <p:spPr>
            <a:xfrm>
              <a:off x="1996834" y="1834136"/>
              <a:ext cx="1650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pc="-150" dirty="0" smtClean="0"/>
                <a:t>NEW </a:t>
              </a:r>
              <a:r>
                <a:rPr lang="ko-KR" altLang="en-US" sz="800" b="1" spc="-150" dirty="0" smtClean="0">
                  <a:solidFill>
                    <a:srgbClr val="29BC70"/>
                  </a:solidFill>
                </a:rPr>
                <a:t>그린</a:t>
              </a:r>
              <a:r>
                <a:rPr lang="ko-KR" altLang="en-US" sz="800" spc="-150" dirty="0" smtClean="0"/>
                <a:t>펫클럽 워터리스 발세정제 </a:t>
              </a:r>
              <a:r>
                <a:rPr lang="en-US" altLang="ko-KR" sz="800" spc="-150" dirty="0" smtClean="0"/>
                <a:t>+ </a:t>
              </a:r>
            </a:p>
            <a:p>
              <a:r>
                <a:rPr lang="ko-KR" altLang="en-US" sz="800" spc="-150" dirty="0" smtClean="0"/>
                <a:t>산책 </a:t>
              </a:r>
              <a:r>
                <a:rPr lang="ko-KR" altLang="en-US" sz="800" spc="-150" dirty="0" err="1" smtClean="0"/>
                <a:t>올인원</a:t>
              </a:r>
              <a:r>
                <a:rPr lang="en-US" altLang="ko-KR" sz="800" spc="-150" dirty="0" smtClean="0"/>
                <a:t> </a:t>
              </a:r>
              <a:r>
                <a:rPr lang="ko-KR" altLang="en-US" sz="800" spc="-150" dirty="0" smtClean="0"/>
                <a:t>미스트 </a:t>
              </a:r>
              <a:endParaRPr lang="en-US" altLang="ko-KR" sz="800" spc="-15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02730" y="2151895"/>
              <a:ext cx="13945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  <a:p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6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29" y="1843475"/>
              <a:ext cx="521751" cy="6393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2084239" y="2354540"/>
              <a:ext cx="697044" cy="121125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동물용의약외품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813508" y="2356334"/>
              <a:ext cx="511720" cy="114229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반려동물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530066" y="3448792"/>
            <a:ext cx="2183402" cy="648708"/>
            <a:chOff x="1463629" y="1834136"/>
            <a:chExt cx="2183402" cy="648708"/>
          </a:xfrm>
        </p:grpSpPr>
        <p:sp>
          <p:nvSpPr>
            <p:cNvPr id="67" name="TextBox 66"/>
            <p:cNvSpPr txBox="1"/>
            <p:nvPr/>
          </p:nvSpPr>
          <p:spPr>
            <a:xfrm>
              <a:off x="1996834" y="1834136"/>
              <a:ext cx="1650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pc="-150" dirty="0" smtClean="0"/>
                <a:t>NEW </a:t>
              </a:r>
              <a:r>
                <a:rPr lang="ko-KR" altLang="en-US" sz="800" b="1" spc="-150" dirty="0" smtClean="0">
                  <a:solidFill>
                    <a:srgbClr val="29BC70"/>
                  </a:solidFill>
                </a:rPr>
                <a:t>그린</a:t>
              </a:r>
              <a:r>
                <a:rPr lang="ko-KR" altLang="en-US" sz="800" spc="-150" dirty="0" smtClean="0"/>
                <a:t>펫클럽 워터리스 발세정제 </a:t>
              </a:r>
              <a:r>
                <a:rPr lang="en-US" altLang="ko-KR" sz="800" spc="-150" dirty="0" smtClean="0"/>
                <a:t>+ </a:t>
              </a:r>
            </a:p>
            <a:p>
              <a:r>
                <a:rPr lang="ko-KR" altLang="en-US" sz="800" spc="-150" dirty="0" smtClean="0"/>
                <a:t>산책 </a:t>
              </a:r>
              <a:r>
                <a:rPr lang="ko-KR" altLang="en-US" sz="800" spc="-150" dirty="0" err="1" smtClean="0"/>
                <a:t>올인원</a:t>
              </a:r>
              <a:r>
                <a:rPr lang="en-US" altLang="ko-KR" sz="800" spc="-150" dirty="0" smtClean="0"/>
                <a:t> </a:t>
              </a:r>
              <a:r>
                <a:rPr lang="ko-KR" altLang="en-US" sz="800" spc="-150" dirty="0" smtClean="0"/>
                <a:t>미스트 </a:t>
              </a:r>
              <a:endParaRPr lang="en-US" altLang="ko-KR" sz="800" spc="-150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02730" y="2151895"/>
              <a:ext cx="13945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  <a:p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6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29" y="1843475"/>
              <a:ext cx="521751" cy="6393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2084239" y="2354540"/>
              <a:ext cx="697044" cy="121125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동물용의약외품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13508" y="2356334"/>
              <a:ext cx="511720" cy="114229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반려동물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530066" y="4256120"/>
            <a:ext cx="2183402" cy="648708"/>
            <a:chOff x="1463629" y="1834136"/>
            <a:chExt cx="2183402" cy="648708"/>
          </a:xfrm>
        </p:grpSpPr>
        <p:sp>
          <p:nvSpPr>
            <p:cNvPr id="76" name="TextBox 75"/>
            <p:cNvSpPr txBox="1"/>
            <p:nvPr/>
          </p:nvSpPr>
          <p:spPr>
            <a:xfrm>
              <a:off x="1996834" y="1834136"/>
              <a:ext cx="1650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pc="-150" dirty="0" smtClean="0"/>
                <a:t>NEW </a:t>
              </a:r>
              <a:r>
                <a:rPr lang="ko-KR" altLang="en-US" sz="800" b="1" spc="-150" dirty="0" smtClean="0">
                  <a:solidFill>
                    <a:srgbClr val="29BC70"/>
                  </a:solidFill>
                </a:rPr>
                <a:t>그린</a:t>
              </a:r>
              <a:r>
                <a:rPr lang="ko-KR" altLang="en-US" sz="800" spc="-150" dirty="0" smtClean="0"/>
                <a:t>펫클럽 워터리스 발세정제 </a:t>
              </a:r>
              <a:r>
                <a:rPr lang="en-US" altLang="ko-KR" sz="800" spc="-150" dirty="0" smtClean="0"/>
                <a:t>+ </a:t>
              </a:r>
            </a:p>
            <a:p>
              <a:r>
                <a:rPr lang="ko-KR" altLang="en-US" sz="800" spc="-150" dirty="0" smtClean="0"/>
                <a:t>산책 </a:t>
              </a:r>
              <a:r>
                <a:rPr lang="ko-KR" altLang="en-US" sz="800" spc="-150" dirty="0" err="1" smtClean="0"/>
                <a:t>올인원</a:t>
              </a:r>
              <a:r>
                <a:rPr lang="en-US" altLang="ko-KR" sz="800" spc="-150" dirty="0" smtClean="0"/>
                <a:t> </a:t>
              </a:r>
              <a:r>
                <a:rPr lang="ko-KR" altLang="en-US" sz="800" spc="-150" dirty="0" smtClean="0"/>
                <a:t>미스트 </a:t>
              </a:r>
              <a:endParaRPr lang="en-US" altLang="ko-KR" sz="800" spc="-150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02730" y="2151895"/>
              <a:ext cx="13945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  <a:p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7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29" y="1843475"/>
              <a:ext cx="521751" cy="6393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2084239" y="2354540"/>
              <a:ext cx="697044" cy="121125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동물용의약외품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13508" y="2356334"/>
              <a:ext cx="511720" cy="114229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반려동물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530066" y="5063449"/>
            <a:ext cx="2183402" cy="648708"/>
            <a:chOff x="1463629" y="1834136"/>
            <a:chExt cx="2183402" cy="648708"/>
          </a:xfrm>
        </p:grpSpPr>
        <p:sp>
          <p:nvSpPr>
            <p:cNvPr id="85" name="TextBox 84"/>
            <p:cNvSpPr txBox="1"/>
            <p:nvPr/>
          </p:nvSpPr>
          <p:spPr>
            <a:xfrm>
              <a:off x="1996834" y="1834136"/>
              <a:ext cx="1650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pc="-150" dirty="0" smtClean="0"/>
                <a:t>NEW </a:t>
              </a:r>
              <a:r>
                <a:rPr lang="ko-KR" altLang="en-US" sz="800" b="1" spc="-150" dirty="0" smtClean="0">
                  <a:solidFill>
                    <a:srgbClr val="29BC70"/>
                  </a:solidFill>
                </a:rPr>
                <a:t>그린</a:t>
              </a:r>
              <a:r>
                <a:rPr lang="ko-KR" altLang="en-US" sz="800" spc="-150" dirty="0" smtClean="0"/>
                <a:t>펫클럽 워터리스 발세정제 </a:t>
              </a:r>
              <a:r>
                <a:rPr lang="en-US" altLang="ko-KR" sz="800" spc="-150" dirty="0" smtClean="0"/>
                <a:t>+ </a:t>
              </a:r>
            </a:p>
            <a:p>
              <a:r>
                <a:rPr lang="ko-KR" altLang="en-US" sz="800" spc="-150" dirty="0" smtClean="0"/>
                <a:t>산책 </a:t>
              </a:r>
              <a:r>
                <a:rPr lang="ko-KR" altLang="en-US" sz="800" spc="-150" dirty="0" err="1" smtClean="0"/>
                <a:t>올인원</a:t>
              </a:r>
              <a:r>
                <a:rPr lang="en-US" altLang="ko-KR" sz="800" spc="-150" dirty="0" smtClean="0"/>
                <a:t> </a:t>
              </a:r>
              <a:r>
                <a:rPr lang="ko-KR" altLang="en-US" sz="800" spc="-150" dirty="0" smtClean="0"/>
                <a:t>미스트 </a:t>
              </a:r>
              <a:endParaRPr lang="en-US" altLang="ko-KR" sz="800" spc="-150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02730" y="2151895"/>
              <a:ext cx="13945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  <a:p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8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29" y="1843475"/>
              <a:ext cx="521751" cy="6393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2084239" y="2354540"/>
              <a:ext cx="697044" cy="121125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동물용의약외품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813508" y="2356334"/>
              <a:ext cx="511720" cy="114229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반려동물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083520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689" y="5443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300" y="1052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38295" y="5059393"/>
            <a:ext cx="2721039" cy="1714646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207417" y="5164317"/>
            <a:ext cx="16578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그ㅇ라어랑ㄴㅇㄹㄴ어ㅏ리알</a:t>
            </a:r>
            <a:r>
              <a:rPr lang="ko-KR" altLang="en-US" sz="800" dirty="0" smtClean="0">
                <a:solidFill>
                  <a:srgbClr val="29BC70"/>
                </a:solidFill>
              </a:rPr>
              <a:t>ㅣ 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230" y="5159865"/>
            <a:ext cx="190500" cy="209550"/>
          </a:xfrm>
          <a:prstGeom prst="rect">
            <a:avLst/>
          </a:prstGeom>
        </p:spPr>
      </p:pic>
      <p:cxnSp>
        <p:nvCxnSpPr>
          <p:cNvPr id="105" name="직선 연결선 104"/>
          <p:cNvCxnSpPr/>
          <p:nvPr/>
        </p:nvCxnSpPr>
        <p:spPr>
          <a:xfrm>
            <a:off x="9140980" y="5477894"/>
            <a:ext cx="27210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3552731" y="765629"/>
            <a:ext cx="148567" cy="1485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1368374" y="5197755"/>
            <a:ext cx="148567" cy="1485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04563" y="5886339"/>
            <a:ext cx="2993872" cy="302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일치하는 결과가 없습니다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945" y="58914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65808" y="1012635"/>
            <a:ext cx="2632602" cy="68817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225" y="1052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18" y="2114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217" y="24855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926" y="3065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530066" y="2656094"/>
            <a:ext cx="516477" cy="64399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209" y="2755787"/>
            <a:ext cx="416231" cy="4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/>
          <p:cNvSpPr txBox="1"/>
          <p:nvPr/>
        </p:nvSpPr>
        <p:spPr>
          <a:xfrm>
            <a:off x="9026917" y="4496426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필터</a:t>
            </a:r>
            <a:endParaRPr lang="en-US" altLang="ko-KR" sz="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검색결과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IN_PC_SER_02_01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83520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2132" y="642115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27" y="1901916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‘</a:t>
            </a:r>
            <a:r>
              <a:rPr lang="ko-KR" altLang="en-US" sz="1400" b="1" dirty="0" smtClean="0">
                <a:solidFill>
                  <a:srgbClr val="29BC70"/>
                </a:solidFill>
              </a:rPr>
              <a:t>레티놀</a:t>
            </a:r>
            <a:r>
              <a:rPr lang="en-US" altLang="ko-KR" sz="1400" b="1" dirty="0" smtClean="0"/>
              <a:t>’</a:t>
            </a:r>
            <a:r>
              <a:rPr lang="ko-KR" altLang="en-US" sz="1400" dirty="0" smtClean="0"/>
              <a:t>에 대한 검색 결과</a:t>
            </a:r>
            <a:r>
              <a:rPr lang="en-US" altLang="ko-KR" sz="1400" dirty="0" smtClean="0"/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7397" y="2506178"/>
            <a:ext cx="15121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29BC70"/>
                </a:solidFill>
              </a:rPr>
              <a:t>22</a:t>
            </a:r>
            <a:r>
              <a:rPr lang="ko-KR" altLang="en-US" sz="800" dirty="0"/>
              <a:t>개의 </a:t>
            </a:r>
            <a:r>
              <a:rPr lang="ko-KR" altLang="en-US" sz="800" dirty="0" smtClean="0"/>
              <a:t>제품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5082" y="2503814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랭킹순  </a:t>
            </a:r>
            <a:r>
              <a:rPr lang="en-US" altLang="ko-KR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8296370" y="2426504"/>
            <a:ext cx="384720" cy="354424"/>
            <a:chOff x="4511824" y="1698913"/>
            <a:chExt cx="384720" cy="354424"/>
          </a:xfrm>
        </p:grpSpPr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4511824" y="1698913"/>
              <a:ext cx="384720" cy="3544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4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⇵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649548" y="1895819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707091" y="1824107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056605" y="2503814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필터</a:t>
            </a:r>
            <a:endParaRPr lang="en-US" altLang="ko-KR" sz="800" dirty="0" smtClean="0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23384"/>
              </p:ext>
            </p:extLst>
          </p:nvPr>
        </p:nvGraphicFramePr>
        <p:xfrm>
          <a:off x="9000565" y="37029"/>
          <a:ext cx="3152540" cy="3082235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제품목록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검색결과를 정렬 설정순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랭킹순 디폴트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조회하여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 내 동일 검색키워드 하이라이트 표기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(1-4)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랭킹순 디폴트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 및 상세 정의는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 확인 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 미설정 디폴트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설정시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과같이 변경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다음페이지 확인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검색키워드와 제품 정보내 매칭 항목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제품영문명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제품에 설정된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전용태그명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제품에 설정된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카테고리명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유형별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라인별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고민별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원키워드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검색키워드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해시태그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썸네일뱃지명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&gt;&gt; 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현재 구현 현황 확인 후 위 내용에서 누락된 항목 </a:t>
                      </a:r>
                      <a:endParaRPr lang="en-US" altLang="ko-KR" sz="800" b="0" i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1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검색팀에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추가 요청 필요</a:t>
                      </a:r>
                      <a:endParaRPr lang="en-US" altLang="ko-KR" sz="800" b="0" i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707362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1986347" y="2891940"/>
            <a:ext cx="1450684" cy="2522643"/>
            <a:chOff x="1148013" y="1623453"/>
            <a:chExt cx="1450684" cy="2522643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148013" y="3486635"/>
              <a:ext cx="1377300" cy="659461"/>
              <a:chOff x="6753967" y="2698708"/>
              <a:chExt cx="1377300" cy="659461"/>
            </a:xfrm>
          </p:grpSpPr>
          <p:pic>
            <p:nvPicPr>
              <p:cNvPr id="10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18767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그룹 109"/>
              <p:cNvGrpSpPr/>
              <p:nvPr/>
            </p:nvGrpSpPr>
            <p:grpSpPr>
              <a:xfrm>
                <a:off x="6753967" y="2698708"/>
                <a:ext cx="1377300" cy="659461"/>
                <a:chOff x="6636838" y="2671945"/>
                <a:chExt cx="1377300" cy="659461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</a:t>
                  </a:r>
                  <a:r>
                    <a:rPr lang="ko-KR" altLang="en-US" sz="800" b="1" spc="-150" dirty="0" smtClean="0">
                      <a:solidFill>
                        <a:srgbClr val="29BC70"/>
                      </a:solidFill>
                    </a:rPr>
                    <a:t>레티놀 </a:t>
                  </a:r>
                  <a:r>
                    <a:rPr lang="ko-KR" altLang="en-US" sz="800" spc="-150" dirty="0" smtClean="0"/>
                    <a:t> </a:t>
                  </a:r>
                  <a:r>
                    <a:rPr lang="ko-KR" altLang="en-US" sz="800" spc="-150" dirty="0"/>
                    <a:t>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761375" y="3131351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1200168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689638" y="2897288"/>
            <a:ext cx="1450684" cy="2346573"/>
            <a:chOff x="1148013" y="1628800"/>
            <a:chExt cx="1450684" cy="2346573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spc="-150" dirty="0">
                    <a:solidFill>
                      <a:srgbClr val="29BC70"/>
                    </a:solidFill>
                  </a:rPr>
                  <a:t>레티놀 </a:t>
                </a:r>
                <a:r>
                  <a:rPr lang="ko-KR" altLang="en-US" sz="800" b="1" spc="-150" dirty="0" smtClean="0">
                    <a:solidFill>
                      <a:srgbClr val="29BC70"/>
                    </a:solidFill>
                  </a:rPr>
                  <a:t> </a:t>
                </a:r>
                <a:r>
                  <a:rPr lang="ko-KR" altLang="en-US" sz="800" spc="-150" dirty="0" smtClean="0"/>
                  <a:t>최대 </a:t>
                </a:r>
                <a:r>
                  <a:rPr lang="ko-KR" altLang="en-US" sz="800" spc="-150" dirty="0"/>
                  <a:t>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2" name="모서리가 둥근 직사각형 121"/>
          <p:cNvSpPr/>
          <p:nvPr/>
        </p:nvSpPr>
        <p:spPr>
          <a:xfrm>
            <a:off x="3748785" y="2901991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3470" y="3381878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124" name="그룹 123"/>
          <p:cNvGrpSpPr/>
          <p:nvPr/>
        </p:nvGrpSpPr>
        <p:grpSpPr>
          <a:xfrm>
            <a:off x="5438626" y="2897287"/>
            <a:ext cx="1450684" cy="2694291"/>
            <a:chOff x="1148013" y="1628800"/>
            <a:chExt cx="1450684" cy="2694291"/>
          </a:xfrm>
        </p:grpSpPr>
        <p:grpSp>
          <p:nvGrpSpPr>
            <p:cNvPr id="125" name="그룹 124"/>
            <p:cNvGrpSpPr/>
            <p:nvPr/>
          </p:nvGrpSpPr>
          <p:grpSpPr>
            <a:xfrm>
              <a:off x="1148013" y="3486635"/>
              <a:ext cx="1377300" cy="836456"/>
              <a:chOff x="6753967" y="2698708"/>
              <a:chExt cx="1377300" cy="836456"/>
            </a:xfrm>
          </p:grpSpPr>
          <p:pic>
            <p:nvPicPr>
              <p:cNvPr id="13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6466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1" name="그룹 130"/>
              <p:cNvGrpSpPr/>
              <p:nvPr/>
            </p:nvGrpSpPr>
            <p:grpSpPr>
              <a:xfrm>
                <a:off x="6753967" y="2698708"/>
                <a:ext cx="1377300" cy="836456"/>
                <a:chOff x="6636838" y="2671945"/>
                <a:chExt cx="1377300" cy="836456"/>
              </a:xfrm>
            </p:grpSpPr>
            <p:sp>
              <p:nvSpPr>
                <p:cNvPr id="132" name="TextBox 13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6761375" y="3308346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7195889" y="2897288"/>
            <a:ext cx="1450684" cy="2566381"/>
            <a:chOff x="1148013" y="1628800"/>
            <a:chExt cx="1450684" cy="2566381"/>
          </a:xfrm>
        </p:grpSpPr>
        <p:grpSp>
          <p:nvGrpSpPr>
            <p:cNvPr id="136" name="그룹 135"/>
            <p:cNvGrpSpPr/>
            <p:nvPr/>
          </p:nvGrpSpPr>
          <p:grpSpPr>
            <a:xfrm>
              <a:off x="1148013" y="3486635"/>
              <a:ext cx="1377300" cy="708546"/>
              <a:chOff x="6753967" y="2698708"/>
              <a:chExt cx="1377300" cy="708546"/>
            </a:xfrm>
          </p:grpSpPr>
          <p:pic>
            <p:nvPicPr>
              <p:cNvPr id="14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3675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2" name="그룹 141"/>
              <p:cNvGrpSpPr/>
              <p:nvPr/>
            </p:nvGrpSpPr>
            <p:grpSpPr>
              <a:xfrm>
                <a:off x="6753967" y="2698708"/>
                <a:ext cx="1377300" cy="708546"/>
                <a:chOff x="6636838" y="2671945"/>
                <a:chExt cx="1377300" cy="708546"/>
              </a:xfrm>
            </p:grpSpPr>
            <p:sp>
              <p:nvSpPr>
                <p:cNvPr id="143" name="TextBox 14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636838" y="2914462"/>
                  <a:ext cx="137730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  <a:p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6761375" y="3180436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3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6" name="모서리가 둥근 직사각형 145"/>
          <p:cNvSpPr/>
          <p:nvPr/>
        </p:nvSpPr>
        <p:spPr>
          <a:xfrm>
            <a:off x="7252631" y="2901991"/>
            <a:ext cx="1393942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173" y="3384134"/>
            <a:ext cx="907490" cy="913773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227397" y="2897287"/>
            <a:ext cx="1450684" cy="2725672"/>
            <a:chOff x="1148013" y="1628800"/>
            <a:chExt cx="1450684" cy="2725672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148013" y="3486635"/>
              <a:ext cx="1377300" cy="867837"/>
              <a:chOff x="6753967" y="2698708"/>
              <a:chExt cx="1377300" cy="867837"/>
            </a:xfrm>
          </p:grpSpPr>
          <p:pic>
            <p:nvPicPr>
              <p:cNvPr id="154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9604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5" name="그룹 154"/>
              <p:cNvGrpSpPr/>
              <p:nvPr/>
            </p:nvGrpSpPr>
            <p:grpSpPr>
              <a:xfrm>
                <a:off x="6753967" y="2698708"/>
                <a:ext cx="1377300" cy="867837"/>
                <a:chOff x="6636838" y="2671945"/>
                <a:chExt cx="1377300" cy="867837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b="1" spc="-150" dirty="0" smtClean="0">
                      <a:solidFill>
                        <a:srgbClr val="29BC70"/>
                      </a:solidFill>
                    </a:rPr>
                    <a:t>레티놀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6761375" y="333972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5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5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4295800" y="5883478"/>
            <a:ext cx="890136" cy="253916"/>
            <a:chOff x="4295800" y="5883478"/>
            <a:chExt cx="890136" cy="253916"/>
          </a:xfrm>
        </p:grpSpPr>
        <p:sp>
          <p:nvSpPr>
            <p:cNvPr id="170" name="직사각형 169"/>
            <p:cNvSpPr/>
            <p:nvPr/>
          </p:nvSpPr>
          <p:spPr>
            <a:xfrm rot="16200000">
              <a:off x="4854391" y="5900951"/>
              <a:ext cx="2503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295800" y="5883478"/>
              <a:ext cx="8901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1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     2  </a:t>
              </a:r>
              <a:endParaRPr lang="ko-KR" altLang="en-US" sz="1050" strike="sngStrike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>
              <a:off x="4346147" y="6133868"/>
              <a:ext cx="158806" cy="0"/>
            </a:xfrm>
            <a:prstGeom prst="line">
              <a:avLst/>
            </a:prstGeom>
            <a:ln w="28575">
              <a:solidFill>
                <a:srgbClr val="00B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 rot="16200000">
              <a:off x="4920445" y="5900951"/>
              <a:ext cx="2503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/>
            </a:p>
          </p:txBody>
        </p:sp>
      </p:grpSp>
      <p:sp>
        <p:nvSpPr>
          <p:cNvPr id="9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0" y="5705393"/>
            <a:ext cx="9048328" cy="21463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08380" y="1377062"/>
            <a:ext cx="8407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홈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검색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3" y="28057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660" y="22597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821" y="22597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9266682" y="4419116"/>
            <a:ext cx="384720" cy="354424"/>
            <a:chOff x="4511824" y="1698913"/>
            <a:chExt cx="384720" cy="354424"/>
          </a:xfrm>
        </p:grpSpPr>
        <p:sp>
          <p:nvSpPr>
            <p:cNvPr id="18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4511824" y="1698913"/>
              <a:ext cx="384720" cy="3544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400" dirty="0">
                  <a:solidFill>
                    <a:srgbClr val="29BC7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⇵</a:t>
              </a:r>
              <a:endParaRPr lang="ko-KR" altLang="en-US" sz="1400" dirty="0">
                <a:solidFill>
                  <a:srgbClr val="29BC70"/>
                </a:solidFill>
                <a:latin typeface="+mn-ea"/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4649548" y="1895819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9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9BC70"/>
                </a:solidFill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4707091" y="1824107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9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9BC70"/>
                </a:solidFill>
              </a:endParaRPr>
            </a:p>
          </p:txBody>
        </p:sp>
      </p:grp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720" y="42523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5" y="45277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04914" y="5253713"/>
            <a:ext cx="313482" cy="12449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9" name="표 158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38037"/>
              </p:ext>
            </p:extLst>
          </p:nvPr>
        </p:nvGraphicFramePr>
        <p:xfrm>
          <a:off x="10293887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검색키워드와 제품 정보내 매칭 항목 정의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>
          <a:xfrm>
            <a:off x="641116" y="5253713"/>
            <a:ext cx="458968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/>
              <a:t>LIVE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  <p:sp>
        <p:nvSpPr>
          <p:cNvPr id="174" name="직사각형 173"/>
          <p:cNvSpPr/>
          <p:nvPr/>
        </p:nvSpPr>
        <p:spPr>
          <a:xfrm>
            <a:off x="5514860" y="5248302"/>
            <a:ext cx="458968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/>
              <a:t>LIVE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  <p:graphicFrame>
        <p:nvGraphicFramePr>
          <p:cNvPr id="186" name="표 185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37097"/>
              </p:ext>
            </p:extLst>
          </p:nvPr>
        </p:nvGraphicFramePr>
        <p:xfrm>
          <a:off x="10293887" y="193759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제품목록과 제품노출정보 통일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5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719925"/>
              </p:ext>
            </p:extLst>
          </p:nvPr>
        </p:nvGraphicFramePr>
        <p:xfrm>
          <a:off x="65314" y="410330"/>
          <a:ext cx="5996592" cy="62048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 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제품목록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제품이미지 예외 케이스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 상세 정의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 배너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(2-6)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검색결과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제품목록과 제품노출정보 통일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제품목록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메뉴선택팝업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N_PC_PRD_08_02)</a:t>
                      </a:r>
                      <a:r>
                        <a:rPr lang="en-US" altLang="ko-KR" sz="800" baseline="0" dirty="0" smtClean="0">
                          <a:solidFill>
                            <a:srgbClr val="29BC70"/>
                          </a:solidFill>
                        </a:rPr>
                        <a:t> </a:t>
                      </a:r>
                      <a:r>
                        <a:rPr lang="ko-KR" altLang="en-US" sz="800" baseline="0" dirty="0" smtClean="0"/>
                        <a:t>정의 변경 </a:t>
                      </a:r>
                      <a:r>
                        <a:rPr lang="en-US" altLang="ko-KR" sz="800" baseline="0" dirty="0" smtClean="0"/>
                        <a:t>(1-1)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현재검색배치기준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78778"/>
              </p:ext>
            </p:extLst>
          </p:nvPr>
        </p:nvGraphicFramePr>
        <p:xfrm>
          <a:off x="6135967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IN_PC_SER_02_01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1344" y="1052736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연관 이벤트 </a:t>
            </a:r>
            <a:r>
              <a:rPr lang="en-US" altLang="ko-KR" sz="1200" dirty="0" smtClean="0">
                <a:solidFill>
                  <a:srgbClr val="29BC70"/>
                </a:solidFill>
              </a:rPr>
              <a:t>6</a:t>
            </a:r>
            <a:endParaRPr lang="ko-KR" altLang="en-US" sz="1200" dirty="0">
              <a:solidFill>
                <a:srgbClr val="29BC70"/>
              </a:solidFill>
            </a:endParaRPr>
          </a:p>
        </p:txBody>
      </p:sp>
      <p:grpSp>
        <p:nvGrpSpPr>
          <p:cNvPr id="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04541" y="1490132"/>
            <a:ext cx="2479091" cy="16153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4541" y="1490132"/>
            <a:ext cx="605797" cy="21067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쇼핑혜택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28262" y="1490132"/>
            <a:ext cx="2479091" cy="16153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51984" y="1490132"/>
            <a:ext cx="2479091" cy="16153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1343" y="3265847"/>
            <a:ext cx="2833739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800" dirty="0" smtClean="0"/>
              <a:t>신한카드 </a:t>
            </a:r>
            <a:r>
              <a:rPr lang="en-US" altLang="ko-KR" sz="800" dirty="0" smtClean="0"/>
              <a:t>X </a:t>
            </a:r>
            <a:r>
              <a:rPr lang="ko-KR" altLang="en-US" sz="800" dirty="0" smtClean="0"/>
              <a:t>뷰티포인트 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만원 이상 결제 시 최대 </a:t>
            </a:r>
            <a:endParaRPr lang="en-US" altLang="ko-KR" sz="800" dirty="0" smtClean="0"/>
          </a:p>
          <a:p>
            <a:pPr>
              <a:lnSpc>
                <a:spcPts val="1300"/>
              </a:lnSpc>
            </a:pPr>
            <a:r>
              <a:rPr lang="en-US" altLang="ko-KR" sz="800" dirty="0" smtClean="0"/>
              <a:t>1</a:t>
            </a:r>
            <a:r>
              <a:rPr lang="ko-KR" altLang="en-US" sz="800" dirty="0" smtClean="0"/>
              <a:t>만원 캐시백</a:t>
            </a:r>
            <a:r>
              <a:rPr lang="en-US" altLang="ko-KR" sz="800" dirty="0" smtClean="0"/>
              <a:t>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6957" y="3152512"/>
            <a:ext cx="10919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23.2.1(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 ~23.2.10(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5082" y="3265904"/>
            <a:ext cx="2833739" cy="2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800" dirty="0" smtClean="0"/>
              <a:t>1</a:t>
            </a:r>
            <a:r>
              <a:rPr lang="ko-KR" altLang="en-US" sz="800" dirty="0" smtClean="0"/>
              <a:t>년에 단 한번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뷰티포인트 최대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배 추가 적립</a:t>
            </a:r>
            <a:endParaRPr lang="en-US" altLang="ko-KR" sz="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050696" y="3152512"/>
            <a:ext cx="10919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23.2.1(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 ~23.2.10(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8821" y="3265904"/>
            <a:ext cx="2833739" cy="239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800" dirty="0" smtClean="0"/>
              <a:t>령령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PICK! </a:t>
            </a:r>
            <a:r>
              <a:rPr lang="ko-KR" altLang="en-US" sz="800" b="1" dirty="0" smtClean="0">
                <a:solidFill>
                  <a:srgbClr val="29BC70"/>
                </a:solidFill>
              </a:rPr>
              <a:t>레티놀 </a:t>
            </a:r>
            <a:r>
              <a:rPr lang="en-US" altLang="ko-KR" sz="800" dirty="0" smtClean="0"/>
              <a:t>48</a:t>
            </a:r>
            <a:r>
              <a:rPr lang="ko-KR" altLang="en-US" sz="800" dirty="0" smtClean="0"/>
              <a:t>시간 기획전 용량 </a:t>
            </a:r>
            <a:r>
              <a:rPr lang="en-US" altLang="ko-KR" sz="800" dirty="0" smtClean="0"/>
              <a:t>1.4</a:t>
            </a:r>
            <a:r>
              <a:rPr lang="ko-KR" altLang="en-US" sz="800" dirty="0" smtClean="0"/>
              <a:t>배 증정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884435" y="3152512"/>
            <a:ext cx="10919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23.2.1(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 ~23.2.10(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8262" y="1490132"/>
            <a:ext cx="605797" cy="21067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제휴혜택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51983" y="1490132"/>
            <a:ext cx="648073" cy="21067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체험</a:t>
            </a:r>
            <a:r>
              <a:rPr lang="en-US" altLang="ko-KR" sz="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리뷰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04541" y="3809410"/>
            <a:ext cx="2479091" cy="16153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04541" y="3809410"/>
            <a:ext cx="605797" cy="21067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쇼핑혜택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28262" y="3809410"/>
            <a:ext cx="2479091" cy="16153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51984" y="3809410"/>
            <a:ext cx="2479091" cy="16153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128262" y="3809410"/>
            <a:ext cx="605797" cy="21067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제휴혜택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51983" y="3809410"/>
            <a:ext cx="648073" cy="21067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체험</a:t>
            </a:r>
            <a:r>
              <a:rPr lang="en-US" altLang="ko-KR" sz="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리뷰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343" y="5589063"/>
            <a:ext cx="2833739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800" dirty="0" smtClean="0"/>
              <a:t>신한카드 </a:t>
            </a:r>
            <a:r>
              <a:rPr lang="en-US" altLang="ko-KR" sz="800" dirty="0" smtClean="0"/>
              <a:t>X </a:t>
            </a:r>
            <a:r>
              <a:rPr lang="ko-KR" altLang="en-US" sz="800" dirty="0" smtClean="0"/>
              <a:t>뷰티포인트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만원 이상 결제 시 최대 </a:t>
            </a:r>
            <a:endParaRPr lang="en-US" altLang="ko-KR" sz="800" dirty="0" smtClean="0"/>
          </a:p>
          <a:p>
            <a:pPr>
              <a:lnSpc>
                <a:spcPts val="1300"/>
              </a:lnSpc>
            </a:pPr>
            <a:r>
              <a:rPr lang="en-US" altLang="ko-KR" sz="800" dirty="0" smtClean="0"/>
              <a:t>1</a:t>
            </a:r>
            <a:r>
              <a:rPr lang="ko-KR" altLang="en-US" sz="800" dirty="0" smtClean="0"/>
              <a:t>만원 캐시백</a:t>
            </a:r>
            <a:r>
              <a:rPr lang="en-US" altLang="ko-KR" sz="800" dirty="0" smtClean="0"/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16957" y="5475728"/>
            <a:ext cx="10919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23.2.1(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 ~23.2.10(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25082" y="5589120"/>
            <a:ext cx="2833739" cy="2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800" dirty="0" smtClean="0"/>
              <a:t>1</a:t>
            </a:r>
            <a:r>
              <a:rPr lang="ko-KR" altLang="en-US" sz="800" dirty="0" smtClean="0"/>
              <a:t>년에 단 한번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뷰티포인트 최대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배 추가 적립</a:t>
            </a:r>
            <a:endParaRPr lang="en-US" altLang="ko-KR" sz="8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050696" y="5475728"/>
            <a:ext cx="10919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23.2.1(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 ~23.2.10(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58821" y="5589120"/>
            <a:ext cx="2833739" cy="239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800" dirty="0" smtClean="0"/>
              <a:t>령령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PICK! </a:t>
            </a:r>
            <a:r>
              <a:rPr lang="ko-KR" altLang="en-US" sz="800" b="1" dirty="0" smtClean="0">
                <a:solidFill>
                  <a:srgbClr val="29BC70"/>
                </a:solidFill>
              </a:rPr>
              <a:t>레티놀 </a:t>
            </a:r>
            <a:r>
              <a:rPr lang="en-US" altLang="ko-KR" sz="800" dirty="0" smtClean="0"/>
              <a:t>48</a:t>
            </a:r>
            <a:r>
              <a:rPr lang="ko-KR" altLang="en-US" sz="800" dirty="0" smtClean="0"/>
              <a:t>시간 기획전 용량 </a:t>
            </a:r>
            <a:r>
              <a:rPr lang="en-US" altLang="ko-KR" sz="800" dirty="0" smtClean="0"/>
              <a:t>1.4</a:t>
            </a:r>
            <a:r>
              <a:rPr lang="ko-KR" altLang="en-US" sz="800" dirty="0" smtClean="0"/>
              <a:t>배 증정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5884435" y="5475728"/>
            <a:ext cx="10919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23.2.1(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 ~23.2.10(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5825"/>
              </p:ext>
            </p:extLst>
          </p:nvPr>
        </p:nvGraphicFramePr>
        <p:xfrm>
          <a:off x="9000565" y="44624"/>
          <a:ext cx="3152540" cy="4499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945376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 이벤트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1" i="0" u="sng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en-US" altLang="ko-KR" sz="800" b="1" i="0" u="sng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i="0" u="sng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또는 검색키워드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검색어입력창에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입력한 검색키워드와 매칭되는 단어가 있는 경우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다음으로 리스트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연관이벤트가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 경우 영역 미노출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최신등록순으로 </a:t>
                      </a:r>
                      <a:r>
                        <a:rPr lang="en-US" altLang="ko-KR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개씩 최대 </a:t>
                      </a:r>
                      <a:r>
                        <a:rPr lang="en-US" altLang="ko-KR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r>
                        <a:rPr lang="en-US" altLang="ko-KR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r>
                        <a:rPr lang="en-US" altLang="ko-KR" sz="800" b="0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연관이벤트 총수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검색키워드와 동일명은 하이라이트 표기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(2-1)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연관이벤트 목록은 이벤트리스트형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이벤트리스트형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3-1 </a:t>
                      </a:r>
                      <a:r>
                        <a:rPr lang="ko-KR" altLang="en-US" sz="800" b="1" baseline="0" dirty="0" smtClean="0"/>
                        <a:t>구분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이벤트등록시 선택한 이벤트 구분 노출 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aseline="0" dirty="0" smtClean="0"/>
                        <a:t>  ┖ </a:t>
                      </a:r>
                      <a:r>
                        <a:rPr lang="ko-KR" altLang="en-US" sz="800" baseline="0" dirty="0" smtClean="0"/>
                        <a:t>구분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쇼핑혜택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제휴혜택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체험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리뷰 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8</a:t>
                      </a:r>
                      <a:r>
                        <a:rPr lang="ko-KR" altLang="en-US" sz="800" baseline="0" dirty="0" smtClean="0"/>
                        <a:t>자 노출 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3-2 </a:t>
                      </a:r>
                      <a:r>
                        <a:rPr lang="ko-KR" altLang="en-US" sz="800" b="1" baseline="0" dirty="0" smtClean="0"/>
                        <a:t>이미지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해당 이벤트의 썸네일 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3-3 </a:t>
                      </a:r>
                      <a:r>
                        <a:rPr lang="ko-KR" altLang="en-US" sz="800" b="1" baseline="0" dirty="0" smtClean="0"/>
                        <a:t>이벤트명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이벤트 제목 전체 출력 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2</a:t>
                      </a:r>
                      <a:r>
                        <a:rPr lang="ko-KR" altLang="en-US" sz="800" b="0" baseline="0" dirty="0" smtClean="0"/>
                        <a:t>줄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YYYY-MM-DD hh:mm~YYYY-MM-DD hh:mm</a:t>
                      </a:r>
                      <a:r>
                        <a:rPr lang="ko-KR" altLang="en-US" sz="800" b="0" baseline="0" dirty="0" smtClean="0"/>
                        <a:t>으로 등록 되었을 시 </a:t>
                      </a:r>
                      <a:r>
                        <a:rPr lang="en-US" altLang="ko-KR" sz="800" b="0" baseline="0" dirty="0" smtClean="0"/>
                        <a:t>‘</a:t>
                      </a:r>
                      <a:r>
                        <a:rPr lang="ko-KR" altLang="en-US" sz="800" b="0" baseline="0" dirty="0" smtClean="0"/>
                        <a:t>일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시</a:t>
                      </a:r>
                      <a:r>
                        <a:rPr lang="en-US" altLang="ko-KR" sz="800" b="0" baseline="0" dirty="0" smtClean="0"/>
                        <a:t>‘ </a:t>
                      </a:r>
                      <a:r>
                        <a:rPr lang="ko-KR" altLang="en-US" sz="800" b="0" baseline="0" dirty="0" smtClean="0"/>
                        <a:t>정보 제외하고 년</a:t>
                      </a:r>
                      <a:r>
                        <a:rPr lang="en-US" altLang="ko-KR" sz="800" b="0" baseline="0" dirty="0" smtClean="0"/>
                        <a:t>(2</a:t>
                      </a:r>
                      <a:r>
                        <a:rPr lang="ko-KR" altLang="en-US" sz="800" b="0" baseline="0" dirty="0" smtClean="0"/>
                        <a:t>자리</a:t>
                      </a:r>
                      <a:r>
                        <a:rPr lang="en-US" altLang="ko-KR" sz="800" b="0" baseline="0" dirty="0" smtClean="0"/>
                        <a:t>)</a:t>
                      </a:r>
                      <a:r>
                        <a:rPr lang="ko-KR" altLang="en-US" sz="800" b="0" baseline="0" dirty="0" smtClean="0"/>
                        <a:t>월일만 </a:t>
                      </a:r>
                      <a:r>
                        <a:rPr lang="en-US" altLang="ko-KR" sz="800" b="0" baseline="0" dirty="0" smtClean="0"/>
                        <a:t>YY.MM.DD(</a:t>
                      </a:r>
                      <a:r>
                        <a:rPr lang="ko-KR" altLang="en-US" sz="800" b="0" baseline="0" dirty="0" smtClean="0"/>
                        <a:t>요일 약자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형태로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진행일자의 시작일과 종료일이 같을 시 종료일은 날짜 빼고 시작일만 안내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2652"/>
                  </a:ext>
                </a:extLst>
              </a:tr>
              <a:tr h="2493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105749"/>
                  </a:ext>
                </a:extLst>
              </a:tr>
            </a:tbl>
          </a:graphicData>
        </a:graphic>
      </p:graphicFrame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3" y="9598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12" y="14006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71" y="13698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086" y="22185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8" y="31365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8" y="33857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462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검색결과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IN_PC_SER_02_01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1344" y="1052736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이 제품은 어때요</a:t>
            </a:r>
            <a:r>
              <a:rPr lang="en-US" altLang="ko-KR" sz="1200" b="1" dirty="0" smtClean="0"/>
              <a:t>? </a:t>
            </a:r>
            <a:endParaRPr lang="ko-KR" altLang="en-US" sz="1200" dirty="0">
              <a:solidFill>
                <a:srgbClr val="29BC7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86347" y="1484784"/>
            <a:ext cx="1450684" cy="2818863"/>
            <a:chOff x="1148013" y="1623453"/>
            <a:chExt cx="1450684" cy="2818863"/>
          </a:xfrm>
        </p:grpSpPr>
        <p:grpSp>
          <p:nvGrpSpPr>
            <p:cNvPr id="62" name="그룹 61"/>
            <p:cNvGrpSpPr/>
            <p:nvPr/>
          </p:nvGrpSpPr>
          <p:grpSpPr>
            <a:xfrm>
              <a:off x="1148013" y="3486635"/>
              <a:ext cx="1377300" cy="955681"/>
              <a:chOff x="6753967" y="2698708"/>
              <a:chExt cx="1377300" cy="955681"/>
            </a:xfrm>
          </p:grpSpPr>
          <p:pic>
            <p:nvPicPr>
              <p:cNvPr id="68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389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그룹 68"/>
              <p:cNvGrpSpPr/>
              <p:nvPr/>
            </p:nvGrpSpPr>
            <p:grpSpPr>
              <a:xfrm>
                <a:off x="6753967" y="2698708"/>
                <a:ext cx="1377300" cy="955681"/>
                <a:chOff x="6636838" y="2671945"/>
                <a:chExt cx="1377300" cy="955681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761375" y="3427571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1198546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689638" y="1490132"/>
            <a:ext cx="1450684" cy="2346573"/>
            <a:chOff x="1148013" y="1628800"/>
            <a:chExt cx="1450684" cy="2346573"/>
          </a:xfrm>
        </p:grpSpPr>
        <p:grpSp>
          <p:nvGrpSpPr>
            <p:cNvPr id="78" name="그룹 77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5" name="모서리가 둥근 직사각형 84"/>
          <p:cNvSpPr/>
          <p:nvPr/>
        </p:nvSpPr>
        <p:spPr>
          <a:xfrm>
            <a:off x="3748785" y="1494835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3470" y="1974722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87" name="그룹 86"/>
          <p:cNvGrpSpPr/>
          <p:nvPr/>
        </p:nvGrpSpPr>
        <p:grpSpPr>
          <a:xfrm>
            <a:off x="5438626" y="1490131"/>
            <a:ext cx="1450684" cy="2813516"/>
            <a:chOff x="1148013" y="1628800"/>
            <a:chExt cx="1450684" cy="2813516"/>
          </a:xfrm>
        </p:grpSpPr>
        <p:grpSp>
          <p:nvGrpSpPr>
            <p:cNvPr id="88" name="그룹 87"/>
            <p:cNvGrpSpPr/>
            <p:nvPr/>
          </p:nvGrpSpPr>
          <p:grpSpPr>
            <a:xfrm>
              <a:off x="1148013" y="3486635"/>
              <a:ext cx="1377300" cy="955681"/>
              <a:chOff x="6753967" y="2698708"/>
              <a:chExt cx="1377300" cy="955681"/>
            </a:xfrm>
          </p:grpSpPr>
          <p:pic>
            <p:nvPicPr>
              <p:cNvPr id="9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389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4" name="그룹 93"/>
              <p:cNvGrpSpPr/>
              <p:nvPr/>
            </p:nvGrpSpPr>
            <p:grpSpPr>
              <a:xfrm>
                <a:off x="6753967" y="2698708"/>
                <a:ext cx="1377300" cy="955681"/>
                <a:chOff x="6636838" y="2671945"/>
                <a:chExt cx="1377300" cy="95568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761375" y="3427571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8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7195889" y="1490132"/>
            <a:ext cx="1450684" cy="2566381"/>
            <a:chOff x="1148013" y="1628800"/>
            <a:chExt cx="1450684" cy="2566381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148013" y="3486635"/>
              <a:ext cx="1377300" cy="708546"/>
              <a:chOff x="6753967" y="2698708"/>
              <a:chExt cx="1377300" cy="708546"/>
            </a:xfrm>
          </p:grpSpPr>
          <p:pic>
            <p:nvPicPr>
              <p:cNvPr id="108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3675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9" name="그룹 108"/>
              <p:cNvGrpSpPr/>
              <p:nvPr/>
            </p:nvGrpSpPr>
            <p:grpSpPr>
              <a:xfrm>
                <a:off x="6753967" y="2698708"/>
                <a:ext cx="1377300" cy="708546"/>
                <a:chOff x="6636838" y="2671945"/>
                <a:chExt cx="1377300" cy="708546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636838" y="2914462"/>
                  <a:ext cx="137730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  <a:p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61375" y="3180436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모서리가 둥근 직사각형 116"/>
          <p:cNvSpPr/>
          <p:nvPr/>
        </p:nvSpPr>
        <p:spPr>
          <a:xfrm>
            <a:off x="7252631" y="1494835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173" y="1976978"/>
            <a:ext cx="907490" cy="913773"/>
          </a:xfrm>
          <a:prstGeom prst="rect">
            <a:avLst/>
          </a:prstGeom>
        </p:spPr>
      </p:pic>
      <p:grpSp>
        <p:nvGrpSpPr>
          <p:cNvPr id="119" name="그룹 118"/>
          <p:cNvGrpSpPr/>
          <p:nvPr/>
        </p:nvGrpSpPr>
        <p:grpSpPr>
          <a:xfrm>
            <a:off x="227397" y="1490131"/>
            <a:ext cx="1450684" cy="2813517"/>
            <a:chOff x="1148013" y="1628800"/>
            <a:chExt cx="1450684" cy="281351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1148013" y="3486635"/>
              <a:ext cx="1377300" cy="955682"/>
              <a:chOff x="6753967" y="2698708"/>
              <a:chExt cx="1377300" cy="955682"/>
            </a:xfrm>
          </p:grpSpPr>
          <p:pic>
            <p:nvPicPr>
              <p:cNvPr id="12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3892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그룹 125"/>
              <p:cNvGrpSpPr/>
              <p:nvPr/>
            </p:nvGrpSpPr>
            <p:grpSpPr>
              <a:xfrm>
                <a:off x="6753967" y="2698708"/>
                <a:ext cx="1377300" cy="955682"/>
                <a:chOff x="6636838" y="2671945"/>
                <a:chExt cx="1377300" cy="955682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 smtClean="0"/>
                    <a:t>제품명은 최대 </a:t>
                  </a:r>
                  <a:r>
                    <a:rPr lang="ko-KR" altLang="en-US" sz="800" spc="-150" dirty="0"/>
                    <a:t>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6761375" y="3427572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102" y="2501983"/>
            <a:ext cx="9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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 rot="10800000">
            <a:off x="8031898" y="2501983"/>
            <a:ext cx="9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</a:t>
            </a:r>
            <a:endParaRPr lang="ko-KR" altLang="en-US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19797" y="4653136"/>
            <a:ext cx="8324370" cy="0"/>
            <a:chOff x="659934" y="1831456"/>
            <a:chExt cx="4008675" cy="0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77810" y="1831456"/>
              <a:ext cx="399079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9934" y="1831456"/>
              <a:ext cx="1164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/>
          <p:cNvSpPr/>
          <p:nvPr/>
        </p:nvSpPr>
        <p:spPr>
          <a:xfrm>
            <a:off x="304914" y="3933105"/>
            <a:ext cx="814082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속건조전용세럼 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58552" y="3933105"/>
            <a:ext cx="364723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057526" y="3933105"/>
            <a:ext cx="814082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속건조전용세럼 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911164" y="3933105"/>
            <a:ext cx="364723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493987" y="3933105"/>
            <a:ext cx="814082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속건조전용세럼 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347625" y="3933105"/>
            <a:ext cx="364723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680176" y="1079897"/>
            <a:ext cx="1111353" cy="246221"/>
            <a:chOff x="7415876" y="1583953"/>
            <a:chExt cx="1111353" cy="246221"/>
          </a:xfrm>
        </p:grpSpPr>
        <p:sp>
          <p:nvSpPr>
            <p:cNvPr id="60" name="TextBox 59"/>
            <p:cNvSpPr txBox="1"/>
            <p:nvPr/>
          </p:nvSpPr>
          <p:spPr>
            <a:xfrm>
              <a:off x="7752184" y="1587569"/>
              <a:ext cx="7750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더보기   </a:t>
              </a:r>
              <a:endParaRPr lang="en-US" altLang="ko-KR" sz="700" dirty="0" smtClean="0"/>
            </a:p>
          </p:txBody>
        </p:sp>
        <p:sp>
          <p:nvSpPr>
            <p:cNvPr id="144" name="TextBox 143"/>
            <p:cNvSpPr txBox="1"/>
            <p:nvPr/>
          </p:nvSpPr>
          <p:spPr>
            <a:xfrm rot="10800000">
              <a:off x="7415876" y="1583953"/>
              <a:ext cx="937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</a:t>
              </a:r>
              <a:endParaRPr lang="ko-KR" altLang="en-US" sz="1000" dirty="0"/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72427" y="5417852"/>
            <a:ext cx="8868021" cy="12185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55480"/>
              </p:ext>
            </p:extLst>
          </p:nvPr>
        </p:nvGraphicFramePr>
        <p:xfrm>
          <a:off x="9000565" y="37029"/>
          <a:ext cx="3152540" cy="258643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영역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추천과 동일 로직 적용하되 노출상품수는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 롤링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추천상품수가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전시순서는 추천순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메인추천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검색결과추천은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포미의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추천영역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과 동일로직으로 전시되며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타이틀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전시상품수만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화면별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상이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케이스별 상세 로직은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FORME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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이동 아이콘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: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다음 제품으로 이동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마지막상품에서 클릭시 첫번째 상품으로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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제품으로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 상품에서 클릭시 마지막상품으로 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191215"/>
                  </a:ext>
                </a:extLst>
              </a:tr>
            </a:tbl>
          </a:graphicData>
        </a:graphic>
      </p:graphicFrame>
      <p:sp>
        <p:nvSpPr>
          <p:cNvPr id="9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3" y="9598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4653"/>
              </p:ext>
            </p:extLst>
          </p:nvPr>
        </p:nvGraphicFramePr>
        <p:xfrm>
          <a:off x="9093450" y="3732920"/>
          <a:ext cx="6625953" cy="3632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825">
                  <a:extLst>
                    <a:ext uri="{9D8B030D-6E8A-4147-A177-3AD203B41FA5}">
                      <a16:colId xmlns:a16="http://schemas.microsoft.com/office/drawing/2014/main" val="2682485489"/>
                    </a:ext>
                  </a:extLst>
                </a:gridCol>
                <a:gridCol w="270760">
                  <a:extLst>
                    <a:ext uri="{9D8B030D-6E8A-4147-A177-3AD203B41FA5}">
                      <a16:colId xmlns:a16="http://schemas.microsoft.com/office/drawing/2014/main" val="2587314991"/>
                    </a:ext>
                  </a:extLst>
                </a:gridCol>
                <a:gridCol w="270760">
                  <a:extLst>
                    <a:ext uri="{9D8B030D-6E8A-4147-A177-3AD203B41FA5}">
                      <a16:colId xmlns:a16="http://schemas.microsoft.com/office/drawing/2014/main" val="2740373618"/>
                    </a:ext>
                  </a:extLst>
                </a:gridCol>
                <a:gridCol w="270760">
                  <a:extLst>
                    <a:ext uri="{9D8B030D-6E8A-4147-A177-3AD203B41FA5}">
                      <a16:colId xmlns:a16="http://schemas.microsoft.com/office/drawing/2014/main" val="2320299338"/>
                    </a:ext>
                  </a:extLst>
                </a:gridCol>
                <a:gridCol w="1399777">
                  <a:extLst>
                    <a:ext uri="{9D8B030D-6E8A-4147-A177-3AD203B41FA5}">
                      <a16:colId xmlns:a16="http://schemas.microsoft.com/office/drawing/2014/main" val="254064513"/>
                    </a:ext>
                  </a:extLst>
                </a:gridCol>
                <a:gridCol w="1992384">
                  <a:extLst>
                    <a:ext uri="{9D8B030D-6E8A-4147-A177-3AD203B41FA5}">
                      <a16:colId xmlns:a16="http://schemas.microsoft.com/office/drawing/2014/main" val="2577361276"/>
                    </a:ext>
                  </a:extLst>
                </a:gridCol>
                <a:gridCol w="383150">
                  <a:extLst>
                    <a:ext uri="{9D8B030D-6E8A-4147-A177-3AD203B41FA5}">
                      <a16:colId xmlns:a16="http://schemas.microsoft.com/office/drawing/2014/main" val="4059082064"/>
                    </a:ext>
                  </a:extLst>
                </a:gridCol>
                <a:gridCol w="1052387">
                  <a:extLst>
                    <a:ext uri="{9D8B030D-6E8A-4147-A177-3AD203B41FA5}">
                      <a16:colId xmlns:a16="http://schemas.microsoft.com/office/drawing/2014/main" val="2059084419"/>
                    </a:ext>
                  </a:extLst>
                </a:gridCol>
                <a:gridCol w="618150">
                  <a:extLst>
                    <a:ext uri="{9D8B030D-6E8A-4147-A177-3AD203B41FA5}">
                      <a16:colId xmlns:a16="http://schemas.microsoft.com/office/drawing/2014/main" val="170056213"/>
                    </a:ext>
                  </a:extLst>
                </a:gridCol>
              </a:tblGrid>
              <a:tr h="2648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페이지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로그인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쿠키값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여부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성별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고민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타입 정보 유무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영역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추천로직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노출수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정성적요인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기존로직여부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배치형태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77294"/>
                  </a:ext>
                </a:extLst>
              </a:tr>
              <a:tr h="590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검색결과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 smtClean="0">
                          <a:effectLst/>
                        </a:rPr>
                        <a:t>$</a:t>
                      </a:r>
                      <a:r>
                        <a:rPr lang="ko-KR" altLang="en-US" sz="700" u="none" strike="noStrike" dirty="0">
                          <a:effectLst/>
                        </a:rPr>
                        <a:t>고객명</a:t>
                      </a:r>
                      <a:r>
                        <a:rPr lang="en-US" altLang="ko-KR" sz="700" u="none" strike="noStrike" dirty="0">
                          <a:effectLst/>
                        </a:rPr>
                        <a:t>$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님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이 제품은 어때요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?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**메인 추천과 동일 로직**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조건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클릭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구매이력</a:t>
                      </a:r>
                      <a:r>
                        <a:rPr lang="ko-KR" altLang="en-US" sz="700" u="none" strike="noStrike" dirty="0">
                          <a:effectLst/>
                        </a:rPr>
                        <a:t> 있음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개월의 개인의 클릭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구매이력</a:t>
                      </a:r>
                      <a:r>
                        <a:rPr lang="ko-KR" altLang="en-US" sz="700" u="none" strike="noStrike" dirty="0">
                          <a:effectLst/>
                        </a:rPr>
                        <a:t> 기반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연관상품</a:t>
                      </a:r>
                      <a:r>
                        <a:rPr lang="ko-KR" altLang="en-US" sz="700" u="none" strike="noStrike" dirty="0">
                          <a:effectLst/>
                        </a:rPr>
                        <a:t> 추천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*기존과 동일 로직 적용하되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데이터집계기간만 </a:t>
                      </a:r>
                      <a:r>
                        <a:rPr lang="en-US" altLang="ko-KR" sz="700" u="none" strike="noStrike" dirty="0">
                          <a:effectLst/>
                        </a:rPr>
                        <a:t>6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 </a:t>
                      </a:r>
                      <a:r>
                        <a:rPr lang="en-US" altLang="ko-KR" sz="700" u="none" strike="noStrike" dirty="0">
                          <a:effectLst/>
                        </a:rPr>
                        <a:t>&gt;&gt; 3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개월로 변경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*단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추천상품이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0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개인경우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sng" strike="noStrike" dirty="0">
                          <a:effectLst/>
                        </a:rPr>
                        <a:t>최근 일주일 랭킹 베스트 </a:t>
                      </a:r>
                      <a:r>
                        <a:rPr lang="en-US" altLang="ko-KR" sz="700" u="sng" strike="noStrike" dirty="0">
                          <a:effectLst/>
                        </a:rPr>
                        <a:t>1</a:t>
                      </a:r>
                      <a:r>
                        <a:rPr lang="ko-KR" altLang="en-US" sz="700" u="sng" strike="noStrike" dirty="0">
                          <a:effectLst/>
                        </a:rPr>
                        <a:t>위부터 </a:t>
                      </a:r>
                      <a:r>
                        <a:rPr lang="en-US" altLang="ko-KR" sz="700" u="sng" strike="noStrike" dirty="0">
                          <a:effectLst/>
                        </a:rPr>
                        <a:t>10</a:t>
                      </a:r>
                      <a:r>
                        <a:rPr lang="ko-KR" altLang="en-US" sz="700" u="sng" strike="noStrike" dirty="0">
                          <a:effectLst/>
                        </a:rPr>
                        <a:t>위</a:t>
                      </a:r>
                      <a:r>
                        <a:rPr lang="ko-KR" altLang="en-US" sz="700" u="none" strike="noStrike" dirty="0">
                          <a:effectLst/>
                        </a:rPr>
                        <a:t>까지 노출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20</a:t>
                      </a:r>
                      <a:r>
                        <a:rPr lang="ko-KR" alt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개</a:t>
                      </a:r>
                      <a:endParaRPr lang="ko-KR" alt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</a:t>
                      </a:r>
                      <a:r>
                        <a:rPr lang="en-US" altLang="ko-KR" sz="700" u="none" strike="noStrike">
                          <a:effectLst/>
                        </a:rPr>
                        <a:t>- </a:t>
                      </a:r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최근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개월 내 클릭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구매이력 있음과 추천 로직과 동일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실시간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050710"/>
                  </a:ext>
                </a:extLst>
              </a:tr>
              <a:tr h="431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검색결과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X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[$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고객명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$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님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이 제품은 어때요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? 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조건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클릭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구매이력</a:t>
                      </a:r>
                      <a:r>
                        <a:rPr lang="ko-KR" altLang="en-US" sz="700" u="none" strike="noStrike" dirty="0">
                          <a:effectLst/>
                        </a:rPr>
                        <a:t> 없음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한달내 고객과 동일 성별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연령대 고객이 구매한 제품중 판매수량 또는 매출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가장높은순으로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최대 </a:t>
                      </a:r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r>
                        <a:rPr lang="ko-KR" altLang="en-US" sz="700" u="none" strike="noStrike" dirty="0">
                          <a:effectLst/>
                        </a:rPr>
                        <a:t>개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취소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반품 제외</a:t>
                      </a:r>
                      <a:r>
                        <a:rPr lang="en-US" altLang="ko-KR" sz="700" u="none" strike="noStrike" dirty="0">
                          <a:effectLst/>
                        </a:rPr>
                        <a:t>)  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20</a:t>
                      </a:r>
                      <a:r>
                        <a:rPr lang="ko-KR" alt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개</a:t>
                      </a:r>
                      <a:endParaRPr lang="ko-KR" alt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테크랩스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86817"/>
                  </a:ext>
                </a:extLst>
              </a:tr>
              <a:tr h="7689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검색결과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</a:rPr>
                        <a:t>이 제품은 어때요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? 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&lt;04.08 </a:t>
                      </a:r>
                      <a:r>
                        <a:rPr lang="ko-KR" altLang="en-US" sz="700" u="none" strike="noStrike" dirty="0">
                          <a:effectLst/>
                        </a:rPr>
                        <a:t>로직 수정</a:t>
                      </a:r>
                      <a:r>
                        <a:rPr lang="en-US" altLang="ko-KR" sz="700" u="none" strike="noStrike" dirty="0">
                          <a:effectLst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조건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미로그인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클릭 있음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개인의 클릭 기반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연관상품</a:t>
                      </a:r>
                      <a:r>
                        <a:rPr lang="ko-KR" altLang="en-US" sz="700" u="none" strike="noStrike" dirty="0">
                          <a:effectLst/>
                        </a:rPr>
                        <a:t> 추천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&lt;</a:t>
                      </a:r>
                      <a:r>
                        <a:rPr lang="ko-KR" altLang="en-US" sz="700" u="none" strike="noStrike" dirty="0">
                          <a:effectLst/>
                        </a:rPr>
                        <a:t>수정 전</a:t>
                      </a:r>
                      <a:r>
                        <a:rPr lang="en-US" altLang="ko-KR" sz="700" u="none" strike="noStrike" dirty="0">
                          <a:effectLst/>
                        </a:rPr>
                        <a:t>&gt;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조건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미로그인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</a:t>
                      </a:r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주일내 클릭 있음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주일의 랭킹 베스트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위부터 </a:t>
                      </a: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위까지 노출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*실시간 랭킹</a:t>
                      </a:r>
                      <a:r>
                        <a:rPr lang="en-US" altLang="ko-KR" sz="700" u="none" strike="noStrike" dirty="0">
                          <a:effectLst/>
                        </a:rPr>
                        <a:t>(TOBE</a:t>
                      </a:r>
                      <a:r>
                        <a:rPr lang="ko-KR" altLang="en-US" sz="700" u="none" strike="noStrike" dirty="0">
                          <a:effectLst/>
                        </a:rPr>
                        <a:t>로직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r>
                        <a:rPr lang="ko-KR" altLang="en-US" sz="700" u="none" strike="noStrike" dirty="0">
                          <a:effectLst/>
                        </a:rPr>
                        <a:t>과 동일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로직이며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집계기간만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주일로 변경하여 집계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20</a:t>
                      </a:r>
                      <a:r>
                        <a:rPr lang="ko-KR" alt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개</a:t>
                      </a:r>
                      <a:endParaRPr lang="ko-KR" alt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테크랩스 기존로직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수정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실시간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78497"/>
                  </a:ext>
                </a:extLst>
              </a:tr>
              <a:tr h="471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검색결과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</a:rPr>
                        <a:t>이 제품은 어때요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? 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조건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미로그인</a:t>
                      </a:r>
                      <a:r>
                        <a:rPr lang="en-US" altLang="ko-KR" sz="7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주내 클릭 데이터가 없는 경우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주일의 랭킹 베스트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위부터 </a:t>
                      </a: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위까지 노출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*실시간 랭킹</a:t>
                      </a:r>
                      <a:r>
                        <a:rPr lang="en-US" altLang="ko-KR" sz="700" u="none" strike="noStrike" dirty="0">
                          <a:effectLst/>
                        </a:rPr>
                        <a:t>(TOBE</a:t>
                      </a:r>
                      <a:r>
                        <a:rPr lang="ko-KR" altLang="en-US" sz="700" u="none" strike="noStrike" dirty="0">
                          <a:effectLst/>
                        </a:rPr>
                        <a:t>로직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r>
                        <a:rPr lang="ko-KR" altLang="en-US" sz="700" u="none" strike="noStrike" dirty="0">
                          <a:effectLst/>
                        </a:rPr>
                        <a:t>과 동일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로직이며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집계기간만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주일로 변경하여 집계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20</a:t>
                      </a:r>
                      <a:r>
                        <a:rPr lang="ko-KR" alt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개</a:t>
                      </a:r>
                      <a:endParaRPr lang="ko-KR" alt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이니스프리몰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일배치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13501"/>
                  </a:ext>
                </a:extLst>
              </a:tr>
            </a:tbl>
          </a:graphicData>
        </a:graphic>
      </p:graphicFrame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367" y="9329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256" y="35591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191" y="23850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1" y="23850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335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검색결과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IN_PC_SER_02_02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83421"/>
              </p:ext>
            </p:extLst>
          </p:nvPr>
        </p:nvGraphicFramePr>
        <p:xfrm>
          <a:off x="9000565" y="37029"/>
          <a:ext cx="3152540" cy="2815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필터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필터 미선택 디폴트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고민별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공병수거순으로 검색결과 제품에 해당하는 항목만 필터로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항목별 중복선택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증복선택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탭시 선택 상태로 변경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(1-1)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해당 필터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검색결과제품수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 정의는 제품목록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필터 팝업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정의 참고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 상태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 재조회하여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00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제품보기 버튼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최초 진입시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페이지에 조회된 상품수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리스트를 재조회하여 상품수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닫기 및 목록 재조회 결과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버튼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전체 필터 선택 해제 상태로 변경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닫기 아이콘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창 닫히며</a:t>
                      </a: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적용 값은 적용되지 않음</a:t>
                      </a:r>
                      <a:endParaRPr lang="en-US" altLang="ko-KR" sz="800" b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6709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4083520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332132" y="642115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2427" y="1709108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레티놀</a:t>
            </a:r>
            <a:r>
              <a:rPr lang="en-US" altLang="ko-KR" sz="1400" b="1" dirty="0" smtClean="0"/>
              <a:t>’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>
                <a:solidFill>
                  <a:srgbClr val="29BC70"/>
                </a:solidFill>
              </a:rPr>
              <a:t>32</a:t>
            </a:r>
            <a:r>
              <a:rPr lang="ko-KR" altLang="en-US" sz="1400" dirty="0" smtClean="0"/>
              <a:t>개의 검색 결과</a:t>
            </a:r>
            <a:r>
              <a:rPr lang="en-US" altLang="ko-KR" sz="1400" dirty="0" smtClean="0"/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1344" y="2484910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제품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75082" y="2503814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랭킹순  </a:t>
            </a:r>
            <a:r>
              <a:rPr lang="en-US" altLang="ko-KR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grpSp>
        <p:nvGrpSpPr>
          <p:cNvPr id="99" name="그룹 98"/>
          <p:cNvGrpSpPr/>
          <p:nvPr/>
        </p:nvGrpSpPr>
        <p:grpSpPr>
          <a:xfrm>
            <a:off x="8296370" y="2426504"/>
            <a:ext cx="384720" cy="354424"/>
            <a:chOff x="4511824" y="1698913"/>
            <a:chExt cx="384720" cy="354424"/>
          </a:xfrm>
        </p:grpSpPr>
        <p:sp>
          <p:nvSpPr>
            <p:cNvPr id="10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4511824" y="1698913"/>
              <a:ext cx="384720" cy="3544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4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⇵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49548" y="1895819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4707091" y="1824107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8056605" y="2503814"/>
            <a:ext cx="77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필터</a:t>
            </a:r>
            <a:endParaRPr lang="en-US" altLang="ko-KR" sz="800" dirty="0" smtClean="0"/>
          </a:p>
        </p:txBody>
      </p:sp>
      <p:grpSp>
        <p:nvGrpSpPr>
          <p:cNvPr id="120" name="그룹 119"/>
          <p:cNvGrpSpPr/>
          <p:nvPr/>
        </p:nvGrpSpPr>
        <p:grpSpPr>
          <a:xfrm>
            <a:off x="1986347" y="2879889"/>
            <a:ext cx="1450684" cy="2914689"/>
            <a:chOff x="1148013" y="1623453"/>
            <a:chExt cx="1450684" cy="2914689"/>
          </a:xfrm>
        </p:grpSpPr>
        <p:grpSp>
          <p:nvGrpSpPr>
            <p:cNvPr id="121" name="그룹 120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2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8" name="그룹 127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2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689638" y="2885237"/>
            <a:ext cx="1450684" cy="2346573"/>
            <a:chOff x="1148013" y="1628800"/>
            <a:chExt cx="1450684" cy="2346573"/>
          </a:xfrm>
        </p:grpSpPr>
        <p:grpSp>
          <p:nvGrpSpPr>
            <p:cNvPr id="137" name="그룹 136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4" name="모서리가 둥근 직사각형 143"/>
          <p:cNvSpPr/>
          <p:nvPr/>
        </p:nvSpPr>
        <p:spPr>
          <a:xfrm>
            <a:off x="3748785" y="2889940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3470" y="3369827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146" name="그룹 145"/>
          <p:cNvGrpSpPr/>
          <p:nvPr/>
        </p:nvGrpSpPr>
        <p:grpSpPr>
          <a:xfrm>
            <a:off x="5438626" y="2885236"/>
            <a:ext cx="1450684" cy="2909342"/>
            <a:chOff x="1148013" y="1628800"/>
            <a:chExt cx="1450684" cy="2909342"/>
          </a:xfrm>
        </p:grpSpPr>
        <p:grpSp>
          <p:nvGrpSpPr>
            <p:cNvPr id="147" name="그룹 14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5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3" name="그룹 15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761375" y="3523397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4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4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7195889" y="2885237"/>
            <a:ext cx="1450684" cy="2909342"/>
            <a:chOff x="1148013" y="1628800"/>
            <a:chExt cx="1450684" cy="2909342"/>
          </a:xfrm>
        </p:grpSpPr>
        <p:grpSp>
          <p:nvGrpSpPr>
            <p:cNvPr id="162" name="그룹 161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6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8" name="그룹 167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6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6" name="모서리가 둥근 직사각형 175"/>
          <p:cNvSpPr/>
          <p:nvPr/>
        </p:nvSpPr>
        <p:spPr>
          <a:xfrm>
            <a:off x="7252631" y="2889940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173" y="3372083"/>
            <a:ext cx="907490" cy="913773"/>
          </a:xfrm>
          <a:prstGeom prst="rect">
            <a:avLst/>
          </a:prstGeom>
        </p:spPr>
      </p:pic>
      <p:grpSp>
        <p:nvGrpSpPr>
          <p:cNvPr id="196" name="그룹 195"/>
          <p:cNvGrpSpPr/>
          <p:nvPr/>
        </p:nvGrpSpPr>
        <p:grpSpPr>
          <a:xfrm>
            <a:off x="227397" y="2885236"/>
            <a:ext cx="1450684" cy="2909342"/>
            <a:chOff x="1148013" y="1628800"/>
            <a:chExt cx="1450684" cy="2909342"/>
          </a:xfrm>
        </p:grpSpPr>
        <p:grpSp>
          <p:nvGrpSpPr>
            <p:cNvPr id="197" name="그룹 19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0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4" name="그룹 203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05" name="TextBox 204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9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직사각형 100"/>
          <p:cNvSpPr/>
          <p:nvPr/>
        </p:nvSpPr>
        <p:spPr>
          <a:xfrm>
            <a:off x="5475977" y="489126"/>
            <a:ext cx="3461505" cy="61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5586" y="489126"/>
            <a:ext cx="5425041" cy="6142930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07710" y="269891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추천순</a:t>
            </a:r>
            <a:r>
              <a:rPr lang="en-US" altLang="ko-KR" sz="800" dirty="0" smtClean="0"/>
              <a:t>Ⅴ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5636098" y="79077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/>
              <a:t>필터</a:t>
            </a:r>
            <a:endParaRPr lang="en-US" altLang="ko-KR" sz="1400" b="1" spc="-150" dirty="0" smtClean="0"/>
          </a:p>
        </p:txBody>
      </p:sp>
      <p:grpSp>
        <p:nvGrpSpPr>
          <p:cNvPr id="110" name="그룹 109"/>
          <p:cNvGrpSpPr/>
          <p:nvPr/>
        </p:nvGrpSpPr>
        <p:grpSpPr>
          <a:xfrm>
            <a:off x="5833636" y="6164266"/>
            <a:ext cx="2767593" cy="362067"/>
            <a:chOff x="6125134" y="6273226"/>
            <a:chExt cx="2872562" cy="337938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6125134" y="6273226"/>
              <a:ext cx="1066767" cy="3379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  <a:endParaRPr lang="ko-KR" altLang="en-US" sz="8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191415" y="6273226"/>
              <a:ext cx="1806281" cy="337938"/>
            </a:xfrm>
            <a:prstGeom prst="roundRect">
              <a:avLst>
                <a:gd name="adj" fmla="val 0"/>
              </a:avLst>
            </a:prstGeom>
            <a:solidFill>
              <a:srgbClr val="00BC70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50" b="1" dirty="0" smtClean="0">
                  <a:solidFill>
                    <a:schemeClr val="bg1"/>
                  </a:solidFill>
                </a:rPr>
                <a:t>00</a:t>
              </a:r>
              <a:r>
                <a:rPr lang="ko-KR" altLang="en-US" sz="850" b="1" dirty="0" smtClean="0">
                  <a:solidFill>
                    <a:schemeClr val="bg1"/>
                  </a:solidFill>
                </a:rPr>
                <a:t>개 제품보기</a:t>
              </a:r>
              <a:endParaRPr lang="ko-KR" altLang="en-US" sz="8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5685832" y="1223102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혜택별</a:t>
            </a:r>
            <a:endParaRPr lang="ko-KR" altLang="en-US" sz="9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776218" y="1442575"/>
            <a:ext cx="606039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증정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675406" y="2399351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고민별</a:t>
            </a:r>
            <a:endParaRPr lang="ko-KR" altLang="en-US" sz="900" dirty="0"/>
          </a:p>
        </p:txBody>
      </p:sp>
      <p:sp>
        <p:nvSpPr>
          <p:cNvPr id="119" name="직사각형 118"/>
          <p:cNvSpPr/>
          <p:nvPr/>
        </p:nvSpPr>
        <p:spPr>
          <a:xfrm>
            <a:off x="5675897" y="4580849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기능성</a:t>
            </a:r>
            <a:endParaRPr lang="ko-KR" altLang="en-US" sz="9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799570" y="4791868"/>
            <a:ext cx="58268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미백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505930" y="4791868"/>
            <a:ext cx="906474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자외선차단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800687" y="5131217"/>
            <a:ext cx="79725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주름개선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6694666" y="5131217"/>
            <a:ext cx="726763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비건인증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5696490" y="552289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공병수거</a:t>
            </a:r>
            <a:endParaRPr lang="ko-KR" altLang="en-US" sz="900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797302" y="5744993"/>
            <a:ext cx="885106" cy="200167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공병수거 가능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5772649" y="2616443"/>
            <a:ext cx="2573739" cy="233831"/>
            <a:chOff x="199777" y="3843274"/>
            <a:chExt cx="1142229" cy="200167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199777" y="3843274"/>
              <a:ext cx="518789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수분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보습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속건조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762680" y="3843274"/>
              <a:ext cx="579326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모공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피지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블랙헤드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7" name="모서리가 둥근 직사각형 186"/>
          <p:cNvSpPr/>
          <p:nvPr/>
        </p:nvSpPr>
        <p:spPr>
          <a:xfrm>
            <a:off x="5772650" y="2928045"/>
            <a:ext cx="772785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주름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탄력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6645383" y="2928045"/>
            <a:ext cx="101442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트러블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리페어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7763061" y="2928045"/>
            <a:ext cx="87834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각질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피부결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5772649" y="3237774"/>
            <a:ext cx="889357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잡티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피부톤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6781410" y="3240129"/>
            <a:ext cx="136768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영양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토탈안티에이징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5772650" y="3555209"/>
            <a:ext cx="80872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진정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민감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8570633" y="619875"/>
            <a:ext cx="259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400" dirty="0">
                <a:latin typeface="Segoe UI Symbol" panose="020B0502040204020203" pitchFamily="34" charset="0"/>
              </a:rPr>
              <a:t>✕</a:t>
            </a:r>
            <a:endParaRPr lang="en-US" altLang="ko-KR" sz="1400" dirty="0"/>
          </a:p>
        </p:txBody>
      </p:sp>
      <p:sp>
        <p:nvSpPr>
          <p:cNvPr id="194" name="직사각형 193"/>
          <p:cNvSpPr/>
          <p:nvPr/>
        </p:nvSpPr>
        <p:spPr>
          <a:xfrm>
            <a:off x="5675406" y="3965951"/>
            <a:ext cx="5293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라인별 </a:t>
            </a:r>
            <a:endParaRPr lang="ko-KR" altLang="en-US" sz="900" dirty="0"/>
          </a:p>
        </p:txBody>
      </p:sp>
      <p:grpSp>
        <p:nvGrpSpPr>
          <p:cNvPr id="195" name="그룹 194"/>
          <p:cNvGrpSpPr/>
          <p:nvPr/>
        </p:nvGrpSpPr>
        <p:grpSpPr>
          <a:xfrm>
            <a:off x="5772649" y="4183043"/>
            <a:ext cx="2114094" cy="233831"/>
            <a:chOff x="199777" y="3843274"/>
            <a:chExt cx="938238" cy="200167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199777" y="3843274"/>
              <a:ext cx="304529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노세범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558689" y="3843274"/>
              <a:ext cx="579326" cy="200167"/>
            </a:xfrm>
            <a:prstGeom prst="roundRect">
              <a:avLst/>
            </a:prstGeom>
            <a:solidFill>
              <a:srgbClr val="F5F5F5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모공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피지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블랙헤드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5685832" y="177404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유형별</a:t>
            </a:r>
            <a:endParaRPr lang="ko-KR" altLang="en-US" sz="900" dirty="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776218" y="1993513"/>
            <a:ext cx="729712" cy="233831"/>
          </a:xfrm>
          <a:prstGeom prst="roundRect">
            <a:avLst/>
          </a:prstGeom>
          <a:solidFill>
            <a:srgbClr val="F5F5F5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미용소품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6622620" y="1993513"/>
            <a:ext cx="697516" cy="233831"/>
          </a:xfrm>
          <a:prstGeom prst="roundRect">
            <a:avLst/>
          </a:prstGeom>
          <a:solidFill>
            <a:srgbClr val="29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메이크업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715" y="5969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100" y="61070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30" y="19120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66" y="61070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090" y="4715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611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25778"/>
              </p:ext>
            </p:extLst>
          </p:nvPr>
        </p:nvGraphicFramePr>
        <p:xfrm>
          <a:off x="334962" y="404664"/>
          <a:ext cx="11521678" cy="1120715"/>
        </p:xfrm>
        <a:graphic>
          <a:graphicData uri="http://schemas.openxmlformats.org/drawingml/2006/table">
            <a:tbl>
              <a:tblPr/>
              <a:tblGrid>
                <a:gridCol w="105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965">
                  <a:extLst>
                    <a:ext uri="{9D8B030D-6E8A-4147-A177-3AD203B41FA5}">
                      <a16:colId xmlns:a16="http://schemas.microsoft.com/office/drawing/2014/main" val="370764243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1" hangingPunct="1">
                        <a:lnSpc>
                          <a:spcPts val="12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32912"/>
                  </a:ext>
                </a:extLst>
              </a:tr>
              <a:tr h="223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863479"/>
                  </a:ext>
                </a:extLst>
              </a:tr>
              <a:tr h="223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page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62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868103"/>
              </p:ext>
            </p:extLst>
          </p:nvPr>
        </p:nvGraphicFramePr>
        <p:xfrm>
          <a:off x="239728" y="1052736"/>
          <a:ext cx="11616912" cy="5377154"/>
        </p:xfrm>
        <a:graphic>
          <a:graphicData uri="http://schemas.openxmlformats.org/drawingml/2006/table">
            <a:tbl>
              <a:tblPr/>
              <a:tblGrid>
                <a:gridCol w="193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6152">
                  <a:extLst>
                    <a:ext uri="{9D8B030D-6E8A-4147-A177-3AD203B41FA5}">
                      <a16:colId xmlns:a16="http://schemas.microsoft.com/office/drawing/2014/main" val="899354448"/>
                    </a:ext>
                  </a:extLst>
                </a:gridCol>
                <a:gridCol w="1936152">
                  <a:extLst>
                    <a:ext uri="{9D8B030D-6E8A-4147-A177-3AD203B41FA5}">
                      <a16:colId xmlns:a16="http://schemas.microsoft.com/office/drawing/2014/main" val="90971569"/>
                    </a:ext>
                  </a:extLst>
                </a:gridCol>
                <a:gridCol w="1936152">
                  <a:extLst>
                    <a:ext uri="{9D8B030D-6E8A-4147-A177-3AD203B41FA5}">
                      <a16:colId xmlns:a16="http://schemas.microsoft.com/office/drawing/2014/main" val="1705766050"/>
                    </a:ext>
                  </a:extLst>
                </a:gridCol>
                <a:gridCol w="1936152">
                  <a:extLst>
                    <a:ext uri="{9D8B030D-6E8A-4147-A177-3AD203B41FA5}">
                      <a16:colId xmlns:a16="http://schemas.microsoft.com/office/drawing/2014/main" val="3047461921"/>
                    </a:ext>
                  </a:extLst>
                </a:gridCol>
                <a:gridCol w="1936152">
                  <a:extLst>
                    <a:ext uri="{9D8B030D-6E8A-4147-A177-3AD203B41FA5}">
                      <a16:colId xmlns:a16="http://schemas.microsoft.com/office/drawing/2014/main" val="3350023898"/>
                    </a:ext>
                  </a:extLst>
                </a:gridCol>
              </a:tblGrid>
              <a:tr h="175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판매중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판매중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마우스오버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출시예정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일시품절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출시예정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일시품절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마우스오버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판매중지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32">
                <a:tc gridSpan="2">
                  <a:txBody>
                    <a:bodyPr/>
                    <a:lstStyle/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전시여부 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 &amp;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판매상태 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판매중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인 제품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노란색 박스 영역 탭시 상품상세로 이동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노출정보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제품이미지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BEST/NEW+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제품명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할인가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정가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할인율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증정마크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전용마크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err="1" smtClean="0">
                          <a:latin typeface="+mn-ea"/>
                        </a:rPr>
                        <a:t>평균별점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 smtClean="0">
                          <a:latin typeface="+mn-ea"/>
                        </a:rPr>
                        <a:t>리뷰수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썸네일뱃지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i="1" dirty="0" smtClean="0">
                          <a:solidFill>
                            <a:srgbClr val="0000FF"/>
                          </a:solidFill>
                          <a:latin typeface="+mn-ea"/>
                        </a:rPr>
                        <a:t>*</a:t>
                      </a:r>
                      <a:r>
                        <a:rPr kumimoji="1" lang="ko-KR" altLang="en-US" sz="800" i="1" dirty="0" smtClean="0">
                          <a:solidFill>
                            <a:srgbClr val="0000FF"/>
                          </a:solidFill>
                          <a:latin typeface="+mn-ea"/>
                        </a:rPr>
                        <a:t>상세 정의는 다음페이지 확인</a:t>
                      </a:r>
                      <a:endParaRPr kumimoji="1" lang="en-US" altLang="ko-KR" sz="800" i="1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제공기능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장바구니담기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바로결제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전시여부 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 &amp;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판매상태 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출시예정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인 제품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제공기능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찜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전시여부 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전시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 &amp; </a:t>
                      </a:r>
                      <a:r>
                        <a:rPr kumimoji="1" lang="ko-KR" altLang="en-US" sz="800" dirty="0" err="1" smtClean="0">
                          <a:latin typeface="+mn-ea"/>
                        </a:rPr>
                        <a:t>판매상태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 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판매중지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인 제품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노출 제품정보는 일반과 동일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목록내 미전시 디폴트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상품상세로 이동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/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장바구니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/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바로결제 불가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판매종료 제품 전시 영역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장바구니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 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주문내역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 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찜한제품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 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입고알림신청내역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 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리뷰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78327" y="1354102"/>
            <a:ext cx="1450684" cy="2914689"/>
            <a:chOff x="1148013" y="1623453"/>
            <a:chExt cx="1450684" cy="2914689"/>
          </a:xfrm>
        </p:grpSpPr>
        <p:grpSp>
          <p:nvGrpSpPr>
            <p:cNvPr id="4" name="그룹 3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369111" y="1345566"/>
            <a:ext cx="1450684" cy="2708222"/>
            <a:chOff x="1148013" y="1628800"/>
            <a:chExt cx="1450684" cy="2708222"/>
          </a:xfrm>
        </p:grpSpPr>
        <p:grpSp>
          <p:nvGrpSpPr>
            <p:cNvPr id="44" name="그룹 43"/>
            <p:cNvGrpSpPr/>
            <p:nvPr/>
          </p:nvGrpSpPr>
          <p:grpSpPr>
            <a:xfrm>
              <a:off x="1148013" y="3486635"/>
              <a:ext cx="1330178" cy="850387"/>
              <a:chOff x="6636838" y="2671945"/>
              <a:chExt cx="1330178" cy="85038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721124" y="3250818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증정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067782" y="3250818"/>
                <a:ext cx="458968" cy="1244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/>
                  <a:t>LIVE </a:t>
                </a:r>
                <a:r>
                  <a:rPr lang="ko-KR" altLang="en-US" sz="700" dirty="0" smtClean="0"/>
                  <a:t>전용</a:t>
                </a:r>
                <a:endParaRPr lang="ko-KR" altLang="en-US" sz="7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21124" y="3397834"/>
                <a:ext cx="671976" cy="1244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 smtClean="0"/>
                  <a:t>뷰티포인트 전용</a:t>
                </a:r>
                <a:endParaRPr lang="ko-KR" altLang="en-US" sz="700" dirty="0"/>
              </a:p>
            </p:txBody>
          </p:sp>
        </p:grpSp>
        <p:grpSp>
          <p:nvGrpSpPr>
            <p:cNvPr id="3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2" name="모서리가 둥근 직사각형 51"/>
          <p:cNvSpPr/>
          <p:nvPr/>
        </p:nvSpPr>
        <p:spPr>
          <a:xfrm>
            <a:off x="4428258" y="135026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72943" y="1830156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8196513" y="1359450"/>
            <a:ext cx="1450684" cy="2708222"/>
            <a:chOff x="1148013" y="1628800"/>
            <a:chExt cx="1450684" cy="2708222"/>
          </a:xfrm>
        </p:grpSpPr>
        <p:grpSp>
          <p:nvGrpSpPr>
            <p:cNvPr id="55" name="그룹 54"/>
            <p:cNvGrpSpPr/>
            <p:nvPr/>
          </p:nvGrpSpPr>
          <p:grpSpPr>
            <a:xfrm>
              <a:off x="1148013" y="3486635"/>
              <a:ext cx="1330178" cy="850387"/>
              <a:chOff x="6636838" y="2671945"/>
              <a:chExt cx="1330178" cy="850387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721124" y="3250818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증정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067782" y="3250818"/>
                <a:ext cx="458968" cy="1244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/>
                  <a:t>LIVE </a:t>
                </a:r>
                <a:r>
                  <a:rPr lang="ko-KR" altLang="en-US" sz="700" dirty="0" smtClean="0"/>
                  <a:t>전용</a:t>
                </a:r>
                <a:endParaRPr lang="ko-KR" altLang="en-US" sz="7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721124" y="3397834"/>
                <a:ext cx="671976" cy="1244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 smtClean="0"/>
                  <a:t>뷰티포인트 전용</a:t>
                </a:r>
                <a:endParaRPr lang="ko-KR" altLang="en-US" sz="700" dirty="0"/>
              </a:p>
            </p:txBody>
          </p:sp>
        </p:grpSp>
        <p:grpSp>
          <p:nvGrpSpPr>
            <p:cNvPr id="5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5" name="모서리가 둥근 직사각형 64"/>
          <p:cNvSpPr/>
          <p:nvPr/>
        </p:nvSpPr>
        <p:spPr>
          <a:xfrm>
            <a:off x="8255660" y="1364153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00345" y="1842981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39" name="그룹 38"/>
          <p:cNvGrpSpPr/>
          <p:nvPr/>
        </p:nvGrpSpPr>
        <p:grpSpPr>
          <a:xfrm>
            <a:off x="6349858" y="1350913"/>
            <a:ext cx="1450684" cy="2909342"/>
            <a:chOff x="6673141" y="1485115"/>
            <a:chExt cx="1450684" cy="2909342"/>
          </a:xfrm>
        </p:grpSpPr>
        <p:grpSp>
          <p:nvGrpSpPr>
            <p:cNvPr id="68" name="그룹 67"/>
            <p:cNvGrpSpPr/>
            <p:nvPr/>
          </p:nvGrpSpPr>
          <p:grpSpPr>
            <a:xfrm>
              <a:off x="6673141" y="1485115"/>
              <a:ext cx="1450684" cy="2909342"/>
              <a:chOff x="1148013" y="1628800"/>
              <a:chExt cx="1450684" cy="2909342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48013" y="3486635"/>
                <a:ext cx="1450684" cy="1051507"/>
                <a:chOff x="6753967" y="2698708"/>
                <a:chExt cx="1450684" cy="1051507"/>
              </a:xfrm>
            </p:grpSpPr>
            <p:pic>
              <p:nvPicPr>
                <p:cNvPr id="75" name="Picture 8" descr="icon_starM.png (48×48)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6867" y="3579717"/>
                  <a:ext cx="120395" cy="120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6" name="그룹 75"/>
                <p:cNvGrpSpPr/>
                <p:nvPr/>
              </p:nvGrpSpPr>
              <p:grpSpPr>
                <a:xfrm>
                  <a:off x="6753967" y="2698708"/>
                  <a:ext cx="1450684" cy="1051507"/>
                  <a:chOff x="6636838" y="2671945"/>
                  <a:chExt cx="1450684" cy="1051507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b="1" dirty="0"/>
                      <a:t>BEST</a:t>
                    </a:r>
                    <a:r>
                      <a:rPr lang="en-US" altLang="ko-KR" sz="800" dirty="0"/>
                      <a:t>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761375" y="3523397"/>
                    <a:ext cx="625492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4.9(35,093)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증정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7513326" y="2955281"/>
                    <a:ext cx="57419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r>
                      <a:rPr lang="en-US" altLang="ko-KR" sz="700" dirty="0" smtClean="0">
                        <a:solidFill>
                          <a:prstClr val="black"/>
                        </a:solidFill>
                      </a:rPr>
                      <a:t> 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70" name="Placeholder">
                <a:extLst>
                  <a:ext uri="{FF2B5EF4-FFF2-40B4-BE49-F238E27FC236}">
                    <a16:creationId xmlns:a16="http://schemas.microsoft.com/office/drawing/2014/main" id="{553F2BB2-1B7F-442D-9B25-5095C88FF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9456" y="1628800"/>
                <a:ext cx="1399241" cy="1801665"/>
                <a:chOff x="508000" y="1397000"/>
                <a:chExt cx="1008112" cy="1008112"/>
              </a:xfrm>
              <a:solidFill>
                <a:srgbClr val="FFFFFF"/>
              </a:solidFill>
            </p:grpSpPr>
            <p:sp>
              <p:nvSpPr>
                <p:cNvPr id="72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4" name="모서리가 둥근 직사각형 83"/>
            <p:cNvSpPr/>
            <p:nvPr/>
          </p:nvSpPr>
          <p:spPr>
            <a:xfrm>
              <a:off x="6729883" y="1489818"/>
              <a:ext cx="1393942" cy="179696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50196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9425" y="1971961"/>
              <a:ext cx="907490" cy="913773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10145941" y="1359450"/>
            <a:ext cx="1450684" cy="2909342"/>
            <a:chOff x="1148013" y="1628800"/>
            <a:chExt cx="1450684" cy="2909342"/>
          </a:xfrm>
        </p:grpSpPr>
        <p:grpSp>
          <p:nvGrpSpPr>
            <p:cNvPr id="87" name="그룹 8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9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3" name="그룹 9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8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모서리가 둥근 직사각형 100"/>
          <p:cNvSpPr/>
          <p:nvPr/>
        </p:nvSpPr>
        <p:spPr>
          <a:xfrm>
            <a:off x="10202683" y="1364153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0438920" y="1840476"/>
            <a:ext cx="914100" cy="914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411912" y="2040062"/>
            <a:ext cx="9141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 smtClean="0"/>
              <a:t>End of</a:t>
            </a:r>
          </a:p>
          <a:p>
            <a:pPr algn="ctr"/>
            <a:r>
              <a:rPr lang="en-US" altLang="ko-KR" i="1" dirty="0" smtClean="0"/>
              <a:t>Sale</a:t>
            </a:r>
            <a:endParaRPr lang="ko-KR" altLang="en-US" i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660" y="2836229"/>
            <a:ext cx="1399241" cy="32728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412649" y="1345566"/>
            <a:ext cx="1450685" cy="2914689"/>
            <a:chOff x="2412649" y="1345566"/>
            <a:chExt cx="1450685" cy="2914689"/>
          </a:xfrm>
        </p:grpSpPr>
        <p:grpSp>
          <p:nvGrpSpPr>
            <p:cNvPr id="19" name="그룹 18"/>
            <p:cNvGrpSpPr/>
            <p:nvPr/>
          </p:nvGrpSpPr>
          <p:grpSpPr>
            <a:xfrm>
              <a:off x="2412649" y="3208748"/>
              <a:ext cx="1450684" cy="1051507"/>
              <a:chOff x="6753967" y="2698708"/>
              <a:chExt cx="1450684" cy="1051507"/>
            </a:xfrm>
          </p:grpSpPr>
          <p:pic>
            <p:nvPicPr>
              <p:cNvPr id="2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092" y="1350913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400196" y="1345566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3058" y="2832637"/>
              <a:ext cx="1400276" cy="321751"/>
            </a:xfrm>
            <a:prstGeom prst="rect">
              <a:avLst/>
            </a:prstGeom>
          </p:spPr>
        </p:pic>
        <p:sp>
          <p:nvSpPr>
            <p:cNvPr id="115" name="직사각형 114"/>
            <p:cNvSpPr/>
            <p:nvPr/>
          </p:nvSpPr>
          <p:spPr>
            <a:xfrm>
              <a:off x="2710273" y="2007621"/>
              <a:ext cx="904809" cy="454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마우스오버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이미지가 등록된 경우 마우스 오버 이미지 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906" y="548680"/>
            <a:ext cx="468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Type1</a:t>
            </a:r>
            <a:r>
              <a:rPr lang="ko-KR" altLang="en-US" sz="2000" dirty="0" smtClean="0"/>
              <a:t>일반형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판매상태별 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117" name="직사각형 116"/>
          <p:cNvSpPr/>
          <p:nvPr/>
        </p:nvSpPr>
        <p:spPr>
          <a:xfrm>
            <a:off x="489314" y="1301355"/>
            <a:ext cx="1486166" cy="2967435"/>
          </a:xfrm>
          <a:prstGeom prst="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4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750"/>
              </p:ext>
            </p:extLst>
          </p:nvPr>
        </p:nvGraphicFramePr>
        <p:xfrm>
          <a:off x="239728" y="1052736"/>
          <a:ext cx="11112856" cy="5472608"/>
        </p:xfrm>
        <a:graphic>
          <a:graphicData uri="http://schemas.openxmlformats.org/drawingml/2006/table">
            <a:tbl>
              <a:tblPr/>
              <a:tblGrid>
                <a:gridCol w="1856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323">
                  <a:extLst>
                    <a:ext uri="{9D8B030D-6E8A-4147-A177-3AD203B41FA5}">
                      <a16:colId xmlns:a16="http://schemas.microsoft.com/office/drawing/2014/main" val="899354448"/>
                    </a:ext>
                  </a:extLst>
                </a:gridCol>
                <a:gridCol w="1916858">
                  <a:extLst>
                    <a:ext uri="{9D8B030D-6E8A-4147-A177-3AD203B41FA5}">
                      <a16:colId xmlns:a16="http://schemas.microsoft.com/office/drawing/2014/main" val="1705766050"/>
                    </a:ext>
                  </a:extLst>
                </a:gridCol>
                <a:gridCol w="1916858">
                  <a:extLst>
                    <a:ext uri="{9D8B030D-6E8A-4147-A177-3AD203B41FA5}">
                      <a16:colId xmlns:a16="http://schemas.microsoft.com/office/drawing/2014/main" val="219362967"/>
                    </a:ext>
                  </a:extLst>
                </a:gridCol>
                <a:gridCol w="1916858">
                  <a:extLst>
                    <a:ext uri="{9D8B030D-6E8A-4147-A177-3AD203B41FA5}">
                      <a16:colId xmlns:a16="http://schemas.microsoft.com/office/drawing/2014/main" val="3999058406"/>
                    </a:ext>
                  </a:extLst>
                </a:gridCol>
              </a:tblGrid>
              <a:tr h="175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태그형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가로형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랭킹형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임직원 전용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r>
                        <a:rPr kumimoji="1" lang="en-US" altLang="ko-KR" sz="800" dirty="0" smtClean="0">
                          <a:latin typeface="+mn-ea"/>
                        </a:rPr>
                        <a:t>-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좌우</a:t>
                      </a:r>
                      <a:r>
                        <a:rPr kumimoji="0" lang="ko-KR" altLang="en-US" sz="800" dirty="0" smtClean="0">
                          <a:latin typeface="+mn-lt"/>
                        </a:rPr>
                        <a:t>스크롤</a:t>
                      </a:r>
                      <a:r>
                        <a:rPr lang="ko-KR" altLang="en-US" sz="800" dirty="0" smtClean="0"/>
                        <a:t> 형태로 제공되는 영역에서 주로 사용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Ex.</a:t>
                      </a:r>
                      <a:r>
                        <a:rPr kumimoji="1" lang="en-US" altLang="ko-KR" sz="800" baseline="0" dirty="0" smtClean="0">
                          <a:latin typeface="+mn-ea"/>
                        </a:rPr>
                        <a:t> </a:t>
                      </a:r>
                      <a:r>
                        <a:rPr kumimoji="1" lang="ko-KR" altLang="en-US" sz="800" baseline="0" dirty="0" smtClean="0">
                          <a:latin typeface="+mn-ea"/>
                        </a:rPr>
                        <a:t>메인</a:t>
                      </a:r>
                      <a:r>
                        <a:rPr kumimoji="1" lang="en-US" altLang="ko-KR" sz="800" baseline="0" dirty="0" smtClean="0">
                          <a:latin typeface="+mn-ea"/>
                        </a:rPr>
                        <a:t>, FORME</a:t>
                      </a:r>
                      <a:r>
                        <a:rPr kumimoji="1" lang="ko-KR" altLang="en-US" sz="800" baseline="0" dirty="0" smtClean="0">
                          <a:latin typeface="+mn-ea"/>
                        </a:rPr>
                        <a:t>추천</a:t>
                      </a:r>
                      <a:r>
                        <a:rPr kumimoji="1" lang="en-US" altLang="ko-KR" sz="800" baseline="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baseline="0" dirty="0" smtClean="0">
                          <a:latin typeface="+mn-ea"/>
                        </a:rPr>
                        <a:t>검색추천 등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노출정보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제품이미지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BEST/NEW+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제품명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할인가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정가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할인율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해시태그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</a:t>
                      </a:r>
                      <a:r>
                        <a:rPr kumimoji="1" lang="en-US" altLang="ko-KR" sz="800" baseline="0" dirty="0" smtClean="0">
                          <a:latin typeface="+mn-ea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썸네일뱃지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i="1" dirty="0" smtClean="0">
                          <a:solidFill>
                            <a:srgbClr val="0000FF"/>
                          </a:solidFill>
                          <a:latin typeface="+mn-ea"/>
                        </a:rPr>
                        <a:t>*</a:t>
                      </a:r>
                      <a:r>
                        <a:rPr kumimoji="1" lang="ko-KR" altLang="en-US" sz="800" i="1" dirty="0" smtClean="0">
                          <a:solidFill>
                            <a:srgbClr val="0000FF"/>
                          </a:solidFill>
                          <a:latin typeface="+mn-ea"/>
                        </a:rPr>
                        <a:t>상세 정의는 다음페이지 확인</a:t>
                      </a:r>
                      <a:endParaRPr kumimoji="1" lang="en-US" altLang="ko-KR" sz="800" i="1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제공기능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장바구니담기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바로결제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-</a:t>
                      </a:r>
                      <a:r>
                        <a:rPr kumimoji="1" lang="en-US" altLang="ko-KR" sz="800" baseline="0" dirty="0" smtClean="0">
                          <a:latin typeface="+mn-ea"/>
                        </a:rPr>
                        <a:t> </a:t>
                      </a:r>
                      <a:r>
                        <a:rPr kumimoji="1" lang="ko-KR" altLang="en-US" sz="800" baseline="0" dirty="0" smtClean="0">
                          <a:latin typeface="+mn-ea"/>
                        </a:rPr>
                        <a:t>제한된 영역에서 제품을 노출하는 경우 주로 사용</a:t>
                      </a:r>
                      <a:endParaRPr kumimoji="1" lang="en-US" altLang="ko-KR" sz="800" baseline="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쇼핑로그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자동완성 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목록에서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노출정보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제품이미지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BEST/NEW+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제품명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할인가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정가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할인율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증정태그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.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해시태그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</a:t>
                      </a:r>
                      <a:r>
                        <a:rPr kumimoji="1" lang="en-US" altLang="ko-KR" sz="800" baseline="0" dirty="0" smtClean="0">
                          <a:latin typeface="+mn-ea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썸네일뱃지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 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dirty="0" smtClean="0">
                          <a:latin typeface="+mn-ea"/>
                        </a:rPr>
                        <a:t>&lt;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제공기능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&gt;</a:t>
                      </a:r>
                    </a:p>
                    <a:p>
                      <a:pPr lvl="0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dirty="0" smtClean="0">
                          <a:latin typeface="+mn-ea"/>
                        </a:rPr>
                        <a:t>찜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장바구니담기</a:t>
                      </a:r>
                      <a:r>
                        <a:rPr kumimoji="1" lang="en-US" altLang="ko-KR" sz="800" dirty="0" smtClean="0">
                          <a:latin typeface="+mn-ea"/>
                        </a:rPr>
                        <a:t>, </a:t>
                      </a:r>
                      <a:r>
                        <a:rPr kumimoji="1" lang="ko-KR" altLang="en-US" sz="800" dirty="0" smtClean="0">
                          <a:latin typeface="+mn-ea"/>
                        </a:rPr>
                        <a:t>바로결제 </a:t>
                      </a:r>
                      <a:endParaRPr kumimoji="1"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랭킹 목록에서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노출정보는 일반과 동일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순위뱃지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제품등록시 전용제품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임직원샵 전용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 된 제품으로 임직원샵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카테고리목록에서 임직원 인증 고객이 로그인시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28906" y="548680"/>
            <a:ext cx="7855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Type2</a:t>
            </a:r>
            <a:r>
              <a:rPr lang="ko-KR" altLang="en-US" sz="2000" dirty="0" smtClean="0"/>
              <a:t> 태그형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기타 </a:t>
            </a:r>
            <a:endParaRPr lang="ko-KR" altLang="en-US" sz="1200" dirty="0"/>
          </a:p>
        </p:txBody>
      </p:sp>
      <p:pic>
        <p:nvPicPr>
          <p:cNvPr id="160" name="Picture 8" descr="icon_starM.png (48×48)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9" y="3993407"/>
            <a:ext cx="120395" cy="12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/>
          <p:cNvSpPr txBox="1"/>
          <p:nvPr/>
        </p:nvSpPr>
        <p:spPr>
          <a:xfrm>
            <a:off x="465148" y="3208808"/>
            <a:ext cx="1261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/>
              <a:t>제품명은 최대 두 줄까지 노출되며 길어질 시 말줄임 처리</a:t>
            </a:r>
            <a:r>
              <a:rPr lang="en-US" altLang="ko-KR" sz="800" spc="-150" dirty="0"/>
              <a:t>…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96539" y="345132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37,000</a:t>
            </a:r>
            <a:r>
              <a:rPr lang="ko-KR" altLang="en-US" sz="1100" b="1" dirty="0"/>
              <a:t>원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70% </a:t>
            </a:r>
            <a:r>
              <a:rPr lang="en-US" altLang="ko-KR" sz="8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8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21076" y="3963850"/>
            <a:ext cx="6254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4.9(35,093)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7982" y="1350973"/>
            <a:ext cx="1399241" cy="180166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447982" y="1345626"/>
            <a:ext cx="463137" cy="221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  <p:sp>
        <p:nvSpPr>
          <p:cNvPr id="152" name="직사각형 151"/>
          <p:cNvSpPr/>
          <p:nvPr/>
        </p:nvSpPr>
        <p:spPr>
          <a:xfrm>
            <a:off x="483426" y="3765163"/>
            <a:ext cx="814082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속건조전용세럼 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337064" y="3765163"/>
            <a:ext cx="364723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2423592" y="1916832"/>
            <a:ext cx="3156068" cy="778887"/>
            <a:chOff x="5787643" y="1450344"/>
            <a:chExt cx="3156068" cy="778887"/>
          </a:xfrm>
        </p:grpSpPr>
        <p:grpSp>
          <p:nvGrpSpPr>
            <p:cNvPr id="190" name="그룹 189"/>
            <p:cNvGrpSpPr/>
            <p:nvPr/>
          </p:nvGrpSpPr>
          <p:grpSpPr>
            <a:xfrm>
              <a:off x="5933403" y="1570113"/>
              <a:ext cx="410423" cy="511373"/>
              <a:chOff x="3210606" y="2499649"/>
              <a:chExt cx="1173569" cy="819102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3210606" y="2499649"/>
                <a:ext cx="1173569" cy="819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>
                <a:off x="3210606" y="2499649"/>
                <a:ext cx="1163552" cy="8191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V="1">
                <a:off x="3210606" y="2505732"/>
                <a:ext cx="1146969" cy="813019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6519155" y="145034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한 줄까지 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526740" y="1633541"/>
              <a:ext cx="1738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37,000</a:t>
              </a:r>
              <a:r>
                <a:rPr lang="ko-KR" altLang="en-US" sz="11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/>
            </a:p>
          </p:txBody>
        </p:sp>
        <p:grpSp>
          <p:nvGrpSpPr>
            <p:cNvPr id="19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7643" y="147310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9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03" name="Picture 8" descr="icon_starM.png (48×48)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56" y="4151336"/>
            <a:ext cx="120395" cy="12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TextBox 203"/>
          <p:cNvSpPr txBox="1"/>
          <p:nvPr/>
        </p:nvSpPr>
        <p:spPr>
          <a:xfrm>
            <a:off x="5899265" y="3208808"/>
            <a:ext cx="1261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/>
              <a:t>제품명은 최대 두 줄까지 노출되며 길어질 시 말줄임 처리</a:t>
            </a:r>
            <a:r>
              <a:rPr lang="en-US" altLang="ko-KR" sz="800" spc="-150" dirty="0"/>
              <a:t>…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830656" y="3451325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00" b="1" dirty="0">
                <a:solidFill>
                  <a:prstClr val="black"/>
                </a:solidFill>
              </a:rPr>
              <a:t>37,000</a:t>
            </a:r>
            <a:r>
              <a:rPr lang="ko-KR" altLang="en-US" sz="1000" b="1" dirty="0">
                <a:solidFill>
                  <a:prstClr val="black"/>
                </a:solidFill>
              </a:rPr>
              <a:t>원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70%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955193" y="4121779"/>
            <a:ext cx="6254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4.9(35,093)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82099" y="1350973"/>
            <a:ext cx="1399241" cy="180166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5882099" y="1345626"/>
            <a:ext cx="463137" cy="221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  <p:sp>
        <p:nvSpPr>
          <p:cNvPr id="213" name="직사각형 212"/>
          <p:cNvSpPr/>
          <p:nvPr/>
        </p:nvSpPr>
        <p:spPr>
          <a:xfrm>
            <a:off x="5917543" y="3977899"/>
            <a:ext cx="814082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속건조전용세럼 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771181" y="3977899"/>
            <a:ext cx="364723" cy="139962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5929779" y="3796157"/>
            <a:ext cx="313482" cy="12449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7781720" y="1354102"/>
            <a:ext cx="1450684" cy="2914689"/>
            <a:chOff x="1148013" y="1623453"/>
            <a:chExt cx="1450684" cy="2914689"/>
          </a:xfrm>
        </p:grpSpPr>
        <p:grpSp>
          <p:nvGrpSpPr>
            <p:cNvPr id="217" name="그룹 216"/>
            <p:cNvGrpSpPr/>
            <p:nvPr/>
          </p:nvGrpSpPr>
          <p:grpSpPr>
            <a:xfrm>
              <a:off x="1148013" y="3486635"/>
              <a:ext cx="1377300" cy="1051507"/>
              <a:chOff x="6753967" y="2698708"/>
              <a:chExt cx="1377300" cy="1051507"/>
            </a:xfrm>
          </p:grpSpPr>
          <p:pic>
            <p:nvPicPr>
              <p:cNvPr id="22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4" name="그룹 223"/>
              <p:cNvGrpSpPr/>
              <p:nvPr/>
            </p:nvGrpSpPr>
            <p:grpSpPr>
              <a:xfrm>
                <a:off x="6753967" y="2698708"/>
                <a:ext cx="1377300" cy="1051507"/>
                <a:chOff x="6636838" y="2671945"/>
                <a:chExt cx="1377300" cy="1051507"/>
              </a:xfrm>
            </p:grpSpPr>
            <p:sp>
              <p:nvSpPr>
                <p:cNvPr id="225" name="TextBox 224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70%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</p:grpSp>
        </p:grpSp>
        <p:grpSp>
          <p:nvGrpSpPr>
            <p:cNvPr id="21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9" name="직사각형 218"/>
            <p:cNvSpPr/>
            <p:nvPr/>
          </p:nvSpPr>
          <p:spPr>
            <a:xfrm>
              <a:off x="1199456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sp>
        <p:nvSpPr>
          <p:cNvPr id="232" name="직사각형 231"/>
          <p:cNvSpPr/>
          <p:nvPr/>
        </p:nvSpPr>
        <p:spPr>
          <a:xfrm>
            <a:off x="9005345" y="1370433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423592" y="3235440"/>
            <a:ext cx="3156068" cy="778887"/>
            <a:chOff x="2423592" y="3100417"/>
            <a:chExt cx="3156068" cy="778887"/>
          </a:xfrm>
        </p:grpSpPr>
        <p:grpSp>
          <p:nvGrpSpPr>
            <p:cNvPr id="233" name="그룹 232"/>
            <p:cNvGrpSpPr/>
            <p:nvPr/>
          </p:nvGrpSpPr>
          <p:grpSpPr>
            <a:xfrm>
              <a:off x="2423592" y="3100417"/>
              <a:ext cx="3156068" cy="778887"/>
              <a:chOff x="5787643" y="1450344"/>
              <a:chExt cx="3156068" cy="778887"/>
            </a:xfrm>
          </p:grpSpPr>
          <p:grpSp>
            <p:nvGrpSpPr>
              <p:cNvPr id="234" name="그룹 233"/>
              <p:cNvGrpSpPr/>
              <p:nvPr/>
            </p:nvGrpSpPr>
            <p:grpSpPr>
              <a:xfrm>
                <a:off x="5933403" y="1570113"/>
                <a:ext cx="410423" cy="511373"/>
                <a:chOff x="3210606" y="2499649"/>
                <a:chExt cx="1173569" cy="819102"/>
              </a:xfrm>
            </p:grpSpPr>
            <p:sp>
              <p:nvSpPr>
                <p:cNvPr id="243" name="직사각형 242"/>
                <p:cNvSpPr/>
                <p:nvPr/>
              </p:nvSpPr>
              <p:spPr>
                <a:xfrm>
                  <a:off x="3210606" y="2499649"/>
                  <a:ext cx="1173569" cy="81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244" name="직선 연결선 243"/>
                <p:cNvCxnSpPr/>
                <p:nvPr/>
              </p:nvCxnSpPr>
              <p:spPr>
                <a:xfrm>
                  <a:off x="3210606" y="2499649"/>
                  <a:ext cx="1163552" cy="8191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/>
                <p:cNvCxnSpPr/>
                <p:nvPr/>
              </p:nvCxnSpPr>
              <p:spPr>
                <a:xfrm flipV="1">
                  <a:off x="3210606" y="2505732"/>
                  <a:ext cx="1146969" cy="81301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TextBox 234"/>
              <p:cNvSpPr txBox="1"/>
              <p:nvPr/>
            </p:nvSpPr>
            <p:spPr>
              <a:xfrm>
                <a:off x="6519155" y="1450344"/>
                <a:ext cx="24245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spc="-150" dirty="0" smtClean="0"/>
                  <a:t>제품명은 최대 한 줄까지 노출합니다 길 어</a:t>
                </a:r>
                <a:r>
                  <a:rPr lang="en-US" altLang="ko-KR" sz="900" spc="-150" dirty="0" smtClean="0"/>
                  <a:t>…</a:t>
                </a:r>
                <a:endParaRPr lang="ko-KR" altLang="en-US" sz="9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6526740" y="1633541"/>
                <a:ext cx="17387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/>
                  <a:t>37,000</a:t>
                </a:r>
                <a:r>
                  <a:rPr lang="ko-KR" altLang="en-US" sz="1100" b="1" dirty="0" smtClean="0"/>
                  <a:t>원</a:t>
                </a:r>
                <a:r>
                  <a:rPr lang="en-US" altLang="ko-KR" sz="7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  </a:t>
                </a:r>
                <a:r>
                  <a:rPr lang="en-US" altLang="ko-KR" sz="8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8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800" dirty="0">
                    <a:solidFill>
                      <a:prstClr val="black"/>
                    </a:solidFill>
                  </a:rPr>
                  <a:t> </a:t>
                </a:r>
                <a:endParaRPr lang="ko-KR" altLang="en-US" sz="800" dirty="0"/>
              </a:p>
            </p:txBody>
          </p:sp>
          <p:grpSp>
            <p:nvGrpSpPr>
              <p:cNvPr id="237" name="Placeholder">
                <a:extLst>
                  <a:ext uri="{FF2B5EF4-FFF2-40B4-BE49-F238E27FC236}">
                    <a16:creationId xmlns:a16="http://schemas.microsoft.com/office/drawing/2014/main" id="{553F2BB2-1B7F-442D-9B25-5095C88FF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87643" y="1473101"/>
                <a:ext cx="717100" cy="756130"/>
                <a:chOff x="508000" y="1397000"/>
                <a:chExt cx="1008112" cy="1008112"/>
              </a:xfrm>
              <a:solidFill>
                <a:srgbClr val="FFFFFF"/>
              </a:solidFill>
            </p:grpSpPr>
            <p:sp>
              <p:nvSpPr>
                <p:cNvPr id="240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1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2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46" name="직사각형 245"/>
            <p:cNvSpPr/>
            <p:nvPr/>
          </p:nvSpPr>
          <p:spPr>
            <a:xfrm>
              <a:off x="3232171" y="3539402"/>
              <a:ext cx="814082" cy="139962"/>
            </a:xfrm>
            <a:prstGeom prst="rect">
              <a:avLst/>
            </a:prstGeom>
            <a:solidFill>
              <a:srgbClr val="DCF8E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700" dirty="0" smtClean="0">
                  <a:solidFill>
                    <a:srgbClr val="00BC70"/>
                  </a:solidFill>
                </a:rPr>
                <a:t>속건조전용세럼 </a:t>
              </a:r>
              <a:endParaRPr lang="ko-KR" altLang="en-US" sz="700" dirty="0">
                <a:solidFill>
                  <a:srgbClr val="00BC70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085809" y="3539402"/>
              <a:ext cx="364723" cy="139962"/>
            </a:xfrm>
            <a:prstGeom prst="rect">
              <a:avLst/>
            </a:prstGeom>
            <a:solidFill>
              <a:srgbClr val="DCF8E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700" dirty="0" smtClean="0">
                  <a:solidFill>
                    <a:srgbClr val="00BC70"/>
                  </a:solidFill>
                </a:rPr>
                <a:t>치크</a:t>
              </a:r>
              <a:endParaRPr lang="ko-KR" altLang="en-US" sz="700" dirty="0">
                <a:solidFill>
                  <a:srgbClr val="00BC70"/>
                </a:solidFill>
              </a:endParaRP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9644888" y="1359449"/>
            <a:ext cx="1450684" cy="2765179"/>
            <a:chOff x="1148013" y="1628800"/>
            <a:chExt cx="1450684" cy="2765179"/>
          </a:xfrm>
        </p:grpSpPr>
        <p:grpSp>
          <p:nvGrpSpPr>
            <p:cNvPr id="249" name="그룹 248"/>
            <p:cNvGrpSpPr/>
            <p:nvPr/>
          </p:nvGrpSpPr>
          <p:grpSpPr>
            <a:xfrm>
              <a:off x="1148013" y="3486635"/>
              <a:ext cx="1377300" cy="907344"/>
              <a:chOff x="6753967" y="2698708"/>
              <a:chExt cx="1377300" cy="907344"/>
            </a:xfrm>
          </p:grpSpPr>
          <p:pic>
            <p:nvPicPr>
              <p:cNvPr id="25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35554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6" name="그룹 255"/>
              <p:cNvGrpSpPr/>
              <p:nvPr/>
            </p:nvGrpSpPr>
            <p:grpSpPr>
              <a:xfrm>
                <a:off x="6753967" y="2698708"/>
                <a:ext cx="1377300" cy="907344"/>
                <a:chOff x="6636838" y="2671945"/>
                <a:chExt cx="1377300" cy="907344"/>
              </a:xfrm>
            </p:grpSpPr>
            <p:sp>
              <p:nvSpPr>
                <p:cNvPr id="257" name="TextBox 256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7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6761375" y="3379234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6725756" y="3250817"/>
                  <a:ext cx="556603" cy="12449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임직원 전용</a:t>
                  </a:r>
                  <a:endParaRPr lang="ko-KR" altLang="en-US" sz="7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7513326" y="2955281"/>
                  <a:ext cx="18473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ko-KR" altLang="en-US" sz="1600" dirty="0"/>
                </a:p>
              </p:txBody>
            </p:sp>
          </p:grpSp>
        </p:grpSp>
        <p:grpSp>
          <p:nvGrpSpPr>
            <p:cNvPr id="25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399046" y="1709818"/>
            <a:ext cx="242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메인</a:t>
            </a:r>
            <a:r>
              <a:rPr lang="en-US" altLang="ko-KR" sz="900" b="1" dirty="0" smtClean="0"/>
              <a:t>,</a:t>
            </a:r>
            <a:r>
              <a:rPr lang="ko-KR" altLang="en-US" sz="900" b="1" dirty="0" smtClean="0"/>
              <a:t> 쇼핑로그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99046" y="3020301"/>
            <a:ext cx="242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검색어 자동완성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79660" y="1052736"/>
            <a:ext cx="1956500" cy="5472608"/>
          </a:xfrm>
          <a:prstGeom prst="rect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5/14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1400" b="1" dirty="0" smtClean="0"/>
              <a:t>검색결과는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일반형으로 노출</a:t>
            </a:r>
            <a:endParaRPr lang="en-US" altLang="ko-KR" sz="1400" b="1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3250405" y="2360040"/>
            <a:ext cx="313482" cy="12449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97063" y="2360040"/>
            <a:ext cx="458968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/>
              <a:t>LIVE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9613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78327" y="1354102"/>
            <a:ext cx="1450684" cy="2914689"/>
            <a:chOff x="1148013" y="1623453"/>
            <a:chExt cx="1450684" cy="2914689"/>
          </a:xfrm>
        </p:grpSpPr>
        <p:grpSp>
          <p:nvGrpSpPr>
            <p:cNvPr id="24" name="그룹 23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3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그룹 30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03131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98120"/>
              </p:ext>
            </p:extLst>
          </p:nvPr>
        </p:nvGraphicFramePr>
        <p:xfrm>
          <a:off x="9000565" y="15619"/>
          <a:ext cx="3152540" cy="55418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/>
                        <a:t>일반 </a:t>
                      </a:r>
                      <a:r>
                        <a:rPr lang="en-US" altLang="ko-KR" sz="800" b="0" baseline="0" dirty="0" smtClean="0"/>
                        <a:t>(BEST, </a:t>
                      </a:r>
                      <a:r>
                        <a:rPr lang="ko-KR" altLang="en-US" sz="800" b="0" baseline="0" dirty="0" smtClean="0"/>
                        <a:t>할인있음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리뷰있음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err="1" smtClean="0"/>
                        <a:t>증정마크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있음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전용마크</a:t>
                      </a:r>
                      <a:r>
                        <a:rPr lang="en-US" altLang="ko-KR" sz="800" b="0" baseline="0" dirty="0" smtClean="0"/>
                        <a:t> 2</a:t>
                      </a:r>
                      <a:r>
                        <a:rPr lang="ko-KR" altLang="en-US" sz="800" b="0" baseline="0" dirty="0" smtClean="0"/>
                        <a:t>개 있음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썸네일뱃지 있음 케이스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제품이미지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이미지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마우스오버시 마우스오버 이미지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endParaRPr lang="en-US" altLang="ko-KR" sz="800" b="1" dirty="0" smtClean="0"/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b="1" dirty="0" smtClean="0"/>
                        <a:t>&lt;</a:t>
                      </a:r>
                      <a:r>
                        <a:rPr lang="ko-KR" altLang="en-US" sz="800" b="1" dirty="0" smtClean="0"/>
                        <a:t>제품이미지 노출 예외 케이스</a:t>
                      </a:r>
                      <a:r>
                        <a:rPr lang="en-US" altLang="ko-KR" sz="800" b="1" dirty="0" smtClean="0"/>
                        <a:t>&gt;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특정 영역에서는 단조로움을 </a:t>
                      </a:r>
                      <a:r>
                        <a:rPr lang="ko-KR" altLang="en-US" sz="800" dirty="0" err="1" smtClean="0"/>
                        <a:t>피하기위해마우스오버이미지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연출컷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먼저 노출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마우스오버시 기본이미지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노출</a:t>
                      </a:r>
                      <a:r>
                        <a:rPr lang="en-US" altLang="ko-KR" sz="800" dirty="0" smtClean="0"/>
                        <a:t>,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해당 영역에 노출되는 제품중 마우스오버  이미지  미등록 제품은 기본이미지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i="1" dirty="0" smtClean="0">
                          <a:solidFill>
                            <a:srgbClr val="0000FF"/>
                          </a:solidFill>
                        </a:rPr>
                        <a:t>Ex. </a:t>
                      </a:r>
                      <a:r>
                        <a:rPr lang="ko-KR" altLang="en-US" sz="800" i="1" dirty="0" smtClean="0">
                          <a:solidFill>
                            <a:srgbClr val="0000FF"/>
                          </a:solidFill>
                        </a:rPr>
                        <a:t>메인 </a:t>
                      </a:r>
                      <a:r>
                        <a:rPr lang="en-US" altLang="ko-KR" sz="800" i="1" dirty="0" smtClean="0">
                          <a:solidFill>
                            <a:srgbClr val="0000FF"/>
                          </a:solidFill>
                        </a:rPr>
                        <a:t>– </a:t>
                      </a:r>
                      <a:r>
                        <a:rPr lang="ko-KR" altLang="en-US" sz="800" i="1" dirty="0" smtClean="0">
                          <a:solidFill>
                            <a:srgbClr val="0000FF"/>
                          </a:solidFill>
                        </a:rPr>
                        <a:t>이 제품 어때요</a:t>
                      </a:r>
                      <a:r>
                        <a:rPr lang="en-US" altLang="ko-KR" sz="800" i="1" dirty="0" smtClean="0">
                          <a:solidFill>
                            <a:srgbClr val="0000FF"/>
                          </a:solidFill>
                        </a:rPr>
                        <a:t>? </a:t>
                      </a:r>
                      <a:endParaRPr lang="ko-KR" altLang="en-US" sz="800" i="1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NEW,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제품명앞에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신제품이면서 베스트인 경우에는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BEST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베스트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NEW :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제품등록시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태그 설정시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설정일 기준으로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개월간 노출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판매시작일 이전에 설정시에는 판매시작일로부터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*3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개월후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태그 설정은 자동해지 처리 필요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천단위표기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미할인 상품은 할인가 영역에 정가 노출 </a:t>
                      </a:r>
                      <a:r>
                        <a:rPr lang="en-US" altLang="ko-KR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 영역 미노출</a:t>
                      </a:r>
                      <a:r>
                        <a:rPr lang="en-US" altLang="ko-KR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 비율 계산하여 소수점 이하 절삭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*100 %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00% 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프로모션대상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~00%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상세 정의 다음페이지 참고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미할인 상품은 할인율 미노출</a:t>
                      </a:r>
                      <a:endParaRPr lang="en-US" altLang="ko-KR" sz="800" b="0" i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증정마크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정보에 따라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출력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특정제품구매시로 등록된 제품에만 노출 </a:t>
                      </a:r>
                      <a:endParaRPr lang="en-US" altLang="ko-KR" sz="800" b="1" u="none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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옆에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5641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59976"/>
              </p:ext>
            </p:extLst>
          </p:nvPr>
        </p:nvGraphicFramePr>
        <p:xfrm>
          <a:off x="5784942" y="1307572"/>
          <a:ext cx="3152540" cy="52700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64259843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461137427"/>
                    </a:ext>
                  </a:extLst>
                </a:gridCol>
              </a:tblGrid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옆에 이어짐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568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전용마크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정보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전용태그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캠페인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캠페인자동발급조건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첫구매여부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확인하여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아래순으로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주문프로모션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대상 제품으로 등록된 경우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대상 제품으로 등록된 경우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직접테그입력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개까지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전용태그로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경우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우선순위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r>
                        <a:rPr lang="ko-KR" altLang="en-US" sz="800" b="0" dirty="0" err="1" smtClean="0">
                          <a:solidFill>
                            <a:srgbClr val="FF0000"/>
                          </a:solidFill>
                        </a:rPr>
                        <a:t>뷰티포인트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 전용 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임직원 전용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임직원에게만 노출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</a:p>
                    <a:p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&gt; APP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전용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 &gt; LIVE 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전용 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0" dirty="0" err="1" smtClean="0">
                          <a:solidFill>
                            <a:srgbClr val="FF0000"/>
                          </a:solidFill>
                        </a:rPr>
                        <a:t>첫구매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 전용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캠페인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</a:rPr>
                        <a:t>설정값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평균별점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0.0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0~000, 999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+999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[AS-IS]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별점없음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./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리뷰없음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0.0 (0)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[TO-BE]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별점없음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./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리뷰없음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평균별점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리뷰수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제품이미지 마우스오버시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on/off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로그인팝업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옵션없음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장바구니담기완료 토스트 노출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옵션있음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로그인팝업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옵션없음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결제하기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옵션있음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팝업은 다음페이지에서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썸네일뱃지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설정시에만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대용량 또는 직접태그입력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61220"/>
                  </a:ext>
                </a:extLst>
              </a:tr>
            </a:tbl>
          </a:graphicData>
        </a:graphic>
      </p:graphicFrame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10479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56" y="21628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97" y="3177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97" y="34550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86" y="33319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97" y="37268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65" y="37268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97" y="40383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12649" y="1345566"/>
            <a:ext cx="1450685" cy="2914689"/>
            <a:chOff x="2412649" y="1345566"/>
            <a:chExt cx="1450685" cy="2914689"/>
          </a:xfrm>
        </p:grpSpPr>
        <p:grpSp>
          <p:nvGrpSpPr>
            <p:cNvPr id="43" name="그룹 42"/>
            <p:cNvGrpSpPr/>
            <p:nvPr/>
          </p:nvGrpSpPr>
          <p:grpSpPr>
            <a:xfrm>
              <a:off x="2412649" y="3208748"/>
              <a:ext cx="1450684" cy="1051507"/>
              <a:chOff x="6753967" y="2698708"/>
              <a:chExt cx="1450684" cy="1051507"/>
            </a:xfrm>
          </p:grpSpPr>
          <p:pic>
            <p:nvPicPr>
              <p:cNvPr id="5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" name="그룹 51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4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092" y="1350913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2466188" y="1345566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3058" y="2832637"/>
              <a:ext cx="1400276" cy="321751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2710273" y="2007621"/>
              <a:ext cx="904809" cy="454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마우스오버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이미지가 등록된 경우 마우스 오버 이미지 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463058" y="1081360"/>
            <a:ext cx="1400275" cy="234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latin typeface="+mn-ea"/>
              </a:rPr>
              <a:t>제품이미지 마우스오버</a:t>
            </a:r>
            <a:endParaRPr kumimoji="1" lang="en-US" altLang="ko-KR" sz="800" dirty="0">
              <a:latin typeface="+mn-ea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4833"/>
              </p:ext>
            </p:extLst>
          </p:nvPr>
        </p:nvGraphicFramePr>
        <p:xfrm>
          <a:off x="10293887" y="-6194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제품이미지 예외 케이스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463058" y="1340092"/>
            <a:ext cx="1400276" cy="2914689"/>
            <a:chOff x="2463058" y="1345566"/>
            <a:chExt cx="1400276" cy="2914689"/>
          </a:xfrm>
        </p:grpSpPr>
        <p:grpSp>
          <p:nvGrpSpPr>
            <p:cNvPr id="64" name="그룹 63"/>
            <p:cNvGrpSpPr/>
            <p:nvPr/>
          </p:nvGrpSpPr>
          <p:grpSpPr>
            <a:xfrm>
              <a:off x="2485549" y="3492084"/>
              <a:ext cx="1377784" cy="768171"/>
              <a:chOff x="6826867" y="2982044"/>
              <a:chExt cx="1377784" cy="768171"/>
            </a:xfrm>
          </p:grpSpPr>
          <p:pic>
            <p:nvPicPr>
              <p:cNvPr id="7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3" name="그룹 72"/>
              <p:cNvGrpSpPr/>
              <p:nvPr/>
            </p:nvGrpSpPr>
            <p:grpSpPr>
              <a:xfrm>
                <a:off x="6838253" y="2982044"/>
                <a:ext cx="1366398" cy="768171"/>
                <a:chOff x="6721124" y="2955281"/>
                <a:chExt cx="1366398" cy="768171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6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092" y="1350913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2466188" y="1345566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3058" y="2832637"/>
              <a:ext cx="1400276" cy="32175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2710273" y="2007621"/>
              <a:ext cx="904809" cy="454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마우스오버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이미지가 등록된 경우 마우스 오버 이미지 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186" y="28880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186" y="12927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22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3352" y="558870"/>
            <a:ext cx="1450685" cy="2914689"/>
            <a:chOff x="2412649" y="1345566"/>
            <a:chExt cx="1450685" cy="2914689"/>
          </a:xfrm>
        </p:grpSpPr>
        <p:grpSp>
          <p:nvGrpSpPr>
            <p:cNvPr id="4" name="그룹 3"/>
            <p:cNvGrpSpPr/>
            <p:nvPr/>
          </p:nvGrpSpPr>
          <p:grpSpPr>
            <a:xfrm>
              <a:off x="2412649" y="3208748"/>
              <a:ext cx="1450684" cy="1051507"/>
              <a:chOff x="6753967" y="2698708"/>
              <a:chExt cx="1450684" cy="1051507"/>
            </a:xfrm>
          </p:grpSpPr>
          <p:pic>
            <p:nvPicPr>
              <p:cNvPr id="1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092" y="1350913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400196" y="1345566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3058" y="2832637"/>
              <a:ext cx="1400276" cy="32175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710273" y="2007621"/>
              <a:ext cx="904809" cy="454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마우스오버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이미지가 등록된 경우 마우스 오버 이미지 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341773" y="2002327"/>
            <a:ext cx="397207" cy="39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endCxn id="157" idx="1"/>
          </p:cNvCxnSpPr>
          <p:nvPr/>
        </p:nvCxnSpPr>
        <p:spPr>
          <a:xfrm>
            <a:off x="718072" y="2200931"/>
            <a:ext cx="1319892" cy="1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다이아몬드 155"/>
          <p:cNvSpPr/>
          <p:nvPr/>
        </p:nvSpPr>
        <p:spPr>
          <a:xfrm>
            <a:off x="2037964" y="1791707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037964" y="20335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로그인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여부</a:t>
            </a:r>
            <a:endParaRPr lang="ko-KR" altLang="en-US" sz="800" dirty="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2830052" y="2187751"/>
            <a:ext cx="2971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32197" y="1971031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172070" y="2617767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>
            <a:stCxn id="156" idx="2"/>
            <a:endCxn id="164" idx="0"/>
          </p:cNvCxnSpPr>
          <p:nvPr/>
        </p:nvCxnSpPr>
        <p:spPr>
          <a:xfrm rot="5400000">
            <a:off x="1044255" y="2992746"/>
            <a:ext cx="1798705" cy="9808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470600" y="5474835"/>
            <a:ext cx="1013133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491422" y="5474835"/>
            <a:ext cx="1013133" cy="338664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470600" y="4379958"/>
            <a:ext cx="2021245" cy="1433540"/>
            <a:chOff x="1236360" y="4969137"/>
            <a:chExt cx="2468920" cy="1261384"/>
          </a:xfrm>
        </p:grpSpPr>
        <p:grpSp>
          <p:nvGrpSpPr>
            <p:cNvPr id="137" name="그룹 136"/>
            <p:cNvGrpSpPr/>
            <p:nvPr/>
          </p:nvGrpSpPr>
          <p:grpSpPr>
            <a:xfrm>
              <a:off x="1236360" y="4969137"/>
              <a:ext cx="2468920" cy="1261384"/>
              <a:chOff x="12459500" y="650239"/>
              <a:chExt cx="2982314" cy="126138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12459500" y="650239"/>
                <a:ext cx="2982314" cy="126138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2485102" y="762067"/>
                <a:ext cx="608256" cy="240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b="1" dirty="0" smtClean="0">
                    <a:latin typeface="+mn-ea"/>
                  </a:rPr>
                  <a:t>알림</a:t>
                </a:r>
                <a:endParaRPr lang="ko-KR" altLang="en-US" b="1" dirty="0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3353453" y="5015279"/>
              <a:ext cx="2803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sz="1000" dirty="0">
                  <a:latin typeface="Segoe UI Symbol" panose="020B0502040204020203" pitchFamily="34" charset="0"/>
                </a:rPr>
                <a:t>✕</a:t>
              </a:r>
              <a:endParaRPr lang="en-US" altLang="ko-KR" sz="1000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90248" y="4924856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800" b="1" dirty="0" smtClean="0">
                <a:solidFill>
                  <a:prstClr val="black"/>
                </a:solidFill>
              </a:rPr>
              <a:t>로그인이 필요한 서비스입니다</a:t>
            </a:r>
            <a:r>
              <a:rPr lang="en-US" altLang="ko-KR" sz="800" b="1" dirty="0" smtClean="0">
                <a:solidFill>
                  <a:prstClr val="black"/>
                </a:solidFill>
              </a:rPr>
              <a:t>. </a:t>
            </a:r>
          </a:p>
          <a:p>
            <a:pPr lvl="0"/>
            <a:r>
              <a:rPr lang="ko-KR" altLang="en-US" sz="800" b="1" dirty="0" smtClean="0">
                <a:solidFill>
                  <a:prstClr val="black"/>
                </a:solidFill>
              </a:rPr>
              <a:t>로그인 하시겠습니까</a:t>
            </a:r>
            <a:r>
              <a:rPr lang="en-US" altLang="ko-KR" sz="800" b="1" dirty="0" smtClean="0">
                <a:solidFill>
                  <a:prstClr val="black"/>
                </a:solidFill>
              </a:rPr>
              <a:t>?  </a:t>
            </a:r>
            <a:endParaRPr lang="ko-KR" altLang="en-US" sz="700" dirty="0">
              <a:solidFill>
                <a:prstClr val="black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2343265" y="5653337"/>
            <a:ext cx="50862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2519887" y="5436617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797735" y="5545514"/>
            <a:ext cx="1284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새창으로 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err="1" smtClean="0">
                <a:latin typeface="+mn-ea"/>
              </a:rPr>
              <a:t>ap</a:t>
            </a:r>
            <a:r>
              <a:rPr lang="ko-KR" altLang="en-US" sz="800" dirty="0" smtClean="0">
                <a:latin typeface="+mn-ea"/>
              </a:rPr>
              <a:t>로그인 페이지 띄움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3171214" y="2002327"/>
            <a:ext cx="1284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찜 목록 저장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후 저장 완료 토스트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노출</a:t>
            </a:r>
            <a:endParaRPr lang="ko-KR" altLang="en-US" sz="800" dirty="0"/>
          </a:p>
        </p:txBody>
      </p:sp>
      <p:sp>
        <p:nvSpPr>
          <p:cNvPr id="146" name="직사각형 145"/>
          <p:cNvSpPr/>
          <p:nvPr/>
        </p:nvSpPr>
        <p:spPr>
          <a:xfrm>
            <a:off x="3182547" y="2695243"/>
            <a:ext cx="1800200" cy="244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찜 목록에 추가되었습니다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47" name="직사각형 146"/>
          <p:cNvSpPr/>
          <p:nvPr/>
        </p:nvSpPr>
        <p:spPr>
          <a:xfrm>
            <a:off x="3181796" y="2470994"/>
            <a:ext cx="12849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Toast)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22919" y="4166389"/>
            <a:ext cx="1008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29BC70"/>
                </a:solidFill>
              </a:rPr>
              <a:t>IN_PC_PRD_01_13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54558"/>
              </p:ext>
            </p:extLst>
          </p:nvPr>
        </p:nvGraphicFramePr>
        <p:xfrm>
          <a:off x="10271807" y="-17616"/>
          <a:ext cx="1957415" cy="47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06.27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9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모서리가 둥근 직사각형 195"/>
          <p:cNvSpPr/>
          <p:nvPr/>
        </p:nvSpPr>
        <p:spPr>
          <a:xfrm>
            <a:off x="9446862" y="3440271"/>
            <a:ext cx="2290784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장바구니 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6718550" y="2780086"/>
            <a:ext cx="2290784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장바구니 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216187" y="2780086"/>
            <a:ext cx="2290784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장바구니 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3352" y="558870"/>
            <a:ext cx="1450685" cy="2914689"/>
            <a:chOff x="2412649" y="1345566"/>
            <a:chExt cx="1450685" cy="2914689"/>
          </a:xfrm>
        </p:grpSpPr>
        <p:grpSp>
          <p:nvGrpSpPr>
            <p:cNvPr id="4" name="그룹 3"/>
            <p:cNvGrpSpPr/>
            <p:nvPr/>
          </p:nvGrpSpPr>
          <p:grpSpPr>
            <a:xfrm>
              <a:off x="2412649" y="3208748"/>
              <a:ext cx="1450684" cy="1051507"/>
              <a:chOff x="6753967" y="2698708"/>
              <a:chExt cx="1450684" cy="1051507"/>
            </a:xfrm>
          </p:grpSpPr>
          <p:pic>
            <p:nvPicPr>
              <p:cNvPr id="1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092" y="1350913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400196" y="1345566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3058" y="2832637"/>
              <a:ext cx="1400276" cy="32175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710273" y="2007621"/>
              <a:ext cx="904809" cy="454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마우스오버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이미지가 등록된 경우 마우스 오버 이미지 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814736" y="2002327"/>
            <a:ext cx="397207" cy="39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1233959" y="2187751"/>
            <a:ext cx="820530" cy="13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/>
          <p:cNvSpPr/>
          <p:nvPr/>
        </p:nvSpPr>
        <p:spPr>
          <a:xfrm>
            <a:off x="3102074" y="1821789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102074" y="2063628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옵션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유무</a:t>
            </a:r>
            <a:endParaRPr lang="ko-KR" altLang="en-US" sz="8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876516" y="2217833"/>
            <a:ext cx="2971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78661" y="2001113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60401" y="2617767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05740" y="1053256"/>
            <a:ext cx="2288719" cy="2062936"/>
            <a:chOff x="3243089" y="2306365"/>
            <a:chExt cx="2288719" cy="2062936"/>
          </a:xfrm>
        </p:grpSpPr>
        <p:grpSp>
          <p:nvGrpSpPr>
            <p:cNvPr id="53" name="그룹 52"/>
            <p:cNvGrpSpPr/>
            <p:nvPr/>
          </p:nvGrpSpPr>
          <p:grpSpPr>
            <a:xfrm>
              <a:off x="3243089" y="2306365"/>
              <a:ext cx="2288719" cy="2062936"/>
              <a:chOff x="1236361" y="4969137"/>
              <a:chExt cx="2468920" cy="1897593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236361" y="4969137"/>
                <a:ext cx="2468920" cy="1897593"/>
                <a:chOff x="12459502" y="650239"/>
                <a:chExt cx="2982314" cy="1897593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2459502" y="650239"/>
                  <a:ext cx="2982314" cy="189759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2485102" y="762067"/>
                  <a:ext cx="90465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장바구니</a:t>
                  </a:r>
                  <a:endParaRPr lang="ko-KR" altLang="en-US" b="1" dirty="0"/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5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56817" y="289406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ko-KR" altLang="en-US" sz="800" b="1" dirty="0" smtClean="0"/>
                <a:t>원 </a:t>
              </a:r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700" dirty="0"/>
            </a:p>
            <a:p>
              <a:r>
                <a:rPr lang="ko-KR" altLang="en-US" sz="800" b="1" dirty="0" smtClean="0"/>
                <a:t> </a:t>
              </a:r>
              <a:r>
                <a:rPr lang="en-US" altLang="ko-KR" sz="800" dirty="0" smtClean="0"/>
                <a:t>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434491" y="3387822"/>
              <a:ext cx="1909042" cy="290559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옵션을 선택하세요                 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720615" y="1053256"/>
            <a:ext cx="2288719" cy="2062936"/>
            <a:chOff x="3243088" y="2306365"/>
            <a:chExt cx="2288719" cy="2062936"/>
          </a:xfrm>
        </p:grpSpPr>
        <p:grpSp>
          <p:nvGrpSpPr>
            <p:cNvPr id="78" name="그룹 77"/>
            <p:cNvGrpSpPr/>
            <p:nvPr/>
          </p:nvGrpSpPr>
          <p:grpSpPr>
            <a:xfrm>
              <a:off x="3243088" y="2306365"/>
              <a:ext cx="2288719" cy="2062936"/>
              <a:chOff x="1236360" y="4969137"/>
              <a:chExt cx="2468920" cy="1897593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236360" y="4969137"/>
                <a:ext cx="2468920" cy="1897593"/>
                <a:chOff x="12459500" y="650239"/>
                <a:chExt cx="2982314" cy="1897593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12459500" y="650239"/>
                  <a:ext cx="2982314" cy="189759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12485102" y="762067"/>
                  <a:ext cx="90465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장바구니</a:t>
                  </a:r>
                  <a:endParaRPr lang="ko-KR" altLang="en-US" b="1" dirty="0"/>
                </a:p>
              </p:txBody>
            </p:sp>
          </p:grpSp>
          <p:sp>
            <p:nvSpPr>
              <p:cNvPr id="94" name="직사각형 93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7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56817" y="2894061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en-US" altLang="ko-KR" sz="800" dirty="0" smtClean="0"/>
                <a:t>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24598" y="2909450"/>
              <a:ext cx="48442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434491" y="2864830"/>
              <a:ext cx="1909042" cy="8135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심플라벨 롱앤컬 마스카라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심플라벨 </a:t>
              </a:r>
              <a:r>
                <a:rPr lang="ko-KR" altLang="en-US" sz="800" dirty="0">
                  <a:solidFill>
                    <a:schemeClr val="tx1"/>
                  </a:solidFill>
                </a:rPr>
                <a:t>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륨앤컬 마스카라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921399" y="2134713"/>
            <a:ext cx="1899661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옵션을 선택하세요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9436345" y="1053255"/>
            <a:ext cx="2288719" cy="2706811"/>
            <a:chOff x="1236360" y="4969137"/>
            <a:chExt cx="2468920" cy="1897593"/>
          </a:xfrm>
        </p:grpSpPr>
        <p:grpSp>
          <p:nvGrpSpPr>
            <p:cNvPr id="99" name="그룹 98"/>
            <p:cNvGrpSpPr/>
            <p:nvPr/>
          </p:nvGrpSpPr>
          <p:grpSpPr>
            <a:xfrm>
              <a:off x="1236360" y="4969137"/>
              <a:ext cx="2468920" cy="1897593"/>
              <a:chOff x="12459500" y="650239"/>
              <a:chExt cx="2982314" cy="1897593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2459500" y="650239"/>
                <a:ext cx="2982314" cy="18975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2485102" y="762067"/>
                <a:ext cx="9046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b="1" dirty="0" smtClean="0">
                    <a:latin typeface="+mn-ea"/>
                  </a:rPr>
                  <a:t>장바구니</a:t>
                </a:r>
                <a:endParaRPr lang="ko-KR" altLang="en-US" b="1" dirty="0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3407706" y="5015279"/>
              <a:ext cx="2803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sz="1000" dirty="0">
                  <a:latin typeface="Segoe UI Symbol" panose="020B0502040204020203" pitchFamily="34" charset="0"/>
                </a:rPr>
                <a:t>✕</a:t>
              </a:r>
              <a:endParaRPr lang="en-US" altLang="ko-KR" sz="1000" dirty="0"/>
            </a:p>
          </p:txBody>
        </p:sp>
      </p:grpSp>
      <p:grpSp>
        <p:nvGrpSpPr>
          <p:cNvPr id="10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627748" y="1539666"/>
            <a:ext cx="350749" cy="3252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9948374" y="1494779"/>
            <a:ext cx="16928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/>
              <a:t>제품명은 최대 </a:t>
            </a:r>
            <a:r>
              <a:rPr lang="ko-KR" altLang="en-US" sz="800" spc="-150" dirty="0" smtClean="0"/>
              <a:t>한줄까지노</a:t>
            </a:r>
            <a:r>
              <a:rPr lang="en-US" altLang="ko-KR" sz="800" spc="-150" dirty="0" smtClean="0"/>
              <a:t>…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50074" y="1640952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37,000</a:t>
            </a:r>
            <a:r>
              <a:rPr lang="ko-KR" altLang="en-US" sz="900" b="1" dirty="0"/>
              <a:t>원 </a:t>
            </a:r>
            <a:r>
              <a:rPr lang="en-US" altLang="ko-KR" sz="8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8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10606752" y="3178929"/>
            <a:ext cx="4583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합계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887719" y="316354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29BC70"/>
                </a:solidFill>
              </a:rPr>
              <a:t>74,000</a:t>
            </a:r>
            <a:r>
              <a:rPr lang="ko-KR" altLang="en-US" sz="1000" b="1" dirty="0" smtClean="0">
                <a:solidFill>
                  <a:srgbClr val="29BC70"/>
                </a:solidFill>
              </a:rPr>
              <a:t>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9621891" y="3134155"/>
            <a:ext cx="1914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737538" y="1950851"/>
            <a:ext cx="113189" cy="1049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75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√</a:t>
            </a:r>
            <a:endParaRPr lang="en-US" sz="675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801658" y="1892096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품절상품 제외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9652231" y="2128550"/>
            <a:ext cx="1909042" cy="29055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심플라벨 롱앤컬 마스카라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56921" y="2465828"/>
            <a:ext cx="1899661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심플라벨 롱앤컬 </a:t>
            </a:r>
            <a:r>
              <a:rPr lang="ko-KR" altLang="en-US" sz="7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마스카라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0835065" y="2497994"/>
            <a:ext cx="580608" cy="215444"/>
            <a:chOff x="9945831" y="1414449"/>
            <a:chExt cx="580608" cy="215444"/>
          </a:xfrm>
        </p:grpSpPr>
        <p:sp>
          <p:nvSpPr>
            <p:cNvPr id="118" name="직사각형 117"/>
            <p:cNvSpPr/>
            <p:nvPr/>
          </p:nvSpPr>
          <p:spPr>
            <a:xfrm>
              <a:off x="9998484" y="1460898"/>
              <a:ext cx="406781" cy="14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945831" y="141444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-  1  + 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타원 119"/>
          <p:cNvSpPr/>
          <p:nvPr/>
        </p:nvSpPr>
        <p:spPr>
          <a:xfrm>
            <a:off x="11341390" y="2544170"/>
            <a:ext cx="148567" cy="1485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656921" y="2785299"/>
            <a:ext cx="1899661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심플라벨 볼륨앤컬 </a:t>
            </a:r>
            <a:r>
              <a:rPr lang="ko-KR" altLang="en-US" sz="7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마스</a:t>
            </a:r>
            <a:r>
              <a:rPr lang="ko-KR" altLang="en-US" sz="700" dirty="0">
                <a:solidFill>
                  <a:schemeClr val="tx1"/>
                </a:solidFill>
                <a:latin typeface="Segoe UI Symbol" panose="020B0502040204020203" pitchFamily="34" charset="0"/>
              </a:rPr>
              <a:t>카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0835065" y="2817465"/>
            <a:ext cx="580608" cy="215444"/>
            <a:chOff x="9945831" y="1414449"/>
            <a:chExt cx="580608" cy="215444"/>
          </a:xfrm>
        </p:grpSpPr>
        <p:sp>
          <p:nvSpPr>
            <p:cNvPr id="123" name="직사각형 122"/>
            <p:cNvSpPr/>
            <p:nvPr/>
          </p:nvSpPr>
          <p:spPr>
            <a:xfrm>
              <a:off x="9998484" y="1460898"/>
              <a:ext cx="406781" cy="14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945831" y="141444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-  1  + 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11341390" y="2863641"/>
            <a:ext cx="148567" cy="1485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7" name="꺾인 연결선 126"/>
          <p:cNvCxnSpPr/>
          <p:nvPr/>
        </p:nvCxnSpPr>
        <p:spPr>
          <a:xfrm>
            <a:off x="8603535" y="1780149"/>
            <a:ext cx="868648" cy="754712"/>
          </a:xfrm>
          <a:prstGeom prst="bentConnector3">
            <a:avLst>
              <a:gd name="adj1" fmla="val 59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779581" y="2273829"/>
            <a:ext cx="1126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다이아몬드 151"/>
          <p:cNvSpPr/>
          <p:nvPr/>
        </p:nvSpPr>
        <p:spPr>
          <a:xfrm>
            <a:off x="8732914" y="4418708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8782811" y="4630620"/>
            <a:ext cx="71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N+N, N+%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조건 충족 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여부</a:t>
            </a:r>
            <a:endParaRPr lang="en-US" altLang="ko-KR" sz="800" dirty="0" smtClean="0">
              <a:latin typeface="+mn-ea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9525002" y="4808975"/>
            <a:ext cx="401263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9582653" y="4571474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8283056" y="4808975"/>
            <a:ext cx="4498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8416597" y="4596633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6" name="다이아몬드 155"/>
          <p:cNvSpPr/>
          <p:nvPr/>
        </p:nvSpPr>
        <p:spPr>
          <a:xfrm>
            <a:off x="2037964" y="1791707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037964" y="20335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로그인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여부</a:t>
            </a:r>
            <a:endParaRPr lang="ko-KR" altLang="en-US" sz="800" dirty="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2830052" y="2187751"/>
            <a:ext cx="2971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32197" y="1971031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172070" y="2617767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0" name="꺾인 연결선 29"/>
          <p:cNvCxnSpPr>
            <a:endCxn id="152" idx="0"/>
          </p:cNvCxnSpPr>
          <p:nvPr/>
        </p:nvCxnSpPr>
        <p:spPr>
          <a:xfrm rot="5400000">
            <a:off x="9357556" y="3533086"/>
            <a:ext cx="657025" cy="111421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6" idx="2"/>
            <a:endCxn id="164" idx="0"/>
          </p:cNvCxnSpPr>
          <p:nvPr/>
        </p:nvCxnSpPr>
        <p:spPr>
          <a:xfrm rot="5400000">
            <a:off x="1044255" y="2992746"/>
            <a:ext cx="1798705" cy="9808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48" idx="2"/>
          </p:cNvCxnSpPr>
          <p:nvPr/>
        </p:nvCxnSpPr>
        <p:spPr>
          <a:xfrm rot="16200000" flipH="1">
            <a:off x="5512473" y="599522"/>
            <a:ext cx="1611209" cy="563991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4706838" y="3359588"/>
            <a:ext cx="1284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옵션 미선택 상태에서 버튼 클릭시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옵션선택박스 열림</a:t>
            </a:r>
            <a:endParaRPr lang="ko-KR" altLang="en-US" sz="800" dirty="0"/>
          </a:p>
        </p:txBody>
      </p:sp>
      <p:cxnSp>
        <p:nvCxnSpPr>
          <p:cNvPr id="189" name="꺾인 연결선 188"/>
          <p:cNvCxnSpPr/>
          <p:nvPr/>
        </p:nvCxnSpPr>
        <p:spPr>
          <a:xfrm flipV="1">
            <a:off x="5923687" y="2273829"/>
            <a:ext cx="688892" cy="125503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873353" y="4428531"/>
            <a:ext cx="15606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- </a:t>
            </a:r>
            <a:r>
              <a:rPr lang="ko-KR" altLang="en-US" sz="800" dirty="0" smtClean="0">
                <a:latin typeface="+mn-ea"/>
              </a:rPr>
              <a:t>로그인여부 </a:t>
            </a:r>
            <a:r>
              <a:rPr lang="en-US" altLang="ko-KR" sz="800" dirty="0" smtClean="0">
                <a:latin typeface="+mn-ea"/>
              </a:rPr>
              <a:t>Y</a:t>
            </a:r>
            <a:r>
              <a:rPr lang="ko-KR" altLang="en-US" sz="800" dirty="0" smtClean="0">
                <a:latin typeface="+mn-ea"/>
              </a:rPr>
              <a:t>와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동일 프로세스로 처리하되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비회원 장바구니에 담김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8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800" dirty="0" smtClean="0">
                <a:latin typeface="+mn-ea"/>
                <a:sym typeface="Wingdings" panose="05000000000000000000" pitchFamily="2" charset="2"/>
              </a:rPr>
              <a:t>장바구니 담기 후 동일채널에서 로그인시 장바구니에 담김 상태로 노출 </a:t>
            </a:r>
            <a:endParaRPr lang="en-US" altLang="ko-KR" sz="800" dirty="0">
              <a:latin typeface="+mn-ea"/>
            </a:endParaRPr>
          </a:p>
          <a:p>
            <a:endParaRPr lang="ko-KR" altLang="en-US" sz="800" dirty="0"/>
          </a:p>
        </p:txBody>
      </p:sp>
      <p:sp>
        <p:nvSpPr>
          <p:cNvPr id="197" name="직사각형 196"/>
          <p:cNvSpPr/>
          <p:nvPr/>
        </p:nvSpPr>
        <p:spPr>
          <a:xfrm>
            <a:off x="5976269" y="4562119"/>
            <a:ext cx="2304256" cy="1584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6299484" y="4952692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제품 입니다</a:t>
            </a:r>
            <a:r>
              <a:rPr lang="en-US" altLang="ko-KR" sz="1000" b="1" dirty="0" smtClean="0"/>
              <a:t>!!</a:t>
            </a:r>
          </a:p>
          <a:p>
            <a:pPr algn="ctr"/>
            <a:r>
              <a:rPr lang="en-US" altLang="ko-KR" sz="1000" dirty="0" smtClean="0"/>
              <a:t>{5}</a:t>
            </a:r>
            <a:r>
              <a:rPr lang="ko-KR" altLang="en-US" sz="1000" dirty="0" smtClean="0"/>
              <a:t>개 더 담으면 </a:t>
            </a:r>
            <a:r>
              <a:rPr lang="en-US" altLang="ko-KR" sz="1000" dirty="0" smtClean="0"/>
              <a:t>50% </a:t>
            </a:r>
            <a:r>
              <a:rPr lang="ko-KR" altLang="en-US" sz="1000" dirty="0" smtClean="0"/>
              <a:t>할인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(3/14 ~31</a:t>
            </a:r>
            <a:r>
              <a:rPr lang="ko-KR" altLang="en-US" sz="1000" dirty="0" smtClean="0"/>
              <a:t>까지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9" name="직사각형 198"/>
          <p:cNvSpPr/>
          <p:nvPr/>
        </p:nvSpPr>
        <p:spPr>
          <a:xfrm>
            <a:off x="7171280" y="5642239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6235176" y="5642239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6292511" y="4703960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b="1" dirty="0">
                <a:solidFill>
                  <a:srgbClr val="29BC70"/>
                </a:solidFill>
              </a:rPr>
              <a:t>.</a:t>
            </a:r>
            <a:endParaRPr lang="ko-KR" altLang="en-US" sz="800" b="1" dirty="0">
              <a:solidFill>
                <a:srgbClr val="29BC7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210021" y="4566951"/>
            <a:ext cx="2304256" cy="1742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510795" y="4954515"/>
            <a:ext cx="1702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제품 입니다</a:t>
            </a:r>
            <a:r>
              <a:rPr lang="en-US" altLang="ko-KR" sz="1000" b="1" dirty="0" smtClean="0"/>
              <a:t>!!</a:t>
            </a:r>
          </a:p>
          <a:p>
            <a:pPr algn="ctr"/>
            <a:r>
              <a:rPr lang="en-US" altLang="ko-KR" sz="1000" dirty="0" smtClean="0"/>
              <a:t>{1}</a:t>
            </a:r>
            <a:r>
              <a:rPr lang="ko-KR" altLang="en-US" sz="1000" dirty="0" smtClean="0"/>
              <a:t>개 더 담으면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30% </a:t>
            </a:r>
            <a:r>
              <a:rPr lang="ko-KR" altLang="en-US" sz="1000" dirty="0" smtClean="0"/>
              <a:t>할인 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{2}</a:t>
            </a:r>
            <a:r>
              <a:rPr lang="ko-KR" altLang="en-US" sz="1000" dirty="0" smtClean="0"/>
              <a:t>개 더 담으면 </a:t>
            </a:r>
            <a:r>
              <a:rPr lang="en-US" altLang="ko-KR" sz="1000" dirty="0" smtClean="0"/>
              <a:t>50% </a:t>
            </a:r>
            <a:r>
              <a:rPr lang="ko-KR" altLang="en-US" sz="1000" dirty="0" smtClean="0"/>
              <a:t>할인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(3/14 ~31</a:t>
            </a:r>
            <a:r>
              <a:rPr lang="ko-KR" altLang="en-US" sz="1000" dirty="0" smtClean="0"/>
              <a:t>까지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4405032" y="574523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468928" y="5745237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534730" y="4701253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b="1" dirty="0">
                <a:solidFill>
                  <a:srgbClr val="29BC70"/>
                </a:solidFill>
              </a:rPr>
              <a:t>.</a:t>
            </a:r>
            <a:endParaRPr lang="ko-KR" altLang="en-US" sz="800" b="1" dirty="0">
              <a:solidFill>
                <a:srgbClr val="29BC7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972425" y="4344365"/>
            <a:ext cx="1553770" cy="21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&lt;N+N&gt;</a:t>
            </a:r>
            <a:endParaRPr lang="ko-KR" altLang="en-US" sz="8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3214015" y="4349639"/>
            <a:ext cx="1386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&lt;N+%&gt; </a:t>
            </a:r>
            <a:endParaRPr lang="ko-KR" altLang="en-US" sz="800" b="1" dirty="0"/>
          </a:p>
        </p:txBody>
      </p:sp>
      <p:cxnSp>
        <p:nvCxnSpPr>
          <p:cNvPr id="209" name="직선 화살표 연결선 208"/>
          <p:cNvCxnSpPr/>
          <p:nvPr/>
        </p:nvCxnSpPr>
        <p:spPr>
          <a:xfrm>
            <a:off x="7598203" y="5908627"/>
            <a:ext cx="0" cy="424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6911539" y="6325055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특가페이지에 해당 제품이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있는 영역으로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앵커 이동</a:t>
            </a:r>
            <a:endParaRPr lang="ko-KR" altLang="en-US" sz="800" dirty="0"/>
          </a:p>
        </p:txBody>
      </p:sp>
      <p:cxnSp>
        <p:nvCxnSpPr>
          <p:cNvPr id="217" name="꺾인 연결선 216"/>
          <p:cNvCxnSpPr/>
          <p:nvPr/>
        </p:nvCxnSpPr>
        <p:spPr>
          <a:xfrm>
            <a:off x="5241367" y="5880155"/>
            <a:ext cx="2354305" cy="134918"/>
          </a:xfrm>
          <a:prstGeom prst="bentConnector3">
            <a:avLst>
              <a:gd name="adj1" fmla="val 190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4919647" y="2850150"/>
            <a:ext cx="0" cy="520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9895472" y="4652970"/>
            <a:ext cx="1284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장바구니 담기 완료 후토스트 노출</a:t>
            </a:r>
            <a:endParaRPr lang="ko-KR" altLang="en-US" sz="800" dirty="0"/>
          </a:p>
        </p:txBody>
      </p:sp>
      <p:sp>
        <p:nvSpPr>
          <p:cNvPr id="221" name="직사각형 220"/>
          <p:cNvSpPr/>
          <p:nvPr/>
        </p:nvSpPr>
        <p:spPr>
          <a:xfrm>
            <a:off x="9895472" y="5235508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10046463" y="5417819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9902727" y="5023614"/>
            <a:ext cx="12849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Toast)</a:t>
            </a:r>
            <a:endParaRPr lang="ko-KR" altLang="en-US" sz="800" dirty="0"/>
          </a:p>
        </p:txBody>
      </p:sp>
      <p:sp>
        <p:nvSpPr>
          <p:cNvPr id="135" name="직사각형 134"/>
          <p:cNvSpPr/>
          <p:nvPr/>
        </p:nvSpPr>
        <p:spPr>
          <a:xfrm>
            <a:off x="4122327" y="794099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29BC70"/>
                </a:solidFill>
              </a:rPr>
              <a:t>IN_</a:t>
            </a:r>
            <a:r>
              <a:rPr lang="en-US" altLang="ko-KR" sz="1000" dirty="0" smtClean="0">
                <a:solidFill>
                  <a:srgbClr val="29BC70"/>
                </a:solidFill>
              </a:rPr>
              <a:t>PC</a:t>
            </a:r>
            <a:r>
              <a:rPr lang="en-US" altLang="ko-KR" sz="1000" dirty="0" smtClean="0">
                <a:solidFill>
                  <a:srgbClr val="29BC70"/>
                </a:solidFill>
              </a:rPr>
              <a:t>_PRD_01_01_05</a:t>
            </a:r>
            <a:endParaRPr lang="ko-KR" altLang="en-US" sz="1000" dirty="0">
              <a:solidFill>
                <a:srgbClr val="29BC7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663378" y="4317023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29BC70"/>
                </a:solidFill>
              </a:rPr>
              <a:t>IN_</a:t>
            </a:r>
            <a:r>
              <a:rPr lang="en-US" altLang="ko-KR" sz="1000" dirty="0" smtClean="0">
                <a:solidFill>
                  <a:srgbClr val="29BC70"/>
                </a:solidFill>
              </a:rPr>
              <a:t>PC</a:t>
            </a:r>
            <a:r>
              <a:rPr lang="en-US" altLang="ko-KR" sz="1000" dirty="0" smtClean="0">
                <a:solidFill>
                  <a:srgbClr val="29BC70"/>
                </a:solidFill>
              </a:rPr>
              <a:t>_PRD_01_01_06</a:t>
            </a:r>
            <a:endParaRPr lang="ko-KR" altLang="en-US" sz="1000" dirty="0">
              <a:solidFill>
                <a:srgbClr val="29BC7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464997" y="4317023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29BC70"/>
                </a:solidFill>
              </a:rPr>
              <a:t>IN_</a:t>
            </a:r>
            <a:r>
              <a:rPr lang="en-US" altLang="ko-KR" sz="1000" dirty="0" smtClean="0">
                <a:solidFill>
                  <a:srgbClr val="29BC70"/>
                </a:solidFill>
              </a:rPr>
              <a:t>PC</a:t>
            </a:r>
            <a:r>
              <a:rPr lang="en-US" altLang="ko-KR" sz="1000" dirty="0" smtClean="0">
                <a:solidFill>
                  <a:srgbClr val="29BC70"/>
                </a:solidFill>
              </a:rPr>
              <a:t>_PRD_01_01_07</a:t>
            </a:r>
            <a:endParaRPr lang="ko-KR" altLang="en-US" sz="1000" dirty="0">
              <a:solidFill>
                <a:srgbClr val="29BC70"/>
              </a:solidFill>
            </a:endParaRPr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8461"/>
              </p:ext>
            </p:extLst>
          </p:nvPr>
        </p:nvGraphicFramePr>
        <p:xfrm>
          <a:off x="10271807" y="-17616"/>
          <a:ext cx="1957415" cy="47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06.27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1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모서리가 둥근 직사각형 183"/>
          <p:cNvSpPr/>
          <p:nvPr/>
        </p:nvSpPr>
        <p:spPr>
          <a:xfrm>
            <a:off x="9445429" y="3423019"/>
            <a:ext cx="1119147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장바구니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0564577" y="3423019"/>
            <a:ext cx="1169572" cy="338664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바로구매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715848" y="2777399"/>
            <a:ext cx="1119147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장바구니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7834996" y="2777399"/>
            <a:ext cx="1169572" cy="338664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바로구매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00972" y="2777399"/>
            <a:ext cx="1119147" cy="33866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장바구니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320120" y="2777399"/>
            <a:ext cx="1169572" cy="338664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바로구매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바로구매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3352" y="558870"/>
            <a:ext cx="1450685" cy="2914689"/>
            <a:chOff x="2412649" y="1345566"/>
            <a:chExt cx="1450685" cy="2914689"/>
          </a:xfrm>
        </p:grpSpPr>
        <p:grpSp>
          <p:nvGrpSpPr>
            <p:cNvPr id="4" name="그룹 3"/>
            <p:cNvGrpSpPr/>
            <p:nvPr/>
          </p:nvGrpSpPr>
          <p:grpSpPr>
            <a:xfrm>
              <a:off x="2412649" y="3208748"/>
              <a:ext cx="1450684" cy="1051507"/>
              <a:chOff x="6753967" y="2698708"/>
              <a:chExt cx="1450684" cy="1051507"/>
            </a:xfrm>
          </p:grpSpPr>
          <p:pic>
            <p:nvPicPr>
              <p:cNvPr id="1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092" y="1350913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400196" y="1345566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3058" y="2832637"/>
              <a:ext cx="1400276" cy="32175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710273" y="2007621"/>
              <a:ext cx="904809" cy="454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마우스오버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이미지가 등록된 경우 마우스 오버 이미지 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283366" y="2002327"/>
            <a:ext cx="397207" cy="39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8" idx="6"/>
          </p:cNvCxnSpPr>
          <p:nvPr/>
        </p:nvCxnSpPr>
        <p:spPr>
          <a:xfrm flipV="1">
            <a:off x="1680573" y="2187751"/>
            <a:ext cx="382979" cy="13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/>
          <p:cNvSpPr/>
          <p:nvPr/>
        </p:nvSpPr>
        <p:spPr>
          <a:xfrm>
            <a:off x="3102074" y="1821789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102074" y="2063628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옵션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유무</a:t>
            </a:r>
            <a:endParaRPr lang="ko-KR" altLang="en-US" sz="8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876516" y="2217833"/>
            <a:ext cx="2971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78661" y="2001113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60401" y="2617767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800223" y="4708344"/>
            <a:ext cx="12849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결제하기로 이동</a:t>
            </a:r>
            <a:endParaRPr lang="ko-KR" altLang="en-US" sz="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205740" y="1053256"/>
            <a:ext cx="2288719" cy="2062936"/>
            <a:chOff x="3243089" y="2306365"/>
            <a:chExt cx="2288719" cy="2062936"/>
          </a:xfrm>
        </p:grpSpPr>
        <p:grpSp>
          <p:nvGrpSpPr>
            <p:cNvPr id="53" name="그룹 52"/>
            <p:cNvGrpSpPr/>
            <p:nvPr/>
          </p:nvGrpSpPr>
          <p:grpSpPr>
            <a:xfrm>
              <a:off x="3243089" y="2306365"/>
              <a:ext cx="2288719" cy="2062936"/>
              <a:chOff x="1236361" y="4969137"/>
              <a:chExt cx="2468920" cy="1897593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236361" y="4969137"/>
                <a:ext cx="2468920" cy="1897593"/>
                <a:chOff x="12459502" y="650239"/>
                <a:chExt cx="2982314" cy="1897593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2459502" y="650239"/>
                  <a:ext cx="2982314" cy="189759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2485102" y="762067"/>
                  <a:ext cx="90465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장바구니</a:t>
                  </a:r>
                  <a:endParaRPr lang="ko-KR" altLang="en-US" b="1" dirty="0"/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5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56817" y="289406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ko-KR" altLang="en-US" sz="800" b="1" dirty="0" smtClean="0"/>
                <a:t>원 </a:t>
              </a:r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700" dirty="0"/>
            </a:p>
            <a:p>
              <a:r>
                <a:rPr lang="ko-KR" altLang="en-US" sz="800" b="1" dirty="0" smtClean="0"/>
                <a:t> </a:t>
              </a:r>
              <a:r>
                <a:rPr lang="en-US" altLang="ko-KR" sz="800" dirty="0" smtClean="0"/>
                <a:t>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434491" y="3387822"/>
              <a:ext cx="1909042" cy="290559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옵션을 선택하세요                 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720615" y="1053256"/>
            <a:ext cx="2288719" cy="2062936"/>
            <a:chOff x="3243088" y="2306365"/>
            <a:chExt cx="2288719" cy="2062936"/>
          </a:xfrm>
        </p:grpSpPr>
        <p:grpSp>
          <p:nvGrpSpPr>
            <p:cNvPr id="78" name="그룹 77"/>
            <p:cNvGrpSpPr/>
            <p:nvPr/>
          </p:nvGrpSpPr>
          <p:grpSpPr>
            <a:xfrm>
              <a:off x="3243088" y="2306365"/>
              <a:ext cx="2288719" cy="2062936"/>
              <a:chOff x="1236360" y="4969137"/>
              <a:chExt cx="2468920" cy="1897593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236360" y="4969137"/>
                <a:ext cx="2468920" cy="1897593"/>
                <a:chOff x="12459500" y="650239"/>
                <a:chExt cx="2982314" cy="1897593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12459500" y="650239"/>
                  <a:ext cx="2982314" cy="189759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12485102" y="762067"/>
                  <a:ext cx="90465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장바구니</a:t>
                  </a:r>
                  <a:endParaRPr lang="ko-KR" altLang="en-US" b="1" dirty="0"/>
                </a:p>
              </p:txBody>
            </p:sp>
          </p:grpSp>
          <p:sp>
            <p:nvSpPr>
              <p:cNvPr id="94" name="직사각형 93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7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56817" y="2894061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en-US" altLang="ko-KR" sz="800" dirty="0" smtClean="0"/>
                <a:t>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24598" y="2909450"/>
              <a:ext cx="48442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434491" y="2864830"/>
              <a:ext cx="1909042" cy="8135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심플라벨 롱앤컬 마스카라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심플라벨 </a:t>
              </a:r>
              <a:r>
                <a:rPr lang="ko-KR" altLang="en-US" sz="800" dirty="0">
                  <a:solidFill>
                    <a:schemeClr val="tx1"/>
                  </a:solidFill>
                </a:rPr>
                <a:t>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륨앤컬 마스카라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921399" y="2134713"/>
            <a:ext cx="1899661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옵션을 선택하세요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9436345" y="1053255"/>
            <a:ext cx="2288719" cy="2706811"/>
            <a:chOff x="1236360" y="4969137"/>
            <a:chExt cx="2468920" cy="1897593"/>
          </a:xfrm>
        </p:grpSpPr>
        <p:grpSp>
          <p:nvGrpSpPr>
            <p:cNvPr id="99" name="그룹 98"/>
            <p:cNvGrpSpPr/>
            <p:nvPr/>
          </p:nvGrpSpPr>
          <p:grpSpPr>
            <a:xfrm>
              <a:off x="1236360" y="4969137"/>
              <a:ext cx="2468920" cy="1897593"/>
              <a:chOff x="12459500" y="650239"/>
              <a:chExt cx="2982314" cy="1897593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2459500" y="650239"/>
                <a:ext cx="2982314" cy="18975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2485102" y="762067"/>
                <a:ext cx="9046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b="1" dirty="0" smtClean="0">
                    <a:latin typeface="+mn-ea"/>
                  </a:rPr>
                  <a:t>장바구니</a:t>
                </a:r>
                <a:endParaRPr lang="ko-KR" altLang="en-US" b="1" dirty="0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3407706" y="5015279"/>
              <a:ext cx="2803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sz="1000" dirty="0">
                  <a:latin typeface="Segoe UI Symbol" panose="020B0502040204020203" pitchFamily="34" charset="0"/>
                </a:rPr>
                <a:t>✕</a:t>
              </a:r>
              <a:endParaRPr lang="en-US" altLang="ko-KR" sz="1000" dirty="0"/>
            </a:p>
          </p:txBody>
        </p:sp>
      </p:grpSp>
      <p:grpSp>
        <p:nvGrpSpPr>
          <p:cNvPr id="10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627748" y="1539666"/>
            <a:ext cx="350749" cy="3252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9948374" y="1494779"/>
            <a:ext cx="16928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/>
              <a:t>제품명은 최대 </a:t>
            </a:r>
            <a:r>
              <a:rPr lang="ko-KR" altLang="en-US" sz="800" spc="-150" dirty="0" smtClean="0"/>
              <a:t>한줄까지노</a:t>
            </a:r>
            <a:r>
              <a:rPr lang="en-US" altLang="ko-KR" sz="800" spc="-150" dirty="0" smtClean="0"/>
              <a:t>…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50074" y="1640952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37,000</a:t>
            </a:r>
            <a:r>
              <a:rPr lang="ko-KR" altLang="en-US" sz="900" b="1" dirty="0"/>
              <a:t>원 </a:t>
            </a:r>
            <a:r>
              <a:rPr lang="en-US" altLang="ko-KR" sz="8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8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10606752" y="3178929"/>
            <a:ext cx="4583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합계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887719" y="316354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29BC70"/>
                </a:solidFill>
              </a:rPr>
              <a:t>74,000</a:t>
            </a:r>
            <a:r>
              <a:rPr lang="ko-KR" altLang="en-US" sz="1000" b="1" dirty="0" smtClean="0">
                <a:solidFill>
                  <a:srgbClr val="29BC70"/>
                </a:solidFill>
              </a:rPr>
              <a:t>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9621891" y="3134155"/>
            <a:ext cx="1914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737538" y="1950851"/>
            <a:ext cx="113189" cy="1049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75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√</a:t>
            </a:r>
            <a:endParaRPr lang="en-US" sz="675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801658" y="1892096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품절상품 제외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9652231" y="2128550"/>
            <a:ext cx="1909042" cy="29055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심플라벨 롱앤컬 마스카라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56921" y="2465828"/>
            <a:ext cx="1899661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심플라벨 롱앤컬 </a:t>
            </a:r>
            <a:r>
              <a:rPr lang="ko-KR" altLang="en-US" sz="7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마스카라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0835065" y="2497994"/>
            <a:ext cx="580608" cy="215444"/>
            <a:chOff x="9945831" y="1414449"/>
            <a:chExt cx="580608" cy="215444"/>
          </a:xfrm>
        </p:grpSpPr>
        <p:sp>
          <p:nvSpPr>
            <p:cNvPr id="118" name="직사각형 117"/>
            <p:cNvSpPr/>
            <p:nvPr/>
          </p:nvSpPr>
          <p:spPr>
            <a:xfrm>
              <a:off x="9998484" y="1460898"/>
              <a:ext cx="406781" cy="14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945831" y="141444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-  1  + 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타원 119"/>
          <p:cNvSpPr/>
          <p:nvPr/>
        </p:nvSpPr>
        <p:spPr>
          <a:xfrm>
            <a:off x="11341390" y="2544170"/>
            <a:ext cx="148567" cy="1485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656921" y="2785299"/>
            <a:ext cx="1899661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심플라벨 볼륨앤컬 </a:t>
            </a:r>
            <a:r>
              <a:rPr lang="ko-KR" altLang="en-US" sz="7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마스</a:t>
            </a:r>
            <a:r>
              <a:rPr lang="ko-KR" altLang="en-US" sz="700" dirty="0">
                <a:solidFill>
                  <a:schemeClr val="tx1"/>
                </a:solidFill>
                <a:latin typeface="Segoe UI Symbol" panose="020B0502040204020203" pitchFamily="34" charset="0"/>
              </a:rPr>
              <a:t>카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0835065" y="2817465"/>
            <a:ext cx="580608" cy="215444"/>
            <a:chOff x="9945831" y="1414449"/>
            <a:chExt cx="580608" cy="215444"/>
          </a:xfrm>
        </p:grpSpPr>
        <p:sp>
          <p:nvSpPr>
            <p:cNvPr id="123" name="직사각형 122"/>
            <p:cNvSpPr/>
            <p:nvPr/>
          </p:nvSpPr>
          <p:spPr>
            <a:xfrm>
              <a:off x="9998484" y="1460898"/>
              <a:ext cx="406781" cy="14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945831" y="141444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-  1  +  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11341390" y="2863641"/>
            <a:ext cx="148567" cy="1485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7" name="꺾인 연결선 126"/>
          <p:cNvCxnSpPr/>
          <p:nvPr/>
        </p:nvCxnSpPr>
        <p:spPr>
          <a:xfrm>
            <a:off x="8603535" y="1780149"/>
            <a:ext cx="868648" cy="754712"/>
          </a:xfrm>
          <a:prstGeom prst="bentConnector3">
            <a:avLst>
              <a:gd name="adj1" fmla="val 59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779581" y="2273829"/>
            <a:ext cx="1126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882828" y="4528318"/>
            <a:ext cx="2304256" cy="1584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7206043" y="4918891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제품 입니다</a:t>
            </a:r>
            <a:r>
              <a:rPr lang="en-US" altLang="ko-KR" sz="1000" b="1" dirty="0" smtClean="0"/>
              <a:t>!!</a:t>
            </a:r>
          </a:p>
          <a:p>
            <a:pPr algn="ctr"/>
            <a:r>
              <a:rPr lang="en-US" altLang="ko-KR" sz="1000" dirty="0" smtClean="0"/>
              <a:t>{5}</a:t>
            </a:r>
            <a:r>
              <a:rPr lang="ko-KR" altLang="en-US" sz="1000" dirty="0" smtClean="0"/>
              <a:t>개 더 담으면 </a:t>
            </a:r>
            <a:r>
              <a:rPr lang="en-US" altLang="ko-KR" sz="1000" dirty="0" smtClean="0"/>
              <a:t>50% </a:t>
            </a:r>
            <a:r>
              <a:rPr lang="ko-KR" altLang="en-US" sz="1000" dirty="0" smtClean="0"/>
              <a:t>할인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(3/14 ~31</a:t>
            </a:r>
            <a:r>
              <a:rPr lang="ko-KR" altLang="en-US" sz="1000" dirty="0" smtClean="0"/>
              <a:t>까지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8077839" y="560843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141735" y="5608438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바로구매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116580" y="4533149"/>
            <a:ext cx="2304256" cy="17761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4406446" y="4918655"/>
            <a:ext cx="1702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제품 입니다</a:t>
            </a:r>
            <a:r>
              <a:rPr lang="en-US" altLang="ko-KR" sz="1000" b="1" dirty="0" smtClean="0"/>
              <a:t>!!</a:t>
            </a:r>
          </a:p>
          <a:p>
            <a:pPr algn="ctr"/>
            <a:r>
              <a:rPr lang="en-US" altLang="ko-KR" sz="1000" dirty="0" smtClean="0"/>
              <a:t>{1}</a:t>
            </a:r>
            <a:r>
              <a:rPr lang="ko-KR" altLang="en-US" sz="1000" dirty="0" smtClean="0"/>
              <a:t>개 더 담으면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30% </a:t>
            </a:r>
            <a:r>
              <a:rPr lang="ko-KR" altLang="en-US" sz="1000" dirty="0" smtClean="0"/>
              <a:t>할인 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{2}</a:t>
            </a:r>
            <a:r>
              <a:rPr lang="ko-KR" altLang="en-US" sz="1000" dirty="0" smtClean="0"/>
              <a:t>개 더 담으면 </a:t>
            </a:r>
            <a:r>
              <a:rPr lang="en-US" altLang="ko-KR" sz="1000" dirty="0" smtClean="0"/>
              <a:t>50% </a:t>
            </a:r>
            <a:r>
              <a:rPr lang="ko-KR" altLang="en-US" sz="1000" dirty="0" smtClean="0"/>
              <a:t>할인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(3/14 ~31</a:t>
            </a:r>
            <a:r>
              <a:rPr lang="ko-KR" altLang="en-US" sz="1000" dirty="0" smtClean="0"/>
              <a:t>까지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2" name="직사각형 141"/>
          <p:cNvSpPr/>
          <p:nvPr/>
        </p:nvSpPr>
        <p:spPr>
          <a:xfrm>
            <a:off x="5300683" y="5710743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364579" y="5710743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바로구매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78984" y="43105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&lt;N+N&gt;</a:t>
            </a:r>
            <a:endParaRPr lang="ko-KR" altLang="en-US" sz="8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102584" y="4309195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&lt;N+%&gt;</a:t>
            </a:r>
            <a:endParaRPr lang="ko-KR" altLang="en-US" sz="800" b="1" dirty="0"/>
          </a:p>
        </p:txBody>
      </p:sp>
      <p:sp>
        <p:nvSpPr>
          <p:cNvPr id="152" name="다이아몬드 151"/>
          <p:cNvSpPr/>
          <p:nvPr/>
        </p:nvSpPr>
        <p:spPr>
          <a:xfrm>
            <a:off x="9639100" y="4418708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9688997" y="4630620"/>
            <a:ext cx="71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N+N, N+%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조건 충족 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여부</a:t>
            </a:r>
            <a:endParaRPr lang="en-US" altLang="ko-KR" sz="800" dirty="0" smtClean="0">
              <a:latin typeface="+mn-ea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10431188" y="4808975"/>
            <a:ext cx="401263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0488839" y="4571474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9189242" y="4808975"/>
            <a:ext cx="4498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9322783" y="4596633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8504762" y="5829294"/>
            <a:ext cx="0" cy="57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7891022" y="6415957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특가페이지에 해당 제품이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있는 영역으로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앵커 이동</a:t>
            </a:r>
            <a:endParaRPr lang="ko-KR" altLang="en-US" sz="800" dirty="0"/>
          </a:p>
        </p:txBody>
      </p:sp>
      <p:sp>
        <p:nvSpPr>
          <p:cNvPr id="156" name="다이아몬드 155"/>
          <p:cNvSpPr/>
          <p:nvPr/>
        </p:nvSpPr>
        <p:spPr>
          <a:xfrm>
            <a:off x="2037964" y="1791707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037964" y="20335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로그인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여부</a:t>
            </a:r>
            <a:endParaRPr lang="ko-KR" altLang="en-US" sz="800" dirty="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2830052" y="2187751"/>
            <a:ext cx="2971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32197" y="1971031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855662" y="6141044"/>
            <a:ext cx="1284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새창으로 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err="1" smtClean="0">
                <a:latin typeface="+mn-ea"/>
              </a:rPr>
              <a:t>ap</a:t>
            </a:r>
            <a:r>
              <a:rPr lang="ko-KR" altLang="en-US" sz="800" dirty="0" smtClean="0">
                <a:latin typeface="+mn-ea"/>
              </a:rPr>
              <a:t>로그인 페이지 띄움</a:t>
            </a:r>
            <a:endParaRPr lang="ko-KR" altLang="en-US" sz="800" dirty="0"/>
          </a:p>
        </p:txBody>
      </p:sp>
      <p:sp>
        <p:nvSpPr>
          <p:cNvPr id="179" name="직사각형 178"/>
          <p:cNvSpPr/>
          <p:nvPr/>
        </p:nvSpPr>
        <p:spPr>
          <a:xfrm>
            <a:off x="2172070" y="2617767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0" name="꺾인 연결선 29"/>
          <p:cNvCxnSpPr>
            <a:stCxn id="185" idx="2"/>
            <a:endCxn id="152" idx="0"/>
          </p:cNvCxnSpPr>
          <p:nvPr/>
        </p:nvCxnSpPr>
        <p:spPr>
          <a:xfrm rot="5400000">
            <a:off x="10263742" y="3533086"/>
            <a:ext cx="657025" cy="111421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1655582" y="2809541"/>
            <a:ext cx="992675" cy="564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48" idx="2"/>
          </p:cNvCxnSpPr>
          <p:nvPr/>
        </p:nvCxnSpPr>
        <p:spPr>
          <a:xfrm rot="16200000" flipH="1">
            <a:off x="5963026" y="148968"/>
            <a:ext cx="1607211" cy="653702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4706838" y="3359588"/>
            <a:ext cx="1284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옵션 미선택 상태에서 버튼 클릭시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옵션선택박스 열림</a:t>
            </a:r>
            <a:endParaRPr lang="ko-KR" altLang="en-US" sz="800" dirty="0"/>
          </a:p>
        </p:txBody>
      </p:sp>
      <p:cxnSp>
        <p:nvCxnSpPr>
          <p:cNvPr id="55" name="꺾인 연결선 54"/>
          <p:cNvCxnSpPr/>
          <p:nvPr/>
        </p:nvCxnSpPr>
        <p:spPr>
          <a:xfrm rot="16200000" flipH="1">
            <a:off x="4720408" y="3174292"/>
            <a:ext cx="239376" cy="1591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/>
          <p:nvPr/>
        </p:nvCxnSpPr>
        <p:spPr>
          <a:xfrm rot="5400000">
            <a:off x="5535583" y="3151532"/>
            <a:ext cx="243525" cy="1725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/>
          <p:nvPr/>
        </p:nvCxnSpPr>
        <p:spPr>
          <a:xfrm flipV="1">
            <a:off x="5923687" y="2273829"/>
            <a:ext cx="688892" cy="125503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>
            <a:off x="5732731" y="5980579"/>
            <a:ext cx="2796888" cy="172215"/>
          </a:xfrm>
          <a:prstGeom prst="bentConnector3">
            <a:avLst>
              <a:gd name="adj1" fmla="val 3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3860134-1F8E-968F-9143-12896C970EB8}"/>
              </a:ext>
            </a:extLst>
          </p:cNvPr>
          <p:cNvSpPr/>
          <p:nvPr/>
        </p:nvSpPr>
        <p:spPr>
          <a:xfrm>
            <a:off x="192696" y="3598429"/>
            <a:ext cx="2593770" cy="28524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C4F4FB10-9825-F336-0086-F0D5CBC6CB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 t="28834" r="10138" b="39916"/>
          <a:stretch/>
        </p:blipFill>
        <p:spPr>
          <a:xfrm>
            <a:off x="321184" y="3629871"/>
            <a:ext cx="2376264" cy="18002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F1DA84D-D633-E3A5-3F6A-BCBCC5B3BA77}"/>
              </a:ext>
            </a:extLst>
          </p:cNvPr>
          <p:cNvSpPr/>
          <p:nvPr/>
        </p:nvSpPr>
        <p:spPr>
          <a:xfrm>
            <a:off x="1493992" y="6126842"/>
            <a:ext cx="1292473" cy="324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895EE59-E191-4043-4809-9C45A16441E8}"/>
              </a:ext>
            </a:extLst>
          </p:cNvPr>
          <p:cNvSpPr/>
          <p:nvPr/>
        </p:nvSpPr>
        <p:spPr>
          <a:xfrm>
            <a:off x="192696" y="6126842"/>
            <a:ext cx="134386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취소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70B14DB-C998-02C5-79D5-CFAF77E6AFA9}"/>
              </a:ext>
            </a:extLst>
          </p:cNvPr>
          <p:cNvSpPr/>
          <p:nvPr/>
        </p:nvSpPr>
        <p:spPr>
          <a:xfrm>
            <a:off x="398272" y="5430071"/>
            <a:ext cx="2191439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6A6F47A-F3CB-658F-BFB5-DF8AD3AB3E74}"/>
              </a:ext>
            </a:extLst>
          </p:cNvPr>
          <p:cNvSpPr/>
          <p:nvPr/>
        </p:nvSpPr>
        <p:spPr>
          <a:xfrm>
            <a:off x="299076" y="4348254"/>
            <a:ext cx="2398371" cy="96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+mn-ea"/>
              </a:rPr>
              <a:t>지금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  <a:latin typeface="+mn-ea"/>
              </a:rPr>
              <a:t>신규가입하면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+mn-ea"/>
              </a:rPr>
              <a:t>?</a:t>
            </a:r>
          </a:p>
          <a:p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</a:rPr>
              <a:t>최대</a:t>
            </a:r>
            <a:r>
              <a:rPr lang="ko-KR" altLang="en-US" sz="800" b="1" i="0" dirty="0">
                <a:solidFill>
                  <a:srgbClr val="00BC70"/>
                </a:solidFill>
                <a:effectLst/>
                <a:latin typeface="+mn-ea"/>
              </a:rPr>
              <a:t> </a:t>
            </a:r>
            <a:r>
              <a:rPr lang="en-US" altLang="ko-KR" sz="800" b="1" i="0" dirty="0">
                <a:solidFill>
                  <a:srgbClr val="00BC70"/>
                </a:solidFill>
                <a:effectLst/>
                <a:latin typeface="+mn-ea"/>
              </a:rPr>
              <a:t>70,000</a:t>
            </a:r>
            <a:r>
              <a:rPr lang="ko-KR" altLang="en-US" sz="800" b="1" i="0" dirty="0">
                <a:solidFill>
                  <a:srgbClr val="00BC70"/>
                </a:solidFill>
                <a:effectLst/>
                <a:latin typeface="+mn-ea"/>
              </a:rPr>
              <a:t>원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+mn-ea"/>
              </a:rPr>
              <a:t>쿠폰팩 </a:t>
            </a:r>
            <a:endParaRPr lang="en-US" altLang="ko-KR" sz="8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즉시지급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자세히보기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F02937B-9FB0-5728-99ED-00028CA5ED64}"/>
              </a:ext>
            </a:extLst>
          </p:cNvPr>
          <p:cNvSpPr txBox="1"/>
          <p:nvPr/>
        </p:nvSpPr>
        <p:spPr>
          <a:xfrm>
            <a:off x="310140" y="3976496"/>
            <a:ext cx="2304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00" b="1" i="0" dirty="0" smtClean="0">
                <a:effectLst/>
                <a:latin typeface="Apple SD Gothic Neo"/>
              </a:rPr>
              <a:t>로그인 후 구매할 수 있습니다</a:t>
            </a:r>
            <a:r>
              <a:rPr lang="en-US" altLang="ko-KR" sz="800" b="1" i="0" dirty="0" smtClean="0">
                <a:effectLst/>
                <a:latin typeface="Apple SD Gothic Neo"/>
              </a:rPr>
              <a:t>. </a:t>
            </a:r>
          </a:p>
          <a:p>
            <a:r>
              <a:rPr lang="ko-KR" altLang="en-US" sz="800" i="0" dirty="0" err="1" smtClean="0">
                <a:effectLst/>
                <a:latin typeface="Apple SD Gothic Neo"/>
              </a:rPr>
              <a:t>뷰티포인트</a:t>
            </a:r>
            <a:r>
              <a:rPr lang="ko-KR" altLang="en-US" sz="800" i="0" dirty="0" smtClean="0">
                <a:effectLst/>
                <a:latin typeface="Apple SD Gothic Neo"/>
              </a:rPr>
              <a:t> </a:t>
            </a:r>
            <a:r>
              <a:rPr lang="ko-KR" altLang="en-US" sz="800" i="0" dirty="0">
                <a:effectLst/>
                <a:latin typeface="Apple SD Gothic Neo"/>
              </a:rPr>
              <a:t>적립</a:t>
            </a:r>
            <a:r>
              <a:rPr lang="en-US" altLang="ko-KR" sz="800" i="0" dirty="0">
                <a:effectLst/>
                <a:latin typeface="Apple SD Gothic Neo"/>
              </a:rPr>
              <a:t>, </a:t>
            </a:r>
            <a:r>
              <a:rPr lang="ko-KR" altLang="en-US" sz="800" i="0" dirty="0">
                <a:effectLst/>
                <a:latin typeface="Apple SD Gothic Neo"/>
              </a:rPr>
              <a:t>쿠폰할인</a:t>
            </a:r>
            <a:r>
              <a:rPr lang="en-US" altLang="ko-KR" sz="800" i="0" dirty="0">
                <a:effectLst/>
                <a:latin typeface="Apple SD Gothic Neo"/>
              </a:rPr>
              <a:t>, </a:t>
            </a:r>
            <a:r>
              <a:rPr lang="ko-KR" altLang="en-US" sz="800" i="0" dirty="0">
                <a:effectLst/>
                <a:latin typeface="Apple SD Gothic Neo"/>
              </a:rPr>
              <a:t>이벤트 참여 등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i="0" dirty="0">
                <a:effectLst/>
                <a:latin typeface="Apple SD Gothic Neo"/>
              </a:rPr>
              <a:t>다양한 회원 혜택을 받으세요</a:t>
            </a:r>
            <a:r>
              <a:rPr lang="en-US" altLang="ko-KR" sz="800" i="0" dirty="0">
                <a:effectLst/>
                <a:latin typeface="Apple SD Gothic Neo"/>
              </a:rPr>
              <a:t>.</a:t>
            </a:r>
            <a:endParaRPr lang="ko-KR" altLang="en-US" sz="8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95D98F02-DFE3-85BA-4526-0C142CAB7CEC}"/>
              </a:ext>
            </a:extLst>
          </p:cNvPr>
          <p:cNvGrpSpPr/>
          <p:nvPr/>
        </p:nvGrpSpPr>
        <p:grpSpPr>
          <a:xfrm>
            <a:off x="1493992" y="4454159"/>
            <a:ext cx="1263544" cy="720080"/>
            <a:chOff x="8540824" y="3645024"/>
            <a:chExt cx="1263544" cy="720080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29DF427-6DBD-FDCB-FDCE-A2694D9B0486}"/>
                </a:ext>
              </a:extLst>
            </p:cNvPr>
            <p:cNvSpPr/>
            <p:nvPr/>
          </p:nvSpPr>
          <p:spPr>
            <a:xfrm>
              <a:off x="8540824" y="3789040"/>
              <a:ext cx="1083567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COUPON</a:t>
              </a:r>
            </a:p>
            <a:p>
              <a:pPr algn="ctr"/>
              <a:r>
                <a:rPr lang="en-US" altLang="ko-KR" sz="1600" b="1" dirty="0"/>
                <a:t>70,000</a:t>
              </a:r>
              <a:r>
                <a:rPr lang="ko-KR" altLang="en-US" sz="1600" b="1" dirty="0"/>
                <a:t>원</a:t>
              </a: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4997255C-3400-21E6-CC44-F9142D54D5B3}"/>
                </a:ext>
              </a:extLst>
            </p:cNvPr>
            <p:cNvSpPr/>
            <p:nvPr/>
          </p:nvSpPr>
          <p:spPr>
            <a:xfrm>
              <a:off x="9408368" y="3645024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쿠폰팩</a:t>
              </a:r>
            </a:p>
          </p:txBody>
        </p:sp>
      </p:grpSp>
      <p:cxnSp>
        <p:nvCxnSpPr>
          <p:cNvPr id="186" name="직선 화살표 연결선 185"/>
          <p:cNvCxnSpPr/>
          <p:nvPr/>
        </p:nvCxnSpPr>
        <p:spPr>
          <a:xfrm flipV="1">
            <a:off x="2361536" y="6285801"/>
            <a:ext cx="567342" cy="3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855662" y="5420084"/>
            <a:ext cx="1284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현재창에서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err="1" smtClean="0">
                <a:latin typeface="+mn-ea"/>
              </a:rPr>
              <a:t>ap</a:t>
            </a:r>
            <a:r>
              <a:rPr lang="ko-KR" altLang="en-US" sz="800" dirty="0" smtClean="0">
                <a:latin typeface="+mn-ea"/>
              </a:rPr>
              <a:t>회원가입 페이지로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이동</a:t>
            </a:r>
            <a:endParaRPr lang="ko-KR" altLang="en-US" sz="800" dirty="0"/>
          </a:p>
        </p:txBody>
      </p:sp>
      <p:cxnSp>
        <p:nvCxnSpPr>
          <p:cNvPr id="194" name="직선 화살표 연결선 193"/>
          <p:cNvCxnSpPr/>
          <p:nvPr/>
        </p:nvCxnSpPr>
        <p:spPr>
          <a:xfrm flipV="1">
            <a:off x="2361536" y="5564841"/>
            <a:ext cx="567342" cy="3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 flipV="1">
            <a:off x="969830" y="5062588"/>
            <a:ext cx="198211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2855662" y="4945671"/>
            <a:ext cx="12849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연결</a:t>
            </a:r>
            <a:r>
              <a:rPr lang="en-US" altLang="ko-KR" sz="800" dirty="0">
                <a:latin typeface="+mn-ea"/>
              </a:rPr>
              <a:t>u</a:t>
            </a:r>
            <a:r>
              <a:rPr lang="en-US" altLang="ko-KR" sz="800" dirty="0" smtClean="0">
                <a:latin typeface="+mn-ea"/>
              </a:rPr>
              <a:t>rl</a:t>
            </a:r>
            <a:r>
              <a:rPr lang="ko-KR" altLang="en-US" sz="800" dirty="0" smtClean="0">
                <a:latin typeface="+mn-ea"/>
              </a:rPr>
              <a:t>로 현재창 이동</a:t>
            </a:r>
            <a:endParaRPr lang="ko-KR" altLang="en-US" sz="800" dirty="0"/>
          </a:p>
        </p:txBody>
      </p:sp>
      <p:sp>
        <p:nvSpPr>
          <p:cNvPr id="197" name="직사각형 196"/>
          <p:cNvSpPr/>
          <p:nvPr/>
        </p:nvSpPr>
        <p:spPr>
          <a:xfrm>
            <a:off x="121413" y="6458876"/>
            <a:ext cx="28002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 smtClean="0"/>
              <a:t>*</a:t>
            </a:r>
            <a:r>
              <a:rPr lang="ko-KR" altLang="en-US" sz="800" i="1" strike="sngStrike" dirty="0" smtClean="0"/>
              <a:t>미설정시 일반 로그인 안내 팝업 노출 </a:t>
            </a:r>
            <a:r>
              <a:rPr lang="en-US" altLang="ko-KR" sz="800" i="1" dirty="0" smtClean="0"/>
              <a:t>(5/14) </a:t>
            </a:r>
            <a:endParaRPr lang="ko-KR" altLang="en-US" sz="800" i="1" dirty="0"/>
          </a:p>
        </p:txBody>
      </p:sp>
      <p:sp>
        <p:nvSpPr>
          <p:cNvPr id="151" name="직사각형 150"/>
          <p:cNvSpPr/>
          <p:nvPr/>
        </p:nvSpPr>
        <p:spPr>
          <a:xfrm>
            <a:off x="131968" y="3397279"/>
            <a:ext cx="1008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29BC70"/>
                </a:solidFill>
              </a:rPr>
              <a:t>IN_PC_PRD_01_13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122327" y="794099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29BC70"/>
                </a:solidFill>
              </a:rPr>
              <a:t>IN_PC_PRD_01_01_05</a:t>
            </a:r>
            <a:endParaRPr lang="ko-KR" altLang="en-US" sz="1000" dirty="0">
              <a:solidFill>
                <a:srgbClr val="29BC7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316670" y="4285500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29BC70"/>
                </a:solidFill>
              </a:rPr>
              <a:t>IN_PC_PRD_01_01_07</a:t>
            </a:r>
            <a:endParaRPr lang="ko-KR" altLang="en-US" sz="1000" dirty="0">
              <a:solidFill>
                <a:srgbClr val="29BC7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541335" y="4285500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29BC70"/>
                </a:solidFill>
              </a:rPr>
              <a:t>IN_PC_PRD_01_01_06</a:t>
            </a:r>
            <a:endParaRPr lang="ko-KR" altLang="en-US" sz="1000" dirty="0">
              <a:solidFill>
                <a:srgbClr val="29BC70"/>
              </a:solidFill>
            </a:endParaRP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8461"/>
              </p:ext>
            </p:extLst>
          </p:nvPr>
        </p:nvGraphicFramePr>
        <p:xfrm>
          <a:off x="10271807" y="-17616"/>
          <a:ext cx="1957415" cy="47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06.27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233737</TotalTime>
  <Words>6145</Words>
  <Application>Microsoft Office PowerPoint</Application>
  <PresentationFormat>와이드스크린</PresentationFormat>
  <Paragraphs>1603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Apple SD Gothic Neo</vt:lpstr>
      <vt:lpstr>Pretendard</vt:lpstr>
      <vt:lpstr>Pretendard Light</vt:lpstr>
      <vt:lpstr>굴림</vt:lpstr>
      <vt:lpstr>맑은 고딕</vt:lpstr>
      <vt:lpstr>맑은 고딕 Semilight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IA</vt:lpstr>
      <vt:lpstr>제품목록(공통) </vt:lpstr>
      <vt:lpstr>제품목록(공통) </vt:lpstr>
      <vt:lpstr>제품목록(공통)</vt:lpstr>
      <vt:lpstr>찜(공통) </vt:lpstr>
      <vt:lpstr>장바구니(공통) </vt:lpstr>
      <vt:lpstr>바로구매(공통) </vt:lpstr>
      <vt:lpstr>카테고리 (마우스오버)</vt:lpstr>
      <vt:lpstr>카테고리 목록 </vt:lpstr>
      <vt:lpstr>카테고리 목록 </vt:lpstr>
      <vt:lpstr>PowerPoint 프레젠테이션</vt:lpstr>
      <vt:lpstr>필터 팝업(공통)</vt:lpstr>
      <vt:lpstr>필터 팝업(공통)</vt:lpstr>
      <vt:lpstr>GNB - 검색창/인기검색어 </vt:lpstr>
      <vt:lpstr>GNB - 검색창/인기검색어 (마우스오버)</vt:lpstr>
      <vt:lpstr>GNB – 검색어 자동완성</vt:lpstr>
      <vt:lpstr>검색결과</vt:lpstr>
      <vt:lpstr>PowerPoint 프레젠테이션</vt:lpstr>
      <vt:lpstr>검색결과</vt:lpstr>
      <vt:lpstr>검색결과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5892</cp:revision>
  <cp:lastPrinted>2022-10-17T06:12:39Z</cp:lastPrinted>
  <dcterms:created xsi:type="dcterms:W3CDTF">2018-04-18T08:51:39Z</dcterms:created>
  <dcterms:modified xsi:type="dcterms:W3CDTF">2024-06-27T07:28:08Z</dcterms:modified>
</cp:coreProperties>
</file>