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1492" r:id="rId4"/>
    <p:sldId id="1507" r:id="rId5"/>
    <p:sldId id="1493" r:id="rId6"/>
    <p:sldId id="1494" r:id="rId7"/>
    <p:sldId id="1495" r:id="rId8"/>
    <p:sldId id="1496" r:id="rId9"/>
    <p:sldId id="1500" r:id="rId10"/>
    <p:sldId id="1499" r:id="rId11"/>
    <p:sldId id="1498" r:id="rId12"/>
    <p:sldId id="1497" r:id="rId13"/>
    <p:sldId id="1505" r:id="rId14"/>
    <p:sldId id="1509" r:id="rId15"/>
    <p:sldId id="1501" r:id="rId16"/>
    <p:sldId id="1503" r:id="rId17"/>
    <p:sldId id="1506" r:id="rId18"/>
    <p:sldId id="1510" r:id="rId19"/>
    <p:sldId id="1508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제품상세최저가혜택_PC" id="{B28BF2AD-DD87-4D34-A571-C227B1EF6FA9}">
          <p14:sldIdLst>
            <p14:sldId id="1492"/>
            <p14:sldId id="1507"/>
          </p14:sldIdLst>
        </p14:section>
        <p14:section name="제품상세PC_상단구매버튼" id="{A9B1DA87-7734-49D9-B6FB-CA45DCCEB9F5}">
          <p14:sldIdLst>
            <p14:sldId id="1493"/>
            <p14:sldId id="1494"/>
            <p14:sldId id="1495"/>
            <p14:sldId id="1496"/>
            <p14:sldId id="1500"/>
            <p14:sldId id="1499"/>
          </p14:sldIdLst>
        </p14:section>
        <p14:section name="제품상세PC_하단레이어구매버튼" id="{F0B5A3D8-3031-4027-8774-91CD0668239E}">
          <p14:sldIdLst>
            <p14:sldId id="1498"/>
            <p14:sldId id="1497"/>
            <p14:sldId id="1505"/>
            <p14:sldId id="1509"/>
            <p14:sldId id="1501"/>
            <p14:sldId id="1503"/>
            <p14:sldId id="1506"/>
            <p14:sldId id="1510"/>
            <p14:sldId id="1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00FF"/>
    <a:srgbClr val="87E5B4"/>
    <a:srgbClr val="BDF1D6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2" autoAdjust="0"/>
    <p:restoredTop sz="96391" autoAdjust="0"/>
  </p:normalViewPr>
  <p:slideViewPr>
    <p:cSldViewPr>
      <p:cViewPr varScale="1">
        <p:scale>
          <a:sx n="112" d="100"/>
          <a:sy n="112" d="100"/>
        </p:scale>
        <p:origin x="715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 smtClean="0"/>
              <a:t>_PC_</a:t>
            </a:r>
            <a:r>
              <a:rPr lang="ko-KR" altLang="en-US" sz="2800" dirty="0" smtClean="0">
                <a:latin typeface="+mj-ea"/>
              </a:rPr>
              <a:t>제품상세최저가혜택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2024-07-08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IN_PC_PRD_01_01_07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79726"/>
              </p:ext>
            </p:extLst>
          </p:nvPr>
        </p:nvGraphicFramePr>
        <p:xfrm>
          <a:off x="9000565" y="44624"/>
          <a:ext cx="3152540" cy="44889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_N+N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선택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선택에 따른 가격표시 정의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이외 옵션 선택 및 수량 선택 방법은 상위 화면과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지정된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총개수를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2+2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4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제품을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옵션영역에는 정가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배수의 개수를 모두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됨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10+10 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할인일 경우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담으면 할인 적용 안됨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모두 담았을 시 합계금액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담았을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개에 대한 제품의 가격은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안되어서 합산 됨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천원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다음 할인 적용은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개를 담아야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최대구매가능수량 넘을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이상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수량증가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360" y="117828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1646" y="1539556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옵셥을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8" y="1563803"/>
            <a:ext cx="161925" cy="171450"/>
          </a:xfrm>
          <a:prstGeom prst="rect">
            <a:avLst/>
          </a:prstGeom>
        </p:spPr>
      </p:pic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4" y="11713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1646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N+N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3236247"/>
            <a:ext cx="3802065" cy="408777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3128766" y="117909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02" y="22602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2843" y="2781508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19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019743" y="2781508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38,000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667664" y="228308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2,000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797"/>
              </p:ext>
            </p:extLst>
          </p:nvPr>
        </p:nvGraphicFramePr>
        <p:xfrm>
          <a:off x="395682" y="228222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448045" y="201751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알로에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59465" y="1929893"/>
            <a:ext cx="3745850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202" y="27809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784" y="52292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789382" y="1214157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20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89382" y="2996952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21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888" y="1468992"/>
            <a:ext cx="3629691" cy="14361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04" y="3283833"/>
            <a:ext cx="3590575" cy="14114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604420" y="5322780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158909" y="616452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65614" y="5695039"/>
            <a:ext cx="198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기간내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프로모션 기간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3/1~3/5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4086" y="53945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98789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3918736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IN_PC_PRD_01_01_08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57405"/>
              </p:ext>
            </p:extLst>
          </p:nvPr>
        </p:nvGraphicFramePr>
        <p:xfrm>
          <a:off x="9000565" y="44624"/>
          <a:ext cx="3152540" cy="17457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추가구성품선택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하향스크롤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구매버튼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제품말머리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있을경우만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 화면 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553" t="22676" r="1832"/>
          <a:stretch/>
        </p:blipFill>
        <p:spPr>
          <a:xfrm>
            <a:off x="234318" y="602216"/>
            <a:ext cx="8695822" cy="2700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6" y="3508451"/>
            <a:ext cx="1898248" cy="41028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7473490" y="3303185"/>
            <a:ext cx="0" cy="20526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23392" y="4221088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396" y="3940281"/>
            <a:ext cx="555532" cy="262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3392" y="3962190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557" y="4815432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547139" y="4261051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42414" y="4342230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37663" y="4572518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95400" y="436385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607941" y="473101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9116"/>
              </p:ext>
            </p:extLst>
          </p:nvPr>
        </p:nvGraphicFramePr>
        <p:xfrm>
          <a:off x="763048" y="473910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769230" y="4474395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3071664" y="47399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97" y="36270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06" y="3952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0480" y="3437636"/>
            <a:ext cx="2779216" cy="33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>
                <a:solidFill>
                  <a:schemeClr val="tx1"/>
                </a:solidFill>
              </a:rPr>
              <a:t>X 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4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IN_PC_PRD_01_01_09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35933"/>
              </p:ext>
            </p:extLst>
          </p:nvPr>
        </p:nvGraphicFramePr>
        <p:xfrm>
          <a:off x="9000565" y="44624"/>
          <a:ext cx="3152540" cy="2629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추가구성품선택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하향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구매하기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레이어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말머리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있을경우만노출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공유하기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찜하기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 없을 경우 옵션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셀랙트박스만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선택해야만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가능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기능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순으로 추가되는 제품이 하단으로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영역내 스크롤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제품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 동일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553" t="22676" r="1832"/>
          <a:stretch/>
        </p:blipFill>
        <p:spPr>
          <a:xfrm>
            <a:off x="234318" y="602216"/>
            <a:ext cx="8695822" cy="27009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66" y="3508451"/>
            <a:ext cx="1898248" cy="41028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7473490" y="3303185"/>
            <a:ext cx="0" cy="20526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3918736"/>
            <a:ext cx="7799222" cy="25346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3392" y="4221088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396" y="3940281"/>
            <a:ext cx="555532" cy="262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2985" y="3962190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557" y="4815432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547139" y="4261051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4673121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203" y="4719391"/>
            <a:ext cx="161925" cy="17145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11636" y="4363854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97845" y="4371001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45193" y="5108589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8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5384340"/>
            <a:ext cx="2350750" cy="314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203" y="5449082"/>
            <a:ext cx="161925" cy="1714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162351" y="5114435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241046" y="4261051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78818" y="433073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13588" y="4564117"/>
            <a:ext cx="1191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434210" y="436385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346751" y="473101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71108" y="441061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76519"/>
              </p:ext>
            </p:extLst>
          </p:nvPr>
        </p:nvGraphicFramePr>
        <p:xfrm>
          <a:off x="3501858" y="473910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3554221" y="447439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04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07598" y="47399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409113" y="546081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3434210" y="5095028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03943" y="515167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96674"/>
              </p:ext>
            </p:extLst>
          </p:nvPr>
        </p:nvGraphicFramePr>
        <p:xfrm>
          <a:off x="3501858" y="547027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554221" y="520556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346751" y="551695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807598" y="552592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9" name="모서리가 둥근 직사각형 128"/>
          <p:cNvSpPr/>
          <p:nvPr/>
        </p:nvSpPr>
        <p:spPr>
          <a:xfrm flipH="1">
            <a:off x="6422143" y="4363854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366" y="27939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366" y="3430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9" y="39519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89" y="43456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201" y="4312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293" y="43251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0480" y="3437636"/>
            <a:ext cx="2779216" cy="33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 smtClean="0">
                <a:solidFill>
                  <a:schemeClr val="tx1"/>
                </a:solidFill>
              </a:rPr>
              <a:t>O </a:t>
            </a:r>
            <a:r>
              <a:rPr lang="en-US" altLang="ko-KR" sz="800" b="1" dirty="0">
                <a:solidFill>
                  <a:schemeClr val="tx1"/>
                </a:solidFill>
              </a:rPr>
              <a:t>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r>
              <a:rPr lang="en-US" altLang="ko-KR" sz="800" b="1" dirty="0">
                <a:solidFill>
                  <a:schemeClr val="tx1"/>
                </a:solidFill>
              </a:rPr>
              <a:t>O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37499"/>
              </p:ext>
            </p:extLst>
          </p:nvPr>
        </p:nvGraphicFramePr>
        <p:xfrm>
          <a:off x="9000565" y="44624"/>
          <a:ext cx="3152540" cy="211693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추가구성품선택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구매하기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옵션선택영역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2-1 </a:t>
                      </a:r>
                      <a:r>
                        <a:rPr lang="ko-KR" altLang="en-US" sz="800" dirty="0" smtClean="0"/>
                        <a:t>선택된 옵션 없을 시 </a:t>
                      </a:r>
                      <a:r>
                        <a:rPr lang="ko-KR" altLang="en-US" sz="800" dirty="0" err="1" smtClean="0"/>
                        <a:t>화면문구</a:t>
                      </a:r>
                      <a:r>
                        <a:rPr lang="ko-KR" altLang="en-US" sz="800" dirty="0" smtClean="0"/>
                        <a:t> 노출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 된 옵션 있을 시 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선택 </a:t>
                      </a:r>
                      <a:r>
                        <a:rPr lang="ko-KR" altLang="en-US" sz="800" dirty="0" err="1" smtClean="0"/>
                        <a:t>순차별로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옵션영역</a:t>
                      </a:r>
                      <a:r>
                        <a:rPr lang="ko-KR" altLang="en-US" sz="800" dirty="0" smtClean="0"/>
                        <a:t> 하위로 노출됨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제일 먼저 선택한 옵션이 </a:t>
                      </a:r>
                      <a:r>
                        <a:rPr lang="ko-KR" altLang="en-US" sz="800" dirty="0" err="1" smtClean="0"/>
                        <a:t>최상단</a:t>
                      </a:r>
                      <a:r>
                        <a:rPr lang="ko-KR" altLang="en-US" sz="800" dirty="0" smtClean="0"/>
                        <a:t> 위치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6" y="638104"/>
            <a:ext cx="1898248" cy="410285"/>
          </a:xfrm>
          <a:prstGeom prst="rect">
            <a:avLst/>
          </a:prstGeom>
        </p:spPr>
      </p:pic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1048389"/>
            <a:ext cx="7799222" cy="25346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3392" y="1350741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96" y="1069934"/>
            <a:ext cx="555532" cy="262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2985" y="1091843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57" y="1945085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547139" y="1390704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1802774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03" y="1849044"/>
            <a:ext cx="161925" cy="17145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11636" y="1493507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97845" y="1500654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3241046" y="1390704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78818" y="146039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13588" y="1693770"/>
            <a:ext cx="1191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4264" y="2359143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옵셥을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선택해주세요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6" y="3683117"/>
            <a:ext cx="1898248" cy="410285"/>
          </a:xfrm>
          <a:prstGeom prst="rect">
            <a:avLst/>
          </a:prstGeom>
        </p:spPr>
      </p:pic>
      <p:sp>
        <p:nvSpPr>
          <p:cNvPr id="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4093402"/>
            <a:ext cx="7799222" cy="25346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23392" y="4395754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96" y="4114947"/>
            <a:ext cx="555532" cy="26233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2985" y="4136856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57" y="4990098"/>
            <a:ext cx="1667371" cy="773808"/>
          </a:xfrm>
          <a:prstGeom prst="rect">
            <a:avLst/>
          </a:prstGeom>
        </p:spPr>
      </p:pic>
      <p:cxnSp>
        <p:nvCxnSpPr>
          <p:cNvPr id="29" name="직선 연결선 28"/>
          <p:cNvCxnSpPr/>
          <p:nvPr/>
        </p:nvCxnSpPr>
        <p:spPr>
          <a:xfrm>
            <a:off x="6547139" y="4435717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4847787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03" y="4894057"/>
            <a:ext cx="16192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1636" y="453852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97845" y="4545667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241046" y="4435717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78818" y="4505404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13588" y="4738783"/>
            <a:ext cx="1191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434210" y="4558940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46751" y="492610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03943" y="461558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85278"/>
              </p:ext>
            </p:extLst>
          </p:nvPr>
        </p:nvGraphicFramePr>
        <p:xfrm>
          <a:off x="3501858" y="493418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554221" y="4669480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04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07598" y="493506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409113" y="565590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45" name="직사각형 44"/>
          <p:cNvSpPr/>
          <p:nvPr/>
        </p:nvSpPr>
        <p:spPr>
          <a:xfrm>
            <a:off x="3434210" y="5290114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03943" y="534675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13361"/>
              </p:ext>
            </p:extLst>
          </p:nvPr>
        </p:nvGraphicFramePr>
        <p:xfrm>
          <a:off x="3501858" y="566536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554221" y="540065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46751" y="571204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07598" y="572100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51" name="모서리가 둥근 직사각형 50"/>
          <p:cNvSpPr/>
          <p:nvPr/>
        </p:nvSpPr>
        <p:spPr>
          <a:xfrm flipH="1">
            <a:off x="6422143" y="4558940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201" y="45075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31" y="9019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77" y="14572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53" y="21712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3532" y="5164249"/>
            <a:ext cx="2354411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3197" y="5484177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베이비핑크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3197" y="5214690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3197" y="5740944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러브베이지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3197" y="600501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3197" y="6272936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코랄</a:t>
            </a:r>
            <a:r>
              <a:rPr lang="ko-KR" altLang="en-US" sz="800" dirty="0" smtClean="0"/>
              <a:t> 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016149" y="5359365"/>
            <a:ext cx="45719" cy="110848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07568" y="6003910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07568" y="575879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07568" y="5485634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207568" y="5233837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07568" y="6267846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8245" y="602653"/>
            <a:ext cx="2779216" cy="33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>
                <a:solidFill>
                  <a:schemeClr val="tx1"/>
                </a:solidFill>
              </a:rPr>
              <a:t>O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6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85197"/>
              </p:ext>
            </p:extLst>
          </p:nvPr>
        </p:nvGraphicFramePr>
        <p:xfrm>
          <a:off x="9000565" y="44624"/>
          <a:ext cx="3152540" cy="190073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추가구성품선택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구매하기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추가구성품선택영역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본품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디폴트 수량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개로 체크 되어 영역 노출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추가구성품</a:t>
                      </a:r>
                      <a:r>
                        <a:rPr lang="ko-KR" altLang="en-US" sz="800" dirty="0" smtClean="0"/>
                        <a:t> 영역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2</a:t>
                      </a:r>
                      <a:r>
                        <a:rPr lang="ko-KR" altLang="en-US" sz="800" dirty="0" smtClean="0"/>
                        <a:t>번에서 </a:t>
                      </a:r>
                      <a:r>
                        <a:rPr lang="ko-KR" altLang="en-US" sz="800" dirty="0" err="1" smtClean="0"/>
                        <a:t>추가구성품</a:t>
                      </a:r>
                      <a:r>
                        <a:rPr lang="ko-KR" altLang="en-US" sz="800" dirty="0" smtClean="0"/>
                        <a:t> 선택 시 해당 영역으로 추가 됨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6" y="638104"/>
            <a:ext cx="1898248" cy="410285"/>
          </a:xfrm>
          <a:prstGeom prst="rect">
            <a:avLst/>
          </a:prstGeom>
        </p:spPr>
      </p:pic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1048389"/>
            <a:ext cx="7799222" cy="25346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3392" y="1350741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96" y="1069934"/>
            <a:ext cx="555532" cy="2623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2985" y="1091843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57" y="1945085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547139" y="1390704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1802774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03" y="1849044"/>
            <a:ext cx="161925" cy="171450"/>
          </a:xfrm>
          <a:prstGeom prst="rect">
            <a:avLst/>
          </a:prstGeom>
        </p:spPr>
      </p:pic>
      <p:cxnSp>
        <p:nvCxnSpPr>
          <p:cNvPr id="85" name="직선 연결선 84"/>
          <p:cNvCxnSpPr/>
          <p:nvPr/>
        </p:nvCxnSpPr>
        <p:spPr>
          <a:xfrm>
            <a:off x="3241046" y="1390704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78818" y="146039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213588" y="1693770"/>
            <a:ext cx="11913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77" y="14572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8245" y="602653"/>
            <a:ext cx="2779216" cy="338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>
                <a:solidFill>
                  <a:schemeClr val="tx1"/>
                </a:solidFill>
              </a:rPr>
              <a:t>X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r>
              <a:rPr lang="en-US" altLang="ko-KR" sz="800" b="1" dirty="0">
                <a:solidFill>
                  <a:schemeClr val="tx1"/>
                </a:solidFill>
              </a:rPr>
              <a:t>O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193" y="1503256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3434210" y="151061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76" name="TextBox 75"/>
          <p:cNvSpPr txBox="1"/>
          <p:nvPr/>
        </p:nvSpPr>
        <p:spPr>
          <a:xfrm>
            <a:off x="5346751" y="1877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71108" y="155737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86708"/>
              </p:ext>
            </p:extLst>
          </p:nvPr>
        </p:nvGraphicFramePr>
        <p:xfrm>
          <a:off x="3501858" y="188585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3554221" y="162115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04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07598" y="188673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409113" y="260757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434210" y="2241786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8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03943" y="229843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77425"/>
              </p:ext>
            </p:extLst>
          </p:nvPr>
        </p:nvGraphicFramePr>
        <p:xfrm>
          <a:off x="3501858" y="261703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54221" y="2352326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6751" y="266371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807598" y="267267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 flipH="1">
            <a:off x="6422143" y="1510612"/>
            <a:ext cx="45719" cy="48952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01114" y="1503256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990" y="14160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990" y="22570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31" y="9019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0047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일시품절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620688"/>
            <a:ext cx="5021383" cy="24077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95" y="3256431"/>
            <a:ext cx="8457138" cy="566873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0920536" y="3862285"/>
            <a:ext cx="0" cy="384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935760" y="4725144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734" y="4314859"/>
            <a:ext cx="1898248" cy="41028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935760" y="5027496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764" y="4746689"/>
            <a:ext cx="555532" cy="2623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5760" y="4768598"/>
            <a:ext cx="3462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5/15(</a:t>
            </a:r>
            <a:r>
              <a:rPr lang="ko-KR" altLang="en-US" sz="800" dirty="0" smtClean="0">
                <a:solidFill>
                  <a:srgbClr val="000000"/>
                </a:solidFill>
              </a:rPr>
              <a:t>수</a:t>
            </a:r>
            <a:r>
              <a:rPr lang="en-US" altLang="ko-KR" sz="800" dirty="0" smtClean="0">
                <a:solidFill>
                  <a:srgbClr val="000000"/>
                </a:solidFill>
              </a:rPr>
              <a:t>) 14:00 </a:t>
            </a:r>
            <a:r>
              <a:rPr lang="ko-KR" altLang="en-US" sz="800" dirty="0" smtClean="0">
                <a:solidFill>
                  <a:srgbClr val="000000"/>
                </a:solidFill>
              </a:rPr>
              <a:t>입고예정 </a:t>
            </a:r>
            <a:r>
              <a:rPr lang="en-US" altLang="ko-KR" sz="800" dirty="0" smtClean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925" y="5621840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9859507" y="5067459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54782" y="514863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550031" y="53789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60107" y="517026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2024" y="553742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3937" y="5280803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rcRect l="77889" t="1085" r="635" b="76856"/>
          <a:stretch/>
        </p:blipFill>
        <p:spPr>
          <a:xfrm>
            <a:off x="9836735" y="4281358"/>
            <a:ext cx="1898248" cy="44378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950312" y="5142253"/>
            <a:ext cx="1750550" cy="133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052153" y="5170941"/>
            <a:ext cx="1591607" cy="342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입고알림신청</a:t>
            </a:r>
            <a:endParaRPr lang="ko-KR" altLang="en-US" sz="800" b="1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08426"/>
              </p:ext>
            </p:extLst>
          </p:nvPr>
        </p:nvGraphicFramePr>
        <p:xfrm>
          <a:off x="9000565" y="447966"/>
          <a:ext cx="3152540" cy="1995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일시품절일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dirty="0" smtClean="0"/>
                        <a:t>PC</a:t>
                      </a:r>
                      <a:r>
                        <a:rPr lang="ko-KR" altLang="en-US" sz="800" dirty="0" err="1" smtClean="0"/>
                        <a:t>제품상세</a:t>
                      </a:r>
                      <a:r>
                        <a:rPr lang="ko-KR" altLang="en-US" sz="800" dirty="0" smtClean="0"/>
                        <a:t> 상단 표기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입고알림</a:t>
                      </a:r>
                      <a:r>
                        <a:rPr lang="ko-KR" altLang="en-US" sz="800" dirty="0" smtClean="0"/>
                        <a:t> 신청 버튼 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패키지 제품 </a:t>
                      </a:r>
                      <a:r>
                        <a:rPr lang="ko-KR" altLang="en-US" sz="800" dirty="0" err="1" smtClean="0"/>
                        <a:t>일때도</a:t>
                      </a:r>
                      <a:r>
                        <a:rPr lang="ko-KR" altLang="en-US" sz="800" dirty="0" smtClean="0"/>
                        <a:t> 동일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입고알림신청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제품영역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일시품절</a:t>
                      </a:r>
                      <a:r>
                        <a:rPr lang="ko-KR" altLang="en-US" sz="800" baseline="0" dirty="0" smtClean="0"/>
                        <a:t> 표시</a:t>
                      </a:r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입고알림신청 버튼 클릭 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입고알림신청 팝업 노출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23545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4613" y="35057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1621" y="5556347"/>
            <a:ext cx="574052" cy="11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rgbClr val="C00000"/>
                </a:solidFill>
              </a:rPr>
              <a:t>일시품절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5096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096" y="26568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131" y="52166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555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판매중지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5021383" cy="2407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9856" y="2763672"/>
            <a:ext cx="576064" cy="15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판매중지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5680" y="3003776"/>
            <a:ext cx="208823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구매불가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95" y="3256431"/>
            <a:ext cx="8457138" cy="566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0920536" y="3862285"/>
            <a:ext cx="0" cy="384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935760" y="4725144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734" y="4314859"/>
            <a:ext cx="1898248" cy="41028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935760" y="5027496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764" y="4746689"/>
            <a:ext cx="555532" cy="2623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5760" y="4768598"/>
            <a:ext cx="3462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5/15(</a:t>
            </a:r>
            <a:r>
              <a:rPr lang="ko-KR" altLang="en-US" sz="800" dirty="0" smtClean="0">
                <a:solidFill>
                  <a:srgbClr val="000000"/>
                </a:solidFill>
              </a:rPr>
              <a:t>수</a:t>
            </a:r>
            <a:r>
              <a:rPr lang="en-US" altLang="ko-KR" sz="800" dirty="0" smtClean="0">
                <a:solidFill>
                  <a:srgbClr val="000000"/>
                </a:solidFill>
              </a:rPr>
              <a:t>) 14:00 </a:t>
            </a:r>
            <a:r>
              <a:rPr lang="ko-KR" altLang="en-US" sz="800" dirty="0" smtClean="0">
                <a:solidFill>
                  <a:srgbClr val="000000"/>
                </a:solidFill>
              </a:rPr>
              <a:t>입고예정 </a:t>
            </a:r>
            <a:r>
              <a:rPr lang="en-US" altLang="ko-KR" sz="800" dirty="0" smtClean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925" y="5621840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9859507" y="5067459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54782" y="514863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550031" y="53789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82566" y="517026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59402" y="553766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6396" y="5280803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77889" t="1085" r="635" b="76856"/>
          <a:stretch/>
        </p:blipFill>
        <p:spPr>
          <a:xfrm>
            <a:off x="9836735" y="4281358"/>
            <a:ext cx="1898248" cy="4437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950312" y="5142253"/>
            <a:ext cx="1750550" cy="133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153" y="5170941"/>
            <a:ext cx="1591607" cy="342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입고알림신청</a:t>
            </a:r>
            <a:endParaRPr lang="ko-KR" altLang="en-US" sz="800" b="1"/>
          </a:p>
        </p:txBody>
      </p:sp>
      <p:sp>
        <p:nvSpPr>
          <p:cNvPr id="25" name="직사각형 24"/>
          <p:cNvSpPr/>
          <p:nvPr/>
        </p:nvSpPr>
        <p:spPr>
          <a:xfrm>
            <a:off x="10016539" y="3491288"/>
            <a:ext cx="1192029" cy="280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구매불가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996067" y="4366168"/>
            <a:ext cx="1192029" cy="280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구매불가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39977" y="5206504"/>
            <a:ext cx="1192029" cy="280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구매불가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93894"/>
              </p:ext>
            </p:extLst>
          </p:nvPr>
        </p:nvGraphicFramePr>
        <p:xfrm>
          <a:off x="9000565" y="447966"/>
          <a:ext cx="3152540" cy="187309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판매중지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판매중지일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dirty="0" smtClean="0"/>
                        <a:t>PC</a:t>
                      </a:r>
                      <a:r>
                        <a:rPr lang="ko-KR" altLang="en-US" sz="800" dirty="0" err="1" smtClean="0"/>
                        <a:t>제품상세</a:t>
                      </a:r>
                      <a:r>
                        <a:rPr lang="ko-KR" altLang="en-US" sz="800" dirty="0" smtClean="0"/>
                        <a:t> 상단 표기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구매불가</a:t>
                      </a:r>
                      <a:r>
                        <a:rPr lang="ko-KR" altLang="en-US" sz="800" dirty="0" smtClean="0"/>
                        <a:t> 버튼 노출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클릭 없음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제품영역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판매중지 표시</a:t>
                      </a:r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구매불가</a:t>
                      </a:r>
                      <a:r>
                        <a:rPr lang="ko-KR" altLang="en-US" sz="800" dirty="0" smtClean="0"/>
                        <a:t> 버튼 클릭 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클릭 없음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025" y="2713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760" y="29811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499" y="52343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4080" y="5556347"/>
            <a:ext cx="574052" cy="11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rgbClr val="C00000"/>
                </a:solidFill>
              </a:rPr>
              <a:t>판매중지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499" y="43798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507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6543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출시예정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5021383" cy="2407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9856" y="2763672"/>
            <a:ext cx="576064" cy="15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C00000"/>
                </a:solidFill>
              </a:rPr>
              <a:t>출시예정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95" y="3256431"/>
            <a:ext cx="8457138" cy="566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0920536" y="3862285"/>
            <a:ext cx="0" cy="384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935760" y="4725144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734" y="4314859"/>
            <a:ext cx="1898248" cy="41028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935760" y="5027496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764" y="4746689"/>
            <a:ext cx="555532" cy="2623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5760" y="4768598"/>
            <a:ext cx="3462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5/15(</a:t>
            </a:r>
            <a:r>
              <a:rPr lang="ko-KR" altLang="en-US" sz="800" dirty="0" smtClean="0">
                <a:solidFill>
                  <a:srgbClr val="000000"/>
                </a:solidFill>
              </a:rPr>
              <a:t>수</a:t>
            </a:r>
            <a:r>
              <a:rPr lang="en-US" altLang="ko-KR" sz="800" dirty="0" smtClean="0">
                <a:solidFill>
                  <a:srgbClr val="000000"/>
                </a:solidFill>
              </a:rPr>
              <a:t>) 14:00 </a:t>
            </a:r>
            <a:r>
              <a:rPr lang="ko-KR" altLang="en-US" sz="800" dirty="0" smtClean="0">
                <a:solidFill>
                  <a:srgbClr val="000000"/>
                </a:solidFill>
              </a:rPr>
              <a:t>입고예정 </a:t>
            </a:r>
            <a:r>
              <a:rPr lang="en-US" altLang="ko-KR" sz="800" dirty="0" smtClean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925" y="5621840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9859507" y="5067459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54782" y="514863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550031" y="53789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79776" y="517026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8848" y="553742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3606" y="5280803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77889" t="1085" r="635" b="76856"/>
          <a:stretch/>
        </p:blipFill>
        <p:spPr>
          <a:xfrm>
            <a:off x="9836735" y="4281358"/>
            <a:ext cx="1898248" cy="4437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950312" y="5142253"/>
            <a:ext cx="1750550" cy="133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153" y="5170941"/>
            <a:ext cx="1591607" cy="342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입고알림신청</a:t>
            </a:r>
            <a:endParaRPr lang="ko-KR" altLang="en-US" sz="800" b="1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3348"/>
              </p:ext>
            </p:extLst>
          </p:nvPr>
        </p:nvGraphicFramePr>
        <p:xfrm>
          <a:off x="9000565" y="447966"/>
          <a:ext cx="3152540" cy="187309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출시예정일</a:t>
                      </a:r>
                      <a:r>
                        <a:rPr lang="ko-KR" altLang="en-US" sz="800" dirty="0" smtClean="0"/>
                        <a:t> 시 </a:t>
                      </a:r>
                      <a:r>
                        <a:rPr lang="en-US" altLang="ko-KR" sz="800" dirty="0" smtClean="0"/>
                        <a:t>PC</a:t>
                      </a:r>
                      <a:r>
                        <a:rPr lang="ko-KR" altLang="en-US" sz="800" dirty="0" err="1" smtClean="0"/>
                        <a:t>제품상세</a:t>
                      </a:r>
                      <a:r>
                        <a:rPr lang="ko-KR" altLang="en-US" sz="800" dirty="0" smtClean="0"/>
                        <a:t> 상단 표기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입고알림신청 버튼 노출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클릭 없음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입고알림신청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제품영역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출시예정</a:t>
                      </a:r>
                      <a:r>
                        <a:rPr lang="ko-KR" altLang="en-US" sz="800" baseline="0" dirty="0" smtClean="0"/>
                        <a:t> 표시</a:t>
                      </a:r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입고알림신청 버튼 클릭 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입고알림신청 팝업 노출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133742" y="5552404"/>
            <a:ext cx="576064" cy="15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C00000"/>
                </a:solidFill>
              </a:rPr>
              <a:t>출시예정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025" y="2713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760" y="29811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499" y="52343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490" y="43794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507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801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추가구성품</a:t>
            </a:r>
            <a:r>
              <a:rPr lang="en-US" altLang="ko-KR" dirty="0"/>
              <a:t>_</a:t>
            </a:r>
            <a:r>
              <a:rPr lang="ko-KR" altLang="en-US" dirty="0" smtClean="0"/>
              <a:t>단독구매불가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980728"/>
            <a:ext cx="5021383" cy="24077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9856" y="2763672"/>
            <a:ext cx="576064" cy="15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C00000"/>
                </a:solidFill>
              </a:rPr>
              <a:t>출시예정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395" y="3256431"/>
            <a:ext cx="8457138" cy="56687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0920536" y="3862285"/>
            <a:ext cx="0" cy="384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935760" y="4725144"/>
            <a:ext cx="7799222" cy="181452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734" y="4314859"/>
            <a:ext cx="1898248" cy="41028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3935760" y="5027496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764" y="4746689"/>
            <a:ext cx="555532" cy="2623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5760" y="4768598"/>
            <a:ext cx="3462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5/15(</a:t>
            </a:r>
            <a:r>
              <a:rPr lang="ko-KR" altLang="en-US" sz="800" dirty="0" smtClean="0">
                <a:solidFill>
                  <a:srgbClr val="000000"/>
                </a:solidFill>
              </a:rPr>
              <a:t>수</a:t>
            </a:r>
            <a:r>
              <a:rPr lang="en-US" altLang="ko-KR" sz="800" dirty="0" smtClean="0">
                <a:solidFill>
                  <a:srgbClr val="000000"/>
                </a:solidFill>
              </a:rPr>
              <a:t>) 14:00 </a:t>
            </a:r>
            <a:r>
              <a:rPr lang="ko-KR" altLang="en-US" sz="800" dirty="0" smtClean="0">
                <a:solidFill>
                  <a:srgbClr val="000000"/>
                </a:solidFill>
              </a:rPr>
              <a:t>입고예정 </a:t>
            </a:r>
            <a:r>
              <a:rPr lang="en-US" altLang="ko-KR" sz="800" dirty="0" smtClean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925" y="5621840"/>
            <a:ext cx="1667371" cy="77380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9859507" y="5067459"/>
            <a:ext cx="0" cy="14001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54782" y="514863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550031" y="5378926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79776" y="517026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318848" y="553742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3606" y="5280803"/>
            <a:ext cx="225337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77889" t="1085" r="635" b="76856"/>
          <a:stretch/>
        </p:blipFill>
        <p:spPr>
          <a:xfrm>
            <a:off x="9836735" y="4281358"/>
            <a:ext cx="1898248" cy="44378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9950312" y="5142253"/>
            <a:ext cx="1750550" cy="133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52153" y="5170941"/>
            <a:ext cx="1591607" cy="342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입고알림신청</a:t>
            </a:r>
            <a:endParaRPr lang="ko-KR" altLang="en-US" sz="800" b="1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38647"/>
              </p:ext>
            </p:extLst>
          </p:nvPr>
        </p:nvGraphicFramePr>
        <p:xfrm>
          <a:off x="9000565" y="447966"/>
          <a:ext cx="3152540" cy="223885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/>
                        <a:t>추가구성품</a:t>
                      </a:r>
                      <a:r>
                        <a:rPr lang="ko-KR" altLang="en-US" sz="800" b="1" dirty="0" smtClean="0"/>
                        <a:t> </a:t>
                      </a:r>
                      <a:r>
                        <a:rPr lang="ko-KR" altLang="en-US" sz="800" b="1" dirty="0" err="1" smtClean="0"/>
                        <a:t>단독구매</a:t>
                      </a:r>
                      <a:r>
                        <a:rPr lang="ko-KR" altLang="en-US" sz="800" b="1" dirty="0" smtClean="0"/>
                        <a:t> 불가시</a:t>
                      </a:r>
                      <a:endParaRPr lang="en-US" altLang="ko-KR" sz="800" b="1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단독구매불가 버튼 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금액은 캠페인 가격 노출 </a:t>
                      </a:r>
                      <a:r>
                        <a:rPr lang="en-US" altLang="ko-KR" sz="800" dirty="0" smtClean="0"/>
                        <a:t>– </a:t>
                      </a:r>
                      <a:r>
                        <a:rPr lang="ko-KR" altLang="en-US" sz="800" dirty="0" smtClean="0"/>
                        <a:t>캠페인종료시 </a:t>
                      </a:r>
                      <a:r>
                        <a:rPr lang="ko-KR" altLang="en-US" sz="800" dirty="0" err="1" smtClean="0"/>
                        <a:t>정가노출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단독구매</a:t>
                      </a:r>
                      <a:r>
                        <a:rPr lang="ko-KR" altLang="en-US" sz="800" dirty="0" smtClean="0"/>
                        <a:t> 불가시 주문완료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상세 화면 등에서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추가구성품</a:t>
                      </a:r>
                      <a:r>
                        <a:rPr lang="ko-KR" altLang="en-US" sz="800" dirty="0" smtClean="0"/>
                        <a:t> 상세페이지로 진입 시 케이스</a:t>
                      </a:r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 스크롤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단독구매불가 버튼 클릭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상세 케이스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/>
                        <a:t>제품영역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단독구매불가 표시</a:t>
                      </a:r>
                      <a:endParaRPr lang="en-US" altLang="ko-KR" sz="80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단독구매불가 버튼 클릭 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클릭 없음</a:t>
                      </a:r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4133742" y="5552404"/>
            <a:ext cx="810130" cy="18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rgbClr val="C00000"/>
                </a:solidFill>
              </a:rPr>
              <a:t>단독구매불가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6160" y="2735091"/>
            <a:ext cx="81413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C00000"/>
                </a:solidFill>
              </a:rPr>
              <a:t>단독구매불가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90037" y="2999222"/>
            <a:ext cx="2116254" cy="2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632504" y="3680"/>
            <a:ext cx="1559496" cy="781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6/21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800" b="1" dirty="0" err="1">
                <a:solidFill>
                  <a:schemeClr val="tx1"/>
                </a:solidFill>
              </a:rPr>
              <a:t>추가구성품</a:t>
            </a:r>
            <a:r>
              <a:rPr lang="ko-KR" altLang="en-US" sz="800" b="1" dirty="0">
                <a:solidFill>
                  <a:schemeClr val="tx1"/>
                </a:solidFill>
              </a:rPr>
              <a:t> 상세 </a:t>
            </a:r>
            <a:r>
              <a:rPr lang="ko-KR" altLang="en-US" sz="800" b="1" dirty="0" err="1">
                <a:solidFill>
                  <a:schemeClr val="tx1"/>
                </a:solidFill>
              </a:rPr>
              <a:t>구매버튼</a:t>
            </a:r>
            <a:r>
              <a:rPr lang="ko-KR" altLang="en-US" sz="800" b="1" dirty="0">
                <a:solidFill>
                  <a:schemeClr val="tx1"/>
                </a:solidFill>
              </a:rPr>
              <a:t> 케이스 추가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36851" y="3525949"/>
            <a:ext cx="817931" cy="2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36851" y="4364923"/>
            <a:ext cx="817931" cy="2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437762" y="5220371"/>
            <a:ext cx="817931" cy="228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단독구매불가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34" y="27175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669" y="29926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499" y="52343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507" y="43739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55076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160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39861"/>
              </p:ext>
            </p:extLst>
          </p:nvPr>
        </p:nvGraphicFramePr>
        <p:xfrm>
          <a:off x="9000565" y="44624"/>
          <a:ext cx="3152540" cy="180072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기능은 상위 화면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출시예정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 시 입고알림신청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제품이 모두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7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249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71596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23392" y="4093402"/>
            <a:ext cx="7799222" cy="25346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23392" y="4395754"/>
            <a:ext cx="77992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396" y="4114947"/>
            <a:ext cx="555532" cy="26233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32985" y="4136856"/>
            <a:ext cx="23519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000000"/>
                </a:solidFill>
              </a:rPr>
              <a:t>[</a:t>
            </a:r>
            <a:r>
              <a:rPr lang="ko-KR" altLang="en-US" sz="800" dirty="0" err="1">
                <a:solidFill>
                  <a:srgbClr val="000000"/>
                </a:solidFill>
              </a:rPr>
              <a:t>쿠로미</a:t>
            </a:r>
            <a:r>
              <a:rPr lang="en-US" altLang="ko-KR" sz="800" dirty="0">
                <a:solidFill>
                  <a:srgbClr val="000000"/>
                </a:solidFill>
              </a:rPr>
              <a:t>X</a:t>
            </a:r>
            <a:r>
              <a:rPr lang="ko-KR" altLang="en-US" sz="800" dirty="0" err="1">
                <a:solidFill>
                  <a:srgbClr val="000000"/>
                </a:solidFill>
              </a:rPr>
              <a:t>이니스프리</a:t>
            </a:r>
            <a:r>
              <a:rPr lang="en-US" altLang="ko-KR" sz="800" dirty="0">
                <a:solidFill>
                  <a:srgbClr val="000000"/>
                </a:solidFill>
              </a:rPr>
              <a:t>] </a:t>
            </a:r>
            <a:r>
              <a:rPr lang="ko-KR" altLang="en-US" sz="800" dirty="0" err="1">
                <a:solidFill>
                  <a:srgbClr val="000000"/>
                </a:solidFill>
              </a:rPr>
              <a:t>노세범</a:t>
            </a:r>
            <a:r>
              <a:rPr lang="ko-KR" altLang="en-US" sz="800" dirty="0">
                <a:solidFill>
                  <a:srgbClr val="000000"/>
                </a:solidFill>
              </a:rPr>
              <a:t> 미네랄 파우더 </a:t>
            </a:r>
            <a:r>
              <a:rPr lang="en-US" altLang="ko-KR" sz="800" dirty="0">
                <a:solidFill>
                  <a:srgbClr val="000000"/>
                </a:solidFill>
              </a:rPr>
              <a:t>5g</a:t>
            </a:r>
            <a:endParaRPr lang="ko-KR" altLang="en-US" sz="8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547139" y="4435717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1905" y="4847787"/>
            <a:ext cx="2350750" cy="31449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03" y="4894057"/>
            <a:ext cx="16192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1636" y="453852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3241046" y="4435717"/>
            <a:ext cx="0" cy="21202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rcRect l="77889" t="1085" r="635" b="76856"/>
          <a:stretch/>
        </p:blipFill>
        <p:spPr>
          <a:xfrm>
            <a:off x="6524366" y="3584539"/>
            <a:ext cx="1898248" cy="4437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568896" y="4894057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좌측 옵션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셀렉트박스에서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입고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알림신청이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3532" y="5164249"/>
            <a:ext cx="2349123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3197" y="5484177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베이비핑크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3197" y="5214690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3197" y="5740944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러브베이지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93197" y="6005011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3197" y="6272936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코랄</a:t>
            </a:r>
            <a:r>
              <a:rPr lang="ko-KR" altLang="en-US" sz="800" dirty="0" smtClean="0"/>
              <a:t> 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16149" y="5359365"/>
            <a:ext cx="45719" cy="110848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207568" y="6003910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07568" y="575879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207568" y="5485634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07568" y="5233837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07568" y="6267846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89073" y="4582547"/>
            <a:ext cx="1591607" cy="3428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입고알림신청</a:t>
            </a:r>
            <a:endParaRPr lang="ko-KR" altLang="en-US" sz="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47818" y="4990727"/>
            <a:ext cx="16328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옵션을 선택하지 않고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입고알림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신청을 하시면 옵션에 상관 없이 제품 입고 시 알림을 드립니다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32504" y="3680"/>
            <a:ext cx="1559496" cy="781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6/21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입고알림신청 버튼 하단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안내문구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누락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983460"/>
              </p:ext>
            </p:extLst>
          </p:nvPr>
        </p:nvGraphicFramePr>
        <p:xfrm>
          <a:off x="65314" y="410330"/>
          <a:ext cx="5996592" cy="551634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2024-04-18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 리뷰 피드백 반영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추가구성품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할인 추가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0.62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2024-05-14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혜택명칭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나의혜택가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ㄴ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쿠폰은 혜택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높은순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사용기간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임박순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일시품절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표시 안함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2024-05-22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2024-05-30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재부여 기입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2024-06-21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추가구성품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상세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구매버튼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정책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2024-06-26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증정 안내 문구 보완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2024-07-08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대체증정품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정책 변경사항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5760" y="3307976"/>
            <a:ext cx="432048" cy="18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6/21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8384" y="3579840"/>
            <a:ext cx="432048" cy="1886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6823" y="3826928"/>
            <a:ext cx="419700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7/8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최대혜택가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IN_PC_PRD_01_01_01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54917"/>
              </p:ext>
            </p:extLst>
          </p:nvPr>
        </p:nvGraphicFramePr>
        <p:xfrm>
          <a:off x="9000565" y="44624"/>
          <a:ext cx="3152540" cy="64478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나의혜택가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7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최대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혜택가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가격영역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하단에 위치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로그인전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 화면 문구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텍스트 선택 시 로그인 팝업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로그인후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나의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텍스트와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쿠폰할인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된 가격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가능한 것 중 최대 할인 받을 수 있는 쿠폰 자동 선택됨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해당영역은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닫힘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 형태이며 닫힘 형태가 디폴트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임직원 전용 제품에는 해당 영역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펼침시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영역이 구분되어 해당제품에 적용 할 수 있는 보유한 쿠폰과 다운로드 가능 쿠폰이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보유한 또는 다운로드가능 쿠폰 중 최대 할인가 적용이 가능한 쿠폰이 자동 선택 되어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최대혜택가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[2-3]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반영됨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쿠폰은 선택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라디오버튼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통해 변경 할 수 있으며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쿠폰 각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체크 가능함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다운로드전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쿠폰도 할인가격에 적용 가능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 다운로드 받기 전에는 주문서에서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적용불가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제품상세에서는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제품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개 기준 단순 할인가 계산만 적용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적용불가한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비활성화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주문서 기준 동일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적용불가하면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된 쿠폰 할인가가 합산 되어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최종할인가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되어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체크될때마다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 적용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적용 순서는 정가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 된 금액에서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추가쿠폰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있어도 정가 기준 계산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예</a:t>
                      </a:r>
                      <a:r>
                        <a:rPr lang="en-US" altLang="ko-KR" sz="700" dirty="0" smtClean="0"/>
                        <a:t>. 10,000</a:t>
                      </a:r>
                      <a:r>
                        <a:rPr lang="ko-KR" altLang="en-US" sz="700" dirty="0" smtClean="0"/>
                        <a:t>원 </a:t>
                      </a:r>
                      <a:r>
                        <a:rPr lang="en-US" altLang="ko-KR" sz="700" dirty="0" smtClean="0"/>
                        <a:t>- (</a:t>
                      </a:r>
                      <a:r>
                        <a:rPr lang="ko-KR" altLang="en-US" sz="700" dirty="0" err="1" smtClean="0"/>
                        <a:t>일반쿠폰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10%) = 9,000</a:t>
                      </a:r>
                      <a:r>
                        <a:rPr lang="ko-KR" altLang="en-US" sz="700" dirty="0" smtClean="0"/>
                        <a:t>원 </a:t>
                      </a:r>
                      <a:r>
                        <a:rPr lang="en-US" altLang="ko-KR" sz="700" dirty="0" smtClean="0"/>
                        <a:t>– (</a:t>
                      </a:r>
                      <a:r>
                        <a:rPr lang="ko-KR" altLang="en-US" sz="700" dirty="0" err="1" smtClean="0"/>
                        <a:t>추가쿠폰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10%) = 8,100</a:t>
                      </a:r>
                      <a:r>
                        <a:rPr lang="ko-KR" altLang="en-US" sz="700" dirty="0" smtClean="0"/>
                        <a:t>원</a:t>
                      </a:r>
                      <a:endParaRPr lang="en-US" altLang="ko-KR" sz="6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해당영역에서의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가격표시이며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위의 실제 제품가격과는 무관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임직원일 경우 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임직원쿠폰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7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쿠폰 노출 순서는 혜택 높은 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사용기간 임박 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해당제품에 적용 할 수 있는 다운로드 쿠폰 있을 시 노출 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영역에서 즉시 다운로드 받기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다운로드 완료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되고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받기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-&gt; [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보유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변경됨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최대혜택가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영역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물음표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확인 레이어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화면정의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문구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X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레이어 닫힘</a:t>
                      </a: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3313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카테고리 </a:t>
            </a:r>
            <a:r>
              <a:rPr lang="en-US" altLang="ko-KR" sz="900" dirty="0" smtClean="0">
                <a:solidFill>
                  <a:prstClr val="black"/>
                </a:solidFill>
              </a:rPr>
              <a:t>V &gt; </a:t>
            </a:r>
            <a:r>
              <a:rPr lang="ko-KR" altLang="en-US" sz="900" dirty="0" smtClean="0">
                <a:solidFill>
                  <a:prstClr val="black"/>
                </a:solidFill>
              </a:rPr>
              <a:t>유형별 </a:t>
            </a:r>
            <a:r>
              <a:rPr lang="en-US" altLang="ko-KR" sz="900" dirty="0" smtClean="0">
                <a:solidFill>
                  <a:prstClr val="black"/>
                </a:solidFill>
              </a:rPr>
              <a:t>V  </a:t>
            </a:r>
            <a:r>
              <a:rPr lang="ko-KR" altLang="en-US" sz="900" dirty="0" smtClean="0">
                <a:solidFill>
                  <a:prstClr val="black"/>
                </a:solidFill>
              </a:rPr>
              <a:t>메이크업 </a:t>
            </a:r>
            <a:r>
              <a:rPr lang="en-US" altLang="ko-KR" sz="900" dirty="0" smtClean="0">
                <a:solidFill>
                  <a:prstClr val="black"/>
                </a:solidFill>
              </a:rPr>
              <a:t>V </a:t>
            </a:r>
            <a:r>
              <a:rPr lang="ko-KR" altLang="en-US" sz="900" dirty="0" smtClean="0">
                <a:solidFill>
                  <a:prstClr val="black"/>
                </a:solidFill>
              </a:rPr>
              <a:t>페이스메이크업 </a:t>
            </a:r>
            <a:r>
              <a:rPr lang="en-US" altLang="ko-KR" sz="900" dirty="0">
                <a:solidFill>
                  <a:prstClr val="black"/>
                </a:solidFill>
              </a:rPr>
              <a:t>V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44141"/>
          <a:stretch/>
        </p:blipFill>
        <p:spPr>
          <a:xfrm>
            <a:off x="101717" y="2111988"/>
            <a:ext cx="4764644" cy="4194701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180694" y="3053494"/>
            <a:ext cx="4536504" cy="235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u="sng" dirty="0" smtClean="0">
                <a:solidFill>
                  <a:srgbClr val="00BC70"/>
                </a:solidFill>
              </a:rPr>
              <a:t>로그인</a:t>
            </a:r>
            <a:r>
              <a:rPr lang="ko-KR" altLang="en-US" sz="800" dirty="0" smtClean="0">
                <a:solidFill>
                  <a:schemeClr val="tx1"/>
                </a:solidFill>
              </a:rPr>
              <a:t> 후 나의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혜택가를</a:t>
            </a:r>
            <a:r>
              <a:rPr lang="ko-KR" altLang="en-US" sz="800" dirty="0" smtClean="0">
                <a:solidFill>
                  <a:schemeClr val="tx1"/>
                </a:solidFill>
              </a:rPr>
              <a:t> 확인하세요</a:t>
            </a:r>
            <a:r>
              <a:rPr lang="en-US" altLang="ko-KR" sz="800" dirty="0" smtClean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3725" y="189859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로그인전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영역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72888" y="1898595"/>
            <a:ext cx="3016729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로그인후 영역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43970" y="3346285"/>
            <a:ext cx="2933837" cy="2170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57824" y="3421469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나의 </a:t>
            </a:r>
            <a:r>
              <a:rPr lang="ko-KR" altLang="en-US" sz="800" b="1" dirty="0" err="1" smtClean="0"/>
              <a:t>혜택가</a:t>
            </a:r>
            <a:endParaRPr lang="ko-KR" altLang="en-US" sz="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053267" y="340431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C70"/>
                </a:solidFill>
              </a:rPr>
              <a:t>36,800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원</a:t>
            </a:r>
            <a:endParaRPr lang="ko-KR" altLang="en-US" sz="1000" b="1" dirty="0">
              <a:solidFill>
                <a:srgbClr val="00BC7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123189" y="3678269"/>
            <a:ext cx="2742021" cy="96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120632" y="36815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일반쿠폰</a:t>
            </a:r>
            <a:endParaRPr lang="ko-KR" altLang="en-US" sz="800" b="1" dirty="0"/>
          </a:p>
        </p:txBody>
      </p:sp>
      <p:sp>
        <p:nvSpPr>
          <p:cNvPr id="78" name="직사각형 77"/>
          <p:cNvSpPr/>
          <p:nvPr/>
        </p:nvSpPr>
        <p:spPr>
          <a:xfrm>
            <a:off x="5123189" y="4752730"/>
            <a:ext cx="2742021" cy="695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120632" y="47560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추가쿠폰</a:t>
            </a:r>
            <a:endParaRPr lang="ko-KR" altLang="en-US" sz="8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629331" y="342146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▲</a:t>
            </a:r>
            <a:endParaRPr lang="ko-KR" altLang="en-US" sz="800" b="1" dirty="0"/>
          </a:p>
        </p:txBody>
      </p:sp>
      <p:sp>
        <p:nvSpPr>
          <p:cNvPr id="143" name="직사각형 142"/>
          <p:cNvSpPr/>
          <p:nvPr/>
        </p:nvSpPr>
        <p:spPr>
          <a:xfrm>
            <a:off x="5043970" y="2567766"/>
            <a:ext cx="2933837" cy="35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5057824" y="262565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나의 </a:t>
            </a:r>
            <a:r>
              <a:rPr lang="ko-KR" altLang="en-US" sz="800" b="1" dirty="0" err="1" smtClean="0"/>
              <a:t>혜택가</a:t>
            </a:r>
            <a:endParaRPr lang="ko-KR" altLang="en-US" sz="8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053267" y="260849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C70"/>
                </a:solidFill>
              </a:rPr>
              <a:t>36,800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원</a:t>
            </a:r>
            <a:endParaRPr lang="ko-KR" altLang="en-US" sz="1000" b="1" dirty="0">
              <a:solidFill>
                <a:srgbClr val="00BC7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629331" y="26256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▼</a:t>
            </a:r>
            <a:endParaRPr lang="ko-KR" altLang="en-US" sz="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008890" y="231473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영역닫힘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디폴트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008890" y="3115885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</a:t>
            </a:r>
            <a:r>
              <a:rPr lang="ko-KR" altLang="en-US" sz="800" b="1" dirty="0" err="1" smtClean="0"/>
              <a:t>영역펼침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5120632" y="3898919"/>
            <a:ext cx="23583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■ </a:t>
            </a:r>
            <a:r>
              <a:rPr lang="ko-KR" altLang="en-US" sz="700" dirty="0" err="1" smtClean="0"/>
              <a:t>그린티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씨드</a:t>
            </a:r>
            <a:r>
              <a:rPr lang="ko-KR" altLang="en-US" sz="700" dirty="0" smtClean="0"/>
              <a:t> 라인 </a:t>
            </a:r>
            <a:r>
              <a:rPr lang="en-US" altLang="ko-KR" sz="700" dirty="0"/>
              <a:t>10% </a:t>
            </a:r>
            <a:r>
              <a:rPr lang="ko-KR" altLang="en-US" sz="700" dirty="0" smtClean="0"/>
              <a:t>할인쿠폰             </a:t>
            </a:r>
            <a:r>
              <a:rPr lang="en-US" altLang="ko-KR" sz="700" dirty="0" smtClean="0"/>
              <a:t>-4,200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0" name="직사각형 149"/>
          <p:cNvSpPr/>
          <p:nvPr/>
        </p:nvSpPr>
        <p:spPr>
          <a:xfrm>
            <a:off x="5122710" y="4138367"/>
            <a:ext cx="23663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ko-KR" altLang="en-US" sz="700" dirty="0" err="1"/>
              <a:t>그린티</a:t>
            </a:r>
            <a:r>
              <a:rPr lang="ko-KR" altLang="en-US" sz="700" dirty="0"/>
              <a:t> </a:t>
            </a:r>
            <a:r>
              <a:rPr lang="ko-KR" altLang="en-US" sz="700" dirty="0" err="1"/>
              <a:t>씨드</a:t>
            </a:r>
            <a:r>
              <a:rPr lang="ko-KR" altLang="en-US" sz="700" dirty="0"/>
              <a:t> </a:t>
            </a:r>
            <a:r>
              <a:rPr lang="ko-KR" altLang="en-US" sz="700" dirty="0" err="1" smtClean="0"/>
              <a:t>세럼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본품</a:t>
            </a:r>
            <a:r>
              <a:rPr lang="en-US" altLang="ko-KR" sz="700" dirty="0" smtClean="0"/>
              <a:t>+</a:t>
            </a:r>
            <a:r>
              <a:rPr lang="ko-KR" altLang="en-US" sz="700" dirty="0" smtClean="0"/>
              <a:t>리필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천원 할인   </a:t>
            </a:r>
            <a:r>
              <a:rPr lang="en-US" altLang="ko-KR" sz="700" dirty="0" smtClean="0"/>
              <a:t>-1,000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405095" y="4150747"/>
            <a:ext cx="419479" cy="182042"/>
          </a:xfrm>
          <a:prstGeom prst="roundRect">
            <a:avLst>
              <a:gd name="adj" fmla="val 50000"/>
            </a:avLst>
          </a:prstGeom>
          <a:solidFill>
            <a:srgbClr val="00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받기</a:t>
            </a:r>
            <a:endParaRPr lang="ko-KR" altLang="en-US" sz="700" dirty="0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405095" y="3903719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5120632" y="4970486"/>
            <a:ext cx="23487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■ </a:t>
            </a:r>
            <a:r>
              <a:rPr lang="ko-KR" altLang="en-US" sz="700" dirty="0" err="1" smtClean="0"/>
              <a:t>그린티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씨드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세럼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천원 </a:t>
            </a:r>
            <a:r>
              <a:rPr lang="ko-KR" altLang="en-US" sz="700" dirty="0" err="1" smtClean="0"/>
              <a:t>추가쿠폰</a:t>
            </a:r>
            <a:r>
              <a:rPr lang="ko-KR" altLang="en-US" sz="700" dirty="0" smtClean="0"/>
              <a:t>           </a:t>
            </a:r>
            <a:r>
              <a:rPr lang="en-US" altLang="ko-KR" sz="700" dirty="0" smtClean="0"/>
              <a:t>-1,000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7405095" y="4975286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122710" y="4393217"/>
            <a:ext cx="23711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en-US" altLang="ko-KR" sz="700" dirty="0"/>
              <a:t>5</a:t>
            </a:r>
            <a:r>
              <a:rPr lang="ko-KR" altLang="en-US" sz="700" dirty="0" smtClean="0"/>
              <a:t>만원 이상 결제 시 </a:t>
            </a:r>
            <a:r>
              <a:rPr lang="en-US" altLang="ko-KR" sz="700" dirty="0" smtClean="0"/>
              <a:t>5% </a:t>
            </a:r>
            <a:r>
              <a:rPr lang="ko-KR" altLang="en-US" sz="700" dirty="0" smtClean="0"/>
              <a:t>할인                  </a:t>
            </a:r>
            <a:r>
              <a:rPr lang="en-US" altLang="ko-KR" sz="700" dirty="0" smtClean="0"/>
              <a:t>-2,100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7405095" y="4409047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22710" y="5208714"/>
            <a:ext cx="23711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/>
              <a:t>□ </a:t>
            </a:r>
            <a:r>
              <a:rPr lang="en-US" altLang="ko-KR" sz="700" dirty="0" smtClean="0"/>
              <a:t>7</a:t>
            </a:r>
            <a:r>
              <a:rPr lang="ko-KR" altLang="en-US" sz="700" dirty="0" smtClean="0"/>
              <a:t>만원 이상 결제 시 </a:t>
            </a:r>
            <a:r>
              <a:rPr lang="en-US" altLang="ko-KR" sz="700" dirty="0" smtClean="0"/>
              <a:t>500</a:t>
            </a:r>
            <a:r>
              <a:rPr lang="ko-KR" altLang="en-US" sz="700" dirty="0" smtClean="0"/>
              <a:t>원 추가할인          </a:t>
            </a:r>
            <a:r>
              <a:rPr lang="en-US" altLang="ko-KR" sz="700" dirty="0" smtClean="0"/>
              <a:t>-500</a:t>
            </a:r>
            <a:r>
              <a:rPr lang="ko-KR" altLang="en-US" sz="700" dirty="0" smtClean="0"/>
              <a:t>원</a:t>
            </a:r>
            <a:endParaRPr lang="en-US" altLang="ko-KR" sz="700" dirty="0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7405095" y="5224544"/>
            <a:ext cx="419479" cy="182042"/>
          </a:xfrm>
          <a:prstGeom prst="roundRect">
            <a:avLst>
              <a:gd name="adj" fmla="val 50000"/>
            </a:avLst>
          </a:prstGeom>
          <a:noFill/>
          <a:ln>
            <a:solidFill>
              <a:srgbClr val="87E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618265" y="5938811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29733" y="6121122"/>
            <a:ext cx="1475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srgbClr val="29BC70"/>
                </a:solidFill>
              </a:rPr>
              <a:t>다운로드가 완료되었습니다</a:t>
            </a:r>
            <a:r>
              <a:rPr lang="en-US" altLang="ko-KR" sz="800" dirty="0" smtClean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cxnSp>
        <p:nvCxnSpPr>
          <p:cNvPr id="161" name="구부러진 연결선 160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151" idx="3"/>
            <a:endCxn id="159" idx="3"/>
          </p:cNvCxnSpPr>
          <p:nvPr/>
        </p:nvCxnSpPr>
        <p:spPr>
          <a:xfrm>
            <a:off x="7824574" y="4241768"/>
            <a:ext cx="825874" cy="1969306"/>
          </a:xfrm>
          <a:prstGeom prst="curvedConnector3">
            <a:avLst>
              <a:gd name="adj1" fmla="val 12768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606" y="24725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80" y="38245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5844" y="49533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57" y="41068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726" y="34139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68" name="구부러진 연결선 16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70" idx="3"/>
            <a:endCxn id="144" idx="1"/>
          </p:cNvCxnSpPr>
          <p:nvPr/>
        </p:nvCxnSpPr>
        <p:spPr>
          <a:xfrm flipV="1">
            <a:off x="4717198" y="2733373"/>
            <a:ext cx="340626" cy="43793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4" y="30534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95330" y="4146838"/>
            <a:ext cx="2453209" cy="10355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b="1" dirty="0" smtClean="0">
                <a:solidFill>
                  <a:schemeClr val="tx1"/>
                </a:solidFill>
              </a:rPr>
              <a:t>나의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혜택가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안내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회원님이 보유한 뷰티포인트를 제외한 쿠폰 최대 할인을 반영한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할인금액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600" b="1" dirty="0">
                <a:solidFill>
                  <a:srgbClr val="00BC70"/>
                </a:solidFill>
              </a:rPr>
              <a:t>제품 </a:t>
            </a:r>
            <a:r>
              <a:rPr lang="en-US" altLang="ko-KR" sz="600" b="1" dirty="0">
                <a:solidFill>
                  <a:srgbClr val="00BC70"/>
                </a:solidFill>
              </a:rPr>
              <a:t>1</a:t>
            </a:r>
            <a:r>
              <a:rPr lang="ko-KR" altLang="en-US" sz="600" b="1" dirty="0">
                <a:solidFill>
                  <a:srgbClr val="00BC70"/>
                </a:solidFill>
              </a:rPr>
              <a:t>개를 기준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계산되었으며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주문서에서 해당 쿠폰을 사용시 적용됩니다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24473" y="4238058"/>
            <a:ext cx="2696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21" y="25727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982934" y="2678952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998141" y="3456367"/>
            <a:ext cx="123687" cy="1147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구부러진 연결선 6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61" idx="5"/>
            <a:endCxn id="58" idx="0"/>
          </p:cNvCxnSpPr>
          <p:nvPr/>
        </p:nvCxnSpPr>
        <p:spPr>
          <a:xfrm rot="5400000">
            <a:off x="4070259" y="2128589"/>
            <a:ext cx="1369925" cy="2666572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제품상세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증정품</a:t>
            </a:r>
            <a:r>
              <a:rPr lang="ko-KR" altLang="en-US" dirty="0" smtClean="0"/>
              <a:t> 영역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752"/>
            <a:ext cx="8436242" cy="4370034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87682"/>
              </p:ext>
            </p:extLst>
          </p:nvPr>
        </p:nvGraphicFramePr>
        <p:xfrm>
          <a:off x="9000565" y="415692"/>
          <a:ext cx="3152540" cy="273493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나의혜택가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※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증정품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제품상세</a:t>
                      </a:r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800" b="1" dirty="0" err="1" smtClean="0">
                          <a:solidFill>
                            <a:srgbClr val="C00000"/>
                          </a:solidFill>
                        </a:rPr>
                        <a:t>노출정책</a:t>
                      </a:r>
                      <a:endParaRPr lang="en-US" altLang="ko-KR" sz="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증정캠페인</a:t>
                      </a:r>
                      <a:r>
                        <a:rPr lang="ko-KR" altLang="en-US" sz="800" dirty="0" smtClean="0"/>
                        <a:t> 등록 된 제품은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개별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err="1" smtClean="0"/>
                        <a:t>캠페인별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중복가능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등록된 </a:t>
                      </a:r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모두 노출</a:t>
                      </a:r>
                      <a:endParaRPr lang="en-US" altLang="ko-KR" sz="8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선택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캠페인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중복불가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등록된 </a:t>
                      </a:r>
                      <a:r>
                        <a:rPr lang="ko-KR" altLang="en-US" sz="800" dirty="0" err="1" smtClean="0"/>
                        <a:t>선택증정품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모두 노출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ㄴ</a:t>
                      </a:r>
                      <a:r>
                        <a:rPr lang="ko-KR" altLang="en-US" sz="800" dirty="0" smtClean="0"/>
                        <a:t> 영역 선택 시 </a:t>
                      </a:r>
                      <a:r>
                        <a:rPr lang="ko-KR" altLang="en-US" sz="800" dirty="0" err="1" smtClean="0"/>
                        <a:t>증정품</a:t>
                      </a:r>
                      <a:r>
                        <a:rPr lang="ko-KR" altLang="en-US" sz="800" dirty="0" smtClean="0"/>
                        <a:t> 안내 팝업 노출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디자인 최대 </a:t>
                      </a:r>
                      <a:r>
                        <a:rPr lang="ko-KR" altLang="en-US" sz="800" dirty="0" err="1" smtClean="0"/>
                        <a:t>개수만큼만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증정개수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안내 문구 화면정의대로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{2}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증정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지급수량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고정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223792" y="3068960"/>
            <a:ext cx="4392488" cy="165618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056" y="29609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5499587" y="4491454"/>
            <a:ext cx="1191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C00000"/>
                </a:solidFill>
              </a:rPr>
              <a:t>1</a:t>
            </a:r>
            <a:r>
              <a:rPr lang="ko-KR" altLang="en-US" sz="700" b="1" dirty="0">
                <a:solidFill>
                  <a:srgbClr val="C00000"/>
                </a:solidFill>
              </a:rPr>
              <a:t>개 </a:t>
            </a:r>
            <a:r>
              <a:rPr lang="ko-KR" altLang="en-US" sz="700" b="1" dirty="0" err="1">
                <a:solidFill>
                  <a:srgbClr val="C00000"/>
                </a:solidFill>
              </a:rPr>
              <a:t>구매시</a:t>
            </a:r>
            <a:r>
              <a:rPr lang="ko-KR" altLang="en-US" sz="700" b="1" dirty="0">
                <a:solidFill>
                  <a:srgbClr val="C00000"/>
                </a:solidFill>
              </a:rPr>
              <a:t>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택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1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선택증정</a:t>
            </a:r>
            <a:endParaRPr lang="ko-KR" altLang="en-US" sz="700" b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312024" y="4411846"/>
            <a:ext cx="764340" cy="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7098575" y="42841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C00000"/>
                </a:solidFill>
              </a:rPr>
              <a:t>개별증정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7096983" y="449145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C00000"/>
                </a:solidFill>
              </a:rPr>
              <a:t>선택증정</a:t>
            </a:r>
            <a:endParaRPr lang="ko-KR" altLang="en-US" sz="800" b="1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695177" y="4591481"/>
            <a:ext cx="381187" cy="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632504" y="-88"/>
            <a:ext cx="1559496" cy="6497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6/26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r>
              <a:rPr lang="en-US" altLang="ko-KR" sz="8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개별</a:t>
            </a:r>
            <a:r>
              <a:rPr lang="en-US" altLang="ko-KR" sz="800" b="1" dirty="0" smtClean="0">
                <a:solidFill>
                  <a:schemeClr val="bg1"/>
                </a:solidFill>
              </a:rPr>
              <a:t>,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선택증정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조건 문구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638094" y="174992"/>
            <a:ext cx="1547522" cy="894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7/8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사업부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증정 캠페인 정책 변경으로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개별증정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중복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캠페인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등록시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증정썸네일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모두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노출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(1-3)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tx1"/>
                </a:solidFill>
              </a:rPr>
              <a:t>대체증정품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내용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2199"/>
              </p:ext>
            </p:extLst>
          </p:nvPr>
        </p:nvGraphicFramePr>
        <p:xfrm>
          <a:off x="9000565" y="44624"/>
          <a:ext cx="3152540" cy="48434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없는 제품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바닥 화면에서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누르면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없는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디폴트로 선택 되어 영역에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제품명은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줄까지만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노출되고 길어지면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(…)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말줄임표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없는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 영역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 수량 만큼 합계되어 수량 노출 및 수량에 따른 합계금액 노출됨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제품가격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)*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954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제품이 장바구니에 담김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버튼 누르면 장바구니에 담기 완료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선택된 옵션이 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모두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불가 일 때 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바로구매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하위화면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기능동일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된 제품으로 주문서로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선택된 옵션이 없을 시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번알럿동일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제품이 모두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불가 일 때 버튼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시 입고알림신청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771794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504266"/>
            <a:ext cx="3313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카테고리 </a:t>
            </a:r>
            <a:r>
              <a:rPr lang="en-US" altLang="ko-KR" sz="900" dirty="0" smtClean="0">
                <a:solidFill>
                  <a:prstClr val="black"/>
                </a:solidFill>
              </a:rPr>
              <a:t>V &gt; </a:t>
            </a:r>
            <a:r>
              <a:rPr lang="ko-KR" altLang="en-US" sz="900" dirty="0" smtClean="0">
                <a:solidFill>
                  <a:prstClr val="black"/>
                </a:solidFill>
              </a:rPr>
              <a:t>유형별 </a:t>
            </a:r>
            <a:r>
              <a:rPr lang="en-US" altLang="ko-KR" sz="900" dirty="0" smtClean="0">
                <a:solidFill>
                  <a:prstClr val="black"/>
                </a:solidFill>
              </a:rPr>
              <a:t>V  </a:t>
            </a:r>
            <a:r>
              <a:rPr lang="ko-KR" altLang="en-US" sz="900" dirty="0" smtClean="0">
                <a:solidFill>
                  <a:prstClr val="black"/>
                </a:solidFill>
              </a:rPr>
              <a:t>메이크업 </a:t>
            </a:r>
            <a:r>
              <a:rPr lang="en-US" altLang="ko-KR" sz="900" dirty="0" smtClean="0">
                <a:solidFill>
                  <a:prstClr val="black"/>
                </a:solidFill>
              </a:rPr>
              <a:t>V </a:t>
            </a:r>
            <a:r>
              <a:rPr lang="ko-KR" altLang="en-US" sz="900" dirty="0" smtClean="0">
                <a:solidFill>
                  <a:prstClr val="black"/>
                </a:solidFill>
              </a:rPr>
              <a:t>페이스메이크업 </a:t>
            </a:r>
            <a:r>
              <a:rPr lang="en-US" altLang="ko-KR" sz="900" dirty="0">
                <a:solidFill>
                  <a:prstClr val="black"/>
                </a:solidFill>
              </a:rPr>
              <a:t>V</a:t>
            </a:r>
            <a:r>
              <a:rPr lang="en-US" altLang="ko-KR" sz="900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l="44141"/>
          <a:stretch/>
        </p:blipFill>
        <p:spPr>
          <a:xfrm>
            <a:off x="101717" y="2111988"/>
            <a:ext cx="4764644" cy="419470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087888" y="3454749"/>
            <a:ext cx="3744416" cy="334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X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3725" y="3097809"/>
            <a:ext cx="4482115" cy="356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87579" y="3155694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나의 최대 </a:t>
            </a:r>
            <a:r>
              <a:rPr lang="ko-KR" altLang="en-US" sz="800" b="1" dirty="0" err="1" smtClean="0"/>
              <a:t>혜택가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20510" y="3138538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0BC70"/>
                </a:solidFill>
              </a:rPr>
              <a:t>36,800</a:t>
            </a:r>
            <a:r>
              <a:rPr lang="ko-KR" altLang="en-US" sz="1000" b="1" dirty="0" smtClean="0">
                <a:solidFill>
                  <a:srgbClr val="00BC70"/>
                </a:solidFill>
              </a:rPr>
              <a:t>원</a:t>
            </a:r>
            <a:endParaRPr lang="ko-KR" altLang="en-US" sz="1000" b="1" dirty="0">
              <a:solidFill>
                <a:srgbClr val="00BC7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96574" y="31556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▼</a:t>
            </a:r>
            <a:endParaRPr lang="ko-KR" altLang="en-US" sz="800" b="1" dirty="0"/>
          </a:p>
        </p:txBody>
      </p:sp>
      <p:sp>
        <p:nvSpPr>
          <p:cNvPr id="4" name="직사각형 3"/>
          <p:cNvSpPr/>
          <p:nvPr/>
        </p:nvSpPr>
        <p:spPr>
          <a:xfrm>
            <a:off x="173725" y="4365104"/>
            <a:ext cx="4554123" cy="1152128"/>
          </a:xfrm>
          <a:prstGeom prst="rect">
            <a:avLst/>
          </a:prstGeom>
          <a:solidFill>
            <a:schemeClr val="accent4">
              <a:lumMod val="20000"/>
              <a:lumOff val="80000"/>
              <a:alpha val="6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옵션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추가구성품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선택 영역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4" idx="3"/>
            <a:endCxn id="71" idx="1"/>
          </p:cNvCxnSpPr>
          <p:nvPr/>
        </p:nvCxnSpPr>
        <p:spPr>
          <a:xfrm flipV="1">
            <a:off x="4727848" y="3621895"/>
            <a:ext cx="360040" cy="131927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22697" y="4861287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680176" y="4861287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087888" y="3965958"/>
            <a:ext cx="3744416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7759959" y="433311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22073"/>
              </p:ext>
            </p:extLst>
          </p:nvPr>
        </p:nvGraphicFramePr>
        <p:xfrm>
          <a:off x="5155536" y="434120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207899" y="407649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20806" y="434208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096" y="5243878"/>
            <a:ext cx="3802065" cy="408777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240672" y="6340858"/>
            <a:ext cx="2032183" cy="544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391663" y="6523169"/>
            <a:ext cx="1717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29BC70"/>
                </a:solidFill>
              </a:rPr>
              <a:t>장바구니담기가 완료 되었습니다</a:t>
            </a:r>
            <a:r>
              <a:rPr lang="en-US" altLang="ko-KR" sz="800" dirty="0">
                <a:solidFill>
                  <a:srgbClr val="29BC70"/>
                </a:solidFill>
              </a:rPr>
              <a:t>.</a:t>
            </a:r>
            <a:endParaRPr lang="ko-KR" altLang="en-US" sz="800" dirty="0">
              <a:solidFill>
                <a:srgbClr val="29BC7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240672" y="5183587"/>
            <a:ext cx="1899474" cy="10051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849161" y="5510408"/>
            <a:ext cx="21879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옵션을 선택해주세요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682253" y="578859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672" y="50994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672" y="62635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176" y="53637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627" y="53637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7888" y="1844824"/>
            <a:ext cx="3744416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05346"/>
              </p:ext>
            </p:extLst>
          </p:nvPr>
        </p:nvGraphicFramePr>
        <p:xfrm>
          <a:off x="5155536" y="222007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207899" y="195536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48374" y="2196665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43369" y="2231700"/>
            <a:ext cx="843052" cy="127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일시품절</a:t>
            </a:r>
            <a:endParaRPr lang="ko-KR" altLang="en-US" sz="8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꺾인 연결선 5"/>
          <p:cNvCxnSpPr>
            <a:stCxn id="81" idx="1"/>
            <a:endCxn id="43" idx="1"/>
          </p:cNvCxnSpPr>
          <p:nvPr/>
        </p:nvCxnSpPr>
        <p:spPr>
          <a:xfrm rot="10800000">
            <a:off x="5087888" y="2174407"/>
            <a:ext cx="12700" cy="2121134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157346" y="5849631"/>
            <a:ext cx="1654871" cy="10051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217406" y="6093876"/>
            <a:ext cx="15231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일시품절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46954" y="636976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346" y="57446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67703" y="52504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09774" y="59184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096" y="2547499"/>
            <a:ext cx="3802065" cy="408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292" y="1564240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일시품절일</a:t>
            </a:r>
            <a:r>
              <a:rPr lang="ko-KR" altLang="en-US" sz="800" b="1" dirty="0" smtClean="0"/>
              <a:t>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9" name="직사각형 8"/>
          <p:cNvSpPr/>
          <p:nvPr/>
        </p:nvSpPr>
        <p:spPr>
          <a:xfrm>
            <a:off x="5735960" y="2595066"/>
            <a:ext cx="3096344" cy="325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입고신청알림</a:t>
            </a:r>
            <a:endParaRPr lang="ko-KR" altLang="en-US" sz="800" b="1"/>
          </a:p>
        </p:txBody>
      </p:sp>
      <p:sp>
        <p:nvSpPr>
          <p:cNvPr id="6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516" y="26302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066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8199085" y="368211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848306" y="4050209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2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484239" y="4050209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14,900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884592" y="3236656"/>
            <a:ext cx="3744416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3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141568" y="328682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10881"/>
              </p:ext>
            </p:extLst>
          </p:nvPr>
        </p:nvGraphicFramePr>
        <p:xfrm>
          <a:off x="4952240" y="361190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4981016" y="334486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824192" y="365858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884592" y="2492896"/>
            <a:ext cx="3744416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7556663" y="286005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42852"/>
              </p:ext>
            </p:extLst>
          </p:nvPr>
        </p:nvGraphicFramePr>
        <p:xfrm>
          <a:off x="4952240" y="286814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5004603" y="2603436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017510" y="286902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IN_PC_PRD_01_01_03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6087"/>
              </p:ext>
            </p:extLst>
          </p:nvPr>
        </p:nvGraphicFramePr>
        <p:xfrm>
          <a:off x="9000565" y="44624"/>
          <a:ext cx="3152540" cy="63177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없고 추가구성품할인 있는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상단에 추가구성품할인 옵션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대상제품당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추가구성품할인가능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표기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할인구매가능수량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수량에 따라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계산되어 표기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제품관리에서 추가구성품여부 체크된 것만 캠페인에서 연결 가능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일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셀렉트박스도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[1-2]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추가구성품셀렉트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눌렀을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영역 펼침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옵션선택은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선택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 시 할인 받아 구매 할 수 있는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모두 노출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추가구성품할인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구매가능수량 이미 선택 후 다시 옵션 영역 누르면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해당영역내에서 스크롤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제품재고를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단독구매가능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상품일시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내 제품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일시품절일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단독구매가능한 경우에는 우측에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단독구매불가일 경우에는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텍스트만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 상태값일때는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제품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하단으로 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[1-4]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없는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개가 디폴트로 선택 되어 영역에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클릭 시 하단 내용 위로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360" y="1750402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1646" y="2052128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8" y="2076375"/>
            <a:ext cx="161925" cy="1714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080883" y="1773887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8" y="17504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738" y="1753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10" y="20600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1646" y="1201438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800" b="1" dirty="0">
                <a:solidFill>
                  <a:schemeClr val="tx1"/>
                </a:solidFill>
              </a:rPr>
              <a:t>X +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추가구성품할인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84592" y="1201438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추가구성품할인 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8392" y="3452531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955871" y="3452531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10,000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63583" y="2557202"/>
            <a:ext cx="3744416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35654" y="292436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10,000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62803"/>
              </p:ext>
            </p:extLst>
          </p:nvPr>
        </p:nvGraphicFramePr>
        <p:xfrm>
          <a:off x="431231" y="29324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483594" y="266774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그린티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씨드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세럼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96501" y="29333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3835122"/>
            <a:ext cx="3802065" cy="408777"/>
          </a:xfrm>
          <a:prstGeom prst="rect">
            <a:avLst/>
          </a:prstGeom>
        </p:spPr>
      </p:pic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3" y="24680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4592" y="2349282"/>
            <a:ext cx="3734672" cy="63734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912385" y="2699626"/>
            <a:ext cx="1872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립앤아이리무버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(+3,900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일시품절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48306" y="1750402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4592" y="2052128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4" y="2076375"/>
            <a:ext cx="161925" cy="17145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593829" y="1773887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64" y="20887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64" y="254576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95" y="4349349"/>
            <a:ext cx="3802065" cy="40877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97" idx="3"/>
            <a:endCxn id="98" idx="1"/>
          </p:cNvCxnSpPr>
          <p:nvPr/>
        </p:nvCxnSpPr>
        <p:spPr>
          <a:xfrm>
            <a:off x="4106318" y="1346346"/>
            <a:ext cx="77827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64" y="34958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22637" y="2727933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55933" y="523750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210422" y="607924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44028" y="557853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할인은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구매당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933" y="511005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52434" y="531300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4952240" y="2681093"/>
            <a:ext cx="3512131" cy="2289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912385" y="2405812"/>
            <a:ext cx="3558661" cy="24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4912385" y="2431584"/>
            <a:ext cx="1220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피크닉매트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(+4,900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1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80" y="27191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466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4850682" y="1968475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739978" y="1968475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IN_PC_PRD_01_01_04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19529"/>
              </p:ext>
            </p:extLst>
          </p:nvPr>
        </p:nvGraphicFramePr>
        <p:xfrm>
          <a:off x="9000565" y="44624"/>
          <a:ext cx="3152540" cy="25077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있고 추가구성품할인 없는 경우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기능과 동일하며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영역별 기능 상위와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제품의 경우 옵션 선택 필수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옵션이 하단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추가한 순서대로 하위로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 추가 된 동일 옵션 누르면 해당 옵션 수량 증가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360" y="123783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1646" y="1539556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옵셥을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8" y="1563803"/>
            <a:ext cx="161925" cy="171450"/>
          </a:xfrm>
          <a:prstGeom prst="rect">
            <a:avLst/>
          </a:prstGeom>
        </p:spPr>
      </p:pic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8" y="12378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1646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옵션제품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84592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옵션선택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8392" y="2124340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287688" y="212434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2506931"/>
            <a:ext cx="3802065" cy="408777"/>
          </a:xfrm>
          <a:prstGeom prst="rect">
            <a:avLst/>
          </a:prstGeom>
        </p:spPr>
      </p:pic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4592" y="1499335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4" y="1523582"/>
            <a:ext cx="161925" cy="17145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18" y="2948215"/>
            <a:ext cx="3802065" cy="40877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97" idx="3"/>
            <a:endCxn id="98" idx="1"/>
          </p:cNvCxnSpPr>
          <p:nvPr/>
        </p:nvCxnSpPr>
        <p:spPr>
          <a:xfrm>
            <a:off x="4106318" y="909612"/>
            <a:ext cx="77827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39063" y="1171917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5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9557" y="1793313"/>
            <a:ext cx="3717966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915274" y="2096858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베이비핑크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915274" y="1827371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베이지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915274" y="2353625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러브베이지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915274" y="2617692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15274" y="2885617"/>
            <a:ext cx="4267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코랄 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749173" y="117909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31594" y="3895461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옵션선택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 </a:t>
            </a:r>
            <a:r>
              <a:rPr lang="en-US" altLang="ko-KR" sz="800" b="1" dirty="0" smtClean="0">
                <a:solidFill>
                  <a:srgbClr val="C00000"/>
                </a:solidFill>
              </a:rPr>
              <a:t>*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67880" y="4197186"/>
            <a:ext cx="3751384" cy="306443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7805" y="4577949"/>
            <a:ext cx="3749718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04660" y="496373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130624" y="464024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04404"/>
              </p:ext>
            </p:extLst>
          </p:nvPr>
        </p:nvGraphicFramePr>
        <p:xfrm>
          <a:off x="4925453" y="495319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77816" y="468848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01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65507" y="497270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4877735" y="5297082"/>
            <a:ext cx="3729787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7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148081" y="533525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8719"/>
              </p:ext>
            </p:extLst>
          </p:nvPr>
        </p:nvGraphicFramePr>
        <p:xfrm>
          <a:off x="4945384" y="567232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97747" y="540762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02 </a:t>
            </a:r>
            <a:r>
              <a:rPr lang="ko-KR" altLang="en-US" sz="800" b="1" dirty="0" smtClean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58392" y="6045492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529991" y="5995431"/>
            <a:ext cx="1083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711739" y="3912939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4" y="4243697"/>
            <a:ext cx="161925" cy="17145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704660" y="565485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165507" y="566382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18" y="6260583"/>
            <a:ext cx="3802065" cy="408777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884592" y="3573016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옵션선택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749173" y="2624731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28" y="1587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181822" y="1244317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4915274" y="2043203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4915274" y="2316890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915274" y="2555380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4915274" y="2866088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915274" y="3109324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3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512" y="31430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53018" y="422108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IN_PC_PRD_01_01_05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17845"/>
              </p:ext>
            </p:extLst>
          </p:nvPr>
        </p:nvGraphicFramePr>
        <p:xfrm>
          <a:off x="9000565" y="44624"/>
          <a:ext cx="3152540" cy="44889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제품옵션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있고 추가구성품할인 있는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영역별 기능 상위와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옵션이 있는 제품의 경우 옵션 선택 필수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선택된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없을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추가구성품셀렉트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박스 비활성화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옵션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모두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일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셀렉트박스도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비활성화</a:t>
                      </a:r>
                      <a:endParaRPr lang="en-US" altLang="ko-KR" sz="800" b="1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옵션이 하단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 추가한 순서대로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하위로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이미 추가 된 동일 옵션 누르면 해당 옵션 수량 증가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구매가능수량보다 초과하여 선택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구매 수량에 따라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가능수량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카운팅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1-4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하위로 추가 되어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360" y="117828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1646" y="1539556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옵셥을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8" y="1563803"/>
            <a:ext cx="161925" cy="171450"/>
          </a:xfrm>
          <a:prstGeom prst="rect">
            <a:avLst/>
          </a:prstGeom>
        </p:spPr>
      </p:pic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4" y="11713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1646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옵션 </a:t>
            </a:r>
            <a:r>
              <a:rPr lang="en-US" altLang="ko-KR" sz="800" b="1" dirty="0">
                <a:solidFill>
                  <a:schemeClr val="tx1"/>
                </a:solidFill>
              </a:rPr>
              <a:t>+ </a:t>
            </a:r>
            <a:r>
              <a:rPr lang="ko-KR" altLang="en-US" sz="800" b="1" dirty="0">
                <a:solidFill>
                  <a:schemeClr val="tx1"/>
                </a:solidFill>
              </a:rPr>
              <a:t>추가구성품할인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4884592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옵션 </a:t>
            </a:r>
            <a:r>
              <a:rPr lang="en-US" altLang="ko-KR" sz="800" b="1" dirty="0">
                <a:solidFill>
                  <a:schemeClr val="tx1"/>
                </a:solidFill>
              </a:rPr>
              <a:t>+ </a:t>
            </a:r>
            <a:r>
              <a:rPr lang="ko-KR" altLang="en-US" sz="800" b="1" dirty="0">
                <a:solidFill>
                  <a:schemeClr val="tx1"/>
                </a:solidFill>
              </a:rPr>
              <a:t>추가구성품할인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선택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옵션선택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후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8392" y="285365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287688" y="2853656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3236247"/>
            <a:ext cx="3802065" cy="408777"/>
          </a:xfrm>
          <a:prstGeom prst="rect">
            <a:avLst/>
          </a:prstGeom>
        </p:spPr>
      </p:pic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4592" y="1499335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4" y="1523582"/>
            <a:ext cx="161925" cy="171450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18" y="4469162"/>
            <a:ext cx="3802065" cy="408777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97" idx="3"/>
            <a:endCxn id="98" idx="1"/>
          </p:cNvCxnSpPr>
          <p:nvPr/>
        </p:nvCxnSpPr>
        <p:spPr>
          <a:xfrm>
            <a:off x="4106318" y="909612"/>
            <a:ext cx="77827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39063" y="1171917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749173" y="117909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884592" y="2636912"/>
            <a:ext cx="3749718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31447" y="302270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157411" y="2699210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95373"/>
              </p:ext>
            </p:extLst>
          </p:nvPr>
        </p:nvGraphicFramePr>
        <p:xfrm>
          <a:off x="4952240" y="301215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004603" y="274745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01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92294" y="303166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867880" y="1934803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7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35210" y="2236528"/>
            <a:ext cx="3771107" cy="2869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72" y="2304495"/>
            <a:ext cx="161925" cy="1714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79" name="직사각형 78"/>
          <p:cNvSpPr/>
          <p:nvPr/>
        </p:nvSpPr>
        <p:spPr>
          <a:xfrm>
            <a:off x="3128766" y="117909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8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4592" y="2210554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추가구성품을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34" y="2234801"/>
            <a:ext cx="161925" cy="17145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603448" y="1940115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81184" y="1934803"/>
            <a:ext cx="295343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추가구성품할인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529991" y="4237403"/>
            <a:ext cx="10830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000,000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9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888460" y="2508510"/>
            <a:ext cx="3724577" cy="63734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06784" y="2590812"/>
            <a:ext cx="12202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피크닉매트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(+4,900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4906784" y="2858854"/>
            <a:ext cx="14253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/>
              <a:t>립앤아이리무버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(+3,900</a:t>
            </a:r>
            <a:r>
              <a:rPr lang="ko-KR" altLang="en-US" sz="800" dirty="0" smtClean="0"/>
              <a:t>원</a:t>
            </a:r>
            <a:r>
              <a:rPr lang="en-US" altLang="ko-KR" sz="800" dirty="0" smtClean="0"/>
              <a:t>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863363" y="385570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4888460" y="3489914"/>
            <a:ext cx="3745850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0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145143" y="354655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09789"/>
              </p:ext>
            </p:extLst>
          </p:nvPr>
        </p:nvGraphicFramePr>
        <p:xfrm>
          <a:off x="4956108" y="386516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008471" y="360045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 smtClean="0"/>
              <a:t>피크닉매트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87951" y="391184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4,900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48798" y="392080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878990" y="3384700"/>
            <a:ext cx="37760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6780457" y="531826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7334946" y="616000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77778" y="5643000"/>
            <a:ext cx="181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할인은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구매당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{2}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924" y="52350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1" y="15820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53" y="22437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53" y="37047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994" y="19333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6171" y="54042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cxnSp>
        <p:nvCxnSpPr>
          <p:cNvPr id="60" name="직선 연결선 59"/>
          <p:cNvCxnSpPr/>
          <p:nvPr/>
        </p:nvCxnSpPr>
        <p:spPr>
          <a:xfrm flipV="1">
            <a:off x="4920912" y="2835937"/>
            <a:ext cx="3692248" cy="264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61670" y="1940115"/>
            <a:ext cx="1070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구매가능수량 </a:t>
            </a:r>
            <a:r>
              <a:rPr lang="en-US" altLang="ko-KR" sz="800" dirty="0" smtClean="0">
                <a:solidFill>
                  <a:srgbClr val="C00000"/>
                </a:solidFill>
              </a:rPr>
              <a:t>1</a:t>
            </a:r>
            <a:r>
              <a:rPr lang="ko-KR" altLang="en-US" sz="800" dirty="0" smtClean="0"/>
              <a:t>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6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FO_</a:t>
            </a:r>
            <a:r>
              <a:rPr lang="ko-KR" altLang="en-US" dirty="0" err="1"/>
              <a:t>제품상세</a:t>
            </a:r>
            <a:r>
              <a:rPr lang="en-US" altLang="ko-KR" dirty="0"/>
              <a:t>_</a:t>
            </a:r>
            <a:r>
              <a:rPr lang="ko-KR" altLang="en-US" dirty="0"/>
              <a:t>추가구성품할인 옵션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IN_PC_PRD_01_01_06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63300"/>
              </p:ext>
            </p:extLst>
          </p:nvPr>
        </p:nvGraphicFramePr>
        <p:xfrm>
          <a:off x="9000565" y="44624"/>
          <a:ext cx="3152540" cy="372699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제품상세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_N+%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선택에 따른 가격표시 정의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이외 옵션 선택 및 수량 선택 방법은 상위 화면과 동일함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 차등 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30%, 2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 구매 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옵션영역에는 정가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합계금액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적용 된 가격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된 마지막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최대개수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이상은 마지막 등록 된 할인율로 모두 적용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구매 시에도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최대구매가능수량 넘을 시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 이상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수량증가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4877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제품상세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360" y="1178280"/>
            <a:ext cx="295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옵션선택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ko-KR" altLang="en-US" sz="800" dirty="0"/>
              <a:t>필수</a:t>
            </a:r>
            <a:r>
              <a:rPr lang="en-US" altLang="ko-KR" sz="800" dirty="0"/>
              <a:t>) </a:t>
            </a:r>
            <a:r>
              <a:rPr lang="en-US" altLang="ko-KR" sz="800" b="1" dirty="0">
                <a:solidFill>
                  <a:srgbClr val="C00000"/>
                </a:solidFill>
              </a:rPr>
              <a:t>*</a:t>
            </a:r>
            <a:r>
              <a:rPr lang="ko-KR" altLang="en-US" sz="800" dirty="0"/>
              <a:t> </a:t>
            </a:r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71646" y="1539556"/>
            <a:ext cx="3734672" cy="289545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옵셥을</a:t>
            </a:r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8" y="1563803"/>
            <a:ext cx="161925" cy="171450"/>
          </a:xfrm>
          <a:prstGeom prst="rect">
            <a:avLst/>
          </a:prstGeom>
        </p:spPr>
      </p:pic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4" y="11713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71646" y="764704"/>
            <a:ext cx="3734672" cy="289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N+%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" y="3091511"/>
            <a:ext cx="3802065" cy="408777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3128766" y="1179095"/>
            <a:ext cx="976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□ </a:t>
            </a:r>
            <a:r>
              <a:rPr lang="ko-KR" altLang="en-US" sz="800" dirty="0" smtClean="0"/>
              <a:t> 품절상품제외</a:t>
            </a:r>
            <a:endParaRPr lang="ko-KR" altLang="en-US" dirty="0"/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88" y="22936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368" y="2295682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0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21" name="직사각형 20"/>
          <p:cNvSpPr/>
          <p:nvPr/>
        </p:nvSpPr>
        <p:spPr>
          <a:xfrm>
            <a:off x="359465" y="1929893"/>
            <a:ext cx="3745850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2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616148" y="198653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74479"/>
              </p:ext>
            </p:extLst>
          </p:nvPr>
        </p:nvGraphicFramePr>
        <p:xfrm>
          <a:off x="427113" y="2305140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79476" y="2040433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1</a:t>
            </a:r>
            <a:r>
              <a:rPr lang="ko-KR" altLang="en-US" sz="800" b="1" dirty="0" smtClean="0"/>
              <a:t>호 블랙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367" y="2756206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총 수량 </a:t>
            </a:r>
            <a:r>
              <a:rPr lang="en-US" altLang="ko-KR" sz="800" b="1" dirty="0" smtClean="0"/>
              <a:t>{</a:t>
            </a:r>
            <a:r>
              <a:rPr lang="en-US" altLang="ko-KR" sz="800" b="1" dirty="0">
                <a:solidFill>
                  <a:srgbClr val="00BC70"/>
                </a:solidFill>
              </a:rPr>
              <a:t>1</a:t>
            </a:r>
            <a:r>
              <a:rPr lang="en-US" altLang="ko-KR" sz="800" b="1" dirty="0" smtClean="0"/>
              <a:t>}</a:t>
            </a:r>
            <a:r>
              <a:rPr lang="ko-KR" altLang="en-US" sz="800" b="1" dirty="0" smtClean="0"/>
              <a:t>개</a:t>
            </a:r>
            <a:endParaRPr lang="ko-KR" alt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63414" y="2778337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합계금액 </a:t>
            </a:r>
            <a:r>
              <a:rPr lang="en-US" altLang="ko-KR" sz="800" b="1" dirty="0" smtClean="0"/>
              <a:t>{</a:t>
            </a:r>
            <a:r>
              <a:rPr lang="en-US" altLang="ko-KR" sz="800" b="1" dirty="0" smtClean="0">
                <a:solidFill>
                  <a:srgbClr val="00BC70"/>
                </a:solidFill>
              </a:rPr>
              <a:t>9,100</a:t>
            </a:r>
            <a:r>
              <a:rPr lang="en-US" altLang="ko-KR" sz="800" b="1" dirty="0" smtClean="0"/>
              <a:t>}</a:t>
            </a:r>
            <a:r>
              <a:rPr lang="ko-KR" altLang="en-US" sz="800" b="1" dirty="0"/>
              <a:t>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33421" y="229627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13,000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04420" y="5322780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158909" y="616452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84086" y="5695039"/>
            <a:ext cx="184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기간내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프로모션 기간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3/1~3/5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489" y="53584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873" y="27803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91" y="23051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51779"/>
          <a:stretch/>
        </p:blipFill>
        <p:spPr>
          <a:xfrm>
            <a:off x="4690918" y="1451225"/>
            <a:ext cx="3327856" cy="1327112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4789382" y="1214157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89382" y="2921483"/>
            <a:ext cx="1169328" cy="216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 선택 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383" y="3264203"/>
            <a:ext cx="3229392" cy="1265123"/>
          </a:xfrm>
          <a:prstGeom prst="rect">
            <a:avLst/>
          </a:prstGeom>
        </p:spPr>
      </p:pic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850" y="21199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850" y="38967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4086" y="53945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3177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210510</TotalTime>
  <Words>3218</Words>
  <Application>Microsoft Office PowerPoint</Application>
  <PresentationFormat>와이드스크린</PresentationFormat>
  <Paragraphs>883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Pretendard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제품상세_최대혜택가</vt:lpstr>
      <vt:lpstr>제품상세_증정품 영역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FO_제품상세_추가구성품할인 옵션</vt:lpstr>
      <vt:lpstr>일시품절</vt:lpstr>
      <vt:lpstr>판매중지</vt:lpstr>
      <vt:lpstr>출시예정</vt:lpstr>
      <vt:lpstr>추가구성품_단독구매불가</vt:lpstr>
      <vt:lpstr>FO_제품상세_추가구성품할인 옵션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4118</cp:revision>
  <cp:lastPrinted>2022-10-17T06:12:39Z</cp:lastPrinted>
  <dcterms:created xsi:type="dcterms:W3CDTF">2018-04-18T08:51:39Z</dcterms:created>
  <dcterms:modified xsi:type="dcterms:W3CDTF">2024-07-09T23:42:11Z</dcterms:modified>
</cp:coreProperties>
</file>