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3" r:id="rId3"/>
    <p:sldId id="1532" r:id="rId4"/>
    <p:sldId id="1534" r:id="rId5"/>
    <p:sldId id="1535" r:id="rId6"/>
    <p:sldId id="1544" r:id="rId7"/>
    <p:sldId id="1549" r:id="rId8"/>
    <p:sldId id="1558" r:id="rId9"/>
    <p:sldId id="1553" r:id="rId10"/>
    <p:sldId id="1537" r:id="rId11"/>
    <p:sldId id="1536" r:id="rId12"/>
    <p:sldId id="1538" r:id="rId13"/>
    <p:sldId id="1545" r:id="rId14"/>
    <p:sldId id="1559" r:id="rId15"/>
    <p:sldId id="1539" r:id="rId16"/>
    <p:sldId id="1541" r:id="rId17"/>
    <p:sldId id="1542" r:id="rId18"/>
    <p:sldId id="1543" r:id="rId19"/>
    <p:sldId id="1540" r:id="rId20"/>
    <p:sldId id="1546" r:id="rId21"/>
    <p:sldId id="1547" r:id="rId22"/>
    <p:sldId id="1548" r:id="rId23"/>
    <p:sldId id="1550" r:id="rId24"/>
    <p:sldId id="1551" r:id="rId25"/>
    <p:sldId id="1552" r:id="rId26"/>
    <p:sldId id="1557" r:id="rId27"/>
    <p:sldId id="1555" r:id="rId28"/>
    <p:sldId id="1556" r:id="rId2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제품상세" id="{871E0869-B561-4CE2-A978-1115E46424D1}">
          <p14:sldIdLst>
            <p14:sldId id="1532"/>
            <p14:sldId id="1534"/>
            <p14:sldId id="1535"/>
            <p14:sldId id="1544"/>
            <p14:sldId id="1549"/>
            <p14:sldId id="1558"/>
            <p14:sldId id="1553"/>
            <p14:sldId id="1537"/>
          </p14:sldIdLst>
        </p14:section>
        <p14:section name="제품상세_상세정보 탭" id="{DDF96CD2-46FB-4DF0-B815-9211940ADEA5}">
          <p14:sldIdLst>
            <p14:sldId id="1536"/>
          </p14:sldIdLst>
        </p14:section>
        <p14:section name="제품상세_리뷰 탭" id="{DB216B28-E7CD-478D-B38F-EE0106D68FC5}">
          <p14:sldIdLst>
            <p14:sldId id="1538"/>
            <p14:sldId id="1545"/>
            <p14:sldId id="1559"/>
            <p14:sldId id="1539"/>
            <p14:sldId id="1541"/>
            <p14:sldId id="1542"/>
            <p14:sldId id="1543"/>
            <p14:sldId id="1540"/>
          </p14:sldIdLst>
        </p14:section>
        <p14:section name="추천제품 영역" id="{021A4440-D905-49CD-B267-CB939BEBF460}">
          <p14:sldIdLst>
            <p14:sldId id="1546"/>
            <p14:sldId id="1547"/>
            <p14:sldId id="1548"/>
          </p14:sldIdLst>
        </p14:section>
        <p14:section name="제품상세_유의사항 탭" id="{53DC2644-FF6B-48F4-9B60-41E1F5C6FB22}">
          <p14:sldIdLst>
            <p14:sldId id="1550"/>
            <p14:sldId id="1551"/>
          </p14:sldIdLst>
        </p14:section>
        <p14:section name="제품상세_문의 탭" id="{62AE3B9D-4F72-4B8A-A4B2-ABE8DFA0C906}">
          <p14:sldIdLst>
            <p14:sldId id="1552"/>
          </p14:sldIdLst>
        </p14:section>
        <p14:section name="로그인 등" id="{01BFF21B-8DFF-4E12-BA54-6A444E9F415D}">
          <p14:sldIdLst>
            <p14:sldId id="1557"/>
            <p14:sldId id="1555"/>
            <p14:sldId id="15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4248" userDrawn="1">
          <p15:clr>
            <a:srgbClr val="A4A3A4"/>
          </p15:clr>
        </p15:guide>
        <p15:guide id="10" orient="horz" pos="3385" userDrawn="1">
          <p15:clr>
            <a:srgbClr val="A4A3A4"/>
          </p15:clr>
        </p15:guide>
        <p15:guide id="11" orient="horz" pos="618" userDrawn="1">
          <p15:clr>
            <a:srgbClr val="A4A3A4"/>
          </p15:clr>
        </p15:guide>
        <p15:guide id="12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70"/>
    <a:srgbClr val="0000FF"/>
    <a:srgbClr val="C00000"/>
    <a:srgbClr val="FBFBFB"/>
    <a:srgbClr val="29BC70"/>
    <a:srgbClr val="87E5B4"/>
    <a:srgbClr val="BDF1D6"/>
    <a:srgbClr val="687379"/>
    <a:srgbClr val="414A4F"/>
    <a:srgbClr val="E0D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6391" autoAdjust="0"/>
  </p:normalViewPr>
  <p:slideViewPr>
    <p:cSldViewPr>
      <p:cViewPr varScale="1">
        <p:scale>
          <a:sx n="115" d="100"/>
          <a:sy n="115" d="100"/>
        </p:scale>
        <p:origin x="300" y="84"/>
      </p:cViewPr>
      <p:guideLst>
        <p:guide orient="horz" pos="1525"/>
        <p:guide pos="3205"/>
        <p:guide pos="4248"/>
        <p:guide orient="horz" pos="3385"/>
        <p:guide orient="horz" pos="618"/>
        <p:guide pos="515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/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>
                <a:latin typeface="+mj-ea"/>
              </a:rPr>
              <a:t>innisfree_FO</a:t>
            </a:r>
            <a:r>
              <a:rPr lang="ko-KR" altLang="en-US" sz="2800" dirty="0" err="1">
                <a:latin typeface="+mj-ea"/>
              </a:rPr>
              <a:t>리뉴얼</a:t>
            </a:r>
            <a:r>
              <a:rPr lang="en-US" altLang="ko-KR" sz="2800" dirty="0"/>
              <a:t>_PC_</a:t>
            </a:r>
            <a:r>
              <a:rPr lang="ko-KR" altLang="en-US" sz="2800" dirty="0" err="1">
                <a:latin typeface="+mj-ea"/>
              </a:rPr>
              <a:t>제품상세</a:t>
            </a:r>
            <a:r>
              <a:rPr lang="ko-KR" altLang="en-US" sz="2800" dirty="0">
                <a:latin typeface="+mj-ea"/>
              </a:rPr>
              <a:t> </a:t>
            </a:r>
            <a:r>
              <a:rPr lang="ko-KR" altLang="en-US" sz="2800" dirty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0.92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2024-06-20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정효진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5D520A-8807-B1F9-06EF-4686DD161337}"/>
              </a:ext>
            </a:extLst>
          </p:cNvPr>
          <p:cNvSpPr/>
          <p:nvPr/>
        </p:nvSpPr>
        <p:spPr>
          <a:xfrm>
            <a:off x="83240" y="506840"/>
            <a:ext cx="8854242" cy="616252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BDCFEE-F941-E164-FAAD-9D57076DF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입고알림</a:t>
            </a:r>
            <a:r>
              <a:rPr lang="ko-KR" altLang="en-US" dirty="0"/>
              <a:t> 신청 팝업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6B6217-B490-DD56-0B66-31257BC47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700808"/>
            <a:ext cx="3390900" cy="33147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E79490-DCA6-F9FC-EBE0-B0535C72B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92624"/>
              </p:ext>
            </p:extLst>
          </p:nvPr>
        </p:nvGraphicFramePr>
        <p:xfrm>
          <a:off x="9000565" y="44450"/>
          <a:ext cx="3168000" cy="238848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클릭 시 팝업 닫힘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신청하는 제품명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용량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용량이 있는 경우에만 항목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옵션이 있는 경우에만 해당 항목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신청자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회원명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회원의 휴대전화번호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 버튼 클릭 시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 알림 신청이 완료되었습니다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닫히고 화면복귀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안된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후 신청 가능합니다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닫히고 화면복귀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신청된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입고알림은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재고추가 시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수기발송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발송된 대상 회원은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입고알림신청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리스트에서 삭제처리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647334"/>
                  </a:ext>
                </a:extLst>
              </a:tr>
            </a:tbl>
          </a:graphicData>
        </a:graphic>
      </p:graphicFrame>
      <p:sp>
        <p:nvSpPr>
          <p:cNvPr id="7" name="Oval 611">
            <a:extLst>
              <a:ext uri="{FF2B5EF4-FFF2-40B4-BE49-F238E27FC236}">
                <a16:creationId xmlns:a16="http://schemas.microsoft.com/office/drawing/2014/main" id="{443EE7C2-86C7-06A5-CFF6-E3CB826D0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131" y="1590964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8" name="Oval 611">
            <a:extLst>
              <a:ext uri="{FF2B5EF4-FFF2-40B4-BE49-F238E27FC236}">
                <a16:creationId xmlns:a16="http://schemas.microsoft.com/office/drawing/2014/main" id="{AA610791-CA0D-40C9-CEE6-307061AF6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616" y="4509120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A2631C-FFA6-1DF5-6259-7997FD306DCE}"/>
              </a:ext>
            </a:extLst>
          </p:cNvPr>
          <p:cNvSpPr/>
          <p:nvPr/>
        </p:nvSpPr>
        <p:spPr>
          <a:xfrm>
            <a:off x="3517031" y="3364943"/>
            <a:ext cx="13681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</a:rPr>
              <a:t>5g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블루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6CF17F-8E5A-660B-453F-55B7A762B2C4}"/>
              </a:ext>
            </a:extLst>
          </p:cNvPr>
          <p:cNvSpPr/>
          <p:nvPr/>
        </p:nvSpPr>
        <p:spPr>
          <a:xfrm>
            <a:off x="3517031" y="3675233"/>
            <a:ext cx="13681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홍길동</a:t>
            </a:r>
            <a:endParaRPr lang="en-US" altLang="ko-KR" sz="7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</a:rPr>
              <a:t>010-XXXX-XXXX</a:t>
            </a:r>
          </a:p>
        </p:txBody>
      </p:sp>
      <p:sp>
        <p:nvSpPr>
          <p:cNvPr id="12" name="제목 61">
            <a:extLst>
              <a:ext uri="{FF2B5EF4-FFF2-40B4-BE49-F238E27FC236}">
                <a16:creationId xmlns:a16="http://schemas.microsoft.com/office/drawing/2014/main" id="{96A8D2A5-0E90-1AFA-A219-6E76538D0A3C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sp>
        <p:nvSpPr>
          <p:cNvPr id="13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82" y="53333"/>
            <a:ext cx="2582314" cy="210759"/>
          </a:xfrm>
        </p:spPr>
        <p:txBody>
          <a:bodyPr/>
          <a:lstStyle/>
          <a:p>
            <a:r>
              <a:rPr lang="en-US" altLang="ko-KR" dirty="0" smtClean="0"/>
              <a:t>IN_PC_PRD_01_08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1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DCFEE-F941-E164-FAAD-9D57076DF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ko-KR" altLang="en-US" dirty="0"/>
              <a:t> </a:t>
            </a:r>
            <a:r>
              <a:rPr lang="en-US" altLang="ko-KR" dirty="0"/>
              <a:t>3_</a:t>
            </a:r>
            <a:r>
              <a:rPr lang="ko-KR" altLang="en-US" dirty="0"/>
              <a:t>상세정보 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B65AEC-A97B-AC2E-404F-AB2AC3F7C2FB}"/>
              </a:ext>
            </a:extLst>
          </p:cNvPr>
          <p:cNvSpPr/>
          <p:nvPr/>
        </p:nvSpPr>
        <p:spPr>
          <a:xfrm>
            <a:off x="194132" y="791166"/>
            <a:ext cx="8743350" cy="1692583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sz="800" b="0" i="0" dirty="0" err="1">
                <a:solidFill>
                  <a:srgbClr val="000000"/>
                </a:solidFill>
                <a:effectLst/>
                <a:latin typeface="Pretendard"/>
              </a:rPr>
              <a:t>슈퍼빅세일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Pretendard"/>
              </a:rPr>
              <a:t>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Pretendard"/>
              </a:rPr>
              <a:t>ONLY! 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Pretendard"/>
              </a:rPr>
              <a:t>비타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Pretendard"/>
              </a:rPr>
              <a:t>C </a:t>
            </a:r>
            <a:r>
              <a:rPr lang="ko-KR" altLang="en-US" sz="800" b="0" i="0" dirty="0" err="1">
                <a:solidFill>
                  <a:srgbClr val="000000"/>
                </a:solidFill>
                <a:effectLst/>
                <a:latin typeface="Pretendard"/>
              </a:rPr>
              <a:t>세럼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Pretendard"/>
              </a:rPr>
              <a:t>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Pretendard"/>
              </a:rPr>
              <a:t>2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Pretendard"/>
              </a:rPr>
              <a:t>개 패키지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Pretendard"/>
              </a:rPr>
              <a:t>! 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Pretendard"/>
              </a:rPr>
              <a:t>비타민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Pretendard"/>
              </a:rPr>
              <a:t>C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Pretendard"/>
              </a:rPr>
              <a:t>와 제주 녹차 </a:t>
            </a:r>
            <a:r>
              <a:rPr lang="ko-KR" altLang="en-US" sz="800" b="0" i="0" dirty="0" err="1">
                <a:solidFill>
                  <a:srgbClr val="000000"/>
                </a:solidFill>
                <a:effectLst/>
                <a:latin typeface="Pretendard"/>
              </a:rPr>
              <a:t>엔자임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Pretendard"/>
              </a:rPr>
              <a:t>*을 함유한 </a:t>
            </a:r>
            <a:r>
              <a:rPr lang="ko-KR" altLang="en-US" sz="800" b="0" i="0" dirty="0" err="1">
                <a:solidFill>
                  <a:srgbClr val="000000"/>
                </a:solidFill>
                <a:effectLst/>
                <a:latin typeface="Pretendard"/>
              </a:rPr>
              <a:t>세럼이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Pretendard"/>
              </a:rPr>
              <a:t> 잡티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Pretendard"/>
              </a:rPr>
              <a:t>+</a:t>
            </a:r>
            <a:r>
              <a:rPr lang="ko-KR" altLang="en-US" sz="800" b="0" i="0" dirty="0" err="1">
                <a:solidFill>
                  <a:srgbClr val="000000"/>
                </a:solidFill>
                <a:effectLst/>
                <a:latin typeface="Pretendard"/>
              </a:rPr>
              <a:t>필링을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Pretendard"/>
              </a:rPr>
              <a:t> 한번에 </a:t>
            </a:r>
            <a:r>
              <a:rPr lang="ko-KR" altLang="en-US" sz="800" b="0" i="0" dirty="0" err="1">
                <a:solidFill>
                  <a:srgbClr val="000000"/>
                </a:solidFill>
                <a:effectLst/>
                <a:latin typeface="Pretendard"/>
              </a:rPr>
              <a:t>케어해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Pretendard"/>
              </a:rPr>
              <a:t> 주는 </a:t>
            </a:r>
            <a:endParaRPr lang="en-US" altLang="ko-KR" sz="800" b="0" i="0" dirty="0">
              <a:solidFill>
                <a:srgbClr val="000000"/>
              </a:solidFill>
              <a:effectLst/>
              <a:latin typeface="Pretendard"/>
            </a:endParaRPr>
          </a:p>
          <a:p>
            <a:pPr lvl="0"/>
            <a:r>
              <a:rPr lang="ko-KR" altLang="en-US" sz="800" b="0" i="0" dirty="0">
                <a:solidFill>
                  <a:srgbClr val="000000"/>
                </a:solidFill>
                <a:effectLst/>
                <a:latin typeface="Pretendard"/>
              </a:rPr>
              <a:t>잡티 </a:t>
            </a:r>
            <a:r>
              <a:rPr lang="ko-KR" altLang="en-US" sz="800" b="0" i="0" dirty="0" err="1">
                <a:solidFill>
                  <a:srgbClr val="000000"/>
                </a:solidFill>
                <a:effectLst/>
                <a:latin typeface="Pretendard"/>
              </a:rPr>
              <a:t>토닝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Pretendard"/>
              </a:rPr>
              <a:t> </a:t>
            </a:r>
            <a:r>
              <a:rPr lang="ko-KR" altLang="en-US" sz="800" b="0" i="0" dirty="0" err="1">
                <a:solidFill>
                  <a:srgbClr val="000000"/>
                </a:solidFill>
                <a:effectLst/>
                <a:latin typeface="Pretendard"/>
              </a:rPr>
              <a:t>세럼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Pretendard"/>
              </a:rPr>
              <a:t> *</a:t>
            </a:r>
            <a:r>
              <a:rPr lang="ko-KR" altLang="en-US" sz="800" b="0" i="0" dirty="0" err="1">
                <a:solidFill>
                  <a:srgbClr val="000000"/>
                </a:solidFill>
                <a:effectLst/>
                <a:latin typeface="Pretendard"/>
              </a:rPr>
              <a:t>녹차엔자임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Pretendard"/>
              </a:rPr>
              <a:t>(</a:t>
            </a:r>
            <a:r>
              <a:rPr lang="ko-KR" altLang="en-US" sz="800" b="0" i="0" dirty="0" err="1">
                <a:solidFill>
                  <a:srgbClr val="000000"/>
                </a:solidFill>
                <a:effectLst/>
                <a:latin typeface="Pretendard"/>
              </a:rPr>
              <a:t>프로테아제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Pretendard"/>
              </a:rPr>
              <a:t>) : 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Pretendard"/>
              </a:rPr>
              <a:t>제주 녹차에서 얻은 미생물에서 유래한 </a:t>
            </a:r>
            <a:r>
              <a:rPr lang="ko-KR" altLang="en-US" sz="800" b="0" i="0" dirty="0" err="1">
                <a:solidFill>
                  <a:srgbClr val="000000"/>
                </a:solidFill>
                <a:effectLst/>
                <a:latin typeface="Pretendard"/>
              </a:rPr>
              <a:t>엔자임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24EA18-E1D4-5D35-40B0-A5BAF36BA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24"/>
          <a:stretch/>
        </p:blipFill>
        <p:spPr>
          <a:xfrm>
            <a:off x="8247818" y="908050"/>
            <a:ext cx="382925" cy="4367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306DCE-A4BA-933F-5EB4-791D76CDF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181" y="908050"/>
            <a:ext cx="376020" cy="4044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A4FB38-F6CF-AC32-0E10-021828C83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670" y="908050"/>
            <a:ext cx="369354" cy="3972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C7B7318-CD55-787F-43FB-7043D4772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8332" y="908050"/>
            <a:ext cx="368722" cy="39660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0C16C7-1587-B762-E57B-FCEBDC560FC8}"/>
              </a:ext>
            </a:extLst>
          </p:cNvPr>
          <p:cNvSpPr/>
          <p:nvPr/>
        </p:nvSpPr>
        <p:spPr>
          <a:xfrm>
            <a:off x="8209442" y="1386394"/>
            <a:ext cx="55195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 err="1">
                <a:latin typeface="+mn-ea"/>
              </a:rPr>
              <a:t>공병수거</a:t>
            </a:r>
            <a:r>
              <a:rPr lang="ko-KR" altLang="en-US" sz="700" b="1" dirty="0">
                <a:latin typeface="+mn-ea"/>
              </a:rPr>
              <a:t> </a:t>
            </a:r>
            <a:endParaRPr lang="en-US" altLang="ko-KR" sz="700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377D75-8657-8B9F-23A9-3088EB8B13B9}"/>
              </a:ext>
            </a:extLst>
          </p:cNvPr>
          <p:cNvSpPr/>
          <p:nvPr/>
        </p:nvSpPr>
        <p:spPr>
          <a:xfrm>
            <a:off x="7634101" y="1386394"/>
            <a:ext cx="54373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비건인증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E98CF-7028-43F9-E076-8C1BCF1257E1}"/>
              </a:ext>
            </a:extLst>
          </p:cNvPr>
          <p:cNvSpPr/>
          <p:nvPr/>
        </p:nvSpPr>
        <p:spPr>
          <a:xfrm>
            <a:off x="6580477" y="1386394"/>
            <a:ext cx="54373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>
                <a:latin typeface="+mn-ea"/>
              </a:rPr>
              <a:t>주름개선</a:t>
            </a:r>
            <a:endParaRPr lang="en-US" altLang="ko-KR" sz="700" b="1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F44BF7-6320-5AA2-7396-CC5A2287A15D}"/>
              </a:ext>
            </a:extLst>
          </p:cNvPr>
          <p:cNvSpPr/>
          <p:nvPr/>
        </p:nvSpPr>
        <p:spPr>
          <a:xfrm>
            <a:off x="6023992" y="1386394"/>
            <a:ext cx="6335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>
                <a:latin typeface="+mn-ea"/>
              </a:rPr>
              <a:t>자외선차단</a:t>
            </a:r>
            <a:endParaRPr lang="en-US" altLang="ko-KR" sz="700" b="1" dirty="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2887A8-8535-8CB6-1208-970212A91E75}"/>
              </a:ext>
            </a:extLst>
          </p:cNvPr>
          <p:cNvSpPr/>
          <p:nvPr/>
        </p:nvSpPr>
        <p:spPr>
          <a:xfrm>
            <a:off x="7174668" y="138639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>
                <a:latin typeface="+mn-ea"/>
              </a:rPr>
              <a:t>미백</a:t>
            </a:r>
            <a:endParaRPr lang="en-US" altLang="ko-KR" sz="700" b="1" dirty="0">
              <a:latin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8D290C-0198-014F-C7CF-7189BDB26C83}"/>
              </a:ext>
            </a:extLst>
          </p:cNvPr>
          <p:cNvGrpSpPr/>
          <p:nvPr/>
        </p:nvGrpSpPr>
        <p:grpSpPr>
          <a:xfrm>
            <a:off x="7187640" y="908050"/>
            <a:ext cx="382925" cy="436701"/>
            <a:chOff x="8666963" y="4863317"/>
            <a:chExt cx="382925" cy="40600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1796C43-8213-ADE3-AF89-B53D9483A78A}"/>
                </a:ext>
              </a:extLst>
            </p:cNvPr>
            <p:cNvGrpSpPr/>
            <p:nvPr/>
          </p:nvGrpSpPr>
          <p:grpSpPr>
            <a:xfrm>
              <a:off x="8666963" y="4863317"/>
              <a:ext cx="382925" cy="406002"/>
              <a:chOff x="8666963" y="4863317"/>
              <a:chExt cx="382925" cy="406002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C687FD39-F904-69AE-7B32-A5B31C02CD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32324"/>
              <a:stretch/>
            </p:blipFill>
            <p:spPr>
              <a:xfrm>
                <a:off x="8666963" y="4863317"/>
                <a:ext cx="382925" cy="406002"/>
              </a:xfrm>
              <a:prstGeom prst="rect">
                <a:avLst/>
              </a:prstGeom>
            </p:spPr>
          </p:pic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B95F886C-B91C-0CAB-8F46-58FB273B9494}"/>
                  </a:ext>
                </a:extLst>
              </p:cNvPr>
              <p:cNvSpPr/>
              <p:nvPr/>
            </p:nvSpPr>
            <p:spPr>
              <a:xfrm>
                <a:off x="8731831" y="4920055"/>
                <a:ext cx="253188" cy="253188"/>
              </a:xfrm>
              <a:prstGeom prst="ellipse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9" name="Picture 2" descr="Care, clean, cosmetology, dermatology, skin, whitening icon - Download on Iconfinder">
              <a:extLst>
                <a:ext uri="{FF2B5EF4-FFF2-40B4-BE49-F238E27FC236}">
                  <a16:creationId xmlns:a16="http://schemas.microsoft.com/office/drawing/2014/main" id="{15645953-10BB-2C64-AF84-A567BA636C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7894" y="4897012"/>
              <a:ext cx="321101" cy="321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모서리가 둥근 직사각형 129">
            <a:extLst>
              <a:ext uri="{FF2B5EF4-FFF2-40B4-BE49-F238E27FC236}">
                <a16:creationId xmlns:a16="http://schemas.microsoft.com/office/drawing/2014/main" id="{ED1B97D3-C810-E458-04B3-0E9F138B5E67}"/>
              </a:ext>
            </a:extLst>
          </p:cNvPr>
          <p:cNvSpPr/>
          <p:nvPr/>
        </p:nvSpPr>
        <p:spPr>
          <a:xfrm>
            <a:off x="671195" y="1374937"/>
            <a:ext cx="574387" cy="1676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콜라겐크림</a:t>
            </a:r>
          </a:p>
        </p:txBody>
      </p:sp>
      <p:sp>
        <p:nvSpPr>
          <p:cNvPr id="23" name="모서리가 둥근 직사각형 130">
            <a:extLst>
              <a:ext uri="{FF2B5EF4-FFF2-40B4-BE49-F238E27FC236}">
                <a16:creationId xmlns:a16="http://schemas.microsoft.com/office/drawing/2014/main" id="{57B4BF08-0518-4E09-43BE-A23D573F2705}"/>
              </a:ext>
            </a:extLst>
          </p:cNvPr>
          <p:cNvSpPr/>
          <p:nvPr/>
        </p:nvSpPr>
        <p:spPr>
          <a:xfrm>
            <a:off x="1280664" y="1374937"/>
            <a:ext cx="356649" cy="1676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탄력</a:t>
            </a:r>
          </a:p>
        </p:txBody>
      </p:sp>
      <p:sp>
        <p:nvSpPr>
          <p:cNvPr id="24" name="모서리가 둥근 직사각형 131">
            <a:extLst>
              <a:ext uri="{FF2B5EF4-FFF2-40B4-BE49-F238E27FC236}">
                <a16:creationId xmlns:a16="http://schemas.microsoft.com/office/drawing/2014/main" id="{207E6992-FA1E-1DFF-18D8-47062B619CCD}"/>
              </a:ext>
            </a:extLst>
          </p:cNvPr>
          <p:cNvSpPr/>
          <p:nvPr/>
        </p:nvSpPr>
        <p:spPr>
          <a:xfrm>
            <a:off x="274070" y="1374937"/>
            <a:ext cx="356649" cy="1676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모공</a:t>
            </a:r>
          </a:p>
        </p:txBody>
      </p:sp>
      <p:sp>
        <p:nvSpPr>
          <p:cNvPr id="25" name="모서리가 둥근 직사각형 132">
            <a:extLst>
              <a:ext uri="{FF2B5EF4-FFF2-40B4-BE49-F238E27FC236}">
                <a16:creationId xmlns:a16="http://schemas.microsoft.com/office/drawing/2014/main" id="{1C86862C-8A78-74AB-F178-8466110027EB}"/>
              </a:ext>
            </a:extLst>
          </p:cNvPr>
          <p:cNvSpPr/>
          <p:nvPr/>
        </p:nvSpPr>
        <p:spPr>
          <a:xfrm>
            <a:off x="1675098" y="1374937"/>
            <a:ext cx="356649" cy="1676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보습</a:t>
            </a:r>
          </a:p>
        </p:txBody>
      </p:sp>
      <p:sp>
        <p:nvSpPr>
          <p:cNvPr id="26" name="모서리가 둥근 직사각형 133">
            <a:extLst>
              <a:ext uri="{FF2B5EF4-FFF2-40B4-BE49-F238E27FC236}">
                <a16:creationId xmlns:a16="http://schemas.microsoft.com/office/drawing/2014/main" id="{FC3DC881-C061-3025-E688-F0036B58CA47}"/>
              </a:ext>
            </a:extLst>
          </p:cNvPr>
          <p:cNvSpPr/>
          <p:nvPr/>
        </p:nvSpPr>
        <p:spPr>
          <a:xfrm>
            <a:off x="2068415" y="1382974"/>
            <a:ext cx="522170" cy="1676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수분크림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7C5404C-494B-C9FA-B876-6F6E375FC81F}"/>
              </a:ext>
            </a:extLst>
          </p:cNvPr>
          <p:cNvCxnSpPr>
            <a:cxnSpLocks/>
          </p:cNvCxnSpPr>
          <p:nvPr/>
        </p:nvCxnSpPr>
        <p:spPr>
          <a:xfrm>
            <a:off x="6029065" y="1386394"/>
            <a:ext cx="285750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C14B2F3A-7168-9317-5B45-F0F727D77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22665"/>
              </p:ext>
            </p:extLst>
          </p:nvPr>
        </p:nvGraphicFramePr>
        <p:xfrm>
          <a:off x="9004082" y="39377"/>
          <a:ext cx="3168000" cy="443328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466104341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1469494614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원포인트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제품정보의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원포인트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 전체 출력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해시태그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제품정보에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등록된 해시태그 등록되어 있는 순으로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출력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벗어날 경우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줄바꿈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해당 해시태그로 검색한 검색결과 페이지로 이동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제품정보의 기능마크노출 항목에 등록된 내역 출력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제품정보에 등록된 순으로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1-2, 1-3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등록된 내용이 없을 시 영역 숨김 처리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1867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상세정보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수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유의사항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탭 제공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793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88900" algn="l"/>
                        </a:tabLst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수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1,000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이상이면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999+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표시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793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88900" algn="l"/>
                        </a:tabLst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없는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793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88900" algn="l"/>
                        </a:tabLst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차단건도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 수에 포함됨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클릭 시 해당 페이지 열리며 탭 영역이 화면 최 상단으로 이동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탭은 예외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로그인전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로그인요청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제품문의 작성 팝업 열림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561595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제품상세배너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전시관리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배너관리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제품상세배너애 등록된 기간내 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전시중인 배너가 있는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경우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기준으로 등록된 경우 해당카테고리에 등록된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전체에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기준으로 등록된 경우 해당 제품상세정보에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링크가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있는 경우 클릭 시 링크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284150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상세정보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제품에 등록된 제품상세링크 출력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제품상세링크가 여러 개인 경우 하단으로 이어서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제품상세링크 예약기능이 사용으로 등록된 경우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조회일 기준의 제품상세링크가 노출됨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86651"/>
                  </a:ext>
                </a:extLst>
              </a:tr>
            </a:tbl>
          </a:graphicData>
        </a:graphic>
      </p:graphicFrame>
      <p:sp>
        <p:nvSpPr>
          <p:cNvPr id="32" name="Oval 611">
            <a:extLst>
              <a:ext uri="{FF2B5EF4-FFF2-40B4-BE49-F238E27FC236}">
                <a16:creationId xmlns:a16="http://schemas.microsoft.com/office/drawing/2014/main" id="{C1E08D70-A51B-3C49-295A-26E3B2C6C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19" y="8949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666778A5-F02E-F855-2FEE-5FAE851E0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21" y="12618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C06FE671-7834-6511-8630-041CE475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00" y="8000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6649F78C-6F77-83B0-79B0-6985456B4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064544"/>
              </p:ext>
            </p:extLst>
          </p:nvPr>
        </p:nvGraphicFramePr>
        <p:xfrm>
          <a:off x="194132" y="1899920"/>
          <a:ext cx="8567268" cy="44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817">
                  <a:extLst>
                    <a:ext uri="{9D8B030D-6E8A-4147-A177-3AD203B41FA5}">
                      <a16:colId xmlns:a16="http://schemas.microsoft.com/office/drawing/2014/main" val="1607454277"/>
                    </a:ext>
                  </a:extLst>
                </a:gridCol>
                <a:gridCol w="2141817">
                  <a:extLst>
                    <a:ext uri="{9D8B030D-6E8A-4147-A177-3AD203B41FA5}">
                      <a16:colId xmlns:a16="http://schemas.microsoft.com/office/drawing/2014/main" val="645845465"/>
                    </a:ext>
                  </a:extLst>
                </a:gridCol>
                <a:gridCol w="2141817">
                  <a:extLst>
                    <a:ext uri="{9D8B030D-6E8A-4147-A177-3AD203B41FA5}">
                      <a16:colId xmlns:a16="http://schemas.microsoft.com/office/drawing/2014/main" val="522945384"/>
                    </a:ext>
                  </a:extLst>
                </a:gridCol>
                <a:gridCol w="2141817">
                  <a:extLst>
                    <a:ext uri="{9D8B030D-6E8A-4147-A177-3AD203B41FA5}">
                      <a16:colId xmlns:a16="http://schemas.microsoft.com/office/drawing/2014/main" val="2321622807"/>
                    </a:ext>
                  </a:extLst>
                </a:gridCol>
              </a:tblGrid>
              <a:tr h="448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상세정보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리뷰</a:t>
                      </a:r>
                      <a:r>
                        <a:rPr lang="en-US" altLang="ko-KR" sz="800" baseline="0" dirty="0"/>
                        <a:t> 999+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유의사항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문의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89923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860827-05F1-F0EF-D30E-4B2303C419C3}"/>
              </a:ext>
            </a:extLst>
          </p:cNvPr>
          <p:cNvSpPr/>
          <p:nvPr/>
        </p:nvSpPr>
        <p:spPr>
          <a:xfrm>
            <a:off x="332921" y="2516138"/>
            <a:ext cx="8319322" cy="753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제품상세배너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EAFF1F-B2BA-EDE3-F789-D45AAD270D39}"/>
              </a:ext>
            </a:extLst>
          </p:cNvPr>
          <p:cNvSpPr/>
          <p:nvPr/>
        </p:nvSpPr>
        <p:spPr>
          <a:xfrm>
            <a:off x="349088" y="3395286"/>
            <a:ext cx="8286988" cy="1329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제품상세링크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AD83657-B903-4D44-4712-D9843C703298}"/>
              </a:ext>
            </a:extLst>
          </p:cNvPr>
          <p:cNvSpPr/>
          <p:nvPr/>
        </p:nvSpPr>
        <p:spPr>
          <a:xfrm>
            <a:off x="332921" y="4869160"/>
            <a:ext cx="8286988" cy="1329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제품상세링크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8F76ACC0-4AF1-225B-FF0F-43329DB2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36" y="19113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E277F901-C502-377E-C617-47429D8B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06" y="253175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42" name="Oval 611">
            <a:extLst>
              <a:ext uri="{FF2B5EF4-FFF2-40B4-BE49-F238E27FC236}">
                <a16:creationId xmlns:a16="http://schemas.microsoft.com/office/drawing/2014/main" id="{43B70BF7-E480-2FBC-6E72-07837C089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9" y="33676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8F566D29-EBBC-5DC3-09D6-415ADEB083C8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44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82" y="53333"/>
            <a:ext cx="2582314" cy="210759"/>
          </a:xfrm>
        </p:spPr>
        <p:txBody>
          <a:bodyPr/>
          <a:lstStyle/>
          <a:p>
            <a:r>
              <a:rPr lang="en-US" altLang="ko-KR" dirty="0" smtClean="0"/>
              <a:t>IN_PC_PRD_02_01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2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BD9D71F6-3369-2187-688C-6813BEE87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61" y="1277419"/>
            <a:ext cx="7848203" cy="19620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621ED4A-360D-FBC8-D373-36B3DAAC6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ko-KR" altLang="en-US" dirty="0"/>
              <a:t> </a:t>
            </a:r>
            <a:r>
              <a:rPr lang="en-US" altLang="ko-KR" dirty="0"/>
              <a:t>3_</a:t>
            </a:r>
            <a:r>
              <a:rPr lang="ko-KR" altLang="en-US" dirty="0" err="1"/>
              <a:t>리뷰탭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94050D-BEA5-97A4-37CA-C204A783F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56716"/>
              </p:ext>
            </p:extLst>
          </p:nvPr>
        </p:nvGraphicFramePr>
        <p:xfrm>
          <a:off x="194132" y="819800"/>
          <a:ext cx="8567268" cy="44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817">
                  <a:extLst>
                    <a:ext uri="{9D8B030D-6E8A-4147-A177-3AD203B41FA5}">
                      <a16:colId xmlns:a16="http://schemas.microsoft.com/office/drawing/2014/main" val="1607454277"/>
                    </a:ext>
                  </a:extLst>
                </a:gridCol>
                <a:gridCol w="2141817">
                  <a:extLst>
                    <a:ext uri="{9D8B030D-6E8A-4147-A177-3AD203B41FA5}">
                      <a16:colId xmlns:a16="http://schemas.microsoft.com/office/drawing/2014/main" val="645845465"/>
                    </a:ext>
                  </a:extLst>
                </a:gridCol>
                <a:gridCol w="2141817">
                  <a:extLst>
                    <a:ext uri="{9D8B030D-6E8A-4147-A177-3AD203B41FA5}">
                      <a16:colId xmlns:a16="http://schemas.microsoft.com/office/drawing/2014/main" val="522945384"/>
                    </a:ext>
                  </a:extLst>
                </a:gridCol>
                <a:gridCol w="2141817">
                  <a:extLst>
                    <a:ext uri="{9D8B030D-6E8A-4147-A177-3AD203B41FA5}">
                      <a16:colId xmlns:a16="http://schemas.microsoft.com/office/drawing/2014/main" val="2321622807"/>
                    </a:ext>
                  </a:extLst>
                </a:gridCol>
              </a:tblGrid>
              <a:tr h="448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상세정보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리뷰</a:t>
                      </a:r>
                      <a:r>
                        <a:rPr lang="en-US" altLang="ko-KR" sz="800" b="1" baseline="0" dirty="0"/>
                        <a:t> 999+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유의사항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문의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89923"/>
                  </a:ext>
                </a:extLst>
              </a:tr>
            </a:tbl>
          </a:graphicData>
        </a:graphic>
      </p:graphicFrame>
      <p:sp>
        <p:nvSpPr>
          <p:cNvPr id="8" name="Oval 611">
            <a:extLst>
              <a:ext uri="{FF2B5EF4-FFF2-40B4-BE49-F238E27FC236}">
                <a16:creationId xmlns:a16="http://schemas.microsoft.com/office/drawing/2014/main" id="{F62B225C-C082-FB9D-F643-9ED439954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1400039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531E772-E79D-6915-368A-F1B8E5179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81042"/>
              </p:ext>
            </p:extLst>
          </p:nvPr>
        </p:nvGraphicFramePr>
        <p:xfrm>
          <a:off x="9000565" y="44450"/>
          <a:ext cx="3168000" cy="372960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탭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수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1,000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이상이면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999+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차단건도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리뷰수에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포함됨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전시안함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 한 리뷰는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리뷰수에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포함안됨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리뷰점수가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높은순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관리자가 베스트로 지정한 리뷰가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최신순으로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상단 고정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리뷰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최신순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별점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별점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리뷰의 평균값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별점기준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노출문구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latin typeface="color-emoji"/>
                        </a:rPr>
                        <a:t>0~2.9 </a:t>
                      </a:r>
                      <a:r>
                        <a:rPr lang="ko-KR" altLang="en-US" sz="800" dirty="0">
                          <a:latin typeface="color-emoji"/>
                        </a:rPr>
                        <a:t>문구 및 아이콘 </a:t>
                      </a:r>
                      <a:r>
                        <a:rPr lang="ko-KR" altLang="en-US" sz="800" dirty="0" err="1">
                          <a:latin typeface="color-emoji"/>
                        </a:rPr>
                        <a:t>미노출</a:t>
                      </a:r>
                      <a:r>
                        <a:rPr lang="ko-KR" altLang="en-US" sz="800" dirty="0">
                          <a:latin typeface="color-emoji"/>
                        </a:rPr>
                        <a:t> </a:t>
                      </a:r>
                      <a:endParaRPr lang="en-US" altLang="ko-KR" sz="800" dirty="0">
                        <a:latin typeface="color-emoji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latin typeface="color-emoji"/>
                        </a:rPr>
                        <a:t>3.0~3.9 </a:t>
                      </a:r>
                      <a:r>
                        <a:rPr lang="ko-KR" altLang="en-US" sz="800" dirty="0">
                          <a:latin typeface="color-emoji"/>
                        </a:rPr>
                        <a:t>만족해요 문구 및 아이콘 노출</a:t>
                      </a:r>
                      <a:r>
                        <a:rPr lang="en-US" altLang="ko-KR" sz="800" dirty="0">
                          <a:latin typeface="color-emoji"/>
                        </a:rPr>
                        <a:t> </a:t>
                      </a: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latin typeface="color-emoji"/>
                        </a:rPr>
                        <a:t>4.0~4.4 </a:t>
                      </a:r>
                      <a:r>
                        <a:rPr lang="ko-KR" altLang="en-US" sz="800" dirty="0">
                          <a:latin typeface="color-emoji"/>
                        </a:rPr>
                        <a:t>또 </a:t>
                      </a:r>
                      <a:r>
                        <a:rPr lang="ko-KR" altLang="en-US" sz="800" dirty="0" err="1">
                          <a:latin typeface="color-emoji"/>
                        </a:rPr>
                        <a:t>사고싶어요</a:t>
                      </a:r>
                      <a:r>
                        <a:rPr lang="ko-KR" altLang="en-US" sz="800" dirty="0">
                          <a:latin typeface="color-emoji"/>
                        </a:rPr>
                        <a:t> 문구 및 아이콘 노출</a:t>
                      </a:r>
                      <a:endParaRPr lang="en-US" altLang="ko-KR" sz="800" dirty="0">
                        <a:latin typeface="color-emoji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latin typeface="color-emoji"/>
                        </a:rPr>
                        <a:t>4.5~5.0 </a:t>
                      </a:r>
                      <a:r>
                        <a:rPr lang="ko-KR" altLang="en-US" sz="800" dirty="0">
                          <a:latin typeface="color-emoji"/>
                        </a:rPr>
                        <a:t>최고</a:t>
                      </a:r>
                      <a:r>
                        <a:rPr lang="en-US" altLang="ko-KR" sz="800" dirty="0">
                          <a:latin typeface="color-emoji"/>
                        </a:rPr>
                        <a:t>! </a:t>
                      </a:r>
                      <a:r>
                        <a:rPr lang="ko-KR" altLang="en-US" sz="800" dirty="0" err="1">
                          <a:latin typeface="color-emoji"/>
                        </a:rPr>
                        <a:t>평생쓸래요</a:t>
                      </a:r>
                      <a:r>
                        <a:rPr lang="ko-KR" altLang="en-US" sz="800" dirty="0">
                          <a:latin typeface="color-emoji"/>
                        </a:rPr>
                        <a:t> 문구 및 아이콘 노출 </a:t>
                      </a:r>
                      <a:endParaRPr lang="en-US" altLang="ko-KR" sz="800" dirty="0">
                        <a:latin typeface="color-emoji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latin typeface="color-emoji"/>
                        </a:rPr>
                        <a:t>아이콘 </a:t>
                      </a:r>
                      <a:r>
                        <a:rPr lang="ko-KR" altLang="en-US" sz="800" dirty="0" err="1">
                          <a:latin typeface="color-emoji"/>
                        </a:rPr>
                        <a:t>미노출</a:t>
                      </a:r>
                      <a:r>
                        <a:rPr lang="ko-KR" altLang="en-US" sz="800" dirty="0">
                          <a:latin typeface="color-emoji"/>
                        </a:rPr>
                        <a:t> 시 리뷰 총 건수 및 </a:t>
                      </a:r>
                      <a:r>
                        <a:rPr lang="ko-KR" altLang="en-US" sz="800" dirty="0" err="1">
                          <a:latin typeface="color-emoji"/>
                        </a:rPr>
                        <a:t>별점</a:t>
                      </a:r>
                      <a:r>
                        <a:rPr lang="ko-KR" altLang="en-US" sz="800" dirty="0">
                          <a:latin typeface="color-emoji"/>
                        </a:rPr>
                        <a:t> </a:t>
                      </a:r>
                      <a:r>
                        <a:rPr lang="ko-KR" altLang="en-US" sz="800" dirty="0" err="1">
                          <a:latin typeface="color-emoji"/>
                        </a:rPr>
                        <a:t>중앙정렬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2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AI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리뷰요약서비스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AI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리뷰요약서비스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상세리뷰 전체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AI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안내문구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AI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리뷰요약서비스가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없는 경우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AI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리뷰요약서비스에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리뷰가 없는 경우 안내문구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2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포토리뷰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노출 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이상인 경우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+ 10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개를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뺀 개수가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이상인 경우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999+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차단건도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리뷰수에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포함되지만 차단된 리뷰는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포토리뷰 모아보기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val 611">
            <a:extLst>
              <a:ext uri="{FF2B5EF4-FFF2-40B4-BE49-F238E27FC236}">
                <a16:creationId xmlns:a16="http://schemas.microsoft.com/office/drawing/2014/main" id="{23941A9E-D380-7D22-F778-DDF8F3FF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907204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0F623BA7-60F3-5D3D-DECB-3072ECE9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800" y="1426760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1DEED4E-1213-7893-AC3C-715149788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13" y="4293378"/>
            <a:ext cx="7559127" cy="93582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435AFE-D2FF-34AD-6F76-F09438A1AF28}"/>
              </a:ext>
            </a:extLst>
          </p:cNvPr>
          <p:cNvSpPr/>
          <p:nvPr/>
        </p:nvSpPr>
        <p:spPr>
          <a:xfrm>
            <a:off x="3647762" y="4039508"/>
            <a:ext cx="1657826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70C0"/>
                </a:solidFill>
                <a:latin typeface="+mj-ea"/>
                <a:ea typeface="+mj-ea"/>
              </a:rPr>
              <a:t>[</a:t>
            </a:r>
            <a:r>
              <a:rPr lang="en-US" altLang="ko-KR" sz="800" b="1" u="none" kern="1200" baseline="0" dirty="0">
                <a:solidFill>
                  <a:srgbClr val="0070C0"/>
                </a:solidFill>
                <a:latin typeface="+mj-ea"/>
                <a:ea typeface="+mj-ea"/>
                <a:cs typeface="+mn-cs"/>
              </a:rPr>
              <a:t>AI</a:t>
            </a:r>
            <a:r>
              <a:rPr lang="ko-KR" altLang="en-US" sz="800" b="1" u="none" kern="1200" baseline="0" dirty="0" err="1">
                <a:solidFill>
                  <a:srgbClr val="0070C0"/>
                </a:solidFill>
                <a:latin typeface="+mj-ea"/>
                <a:ea typeface="+mj-ea"/>
                <a:cs typeface="+mn-cs"/>
              </a:rPr>
              <a:t>리뷰요약서비스가</a:t>
            </a:r>
            <a:r>
              <a:rPr lang="ko-KR" altLang="en-US" sz="800" b="1" u="none" kern="1200" baseline="0" dirty="0">
                <a:solidFill>
                  <a:srgbClr val="0070C0"/>
                </a:solidFill>
                <a:latin typeface="+mj-ea"/>
                <a:ea typeface="+mj-ea"/>
                <a:cs typeface="+mn-cs"/>
              </a:rPr>
              <a:t> 없는 경우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70C0"/>
                </a:solidFill>
                <a:latin typeface="+mj-ea"/>
                <a:ea typeface="+mj-ea"/>
              </a:rPr>
              <a:t>]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DD8B69C3-F81C-9F97-637B-F05651D82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284" y="4536033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25" name="Oval 611">
            <a:extLst>
              <a:ext uri="{FF2B5EF4-FFF2-40B4-BE49-F238E27FC236}">
                <a16:creationId xmlns:a16="http://schemas.microsoft.com/office/drawing/2014/main" id="{2B825452-4196-2667-3ABF-A8BDAC3CB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2384675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</a:p>
        </p:txBody>
      </p:sp>
      <p:sp>
        <p:nvSpPr>
          <p:cNvPr id="31" name="자유형 68">
            <a:extLst>
              <a:ext uri="{FF2B5EF4-FFF2-40B4-BE49-F238E27FC236}">
                <a16:creationId xmlns:a16="http://schemas.microsoft.com/office/drawing/2014/main" id="{28C4E350-5F88-BF60-40F6-26D09A26505F}"/>
              </a:ext>
            </a:extLst>
          </p:cNvPr>
          <p:cNvSpPr/>
          <p:nvPr/>
        </p:nvSpPr>
        <p:spPr>
          <a:xfrm>
            <a:off x="261863" y="3320861"/>
            <a:ext cx="8429625" cy="215444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리뷰 리스트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5EFAFF4C-4DAB-A21F-99CC-5DA405842DE2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17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IN_PC_PRD_03_01</a:t>
            </a:r>
            <a:endParaRPr lang="ko-KR" altLang="en-US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0970392-EC90-D209-397D-8D32B62C0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876524"/>
              </p:ext>
            </p:extLst>
          </p:nvPr>
        </p:nvGraphicFramePr>
        <p:xfrm>
          <a:off x="10272464" y="-27384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V0.92 06/14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관리자가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전시안함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처리한 리뷰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디스크립션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64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C8A66CD-1811-AD43-5179-337EF6AF7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ko-KR" altLang="en-US" dirty="0"/>
              <a:t> </a:t>
            </a:r>
            <a:r>
              <a:rPr lang="en-US" altLang="ko-KR" dirty="0"/>
              <a:t>4_</a:t>
            </a:r>
            <a:r>
              <a:rPr lang="ko-KR" altLang="en-US" dirty="0" err="1"/>
              <a:t>리뷰탭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C70867-7000-BCE8-4C98-73ECCFEC1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902734"/>
            <a:ext cx="8420100" cy="561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66C317-8811-F1EA-9C84-6FFE2E170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1759571"/>
            <a:ext cx="8429625" cy="2076450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A781889-672A-CD18-0CCD-5A29FB3F6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79298"/>
              </p:ext>
            </p:extLst>
          </p:nvPr>
        </p:nvGraphicFramePr>
        <p:xfrm>
          <a:off x="9000565" y="44450"/>
          <a:ext cx="3168000" cy="813396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리뷰보기 선택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선택됨 표시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7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전체리뷰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;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등록된 개수 노출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포토리뷰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한달리뷰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개수 노출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해당 리뷰만 노출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정렬순서 선택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선택됨 표시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7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추천순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추천순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BO&gt;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콘텐츠리뷰관리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제품리뷰관리에서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관리되는 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리뷰점수기준으로 노출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동일한 점수인 경우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최신순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추천순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리뷰기준 노출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하드코딩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최신순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수정일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일시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최신순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평점순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 평점일 경우 등록된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수정일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최신순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옵션별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옵션제품인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옵션 리스트 노출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다음페이지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참고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전시중인 옵션만 노출함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선택 시 해당 옵션으로 등록된 리뷰 리스트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리뷰리스트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마스킹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연령대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생년월일 기준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만나이의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앞자리 기준으로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연령대 표시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성별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확인필요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별점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YYYY.MM.DD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포토리뷰 인 경우에만 최대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노출  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이상인 경우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개를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뺀 개수가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+00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700" dirty="0" smtClean="0"/>
                        <a:t>포토리뷰 보기 팝업 </a:t>
                      </a:r>
                      <a:r>
                        <a:rPr lang="en-US" altLang="ko-KR" sz="700" dirty="0" smtClean="0"/>
                        <a:t>[IN_PC_PRD_03_05]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dirty="0" smtClean="0"/>
                        <a:t>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한달사용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인 경우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한달사용 플래그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 리뷰인 경우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 플래그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직원리뷰인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직원리뷰 플래그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 리뷰인 경우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 플래그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작성한 리뷰 전체 노출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신고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로그인전</a:t>
                      </a: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7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로그인요청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7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신고여부 확인 </a:t>
                      </a:r>
                      <a:r>
                        <a:rPr lang="ko-KR" altLang="en-US" sz="7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7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신고하기 </a:t>
                      </a:r>
                      <a:r>
                        <a:rPr lang="ko-KR" altLang="en-US" sz="7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7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신고완료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 후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새로고침</a:t>
                      </a:r>
                      <a:endParaRPr lang="en-US" altLang="ko-KR" sz="7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 신고한 경우 이미 </a:t>
                      </a:r>
                      <a:r>
                        <a:rPr lang="ko-KR" altLang="en-US" sz="7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신고하셨습다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토스트 팝업</a:t>
                      </a:r>
                      <a:endParaRPr lang="en-US" altLang="ko-KR" sz="7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로그인전</a:t>
                      </a: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7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로그인요청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7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해당 리뷰의 작성자를 </a:t>
                      </a:r>
                      <a:r>
                        <a:rPr lang="ko-KR" altLang="en-US" sz="7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차단하시겠습니까</a:t>
                      </a: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클릭 시 고객님의 요청으로 해당 작성자의 리뷰가 차단 되었습니다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Alert -&gt;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작성자의 글 모두 차단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차단완료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 후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새로고침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로그인한 회원이 작성한 리뷰인 경우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신고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 버튼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로그인한 회원이 작성한 리뷰인 경우</a:t>
                      </a:r>
                      <a:endParaRPr lang="en-US" altLang="ko-KR" sz="7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마이페이지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리뷰 작성페이지로 이동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리뷰를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삭제하시겠습니까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클릭 시  리뷰가 삭제되었습니다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 클릭 시 팝업 닫히고 화면복귀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1-5. 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차단한 회원의 리뷰인 경우 표시</a:t>
                      </a:r>
                      <a:endParaRPr lang="en-US" altLang="ko-KR" sz="7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1-6. 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ko-KR" altLang="en-US" sz="7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페이징</a:t>
                      </a:r>
                      <a:endParaRPr lang="en-US" altLang="ko-KR" sz="7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7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없는 경우 영역 </a:t>
                      </a:r>
                      <a:r>
                        <a:rPr lang="ko-KR" altLang="en-US" sz="7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7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페이징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</a:rPr>
                        <a:t> </a:t>
                      </a:r>
                      <a:r>
                        <a:rPr lang="en-US" altLang="ko-KR" sz="700" dirty="0">
                          <a:latin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</a:rPr>
                        <a:t>페이징은 </a:t>
                      </a:r>
                      <a:r>
                        <a:rPr lang="en-US" altLang="ko-KR" sz="700" dirty="0">
                          <a:latin typeface="+mn-ea"/>
                        </a:rPr>
                        <a:t>5</a:t>
                      </a:r>
                      <a:r>
                        <a:rPr lang="ko-KR" altLang="en-US" sz="700" dirty="0">
                          <a:latin typeface="+mn-ea"/>
                        </a:rPr>
                        <a:t>개 </a:t>
                      </a:r>
                      <a:r>
                        <a:rPr lang="ko-KR" altLang="en-US" sz="700" dirty="0" err="1">
                          <a:latin typeface="+mn-ea"/>
                        </a:rPr>
                        <a:t>그룹핑하여</a:t>
                      </a:r>
                      <a:r>
                        <a:rPr lang="ko-KR" altLang="en-US" sz="700" dirty="0">
                          <a:latin typeface="+mn-ea"/>
                        </a:rPr>
                        <a:t> 제공함</a:t>
                      </a:r>
                      <a:r>
                        <a:rPr lang="en-US" altLang="ko-KR" sz="700" dirty="0">
                          <a:latin typeface="+mn-ea"/>
                        </a:rPr>
                        <a:t>.  </a:t>
                      </a: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</a:b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첫페이지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: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이전페이지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이전그룹 이동 버튼 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비노출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다음그룹페이지 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이전페이지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이전그룹 이동 버튼 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 다음페이지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다음그룹 이동 버튼 모두 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할성화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마지막페이지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다음페이지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다음그룹 이동 버튼 </a:t>
                      </a: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비노출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1-7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제품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 정보 노출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 고려 안함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1-8 </a:t>
                      </a:r>
                      <a:r>
                        <a:rPr kumimoji="0" lang="ko-KR" altLang="en-US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하이라이팅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속성값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노출 기준 업데이트 필요(사업 협의중</a:t>
                      </a:r>
                      <a:r>
                        <a:rPr lang="en-US" altLang="ko-KR" sz="7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val 611">
            <a:extLst>
              <a:ext uri="{FF2B5EF4-FFF2-40B4-BE49-F238E27FC236}">
                <a16:creationId xmlns:a16="http://schemas.microsoft.com/office/drawing/2014/main" id="{965E6DE2-188D-E097-56EB-055DB57A7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35" y="9027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FE1F30-46DF-0C55-11EB-83A46E216B5C}"/>
              </a:ext>
            </a:extLst>
          </p:cNvPr>
          <p:cNvSpPr/>
          <p:nvPr/>
        </p:nvSpPr>
        <p:spPr>
          <a:xfrm>
            <a:off x="363587" y="5016623"/>
            <a:ext cx="468000" cy="18000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/>
              <a:t>체험단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0CF325-3E18-ADE8-2068-74141F21CF87}"/>
              </a:ext>
            </a:extLst>
          </p:cNvPr>
          <p:cNvSpPr/>
          <p:nvPr/>
        </p:nvSpPr>
        <p:spPr>
          <a:xfrm>
            <a:off x="365480" y="5222266"/>
            <a:ext cx="468000" cy="18000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/>
              <a:t>샘플마켓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B71506-E610-0BDD-D088-ACAB9B5E7756}"/>
              </a:ext>
            </a:extLst>
          </p:cNvPr>
          <p:cNvSpPr/>
          <p:nvPr/>
        </p:nvSpPr>
        <p:spPr>
          <a:xfrm>
            <a:off x="363587" y="5442557"/>
            <a:ext cx="468000" cy="18000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/>
              <a:t>직원리뷰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B7A10E-2D75-C441-2E5A-141F01421805}"/>
              </a:ext>
            </a:extLst>
          </p:cNvPr>
          <p:cNvSpPr/>
          <p:nvPr/>
        </p:nvSpPr>
        <p:spPr>
          <a:xfrm>
            <a:off x="365480" y="5648200"/>
            <a:ext cx="468000" cy="18000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/>
              <a:t>한달사용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70079E2-08C9-5C7A-0DA0-5D95EF5F6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35" y="4021758"/>
            <a:ext cx="2638425" cy="75247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EAE0DE-AA37-751E-1D0B-75D6A758E243}"/>
              </a:ext>
            </a:extLst>
          </p:cNvPr>
          <p:cNvSpPr/>
          <p:nvPr/>
        </p:nvSpPr>
        <p:spPr>
          <a:xfrm>
            <a:off x="873660" y="3825322"/>
            <a:ext cx="1524776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차단한 회원의 리뷰인 경우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611">
            <a:extLst>
              <a:ext uri="{FF2B5EF4-FFF2-40B4-BE49-F238E27FC236}">
                <a16:creationId xmlns:a16="http://schemas.microsoft.com/office/drawing/2014/main" id="{39F39307-567A-6F36-9817-1A2B5E374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87" y="3807044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</a:p>
        </p:txBody>
      </p:sp>
      <p:sp>
        <p:nvSpPr>
          <p:cNvPr id="10" name="자유형 68">
            <a:extLst>
              <a:ext uri="{FF2B5EF4-FFF2-40B4-BE49-F238E27FC236}">
                <a16:creationId xmlns:a16="http://schemas.microsoft.com/office/drawing/2014/main" id="{0EBB2165-F6AB-617F-3ADB-D6901770D3CF}"/>
              </a:ext>
            </a:extLst>
          </p:cNvPr>
          <p:cNvSpPr/>
          <p:nvPr/>
        </p:nvSpPr>
        <p:spPr>
          <a:xfrm>
            <a:off x="208835" y="4747915"/>
            <a:ext cx="8429625" cy="129548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리뷰 생략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97D95BA-9B25-41AC-AECB-D8C947D8E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240" y="5034038"/>
            <a:ext cx="2095500" cy="402748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FD76D026-FBE9-544B-4B18-E7844FC2F49C}"/>
              </a:ext>
            </a:extLst>
          </p:cNvPr>
          <p:cNvGrpSpPr/>
          <p:nvPr/>
        </p:nvGrpSpPr>
        <p:grpSpPr>
          <a:xfrm>
            <a:off x="6542142" y="5196623"/>
            <a:ext cx="1653044" cy="179904"/>
            <a:chOff x="4801972" y="5798101"/>
            <a:chExt cx="1653044" cy="179904"/>
          </a:xfrm>
        </p:grpSpPr>
        <p:sp>
          <p:nvSpPr>
            <p:cNvPr id="36" name="Page 1">
              <a:extLst>
                <a:ext uri="{FF2B5EF4-FFF2-40B4-BE49-F238E27FC236}">
                  <a16:creationId xmlns:a16="http://schemas.microsoft.com/office/drawing/2014/main" id="{E5C35A93-E515-4EDC-8A38-E7820E0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972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rgbClr val="595959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FFFFFF"/>
                  </a:solidFill>
                  <a:latin typeface="Calibri"/>
                </a:rPr>
                <a:t>1</a:t>
              </a:r>
            </a:p>
          </p:txBody>
        </p:sp>
        <p:sp>
          <p:nvSpPr>
            <p:cNvPr id="37" name="Page 2">
              <a:extLst>
                <a:ext uri="{FF2B5EF4-FFF2-40B4-BE49-F238E27FC236}">
                  <a16:creationId xmlns:a16="http://schemas.microsoft.com/office/drawing/2014/main" id="{6B99D978-A295-4FB6-CCA7-1B360FB8C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520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2</a:t>
              </a:r>
            </a:p>
          </p:txBody>
        </p:sp>
        <p:sp>
          <p:nvSpPr>
            <p:cNvPr id="38" name="Page 3">
              <a:extLst>
                <a:ext uri="{FF2B5EF4-FFF2-40B4-BE49-F238E27FC236}">
                  <a16:creationId xmlns:a16="http://schemas.microsoft.com/office/drawing/2014/main" id="{764D3BFA-CDAF-422C-63F2-FC9B4A9F9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1068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3</a:t>
              </a:r>
            </a:p>
          </p:txBody>
        </p:sp>
        <p:sp>
          <p:nvSpPr>
            <p:cNvPr id="39" name="Page 4">
              <a:extLst>
                <a:ext uri="{FF2B5EF4-FFF2-40B4-BE49-F238E27FC236}">
                  <a16:creationId xmlns:a16="http://schemas.microsoft.com/office/drawing/2014/main" id="{94C3ADC6-CAF2-5798-55B1-B6B942D01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0615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4</a:t>
              </a:r>
            </a:p>
          </p:txBody>
        </p:sp>
        <p:sp>
          <p:nvSpPr>
            <p:cNvPr id="40" name="Page 9">
              <a:extLst>
                <a:ext uri="{FF2B5EF4-FFF2-40B4-BE49-F238E27FC236}">
                  <a16:creationId xmlns:a16="http://schemas.microsoft.com/office/drawing/2014/main" id="{CACB2ACF-A4BC-87D6-4020-304984CB5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7750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5</a:t>
              </a:r>
            </a:p>
          </p:txBody>
        </p:sp>
        <p:sp>
          <p:nvSpPr>
            <p:cNvPr id="41" name="Next Button">
              <a:extLst>
                <a:ext uri="{FF2B5EF4-FFF2-40B4-BE49-F238E27FC236}">
                  <a16:creationId xmlns:a16="http://schemas.microsoft.com/office/drawing/2014/main" id="{DEEDD3DA-052B-58EC-E2D3-A5912D43C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483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</a:p>
          </p:txBody>
        </p:sp>
        <p:sp>
          <p:nvSpPr>
            <p:cNvPr id="43" name="Next Button">
              <a:extLst>
                <a:ext uri="{FF2B5EF4-FFF2-40B4-BE49-F238E27FC236}">
                  <a16:creationId xmlns:a16="http://schemas.microsoft.com/office/drawing/2014/main" id="{6D53F65F-C6E4-B9EF-6694-97122FE13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016" y="5798101"/>
              <a:ext cx="252000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 err="1">
                  <a:solidFill>
                    <a:srgbClr val="262626"/>
                  </a:solidFill>
                  <a:latin typeface="Wingdings 3"/>
                </a:rPr>
                <a:t>u</a:t>
              </a:r>
              <a:r>
                <a:rPr lang="en-US" sz="600" dirty="0" err="1">
                  <a:solidFill>
                    <a:srgbClr val="262626"/>
                  </a:solidFill>
                  <a:latin typeface="Wingdings 3"/>
                </a:rPr>
                <a:t>u</a:t>
              </a:r>
              <a:endParaRPr lang="en-US" sz="600" dirty="0">
                <a:solidFill>
                  <a:srgbClr val="262626"/>
                </a:solidFill>
                <a:latin typeface="Wingdings 3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995EEFB-404E-DEFC-450A-F6C8617FB037}"/>
              </a:ext>
            </a:extLst>
          </p:cNvPr>
          <p:cNvGrpSpPr/>
          <p:nvPr/>
        </p:nvGrpSpPr>
        <p:grpSpPr>
          <a:xfrm>
            <a:off x="6025973" y="5633942"/>
            <a:ext cx="2169213" cy="179904"/>
            <a:chOff x="4285803" y="5798101"/>
            <a:chExt cx="2169213" cy="179904"/>
          </a:xfrm>
        </p:grpSpPr>
        <p:sp>
          <p:nvSpPr>
            <p:cNvPr id="45" name="Back Button">
              <a:extLst>
                <a:ext uri="{FF2B5EF4-FFF2-40B4-BE49-F238E27FC236}">
                  <a16:creationId xmlns:a16="http://schemas.microsoft.com/office/drawing/2014/main" id="{98FBB7D3-4C38-A9DF-20B3-3949C1952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208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>
                  <a:solidFill>
                    <a:schemeClr val="tx1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46" name="Page 1">
              <a:extLst>
                <a:ext uri="{FF2B5EF4-FFF2-40B4-BE49-F238E27FC236}">
                  <a16:creationId xmlns:a16="http://schemas.microsoft.com/office/drawing/2014/main" id="{1ACCAC72-5C4C-2B55-274D-639E1DC5B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972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rgbClr val="595959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Calibri"/>
                </a:rPr>
                <a:t>6</a:t>
              </a:r>
            </a:p>
          </p:txBody>
        </p:sp>
        <p:sp>
          <p:nvSpPr>
            <p:cNvPr id="47" name="Page 2">
              <a:extLst>
                <a:ext uri="{FF2B5EF4-FFF2-40B4-BE49-F238E27FC236}">
                  <a16:creationId xmlns:a16="http://schemas.microsoft.com/office/drawing/2014/main" id="{A018BE1D-1F2D-ED1D-FA37-A34358D4C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520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7</a:t>
              </a:r>
            </a:p>
          </p:txBody>
        </p:sp>
        <p:sp>
          <p:nvSpPr>
            <p:cNvPr id="48" name="Page 3">
              <a:extLst>
                <a:ext uri="{FF2B5EF4-FFF2-40B4-BE49-F238E27FC236}">
                  <a16:creationId xmlns:a16="http://schemas.microsoft.com/office/drawing/2014/main" id="{06DB9D05-2461-C457-E841-CF91D8982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1068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8</a:t>
              </a:r>
            </a:p>
          </p:txBody>
        </p:sp>
        <p:sp>
          <p:nvSpPr>
            <p:cNvPr id="49" name="Page 4">
              <a:extLst>
                <a:ext uri="{FF2B5EF4-FFF2-40B4-BE49-F238E27FC236}">
                  <a16:creationId xmlns:a16="http://schemas.microsoft.com/office/drawing/2014/main" id="{60412757-1247-51B9-1D35-A55C1CD70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0615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9</a:t>
              </a:r>
            </a:p>
          </p:txBody>
        </p:sp>
        <p:sp>
          <p:nvSpPr>
            <p:cNvPr id="50" name="Page 9">
              <a:extLst>
                <a:ext uri="{FF2B5EF4-FFF2-40B4-BE49-F238E27FC236}">
                  <a16:creationId xmlns:a16="http://schemas.microsoft.com/office/drawing/2014/main" id="{A28A9835-36CE-2C3F-1499-B7CC0404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7750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10</a:t>
              </a:r>
            </a:p>
          </p:txBody>
        </p:sp>
        <p:sp>
          <p:nvSpPr>
            <p:cNvPr id="51" name="Next Button">
              <a:extLst>
                <a:ext uri="{FF2B5EF4-FFF2-40B4-BE49-F238E27FC236}">
                  <a16:creationId xmlns:a16="http://schemas.microsoft.com/office/drawing/2014/main" id="{17D8B66D-574F-71EF-8D0A-0772B5B09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483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</a:p>
          </p:txBody>
        </p:sp>
        <p:sp>
          <p:nvSpPr>
            <p:cNvPr id="52" name="Back Button">
              <a:extLst>
                <a:ext uri="{FF2B5EF4-FFF2-40B4-BE49-F238E27FC236}">
                  <a16:creationId xmlns:a16="http://schemas.microsoft.com/office/drawing/2014/main" id="{EE4D4525-E543-05DE-4FF5-78904C274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803" y="5802065"/>
              <a:ext cx="252000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err="1">
                  <a:solidFill>
                    <a:schemeClr val="tx1"/>
                  </a:solidFill>
                  <a:latin typeface="Wingdings 3"/>
                </a:rPr>
                <a:t>t</a:t>
              </a:r>
              <a:r>
                <a:rPr lang="en-US" altLang="ko-KR" sz="600" dirty="0" err="1">
                  <a:solidFill>
                    <a:schemeClr val="tx1"/>
                  </a:solidFill>
                  <a:latin typeface="Wingdings 3"/>
                </a:rPr>
                <a:t>t</a:t>
              </a:r>
              <a:endParaRPr lang="en-US" altLang="ko-KR" sz="600" dirty="0">
                <a:solidFill>
                  <a:schemeClr val="tx1"/>
                </a:solidFill>
                <a:latin typeface="Wingdings 3"/>
              </a:endParaRPr>
            </a:p>
          </p:txBody>
        </p:sp>
        <p:sp>
          <p:nvSpPr>
            <p:cNvPr id="53" name="Next Button">
              <a:extLst>
                <a:ext uri="{FF2B5EF4-FFF2-40B4-BE49-F238E27FC236}">
                  <a16:creationId xmlns:a16="http://schemas.microsoft.com/office/drawing/2014/main" id="{7BAC1EF8-3E87-2754-6822-42FC3343D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016" y="5798101"/>
              <a:ext cx="252000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 err="1">
                  <a:solidFill>
                    <a:srgbClr val="262626"/>
                  </a:solidFill>
                  <a:latin typeface="Wingdings 3"/>
                </a:rPr>
                <a:t>u</a:t>
              </a:r>
              <a:r>
                <a:rPr lang="en-US" sz="600" dirty="0" err="1">
                  <a:solidFill>
                    <a:srgbClr val="262626"/>
                  </a:solidFill>
                  <a:latin typeface="Wingdings 3"/>
                </a:rPr>
                <a:t>u</a:t>
              </a:r>
              <a:endParaRPr lang="en-US" sz="600" dirty="0">
                <a:solidFill>
                  <a:srgbClr val="262626"/>
                </a:solidFill>
                <a:latin typeface="Wingdings 3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A89EE22-33E7-4437-C9B2-B4798AC04D09}"/>
              </a:ext>
            </a:extLst>
          </p:cNvPr>
          <p:cNvGrpSpPr/>
          <p:nvPr/>
        </p:nvGrpSpPr>
        <p:grpSpPr>
          <a:xfrm>
            <a:off x="6037606" y="6069954"/>
            <a:ext cx="1175708" cy="175940"/>
            <a:chOff x="4285803" y="5802065"/>
            <a:chExt cx="1175708" cy="175940"/>
          </a:xfrm>
        </p:grpSpPr>
        <p:sp>
          <p:nvSpPr>
            <p:cNvPr id="55" name="Back Button">
              <a:extLst>
                <a:ext uri="{FF2B5EF4-FFF2-40B4-BE49-F238E27FC236}">
                  <a16:creationId xmlns:a16="http://schemas.microsoft.com/office/drawing/2014/main" id="{F56CE350-4D62-7C7B-D742-703E45B0A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208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>
                  <a:solidFill>
                    <a:schemeClr val="tx1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56" name="Page 1">
              <a:extLst>
                <a:ext uri="{FF2B5EF4-FFF2-40B4-BE49-F238E27FC236}">
                  <a16:creationId xmlns:a16="http://schemas.microsoft.com/office/drawing/2014/main" id="{60FD7FDE-B591-A48A-292D-72CA34F5F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972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rgbClr val="595959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Calibri"/>
                </a:rPr>
                <a:t>11</a:t>
              </a:r>
            </a:p>
          </p:txBody>
        </p:sp>
        <p:sp>
          <p:nvSpPr>
            <p:cNvPr id="57" name="Page 2">
              <a:extLst>
                <a:ext uri="{FF2B5EF4-FFF2-40B4-BE49-F238E27FC236}">
                  <a16:creationId xmlns:a16="http://schemas.microsoft.com/office/drawing/2014/main" id="{0BBB739B-C3DC-343E-1B7B-1A0629E6F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520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12</a:t>
              </a:r>
            </a:p>
          </p:txBody>
        </p:sp>
        <p:sp>
          <p:nvSpPr>
            <p:cNvPr id="58" name="Page 3">
              <a:extLst>
                <a:ext uri="{FF2B5EF4-FFF2-40B4-BE49-F238E27FC236}">
                  <a16:creationId xmlns:a16="http://schemas.microsoft.com/office/drawing/2014/main" id="{A03C6877-AE7B-5177-215D-94E9F06D4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1068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13</a:t>
              </a:r>
            </a:p>
          </p:txBody>
        </p:sp>
        <p:sp>
          <p:nvSpPr>
            <p:cNvPr id="59" name="Back Button">
              <a:extLst>
                <a:ext uri="{FF2B5EF4-FFF2-40B4-BE49-F238E27FC236}">
                  <a16:creationId xmlns:a16="http://schemas.microsoft.com/office/drawing/2014/main" id="{8D67166F-ECFE-3583-81C7-17D8D9BEF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803" y="5802065"/>
              <a:ext cx="252000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err="1">
                  <a:solidFill>
                    <a:schemeClr val="tx1"/>
                  </a:solidFill>
                  <a:latin typeface="Wingdings 3"/>
                </a:rPr>
                <a:t>t</a:t>
              </a:r>
              <a:r>
                <a:rPr lang="en-US" altLang="ko-KR" sz="600" dirty="0" err="1">
                  <a:solidFill>
                    <a:schemeClr val="tx1"/>
                  </a:solidFill>
                  <a:latin typeface="Wingdings 3"/>
                </a:rPr>
                <a:t>t</a:t>
              </a:r>
              <a:endParaRPr lang="en-US" altLang="ko-KR" sz="600" dirty="0">
                <a:solidFill>
                  <a:schemeClr val="tx1"/>
                </a:solidFill>
                <a:latin typeface="Wingdings 3"/>
              </a:endParaRPr>
            </a:p>
          </p:txBody>
        </p:sp>
      </p:grpSp>
      <p:sp>
        <p:nvSpPr>
          <p:cNvPr id="60" name="Oval 611">
            <a:extLst>
              <a:ext uri="{FF2B5EF4-FFF2-40B4-BE49-F238E27FC236}">
                <a16:creationId xmlns:a16="http://schemas.microsoft.com/office/drawing/2014/main" id="{857BE80B-BAA3-70FA-7D0D-F5BE2A1D3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490" y="49806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</a:p>
        </p:txBody>
      </p:sp>
      <p:sp>
        <p:nvSpPr>
          <p:cNvPr id="61" name="Oval 611">
            <a:extLst>
              <a:ext uri="{FF2B5EF4-FFF2-40B4-BE49-F238E27FC236}">
                <a16:creationId xmlns:a16="http://schemas.microsoft.com/office/drawing/2014/main" id="{B65AACB4-9160-2ADE-B0F6-2BC51617D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549" y="50194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8FC55F0-A8B0-C396-12F8-AA153B871502}"/>
              </a:ext>
            </a:extLst>
          </p:cNvPr>
          <p:cNvSpPr/>
          <p:nvPr/>
        </p:nvSpPr>
        <p:spPr>
          <a:xfrm>
            <a:off x="7785301" y="2106102"/>
            <a:ext cx="766557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800" dirty="0"/>
              <a:t>수정  </a:t>
            </a:r>
            <a:r>
              <a:rPr lang="en-US" altLang="ko-KR" sz="800" dirty="0"/>
              <a:t>| </a:t>
            </a:r>
            <a:r>
              <a:rPr lang="ko-KR" altLang="en-US" sz="800" dirty="0"/>
              <a:t> 삭제</a:t>
            </a: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833BFDB9-EE75-F284-4B04-3634058D4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1791" y="20718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</a:p>
        </p:txBody>
      </p:sp>
      <p:sp>
        <p:nvSpPr>
          <p:cNvPr id="65" name="제목 1">
            <a:extLst>
              <a:ext uri="{FF2B5EF4-FFF2-40B4-BE49-F238E27FC236}">
                <a16:creationId xmlns:a16="http://schemas.microsoft.com/office/drawing/2014/main" id="{E3C1BB2A-AEE3-2C63-7BCC-610B75869376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62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82" y="53333"/>
            <a:ext cx="2582314" cy="210759"/>
          </a:xfrm>
        </p:spPr>
        <p:txBody>
          <a:bodyPr/>
          <a:lstStyle/>
          <a:p>
            <a:r>
              <a:rPr lang="en-US" altLang="ko-KR" dirty="0" smtClean="0"/>
              <a:t>IN_PC_PRD_03_02</a:t>
            </a:r>
            <a:endParaRPr lang="ko-KR" altLang="en-US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970392-EC90-D209-397D-8D32B62C0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28848"/>
              </p:ext>
            </p:extLst>
          </p:nvPr>
        </p:nvGraphicFramePr>
        <p:xfrm>
          <a:off x="10272464" y="-27384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V0.91 05/23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누적구매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횟수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1084152" y="5913474"/>
            <a:ext cx="1979089" cy="611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524464" y="6130849"/>
            <a:ext cx="11673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29BC70"/>
                </a:solidFill>
              </a:rPr>
              <a:t>이미 신고하셨습니다</a:t>
            </a:r>
            <a:r>
              <a:rPr lang="en-US" altLang="ko-KR" sz="800" dirty="0" smtClean="0">
                <a:solidFill>
                  <a:srgbClr val="29BC70"/>
                </a:solidFill>
              </a:rPr>
              <a:t>.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8FC55F0-A8B0-C396-12F8-AA153B871502}"/>
              </a:ext>
            </a:extLst>
          </p:cNvPr>
          <p:cNvSpPr/>
          <p:nvPr/>
        </p:nvSpPr>
        <p:spPr>
          <a:xfrm>
            <a:off x="7825653" y="1822164"/>
            <a:ext cx="72968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신고 </a:t>
            </a:r>
            <a:r>
              <a:rPr lang="en-US" altLang="ko-KR" sz="800" dirty="0"/>
              <a:t>| 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차단</a:t>
            </a:r>
            <a:endParaRPr lang="ko-KR" altLang="en-US" sz="8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337831" y="1479451"/>
            <a:ext cx="1951037" cy="196385"/>
            <a:chOff x="981696" y="4283802"/>
            <a:chExt cx="1773670" cy="178532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981696" y="4283802"/>
              <a:ext cx="621818" cy="1785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발림성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1,111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640136" y="4283802"/>
              <a:ext cx="392727" cy="1785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향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111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2068094" y="4283802"/>
              <a:ext cx="687272" cy="1785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피부결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1,111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직선 연결선 75"/>
          <p:cNvCxnSpPr/>
          <p:nvPr/>
        </p:nvCxnSpPr>
        <p:spPr>
          <a:xfrm>
            <a:off x="335008" y="1760163"/>
            <a:ext cx="820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611">
            <a:extLst>
              <a:ext uri="{FF2B5EF4-FFF2-40B4-BE49-F238E27FC236}">
                <a16:creationId xmlns:a16="http://schemas.microsoft.com/office/drawing/2014/main" id="{D5FBCA5A-561E-2BB3-8747-BEFC75BF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5" y="17919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F8B94E-D9F1-F97E-DBC6-CCD766831FC9}"/>
              </a:ext>
            </a:extLst>
          </p:cNvPr>
          <p:cNvSpPr/>
          <p:nvPr/>
        </p:nvSpPr>
        <p:spPr>
          <a:xfrm>
            <a:off x="1461994" y="1823803"/>
            <a:ext cx="792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298384" y="1825304"/>
            <a:ext cx="704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BC70"/>
                </a:solidFill>
              </a:rPr>
              <a:t> 1</a:t>
            </a:r>
            <a:r>
              <a:rPr lang="ko-KR" altLang="en-US" sz="800" b="1" dirty="0" smtClean="0"/>
              <a:t>회 구매 </a:t>
            </a:r>
            <a:endParaRPr lang="ko-KR" altLang="en-US" sz="800" b="1" dirty="0"/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47740916-E77E-5F0E-09EB-81F85E06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598" y="1725350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7" name="Oval 611">
            <a:extLst>
              <a:ext uri="{FF2B5EF4-FFF2-40B4-BE49-F238E27FC236}">
                <a16:creationId xmlns:a16="http://schemas.microsoft.com/office/drawing/2014/main" id="{47740916-E77E-5F0E-09EB-81F85E06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642" y="1387362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D9C5E166-E287-0FF1-4BAC-14484F37A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915363"/>
              </p:ext>
            </p:extLst>
          </p:nvPr>
        </p:nvGraphicFramePr>
        <p:xfrm>
          <a:off x="10259265" y="188640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V0.92 05/29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하이라이트 속성값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D9C5E166-E287-0FF1-4BAC-14484F37A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725105"/>
              </p:ext>
            </p:extLst>
          </p:nvPr>
        </p:nvGraphicFramePr>
        <p:xfrm>
          <a:off x="10273667" y="404664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V0.92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06/20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신고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차단 버튼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비노출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기준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옵션선택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리스트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775" y="1014678"/>
            <a:ext cx="2132346" cy="389500"/>
          </a:xfrm>
          <a:prstGeom prst="rect">
            <a:avLst/>
          </a:prstGeom>
        </p:spPr>
      </p:pic>
      <p:sp>
        <p:nvSpPr>
          <p:cNvPr id="15" name="Oval 611">
            <a:extLst>
              <a:ext uri="{FF2B5EF4-FFF2-40B4-BE49-F238E27FC236}">
                <a16:creationId xmlns:a16="http://schemas.microsoft.com/office/drawing/2014/main" id="{81C935D1-3725-49A6-ED22-AC2299A69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048" y="10527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F682278-F36D-A1B7-54B8-D07F3354B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5362" y="1371997"/>
            <a:ext cx="1428750" cy="9048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41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C8A66CD-1811-AD43-5179-337EF6AF7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ko-KR" altLang="en-US" dirty="0"/>
              <a:t> </a:t>
            </a:r>
            <a:r>
              <a:rPr lang="en-US" altLang="ko-KR" dirty="0"/>
              <a:t>4_</a:t>
            </a:r>
            <a:r>
              <a:rPr lang="ko-KR" altLang="en-US" dirty="0" err="1"/>
              <a:t>리뷰탭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C70867-7000-BCE8-4C98-73ECCFEC1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902734"/>
            <a:ext cx="8420100" cy="561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66C317-8811-F1EA-9C84-6FFE2E170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1759571"/>
            <a:ext cx="8429625" cy="2076450"/>
          </a:xfrm>
          <a:prstGeom prst="rect">
            <a:avLst/>
          </a:prstGeom>
        </p:spPr>
      </p:pic>
      <p:sp>
        <p:nvSpPr>
          <p:cNvPr id="65" name="제목 1">
            <a:extLst>
              <a:ext uri="{FF2B5EF4-FFF2-40B4-BE49-F238E27FC236}">
                <a16:creationId xmlns:a16="http://schemas.microsoft.com/office/drawing/2014/main" id="{E3C1BB2A-AEE3-2C63-7BCC-610B75869376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62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82" y="53333"/>
            <a:ext cx="2582314" cy="210759"/>
          </a:xfrm>
        </p:spPr>
        <p:txBody>
          <a:bodyPr/>
          <a:lstStyle/>
          <a:p>
            <a:r>
              <a:rPr lang="en-US" altLang="ko-KR" dirty="0" smtClean="0"/>
              <a:t>IN_PC_PRD_03_02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8FC55F0-A8B0-C396-12F8-AA153B871502}"/>
              </a:ext>
            </a:extLst>
          </p:cNvPr>
          <p:cNvSpPr/>
          <p:nvPr/>
        </p:nvSpPr>
        <p:spPr>
          <a:xfrm>
            <a:off x="7804008" y="1821773"/>
            <a:ext cx="72968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신고 </a:t>
            </a:r>
            <a:r>
              <a:rPr lang="en-US" altLang="ko-KR" sz="800" dirty="0"/>
              <a:t>| 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차단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335008" y="1760163"/>
            <a:ext cx="820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F8B94E-D9F1-F97E-DBC6-CCD766831FC9}"/>
              </a:ext>
            </a:extLst>
          </p:cNvPr>
          <p:cNvSpPr/>
          <p:nvPr/>
        </p:nvSpPr>
        <p:spPr>
          <a:xfrm>
            <a:off x="1461994" y="1823803"/>
            <a:ext cx="792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298384" y="1825304"/>
            <a:ext cx="704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BC70"/>
                </a:solidFill>
              </a:rPr>
              <a:t> 1</a:t>
            </a:r>
            <a:r>
              <a:rPr lang="ko-KR" altLang="en-US" sz="800" b="1" dirty="0" smtClean="0"/>
              <a:t>회 구매 </a:t>
            </a:r>
            <a:endParaRPr lang="ko-KR" altLang="en-US" sz="800" b="1" dirty="0"/>
          </a:p>
        </p:txBody>
      </p:sp>
      <p:cxnSp>
        <p:nvCxnSpPr>
          <p:cNvPr id="78" name="직선 연결선 77"/>
          <p:cNvCxnSpPr/>
          <p:nvPr/>
        </p:nvCxnSpPr>
        <p:spPr>
          <a:xfrm>
            <a:off x="255800" y="1764016"/>
            <a:ext cx="2973562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366052" y="1472589"/>
            <a:ext cx="1951037" cy="196385"/>
            <a:chOff x="981696" y="4283802"/>
            <a:chExt cx="1773670" cy="178532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981696" y="4283802"/>
              <a:ext cx="621818" cy="178532"/>
            </a:xfrm>
            <a:prstGeom prst="roundRect">
              <a:avLst>
                <a:gd name="adj" fmla="val 50000"/>
              </a:avLst>
            </a:prstGeom>
            <a:solidFill>
              <a:srgbClr val="00BC7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</a:rPr>
                <a:t>발림성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1,111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640136" y="4283802"/>
              <a:ext cx="392727" cy="1785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향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111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2068094" y="4283802"/>
              <a:ext cx="687272" cy="1785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피부결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1,111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Oval 611">
            <a:extLst>
              <a:ext uri="{FF2B5EF4-FFF2-40B4-BE49-F238E27FC236}">
                <a16:creationId xmlns:a16="http://schemas.microsoft.com/office/drawing/2014/main" id="{67A48D3B-B059-3263-0F59-4260BE82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64" y="1393476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351023" y="1476193"/>
            <a:ext cx="755999" cy="1963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가격 </a:t>
            </a:r>
            <a:r>
              <a:rPr lang="en-US" altLang="ko-KR" sz="800" dirty="0" smtClean="0">
                <a:solidFill>
                  <a:schemeClr val="tx1"/>
                </a:solidFill>
              </a:rPr>
              <a:t>1,111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0289" y="3073518"/>
            <a:ext cx="8295991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수분감이</a:t>
            </a:r>
            <a:r>
              <a:rPr lang="ko-KR" altLang="en-US" sz="700" dirty="0" smtClean="0"/>
              <a:t> 느껴져서 세안 직후 </a:t>
            </a:r>
            <a:r>
              <a:rPr lang="ko-KR" altLang="en-US" sz="700" dirty="0" err="1" smtClean="0"/>
              <a:t>발랐을때</a:t>
            </a:r>
            <a:r>
              <a:rPr lang="ko-KR" altLang="en-US" sz="700" dirty="0" smtClean="0"/>
              <a:t> 건조함이 느껴지지 않아요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특히 </a:t>
            </a:r>
            <a:r>
              <a:rPr lang="ko-KR" altLang="en-US" sz="700" dirty="0" err="1" smtClean="0"/>
              <a:t>발림성이</a:t>
            </a:r>
            <a:r>
              <a:rPr lang="ko-KR" altLang="en-US" sz="700" dirty="0" smtClean="0"/>
              <a:t> 끈적이지 않고 </a:t>
            </a:r>
            <a:r>
              <a:rPr lang="ko-KR" altLang="en-US" sz="700" dirty="0" err="1" smtClean="0"/>
              <a:t>수분감이</a:t>
            </a:r>
            <a:r>
              <a:rPr lang="ko-KR" altLang="en-US" sz="700" dirty="0" smtClean="0"/>
              <a:t> 느껴져 너무 만족합니다</a:t>
            </a:r>
            <a:r>
              <a:rPr lang="en-US" altLang="ko-KR" sz="700" dirty="0" smtClean="0"/>
              <a:t>. </a:t>
            </a:r>
            <a:r>
              <a:rPr lang="ko-KR" altLang="en-US" sz="700" dirty="0" err="1" smtClean="0"/>
              <a:t>데일리로</a:t>
            </a:r>
            <a:r>
              <a:rPr lang="ko-KR" altLang="en-US" sz="700" dirty="0" smtClean="0"/>
              <a:t> 매일매일 쓸 수 있는 수분관리템으로 적극 추천하는 </a:t>
            </a:r>
            <a:r>
              <a:rPr lang="ko-KR" altLang="en-US" sz="700" dirty="0" err="1" smtClean="0"/>
              <a:t>제품이예요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바를 때 느껴지는 촉촉함이 자고 속수분감까지 채워주는 제품입니다</a:t>
            </a:r>
            <a:r>
              <a:rPr lang="en-US" altLang="ko-KR" sz="700" dirty="0" smtClean="0"/>
              <a:t>.</a:t>
            </a:r>
          </a:p>
          <a:p>
            <a:endParaRPr lang="ko-KR" altLang="en-US" sz="700" dirty="0"/>
          </a:p>
        </p:txBody>
      </p:sp>
      <p:sp>
        <p:nvSpPr>
          <p:cNvPr id="88" name="직사각형 87"/>
          <p:cNvSpPr/>
          <p:nvPr/>
        </p:nvSpPr>
        <p:spPr>
          <a:xfrm>
            <a:off x="3286007" y="3133180"/>
            <a:ext cx="952172" cy="61780"/>
          </a:xfrm>
          <a:prstGeom prst="rect">
            <a:avLst/>
          </a:prstGeom>
          <a:solidFill>
            <a:srgbClr val="00BC7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572289" y="3234753"/>
            <a:ext cx="1104528" cy="93028"/>
          </a:xfrm>
          <a:prstGeom prst="rect">
            <a:avLst/>
          </a:prstGeom>
          <a:solidFill>
            <a:srgbClr val="00BC7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88513102-E333-319B-2FD4-E2ABC71EB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674433"/>
              </p:ext>
            </p:extLst>
          </p:nvPr>
        </p:nvGraphicFramePr>
        <p:xfrm>
          <a:off x="9000565" y="44450"/>
          <a:ext cx="3168000" cy="80352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하이라이트 속성값 선택</a:t>
                      </a:r>
                      <a:endParaRPr lang="en-US" altLang="ko-KR" dirty="0"/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속성값에 해당되는 리뷰 개수 노출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최대노출개수 미정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속성값 선택 시 속성값에 해당하는 리뷰만 노출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해당 리뷰 텍스트 영역에 속성값 정보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하이라이트 처리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디스크립션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업데이트 필요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사업 협의중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D9C5E166-E287-0FF1-4BAC-14484F37A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96439"/>
              </p:ext>
            </p:extLst>
          </p:nvPr>
        </p:nvGraphicFramePr>
        <p:xfrm>
          <a:off x="10259265" y="-2445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V0.92 05/29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하이라이트 속성값 페이지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210" y="948174"/>
            <a:ext cx="2132346" cy="3895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043" y="1299462"/>
            <a:ext cx="1211957" cy="123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1ED4A-360D-FBC8-D373-36B3DAAC6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ko-KR" altLang="en-US" dirty="0"/>
              <a:t> </a:t>
            </a:r>
            <a:r>
              <a:rPr lang="en-US" altLang="ko-KR" dirty="0"/>
              <a:t>5_</a:t>
            </a:r>
            <a:r>
              <a:rPr lang="ko-KR" altLang="en-US" dirty="0" err="1"/>
              <a:t>리뷰탭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94050D-BEA5-97A4-37CA-C204A783F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13859"/>
              </p:ext>
            </p:extLst>
          </p:nvPr>
        </p:nvGraphicFramePr>
        <p:xfrm>
          <a:off x="194132" y="819800"/>
          <a:ext cx="8567268" cy="44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817">
                  <a:extLst>
                    <a:ext uri="{9D8B030D-6E8A-4147-A177-3AD203B41FA5}">
                      <a16:colId xmlns:a16="http://schemas.microsoft.com/office/drawing/2014/main" val="1607454277"/>
                    </a:ext>
                  </a:extLst>
                </a:gridCol>
                <a:gridCol w="2141817">
                  <a:extLst>
                    <a:ext uri="{9D8B030D-6E8A-4147-A177-3AD203B41FA5}">
                      <a16:colId xmlns:a16="http://schemas.microsoft.com/office/drawing/2014/main" val="645845465"/>
                    </a:ext>
                  </a:extLst>
                </a:gridCol>
                <a:gridCol w="2141817">
                  <a:extLst>
                    <a:ext uri="{9D8B030D-6E8A-4147-A177-3AD203B41FA5}">
                      <a16:colId xmlns:a16="http://schemas.microsoft.com/office/drawing/2014/main" val="522945384"/>
                    </a:ext>
                  </a:extLst>
                </a:gridCol>
                <a:gridCol w="2141817">
                  <a:extLst>
                    <a:ext uri="{9D8B030D-6E8A-4147-A177-3AD203B41FA5}">
                      <a16:colId xmlns:a16="http://schemas.microsoft.com/office/drawing/2014/main" val="2321622807"/>
                    </a:ext>
                  </a:extLst>
                </a:gridCol>
              </a:tblGrid>
              <a:tr h="448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상세정보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리뷰</a:t>
                      </a:r>
                      <a:r>
                        <a:rPr lang="en-US" altLang="ko-KR" sz="800" b="1" baseline="0" dirty="0"/>
                        <a:t> 0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유의사항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문의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8992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531E772-E79D-6915-368A-F1B8E5179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247286"/>
              </p:ext>
            </p:extLst>
          </p:nvPr>
        </p:nvGraphicFramePr>
        <p:xfrm>
          <a:off x="9000565" y="44450"/>
          <a:ext cx="3168000" cy="212940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텝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없는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노출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리뷰작성 버튼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운영관리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리뷰리워드관리에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포토리뷰 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이상 리뷰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등록된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포인트정보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리뷰작성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+$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적립포인트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$ P)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로그인전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로그인요청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마이페이지 리뷰페이지로 이동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포인트 혜택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리뷰 포인트 혜택 안내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리뷰가 없습니다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val 611">
            <a:extLst>
              <a:ext uri="{FF2B5EF4-FFF2-40B4-BE49-F238E27FC236}">
                <a16:creationId xmlns:a16="http://schemas.microsoft.com/office/drawing/2014/main" id="{23941A9E-D380-7D22-F778-DDF8F3FF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907204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401FC14-D047-B2C7-095D-E876D442C9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5" b="64112"/>
          <a:stretch/>
        </p:blipFill>
        <p:spPr>
          <a:xfrm>
            <a:off x="3070497" y="1566258"/>
            <a:ext cx="2872068" cy="511220"/>
          </a:xfrm>
          <a:prstGeom prst="rect">
            <a:avLst/>
          </a:prstGeom>
        </p:spPr>
      </p:pic>
      <p:sp>
        <p:nvSpPr>
          <p:cNvPr id="21" name="Oval 611">
            <a:extLst>
              <a:ext uri="{FF2B5EF4-FFF2-40B4-BE49-F238E27FC236}">
                <a16:creationId xmlns:a16="http://schemas.microsoft.com/office/drawing/2014/main" id="{897872D2-B664-50CD-628A-A575B26B0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682" y="1474370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81C921AC-0CF9-E944-0E7F-5BA88E3B3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714" y="2043366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F7189-1356-1806-9446-1EAF312B7EAC}"/>
              </a:ext>
            </a:extLst>
          </p:cNvPr>
          <p:cNvSpPr txBox="1"/>
          <p:nvPr/>
        </p:nvSpPr>
        <p:spPr>
          <a:xfrm>
            <a:off x="3861161" y="2070314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리뷰 포인트 혜택 안내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5D9C451-8F1B-ABE6-AA8A-B26C4FD9B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405" y="2718386"/>
            <a:ext cx="1545481" cy="932195"/>
          </a:xfrm>
          <a:prstGeom prst="rect">
            <a:avLst/>
          </a:prstGeom>
        </p:spPr>
      </p:pic>
      <p:sp>
        <p:nvSpPr>
          <p:cNvPr id="23" name="Oval 611">
            <a:extLst>
              <a:ext uri="{FF2B5EF4-FFF2-40B4-BE49-F238E27FC236}">
                <a16:creationId xmlns:a16="http://schemas.microsoft.com/office/drawing/2014/main" id="{EEA254AC-652B-31DE-4BAE-56C5BE860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101" y="2772474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DFC86AE-25DD-B41B-1F3C-3198A190C23C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14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82" y="53333"/>
            <a:ext cx="2582314" cy="210759"/>
          </a:xfrm>
        </p:spPr>
        <p:txBody>
          <a:bodyPr/>
          <a:lstStyle/>
          <a:p>
            <a:r>
              <a:rPr lang="en-US" altLang="ko-KR" dirty="0" smtClean="0"/>
              <a:t>IN_PC_PRD_03_03</a:t>
            </a:r>
            <a:endParaRPr lang="ko-KR" altLang="en-US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0970392-EC90-D209-397D-8D32B62C0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26512"/>
              </p:ext>
            </p:extLst>
          </p:nvPr>
        </p:nvGraphicFramePr>
        <p:xfrm>
          <a:off x="10271807" y="6254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V0.71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05/16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포인트 노출 기준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9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40AB91-FE6D-5E4D-F413-A2216D3390B8}"/>
              </a:ext>
            </a:extLst>
          </p:cNvPr>
          <p:cNvSpPr/>
          <p:nvPr/>
        </p:nvSpPr>
        <p:spPr>
          <a:xfrm>
            <a:off x="83240" y="506840"/>
            <a:ext cx="8854242" cy="616252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EDF8444-CF2A-53C6-9F2F-4D9A54FD1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포토리뷰 모아보기 팝업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A902A1-1A33-23CF-320C-19C238BFA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386" y="909139"/>
            <a:ext cx="3409950" cy="5057775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CAA81AF-6488-7A33-62EE-0FE40F8B5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6316"/>
              </p:ext>
            </p:extLst>
          </p:nvPr>
        </p:nvGraphicFramePr>
        <p:xfrm>
          <a:off x="9000565" y="44450"/>
          <a:ext cx="3168000" cy="165696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포토리뷰 모아보기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없음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클릭 시 팝업 닫힘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스크롤가능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차단한 회원의 리뷰인 경우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비노출처리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포토리뷰 리스트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 클릭 시 리뷰 보기 페이지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포토개수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포토 개수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개는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노출안함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val 611">
            <a:extLst>
              <a:ext uri="{FF2B5EF4-FFF2-40B4-BE49-F238E27FC236}">
                <a16:creationId xmlns:a16="http://schemas.microsoft.com/office/drawing/2014/main" id="{BA5FE8B7-F2B4-6950-CDF5-16F5B7D66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1878" y="869019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56AD37A0-E827-4CA5-87CD-849AD826A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78" y="1397318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AC62D4-C41A-AB79-60E5-5C9D6220AEB4}"/>
              </a:ext>
            </a:extLst>
          </p:cNvPr>
          <p:cNvSpPr/>
          <p:nvPr/>
        </p:nvSpPr>
        <p:spPr>
          <a:xfrm>
            <a:off x="5809129" y="1930715"/>
            <a:ext cx="216000" cy="216000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EBDA857F-B1A7-67C6-8E01-26606C9A9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488" y="1804715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4" name="제목 61">
            <a:extLst>
              <a:ext uri="{FF2B5EF4-FFF2-40B4-BE49-F238E27FC236}">
                <a16:creationId xmlns:a16="http://schemas.microsoft.com/office/drawing/2014/main" id="{B82F1ED9-B231-34EC-ACE1-355233DBC6CB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DC5BCF-9D6A-6B98-2D51-9E44C399D426}"/>
              </a:ext>
            </a:extLst>
          </p:cNvPr>
          <p:cNvCxnSpPr/>
          <p:nvPr/>
        </p:nvCxnSpPr>
        <p:spPr>
          <a:xfrm>
            <a:off x="6096000" y="2146715"/>
            <a:ext cx="0" cy="2969914"/>
          </a:xfrm>
          <a:prstGeom prst="straightConnector1">
            <a:avLst/>
          </a:prstGeom>
          <a:ln w="666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82" y="53333"/>
            <a:ext cx="2582314" cy="210759"/>
          </a:xfrm>
        </p:spPr>
        <p:txBody>
          <a:bodyPr/>
          <a:lstStyle/>
          <a:p>
            <a:r>
              <a:rPr lang="en-US" altLang="ko-KR" dirty="0" smtClean="0"/>
              <a:t>IN_PC_PRD_03_04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63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40AB91-FE6D-5E4D-F413-A2216D3390B8}"/>
              </a:ext>
            </a:extLst>
          </p:cNvPr>
          <p:cNvSpPr/>
          <p:nvPr/>
        </p:nvSpPr>
        <p:spPr>
          <a:xfrm>
            <a:off x="83240" y="506840"/>
            <a:ext cx="8854242" cy="616252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EDF8444-CF2A-53C6-9F2F-4D9A54FD1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포토리뷰 보기 팝업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CAA81AF-6488-7A33-62EE-0FE40F8B5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352284"/>
              </p:ext>
            </p:extLst>
          </p:nvPr>
        </p:nvGraphicFramePr>
        <p:xfrm>
          <a:off x="9000565" y="44450"/>
          <a:ext cx="3168000" cy="7581120"/>
        </p:xfrm>
        <a:graphic>
          <a:graphicData uri="http://schemas.openxmlformats.org/drawingml/2006/table">
            <a:tbl>
              <a:tblPr/>
              <a:tblGrid>
                <a:gridCol w="191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포토리뷰보기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머리글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/BEST,NEW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용량 노출 안함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클릭 시 팝업 닫힘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마스킹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별점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YYYY.MM.DD</a:t>
                      </a: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공유하기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공유하기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연령대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생년월일 기준 만나이의 앞자리 기준으로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연령대 표시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성별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확인필요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신고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로그인전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로그인요청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신고여부 확인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신고하기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산고완료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 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새로고침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 신고한 경우 이미 신고하셨습니다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토스트 팝업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로그인전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로그인요청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해당 리뷰의 작성자를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차단하시겠습니까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클릭 시 고객님의 요청으로 해당 작성자의 리뷰가 차단 되었습니다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Alert -&gt;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작성자의 글 모두 차단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차단완료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 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새로고침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로그인한 회원이 작성한 리뷰인 경우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신고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 버튼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포토리뷰 인 경우 노출 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이상인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좌우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스와이프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가능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무한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리뷰텍스트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한달사용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 인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한달사용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플래그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리뷰인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플래그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직원리뷰인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직원리뷰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플래그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리뷰인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플래그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영역 기능 </a:t>
                      </a:r>
                      <a:r>
                        <a:rPr lang="en-US" altLang="ko-KR" sz="800" dirty="0" smtClean="0"/>
                        <a:t>IN_PC_PRD_03_02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로그인한 회원이 작성한 리뷰인 경우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팝업 닫히고 마이페이지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리뷰 작성페이지로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리뷰를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삭제하시겠습니까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클릭 시  리뷰가 삭제되었습니다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 클릭 시 팝업 닫히고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화면복귀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1-5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제품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 정보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 고려 안함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9332"/>
                  </a:ext>
                </a:extLst>
              </a:tr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작성한 제품정보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제품기본이미지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판매중지일때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머리글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/BEST,NEW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용량 노출 안함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제품가격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판매상태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판매중지일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경우 표시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좋아요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화면아이디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기능과 동일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판매중지일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경우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8122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4FF53B4-679F-4ED2-B79C-6FFD27CB3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133" y="764704"/>
            <a:ext cx="3390900" cy="5038725"/>
          </a:xfrm>
          <a:prstGeom prst="rect">
            <a:avLst/>
          </a:prstGeom>
        </p:spPr>
      </p:pic>
      <p:sp>
        <p:nvSpPr>
          <p:cNvPr id="10" name="Oval 611">
            <a:extLst>
              <a:ext uri="{FF2B5EF4-FFF2-40B4-BE49-F238E27FC236}">
                <a16:creationId xmlns:a16="http://schemas.microsoft.com/office/drawing/2014/main" id="{BA5FE8B7-F2B4-6950-CDF5-16F5B7D66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730" y="667954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56AD37A0-E827-4CA5-87CD-849AD826A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592" y="1160102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EBDA857F-B1A7-67C6-8E01-26606C9A9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214" y="1744474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C9EAE7-5FB5-7278-C417-F03D4F57A015}"/>
              </a:ext>
            </a:extLst>
          </p:cNvPr>
          <p:cNvSpPr/>
          <p:nvPr/>
        </p:nvSpPr>
        <p:spPr>
          <a:xfrm>
            <a:off x="3425214" y="1465267"/>
            <a:ext cx="1003969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35C963-26F2-CE33-4F26-4740AB48E964}"/>
              </a:ext>
            </a:extLst>
          </p:cNvPr>
          <p:cNvSpPr/>
          <p:nvPr/>
        </p:nvSpPr>
        <p:spPr>
          <a:xfrm>
            <a:off x="2188967" y="3498100"/>
            <a:ext cx="468000" cy="18000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/>
              <a:t>체험단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25C08E-EE21-7D6C-87B9-B4D4C6C982EC}"/>
              </a:ext>
            </a:extLst>
          </p:cNvPr>
          <p:cNvSpPr/>
          <p:nvPr/>
        </p:nvSpPr>
        <p:spPr>
          <a:xfrm>
            <a:off x="2190860" y="3703743"/>
            <a:ext cx="468000" cy="18000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/>
              <a:t>샘플마켓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9F01EE-46C4-3377-B2D3-2C100AF5049E}"/>
              </a:ext>
            </a:extLst>
          </p:cNvPr>
          <p:cNvSpPr/>
          <p:nvPr/>
        </p:nvSpPr>
        <p:spPr>
          <a:xfrm>
            <a:off x="2188967" y="3924034"/>
            <a:ext cx="468000" cy="18000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/>
              <a:t>직원리뷰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1ABFB8-995C-6771-5F3A-23CF1C1B95AE}"/>
              </a:ext>
            </a:extLst>
          </p:cNvPr>
          <p:cNvSpPr/>
          <p:nvPr/>
        </p:nvSpPr>
        <p:spPr>
          <a:xfrm>
            <a:off x="2879891" y="3557926"/>
            <a:ext cx="468000" cy="18000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/>
              <a:t>체험단</a:t>
            </a: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E923C204-77AC-1C3C-F13C-C7B452C79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954" y="3415441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1ACA5-C318-A30C-4524-6C4065CFB618}"/>
              </a:ext>
            </a:extLst>
          </p:cNvPr>
          <p:cNvSpPr txBox="1"/>
          <p:nvPr/>
        </p:nvSpPr>
        <p:spPr>
          <a:xfrm>
            <a:off x="3540496" y="492488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AACCC6-7BC3-25AB-C860-C7FD8E7521AA}"/>
              </a:ext>
            </a:extLst>
          </p:cNvPr>
          <p:cNvSpPr/>
          <p:nvPr/>
        </p:nvSpPr>
        <p:spPr>
          <a:xfrm>
            <a:off x="2910668" y="4511315"/>
            <a:ext cx="629827" cy="65028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i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52A5B7-4F24-90AB-9CC1-B195EC3A2DB9}"/>
              </a:ext>
            </a:extLst>
          </p:cNvPr>
          <p:cNvSpPr/>
          <p:nvPr/>
        </p:nvSpPr>
        <p:spPr>
          <a:xfrm>
            <a:off x="2190860" y="4129677"/>
            <a:ext cx="468000" cy="18000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/>
              <a:t>한달사용</a:t>
            </a: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DE73A8F6-496D-43AE-2C3C-0FC8F0F78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133" y="4401136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43A836-DD88-C07A-7F6C-3AE1945BE600}"/>
              </a:ext>
            </a:extLst>
          </p:cNvPr>
          <p:cNvSpPr/>
          <p:nvPr/>
        </p:nvSpPr>
        <p:spPr>
          <a:xfrm>
            <a:off x="2910668" y="5182385"/>
            <a:ext cx="629827" cy="65028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i="1" dirty="0"/>
          </a:p>
        </p:txBody>
      </p:sp>
      <p:sp>
        <p:nvSpPr>
          <p:cNvPr id="27" name="제목 61">
            <a:extLst>
              <a:ext uri="{FF2B5EF4-FFF2-40B4-BE49-F238E27FC236}">
                <a16:creationId xmlns:a16="http://schemas.microsoft.com/office/drawing/2014/main" id="{1D2DF5BB-382A-9A1D-95F2-D49F485DB8DF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2980A82-4096-5C50-926A-1FD0A10C1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283" y="4014034"/>
            <a:ext cx="864096" cy="347420"/>
          </a:xfrm>
          <a:prstGeom prst="rect">
            <a:avLst/>
          </a:prstGeom>
        </p:spPr>
      </p:pic>
      <p:sp>
        <p:nvSpPr>
          <p:cNvPr id="30" name="Oval 611">
            <a:extLst>
              <a:ext uri="{FF2B5EF4-FFF2-40B4-BE49-F238E27FC236}">
                <a16:creationId xmlns:a16="http://schemas.microsoft.com/office/drawing/2014/main" id="{7E23A40B-B751-ED42-E860-59BD26EB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040" y="3967677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</a:p>
        </p:txBody>
      </p:sp>
      <p:sp>
        <p:nvSpPr>
          <p:cNvPr id="28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82" y="53333"/>
            <a:ext cx="2582314" cy="210759"/>
          </a:xfrm>
        </p:spPr>
        <p:txBody>
          <a:bodyPr/>
          <a:lstStyle/>
          <a:p>
            <a:r>
              <a:rPr lang="en-US" altLang="ko-KR" dirty="0" smtClean="0"/>
              <a:t>IN_PC_PRD_03_05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944274" y="5232012"/>
            <a:ext cx="540000" cy="540000"/>
            <a:chOff x="2999656" y="5299378"/>
            <a:chExt cx="647019" cy="646646"/>
          </a:xfrm>
        </p:grpSpPr>
        <p:sp>
          <p:nvSpPr>
            <p:cNvPr id="32" name="타원 31"/>
            <p:cNvSpPr/>
            <p:nvPr/>
          </p:nvSpPr>
          <p:spPr>
            <a:xfrm>
              <a:off x="3026664" y="5299378"/>
              <a:ext cx="620011" cy="6466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99656" y="5411613"/>
              <a:ext cx="620011" cy="368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i="1" dirty="0" smtClean="0"/>
                <a:t>End of</a:t>
              </a:r>
            </a:p>
            <a:p>
              <a:pPr algn="ctr"/>
              <a:r>
                <a:rPr lang="en-US" altLang="ko-KR" sz="700" i="1" dirty="0" smtClean="0"/>
                <a:t>Sale</a:t>
              </a:r>
              <a:endParaRPr lang="ko-KR" altLang="en-US" sz="700" i="1" dirty="0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815" y="4568312"/>
            <a:ext cx="517459" cy="5210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E21ACA5-C318-A30C-4524-6C4065CFB618}"/>
              </a:ext>
            </a:extLst>
          </p:cNvPr>
          <p:cNvSpPr txBox="1"/>
          <p:nvPr/>
        </p:nvSpPr>
        <p:spPr>
          <a:xfrm>
            <a:off x="3543150" y="556881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C00000"/>
                </a:solidFill>
              </a:rPr>
              <a:t>판매중지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43915" y="5229200"/>
            <a:ext cx="2164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spc="-150" dirty="0" smtClean="0"/>
              <a:t>제품명은 </a:t>
            </a:r>
            <a:r>
              <a:rPr lang="ko-KR" altLang="en-US" sz="800" spc="-150" dirty="0"/>
              <a:t>최대 두 줄까지 노출되며 길어질 시 말줄임 처리</a:t>
            </a:r>
            <a:r>
              <a:rPr lang="en-US" altLang="ko-KR" sz="800" spc="-150" dirty="0"/>
              <a:t>…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5196" y="5343019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ko-KR" altLang="en-US" sz="1000" b="1" dirty="0" smtClean="0"/>
              <a:t>원</a:t>
            </a:r>
            <a:r>
              <a:rPr lang="en-US" altLang="ko-KR" sz="800" dirty="0" smtClean="0"/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~30%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41684" y="5383838"/>
            <a:ext cx="5741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00970392-EC90-D209-397D-8D32B62C0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060904"/>
              </p:ext>
            </p:extLst>
          </p:nvPr>
        </p:nvGraphicFramePr>
        <p:xfrm>
          <a:off x="10271807" y="6254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V0.71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05/16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판매중지 표시 기준 변경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553456" y="1239503"/>
            <a:ext cx="704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BC70"/>
                </a:solidFill>
              </a:rPr>
              <a:t> 1</a:t>
            </a:r>
            <a:r>
              <a:rPr lang="ko-KR" altLang="en-US" sz="800" b="1" dirty="0" smtClean="0"/>
              <a:t>회 구매 </a:t>
            </a:r>
            <a:endParaRPr lang="ko-KR" altLang="en-US" sz="800" b="1" dirty="0"/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47740916-E77E-5F0E-09EB-81F85E06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70" y="1139549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07968" y="1265549"/>
            <a:ext cx="216024" cy="199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00970392-EC90-D209-397D-8D32B62C0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30019"/>
              </p:ext>
            </p:extLst>
          </p:nvPr>
        </p:nvGraphicFramePr>
        <p:xfrm>
          <a:off x="10272464" y="227882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V0.91 05/23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누적구매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횟수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8FC55F0-A8B0-C396-12F8-AA153B871502}"/>
              </a:ext>
            </a:extLst>
          </p:cNvPr>
          <p:cNvSpPr/>
          <p:nvPr/>
        </p:nvSpPr>
        <p:spPr>
          <a:xfrm>
            <a:off x="5351275" y="1489971"/>
            <a:ext cx="72968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신고 </a:t>
            </a:r>
            <a:r>
              <a:rPr lang="en-US" altLang="ko-KR" sz="800" dirty="0"/>
              <a:t>| 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차단</a:t>
            </a:r>
            <a:endParaRPr lang="ko-KR" altLang="en-US" sz="8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9C5E166-E287-0FF1-4BAC-14484F37A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82541"/>
              </p:ext>
            </p:extLst>
          </p:nvPr>
        </p:nvGraphicFramePr>
        <p:xfrm>
          <a:off x="10273667" y="404664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V0.92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06/20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신고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차단 버튼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비노출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기준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7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1FFD51-0837-7237-735E-F5633242B224}"/>
              </a:ext>
            </a:extLst>
          </p:cNvPr>
          <p:cNvSpPr/>
          <p:nvPr/>
        </p:nvSpPr>
        <p:spPr>
          <a:xfrm>
            <a:off x="83240" y="506840"/>
            <a:ext cx="8854242" cy="616252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375BD6-B10F-6A59-C7E5-8DAFC82C8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신고하기 팝업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881917-9FBF-B162-C8FA-A5AFD7D76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173" y="1462087"/>
            <a:ext cx="4524375" cy="3933825"/>
          </a:xfrm>
          <a:prstGeom prst="rect">
            <a:avLst/>
          </a:prstGeom>
        </p:spPr>
      </p:pic>
      <p:sp>
        <p:nvSpPr>
          <p:cNvPr id="7" name="제목 61">
            <a:extLst>
              <a:ext uri="{FF2B5EF4-FFF2-40B4-BE49-F238E27FC236}">
                <a16:creationId xmlns:a16="http://schemas.microsoft.com/office/drawing/2014/main" id="{80E419EE-80E4-CE20-C217-BAB824B1089B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45228"/>
              </p:ext>
            </p:extLst>
          </p:nvPr>
        </p:nvGraphicFramePr>
        <p:xfrm>
          <a:off x="9000565" y="44450"/>
          <a:ext cx="3152540" cy="459408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신고하기 팝업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신고항목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 체크박스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디폴트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중복선택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가능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신고사유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라디오박스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 사유 중 택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탭시 기타 하단으로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내용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입력박스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한글키패드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 입력불가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사용자글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모두보지않기 체크박스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디폴트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해당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차단 처리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신고하기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신고하기 버튼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신고확인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alert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신고대상 </a:t>
                      </a:r>
                      <a:r>
                        <a:rPr lang="ko-KR" altLang="en-US" sz="800" dirty="0" err="1" smtClean="0"/>
                        <a:t>미선택</a:t>
                      </a:r>
                      <a:r>
                        <a:rPr lang="ko-KR" altLang="en-US" sz="800" dirty="0" smtClean="0"/>
                        <a:t> 시 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dirty="0" smtClean="0"/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-&gt;</a:t>
                      </a:r>
                      <a:r>
                        <a:rPr lang="ko-KR" altLang="en-US" sz="800" dirty="0" smtClean="0"/>
                        <a:t>신고대상을 선택해주세요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확인</a:t>
                      </a:r>
                      <a:endParaRPr lang="en-US" altLang="ko-KR" sz="800" dirty="0" smtClean="0"/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신고사유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미선택</a:t>
                      </a:r>
                      <a:r>
                        <a:rPr lang="ko-KR" altLang="en-US" sz="800" dirty="0" smtClean="0"/>
                        <a:t> 시 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dirty="0" smtClean="0"/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-&gt;</a:t>
                      </a:r>
                      <a:r>
                        <a:rPr lang="ko-KR" altLang="en-US" sz="800" dirty="0" err="1" smtClean="0"/>
                        <a:t>신고사유를</a:t>
                      </a:r>
                      <a:r>
                        <a:rPr lang="ko-KR" altLang="en-US" sz="800" dirty="0" smtClean="0"/>
                        <a:t> 선택해주세요</a:t>
                      </a:r>
                      <a:r>
                        <a:rPr lang="en-US" altLang="ko-KR" sz="800" dirty="0" smtClean="0"/>
                        <a:t>.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 신고하기 처리 시 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-&gt;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또는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게시글을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신고하시겠습니까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80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버튼 클릭 시 </a:t>
                      </a:r>
                      <a:r>
                        <a:rPr lang="ko-KR" altLang="en-US" sz="80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신고완료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신고가 접수되었습니다 토스트 팝업 노출</a:t>
                      </a:r>
                      <a:endParaRPr lang="en-US" altLang="ko-KR" sz="800" dirty="0" smtClean="0"/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신고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차단여부에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따라 완료 처리 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새로고침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팝업닫기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30596"/>
                  </a:ext>
                </a:extLst>
              </a:tr>
            </a:tbl>
          </a:graphicData>
        </a:graphic>
      </p:graphicFrame>
      <p:sp>
        <p:nvSpPr>
          <p:cNvPr id="10" name="Oval 611">
            <a:extLst>
              <a:ext uri="{FF2B5EF4-FFF2-40B4-BE49-F238E27FC236}">
                <a16:creationId xmlns:a16="http://schemas.microsoft.com/office/drawing/2014/main" id="{BA5FE8B7-F2B4-6950-CDF5-16F5B7D66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140" y="1485616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56AD37A0-E827-4CA5-87CD-849AD826A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002" y="1977764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EBDA857F-B1A7-67C6-8E01-26606C9A9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090" y="2592645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EBDA857F-B1A7-67C6-8E01-26606C9A9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560" y="3681056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EBDA857F-B1A7-67C6-8E01-26606C9A9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824" y="4761176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EBDA857F-B1A7-67C6-8E01-26606C9A9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656" y="4797152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82" y="53333"/>
            <a:ext cx="2582314" cy="210759"/>
          </a:xfrm>
        </p:spPr>
        <p:txBody>
          <a:bodyPr/>
          <a:lstStyle/>
          <a:p>
            <a:r>
              <a:rPr lang="en-US" altLang="ko-KR" dirty="0" smtClean="0"/>
              <a:t>IN_PC_PRD_03_06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392144" y="4977720"/>
            <a:ext cx="1979089" cy="611870"/>
            <a:chOff x="7392144" y="4977720"/>
            <a:chExt cx="1979089" cy="611870"/>
          </a:xfrm>
        </p:grpSpPr>
        <p:sp>
          <p:nvSpPr>
            <p:cNvPr id="17" name="직사각형 16"/>
            <p:cNvSpPr/>
            <p:nvPr/>
          </p:nvSpPr>
          <p:spPr>
            <a:xfrm>
              <a:off x="7392144" y="4977720"/>
              <a:ext cx="1979089" cy="6118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772810" y="5195095"/>
              <a:ext cx="126989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>
                  <a:solidFill>
                    <a:srgbClr val="29BC70"/>
                  </a:solidFill>
                </a:rPr>
                <a:t>신고가 접수되었습니다</a:t>
              </a:r>
              <a:r>
                <a:rPr lang="en-US" altLang="ko-KR" sz="800" dirty="0" smtClean="0">
                  <a:solidFill>
                    <a:srgbClr val="29BC70"/>
                  </a:solidFill>
                </a:rPr>
                <a:t>.</a:t>
              </a:r>
              <a:endParaRPr lang="ko-KR" altLang="en-US" sz="800" dirty="0">
                <a:solidFill>
                  <a:srgbClr val="29BC70"/>
                </a:solidFill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9C5E166-E287-0FF1-4BAC-14484F37A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73779"/>
              </p:ext>
            </p:extLst>
          </p:nvPr>
        </p:nvGraphicFramePr>
        <p:xfrm>
          <a:off x="10259265" y="-27384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V0.92 05/29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신고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디스크립션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93569" y="4941430"/>
            <a:ext cx="521737" cy="215444"/>
          </a:xfrm>
          <a:prstGeom prst="rect">
            <a:avLst/>
          </a:prstGeom>
          <a:solidFill>
            <a:srgbClr val="00BC70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</a:rPr>
              <a:t>저장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8F21A19-A8F2-FF6E-CCD7-9AC154871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리뷰 포인트 혜택안내 팝업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58014D-2750-9D21-8788-5BEBCD772789}"/>
              </a:ext>
            </a:extLst>
          </p:cNvPr>
          <p:cNvSpPr/>
          <p:nvPr/>
        </p:nvSpPr>
        <p:spPr>
          <a:xfrm>
            <a:off x="83240" y="506840"/>
            <a:ext cx="8854242" cy="616252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A9B594-E85D-B61B-6B69-0BB7208AE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48" y="1484784"/>
            <a:ext cx="5457825" cy="270510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4FB0212-5FB7-B4BA-F99C-63D4DE250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493099"/>
              </p:ext>
            </p:extLst>
          </p:nvPr>
        </p:nvGraphicFramePr>
        <p:xfrm>
          <a:off x="9024000" y="53333"/>
          <a:ext cx="3168000" cy="141312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1481670206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991132635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포인트 혜택 안내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클릭 시 팝업 닫힘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스크롤 가능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BO&gt;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운영관리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리뷰리워드관리에 등록된 정보 노출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활동내용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적립기준이 입력된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구분값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제외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적립포인트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적립포인트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적립제한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적립기준에 월제한이라고 입력된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적립포인트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공통영역문구관리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포인트 혜택 안내에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전시중인 문구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3344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8D2F80F-B4AA-7B0F-EF35-725FFB445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13932"/>
              </p:ext>
            </p:extLst>
          </p:nvPr>
        </p:nvGraphicFramePr>
        <p:xfrm>
          <a:off x="1897744" y="2003368"/>
          <a:ext cx="5225231" cy="1987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213">
                  <a:extLst>
                    <a:ext uri="{9D8B030D-6E8A-4147-A177-3AD203B41FA5}">
                      <a16:colId xmlns:a16="http://schemas.microsoft.com/office/drawing/2014/main" val="1886375975"/>
                    </a:ext>
                  </a:extLst>
                </a:gridCol>
                <a:gridCol w="1307509">
                  <a:extLst>
                    <a:ext uri="{9D8B030D-6E8A-4147-A177-3AD203B41FA5}">
                      <a16:colId xmlns:a16="http://schemas.microsoft.com/office/drawing/2014/main" val="3584411255"/>
                    </a:ext>
                  </a:extLst>
                </a:gridCol>
                <a:gridCol w="1307509">
                  <a:extLst>
                    <a:ext uri="{9D8B030D-6E8A-4147-A177-3AD203B41FA5}">
                      <a16:colId xmlns:a16="http://schemas.microsoft.com/office/drawing/2014/main" val="2893386313"/>
                    </a:ext>
                  </a:extLst>
                </a:gridCol>
              </a:tblGrid>
              <a:tr h="283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활동내역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적립포인트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적립제한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564499"/>
                  </a:ext>
                </a:extLst>
              </a:tr>
              <a:tr h="283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일반리뷰</a:t>
                      </a: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미만 리뷰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150P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월 최대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6,000P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적립가능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36693"/>
                  </a:ext>
                </a:extLst>
              </a:tr>
              <a:tr h="283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포토리뷰 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미만 리뷰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300P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44945"/>
                  </a:ext>
                </a:extLst>
              </a:tr>
              <a:tr h="283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일반리뷰</a:t>
                      </a: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이상 리뷰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300P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367420"/>
                  </a:ext>
                </a:extLst>
              </a:tr>
              <a:tr h="283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포토리뷰 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이상 리뷰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600P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88273"/>
                  </a:ext>
                </a:extLst>
              </a:tr>
              <a:tr h="283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한달사용리뷰 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50P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617136"/>
                  </a:ext>
                </a:extLst>
              </a:tr>
              <a:tr h="283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한달사용리뷰 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포토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100P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09500"/>
                  </a:ext>
                </a:extLst>
              </a:tr>
            </a:tbl>
          </a:graphicData>
        </a:graphic>
      </p:graphicFrame>
      <p:sp>
        <p:nvSpPr>
          <p:cNvPr id="12" name="Oval 611">
            <a:extLst>
              <a:ext uri="{FF2B5EF4-FFF2-40B4-BE49-F238E27FC236}">
                <a16:creationId xmlns:a16="http://schemas.microsoft.com/office/drawing/2014/main" id="{E646BDF5-618F-1ACD-8353-06AFA805D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744" y="1484784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6541011B-E455-1024-B969-CB8F59DBE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69" y="1957941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106C98-9DA6-7C2C-C807-8ACD1A8604F0}"/>
              </a:ext>
            </a:extLst>
          </p:cNvPr>
          <p:cNvSpPr/>
          <p:nvPr/>
        </p:nvSpPr>
        <p:spPr>
          <a:xfrm>
            <a:off x="1781448" y="4122267"/>
            <a:ext cx="5457825" cy="1322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1B65568-21E9-444E-FE8E-35CEE4C95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169" y="4076704"/>
            <a:ext cx="4901906" cy="1103151"/>
          </a:xfrm>
          <a:prstGeom prst="rect">
            <a:avLst/>
          </a:prstGeom>
        </p:spPr>
      </p:pic>
      <p:sp>
        <p:nvSpPr>
          <p:cNvPr id="17" name="Oval 611">
            <a:extLst>
              <a:ext uri="{FF2B5EF4-FFF2-40B4-BE49-F238E27FC236}">
                <a16:creationId xmlns:a16="http://schemas.microsoft.com/office/drawing/2014/main" id="{B1C396A3-6620-A3ED-92DA-477AC9219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530" y="4118574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A18C28A-F383-7389-6432-9C71BC461010}"/>
              </a:ext>
            </a:extLst>
          </p:cNvPr>
          <p:cNvCxnSpPr/>
          <p:nvPr/>
        </p:nvCxnSpPr>
        <p:spPr>
          <a:xfrm>
            <a:off x="7122975" y="1957941"/>
            <a:ext cx="0" cy="2969914"/>
          </a:xfrm>
          <a:prstGeom prst="straightConnector1">
            <a:avLst/>
          </a:prstGeom>
          <a:ln w="666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61">
            <a:extLst>
              <a:ext uri="{FF2B5EF4-FFF2-40B4-BE49-F238E27FC236}">
                <a16:creationId xmlns:a16="http://schemas.microsoft.com/office/drawing/2014/main" id="{D022C508-F6EE-1761-7F22-52858BECC338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sp>
        <p:nvSpPr>
          <p:cNvPr id="15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82" y="53333"/>
            <a:ext cx="2582314" cy="210759"/>
          </a:xfrm>
        </p:spPr>
        <p:txBody>
          <a:bodyPr/>
          <a:lstStyle/>
          <a:p>
            <a:r>
              <a:rPr lang="en-US" altLang="ko-KR" dirty="0" smtClean="0"/>
              <a:t>IN_PC_PRD_03_07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7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963067"/>
              </p:ext>
            </p:extLst>
          </p:nvPr>
        </p:nvGraphicFramePr>
        <p:xfrm>
          <a:off x="65314" y="410330"/>
          <a:ext cx="5996592" cy="6077765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2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2024-05-13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2024-05-16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 리뷰 후 피드백 반영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2024-05-20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산출물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고객사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PMO 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검토완료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버전으로 변경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2024-05-23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리뷰 영역에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누적구매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횟수 노출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4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0.92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2024-05-29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신고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차단기능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디스크립션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추천제품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최대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노출개수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20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개로 통일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리뷰 하이라이트 속성값 페이지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0.92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2024-06-20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유의사항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함께 진행하는 기획전 제품 대상 기준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디스크립션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수정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리뷰에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옵션선택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영역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신고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차단 버튼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비노출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기준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</a:t>
            </a:r>
            <a:r>
              <a:rPr lang="en-US" altLang="ko-KR" dirty="0" smtClean="0">
                <a:ln>
                  <a:noFill/>
                </a:ln>
              </a:rPr>
              <a:t>History</a:t>
            </a:r>
            <a:endParaRPr lang="ko-KR" altLang="en-US" dirty="0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6901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601750A-0C8D-A8E1-35C9-190AE2E64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85971"/>
              </p:ext>
            </p:extLst>
          </p:nvPr>
        </p:nvGraphicFramePr>
        <p:xfrm>
          <a:off x="5152005" y="1459845"/>
          <a:ext cx="648072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V0.91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01750A-0C8D-A8E1-35C9-190AE2E64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05804"/>
              </p:ext>
            </p:extLst>
          </p:nvPr>
        </p:nvGraphicFramePr>
        <p:xfrm>
          <a:off x="5152005" y="1988840"/>
          <a:ext cx="648072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V0.92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601750A-0C8D-A8E1-35C9-190AE2E64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69675"/>
              </p:ext>
            </p:extLst>
          </p:nvPr>
        </p:nvGraphicFramePr>
        <p:xfrm>
          <a:off x="5152005" y="2755298"/>
          <a:ext cx="648072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06/20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26812-8C96-9BD0-36E7-CAB9499DE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ko-KR" altLang="en-US" dirty="0"/>
              <a:t> </a:t>
            </a:r>
            <a:r>
              <a:rPr lang="en-US" altLang="ko-KR" dirty="0"/>
              <a:t>6_</a:t>
            </a:r>
            <a:r>
              <a:rPr lang="ko-KR" altLang="en-US" dirty="0"/>
              <a:t>추천영역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987EE7-F88D-3C4E-DA80-6232CDFB5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85" y="3604537"/>
            <a:ext cx="6594697" cy="2538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55F7A1-14C7-BC52-B9B6-A34DB150A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63" y="746412"/>
            <a:ext cx="6788819" cy="2875103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A86A46A-00FD-1CEC-57EB-0CD33F469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94368"/>
              </p:ext>
            </p:extLst>
          </p:nvPr>
        </p:nvGraphicFramePr>
        <p:xfrm>
          <a:off x="9000565" y="44450"/>
          <a:ext cx="3168000" cy="355776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+mn-ea"/>
                        </a:rPr>
                        <a:t>함께 진행하는 기획전 제품</a:t>
                      </a:r>
                      <a:endParaRPr lang="ko-KR" altLang="en-US" sz="1400" b="1" dirty="0">
                        <a:latin typeface="+mn-ea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제품이 대상제품으로 등록된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주문프로모션이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있을 시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((N+N, N+%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 해당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7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프로모션에 등록된 대상제품이 해당 제품을 제외하고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7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개 이상이면 해당 영역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캠페인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주문프로모션에 등록된 유의사항 있을 시 출력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유의사항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 프로모션 대상 제품 목록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조회중인 제품 제외하고 캠페인에 등록된 제품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 화면 제품 목록 출력 순서와 동일하게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불러옴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스와이프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무한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하단에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스와이프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바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+mn-ea"/>
                        </a:rPr>
                        <a:t>이 제품과 같은 라인</a:t>
                      </a:r>
                      <a:endParaRPr lang="ko-KR" altLang="en-US" sz="1400" b="1" dirty="0">
                        <a:latin typeface="+mn-ea"/>
                      </a:endParaRPr>
                    </a:p>
                    <a:p>
                      <a:pPr marL="90487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제품과 같은 라인에 대상제품이 해당 제품을 제외하고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7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개 이상이면 해당 영역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라인명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라인 목록 페이지로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라인 제품 목록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조회중인 제품 제외하고 같은 라인에 등록된 제품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라인 제품 목록 출력 순서와 동일하게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불러옴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스와이프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무한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하단에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스와이프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바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671425"/>
                  </a:ext>
                </a:extLst>
              </a:tr>
            </a:tbl>
          </a:graphicData>
        </a:graphic>
      </p:graphicFrame>
      <p:sp>
        <p:nvSpPr>
          <p:cNvPr id="13" name="Oval 611">
            <a:extLst>
              <a:ext uri="{FF2B5EF4-FFF2-40B4-BE49-F238E27FC236}">
                <a16:creationId xmlns:a16="http://schemas.microsoft.com/office/drawing/2014/main" id="{CF47A9A8-75D2-0714-63DC-C11C848B4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585" y="8000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1013192F-52F6-3324-B83D-361846219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454" y="8209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490CBBE5-5413-3E66-2DEA-571E6876C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689" y="17008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B0800152-30AB-C02F-C2CF-8C566109B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123" y="35836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0C793DF6-28C6-EF60-9AD5-423D4C208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454" y="36215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C4F8E664-12C8-3BCF-4934-C76F9CDEF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123" y="40902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8B474257-BBD3-AEA3-5F45-9A83AD751A12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20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IN_PC_PRD_04_01</a:t>
            </a:r>
            <a:endParaRPr lang="ko-KR" altLang="en-US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9C5E166-E287-0FF1-4BAC-14484F37A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159069"/>
              </p:ext>
            </p:extLst>
          </p:nvPr>
        </p:nvGraphicFramePr>
        <p:xfrm>
          <a:off x="10259265" y="-27384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V0.92 05/29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추천제품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최대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노출개수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20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개로 통일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9C5E166-E287-0FF1-4BAC-14484F37A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670789"/>
              </p:ext>
            </p:extLst>
          </p:nvPr>
        </p:nvGraphicFramePr>
        <p:xfrm>
          <a:off x="10247414" y="172014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V0.92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06/20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함께 진행하는 기획전 제품 대상 기준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디스크립션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수정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1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94564-9572-9CE7-6EDD-F8C255289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ko-KR" altLang="en-US" dirty="0"/>
              <a:t> </a:t>
            </a:r>
            <a:r>
              <a:rPr lang="en-US" altLang="ko-KR" dirty="0"/>
              <a:t>7_</a:t>
            </a:r>
            <a:r>
              <a:rPr lang="ko-KR" altLang="en-US" dirty="0"/>
              <a:t>추천영역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AAB296-4E46-62F9-A223-31F2DD6AD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870836"/>
            <a:ext cx="5904656" cy="5496231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726BFF-BEFD-3AF8-ED89-58F11EDB8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16339"/>
              </p:ext>
            </p:extLst>
          </p:nvPr>
        </p:nvGraphicFramePr>
        <p:xfrm>
          <a:off x="9000565" y="44450"/>
          <a:ext cx="3156221" cy="209472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+mn-ea"/>
                        </a:rPr>
                        <a:t>이 제품의 카테고리 </a:t>
                      </a:r>
                      <a:r>
                        <a:rPr lang="en-US" altLang="ko-KR" sz="800" b="1" dirty="0">
                          <a:latin typeface="+mn-ea"/>
                        </a:rPr>
                        <a:t>BEST</a:t>
                      </a:r>
                      <a:endParaRPr lang="ko-KR" altLang="en-US" sz="1400" b="1" dirty="0">
                        <a:latin typeface="+mn-ea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대상제품이 해당 제품을 제외하고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개 이상인 경우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카테고리 기준은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2depth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BEST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 목록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순위표시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조회중인 제품 제외하고 동일 카테고리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BEST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최대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불러옴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스와이프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838688"/>
                  </a:ext>
                </a:extLst>
              </a:tr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+mn-ea"/>
                        </a:rPr>
                        <a:t>이 제품을 본 분들의 관심제품</a:t>
                      </a:r>
                      <a:endParaRPr lang="ko-KR" altLang="en-US" sz="1400" b="1" dirty="0">
                        <a:latin typeface="+mn-ea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대상제품이 해당 제품을 제외하고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개 이상인 경우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관심제품 목록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조회중인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 제외하고 동일한 카테고리내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연관상품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불러옴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스와이프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545694"/>
                  </a:ext>
                </a:extLst>
              </a:tr>
            </a:tbl>
          </a:graphicData>
        </a:graphic>
      </p:graphicFrame>
      <p:sp>
        <p:nvSpPr>
          <p:cNvPr id="7" name="Oval 611">
            <a:extLst>
              <a:ext uri="{FF2B5EF4-FFF2-40B4-BE49-F238E27FC236}">
                <a16:creationId xmlns:a16="http://schemas.microsoft.com/office/drawing/2014/main" id="{49118AB7-0AEC-84BE-5AF5-143432415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18" y="96952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" name="Oval 611">
            <a:extLst>
              <a:ext uri="{FF2B5EF4-FFF2-40B4-BE49-F238E27FC236}">
                <a16:creationId xmlns:a16="http://schemas.microsoft.com/office/drawing/2014/main" id="{1EFA6581-D5C2-2E6D-EE80-6ED6FA6ED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143" y="16816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56103353-2022-C51B-A134-2B94BCC2E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493" y="36412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F6F64572-AD93-6C91-8226-65E2D2F7C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818" y="43534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70198A8-128F-A9E0-83DC-DC3C9270EC71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13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IN_PC_PRD_04_02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939C1D2-1AFC-CE27-485D-1616315F6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ko-KR" altLang="en-US" dirty="0"/>
              <a:t> </a:t>
            </a:r>
            <a:r>
              <a:rPr lang="en-US" altLang="ko-KR" dirty="0"/>
              <a:t>8_</a:t>
            </a:r>
            <a:r>
              <a:rPr lang="ko-KR" altLang="en-US" dirty="0" err="1"/>
              <a:t>푸터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5AEBF0-6E6F-7BB0-7722-61160E3A48B3}"/>
              </a:ext>
            </a:extLst>
          </p:cNvPr>
          <p:cNvSpPr/>
          <p:nvPr/>
        </p:nvSpPr>
        <p:spPr>
          <a:xfrm>
            <a:off x="680200" y="908050"/>
            <a:ext cx="7864071" cy="817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푸터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FF68F6B-1773-CE7A-3FFC-975D679AF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01346"/>
              </p:ext>
            </p:extLst>
          </p:nvPr>
        </p:nvGraphicFramePr>
        <p:xfrm>
          <a:off x="9024000" y="44624"/>
          <a:ext cx="3168000" cy="360214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3322930959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93953256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푸터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별도문서 참고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234502"/>
                  </a:ext>
                </a:extLst>
              </a:tr>
            </a:tbl>
          </a:graphicData>
        </a:graphic>
      </p:graphicFrame>
      <p:sp>
        <p:nvSpPr>
          <p:cNvPr id="10" name="제목 1">
            <a:extLst>
              <a:ext uri="{FF2B5EF4-FFF2-40B4-BE49-F238E27FC236}">
                <a16:creationId xmlns:a16="http://schemas.microsoft.com/office/drawing/2014/main" id="{89C4DCDA-3EC8-EF29-080A-BC409BA8F383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11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IN_PC_PRD_04_03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38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A4F3B9D8-8DDF-4F5C-38C8-DD984391C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ko-KR" altLang="en-US" dirty="0"/>
              <a:t> </a:t>
            </a:r>
            <a:r>
              <a:rPr lang="en-US" altLang="ko-KR" dirty="0"/>
              <a:t>9_</a:t>
            </a:r>
            <a:r>
              <a:rPr lang="ko-KR" altLang="en-US" dirty="0"/>
              <a:t>유의사항 탭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FD89DD-4EF6-DEC5-AD6E-78574CA10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05459"/>
              </p:ext>
            </p:extLst>
          </p:nvPr>
        </p:nvGraphicFramePr>
        <p:xfrm>
          <a:off x="194132" y="819800"/>
          <a:ext cx="8567268" cy="44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817">
                  <a:extLst>
                    <a:ext uri="{9D8B030D-6E8A-4147-A177-3AD203B41FA5}">
                      <a16:colId xmlns:a16="http://schemas.microsoft.com/office/drawing/2014/main" val="1607454277"/>
                    </a:ext>
                  </a:extLst>
                </a:gridCol>
                <a:gridCol w="2141817">
                  <a:extLst>
                    <a:ext uri="{9D8B030D-6E8A-4147-A177-3AD203B41FA5}">
                      <a16:colId xmlns:a16="http://schemas.microsoft.com/office/drawing/2014/main" val="645845465"/>
                    </a:ext>
                  </a:extLst>
                </a:gridCol>
                <a:gridCol w="2141817">
                  <a:extLst>
                    <a:ext uri="{9D8B030D-6E8A-4147-A177-3AD203B41FA5}">
                      <a16:colId xmlns:a16="http://schemas.microsoft.com/office/drawing/2014/main" val="522945384"/>
                    </a:ext>
                  </a:extLst>
                </a:gridCol>
                <a:gridCol w="2141817">
                  <a:extLst>
                    <a:ext uri="{9D8B030D-6E8A-4147-A177-3AD203B41FA5}">
                      <a16:colId xmlns:a16="http://schemas.microsoft.com/office/drawing/2014/main" val="2321622807"/>
                    </a:ext>
                  </a:extLst>
                </a:gridCol>
              </a:tblGrid>
              <a:tr h="448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상세정보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리뷰</a:t>
                      </a:r>
                      <a:r>
                        <a:rPr lang="en-US" altLang="ko-KR" sz="800" b="1" baseline="0" dirty="0"/>
                        <a:t> 999+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유의사항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문의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8992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C0744C8-4DA7-E707-7F3C-B68E76A89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2" y="1340768"/>
            <a:ext cx="8567268" cy="3140194"/>
          </a:xfrm>
          <a:prstGeom prst="rect">
            <a:avLst/>
          </a:prstGeom>
        </p:spPr>
      </p:pic>
      <p:sp>
        <p:nvSpPr>
          <p:cNvPr id="7" name="자유형 68">
            <a:extLst>
              <a:ext uri="{FF2B5EF4-FFF2-40B4-BE49-F238E27FC236}">
                <a16:creationId xmlns:a16="http://schemas.microsoft.com/office/drawing/2014/main" id="{6B68653E-FD25-8222-4A17-32E857CF41EC}"/>
              </a:ext>
            </a:extLst>
          </p:cNvPr>
          <p:cNvSpPr/>
          <p:nvPr/>
        </p:nvSpPr>
        <p:spPr>
          <a:xfrm>
            <a:off x="380413" y="4289011"/>
            <a:ext cx="8235867" cy="26395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122402E-0B0C-C8D2-CA9A-73AC59BD1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846385"/>
              </p:ext>
            </p:extLst>
          </p:nvPr>
        </p:nvGraphicFramePr>
        <p:xfrm>
          <a:off x="9000565" y="44450"/>
          <a:ext cx="3168000" cy="165696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 탭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(1/2)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2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요약정보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패키지 제품에 고시정보연동이 여러 개 등록된 경우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선택박스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 제품코드가 중복인 경우 선택박스 없이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 정보만 노출됨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제품에 등록한 고시정보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품목별 항목별 정보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책임판매원은 ㈜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이니스프리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2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반품안내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공통영역문구관리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 안내에 등록된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전시중인 문구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val 611">
            <a:extLst>
              <a:ext uri="{FF2B5EF4-FFF2-40B4-BE49-F238E27FC236}">
                <a16:creationId xmlns:a16="http://schemas.microsoft.com/office/drawing/2014/main" id="{7D9D04E4-4F7B-A9A7-E962-FBA06E29D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38" y="9313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CA356274-4BCA-6E91-969D-E6746BC3D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32" y="13643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3077E6D-8281-7650-3CCB-68A63793F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29" y="4669285"/>
            <a:ext cx="8316000" cy="1334980"/>
          </a:xfrm>
          <a:prstGeom prst="rect">
            <a:avLst/>
          </a:prstGeom>
        </p:spPr>
      </p:pic>
      <p:sp>
        <p:nvSpPr>
          <p:cNvPr id="13" name="Oval 611">
            <a:extLst>
              <a:ext uri="{FF2B5EF4-FFF2-40B4-BE49-F238E27FC236}">
                <a16:creationId xmlns:a16="http://schemas.microsoft.com/office/drawing/2014/main" id="{98C419A2-7994-B321-BF69-65278F4B4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466928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F88FE131-53DF-528D-61C1-821663918BF6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17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IN_PC_PRD_05_01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F5F7B29-B136-DF44-457F-9AFFA1EA3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32" y="1364311"/>
            <a:ext cx="8280000" cy="32038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BCA61E5-D9ED-E8AF-CA56-89281F7F2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en-US" altLang="ko-KR" dirty="0"/>
              <a:t> 10_</a:t>
            </a:r>
            <a:r>
              <a:rPr lang="ko-KR" altLang="en-US" dirty="0"/>
              <a:t>유의사항 탭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7" name="자유형 68">
            <a:extLst>
              <a:ext uri="{FF2B5EF4-FFF2-40B4-BE49-F238E27FC236}">
                <a16:creationId xmlns:a16="http://schemas.microsoft.com/office/drawing/2014/main" id="{6B68653E-FD25-8222-4A17-32E857CF41EC}"/>
              </a:ext>
            </a:extLst>
          </p:cNvPr>
          <p:cNvSpPr/>
          <p:nvPr/>
        </p:nvSpPr>
        <p:spPr>
          <a:xfrm>
            <a:off x="302132" y="867865"/>
            <a:ext cx="8235867" cy="26395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122402E-0B0C-C8D2-CA9A-73AC59BD1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55056"/>
              </p:ext>
            </p:extLst>
          </p:nvPr>
        </p:nvGraphicFramePr>
        <p:xfrm>
          <a:off x="9000565" y="44624"/>
          <a:ext cx="3168000" cy="116928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 탭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(2/2)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2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 유의사항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공통영역문구관리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 유의사항에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전시중인 문구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여기서 잠깐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공통영역문구관리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여기서 잠깐에 등록된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전시중인 문구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val 611">
            <a:extLst>
              <a:ext uri="{FF2B5EF4-FFF2-40B4-BE49-F238E27FC236}">
                <a16:creationId xmlns:a16="http://schemas.microsoft.com/office/drawing/2014/main" id="{CA356274-4BCA-6E91-969D-E6746BC3D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32" y="13643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98C419A2-7994-B321-BF69-65278F4B4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6" y="36450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646231-93C9-1459-D6C4-04117F819B1B}"/>
              </a:ext>
            </a:extLst>
          </p:cNvPr>
          <p:cNvSpPr/>
          <p:nvPr/>
        </p:nvSpPr>
        <p:spPr>
          <a:xfrm>
            <a:off x="407855" y="4800605"/>
            <a:ext cx="7864071" cy="817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푸터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53A678A-675C-0AF9-4F90-0CC887E6871E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12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IN_PC_PRD_05_02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1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FD89DD-4EF6-DEC5-AD6E-78574CA10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98001"/>
              </p:ext>
            </p:extLst>
          </p:nvPr>
        </p:nvGraphicFramePr>
        <p:xfrm>
          <a:off x="194132" y="819800"/>
          <a:ext cx="8567268" cy="44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817">
                  <a:extLst>
                    <a:ext uri="{9D8B030D-6E8A-4147-A177-3AD203B41FA5}">
                      <a16:colId xmlns:a16="http://schemas.microsoft.com/office/drawing/2014/main" val="1607454277"/>
                    </a:ext>
                  </a:extLst>
                </a:gridCol>
                <a:gridCol w="2141817">
                  <a:extLst>
                    <a:ext uri="{9D8B030D-6E8A-4147-A177-3AD203B41FA5}">
                      <a16:colId xmlns:a16="http://schemas.microsoft.com/office/drawing/2014/main" val="645845465"/>
                    </a:ext>
                  </a:extLst>
                </a:gridCol>
                <a:gridCol w="2141817">
                  <a:extLst>
                    <a:ext uri="{9D8B030D-6E8A-4147-A177-3AD203B41FA5}">
                      <a16:colId xmlns:a16="http://schemas.microsoft.com/office/drawing/2014/main" val="522945384"/>
                    </a:ext>
                  </a:extLst>
                </a:gridCol>
                <a:gridCol w="2141817">
                  <a:extLst>
                    <a:ext uri="{9D8B030D-6E8A-4147-A177-3AD203B41FA5}">
                      <a16:colId xmlns:a16="http://schemas.microsoft.com/office/drawing/2014/main" val="2321622807"/>
                    </a:ext>
                  </a:extLst>
                </a:gridCol>
              </a:tblGrid>
              <a:tr h="448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상세정보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리뷰</a:t>
                      </a:r>
                      <a:r>
                        <a:rPr lang="en-US" altLang="ko-KR" sz="800" b="1" baseline="0" dirty="0"/>
                        <a:t> 999+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유의사항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문의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8992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FD06FF4-B7BD-D02A-7C6A-42402817EECA}"/>
              </a:ext>
            </a:extLst>
          </p:cNvPr>
          <p:cNvSpPr/>
          <p:nvPr/>
        </p:nvSpPr>
        <p:spPr>
          <a:xfrm>
            <a:off x="83240" y="506840"/>
            <a:ext cx="8854242" cy="616252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3">
            <a:extLst>
              <a:ext uri="{FF2B5EF4-FFF2-40B4-BE49-F238E27FC236}">
                <a16:creationId xmlns:a16="http://schemas.microsoft.com/office/drawing/2014/main" id="{A4F3B9D8-8DDF-4F5C-38C8-DD984391C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en-US" altLang="ko-KR" dirty="0"/>
              <a:t>_</a:t>
            </a:r>
            <a:r>
              <a:rPr lang="ko-KR" altLang="en-US" dirty="0"/>
              <a:t>문의 탭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122402E-0B0C-C8D2-CA9A-73AC59BD1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43084"/>
              </p:ext>
            </p:extLst>
          </p:nvPr>
        </p:nvGraphicFramePr>
        <p:xfrm>
          <a:off x="9000565" y="44450"/>
          <a:ext cx="3168000" cy="238848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 탭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로그인전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로그인요청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제품문의 작성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2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제품문의 작성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클릭 시 팝업 닫힘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띄어쓰기 포함 최대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 이내 입력만 가능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띄어쓰기 포함 최대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 이내 입력만 가능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 등록 시 필수항목 체크 후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제목을 입력하세요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내용을 입력하세요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내용을 입력하세요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정상저장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작성하신 문의를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등록하시겠습니까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저장오류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처리 중 장애가 발생하였습니다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잠시 후 재시도 후에도 지속적인 문제 발생 시 고객센터로 문의 바랍니다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저장완료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문의가 등록되었습니다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제품문의는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1:1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문의에  문의유형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제품으로 등록되어 관리됨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해당 제품번호 함께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저장되야함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val 611">
            <a:extLst>
              <a:ext uri="{FF2B5EF4-FFF2-40B4-BE49-F238E27FC236}">
                <a16:creationId xmlns:a16="http://schemas.microsoft.com/office/drawing/2014/main" id="{7D9D04E4-4F7B-A9A7-E962-FBA06E29D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136" y="8282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C34FA5-E29B-2933-704F-F47918EE3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366" y="1223255"/>
            <a:ext cx="3352800" cy="4352925"/>
          </a:xfrm>
          <a:prstGeom prst="rect">
            <a:avLst/>
          </a:prstGeom>
        </p:spPr>
      </p:pic>
      <p:sp>
        <p:nvSpPr>
          <p:cNvPr id="10" name="Oval 611">
            <a:extLst>
              <a:ext uri="{FF2B5EF4-FFF2-40B4-BE49-F238E27FC236}">
                <a16:creationId xmlns:a16="http://schemas.microsoft.com/office/drawing/2014/main" id="{CA356274-4BCA-6E91-969D-E6746BC3D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825" y="11738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1" name="제목 61">
            <a:extLst>
              <a:ext uri="{FF2B5EF4-FFF2-40B4-BE49-F238E27FC236}">
                <a16:creationId xmlns:a16="http://schemas.microsoft.com/office/drawing/2014/main" id="{D0B266A1-FA35-237E-5DA4-8EBD9204E265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sp>
        <p:nvSpPr>
          <p:cNvPr id="12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IN_PC_PRD_06_01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60455" y="5068558"/>
            <a:ext cx="942999" cy="215444"/>
          </a:xfrm>
          <a:prstGeom prst="rect">
            <a:avLst/>
          </a:prstGeom>
          <a:solidFill>
            <a:srgbClr val="00BC7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</a:rPr>
              <a:t>신청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1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904770-FE9A-2634-630C-ECE8140C11A3}"/>
              </a:ext>
            </a:extLst>
          </p:cNvPr>
          <p:cNvSpPr/>
          <p:nvPr/>
        </p:nvSpPr>
        <p:spPr>
          <a:xfrm>
            <a:off x="83240" y="506840"/>
            <a:ext cx="8854242" cy="616252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64F5E41-4674-1B86-A485-0E0C5005A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로그인 요청 팝업</a:t>
            </a:r>
          </a:p>
        </p:txBody>
      </p:sp>
      <p:sp>
        <p:nvSpPr>
          <p:cNvPr id="23" name="제목 61">
            <a:extLst>
              <a:ext uri="{FF2B5EF4-FFF2-40B4-BE49-F238E27FC236}">
                <a16:creationId xmlns:a16="http://schemas.microsoft.com/office/drawing/2014/main" id="{6A5A5061-2DF6-5F1B-D300-476CE16D0DAB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143CF2-3B0F-CF5B-24D1-4E9B284CF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06" y="2564904"/>
            <a:ext cx="2266950" cy="1419225"/>
          </a:xfrm>
          <a:prstGeom prst="rect">
            <a:avLst/>
          </a:prstGeom>
        </p:spPr>
      </p:pic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E5865F8-10F0-4081-9139-A2C30E1D9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45376"/>
              </p:ext>
            </p:extLst>
          </p:nvPr>
        </p:nvGraphicFramePr>
        <p:xfrm>
          <a:off x="9000565" y="44450"/>
          <a:ext cx="3168000" cy="43776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요청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탭 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ap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페이지로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IN_PC_PRD_07_01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5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904770-FE9A-2634-630C-ECE8140C11A3}"/>
              </a:ext>
            </a:extLst>
          </p:cNvPr>
          <p:cNvSpPr/>
          <p:nvPr/>
        </p:nvSpPr>
        <p:spPr>
          <a:xfrm>
            <a:off x="83240" y="506840"/>
            <a:ext cx="8854242" cy="616252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64F5E41-4674-1B86-A485-0E0C5005A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바로구매</a:t>
            </a:r>
            <a:r>
              <a:rPr lang="ko-KR" altLang="en-US" dirty="0"/>
              <a:t> 로그인 팝업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3C6929-49BE-8D68-500B-025828BD53E5}"/>
              </a:ext>
            </a:extLst>
          </p:cNvPr>
          <p:cNvSpPr/>
          <p:nvPr/>
        </p:nvSpPr>
        <p:spPr>
          <a:xfrm>
            <a:off x="3231208" y="1885390"/>
            <a:ext cx="2593770" cy="28524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8C16DB-1213-0A8F-FC88-9BC51E3B72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5" t="28834" r="10138" b="39916"/>
          <a:stretch/>
        </p:blipFill>
        <p:spPr>
          <a:xfrm>
            <a:off x="3359696" y="1916832"/>
            <a:ext cx="2376264" cy="1800200"/>
          </a:xfrm>
          <a:prstGeom prst="rect">
            <a:avLst/>
          </a:prstGeom>
        </p:spPr>
      </p:pic>
      <p:sp>
        <p:nvSpPr>
          <p:cNvPr id="8" name="Oval 611">
            <a:extLst>
              <a:ext uri="{FF2B5EF4-FFF2-40B4-BE49-F238E27FC236}">
                <a16:creationId xmlns:a16="http://schemas.microsoft.com/office/drawing/2014/main" id="{1C057D80-2AC5-5E8F-F202-BE5AFED1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784" y="18304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E44959-27C3-CE1B-339A-CD69FA365B5C}"/>
              </a:ext>
            </a:extLst>
          </p:cNvPr>
          <p:cNvSpPr/>
          <p:nvPr/>
        </p:nvSpPr>
        <p:spPr>
          <a:xfrm>
            <a:off x="4532504" y="4689176"/>
            <a:ext cx="1292473" cy="32400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BDE0AA-4D88-179C-86FB-7E927636C2F8}"/>
              </a:ext>
            </a:extLst>
          </p:cNvPr>
          <p:cNvSpPr/>
          <p:nvPr/>
        </p:nvSpPr>
        <p:spPr>
          <a:xfrm>
            <a:off x="3231208" y="4689176"/>
            <a:ext cx="1343860" cy="3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취소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5835D8-91B9-1EA3-8337-EAA1827CCA3B}"/>
              </a:ext>
            </a:extLst>
          </p:cNvPr>
          <p:cNvSpPr/>
          <p:nvPr/>
        </p:nvSpPr>
        <p:spPr>
          <a:xfrm>
            <a:off x="3436784" y="3969096"/>
            <a:ext cx="2191439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52D05F-AB22-68BB-3FDE-1DF4FD034458}"/>
              </a:ext>
            </a:extLst>
          </p:cNvPr>
          <p:cNvSpPr/>
          <p:nvPr/>
        </p:nvSpPr>
        <p:spPr>
          <a:xfrm>
            <a:off x="3337589" y="2887279"/>
            <a:ext cx="2376264" cy="9660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+mn-ea"/>
              </a:rPr>
              <a:t>지금 </a:t>
            </a:r>
            <a:r>
              <a:rPr lang="ko-KR" altLang="en-US" sz="800" b="0" i="0" dirty="0" err="1">
                <a:solidFill>
                  <a:schemeClr val="tx1"/>
                </a:solidFill>
                <a:effectLst/>
                <a:latin typeface="+mn-ea"/>
              </a:rPr>
              <a:t>신규가입하면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+mn-ea"/>
              </a:rPr>
              <a:t>?</a:t>
            </a:r>
          </a:p>
          <a:p>
            <a:r>
              <a:rPr lang="ko-KR" altLang="en-US" sz="800" i="0" dirty="0">
                <a:solidFill>
                  <a:schemeClr val="tx1"/>
                </a:solidFill>
                <a:effectLst/>
                <a:latin typeface="+mn-ea"/>
              </a:rPr>
              <a:t>최대</a:t>
            </a:r>
            <a:r>
              <a:rPr lang="ko-KR" altLang="en-US" sz="800" b="1" i="0" dirty="0">
                <a:solidFill>
                  <a:srgbClr val="00BC70"/>
                </a:solidFill>
                <a:effectLst/>
                <a:latin typeface="+mn-ea"/>
              </a:rPr>
              <a:t> </a:t>
            </a:r>
            <a:r>
              <a:rPr lang="en-US" altLang="ko-KR" sz="800" b="1" i="0" dirty="0">
                <a:solidFill>
                  <a:srgbClr val="00BC70"/>
                </a:solidFill>
                <a:effectLst/>
                <a:latin typeface="+mn-ea"/>
              </a:rPr>
              <a:t>70,000</a:t>
            </a:r>
            <a:r>
              <a:rPr lang="ko-KR" altLang="en-US" sz="800" b="1" i="0" dirty="0">
                <a:solidFill>
                  <a:srgbClr val="00BC70"/>
                </a:solidFill>
                <a:effectLst/>
                <a:latin typeface="+mn-ea"/>
              </a:rPr>
              <a:t>원 </a:t>
            </a:r>
            <a:r>
              <a:rPr lang="ko-KR" altLang="en-US" sz="800" b="0" i="0" dirty="0" err="1">
                <a:solidFill>
                  <a:schemeClr val="tx1"/>
                </a:solidFill>
                <a:effectLst/>
                <a:latin typeface="+mn-ea"/>
              </a:rPr>
              <a:t>쿠폰팩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endParaRPr lang="en-US" altLang="ko-KR" sz="8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즉시지급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자세히보기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</a:t>
            </a:r>
            <a:endParaRPr lang="ko-KR" altLang="en-US" sz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1BADE-1BB2-26D3-BC5A-801A6D1BB75D}"/>
              </a:ext>
            </a:extLst>
          </p:cNvPr>
          <p:cNvSpPr txBox="1"/>
          <p:nvPr/>
        </p:nvSpPr>
        <p:spPr>
          <a:xfrm>
            <a:off x="3337588" y="2272624"/>
            <a:ext cx="23040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atin typeface="Apple SD Gothic Neo"/>
              </a:rPr>
              <a:t>로그인 후 구매 가능합니다</a:t>
            </a:r>
            <a:r>
              <a:rPr lang="en-US" altLang="ko-KR" sz="800" dirty="0" smtClean="0">
                <a:latin typeface="Apple SD Gothic Neo"/>
              </a:rPr>
              <a:t>.</a:t>
            </a:r>
          </a:p>
          <a:p>
            <a:endParaRPr lang="en-US" altLang="ko-KR" sz="800" i="0" dirty="0" smtClean="0">
              <a:effectLst/>
              <a:latin typeface="Apple SD Gothic Neo"/>
            </a:endParaRPr>
          </a:p>
          <a:p>
            <a:r>
              <a:rPr lang="ko-KR" altLang="en-US" sz="800" i="0" dirty="0" err="1" smtClean="0">
                <a:effectLst/>
                <a:latin typeface="Apple SD Gothic Neo"/>
              </a:rPr>
              <a:t>뷰티포인트</a:t>
            </a:r>
            <a:r>
              <a:rPr lang="ko-KR" altLang="en-US" sz="800" i="0" dirty="0" smtClean="0">
                <a:effectLst/>
                <a:latin typeface="Apple SD Gothic Neo"/>
              </a:rPr>
              <a:t> </a:t>
            </a:r>
            <a:r>
              <a:rPr lang="ko-KR" altLang="en-US" sz="800" i="0" dirty="0">
                <a:effectLst/>
                <a:latin typeface="Apple SD Gothic Neo"/>
              </a:rPr>
              <a:t>적립</a:t>
            </a:r>
            <a:r>
              <a:rPr lang="en-US" altLang="ko-KR" sz="800" i="0" dirty="0">
                <a:effectLst/>
                <a:latin typeface="Apple SD Gothic Neo"/>
              </a:rPr>
              <a:t>, </a:t>
            </a:r>
            <a:r>
              <a:rPr lang="ko-KR" altLang="en-US" sz="800" i="0" dirty="0">
                <a:effectLst/>
                <a:latin typeface="Apple SD Gothic Neo"/>
              </a:rPr>
              <a:t>쿠폰할인</a:t>
            </a:r>
            <a:r>
              <a:rPr lang="en-US" altLang="ko-KR" sz="800" i="0" dirty="0">
                <a:effectLst/>
                <a:latin typeface="Apple SD Gothic Neo"/>
              </a:rPr>
              <a:t>, </a:t>
            </a:r>
            <a:r>
              <a:rPr lang="ko-KR" altLang="en-US" sz="800" i="0" dirty="0">
                <a:effectLst/>
                <a:latin typeface="Apple SD Gothic Neo"/>
              </a:rPr>
              <a:t>이벤트 참여 등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i="0" dirty="0">
                <a:effectLst/>
                <a:latin typeface="Apple SD Gothic Neo"/>
              </a:rPr>
              <a:t>다양한 회원 혜택을 받으세요</a:t>
            </a:r>
            <a:r>
              <a:rPr lang="en-US" altLang="ko-KR" sz="800" i="0" dirty="0">
                <a:effectLst/>
                <a:latin typeface="Apple SD Gothic Neo"/>
              </a:rPr>
              <a:t>.</a:t>
            </a:r>
            <a:endParaRPr lang="ko-KR" altLang="en-US" sz="8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225A2B6-B96C-AA6B-E586-5BF17C190869}"/>
              </a:ext>
            </a:extLst>
          </p:cNvPr>
          <p:cNvGrpSpPr/>
          <p:nvPr/>
        </p:nvGrpSpPr>
        <p:grpSpPr>
          <a:xfrm>
            <a:off x="4532504" y="2993184"/>
            <a:ext cx="1263544" cy="720080"/>
            <a:chOff x="8540824" y="3645024"/>
            <a:chExt cx="1263544" cy="72008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56CC843-17EC-9D82-B6DD-3B87716135AA}"/>
                </a:ext>
              </a:extLst>
            </p:cNvPr>
            <p:cNvSpPr/>
            <p:nvPr/>
          </p:nvSpPr>
          <p:spPr>
            <a:xfrm>
              <a:off x="8540824" y="3789040"/>
              <a:ext cx="1083567" cy="5760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COUPON</a:t>
              </a:r>
            </a:p>
            <a:p>
              <a:pPr algn="ctr"/>
              <a:r>
                <a:rPr lang="en-US" altLang="ko-KR" sz="1600" b="1" dirty="0"/>
                <a:t>70,000</a:t>
              </a:r>
              <a:r>
                <a:rPr lang="ko-KR" altLang="en-US" sz="1600" b="1" dirty="0"/>
                <a:t>원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6C9FFB2-0FCB-2401-1B6B-248A68C7DAFA}"/>
                </a:ext>
              </a:extLst>
            </p:cNvPr>
            <p:cNvSpPr/>
            <p:nvPr/>
          </p:nvSpPr>
          <p:spPr>
            <a:xfrm>
              <a:off x="9408368" y="3645024"/>
              <a:ext cx="396000" cy="39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</a:rPr>
                <a:t>쿠폰팩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Oval 611">
            <a:extLst>
              <a:ext uri="{FF2B5EF4-FFF2-40B4-BE49-F238E27FC236}">
                <a16:creationId xmlns:a16="http://schemas.microsoft.com/office/drawing/2014/main" id="{79203687-667B-4792-CEA6-59960267F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660" y="38925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9A02C332-D9EB-C639-7334-D1DA0D004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784" y="46415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085828DC-EF75-C333-1CDD-7ADE6B740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503" y="46351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94086DC2-4041-71F7-304C-0EC50CD5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560" y="34777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7F16298-1230-C3CA-5A63-04920C531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78761"/>
              </p:ext>
            </p:extLst>
          </p:nvPr>
        </p:nvGraphicFramePr>
        <p:xfrm>
          <a:off x="9000565" y="44450"/>
          <a:ext cx="3168000" cy="177888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로그인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회원가입 버튼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ap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회원가입 페이지로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 버튼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팝업닫기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버튼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ap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페이지로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자세히보기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 신규가입안내 이벤트 페이지로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추후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링크값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제목 61">
            <a:extLst>
              <a:ext uri="{FF2B5EF4-FFF2-40B4-BE49-F238E27FC236}">
                <a16:creationId xmlns:a16="http://schemas.microsoft.com/office/drawing/2014/main" id="{6A5A5061-2DF6-5F1B-D300-476CE16D0DAB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sp>
        <p:nvSpPr>
          <p:cNvPr id="24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IN_PC_PRD_07_02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16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904770-FE9A-2634-630C-ECE8140C11A3}"/>
              </a:ext>
            </a:extLst>
          </p:cNvPr>
          <p:cNvSpPr/>
          <p:nvPr/>
        </p:nvSpPr>
        <p:spPr>
          <a:xfrm>
            <a:off x="83240" y="506840"/>
            <a:ext cx="8854242" cy="616252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64F5E41-4674-1B86-A485-0E0C5005A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함께 진행하는 기획전 제품 유의사항 </a:t>
            </a:r>
            <a:r>
              <a:rPr lang="ko-KR" altLang="en-US" dirty="0"/>
              <a:t>팝업</a:t>
            </a:r>
          </a:p>
        </p:txBody>
      </p:sp>
      <p:sp>
        <p:nvSpPr>
          <p:cNvPr id="23" name="제목 61">
            <a:extLst>
              <a:ext uri="{FF2B5EF4-FFF2-40B4-BE49-F238E27FC236}">
                <a16:creationId xmlns:a16="http://schemas.microsoft.com/office/drawing/2014/main" id="{6A5A5061-2DF6-5F1B-D300-476CE16D0DAB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F64900-2B26-7D29-F4E8-19A560A9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11" y="2708920"/>
            <a:ext cx="5448300" cy="1257300"/>
          </a:xfrm>
          <a:prstGeom prst="rect">
            <a:avLst/>
          </a:prstGeom>
        </p:spPr>
      </p:pic>
      <p:sp>
        <p:nvSpPr>
          <p:cNvPr id="24" name="Oval 611">
            <a:extLst>
              <a:ext uri="{FF2B5EF4-FFF2-40B4-BE49-F238E27FC236}">
                <a16:creationId xmlns:a16="http://schemas.microsoft.com/office/drawing/2014/main" id="{CAF2BE50-6585-2598-9186-57AA56590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128" y="26393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6517643-9AAE-8507-9488-9EC211362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864701"/>
              </p:ext>
            </p:extLst>
          </p:nvPr>
        </p:nvGraphicFramePr>
        <p:xfrm>
          <a:off x="9000565" y="44450"/>
          <a:ext cx="3168000" cy="177888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주문프로모션에 등록된 유의사항 노출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업데이트 후 최종확인필요</a:t>
                      </a:r>
                      <a:endParaRPr lang="en-US" altLang="ko-KR" sz="800" b="1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$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캠페인명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$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기획전 제품 구매 시 유의사항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구매조건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캠페인기간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시작일과 종료일의 월이 같은 경우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)~DD(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HH:MM:SS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기간의 시작과 종료 날짜가 동일할 경우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 날짜만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HH:MM:SS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형태로 출력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기간의 시작과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종료월이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다른 경우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)~MM.DD 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HH:MM:SS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X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클릭 시 팝업 닫힘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IN_PC_PRD_07_03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57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2B342D-FA93-692C-51D7-A9E18215E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346"/>
          <a:stretch/>
        </p:blipFill>
        <p:spPr>
          <a:xfrm>
            <a:off x="221208" y="1484784"/>
            <a:ext cx="8611096" cy="5110888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9C981AE-4E89-C498-BC25-A93D419F7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868887"/>
              </p:ext>
            </p:extLst>
          </p:nvPr>
        </p:nvGraphicFramePr>
        <p:xfrm>
          <a:off x="9000565" y="44450"/>
          <a:ext cx="3168000" cy="7017132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카테고리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Bo&gt;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제품관리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제품에 등록된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대표카테고리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기준으로 기본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카테고리를 선택하고 이동한 경우에는 해당 카테고리 기준으로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이미지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Bo&gt;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제품관리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제품등록한 제품정보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기본이미지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마우스오버이미지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추가이미지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순으로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이상일 경우 좌우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스와이프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뱃지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대용량 체크 시 대용량 표시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직접태그입력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입력된 텍스트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품절임박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함께 보는 고객 수 알림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품절임박 기준에 해당하는 제품일 시 품절임박 문구 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-&gt;10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개 이하 일시 품절임박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-&gt;n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 전시 후 함께 보는 고객 수 문구로 변경됨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각각의 문구가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 동안 유지된 후 창 자동으로 닫힘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탭 메시지 창 닫힘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알림을 일주일간 보지 않기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체크시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일간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개수 노출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이미지번호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전체이미지개수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하단 썸네일 이미지 노출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노출된 제품이미지가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기본선택된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제품이미지와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노출순서 동일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제품이미지가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 경우 영역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 이미지를 선택하면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제품이미지가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상단에 노출됨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2-5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이동버튼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&lt;&gt;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이동가능한 이미지가 있는 경우 이동버튼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Bo&gt;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제품관리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제품등록한 제품정보 노출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800" b="1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증정마크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증정 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캠페인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증정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특정제품 대상 제품으로 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등록된 경우 노출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3-2 </a:t>
                      </a:r>
                      <a:r>
                        <a:rPr lang="ko-KR" altLang="en-US" sz="800" b="1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전용마크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첫구매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캠페인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u="none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주문프로모션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u="none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첫구매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대상 제품으로 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등록된 경우 노출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체험단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캠페인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신청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u="none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체험단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대상 제품으로 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등록된 경우 노출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전용태그에 등록된 경우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800" b="1" dirty="0" err="1">
                          <a:solidFill>
                            <a:srgbClr val="C00000"/>
                          </a:solidFill>
                        </a:rPr>
                        <a:t>뷰티포인트</a:t>
                      </a:r>
                      <a:r>
                        <a:rPr lang="ko-KR" altLang="en-US" sz="800" b="1" dirty="0">
                          <a:solidFill>
                            <a:srgbClr val="C00000"/>
                          </a:solidFill>
                        </a:rPr>
                        <a:t> 전용 </a:t>
                      </a:r>
                      <a:r>
                        <a:rPr lang="en-US" altLang="ko-KR" sz="800" b="1" dirty="0">
                          <a:solidFill>
                            <a:srgbClr val="C00000"/>
                          </a:solidFill>
                        </a:rPr>
                        <a:t>&gt; </a:t>
                      </a:r>
                      <a:r>
                        <a:rPr lang="ko-KR" altLang="en-US" sz="800" b="1" dirty="0">
                          <a:solidFill>
                            <a:srgbClr val="C00000"/>
                          </a:solidFill>
                        </a:rPr>
                        <a:t>임직원 전용</a:t>
                      </a:r>
                      <a:r>
                        <a:rPr lang="en-US" altLang="ko-KR" sz="800" b="1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C00000"/>
                          </a:solidFill>
                        </a:rPr>
                        <a:t>임직원에게만 노출</a:t>
                      </a:r>
                      <a:r>
                        <a:rPr lang="en-US" altLang="ko-KR" sz="800" b="1" dirty="0">
                          <a:solidFill>
                            <a:srgbClr val="C00000"/>
                          </a:solidFill>
                        </a:rPr>
                        <a:t>) </a:t>
                      </a:r>
                    </a:p>
                    <a:p>
                      <a:r>
                        <a:rPr lang="en-US" altLang="ko-KR" sz="800" b="1" dirty="0">
                          <a:solidFill>
                            <a:srgbClr val="C00000"/>
                          </a:solidFill>
                        </a:rPr>
                        <a:t>&gt; APP</a:t>
                      </a:r>
                      <a:r>
                        <a:rPr lang="ko-KR" altLang="en-US" sz="800" b="1" dirty="0">
                          <a:solidFill>
                            <a:srgbClr val="C00000"/>
                          </a:solidFill>
                        </a:rPr>
                        <a:t>전용</a:t>
                      </a:r>
                      <a:r>
                        <a:rPr lang="en-US" altLang="ko-KR" sz="800" b="1" dirty="0">
                          <a:solidFill>
                            <a:srgbClr val="C00000"/>
                          </a:solidFill>
                        </a:rPr>
                        <a:t> &gt; LIVE </a:t>
                      </a:r>
                      <a:r>
                        <a:rPr lang="ko-KR" altLang="en-US" sz="800" b="1" dirty="0">
                          <a:solidFill>
                            <a:srgbClr val="C00000"/>
                          </a:solidFill>
                        </a:rPr>
                        <a:t>전용 </a:t>
                      </a:r>
                      <a:r>
                        <a:rPr lang="en-US" altLang="ko-KR" sz="800" b="1" dirty="0">
                          <a:solidFill>
                            <a:srgbClr val="C00000"/>
                          </a:solidFill>
                        </a:rPr>
                        <a:t>&gt; </a:t>
                      </a:r>
                      <a:r>
                        <a:rPr lang="ko-KR" altLang="en-US" sz="800" b="1" dirty="0" err="1">
                          <a:solidFill>
                            <a:srgbClr val="C00000"/>
                          </a:solidFill>
                        </a:rPr>
                        <a:t>첫구매</a:t>
                      </a:r>
                      <a:r>
                        <a:rPr lang="ko-KR" altLang="en-US" sz="800" b="1" dirty="0">
                          <a:solidFill>
                            <a:srgbClr val="C00000"/>
                          </a:solidFill>
                        </a:rPr>
                        <a:t> 전용</a:t>
                      </a:r>
                      <a:r>
                        <a:rPr lang="en-US" altLang="ko-KR" sz="800" b="1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C00000"/>
                          </a:solidFill>
                        </a:rPr>
                        <a:t>캠페인</a:t>
                      </a:r>
                      <a:r>
                        <a:rPr lang="ko-KR" altLang="en-US" sz="8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ko-KR" altLang="en-US" sz="800" b="1" baseline="0" dirty="0" err="1">
                          <a:solidFill>
                            <a:srgbClr val="C00000"/>
                          </a:solidFill>
                        </a:rPr>
                        <a:t>설정값</a:t>
                      </a:r>
                      <a:r>
                        <a:rPr lang="en-US" altLang="ko-KR" sz="800" b="1" baseline="0" dirty="0">
                          <a:solidFill>
                            <a:srgbClr val="C00000"/>
                          </a:solidFill>
                        </a:rPr>
                        <a:t>)</a:t>
                      </a:r>
                      <a:r>
                        <a:rPr lang="en-US" altLang="ko-KR" sz="800" b="1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r>
                        <a:rPr lang="en-US" altLang="ko-KR" sz="800" b="1" dirty="0">
                          <a:solidFill>
                            <a:srgbClr val="C00000"/>
                          </a:solidFill>
                        </a:rPr>
                        <a:t>&gt;</a:t>
                      </a:r>
                      <a:r>
                        <a:rPr lang="ko-KR" altLang="en-US" sz="800" b="1" dirty="0" err="1">
                          <a:solidFill>
                            <a:srgbClr val="C00000"/>
                          </a:solidFill>
                        </a:rPr>
                        <a:t>체험단</a:t>
                      </a:r>
                      <a:r>
                        <a:rPr lang="en-US" altLang="ko-KR" sz="800" b="1" dirty="0">
                          <a:solidFill>
                            <a:srgbClr val="C00000"/>
                          </a:solidFill>
                        </a:rPr>
                        <a:t>&gt;</a:t>
                      </a:r>
                      <a:r>
                        <a:rPr lang="ko-KR" altLang="en-US" sz="800" b="1" dirty="0">
                          <a:solidFill>
                            <a:srgbClr val="C00000"/>
                          </a:solidFill>
                        </a:rPr>
                        <a:t>직접태그입력 순으로 노출</a:t>
                      </a:r>
                      <a:endParaRPr lang="en-US" altLang="ko-KR" sz="800" b="1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개까지 노출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3-1,3-2 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에 등록된 정보가 없는 경우 영역 </a:t>
                      </a:r>
                      <a:r>
                        <a:rPr lang="ko-KR" altLang="en-US" sz="800" b="0" u="none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머리글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머리글 노출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BEST : </a:t>
                      </a:r>
                      <a:r>
                        <a:rPr lang="ko-KR" altLang="en-US" sz="800" dirty="0">
                          <a:latin typeface="+mn-ea"/>
                        </a:rPr>
                        <a:t>실시간 베스트 </a:t>
                      </a:r>
                      <a:r>
                        <a:rPr lang="en-US" altLang="ko-KR" sz="800" dirty="0">
                          <a:latin typeface="+mn-ea"/>
                        </a:rPr>
                        <a:t>1</a:t>
                      </a:r>
                      <a:r>
                        <a:rPr lang="ko-KR" altLang="en-US" sz="800" dirty="0">
                          <a:latin typeface="+mn-ea"/>
                        </a:rPr>
                        <a:t>위</a:t>
                      </a:r>
                      <a:r>
                        <a:rPr lang="en-US" altLang="ko-KR" sz="800" dirty="0">
                          <a:latin typeface="+mn-ea"/>
                        </a:rPr>
                        <a:t>~30</a:t>
                      </a:r>
                      <a:r>
                        <a:rPr lang="ko-KR" altLang="en-US" sz="800" dirty="0">
                          <a:latin typeface="+mn-ea"/>
                        </a:rPr>
                        <a:t>위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경우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NEW : </a:t>
                      </a:r>
                      <a:r>
                        <a:rPr lang="ko-KR" altLang="en-US" sz="800" dirty="0" err="1">
                          <a:solidFill>
                            <a:srgbClr val="C00000"/>
                          </a:solidFill>
                          <a:latin typeface="+mn-ea"/>
                        </a:rPr>
                        <a:t>제품등록시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+mn-ea"/>
                        </a:rPr>
                        <a:t>new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</a:rPr>
                        <a:t>태그 </a:t>
                      </a:r>
                      <a:r>
                        <a:rPr lang="ko-KR" altLang="en-US" sz="800" dirty="0" err="1">
                          <a:solidFill>
                            <a:srgbClr val="C00000"/>
                          </a:solidFill>
                          <a:latin typeface="+mn-ea"/>
                        </a:rPr>
                        <a:t>설정시</a:t>
                      </a: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</a:rPr>
                        <a:t>설정일 기준으로 </a:t>
                      </a: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+mn-ea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</a:rPr>
                        <a:t>개월간 노출 </a:t>
                      </a: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rgbClr val="C00000"/>
                          </a:solidFill>
                          <a:latin typeface="+mn-ea"/>
                        </a:rPr>
                        <a:t>판매시작일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</a:rPr>
                        <a:t> 이전에 </a:t>
                      </a:r>
                      <a:r>
                        <a:rPr lang="ko-KR" altLang="en-US" sz="800" dirty="0" err="1">
                          <a:solidFill>
                            <a:srgbClr val="C00000"/>
                          </a:solidFill>
                          <a:latin typeface="+mn-ea"/>
                        </a:rPr>
                        <a:t>설정시에는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</a:rPr>
                        <a:t> 판매시작일로부터 </a:t>
                      </a: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+mn-ea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</a:rPr>
                        <a:t>개월</a:t>
                      </a: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+mn-ea"/>
                        </a:rPr>
                        <a:t>)</a:t>
                      </a:r>
                    </a:p>
                    <a:p>
                      <a:pPr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+mn-ea"/>
                        </a:rPr>
                        <a:t>  * 3</a:t>
                      </a:r>
                      <a:r>
                        <a:rPr lang="ko-KR" altLang="en-US" sz="800" dirty="0" err="1">
                          <a:solidFill>
                            <a:srgbClr val="C00000"/>
                          </a:solidFill>
                          <a:latin typeface="+mn-ea"/>
                        </a:rPr>
                        <a:t>개월후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+mn-ea"/>
                        </a:rPr>
                        <a:t>NEW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</a:rPr>
                        <a:t>태그 설정은 </a:t>
                      </a:r>
                      <a:r>
                        <a:rPr lang="ko-KR" altLang="en-US" sz="800" dirty="0" err="1">
                          <a:solidFill>
                            <a:srgbClr val="C00000"/>
                          </a:solidFill>
                          <a:latin typeface="+mn-ea"/>
                        </a:rPr>
                        <a:t>자동해지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</a:rPr>
                        <a:t> 처리 필요</a:t>
                      </a:r>
                      <a:endParaRPr lang="en-US" altLang="ko-KR" sz="800" dirty="0">
                        <a:solidFill>
                          <a:srgbClr val="C00000"/>
                        </a:solidFill>
                        <a:latin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신제품이면서 베스트인 경우에는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제품명은 전체 출력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패키지의 경우 용량 없음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0793"/>
                  </a:ext>
                </a:extLst>
              </a:tr>
            </a:tbl>
          </a:graphicData>
        </a:graphic>
      </p:graphicFrame>
      <p:sp>
        <p:nvSpPr>
          <p:cNvPr id="14" name="Oval 611">
            <a:extLst>
              <a:ext uri="{FF2B5EF4-FFF2-40B4-BE49-F238E27FC236}">
                <a16:creationId xmlns:a16="http://schemas.microsoft.com/office/drawing/2014/main" id="{7A1FDD9C-23DC-0D90-8D71-45AAAC62E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622" y="24111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492F7FF3-D9B2-1748-7D1B-012316E56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08" y="15019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882A4EDD-4BCC-6B3F-D7D4-B244E8EF1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280" y="46531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</a:p>
        </p:txBody>
      </p:sp>
      <p:sp>
        <p:nvSpPr>
          <p:cNvPr id="25" name="Oval 611">
            <a:extLst>
              <a:ext uri="{FF2B5EF4-FFF2-40B4-BE49-F238E27FC236}">
                <a16:creationId xmlns:a16="http://schemas.microsoft.com/office/drawing/2014/main" id="{580D6C48-33FC-BA32-E7F2-AEFAE5612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797" y="20833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</a:p>
        </p:txBody>
      </p:sp>
      <p:sp>
        <p:nvSpPr>
          <p:cNvPr id="26" name="Oval 611">
            <a:extLst>
              <a:ext uri="{FF2B5EF4-FFF2-40B4-BE49-F238E27FC236}">
                <a16:creationId xmlns:a16="http://schemas.microsoft.com/office/drawing/2014/main" id="{DF931816-E301-D224-E78C-BAF7FB28A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527" y="21302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</a:p>
        </p:txBody>
      </p:sp>
      <p:sp>
        <p:nvSpPr>
          <p:cNvPr id="27" name="Oval 611">
            <a:extLst>
              <a:ext uri="{FF2B5EF4-FFF2-40B4-BE49-F238E27FC236}">
                <a16:creationId xmlns:a16="http://schemas.microsoft.com/office/drawing/2014/main" id="{AEF1EF1E-CB5C-9A97-0094-03D318392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456" y="24230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627E22-448A-1E94-957E-3407E864BED7}"/>
              </a:ext>
            </a:extLst>
          </p:cNvPr>
          <p:cNvSpPr txBox="1"/>
          <p:nvPr/>
        </p:nvSpPr>
        <p:spPr>
          <a:xfrm>
            <a:off x="4166976" y="249290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머리글머리글</a:t>
            </a:r>
            <a:endParaRPr lang="ko-KR" altLang="en-US" sz="800" dirty="0"/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68EF8E80-D9AE-EE09-F5FF-09528FEAA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519" y="28549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CA5940-B5B5-94AF-C6F3-80A89976C5AE}"/>
              </a:ext>
            </a:extLst>
          </p:cNvPr>
          <p:cNvSpPr/>
          <p:nvPr/>
        </p:nvSpPr>
        <p:spPr>
          <a:xfrm>
            <a:off x="191344" y="2130278"/>
            <a:ext cx="3534445" cy="4465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9E329C7-EB24-7F57-2FC0-8462FD5D21D2}"/>
              </a:ext>
            </a:extLst>
          </p:cNvPr>
          <p:cNvGrpSpPr/>
          <p:nvPr/>
        </p:nvGrpSpPr>
        <p:grpSpPr>
          <a:xfrm>
            <a:off x="429979" y="2303885"/>
            <a:ext cx="2793977" cy="2868226"/>
            <a:chOff x="1618536" y="3344950"/>
            <a:chExt cx="1606665" cy="184242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8A005F0-E383-E5AF-E398-2B6278610729}"/>
                </a:ext>
              </a:extLst>
            </p:cNvPr>
            <p:cNvSpPr/>
            <p:nvPr/>
          </p:nvSpPr>
          <p:spPr>
            <a:xfrm>
              <a:off x="1618536" y="3344950"/>
              <a:ext cx="1606665" cy="184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AEE3E7F-7BD6-945A-6E12-275B66BE220F}"/>
                </a:ext>
              </a:extLst>
            </p:cNvPr>
            <p:cNvCxnSpPr/>
            <p:nvPr/>
          </p:nvCxnSpPr>
          <p:spPr>
            <a:xfrm flipH="1" flipV="1">
              <a:off x="1632740" y="3344950"/>
              <a:ext cx="1592460" cy="184242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3D76D4F-948A-DF2B-29A5-03D582837BE8}"/>
                </a:ext>
              </a:extLst>
            </p:cNvPr>
            <p:cNvCxnSpPr/>
            <p:nvPr/>
          </p:nvCxnSpPr>
          <p:spPr>
            <a:xfrm flipH="1">
              <a:off x="1630400" y="3344950"/>
              <a:ext cx="1594800" cy="1832126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611">
            <a:extLst>
              <a:ext uri="{FF2B5EF4-FFF2-40B4-BE49-F238E27FC236}">
                <a16:creationId xmlns:a16="http://schemas.microsoft.com/office/drawing/2014/main" id="{E4B805F8-86A1-CAAE-0FDE-9D4B9A482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76" y="213285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B2E057-2EE4-8FD2-F1DF-96EDCAEABF1F}"/>
              </a:ext>
            </a:extLst>
          </p:cNvPr>
          <p:cNvSpPr/>
          <p:nvPr/>
        </p:nvSpPr>
        <p:spPr>
          <a:xfrm>
            <a:off x="500907" y="2417547"/>
            <a:ext cx="488677" cy="1473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대용량</a:t>
            </a: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01A2EAF3-59DE-F5E5-BD81-6F98E974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48" y="234005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133686-CAED-DB37-E8B3-B2DA4CEE6143}"/>
              </a:ext>
            </a:extLst>
          </p:cNvPr>
          <p:cNvSpPr/>
          <p:nvPr/>
        </p:nvSpPr>
        <p:spPr>
          <a:xfrm>
            <a:off x="434264" y="4905836"/>
            <a:ext cx="3369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1/5</a:t>
            </a:r>
            <a:endParaRPr lang="ko-KR" altLang="en-US" sz="800" dirty="0"/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EA6BFD52-23E8-78D6-36D8-FFD029D15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72" y="47741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E065C6-77C8-F068-F248-5A32DA63488E}"/>
              </a:ext>
            </a:extLst>
          </p:cNvPr>
          <p:cNvSpPr txBox="1"/>
          <p:nvPr/>
        </p:nvSpPr>
        <p:spPr>
          <a:xfrm>
            <a:off x="2965182" y="532178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284201-7041-4A07-70B7-214E2CA841E0}"/>
              </a:ext>
            </a:extLst>
          </p:cNvPr>
          <p:cNvSpPr txBox="1"/>
          <p:nvPr/>
        </p:nvSpPr>
        <p:spPr>
          <a:xfrm>
            <a:off x="300886" y="533809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1F33E80-007C-B59F-2D60-2AFF39214C25}"/>
              </a:ext>
            </a:extLst>
          </p:cNvPr>
          <p:cNvGrpSpPr/>
          <p:nvPr/>
        </p:nvGrpSpPr>
        <p:grpSpPr>
          <a:xfrm>
            <a:off x="647457" y="5289047"/>
            <a:ext cx="2332510" cy="515953"/>
            <a:chOff x="623392" y="5313111"/>
            <a:chExt cx="2456999" cy="54349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61446E7-6810-3DDF-A8E1-2D3F7E0E10E4}"/>
                </a:ext>
              </a:extLst>
            </p:cNvPr>
            <p:cNvGrpSpPr/>
            <p:nvPr/>
          </p:nvGrpSpPr>
          <p:grpSpPr>
            <a:xfrm>
              <a:off x="623392" y="5315478"/>
              <a:ext cx="956900" cy="539664"/>
              <a:chOff x="6298892" y="1735408"/>
              <a:chExt cx="1891639" cy="1018474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A697C42C-D7B2-DE4B-9252-46CC21A98D7E}"/>
                  </a:ext>
                </a:extLst>
              </p:cNvPr>
              <p:cNvGrpSpPr/>
              <p:nvPr/>
            </p:nvGrpSpPr>
            <p:grpSpPr>
              <a:xfrm>
                <a:off x="6298892" y="1735408"/>
                <a:ext cx="1891138" cy="1000234"/>
                <a:chOff x="3795600" y="2307231"/>
                <a:chExt cx="1965358" cy="1039489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81192714-69DA-2726-4833-83895DCF5F96}"/>
                    </a:ext>
                  </a:extLst>
                </p:cNvPr>
                <p:cNvSpPr/>
                <p:nvPr/>
              </p:nvSpPr>
              <p:spPr>
                <a:xfrm>
                  <a:off x="3795600" y="2307231"/>
                  <a:ext cx="931653" cy="103948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78D4DF86-2618-0A69-DC5C-099F9AD8F52B}"/>
                    </a:ext>
                  </a:extLst>
                </p:cNvPr>
                <p:cNvSpPr/>
                <p:nvPr/>
              </p:nvSpPr>
              <p:spPr>
                <a:xfrm>
                  <a:off x="4829305" y="2307231"/>
                  <a:ext cx="931653" cy="10394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0ECCFF0C-CDC0-AE64-D87C-C1125CA76FE7}"/>
                  </a:ext>
                </a:extLst>
              </p:cNvPr>
              <p:cNvCxnSpPr/>
              <p:nvPr/>
            </p:nvCxnSpPr>
            <p:spPr>
              <a:xfrm flipH="1" flipV="1">
                <a:off x="6306817" y="1753648"/>
                <a:ext cx="888544" cy="98199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1B081C6A-E561-2619-1082-E36A4C3ADBC3}"/>
                  </a:ext>
                </a:extLst>
              </p:cNvPr>
              <p:cNvCxnSpPr/>
              <p:nvPr/>
            </p:nvCxnSpPr>
            <p:spPr>
              <a:xfrm flipH="1">
                <a:off x="6306817" y="1735408"/>
                <a:ext cx="888544" cy="101847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3F303AF1-E070-BF5E-535C-114BE092341B}"/>
                  </a:ext>
                </a:extLst>
              </p:cNvPr>
              <p:cNvCxnSpPr/>
              <p:nvPr/>
            </p:nvCxnSpPr>
            <p:spPr>
              <a:xfrm flipH="1" flipV="1">
                <a:off x="7301987" y="1753648"/>
                <a:ext cx="888544" cy="98199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D1459063-7619-578E-EB8A-FFA9B6BAAD69}"/>
                  </a:ext>
                </a:extLst>
              </p:cNvPr>
              <p:cNvCxnSpPr/>
              <p:nvPr/>
            </p:nvCxnSpPr>
            <p:spPr>
              <a:xfrm flipH="1">
                <a:off x="7301987" y="1735408"/>
                <a:ext cx="888544" cy="101847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B28B806-24AE-48E8-79F5-35C5C9A9A28D}"/>
                </a:ext>
              </a:extLst>
            </p:cNvPr>
            <p:cNvGrpSpPr/>
            <p:nvPr/>
          </p:nvGrpSpPr>
          <p:grpSpPr>
            <a:xfrm>
              <a:off x="1627053" y="5315478"/>
              <a:ext cx="453486" cy="539664"/>
              <a:chOff x="6298892" y="1735408"/>
              <a:chExt cx="896470" cy="1018474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EE89695-E161-2A97-4524-D8599396B215}"/>
                  </a:ext>
                </a:extLst>
              </p:cNvPr>
              <p:cNvSpPr/>
              <p:nvPr/>
            </p:nvSpPr>
            <p:spPr>
              <a:xfrm>
                <a:off x="6298892" y="1735408"/>
                <a:ext cx="896470" cy="1000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9FFC9696-51F2-AA2F-2139-8E3505FC75D7}"/>
                  </a:ext>
                </a:extLst>
              </p:cNvPr>
              <p:cNvCxnSpPr/>
              <p:nvPr/>
            </p:nvCxnSpPr>
            <p:spPr>
              <a:xfrm flipH="1" flipV="1">
                <a:off x="6306817" y="1753648"/>
                <a:ext cx="888544" cy="98199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28BF026-6D2E-19A6-E256-C2BAEC6366F9}"/>
                  </a:ext>
                </a:extLst>
              </p:cNvPr>
              <p:cNvCxnSpPr/>
              <p:nvPr/>
            </p:nvCxnSpPr>
            <p:spPr>
              <a:xfrm flipH="1">
                <a:off x="6306817" y="1735408"/>
                <a:ext cx="888544" cy="101847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6288EEC8-52C0-666C-B436-D09D930D8585}"/>
                </a:ext>
              </a:extLst>
            </p:cNvPr>
            <p:cNvGrpSpPr/>
            <p:nvPr/>
          </p:nvGrpSpPr>
          <p:grpSpPr>
            <a:xfrm>
              <a:off x="2128121" y="5316937"/>
              <a:ext cx="453486" cy="539664"/>
              <a:chOff x="6298892" y="1735408"/>
              <a:chExt cx="896470" cy="1018474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3294D4D-0519-CD69-F59E-BEE8692F2A45}"/>
                  </a:ext>
                </a:extLst>
              </p:cNvPr>
              <p:cNvSpPr/>
              <p:nvPr/>
            </p:nvSpPr>
            <p:spPr>
              <a:xfrm>
                <a:off x="6298892" y="1735408"/>
                <a:ext cx="896470" cy="1000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1F78370F-4E82-74E2-415F-18B04DA3B210}"/>
                  </a:ext>
                </a:extLst>
              </p:cNvPr>
              <p:cNvCxnSpPr/>
              <p:nvPr/>
            </p:nvCxnSpPr>
            <p:spPr>
              <a:xfrm flipH="1" flipV="1">
                <a:off x="6306817" y="1753648"/>
                <a:ext cx="888544" cy="98199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F3545103-57D5-1623-389D-E750C7C88A46}"/>
                  </a:ext>
                </a:extLst>
              </p:cNvPr>
              <p:cNvCxnSpPr/>
              <p:nvPr/>
            </p:nvCxnSpPr>
            <p:spPr>
              <a:xfrm flipH="1">
                <a:off x="6306817" y="1735408"/>
                <a:ext cx="888544" cy="101847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6B733808-DB94-8096-BB28-F239D3818FB1}"/>
                </a:ext>
              </a:extLst>
            </p:cNvPr>
            <p:cNvGrpSpPr/>
            <p:nvPr/>
          </p:nvGrpSpPr>
          <p:grpSpPr>
            <a:xfrm>
              <a:off x="2626905" y="5313111"/>
              <a:ext cx="453486" cy="539664"/>
              <a:chOff x="6298892" y="1735408"/>
              <a:chExt cx="896470" cy="1018474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02828CCC-73EB-30AC-9237-60093207B6E4}"/>
                  </a:ext>
                </a:extLst>
              </p:cNvPr>
              <p:cNvSpPr/>
              <p:nvPr/>
            </p:nvSpPr>
            <p:spPr>
              <a:xfrm>
                <a:off x="6298892" y="1735408"/>
                <a:ext cx="896470" cy="1000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9F8F992D-1C2C-908F-BAE8-02E1AC8F5ED7}"/>
                  </a:ext>
                </a:extLst>
              </p:cNvPr>
              <p:cNvCxnSpPr/>
              <p:nvPr/>
            </p:nvCxnSpPr>
            <p:spPr>
              <a:xfrm flipH="1" flipV="1">
                <a:off x="6306817" y="1753648"/>
                <a:ext cx="888544" cy="98199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C3CA57E8-E4FE-1C6B-4561-4F7A9FC3D328}"/>
                  </a:ext>
                </a:extLst>
              </p:cNvPr>
              <p:cNvCxnSpPr/>
              <p:nvPr/>
            </p:nvCxnSpPr>
            <p:spPr>
              <a:xfrm flipH="1">
                <a:off x="6306817" y="1735408"/>
                <a:ext cx="888544" cy="101847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Oval 611">
            <a:extLst>
              <a:ext uri="{FF2B5EF4-FFF2-40B4-BE49-F238E27FC236}">
                <a16:creationId xmlns:a16="http://schemas.microsoft.com/office/drawing/2014/main" id="{5D7370D9-3350-6A21-7AC8-1E03AD639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9" y="526430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</a:p>
        </p:txBody>
      </p:sp>
      <p:sp>
        <p:nvSpPr>
          <p:cNvPr id="109" name="Oval 611">
            <a:extLst>
              <a:ext uri="{FF2B5EF4-FFF2-40B4-BE49-F238E27FC236}">
                <a16:creationId xmlns:a16="http://schemas.microsoft.com/office/drawing/2014/main" id="{10E4A882-810B-34FB-B500-FBB2266BD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63" y="56215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27EBC0-5670-0222-6A46-F5EC5CEC25DF}"/>
              </a:ext>
            </a:extLst>
          </p:cNvPr>
          <p:cNvSpPr/>
          <p:nvPr/>
        </p:nvSpPr>
        <p:spPr>
          <a:xfrm>
            <a:off x="4213149" y="3983539"/>
            <a:ext cx="4435118" cy="4751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제품 </a:t>
            </a:r>
            <a:r>
              <a:rPr lang="ko-KR" altLang="en-US" sz="800" dirty="0" err="1">
                <a:solidFill>
                  <a:schemeClr val="tx1"/>
                </a:solidFill>
              </a:rPr>
              <a:t>혜택가</a:t>
            </a:r>
            <a:r>
              <a:rPr lang="ko-KR" altLang="en-US" sz="800" dirty="0">
                <a:solidFill>
                  <a:schemeClr val="tx1"/>
                </a:solidFill>
              </a:rPr>
              <a:t> 영역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627EBC0-5670-0222-6A46-F5EC5CEC25DF}"/>
              </a:ext>
            </a:extLst>
          </p:cNvPr>
          <p:cNvSpPr/>
          <p:nvPr/>
        </p:nvSpPr>
        <p:spPr>
          <a:xfrm>
            <a:off x="4213149" y="4514798"/>
            <a:ext cx="4435118" cy="1159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증정 혜택 영역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C91AFA6-54EF-4455-F652-34AA2D54F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280" y="4653136"/>
            <a:ext cx="2038350" cy="1819275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4"/>
          <a:srcRect l="2120" t="5222" r="6043" b="52516"/>
          <a:stretch/>
        </p:blipFill>
        <p:spPr>
          <a:xfrm>
            <a:off x="4967194" y="4773024"/>
            <a:ext cx="1723955" cy="15492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7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82" y="53333"/>
            <a:ext cx="2582314" cy="210759"/>
          </a:xfrm>
        </p:spPr>
        <p:txBody>
          <a:bodyPr/>
          <a:lstStyle/>
          <a:p>
            <a:r>
              <a:rPr lang="en-US" altLang="ko-KR" dirty="0" smtClean="0"/>
              <a:t>IN_PC_PRD_01_01</a:t>
            </a:r>
            <a:endParaRPr lang="ko-KR" altLang="en-US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72427" y="126876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>
            <a:biLevel thresh="75000"/>
          </a:blip>
          <a:srcRect t="40541"/>
          <a:stretch/>
        </p:blipFill>
        <p:spPr>
          <a:xfrm>
            <a:off x="88037" y="576571"/>
            <a:ext cx="1211663" cy="230620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235511" y="933047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64" name="직사각형 63"/>
          <p:cNvSpPr/>
          <p:nvPr/>
        </p:nvSpPr>
        <p:spPr>
          <a:xfrm>
            <a:off x="4083520" y="609140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03200"/>
              </p:ext>
            </p:extLst>
          </p:nvPr>
        </p:nvGraphicFramePr>
        <p:xfrm>
          <a:off x="1291962" y="855349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38422"/>
              </p:ext>
            </p:extLst>
          </p:nvPr>
        </p:nvGraphicFramePr>
        <p:xfrm>
          <a:off x="6201367" y="497462"/>
          <a:ext cx="16444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로그아웃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7690" y="566087"/>
            <a:ext cx="1087597" cy="264346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5735961" y="958431"/>
            <a:ext cx="3118438" cy="201389"/>
            <a:chOff x="6309830" y="1015897"/>
            <a:chExt cx="3531966" cy="214937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모서리가 둥근 직사각형 73"/>
          <p:cNvSpPr/>
          <p:nvPr/>
        </p:nvSpPr>
        <p:spPr>
          <a:xfrm>
            <a:off x="1332132" y="570107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3192" y="585989"/>
            <a:ext cx="190500" cy="209550"/>
          </a:xfrm>
          <a:prstGeom prst="rect">
            <a:avLst/>
          </a:prstGeom>
        </p:spPr>
      </p:pic>
      <p:sp>
        <p:nvSpPr>
          <p:cNvPr id="77" name="타원 76"/>
          <p:cNvSpPr/>
          <p:nvPr/>
        </p:nvSpPr>
        <p:spPr>
          <a:xfrm flipV="1">
            <a:off x="2579581" y="921238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84919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ko-KR" altLang="en-US" dirty="0"/>
              <a:t> </a:t>
            </a:r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76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2B342D-FA93-692C-51D7-A9E18215E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346"/>
          <a:stretch/>
        </p:blipFill>
        <p:spPr>
          <a:xfrm>
            <a:off x="221208" y="1484784"/>
            <a:ext cx="8611096" cy="5110888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9C981AE-4E89-C498-BC25-A93D419F7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52090"/>
              </p:ext>
            </p:extLst>
          </p:nvPr>
        </p:nvGraphicFramePr>
        <p:xfrm>
          <a:off x="9000565" y="44450"/>
          <a:ext cx="3156221" cy="7410886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06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제품가격</a:t>
                      </a:r>
                      <a:endParaRPr lang="en-US" altLang="ko-KR" sz="7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별도 문서 참고</a:t>
                      </a:r>
                      <a:endParaRPr lang="en-US" altLang="ko-KR" sz="7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천단위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할인이 적용된 경우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최대할인적용가</a:t>
                      </a: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할인율</a:t>
                      </a: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정가</a:t>
                      </a: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취소선</a:t>
                      </a: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7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할인율 </a:t>
                      </a:r>
                      <a:r>
                        <a:rPr lang="en-US" altLang="ko-KR" sz="7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할인가</a:t>
                      </a: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정가 비율 계산하여 소수점 이하 절삭  </a:t>
                      </a:r>
                      <a:endParaRPr lang="en-US" altLang="ko-KR" sz="7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┖ </a:t>
                      </a:r>
                      <a:r>
                        <a:rPr lang="ko-KR" altLang="en-US" sz="7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할인율 </a:t>
                      </a:r>
                      <a:r>
                        <a:rPr lang="en-US" altLang="ko-KR" sz="7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(</a:t>
                      </a:r>
                      <a:r>
                        <a:rPr lang="ko-KR" altLang="en-US" sz="7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정가</a:t>
                      </a:r>
                      <a:r>
                        <a:rPr lang="en-US" altLang="ko-KR" sz="7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할인가</a:t>
                      </a:r>
                      <a:r>
                        <a:rPr lang="en-US" altLang="ko-KR" sz="7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)/</a:t>
                      </a:r>
                      <a:r>
                        <a:rPr lang="ko-KR" altLang="en-US" sz="7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정가</a:t>
                      </a:r>
                      <a:r>
                        <a:rPr lang="en-US" altLang="ko-KR" sz="7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*100 %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 </a:t>
                      </a: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00% 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주문프로모션대상 </a:t>
                      </a: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~00% </a:t>
                      </a: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할인이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적용안된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정가만 노출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할인율이 </a:t>
                      </a:r>
                      <a:r>
                        <a:rPr lang="en-US" altLang="ko-KR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100%</a:t>
                      </a:r>
                      <a:r>
                        <a:rPr lang="ko-KR" altLang="en-US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인 경우 제품가격 </a:t>
                      </a:r>
                      <a:r>
                        <a:rPr lang="en-US" altLang="ko-KR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으로만 노출</a:t>
                      </a:r>
                      <a:endParaRPr lang="en-US" altLang="ko-KR" sz="7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8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별점</a:t>
                      </a:r>
                      <a:r>
                        <a:rPr lang="en-US" altLang="ko-KR" sz="7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수</a:t>
                      </a:r>
                      <a:r>
                        <a:rPr lang="en-US" altLang="ko-KR" sz="7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</a:t>
                      </a:r>
                      <a:endParaRPr lang="en-US" altLang="ko-KR" sz="7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별점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리뷰의 평균값 노출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리뷰수는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1,000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건 이상인 경우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999+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차단건도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 수에 포함됨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리뷰 탭 열린 상태로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AI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리뷰요약서비스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하이라이트요약 최대 </a:t>
                      </a:r>
                      <a:r>
                        <a:rPr lang="en-US" altLang="ko-KR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 뒤 </a:t>
                      </a:r>
                      <a:r>
                        <a:rPr lang="ko-KR" altLang="en-US" sz="7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lang="ko-KR" altLang="en-US" sz="7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노출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리뷰가 없는 경우</a:t>
                      </a:r>
                      <a:r>
                        <a:rPr lang="en-US" altLang="ko-KR" sz="7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7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-&gt;AI</a:t>
                      </a:r>
                      <a:r>
                        <a:rPr lang="ko-KR" altLang="en-US" sz="7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리뷰요약서비스</a:t>
                      </a:r>
                      <a:r>
                        <a:rPr lang="ko-KR" altLang="en-US" sz="7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영역 </a:t>
                      </a:r>
                      <a:r>
                        <a:rPr lang="ko-KR" altLang="en-US" sz="7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700" b="1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더보기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 클릭 시 리뷰 탭 열린 상태로 이동</a:t>
                      </a:r>
                      <a:endParaRPr lang="en-US" altLang="ko-KR" sz="7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428237"/>
                  </a:ext>
                </a:extLst>
              </a:tr>
              <a:tr h="3248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제품혜택가</a:t>
                      </a:r>
                      <a:r>
                        <a:rPr lang="ko-KR" altLang="en-US" sz="7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</a:t>
                      </a:r>
                      <a:endParaRPr lang="en-US" altLang="ko-KR" sz="7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별도 문서 참고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569600"/>
                  </a:ext>
                </a:extLst>
              </a:tr>
              <a:tr h="237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 혜택 영역 </a:t>
                      </a:r>
                      <a:endParaRPr lang="en-US" altLang="ko-KR" sz="7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별도 문서 참고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038554"/>
                  </a:ext>
                </a:extLst>
              </a:tr>
              <a:tr h="4570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en-US" altLang="ko-KR" sz="7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배송비</a:t>
                      </a:r>
                      <a:r>
                        <a:rPr lang="ko-KR" altLang="en-US" sz="7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</a:t>
                      </a:r>
                      <a:endParaRPr lang="en-US" altLang="ko-KR" sz="7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</a:t>
                      </a:r>
                      <a:r>
                        <a:rPr lang="ko-KR" altLang="en-US" sz="7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적립률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하드코딩</a:t>
                      </a: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BO&gt;</a:t>
                      </a:r>
                      <a:r>
                        <a:rPr lang="ko-KR" altLang="en-US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캠페인관리</a:t>
                      </a:r>
                      <a:r>
                        <a:rPr lang="en-US" altLang="ko-KR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뷰티포인트추가적립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제품구매에 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해당제품 구매 시 해당 기간내  지급되는 추가뷰티포인트가 있는 경우 추가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000P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적립 으로 표시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마우스오버 시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팝업에는 전시관리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공통영역문구관리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 등록된 정보 노출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배송비 노출기준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제품의 정가</a:t>
                      </a:r>
                      <a:r>
                        <a:rPr lang="en-US" altLang="ko-KR" sz="7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할인가가 있는 경우 할인가</a:t>
                      </a:r>
                      <a:r>
                        <a:rPr lang="en-US" altLang="ko-KR" sz="7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7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기준이 </a:t>
                      </a:r>
                      <a:endParaRPr lang="en-US" altLang="ko-KR" sz="700" b="1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최종결제금액</a:t>
                      </a:r>
                      <a:r>
                        <a:rPr lang="en-US" altLang="ko-KR" sz="7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이상인 경우 무료배송으로 노출</a:t>
                      </a:r>
                      <a:endParaRPr lang="en-US" altLang="ko-KR" sz="700" b="1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2,500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(20,000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이상 구매 시 무료배송</a:t>
                      </a: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배송비 </a:t>
                      </a: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BO&gt;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운영관리</a:t>
                      </a:r>
                      <a:r>
                        <a:rPr lang="en-US" altLang="ko-KR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배송비관리에 등록된 </a:t>
                      </a:r>
                      <a:r>
                        <a:rPr lang="ko-KR" altLang="en-US" sz="7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기본배송비</a:t>
                      </a:r>
                      <a:r>
                        <a:rPr lang="ko-KR" altLang="en-US" sz="7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7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endParaRPr lang="en-US" altLang="ko-KR" sz="7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10,000</a:t>
                      </a: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이상 구매 시 무료배송</a:t>
                      </a:r>
                      <a:endParaRPr lang="en-US" altLang="ko-KR" sz="7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BO&gt;</a:t>
                      </a:r>
                      <a:r>
                        <a:rPr lang="ko-KR" altLang="en-US" sz="700" b="0" u="none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캠페인관리</a:t>
                      </a:r>
                      <a:r>
                        <a:rPr lang="en-US" altLang="ko-KR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배송비조건에 조회일 기준 진행중인 </a:t>
                      </a:r>
                      <a:endParaRPr lang="en-US" altLang="ko-KR" sz="7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u="none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배송비</a:t>
                      </a:r>
                      <a:r>
                        <a:rPr lang="ko-KR" altLang="en-US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캠페인이 있는 경우 </a:t>
                      </a:r>
                      <a:r>
                        <a:rPr lang="ko-KR" altLang="en-US" sz="700" b="0" u="none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배송비기준</a:t>
                      </a:r>
                      <a:r>
                        <a:rPr lang="ko-KR" altLang="en-US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7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최종결제금액 기준 이상 </a:t>
                      </a:r>
                      <a:r>
                        <a:rPr lang="ko-KR" altLang="en-US" sz="700" b="0" u="non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구매 시 </a:t>
                      </a:r>
                      <a:r>
                        <a:rPr lang="ko-KR" altLang="en-US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무료배송</a:t>
                      </a:r>
                      <a:endParaRPr lang="en-US" altLang="ko-KR" sz="7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7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무료배송</a:t>
                      </a:r>
                      <a:endParaRPr lang="en-US" altLang="ko-KR" sz="7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단 최종결제금액 기준에 </a:t>
                      </a:r>
                      <a:r>
                        <a:rPr lang="en-US" altLang="ko-KR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원으로 입력된 경우 무료배송으로 </a:t>
                      </a:r>
                      <a:r>
                        <a:rPr lang="ko-KR" altLang="en-US" sz="700" b="0" u="non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7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dirty="0">
                          <a:solidFill>
                            <a:srgbClr val="C00000"/>
                          </a:solidFill>
                        </a:rPr>
                        <a:t>기간이 겹칠 경우 가장 나중에 등록된 </a:t>
                      </a:r>
                      <a:r>
                        <a:rPr lang="ko-KR" altLang="en-US" sz="700" b="1" dirty="0" err="1">
                          <a:solidFill>
                            <a:srgbClr val="C00000"/>
                          </a:solidFill>
                        </a:rPr>
                        <a:t>배송비</a:t>
                      </a:r>
                      <a:r>
                        <a:rPr lang="ko-KR" altLang="en-US" sz="700" b="1" dirty="0">
                          <a:solidFill>
                            <a:srgbClr val="C00000"/>
                          </a:solidFill>
                        </a:rPr>
                        <a:t> 기준이 </a:t>
                      </a:r>
                      <a:r>
                        <a:rPr lang="ko-KR" altLang="en-US" sz="700" b="1" dirty="0" smtClean="0">
                          <a:solidFill>
                            <a:srgbClr val="C00000"/>
                          </a:solidFill>
                        </a:rPr>
                        <a:t>적용됨</a:t>
                      </a:r>
                      <a:endParaRPr lang="en-US" altLang="ko-KR" sz="7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endParaRPr lang="en-US" altLang="ko-KR" sz="7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유의사항</a:t>
                      </a:r>
                      <a:endParaRPr lang="en-US" altLang="ko-KR" sz="7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대량구매제한에 기간</a:t>
                      </a:r>
                      <a:r>
                        <a:rPr lang="en-US" altLang="ko-KR" sz="7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구매제한개수</a:t>
                      </a:r>
                      <a:r>
                        <a:rPr lang="en-US" altLang="ko-KR" sz="7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전용제품기능</a:t>
                      </a:r>
                      <a:r>
                        <a:rPr lang="en-US" altLang="ko-KR" sz="7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1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캠페인제외</a:t>
                      </a:r>
                      <a:r>
                        <a:rPr lang="en-US" altLang="ko-KR" sz="7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반품교환불가능 기준 노출</a:t>
                      </a:r>
                      <a:endParaRPr lang="en-US" altLang="ko-KR" sz="700" b="1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7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대량구매제한이 사용으로 선택된 경우 해당 기간 노출</a:t>
                      </a:r>
                      <a:endParaRPr lang="en-US" altLang="ko-KR" sz="7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시작일과 종료일의 월이 같은 경우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MM.DD~DD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노출</a:t>
                      </a:r>
                      <a:endParaRPr lang="en-US" altLang="ko-KR" sz="7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기간의 시작과 종료 날짜가 동일할 경우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 날짜만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MM.DD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형태로 출력</a:t>
                      </a:r>
                      <a:endParaRPr lang="en-US" altLang="ko-KR" sz="7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기간의 시작과 </a:t>
                      </a:r>
                      <a:r>
                        <a:rPr lang="ko-KR" altLang="en-US" sz="7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종료월이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다른 경우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MM.DD~MM.DD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7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endParaRPr lang="en-US" altLang="ko-KR" sz="7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기간내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구매제한개수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전용제품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기능에 체크된 항목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 제외 체크된 항목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교환 불가능 선택된 경우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555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E627E22-448A-1E94-957E-3407E864BED7}"/>
              </a:ext>
            </a:extLst>
          </p:cNvPr>
          <p:cNvSpPr txBox="1"/>
          <p:nvPr/>
        </p:nvSpPr>
        <p:spPr>
          <a:xfrm>
            <a:off x="4166976" y="249290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머리글머리글</a:t>
            </a:r>
            <a:endParaRPr lang="ko-KR" altLang="en-US" sz="800" dirty="0"/>
          </a:p>
        </p:txBody>
      </p:sp>
      <p:sp>
        <p:nvSpPr>
          <p:cNvPr id="31" name="Oval 611">
            <a:extLst>
              <a:ext uri="{FF2B5EF4-FFF2-40B4-BE49-F238E27FC236}">
                <a16:creationId xmlns:a16="http://schemas.microsoft.com/office/drawing/2014/main" id="{44E7378A-FE53-4812-696E-E6417A686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797" y="31833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F4C524-4C2C-2BD1-6EAB-EBFD363450CC}"/>
              </a:ext>
            </a:extLst>
          </p:cNvPr>
          <p:cNvSpPr/>
          <p:nvPr/>
        </p:nvSpPr>
        <p:spPr>
          <a:xfrm>
            <a:off x="191344" y="2130278"/>
            <a:ext cx="3534445" cy="4465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FC5C14D-4F6E-DF24-B747-958EC3A6E9C8}"/>
              </a:ext>
            </a:extLst>
          </p:cNvPr>
          <p:cNvGrpSpPr/>
          <p:nvPr/>
        </p:nvGrpSpPr>
        <p:grpSpPr>
          <a:xfrm>
            <a:off x="429979" y="2303885"/>
            <a:ext cx="2793977" cy="2868226"/>
            <a:chOff x="1618536" y="3344950"/>
            <a:chExt cx="1606665" cy="184242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60EF8F6-C9C3-656E-9F91-2AB3179551E2}"/>
                </a:ext>
              </a:extLst>
            </p:cNvPr>
            <p:cNvSpPr/>
            <p:nvPr/>
          </p:nvSpPr>
          <p:spPr>
            <a:xfrm>
              <a:off x="1618536" y="3344950"/>
              <a:ext cx="1606665" cy="184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11B5AB2-974F-902D-CAD3-91696205C6E1}"/>
                </a:ext>
              </a:extLst>
            </p:cNvPr>
            <p:cNvCxnSpPr/>
            <p:nvPr/>
          </p:nvCxnSpPr>
          <p:spPr>
            <a:xfrm flipH="1" flipV="1">
              <a:off x="1632740" y="3344950"/>
              <a:ext cx="1592460" cy="184242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2F04869-94B2-E96B-C74D-75E77755E83E}"/>
                </a:ext>
              </a:extLst>
            </p:cNvPr>
            <p:cNvCxnSpPr/>
            <p:nvPr/>
          </p:nvCxnSpPr>
          <p:spPr>
            <a:xfrm flipH="1">
              <a:off x="1630400" y="3344950"/>
              <a:ext cx="1594800" cy="1832126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37B5A6-EE36-2473-2ECA-D5ECCDAB5A40}"/>
              </a:ext>
            </a:extLst>
          </p:cNvPr>
          <p:cNvSpPr/>
          <p:nvPr/>
        </p:nvSpPr>
        <p:spPr>
          <a:xfrm>
            <a:off x="500907" y="2417547"/>
            <a:ext cx="488677" cy="1473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대용량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189E59-F160-F28C-0934-169FC4C714EF}"/>
              </a:ext>
            </a:extLst>
          </p:cNvPr>
          <p:cNvSpPr/>
          <p:nvPr/>
        </p:nvSpPr>
        <p:spPr>
          <a:xfrm>
            <a:off x="434264" y="4905836"/>
            <a:ext cx="3369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1/5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B30B02-686E-22A0-612D-68591C92EC72}"/>
              </a:ext>
            </a:extLst>
          </p:cNvPr>
          <p:cNvSpPr txBox="1"/>
          <p:nvPr/>
        </p:nvSpPr>
        <p:spPr>
          <a:xfrm>
            <a:off x="2965182" y="532178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F5ABFD-7DB3-D075-5032-5EEB839CED11}"/>
              </a:ext>
            </a:extLst>
          </p:cNvPr>
          <p:cNvSpPr txBox="1"/>
          <p:nvPr/>
        </p:nvSpPr>
        <p:spPr>
          <a:xfrm>
            <a:off x="300886" y="533809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83212F2-12D4-2697-3810-6479B5E1E52C}"/>
              </a:ext>
            </a:extLst>
          </p:cNvPr>
          <p:cNvGrpSpPr/>
          <p:nvPr/>
        </p:nvGrpSpPr>
        <p:grpSpPr>
          <a:xfrm>
            <a:off x="647457" y="5289047"/>
            <a:ext cx="2332510" cy="515953"/>
            <a:chOff x="623392" y="5313111"/>
            <a:chExt cx="2456999" cy="54349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DCDEEB8-C24B-7A56-AF01-7935DC8E4F0D}"/>
                </a:ext>
              </a:extLst>
            </p:cNvPr>
            <p:cNvGrpSpPr/>
            <p:nvPr/>
          </p:nvGrpSpPr>
          <p:grpSpPr>
            <a:xfrm>
              <a:off x="623392" y="5315478"/>
              <a:ext cx="956900" cy="539664"/>
              <a:chOff x="6298892" y="1735408"/>
              <a:chExt cx="1891639" cy="1018474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A98E2C05-2D25-45E7-6D2E-C7C481DE9580}"/>
                  </a:ext>
                </a:extLst>
              </p:cNvPr>
              <p:cNvGrpSpPr/>
              <p:nvPr/>
            </p:nvGrpSpPr>
            <p:grpSpPr>
              <a:xfrm>
                <a:off x="6298892" y="1735408"/>
                <a:ext cx="1891138" cy="1000234"/>
                <a:chOff x="3795600" y="2307231"/>
                <a:chExt cx="1965358" cy="1039489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D8321644-936D-A42F-5990-4900E900576A}"/>
                    </a:ext>
                  </a:extLst>
                </p:cNvPr>
                <p:cNvSpPr/>
                <p:nvPr/>
              </p:nvSpPr>
              <p:spPr>
                <a:xfrm>
                  <a:off x="3795600" y="2307231"/>
                  <a:ext cx="931653" cy="10394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12E04398-9638-D0A3-7C51-060C56550ACB}"/>
                    </a:ext>
                  </a:extLst>
                </p:cNvPr>
                <p:cNvSpPr/>
                <p:nvPr/>
              </p:nvSpPr>
              <p:spPr>
                <a:xfrm>
                  <a:off x="4829305" y="2307231"/>
                  <a:ext cx="931653" cy="10394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A5470E87-6087-4371-E11A-3722031C7264}"/>
                  </a:ext>
                </a:extLst>
              </p:cNvPr>
              <p:cNvCxnSpPr/>
              <p:nvPr/>
            </p:nvCxnSpPr>
            <p:spPr>
              <a:xfrm flipH="1" flipV="1">
                <a:off x="6306817" y="1753648"/>
                <a:ext cx="888544" cy="98199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56397117-AFFE-1FBA-B23A-DAB6435471B4}"/>
                  </a:ext>
                </a:extLst>
              </p:cNvPr>
              <p:cNvCxnSpPr/>
              <p:nvPr/>
            </p:nvCxnSpPr>
            <p:spPr>
              <a:xfrm flipH="1">
                <a:off x="6306817" y="1735408"/>
                <a:ext cx="888544" cy="101847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F3393814-1A1E-C828-7AEB-920F469AB0E0}"/>
                  </a:ext>
                </a:extLst>
              </p:cNvPr>
              <p:cNvCxnSpPr/>
              <p:nvPr/>
            </p:nvCxnSpPr>
            <p:spPr>
              <a:xfrm flipH="1" flipV="1">
                <a:off x="7301987" y="1753648"/>
                <a:ext cx="888544" cy="98199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7D1053C4-FC9C-2D3D-F06C-4AAA2388F012}"/>
                  </a:ext>
                </a:extLst>
              </p:cNvPr>
              <p:cNvCxnSpPr/>
              <p:nvPr/>
            </p:nvCxnSpPr>
            <p:spPr>
              <a:xfrm flipH="1">
                <a:off x="7301987" y="1735408"/>
                <a:ext cx="888544" cy="101847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5311505-7860-737A-7409-4EA078641888}"/>
                </a:ext>
              </a:extLst>
            </p:cNvPr>
            <p:cNvGrpSpPr/>
            <p:nvPr/>
          </p:nvGrpSpPr>
          <p:grpSpPr>
            <a:xfrm>
              <a:off x="1627053" y="5315478"/>
              <a:ext cx="453486" cy="539664"/>
              <a:chOff x="6298892" y="1735408"/>
              <a:chExt cx="896470" cy="1018474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0CA87B0-2AC5-8E1B-1D01-C631B720DCCF}"/>
                  </a:ext>
                </a:extLst>
              </p:cNvPr>
              <p:cNvSpPr/>
              <p:nvPr/>
            </p:nvSpPr>
            <p:spPr>
              <a:xfrm>
                <a:off x="6298892" y="1735408"/>
                <a:ext cx="896470" cy="1000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5AF565C8-7DA0-BAD9-7156-E4DFE213BA8B}"/>
                  </a:ext>
                </a:extLst>
              </p:cNvPr>
              <p:cNvCxnSpPr/>
              <p:nvPr/>
            </p:nvCxnSpPr>
            <p:spPr>
              <a:xfrm flipH="1" flipV="1">
                <a:off x="6306817" y="1753648"/>
                <a:ext cx="888544" cy="98199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6C241ACB-3C47-976C-2FB7-9465382A9AC5}"/>
                  </a:ext>
                </a:extLst>
              </p:cNvPr>
              <p:cNvCxnSpPr/>
              <p:nvPr/>
            </p:nvCxnSpPr>
            <p:spPr>
              <a:xfrm flipH="1">
                <a:off x="6306817" y="1735408"/>
                <a:ext cx="888544" cy="101847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13C192A-769F-D331-C3EA-9D199A0D67AD}"/>
                </a:ext>
              </a:extLst>
            </p:cNvPr>
            <p:cNvGrpSpPr/>
            <p:nvPr/>
          </p:nvGrpSpPr>
          <p:grpSpPr>
            <a:xfrm>
              <a:off x="2128121" y="5316937"/>
              <a:ext cx="453486" cy="539664"/>
              <a:chOff x="6298892" y="1735408"/>
              <a:chExt cx="896470" cy="1018474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9AF2C5A2-F50E-657A-978D-CCD3B09CB72F}"/>
                  </a:ext>
                </a:extLst>
              </p:cNvPr>
              <p:cNvSpPr/>
              <p:nvPr/>
            </p:nvSpPr>
            <p:spPr>
              <a:xfrm>
                <a:off x="6298892" y="1735408"/>
                <a:ext cx="896470" cy="1000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80427E5E-1055-69EB-25AD-271C58AB7F8A}"/>
                  </a:ext>
                </a:extLst>
              </p:cNvPr>
              <p:cNvCxnSpPr/>
              <p:nvPr/>
            </p:nvCxnSpPr>
            <p:spPr>
              <a:xfrm flipH="1" flipV="1">
                <a:off x="6306817" y="1753648"/>
                <a:ext cx="888544" cy="98199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BE59E70B-B3FB-BFA3-0826-E94E0173823B}"/>
                  </a:ext>
                </a:extLst>
              </p:cNvPr>
              <p:cNvCxnSpPr/>
              <p:nvPr/>
            </p:nvCxnSpPr>
            <p:spPr>
              <a:xfrm flipH="1">
                <a:off x="6306817" y="1735408"/>
                <a:ext cx="888544" cy="101847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23B0513-1801-FE4C-00FB-7E417EB39ACA}"/>
                </a:ext>
              </a:extLst>
            </p:cNvPr>
            <p:cNvGrpSpPr/>
            <p:nvPr/>
          </p:nvGrpSpPr>
          <p:grpSpPr>
            <a:xfrm>
              <a:off x="2626905" y="5313111"/>
              <a:ext cx="453486" cy="539664"/>
              <a:chOff x="6298892" y="1735408"/>
              <a:chExt cx="896470" cy="1018474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3C1B851-72EE-E5EA-399A-E79FEF3F6D60}"/>
                  </a:ext>
                </a:extLst>
              </p:cNvPr>
              <p:cNvSpPr/>
              <p:nvPr/>
            </p:nvSpPr>
            <p:spPr>
              <a:xfrm>
                <a:off x="6298892" y="1735408"/>
                <a:ext cx="896470" cy="1000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8DFF65E-EE55-F3AA-A970-FC73CD9FC7E5}"/>
                  </a:ext>
                </a:extLst>
              </p:cNvPr>
              <p:cNvCxnSpPr/>
              <p:nvPr/>
            </p:nvCxnSpPr>
            <p:spPr>
              <a:xfrm flipH="1" flipV="1">
                <a:off x="6306817" y="1753648"/>
                <a:ext cx="888544" cy="98199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D4CC0272-A87C-354C-5D25-51E007E6D8ED}"/>
                  </a:ext>
                </a:extLst>
              </p:cNvPr>
              <p:cNvCxnSpPr/>
              <p:nvPr/>
            </p:nvCxnSpPr>
            <p:spPr>
              <a:xfrm flipH="1">
                <a:off x="6306817" y="1735408"/>
                <a:ext cx="888544" cy="101847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Oval 611">
            <a:extLst>
              <a:ext uri="{FF2B5EF4-FFF2-40B4-BE49-F238E27FC236}">
                <a16:creationId xmlns:a16="http://schemas.microsoft.com/office/drawing/2014/main" id="{91F6DF36-2555-A00C-F7FD-FDFB7660D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120" y="32550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627EBC0-5670-0222-6A46-F5EC5CEC25DF}"/>
              </a:ext>
            </a:extLst>
          </p:cNvPr>
          <p:cNvSpPr/>
          <p:nvPr/>
        </p:nvSpPr>
        <p:spPr>
          <a:xfrm>
            <a:off x="4213149" y="3983539"/>
            <a:ext cx="4435118" cy="4751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제품 </a:t>
            </a:r>
            <a:r>
              <a:rPr lang="ko-KR" altLang="en-US" sz="800" dirty="0" err="1">
                <a:solidFill>
                  <a:schemeClr val="tx1"/>
                </a:solidFill>
              </a:rPr>
              <a:t>혜택가</a:t>
            </a:r>
            <a:r>
              <a:rPr lang="ko-KR" altLang="en-US" sz="800" dirty="0">
                <a:solidFill>
                  <a:schemeClr val="tx1"/>
                </a:solidFill>
              </a:rPr>
              <a:t> 영역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27EBC0-5670-0222-6A46-F5EC5CEC25DF}"/>
              </a:ext>
            </a:extLst>
          </p:cNvPr>
          <p:cNvSpPr/>
          <p:nvPr/>
        </p:nvSpPr>
        <p:spPr>
          <a:xfrm>
            <a:off x="4213149" y="4514798"/>
            <a:ext cx="4435118" cy="1159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증정 혜택 영역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Oval 611">
            <a:extLst>
              <a:ext uri="{FF2B5EF4-FFF2-40B4-BE49-F238E27FC236}">
                <a16:creationId xmlns:a16="http://schemas.microsoft.com/office/drawing/2014/main" id="{32C01E3C-9203-9018-2E06-32480FBEA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976" y="393305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32C01E3C-9203-9018-2E06-32480FBEA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776" y="45811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IN_PC_PRD_01_02</a:t>
            </a:r>
            <a:endParaRPr lang="ko-KR" altLang="en-US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72427" y="126876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t="40541"/>
          <a:stretch/>
        </p:blipFill>
        <p:spPr>
          <a:xfrm>
            <a:off x="88037" y="576571"/>
            <a:ext cx="1211663" cy="230620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235511" y="933047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70" name="직사각형 69"/>
          <p:cNvSpPr/>
          <p:nvPr/>
        </p:nvSpPr>
        <p:spPr>
          <a:xfrm>
            <a:off x="4083520" y="609140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03200"/>
              </p:ext>
            </p:extLst>
          </p:nvPr>
        </p:nvGraphicFramePr>
        <p:xfrm>
          <a:off x="1291962" y="855349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38422"/>
              </p:ext>
            </p:extLst>
          </p:nvPr>
        </p:nvGraphicFramePr>
        <p:xfrm>
          <a:off x="6201367" y="497462"/>
          <a:ext cx="16444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로그아웃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73" name="그림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690" y="566087"/>
            <a:ext cx="1087597" cy="264346"/>
          </a:xfrm>
          <a:prstGeom prst="rect">
            <a:avLst/>
          </a:prstGeom>
        </p:spPr>
      </p:pic>
      <p:grpSp>
        <p:nvGrpSpPr>
          <p:cNvPr id="74" name="그룹 73"/>
          <p:cNvGrpSpPr/>
          <p:nvPr/>
        </p:nvGrpSpPr>
        <p:grpSpPr>
          <a:xfrm>
            <a:off x="5735961" y="958431"/>
            <a:ext cx="3118438" cy="201389"/>
            <a:chOff x="6309830" y="1015897"/>
            <a:chExt cx="3531966" cy="214937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모서리가 둥근 직사각형 80"/>
          <p:cNvSpPr/>
          <p:nvPr/>
        </p:nvSpPr>
        <p:spPr>
          <a:xfrm>
            <a:off x="1332132" y="570107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192" y="585989"/>
            <a:ext cx="190500" cy="209550"/>
          </a:xfrm>
          <a:prstGeom prst="rect">
            <a:avLst/>
          </a:prstGeom>
        </p:spPr>
      </p:pic>
      <p:sp>
        <p:nvSpPr>
          <p:cNvPr id="83" name="타원 82"/>
          <p:cNvSpPr/>
          <p:nvPr/>
        </p:nvSpPr>
        <p:spPr>
          <a:xfrm flipV="1">
            <a:off x="2579581" y="921238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rcRect r="5702" b="26631"/>
          <a:stretch/>
        </p:blipFill>
        <p:spPr>
          <a:xfrm>
            <a:off x="4185845" y="5827789"/>
            <a:ext cx="3062283" cy="697555"/>
          </a:xfrm>
          <a:prstGeom prst="rect">
            <a:avLst/>
          </a:prstGeom>
        </p:spPr>
      </p:pic>
      <p:sp>
        <p:nvSpPr>
          <p:cNvPr id="6" name="Oval 611">
            <a:extLst>
              <a:ext uri="{FF2B5EF4-FFF2-40B4-BE49-F238E27FC236}">
                <a16:creationId xmlns:a16="http://schemas.microsoft.com/office/drawing/2014/main" id="{A7E31A45-48A1-09F9-4C5D-902B1DA0B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875" y="574877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417C34-9231-0EF1-566A-88A85D0C9D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1212" y="4923679"/>
            <a:ext cx="2295525" cy="1285875"/>
          </a:xfrm>
          <a:prstGeom prst="rect">
            <a:avLst/>
          </a:prstGeom>
        </p:spPr>
      </p:pic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D9C5E166-E287-0FF1-4BAC-14484F37A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0246"/>
              </p:ext>
            </p:extLst>
          </p:nvPr>
        </p:nvGraphicFramePr>
        <p:xfrm>
          <a:off x="10255100" y="0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V0.92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06/20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유의사항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0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B72621-F943-38D9-B458-C28375B00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7CB277-DC38-B3B1-225D-501FF37B5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9" y="756690"/>
            <a:ext cx="3346594" cy="2085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664C95-ECEA-6E26-07F5-12AD0767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745142"/>
            <a:ext cx="5544617" cy="2005023"/>
          </a:xfrm>
          <a:prstGeom prst="rect">
            <a:avLst/>
          </a:prstGeom>
        </p:spPr>
      </p:pic>
      <p:sp>
        <p:nvSpPr>
          <p:cNvPr id="10" name="Oval 611">
            <a:extLst>
              <a:ext uri="{FF2B5EF4-FFF2-40B4-BE49-F238E27FC236}">
                <a16:creationId xmlns:a16="http://schemas.microsoft.com/office/drawing/2014/main" id="{45566D68-631B-9195-6453-B74BD38F0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19" y="8949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4A7354A-353A-C2BB-149D-F15006DF7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45152"/>
              </p:ext>
            </p:extLst>
          </p:nvPr>
        </p:nvGraphicFramePr>
        <p:xfrm>
          <a:off x="9000565" y="44450"/>
          <a:ext cx="3168000" cy="5261660"/>
        </p:xfrm>
        <a:graphic>
          <a:graphicData uri="http://schemas.openxmlformats.org/drawingml/2006/table">
            <a:tbl>
              <a:tblPr/>
              <a:tblGrid>
                <a:gridCol w="191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 혜택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indent="-87313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이벤트에서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제휴혜택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등록된 이벤트 전체 출력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 순서는 이벤트 목록의 출력 순서와 동일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indent="-87313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이벤트명이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 입력되어 있을 시 한 줄로 합쳐서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줄과 줄 사이는 띄어쓰기 적용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최대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처리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등록된 </a:t>
                      </a:r>
                      <a:r>
                        <a:rPr lang="ko-KR" altLang="en-US" sz="800" b="0" u="none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제휴혜택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이벤트 없을 시 영역 숨김 처리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이벤트명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해당 이벤트의 상세 페이지로 이동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관련이벤트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제품이 관련제품으로 등록된 이벤트 최대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순서는 이벤트 목록의 출력 순서와 동일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관련 제품으로 등록된 이벤트가 없을 시 영역 숨김 처리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기간과 이벤트 명 출력하며 클릭 시 해당 이벤트 상세 페이지로 이동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YY.MM.DD~YY.MM.DD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 기준 결제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 혜택 영역과 동일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  <a:tr h="3316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제품개수별 가격노출 영역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별도문서 참고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901442"/>
                  </a:ext>
                </a:extLst>
              </a:tr>
              <a:tr h="33080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공유하기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공유하기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202713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좋아요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로그인전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로그인요청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좋아요 처리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(5-1)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토스트 팝업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반복 클릭 시 좋아요 해제 처리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(5-1)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토스트 팝업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19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</a:t>
                      </a: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별도문서 참고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390793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바로구매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로그인전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로그인요청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별도문서 참고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005557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6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출시예정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인 경우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로그인전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로그인요청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열림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 팝업 페이지 참고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701384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구매불가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판매중지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경우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비활성화 처리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수량선택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구매가격 노출 영역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363436"/>
                  </a:ext>
                </a:extLst>
              </a:tr>
            </a:tbl>
          </a:graphicData>
        </a:graphic>
      </p:graphicFrame>
      <p:sp>
        <p:nvSpPr>
          <p:cNvPr id="12" name="Oval 611">
            <a:extLst>
              <a:ext uri="{FF2B5EF4-FFF2-40B4-BE49-F238E27FC236}">
                <a16:creationId xmlns:a16="http://schemas.microsoft.com/office/drawing/2014/main" id="{756D801A-287D-C697-7314-5DFA6BB2E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19" y="19196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B62BA8A5-30DF-0E04-3515-C1217C3AB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989" y="10029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3ADC11-FFFF-3BC9-B549-ECC0983CF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695" y="2891658"/>
            <a:ext cx="5256000" cy="1833486"/>
          </a:xfrm>
          <a:prstGeom prst="rect">
            <a:avLst/>
          </a:prstGeom>
        </p:spPr>
      </p:pic>
      <p:sp>
        <p:nvSpPr>
          <p:cNvPr id="18" name="Oval 611">
            <a:extLst>
              <a:ext uri="{FF2B5EF4-FFF2-40B4-BE49-F238E27FC236}">
                <a16:creationId xmlns:a16="http://schemas.microsoft.com/office/drawing/2014/main" id="{15B0BF95-78AB-7231-0756-8C77A544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851" y="20995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840B0788-DCA3-F7E9-6CE8-C776D697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352" y="20276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1F1C97F9-CCB2-C3A4-6A5F-9CABEE9ED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907" y="21065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6D7506A8-F2C8-80BD-8499-346122424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240" y="21356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E7988BB5-C4A1-D814-AF2A-A823622A8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421" y="40050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4ED0E9-12A2-FF59-5358-65ED39A166C9}"/>
              </a:ext>
            </a:extLst>
          </p:cNvPr>
          <p:cNvSpPr/>
          <p:nvPr/>
        </p:nvSpPr>
        <p:spPr>
          <a:xfrm>
            <a:off x="5103478" y="2697801"/>
            <a:ext cx="1768433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[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일시품절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/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출시예정인 경우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]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542D3F-3F1E-9473-82A5-49982658A6E3}"/>
              </a:ext>
            </a:extLst>
          </p:cNvPr>
          <p:cNvSpPr/>
          <p:nvPr/>
        </p:nvSpPr>
        <p:spPr>
          <a:xfrm>
            <a:off x="5409025" y="4850124"/>
            <a:ext cx="1197764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[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판매중지인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 경우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]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26F41A-2D06-7202-2904-173608846C91}"/>
              </a:ext>
            </a:extLst>
          </p:cNvPr>
          <p:cNvSpPr/>
          <p:nvPr/>
        </p:nvSpPr>
        <p:spPr>
          <a:xfrm>
            <a:off x="3428898" y="5318083"/>
            <a:ext cx="5043342" cy="4151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구매불가</a:t>
            </a:r>
          </a:p>
        </p:txBody>
      </p:sp>
      <p:sp>
        <p:nvSpPr>
          <p:cNvPr id="27" name="Oval 611">
            <a:extLst>
              <a:ext uri="{FF2B5EF4-FFF2-40B4-BE49-F238E27FC236}">
                <a16:creationId xmlns:a16="http://schemas.microsoft.com/office/drawing/2014/main" id="{AD6B0EC2-FA7F-70A8-154A-5C07F60E3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713" y="52656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457E39-1D7C-02D5-2A71-EB5DE2A327CB}"/>
              </a:ext>
            </a:extLst>
          </p:cNvPr>
          <p:cNvSpPr/>
          <p:nvPr/>
        </p:nvSpPr>
        <p:spPr>
          <a:xfrm>
            <a:off x="9120336" y="5562917"/>
            <a:ext cx="2232447" cy="340679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찜 목록에 추가되었습니다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D9A786-3977-6F7D-FB11-DA074D5F32FF}"/>
              </a:ext>
            </a:extLst>
          </p:cNvPr>
          <p:cNvSpPr/>
          <p:nvPr/>
        </p:nvSpPr>
        <p:spPr>
          <a:xfrm>
            <a:off x="9123161" y="5953928"/>
            <a:ext cx="2232447" cy="340679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찜 목록에서 삭제되었습니다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BD383EE2-36E0-A4CE-EBB4-3C8CB7B6F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2336" y="54816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CD1692-CF98-3364-8742-42DBC074E19B}"/>
              </a:ext>
            </a:extLst>
          </p:cNvPr>
          <p:cNvSpPr txBox="1"/>
          <p:nvPr/>
        </p:nvSpPr>
        <p:spPr>
          <a:xfrm>
            <a:off x="7893565" y="503485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C00000"/>
                </a:solidFill>
              </a:rPr>
              <a:t>판매중지</a:t>
            </a:r>
            <a:endParaRPr lang="ko-KR" altLang="en-US" sz="900" b="1" dirty="0">
              <a:solidFill>
                <a:srgbClr val="C00000"/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1EDF536F-0781-B05F-F601-C7D8572E3CFE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33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82" y="53333"/>
            <a:ext cx="2582314" cy="210759"/>
          </a:xfrm>
        </p:spPr>
        <p:txBody>
          <a:bodyPr/>
          <a:lstStyle/>
          <a:p>
            <a:r>
              <a:rPr lang="en-US" altLang="ko-KR" dirty="0" smtClean="0"/>
              <a:t>IN_PC_PRD_01_03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73620-E62F-961E-3D4E-937B50446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공유하기 팝업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4D4526-6E53-BA64-8588-696B447D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21"/>
          <a:stretch/>
        </p:blipFill>
        <p:spPr>
          <a:xfrm>
            <a:off x="1703512" y="936898"/>
            <a:ext cx="5544617" cy="689317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0696D0D-FB67-8F61-D235-83FF2A98E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75931"/>
              </p:ext>
            </p:extLst>
          </p:nvPr>
        </p:nvGraphicFramePr>
        <p:xfrm>
          <a:off x="9000565" y="44450"/>
          <a:ext cx="3168000" cy="68160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공유하기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제품페이지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복사되고 복사완료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클릭 시 팝업 닫히고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화면복귀</a:t>
                      </a:r>
                      <a:endParaRPr lang="en-US" altLang="ko-KR" sz="18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 팝업 닫힘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647334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8F626D1B-339F-80A4-94C0-4B4C0D648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32" y="1859298"/>
            <a:ext cx="2671365" cy="11472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5" name="제목 61">
            <a:extLst>
              <a:ext uri="{FF2B5EF4-FFF2-40B4-BE49-F238E27FC236}">
                <a16:creationId xmlns:a16="http://schemas.microsoft.com/office/drawing/2014/main" id="{3B6E3384-114B-3DCF-74F8-0B20BEA1A856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cxnSp>
        <p:nvCxnSpPr>
          <p:cNvPr id="16" name="구부러진 연결선 49">
            <a:extLst>
              <a:ext uri="{FF2B5EF4-FFF2-40B4-BE49-F238E27FC236}">
                <a16:creationId xmlns:a16="http://schemas.microsoft.com/office/drawing/2014/main" id="{488A21BE-2850-5CB7-64FE-FCF6E0B71D5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17637" y="1392132"/>
            <a:ext cx="544884" cy="243310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82" y="53333"/>
            <a:ext cx="2582314" cy="210759"/>
          </a:xfrm>
        </p:spPr>
        <p:txBody>
          <a:bodyPr/>
          <a:lstStyle/>
          <a:p>
            <a:r>
              <a:rPr lang="en-US" altLang="ko-KR" dirty="0" smtClean="0"/>
              <a:t>IN_PC_PRD_01_04</a:t>
            </a:r>
            <a:endParaRPr lang="ko-KR" altLang="en-US" dirty="0"/>
          </a:p>
        </p:txBody>
      </p:sp>
      <p:sp>
        <p:nvSpPr>
          <p:cNvPr id="9" name="Oval 611">
            <a:extLst>
              <a:ext uri="{FF2B5EF4-FFF2-40B4-BE49-F238E27FC236}">
                <a16:creationId xmlns:a16="http://schemas.microsoft.com/office/drawing/2014/main" id="{45566D68-631B-9195-6453-B74BD38F0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96" y="17728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626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D88E7-1FFD-EA67-978F-42728A199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구매하기 </a:t>
            </a:r>
            <a:r>
              <a:rPr lang="ko-KR" altLang="en-US" dirty="0" err="1"/>
              <a:t>스티키</a:t>
            </a:r>
            <a:r>
              <a:rPr lang="ko-KR" altLang="en-US" dirty="0"/>
              <a:t> 버튼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3ECF07-5C89-D16C-6752-4C6D15740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1"/>
          <a:stretch/>
        </p:blipFill>
        <p:spPr>
          <a:xfrm>
            <a:off x="7020472" y="764704"/>
            <a:ext cx="1944000" cy="465283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A1DAE58C-F79F-9FAE-DB2F-852316E7C331}"/>
              </a:ext>
            </a:extLst>
          </p:cNvPr>
          <p:cNvGrpSpPr/>
          <p:nvPr/>
        </p:nvGrpSpPr>
        <p:grpSpPr>
          <a:xfrm>
            <a:off x="211857" y="1472752"/>
            <a:ext cx="8263774" cy="660104"/>
            <a:chOff x="211857" y="1472752"/>
            <a:chExt cx="8263774" cy="66010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EBC6E40-EF69-7B96-8214-8683D2AD09C7}"/>
                </a:ext>
              </a:extLst>
            </p:cNvPr>
            <p:cNvSpPr/>
            <p:nvPr/>
          </p:nvSpPr>
          <p:spPr>
            <a:xfrm>
              <a:off x="211857" y="1520020"/>
              <a:ext cx="6295678" cy="612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4B14216-45B9-FF4E-DDC2-879AFB7AF43A}"/>
                </a:ext>
              </a:extLst>
            </p:cNvPr>
            <p:cNvSpPr/>
            <p:nvPr/>
          </p:nvSpPr>
          <p:spPr>
            <a:xfrm>
              <a:off x="6459407" y="1472752"/>
              <a:ext cx="2016224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E3E7F74-A1FC-558C-09B7-3449AEEAD63B}"/>
              </a:ext>
            </a:extLst>
          </p:cNvPr>
          <p:cNvCxnSpPr/>
          <p:nvPr/>
        </p:nvCxnSpPr>
        <p:spPr>
          <a:xfrm>
            <a:off x="42532" y="1245465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5BBAF24-5FA9-7F0E-E002-AEAC87E0E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39270"/>
              </p:ext>
            </p:extLst>
          </p:nvPr>
        </p:nvGraphicFramePr>
        <p:xfrm>
          <a:off x="9000565" y="44450"/>
          <a:ext cx="3168000" cy="270432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구매하기 버튼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하단 스크롤 시 화면 하단에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스티키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판매중인 제품에 구매하기 버튼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 구매하기 영역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제품명은 전체 출력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패키지의 경우 용량 없음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공유하기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찜하기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아이콘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 동일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별도문서 참고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있는 제품 노출케이스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품절상품 제외 시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선택박스에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상태 제외한 옵션만 노출됨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647334"/>
                  </a:ext>
                </a:extLst>
              </a:tr>
              <a:tr h="360214"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구매하기 버튼 영역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innisfree_FO</a:t>
                      </a:r>
                      <a:r>
                        <a:rPr lang="ko-KR" altLang="en-US" sz="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리뉴얼</a:t>
                      </a:r>
                      <a:r>
                        <a:rPr lang="en-US" altLang="ko-KR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_PC_</a:t>
                      </a:r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제품상세최저가혜택 </a:t>
                      </a:r>
                      <a:endParaRPr lang="en-US" altLang="ko-KR" sz="8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</a:t>
                      </a:r>
                      <a:r>
                        <a:rPr lang="en-US" altLang="ko-KR" sz="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기준으로 적용됨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278239"/>
                  </a:ext>
                </a:extLst>
              </a:tr>
            </a:tbl>
          </a:graphicData>
        </a:graphic>
      </p:graphicFrame>
      <p:sp>
        <p:nvSpPr>
          <p:cNvPr id="24" name="Oval 611">
            <a:extLst>
              <a:ext uri="{FF2B5EF4-FFF2-40B4-BE49-F238E27FC236}">
                <a16:creationId xmlns:a16="http://schemas.microsoft.com/office/drawing/2014/main" id="{EA280CB4-ABA1-C82A-83DD-9008F8F2C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92" y="18306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25" name="Oval 611">
            <a:extLst>
              <a:ext uri="{FF2B5EF4-FFF2-40B4-BE49-F238E27FC236}">
                <a16:creationId xmlns:a16="http://schemas.microsoft.com/office/drawing/2014/main" id="{E62E025F-F2F5-0BDE-B291-43FDC4641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472" y="19386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DF6F5D4-6CEA-0B3A-3E94-27468C0AD913}"/>
              </a:ext>
            </a:extLst>
          </p:cNvPr>
          <p:cNvGrpSpPr/>
          <p:nvPr/>
        </p:nvGrpSpPr>
        <p:grpSpPr>
          <a:xfrm>
            <a:off x="700514" y="3879988"/>
            <a:ext cx="8201504" cy="612836"/>
            <a:chOff x="274127" y="1737999"/>
            <a:chExt cx="8201504" cy="61283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D801D8C-228E-9562-B29A-5346510BD97F}"/>
                </a:ext>
              </a:extLst>
            </p:cNvPr>
            <p:cNvSpPr/>
            <p:nvPr/>
          </p:nvSpPr>
          <p:spPr>
            <a:xfrm>
              <a:off x="274127" y="1737999"/>
              <a:ext cx="6295678" cy="612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FBE0F70-0EEB-682C-4711-252C4162A729}"/>
                </a:ext>
              </a:extLst>
            </p:cNvPr>
            <p:cNvSpPr/>
            <p:nvPr/>
          </p:nvSpPr>
          <p:spPr>
            <a:xfrm>
              <a:off x="6459407" y="1763042"/>
              <a:ext cx="2016224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제목 1">
            <a:extLst>
              <a:ext uri="{FF2B5EF4-FFF2-40B4-BE49-F238E27FC236}">
                <a16:creationId xmlns:a16="http://schemas.microsoft.com/office/drawing/2014/main" id="{0C933EBE-F327-5E6F-ECF8-AB361E79B5C2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4ED0E9-12A2-FF59-5358-65ED39A166C9}"/>
              </a:ext>
            </a:extLst>
          </p:cNvPr>
          <p:cNvSpPr/>
          <p:nvPr/>
        </p:nvSpPr>
        <p:spPr>
          <a:xfrm>
            <a:off x="166420" y="1503197"/>
            <a:ext cx="1249060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[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옵션이 없는 경우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]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4ED0E9-12A2-FF59-5358-65ED39A166C9}"/>
              </a:ext>
            </a:extLst>
          </p:cNvPr>
          <p:cNvSpPr/>
          <p:nvPr/>
        </p:nvSpPr>
        <p:spPr>
          <a:xfrm>
            <a:off x="166420" y="3884780"/>
            <a:ext cx="1249060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[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옵션이 있는 경우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]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9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82" y="53333"/>
            <a:ext cx="2582314" cy="210759"/>
          </a:xfrm>
        </p:spPr>
        <p:txBody>
          <a:bodyPr/>
          <a:lstStyle/>
          <a:p>
            <a:r>
              <a:rPr lang="en-US" altLang="ko-KR" dirty="0" smtClean="0"/>
              <a:t>IN_PC_PRD_01_05</a:t>
            </a:r>
            <a:endParaRPr lang="ko-KR" altLang="en-US" dirty="0"/>
          </a:p>
        </p:txBody>
      </p:sp>
      <p:sp>
        <p:nvSpPr>
          <p:cNvPr id="3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60496" y="1895069"/>
            <a:ext cx="7799222" cy="181452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470" y="1484784"/>
            <a:ext cx="1898248" cy="410285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660496" y="2197421"/>
            <a:ext cx="77992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500" y="1916614"/>
            <a:ext cx="555532" cy="26233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660496" y="1938523"/>
            <a:ext cx="23519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</a:rPr>
              <a:t>[</a:t>
            </a:r>
            <a:r>
              <a:rPr lang="ko-KR" altLang="en-US" sz="800" dirty="0" err="1">
                <a:solidFill>
                  <a:srgbClr val="000000"/>
                </a:solidFill>
              </a:rPr>
              <a:t>쿠로미</a:t>
            </a:r>
            <a:r>
              <a:rPr lang="en-US" altLang="ko-KR" sz="800" dirty="0">
                <a:solidFill>
                  <a:srgbClr val="000000"/>
                </a:solidFill>
              </a:rPr>
              <a:t>X</a:t>
            </a:r>
            <a:r>
              <a:rPr lang="ko-KR" altLang="en-US" sz="800" dirty="0" err="1">
                <a:solidFill>
                  <a:srgbClr val="000000"/>
                </a:solidFill>
              </a:rPr>
              <a:t>이니스프리</a:t>
            </a:r>
            <a:r>
              <a:rPr lang="en-US" altLang="ko-KR" sz="800" dirty="0">
                <a:solidFill>
                  <a:srgbClr val="000000"/>
                </a:solidFill>
              </a:rPr>
              <a:t>] </a:t>
            </a:r>
            <a:r>
              <a:rPr lang="ko-KR" altLang="en-US" sz="800" dirty="0" err="1">
                <a:solidFill>
                  <a:srgbClr val="000000"/>
                </a:solidFill>
              </a:rPr>
              <a:t>노세범</a:t>
            </a:r>
            <a:r>
              <a:rPr lang="ko-KR" altLang="en-US" sz="800" dirty="0">
                <a:solidFill>
                  <a:srgbClr val="000000"/>
                </a:solidFill>
              </a:rPr>
              <a:t> 미네랄 파우더 </a:t>
            </a:r>
            <a:r>
              <a:rPr lang="en-US" altLang="ko-KR" sz="800" dirty="0">
                <a:solidFill>
                  <a:srgbClr val="000000"/>
                </a:solidFill>
              </a:rPr>
              <a:t>5g</a:t>
            </a:r>
            <a:endParaRPr lang="ko-KR" altLang="en-US" sz="800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661" y="2791765"/>
            <a:ext cx="1667371" cy="7738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579518" y="2318563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2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274767" y="2548851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2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0,000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32504" y="2340187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645045" y="2707348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10,000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392978"/>
              </p:ext>
            </p:extLst>
          </p:nvPr>
        </p:nvGraphicFramePr>
        <p:xfrm>
          <a:off x="800152" y="2715434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06334" y="2450728"/>
            <a:ext cx="225337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</a:rPr>
              <a:t>[</a:t>
            </a:r>
            <a:r>
              <a:rPr lang="ko-KR" altLang="en-US" sz="800" dirty="0" err="1">
                <a:solidFill>
                  <a:srgbClr val="000000"/>
                </a:solidFill>
              </a:rPr>
              <a:t>쿠로미</a:t>
            </a:r>
            <a:r>
              <a:rPr lang="en-US" altLang="ko-KR" sz="800" dirty="0">
                <a:solidFill>
                  <a:srgbClr val="000000"/>
                </a:solidFill>
              </a:rPr>
              <a:t>X</a:t>
            </a:r>
            <a:r>
              <a:rPr lang="ko-KR" altLang="en-US" sz="800" dirty="0" err="1">
                <a:solidFill>
                  <a:srgbClr val="000000"/>
                </a:solidFill>
              </a:rPr>
              <a:t>이니스프리</a:t>
            </a:r>
            <a:r>
              <a:rPr lang="en-US" altLang="ko-KR" sz="800" dirty="0">
                <a:solidFill>
                  <a:srgbClr val="000000"/>
                </a:solidFill>
              </a:rPr>
              <a:t>] </a:t>
            </a:r>
            <a:r>
              <a:rPr lang="ko-KR" altLang="en-US" sz="800" dirty="0" err="1">
                <a:solidFill>
                  <a:srgbClr val="000000"/>
                </a:solidFill>
              </a:rPr>
              <a:t>노세범</a:t>
            </a:r>
            <a:r>
              <a:rPr lang="ko-KR" altLang="en-US" sz="800" dirty="0">
                <a:solidFill>
                  <a:srgbClr val="000000"/>
                </a:solidFill>
              </a:rPr>
              <a:t> 미네랄 파우더 </a:t>
            </a:r>
            <a:r>
              <a:rPr lang="en-US" altLang="ko-KR" sz="800" dirty="0">
                <a:solidFill>
                  <a:srgbClr val="000000"/>
                </a:solidFill>
              </a:rPr>
              <a:t>5g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3108768" y="2716312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4B2AED2F-F07F-FAD1-A7E2-CC1A37ED6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393" y="7618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6584243" y="2237384"/>
            <a:ext cx="0" cy="14001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611">
            <a:extLst>
              <a:ext uri="{FF2B5EF4-FFF2-40B4-BE49-F238E27FC236}">
                <a16:creationId xmlns:a16="http://schemas.microsoft.com/office/drawing/2014/main" id="{40EC1F5B-56A2-461B-8D6A-A89C93713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080" y="28127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51" name="Oval 611">
            <a:extLst>
              <a:ext uri="{FF2B5EF4-FFF2-40B4-BE49-F238E27FC236}">
                <a16:creationId xmlns:a16="http://schemas.microsoft.com/office/drawing/2014/main" id="{40EC1F5B-56A2-461B-8D6A-A89C93713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200" y="19485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16" name="구부러진 연결선 49">
            <a:extLst>
              <a:ext uri="{FF2B5EF4-FFF2-40B4-BE49-F238E27FC236}">
                <a16:creationId xmlns:a16="http://schemas.microsoft.com/office/drawing/2014/main" id="{3F7C6723-3B1A-96B8-FC9C-3801B0F7BBBA}"/>
              </a:ext>
            </a:extLst>
          </p:cNvPr>
          <p:cNvCxnSpPr>
            <a:cxnSpLocks/>
          </p:cNvCxnSpPr>
          <p:nvPr/>
        </p:nvCxnSpPr>
        <p:spPr>
          <a:xfrm rot="5400000">
            <a:off x="7974325" y="1118829"/>
            <a:ext cx="660105" cy="623809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66" y="3793137"/>
            <a:ext cx="1898248" cy="410285"/>
          </a:xfrm>
          <a:prstGeom prst="rect">
            <a:avLst/>
          </a:prstGeom>
        </p:spPr>
      </p:pic>
      <p:sp>
        <p:nvSpPr>
          <p:cNvPr id="5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23392" y="4203422"/>
            <a:ext cx="7799222" cy="216573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23392" y="4505774"/>
            <a:ext cx="77992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396" y="4224967"/>
            <a:ext cx="555532" cy="262335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632985" y="4246876"/>
            <a:ext cx="23519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</a:rPr>
              <a:t>[</a:t>
            </a:r>
            <a:r>
              <a:rPr lang="ko-KR" altLang="en-US" sz="800" dirty="0" err="1">
                <a:solidFill>
                  <a:srgbClr val="000000"/>
                </a:solidFill>
              </a:rPr>
              <a:t>쿠로미</a:t>
            </a:r>
            <a:r>
              <a:rPr lang="en-US" altLang="ko-KR" sz="800" dirty="0">
                <a:solidFill>
                  <a:srgbClr val="000000"/>
                </a:solidFill>
              </a:rPr>
              <a:t>X</a:t>
            </a:r>
            <a:r>
              <a:rPr lang="ko-KR" altLang="en-US" sz="800" dirty="0" err="1">
                <a:solidFill>
                  <a:srgbClr val="000000"/>
                </a:solidFill>
              </a:rPr>
              <a:t>이니스프리</a:t>
            </a:r>
            <a:r>
              <a:rPr lang="en-US" altLang="ko-KR" sz="800" dirty="0">
                <a:solidFill>
                  <a:srgbClr val="000000"/>
                </a:solidFill>
              </a:rPr>
              <a:t>] </a:t>
            </a:r>
            <a:r>
              <a:rPr lang="ko-KR" altLang="en-US" sz="800" dirty="0" err="1">
                <a:solidFill>
                  <a:srgbClr val="000000"/>
                </a:solidFill>
              </a:rPr>
              <a:t>노세범</a:t>
            </a:r>
            <a:r>
              <a:rPr lang="ko-KR" altLang="en-US" sz="800" dirty="0">
                <a:solidFill>
                  <a:srgbClr val="000000"/>
                </a:solidFill>
              </a:rPr>
              <a:t> 미네랄 파우더 </a:t>
            </a:r>
            <a:r>
              <a:rPr lang="en-US" altLang="ko-KR" sz="800" dirty="0">
                <a:solidFill>
                  <a:srgbClr val="000000"/>
                </a:solidFill>
              </a:rPr>
              <a:t>5g</a:t>
            </a:r>
            <a:endParaRPr lang="ko-KR" altLang="en-US" sz="800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557" y="5100118"/>
            <a:ext cx="1667371" cy="773808"/>
          </a:xfrm>
          <a:prstGeom prst="rect">
            <a:avLst/>
          </a:prstGeom>
        </p:spPr>
      </p:pic>
      <p:cxnSp>
        <p:nvCxnSpPr>
          <p:cNvPr id="58" name="직선 연결선 57"/>
          <p:cNvCxnSpPr/>
          <p:nvPr/>
        </p:nvCxnSpPr>
        <p:spPr>
          <a:xfrm>
            <a:off x="6547139" y="4545737"/>
            <a:ext cx="0" cy="1764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61905" y="4957807"/>
            <a:ext cx="2350750" cy="314496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203" y="5004077"/>
            <a:ext cx="161925" cy="17145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1636" y="4648540"/>
            <a:ext cx="2953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옵션선택</a:t>
            </a:r>
            <a:r>
              <a:rPr lang="ko-KR" altLang="en-US" sz="800" dirty="0"/>
              <a:t> </a:t>
            </a:r>
            <a:r>
              <a:rPr lang="en-US" altLang="ko-KR" sz="800" dirty="0"/>
              <a:t>(</a:t>
            </a:r>
            <a:r>
              <a:rPr lang="ko-KR" altLang="en-US" sz="800" dirty="0"/>
              <a:t>필수</a:t>
            </a:r>
            <a:r>
              <a:rPr lang="en-US" altLang="ko-KR" sz="800" dirty="0"/>
              <a:t>) </a:t>
            </a:r>
            <a:r>
              <a:rPr lang="en-US" altLang="ko-KR" sz="800" b="1" dirty="0">
                <a:solidFill>
                  <a:srgbClr val="C00000"/>
                </a:solidFill>
              </a:rPr>
              <a:t>*</a:t>
            </a:r>
            <a:r>
              <a:rPr lang="ko-KR" altLang="en-US" sz="800" dirty="0"/>
              <a:t> 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197845" y="4655687"/>
            <a:ext cx="976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□ </a:t>
            </a:r>
            <a:r>
              <a:rPr lang="ko-KR" altLang="en-US" sz="800" dirty="0" smtClean="0"/>
              <a:t> 품절상품제외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3241046" y="4545737"/>
            <a:ext cx="0" cy="1764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78818" y="4615424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213588" y="4848803"/>
            <a:ext cx="11913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000,000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244264" y="5514176"/>
            <a:ext cx="1144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옵셥을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선택해주세요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C3159802-285C-3B5D-E31D-CE5B6635C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08" y="44371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D9C5E166-E287-0FF1-4BAC-14484F37A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052344"/>
              </p:ext>
            </p:extLst>
          </p:nvPr>
        </p:nvGraphicFramePr>
        <p:xfrm>
          <a:off x="10255100" y="0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V0.92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06/20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제품상세최저가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혜택기준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적용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59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3" y="3280776"/>
            <a:ext cx="8825640" cy="26535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3DD88E7-1FFD-EA67-978F-42728A199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입고알림</a:t>
            </a:r>
            <a:r>
              <a:rPr lang="ko-KR" altLang="en-US" dirty="0"/>
              <a:t> 신청 </a:t>
            </a:r>
            <a:r>
              <a:rPr lang="ko-KR" altLang="en-US" dirty="0" err="1"/>
              <a:t>스티키</a:t>
            </a:r>
            <a:r>
              <a:rPr lang="ko-KR" altLang="en-US" dirty="0"/>
              <a:t> 버튼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B125421-E1E9-6F8C-72F5-4F3F92E29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3" y="873358"/>
            <a:ext cx="8820000" cy="2154575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5BBAF24-5FA9-7F0E-E002-AEAC87E0E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964231"/>
              </p:ext>
            </p:extLst>
          </p:nvPr>
        </p:nvGraphicFramePr>
        <p:xfrm>
          <a:off x="9000565" y="44450"/>
          <a:ext cx="3168000" cy="141312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 버튼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하단 스크롤 시 화면 하단에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스티키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출시예정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 버튼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 버튼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로그인전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로그인요청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열림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 팝업 페이지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참고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품절제품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제외 체크 영역 삭제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742312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EC684112-94D8-EE63-6EAA-CDACFC0037EB}"/>
              </a:ext>
            </a:extLst>
          </p:cNvPr>
          <p:cNvGrpSpPr/>
          <p:nvPr/>
        </p:nvGrpSpPr>
        <p:grpSpPr>
          <a:xfrm>
            <a:off x="726747" y="696965"/>
            <a:ext cx="7950517" cy="721810"/>
            <a:chOff x="726747" y="4130695"/>
            <a:chExt cx="7950517" cy="72181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2200AD0-3230-C60A-873F-A736A1C318AF}"/>
                </a:ext>
              </a:extLst>
            </p:cNvPr>
            <p:cNvSpPr/>
            <p:nvPr/>
          </p:nvSpPr>
          <p:spPr>
            <a:xfrm>
              <a:off x="726747" y="4239669"/>
              <a:ext cx="6295678" cy="612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BDD94C-0220-6688-0FFB-9B64F150742E}"/>
                </a:ext>
              </a:extLst>
            </p:cNvPr>
            <p:cNvSpPr/>
            <p:nvPr/>
          </p:nvSpPr>
          <p:spPr>
            <a:xfrm>
              <a:off x="6661040" y="4130695"/>
              <a:ext cx="2016224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Oval 611">
            <a:extLst>
              <a:ext uri="{FF2B5EF4-FFF2-40B4-BE49-F238E27FC236}">
                <a16:creationId xmlns:a16="http://schemas.microsoft.com/office/drawing/2014/main" id="{B146086A-51FC-052B-37A0-45DFD7772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123" y="8974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76863BE4-B715-1441-D636-831071E14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040" y="19482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947256-F4AF-AB3F-D93C-C514DDDC1CAE}"/>
              </a:ext>
            </a:extLst>
          </p:cNvPr>
          <p:cNvSpPr txBox="1"/>
          <p:nvPr/>
        </p:nvSpPr>
        <p:spPr>
          <a:xfrm>
            <a:off x="6050389" y="2822226"/>
            <a:ext cx="6512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출시예정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EB37901-588A-B465-56EE-5612873E9BE2}"/>
              </a:ext>
            </a:extLst>
          </p:cNvPr>
          <p:cNvCxnSpPr/>
          <p:nvPr/>
        </p:nvCxnSpPr>
        <p:spPr>
          <a:xfrm>
            <a:off x="42532" y="3033048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C941C6E4-63BB-CF43-004F-260B05107264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624332"/>
              </p:ext>
            </p:extLst>
          </p:nvPr>
        </p:nvGraphicFramePr>
        <p:xfrm>
          <a:off x="9205052" y="4765995"/>
          <a:ext cx="2781890" cy="1400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8660">
                  <a:extLst>
                    <a:ext uri="{9D8B030D-6E8A-4147-A177-3AD203B41FA5}">
                      <a16:colId xmlns:a16="http://schemas.microsoft.com/office/drawing/2014/main" val="888073782"/>
                    </a:ext>
                  </a:extLst>
                </a:gridCol>
                <a:gridCol w="843230">
                  <a:extLst>
                    <a:ext uri="{9D8B030D-6E8A-4147-A177-3AD203B41FA5}">
                      <a16:colId xmlns:a16="http://schemas.microsoft.com/office/drawing/2014/main" val="73393840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일시품절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옵션명</a:t>
                      </a:r>
                      <a:r>
                        <a:rPr lang="ko-KR" altLang="en-US" sz="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최대 한 줄 출력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8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err="1" smtClean="0"/>
                        <a:t>입고알림</a:t>
                      </a:r>
                      <a:r>
                        <a:rPr lang="ko-KR" altLang="en-US" sz="800" u="sng" dirty="0" smtClean="0"/>
                        <a:t> 신청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532147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일시품절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옵션명</a:t>
                      </a:r>
                      <a:r>
                        <a:rPr lang="ko-KR" altLang="en-US" sz="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최대 한 줄 출력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8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err="1" smtClean="0"/>
                        <a:t>입고알림</a:t>
                      </a:r>
                      <a:r>
                        <a:rPr lang="ko-KR" altLang="en-US" sz="800" u="sng" dirty="0" smtClean="0"/>
                        <a:t> 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9084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일시품절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옵션명</a:t>
                      </a:r>
                      <a:r>
                        <a:rPr lang="ko-KR" altLang="en-US" sz="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최대 한 줄 출력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8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err="1" smtClean="0"/>
                        <a:t>입고알림</a:t>
                      </a:r>
                      <a:r>
                        <a:rPr lang="ko-KR" altLang="en-US" sz="800" u="sng" dirty="0" smtClean="0"/>
                        <a:t> 신청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564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일시품절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옵션명</a:t>
                      </a:r>
                      <a:r>
                        <a:rPr lang="ko-KR" altLang="en-US" sz="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최대 한 줄 출력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8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err="1" smtClean="0"/>
                        <a:t>입고알림</a:t>
                      </a:r>
                      <a:r>
                        <a:rPr lang="ko-KR" altLang="en-US" sz="800" u="sng" dirty="0" smtClean="0"/>
                        <a:t> 신청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277521"/>
                  </a:ext>
                </a:extLst>
              </a:tr>
              <a:tr h="32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일시품절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옵션명</a:t>
                      </a:r>
                      <a:r>
                        <a:rPr lang="ko-KR" altLang="en-US" sz="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최대 한 줄 출력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8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err="1" smtClean="0"/>
                        <a:t>입고알림</a:t>
                      </a:r>
                      <a:r>
                        <a:rPr lang="ko-KR" altLang="en-US" sz="800" u="sng" dirty="0" smtClean="0"/>
                        <a:t> 신청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38031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86178"/>
              </p:ext>
            </p:extLst>
          </p:nvPr>
        </p:nvGraphicFramePr>
        <p:xfrm>
          <a:off x="9192344" y="4554008"/>
          <a:ext cx="2796262" cy="216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7516">
                  <a:extLst>
                    <a:ext uri="{9D8B030D-6E8A-4147-A177-3AD203B41FA5}">
                      <a16:colId xmlns:a16="http://schemas.microsoft.com/office/drawing/2014/main" val="3304033563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4225245506"/>
                    </a:ext>
                  </a:extLst>
                </a:gridCol>
              </a:tblGrid>
              <a:tr h="216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옵션을 선택하세요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800" dirty="0" smtClean="0"/>
                        <a:t>⋀</a:t>
                      </a:r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944018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C2200AD0-3230-C60A-873F-A736A1C318AF}"/>
              </a:ext>
            </a:extLst>
          </p:cNvPr>
          <p:cNvSpPr/>
          <p:nvPr/>
        </p:nvSpPr>
        <p:spPr>
          <a:xfrm>
            <a:off x="120142" y="3160302"/>
            <a:ext cx="6295678" cy="612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B146086A-51FC-052B-37A0-45DFD7772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123" y="34052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59" name="Oval 611">
            <a:extLst>
              <a:ext uri="{FF2B5EF4-FFF2-40B4-BE49-F238E27FC236}">
                <a16:creationId xmlns:a16="http://schemas.microsoft.com/office/drawing/2014/main" id="{76863BE4-B715-1441-D636-831071E14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040" y="44560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947256-F4AF-AB3F-D93C-C514DDDC1CAE}"/>
              </a:ext>
            </a:extLst>
          </p:cNvPr>
          <p:cNvSpPr txBox="1"/>
          <p:nvPr/>
        </p:nvSpPr>
        <p:spPr>
          <a:xfrm>
            <a:off x="6066291" y="5661248"/>
            <a:ext cx="6512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출시예정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EB37901-588A-B465-56EE-5612873E9BE2}"/>
              </a:ext>
            </a:extLst>
          </p:cNvPr>
          <p:cNvCxnSpPr/>
          <p:nvPr/>
        </p:nvCxnSpPr>
        <p:spPr>
          <a:xfrm>
            <a:off x="42532" y="5901574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24ED0E9-12A2-FF59-5358-65ED39A166C9}"/>
              </a:ext>
            </a:extLst>
          </p:cNvPr>
          <p:cNvSpPr/>
          <p:nvPr/>
        </p:nvSpPr>
        <p:spPr>
          <a:xfrm>
            <a:off x="109082" y="1090619"/>
            <a:ext cx="1249060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[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옵션이 없는 경우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]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24ED0E9-12A2-FF59-5358-65ED39A166C9}"/>
              </a:ext>
            </a:extLst>
          </p:cNvPr>
          <p:cNvSpPr/>
          <p:nvPr/>
        </p:nvSpPr>
        <p:spPr>
          <a:xfrm>
            <a:off x="84333" y="3478075"/>
            <a:ext cx="1249060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[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옵션이 있는 경우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00FF"/>
                </a:solidFill>
                <a:latin typeface="+mj-ea"/>
                <a:ea typeface="+mj-ea"/>
              </a:rPr>
              <a:t>]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rgbClr val="0000FF"/>
              </a:solidFill>
              <a:latin typeface="+mj-ea"/>
              <a:ea typeface="+mj-ea"/>
            </a:endParaRPr>
          </a:p>
        </p:txBody>
      </p:sp>
      <p:cxnSp>
        <p:nvCxnSpPr>
          <p:cNvPr id="42" name="직선 화살표 연결선 573"/>
          <p:cNvCxnSpPr/>
          <p:nvPr/>
        </p:nvCxnSpPr>
        <p:spPr>
          <a:xfrm>
            <a:off x="5879976" y="4850724"/>
            <a:ext cx="3323412" cy="330770"/>
          </a:xfrm>
          <a:prstGeom prst="bentConnector3">
            <a:avLst>
              <a:gd name="adj1" fmla="val 50000"/>
            </a:avLst>
          </a:prstGeom>
          <a:ln>
            <a:solidFill>
              <a:srgbClr val="254F9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3352" y="4953773"/>
            <a:ext cx="6397688" cy="340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41431" y="4223626"/>
            <a:ext cx="6397688" cy="340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C3159802-285C-3B5D-E31D-CE5B6635C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68" y="42211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0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82" y="53333"/>
            <a:ext cx="2582314" cy="210759"/>
          </a:xfrm>
        </p:spPr>
        <p:txBody>
          <a:bodyPr/>
          <a:lstStyle/>
          <a:p>
            <a:r>
              <a:rPr lang="en-US" altLang="ko-KR" dirty="0" smtClean="0"/>
              <a:t>IN_PC_PRD_01_06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0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D88E7-1FFD-EA67-978F-42728A199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구매불가 </a:t>
            </a:r>
            <a:r>
              <a:rPr lang="ko-KR" altLang="en-US" dirty="0" err="1"/>
              <a:t>스티키</a:t>
            </a:r>
            <a:r>
              <a:rPr lang="ko-KR" altLang="en-US" dirty="0"/>
              <a:t> 버튼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1DAE58C-F79F-9FAE-DB2F-852316E7C331}"/>
              </a:ext>
            </a:extLst>
          </p:cNvPr>
          <p:cNvGrpSpPr/>
          <p:nvPr/>
        </p:nvGrpSpPr>
        <p:grpSpPr>
          <a:xfrm>
            <a:off x="211857" y="1604786"/>
            <a:ext cx="8263774" cy="612836"/>
            <a:chOff x="211857" y="1604786"/>
            <a:chExt cx="8263774" cy="61283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EBC6E40-EF69-7B96-8214-8683D2AD09C7}"/>
                </a:ext>
              </a:extLst>
            </p:cNvPr>
            <p:cNvSpPr/>
            <p:nvPr/>
          </p:nvSpPr>
          <p:spPr>
            <a:xfrm>
              <a:off x="211857" y="1604786"/>
              <a:ext cx="6295678" cy="612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4B14216-45B9-FF4E-DDC2-879AFB7AF43A}"/>
                </a:ext>
              </a:extLst>
            </p:cNvPr>
            <p:cNvSpPr/>
            <p:nvPr/>
          </p:nvSpPr>
          <p:spPr>
            <a:xfrm>
              <a:off x="6459407" y="1628850"/>
              <a:ext cx="2016224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E3E7F74-A1FC-558C-09B7-3449AEEAD63B}"/>
              </a:ext>
            </a:extLst>
          </p:cNvPr>
          <p:cNvCxnSpPr/>
          <p:nvPr/>
        </p:nvCxnSpPr>
        <p:spPr>
          <a:xfrm>
            <a:off x="42532" y="1245465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5BBAF24-5FA9-7F0E-E002-AEAC87E0E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10471"/>
              </p:ext>
            </p:extLst>
          </p:nvPr>
        </p:nvGraphicFramePr>
        <p:xfrm>
          <a:off x="9000565" y="44450"/>
          <a:ext cx="3168000" cy="55968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구매불가 버튼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하단 스크롤 시 화면 하단에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스티키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판매중지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경우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비활성화 처리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64733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CB1DF073-A388-7B6D-2F9A-78BC921E7E92}"/>
              </a:ext>
            </a:extLst>
          </p:cNvPr>
          <p:cNvSpPr/>
          <p:nvPr/>
        </p:nvSpPr>
        <p:spPr>
          <a:xfrm>
            <a:off x="6661040" y="844019"/>
            <a:ext cx="2245451" cy="4017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구매불가</a:t>
            </a: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4B2AED2F-F07F-FAD1-A7E2-CC1A37ED6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071" y="7720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0864277-AE31-C26B-885D-240B57A6849F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12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82" y="53333"/>
            <a:ext cx="2582314" cy="210759"/>
          </a:xfrm>
        </p:spPr>
        <p:txBody>
          <a:bodyPr/>
          <a:lstStyle/>
          <a:p>
            <a:r>
              <a:rPr lang="en-US" altLang="ko-KR" dirty="0" smtClean="0"/>
              <a:t>IN_PC_PRD_01_07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3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221675</TotalTime>
  <Words>4200</Words>
  <Application>Microsoft Office PowerPoint</Application>
  <PresentationFormat>와이드스크린</PresentationFormat>
  <Paragraphs>1118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0" baseType="lpstr">
      <vt:lpstr>Apple SD Gothic Neo</vt:lpstr>
      <vt:lpstr>color-emoji</vt:lpstr>
      <vt:lpstr>Pretendard</vt:lpstr>
      <vt:lpstr>맑은 고딕</vt:lpstr>
      <vt:lpstr>Arial</vt:lpstr>
      <vt:lpstr>Calibri</vt:lpstr>
      <vt:lpstr>Segoe UI</vt:lpstr>
      <vt:lpstr>Segoe UI Symbol</vt:lpstr>
      <vt:lpstr>Wingdings</vt:lpstr>
      <vt:lpstr>Wingdings 2</vt:lpstr>
      <vt:lpstr>Wingdings 3</vt:lpstr>
      <vt:lpstr>Office 테마</vt:lpstr>
      <vt:lpstr>PowerPoint 프레젠테이션</vt:lpstr>
      <vt:lpstr>Version History</vt:lpstr>
      <vt:lpstr>제품상세 1</vt:lpstr>
      <vt:lpstr>제품상세 1-1</vt:lpstr>
      <vt:lpstr>제품상세 2</vt:lpstr>
      <vt:lpstr>공유하기 팝업</vt:lpstr>
      <vt:lpstr>구매하기 스티키 버튼</vt:lpstr>
      <vt:lpstr>입고알림 신청 스티키 버튼</vt:lpstr>
      <vt:lpstr>구매불가 스티키 버튼</vt:lpstr>
      <vt:lpstr>입고알림 신청 팝업</vt:lpstr>
      <vt:lpstr>제품상세 3_상세정보 탭</vt:lpstr>
      <vt:lpstr>제품상세 3_리뷰탭</vt:lpstr>
      <vt:lpstr>제품상세 4_리뷰탭</vt:lpstr>
      <vt:lpstr>제품상세 4_리뷰탭</vt:lpstr>
      <vt:lpstr>제품상세 5_리뷰탭</vt:lpstr>
      <vt:lpstr>포토리뷰 모아보기 팝업</vt:lpstr>
      <vt:lpstr>포토리뷰 보기 팝업</vt:lpstr>
      <vt:lpstr>신고하기 팝업</vt:lpstr>
      <vt:lpstr>리뷰 포인트 혜택안내 팝업</vt:lpstr>
      <vt:lpstr>제품상세 6_추천영역</vt:lpstr>
      <vt:lpstr>제품상세 7_추천영역</vt:lpstr>
      <vt:lpstr>제품상세 8_푸터</vt:lpstr>
      <vt:lpstr>제품상세 9_유의사항 탭(1/2)</vt:lpstr>
      <vt:lpstr>제품상세 10_유의사항 탭(2/2)</vt:lpstr>
      <vt:lpstr>제품상세_문의 탭</vt:lpstr>
      <vt:lpstr>로그인 요청 팝업</vt:lpstr>
      <vt:lpstr>바로구매 로그인 팝업</vt:lpstr>
      <vt:lpstr>함께 진행하는 기획전 제품 유의사항 팝업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hj.jung</cp:lastModifiedBy>
  <cp:revision>4490</cp:revision>
  <cp:lastPrinted>2022-10-17T06:12:39Z</cp:lastPrinted>
  <dcterms:created xsi:type="dcterms:W3CDTF">2018-04-18T08:51:39Z</dcterms:created>
  <dcterms:modified xsi:type="dcterms:W3CDTF">2024-06-20T02:02:28Z</dcterms:modified>
</cp:coreProperties>
</file>