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63" r:id="rId3"/>
    <p:sldId id="1532" r:id="rId4"/>
    <p:sldId id="1499" r:id="rId5"/>
    <p:sldId id="1505" r:id="rId6"/>
    <p:sldId id="1529" r:id="rId7"/>
    <p:sldId id="1604" r:id="rId8"/>
    <p:sldId id="1605" r:id="rId9"/>
    <p:sldId id="1579" r:id="rId10"/>
    <p:sldId id="1507" r:id="rId11"/>
    <p:sldId id="1537" r:id="rId12"/>
    <p:sldId id="1538" r:id="rId13"/>
    <p:sldId id="1539" r:id="rId14"/>
    <p:sldId id="1540" r:id="rId15"/>
    <p:sldId id="1543" r:id="rId16"/>
    <p:sldId id="1541" r:id="rId17"/>
    <p:sldId id="1547" r:id="rId18"/>
    <p:sldId id="1585" r:id="rId19"/>
    <p:sldId id="1587" r:id="rId20"/>
    <p:sldId id="1606" r:id="rId21"/>
    <p:sldId id="1609" r:id="rId22"/>
    <p:sldId id="1612" r:id="rId23"/>
    <p:sldId id="1577" r:id="rId24"/>
    <p:sldId id="1586" r:id="rId25"/>
    <p:sldId id="1580" r:id="rId26"/>
    <p:sldId id="1581" r:id="rId27"/>
    <p:sldId id="1588" r:id="rId28"/>
    <p:sldId id="1583" r:id="rId29"/>
    <p:sldId id="1589" r:id="rId30"/>
    <p:sldId id="1584" r:id="rId31"/>
    <p:sldId id="1544" r:id="rId32"/>
    <p:sldId id="1545" r:id="rId33"/>
    <p:sldId id="1546" r:id="rId34"/>
    <p:sldId id="1548" r:id="rId35"/>
    <p:sldId id="1550" r:id="rId36"/>
    <p:sldId id="1590" r:id="rId37"/>
    <p:sldId id="1551" r:id="rId38"/>
    <p:sldId id="1552" r:id="rId39"/>
    <p:sldId id="1591" r:id="rId40"/>
    <p:sldId id="1555" r:id="rId41"/>
    <p:sldId id="1557" r:id="rId42"/>
    <p:sldId id="1592" r:id="rId43"/>
    <p:sldId id="1559" r:id="rId44"/>
    <p:sldId id="1594" r:id="rId45"/>
    <p:sldId id="1558" r:id="rId46"/>
    <p:sldId id="1560" r:id="rId47"/>
    <p:sldId id="1561" r:id="rId48"/>
    <p:sldId id="1562" r:id="rId49"/>
    <p:sldId id="1563" r:id="rId50"/>
    <p:sldId id="1593" r:id="rId51"/>
    <p:sldId id="1595" r:id="rId52"/>
    <p:sldId id="1603" r:id="rId53"/>
    <p:sldId id="1573" r:id="rId54"/>
    <p:sldId id="1574" r:id="rId55"/>
    <p:sldId id="1564" r:id="rId56"/>
    <p:sldId id="1566" r:id="rId57"/>
    <p:sldId id="1599" r:id="rId58"/>
    <p:sldId id="1567" r:id="rId59"/>
    <p:sldId id="1568" r:id="rId60"/>
    <p:sldId id="1600" r:id="rId61"/>
    <p:sldId id="1570" r:id="rId62"/>
    <p:sldId id="1571" r:id="rId63"/>
    <p:sldId id="1601" r:id="rId64"/>
    <p:sldId id="1602" r:id="rId65"/>
    <p:sldId id="1575" r:id="rId66"/>
    <p:sldId id="1576" r:id="rId67"/>
    <p:sldId id="1598" r:id="rId68"/>
    <p:sldId id="1596" r:id="rId69"/>
    <p:sldId id="1514" r:id="rId70"/>
    <p:sldId id="1519" r:id="rId71"/>
    <p:sldId id="1517" r:id="rId72"/>
    <p:sldId id="1526" r:id="rId73"/>
    <p:sldId id="1527" r:id="rId7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FD976FC-F6CD-4CEF-A0DB-463D0CB5FF0D}">
          <p14:sldIdLst>
            <p14:sldId id="256"/>
            <p14:sldId id="263"/>
          </p14:sldIdLst>
        </p14:section>
        <p14:section name="주문내역" id="{871E0869-B561-4CE2-A978-1115E46424D1}">
          <p14:sldIdLst>
            <p14:sldId id="1532"/>
            <p14:sldId id="1499"/>
            <p14:sldId id="1505"/>
            <p14:sldId id="1529"/>
            <p14:sldId id="1604"/>
            <p14:sldId id="1605"/>
            <p14:sldId id="1579"/>
            <p14:sldId id="1507"/>
          </p14:sldIdLst>
        </p14:section>
        <p14:section name="주문상세" id="{1D7E3C92-895D-4EF5-96EB-E9A87CB7B8EC}">
          <p14:sldIdLst>
            <p14:sldId id="1537"/>
            <p14:sldId id="1538"/>
            <p14:sldId id="1539"/>
            <p14:sldId id="1540"/>
            <p14:sldId id="1543"/>
            <p14:sldId id="1541"/>
            <p14:sldId id="1547"/>
            <p14:sldId id="1585"/>
            <p14:sldId id="1587"/>
          </p14:sldIdLst>
        </p14:section>
        <p14:section name="매장구매상세" id="{D67A076D-11B8-4F0F-B6F0-F02F073DEC7A}">
          <p14:sldIdLst>
            <p14:sldId id="1606"/>
            <p14:sldId id="1609"/>
            <p14:sldId id="1612"/>
          </p14:sldIdLst>
        </p14:section>
        <p14:section name="옵션변경" id="{EBDEFD05-FF83-4335-8C8B-ED386DCFD7F9}">
          <p14:sldIdLst>
            <p14:sldId id="1577"/>
            <p14:sldId id="1586"/>
            <p14:sldId id="1580"/>
            <p14:sldId id="1581"/>
            <p14:sldId id="1588"/>
            <p14:sldId id="1583"/>
            <p14:sldId id="1589"/>
            <p14:sldId id="1584"/>
          </p14:sldIdLst>
        </p14:section>
        <p14:section name="주문취소" id="{7ED07F18-ED8B-493F-B916-9F7364B21B1E}">
          <p14:sldIdLst>
            <p14:sldId id="1544"/>
            <p14:sldId id="1545"/>
            <p14:sldId id="1546"/>
            <p14:sldId id="1548"/>
            <p14:sldId id="1550"/>
            <p14:sldId id="1590"/>
            <p14:sldId id="1551"/>
            <p14:sldId id="1552"/>
            <p14:sldId id="1591"/>
          </p14:sldIdLst>
        </p14:section>
        <p14:section name="반품신청" id="{165C23EC-ADC8-45BC-84F1-DD34D690C0BE}">
          <p14:sldIdLst>
            <p14:sldId id="1555"/>
            <p14:sldId id="1557"/>
            <p14:sldId id="1592"/>
            <p14:sldId id="1559"/>
            <p14:sldId id="1594"/>
            <p14:sldId id="1558"/>
            <p14:sldId id="1560"/>
            <p14:sldId id="1561"/>
            <p14:sldId id="1562"/>
            <p14:sldId id="1563"/>
            <p14:sldId id="1593"/>
            <p14:sldId id="1595"/>
            <p14:sldId id="1603"/>
          </p14:sldIdLst>
        </p14:section>
        <p14:section name="반품신청완료" id="{CF44875D-C610-446C-83BA-04FC93E27DA3}">
          <p14:sldIdLst>
            <p14:sldId id="1573"/>
            <p14:sldId id="1574"/>
          </p14:sldIdLst>
        </p14:section>
        <p14:section name="교환신청" id="{09DB8E70-84B2-46D6-B42A-EC9D2A9D947E}">
          <p14:sldIdLst>
            <p14:sldId id="1564"/>
            <p14:sldId id="1566"/>
            <p14:sldId id="1599"/>
            <p14:sldId id="1567"/>
            <p14:sldId id="1568"/>
            <p14:sldId id="1600"/>
            <p14:sldId id="1570"/>
            <p14:sldId id="1571"/>
            <p14:sldId id="1601"/>
            <p14:sldId id="1602"/>
            <p14:sldId id="1575"/>
            <p14:sldId id="1576"/>
          </p14:sldIdLst>
        </p14:section>
        <p14:section name="회수지, 배송지 선택 관련 창" id="{46BBACFF-4C9B-4380-9CCC-EF9513454923}">
          <p14:sldIdLst>
            <p14:sldId id="1598"/>
            <p14:sldId id="1596"/>
            <p14:sldId id="1514"/>
            <p14:sldId id="1519"/>
            <p14:sldId id="1517"/>
          </p14:sldIdLst>
        </p14:section>
        <p14:section name="도움말 레이어" id="{1B15EDE8-C3F7-49E1-8B4F-2FED88E70F02}">
          <p14:sldIdLst>
            <p14:sldId id="1526"/>
            <p14:sldId id="1527"/>
          </p14:sldIdLst>
        </p14:section>
      </p14:sectionLst>
    </p:ext>
    <p:ext uri="{EFAFB233-063F-42B5-8137-9DF3F51BA10A}">
      <p15:sldGuideLst xmlns:p15="http://schemas.microsoft.com/office/powerpoint/2012/main">
        <p15:guide id="1" orient="horz" pos="572" userDrawn="1">
          <p15:clr>
            <a:srgbClr val="A4A3A4"/>
          </p15:clr>
        </p15:guide>
        <p15:guide id="2" pos="1980" userDrawn="1">
          <p15:clr>
            <a:srgbClr val="A4A3A4"/>
          </p15:clr>
        </p15:guide>
        <p15:guide id="5" pos="574" userDrawn="1">
          <p15:clr>
            <a:srgbClr val="A4A3A4"/>
          </p15:clr>
        </p15:guide>
        <p15:guide id="10" orient="horz" pos="2016" userDrawn="1">
          <p15:clr>
            <a:srgbClr val="A4A3A4"/>
          </p15:clr>
        </p15:guide>
        <p15:guide id="11" orient="horz" pos="391" userDrawn="1">
          <p15:clr>
            <a:srgbClr val="A4A3A4"/>
          </p15:clr>
        </p15:guide>
        <p15:guide id="12" pos="5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99"/>
    <a:srgbClr val="FFFF00"/>
    <a:srgbClr val="00BC70"/>
    <a:srgbClr val="C5E0B4"/>
    <a:srgbClr val="E6E6E6"/>
    <a:srgbClr val="000000"/>
    <a:srgbClr val="F2F2F2"/>
    <a:srgbClr val="8FAADC"/>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2" autoAdjust="0"/>
    <p:restoredTop sz="96391" autoAdjust="0"/>
  </p:normalViewPr>
  <p:slideViewPr>
    <p:cSldViewPr>
      <p:cViewPr>
        <p:scale>
          <a:sx n="100" d="100"/>
          <a:sy n="100" d="100"/>
        </p:scale>
        <p:origin x="1056" y="600"/>
      </p:cViewPr>
      <p:guideLst>
        <p:guide orient="horz" pos="572"/>
        <p:guide pos="1980"/>
        <p:guide pos="574"/>
        <p:guide orient="horz" pos="2016"/>
        <p:guide orient="horz" pos="391"/>
        <p:guide pos="5155"/>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howGuides="1">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sz="quarter" idx="1"/>
          </p:nvPr>
        </p:nvSpPr>
        <p:spPr>
          <a:xfrm>
            <a:off x="3850444" y="0"/>
            <a:ext cx="2945659" cy="498056"/>
          </a:xfrm>
          <a:prstGeom prst="rect">
            <a:avLst/>
          </a:prstGeom>
        </p:spPr>
        <p:txBody>
          <a:bodyPr vert="horz" lIns="95557" tIns="47778" rIns="95557" bIns="47778" rtlCol="0"/>
          <a:lstStyle>
            <a:lvl1pPr algn="r">
              <a:defRPr sz="1300"/>
            </a:lvl1pPr>
          </a:lstStyle>
          <a:p>
            <a:fld id="{821777BE-CA2A-4794-AAF6-4255D016CCDF}" type="datetimeFigureOut">
              <a:rPr lang="ko-KR" altLang="en-US" smtClean="0"/>
              <a:t>2024-06-13</a:t>
            </a:fld>
            <a:endParaRPr lang="ko-KR" altLang="en-US"/>
          </a:p>
        </p:txBody>
      </p:sp>
      <p:sp>
        <p:nvSpPr>
          <p:cNvPr id="4" name="바닥글 개체 틀 3"/>
          <p:cNvSpPr>
            <a:spLocks noGrp="1"/>
          </p:cNvSpPr>
          <p:nvPr>
            <p:ph type="ftr" sz="quarter" idx="2"/>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50444" y="9428585"/>
            <a:ext cx="2945659" cy="498055"/>
          </a:xfrm>
          <a:prstGeom prst="rect">
            <a:avLst/>
          </a:prstGeom>
        </p:spPr>
        <p:txBody>
          <a:bodyPr vert="horz" lIns="95557" tIns="47778" rIns="95557" bIns="47778" rtlCol="0" anchor="b"/>
          <a:lstStyle>
            <a:lvl1pPr algn="r">
              <a:defRPr sz="1300"/>
            </a:lvl1pPr>
          </a:lstStyle>
          <a:p>
            <a:fld id="{1FA78CE8-3046-4A6F-B16C-64F64F6CFB41}" type="slidenum">
              <a:rPr lang="ko-KR" altLang="en-US" smtClean="0"/>
              <a:t>‹#›</a:t>
            </a:fld>
            <a:endParaRPr lang="ko-KR" altLang="en-US"/>
          </a:p>
        </p:txBody>
      </p:sp>
    </p:spTree>
    <p:extLst>
      <p:ext uri="{BB962C8B-B14F-4D97-AF65-F5344CB8AC3E}">
        <p14:creationId xmlns:p14="http://schemas.microsoft.com/office/powerpoint/2010/main" val="30335404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idx="1"/>
          </p:nvPr>
        </p:nvSpPr>
        <p:spPr>
          <a:xfrm>
            <a:off x="3850444" y="0"/>
            <a:ext cx="2945659" cy="498056"/>
          </a:xfrm>
          <a:prstGeom prst="rect">
            <a:avLst/>
          </a:prstGeom>
        </p:spPr>
        <p:txBody>
          <a:bodyPr vert="horz" lIns="95557" tIns="47778" rIns="95557" bIns="47778" rtlCol="0"/>
          <a:lstStyle>
            <a:lvl1pPr algn="r">
              <a:defRPr sz="1300"/>
            </a:lvl1pPr>
          </a:lstStyle>
          <a:p>
            <a:fld id="{842D98B4-3167-41AF-8D55-234B1FD2CD86}" type="datetimeFigureOut">
              <a:rPr lang="ko-KR" altLang="en-US" smtClean="0"/>
              <a:t>2024-06-13</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57" tIns="47778" rIns="95557" bIns="47778"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5557" tIns="47778" rIns="95557" bIns="4777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428585"/>
            <a:ext cx="2945659" cy="498055"/>
          </a:xfrm>
          <a:prstGeom prst="rect">
            <a:avLst/>
          </a:prstGeom>
        </p:spPr>
        <p:txBody>
          <a:bodyPr vert="horz" lIns="95557" tIns="47778" rIns="95557" bIns="47778" rtlCol="0" anchor="b"/>
          <a:lstStyle>
            <a:lvl1pPr algn="r">
              <a:defRPr sz="1300"/>
            </a:lvl1pPr>
          </a:lstStyle>
          <a:p>
            <a:fld id="{1D8BDFA2-A74A-40EE-8360-B385A107A97C}" type="slidenum">
              <a:rPr lang="ko-KR" altLang="en-US" smtClean="0"/>
              <a:t>‹#›</a:t>
            </a:fld>
            <a:endParaRPr lang="ko-KR" altLang="en-US"/>
          </a:p>
        </p:txBody>
      </p:sp>
    </p:spTree>
    <p:extLst>
      <p:ext uri="{BB962C8B-B14F-4D97-AF65-F5344CB8AC3E}">
        <p14:creationId xmlns:p14="http://schemas.microsoft.com/office/powerpoint/2010/main" val="2839793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a:t>
            </a:fld>
            <a:endParaRPr lang="ko-KR" altLang="en-US"/>
          </a:p>
        </p:txBody>
      </p:sp>
    </p:spTree>
    <p:extLst>
      <p:ext uri="{BB962C8B-B14F-4D97-AF65-F5344CB8AC3E}">
        <p14:creationId xmlns:p14="http://schemas.microsoft.com/office/powerpoint/2010/main" val="384817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26</a:t>
            </a:fld>
            <a:endParaRPr lang="ko-KR" altLang="en-US"/>
          </a:p>
        </p:txBody>
      </p:sp>
    </p:spTree>
    <p:extLst>
      <p:ext uri="{BB962C8B-B14F-4D97-AF65-F5344CB8AC3E}">
        <p14:creationId xmlns:p14="http://schemas.microsoft.com/office/powerpoint/2010/main" val="261544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28</a:t>
            </a:fld>
            <a:endParaRPr lang="ko-KR" altLang="en-US"/>
          </a:p>
        </p:txBody>
      </p:sp>
    </p:spTree>
    <p:extLst>
      <p:ext uri="{BB962C8B-B14F-4D97-AF65-F5344CB8AC3E}">
        <p14:creationId xmlns:p14="http://schemas.microsoft.com/office/powerpoint/2010/main" val="354764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30</a:t>
            </a:fld>
            <a:endParaRPr lang="ko-KR" altLang="en-US"/>
          </a:p>
        </p:txBody>
      </p:sp>
    </p:spTree>
    <p:extLst>
      <p:ext uri="{BB962C8B-B14F-4D97-AF65-F5344CB8AC3E}">
        <p14:creationId xmlns:p14="http://schemas.microsoft.com/office/powerpoint/2010/main" val="407531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69</a:t>
            </a:fld>
            <a:endParaRPr lang="ko-KR" altLang="en-US"/>
          </a:p>
        </p:txBody>
      </p:sp>
    </p:spTree>
    <p:extLst>
      <p:ext uri="{BB962C8B-B14F-4D97-AF65-F5344CB8AC3E}">
        <p14:creationId xmlns:p14="http://schemas.microsoft.com/office/powerpoint/2010/main" val="382912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70</a:t>
            </a:fld>
            <a:endParaRPr lang="ko-KR" altLang="en-US"/>
          </a:p>
        </p:txBody>
      </p:sp>
    </p:spTree>
    <p:extLst>
      <p:ext uri="{BB962C8B-B14F-4D97-AF65-F5344CB8AC3E}">
        <p14:creationId xmlns:p14="http://schemas.microsoft.com/office/powerpoint/2010/main" val="367814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6" name="그림 5" descr="Untitled-1.png"/>
          <p:cNvPicPr>
            <a:picLocks noChangeAspect="1"/>
          </p:cNvPicPr>
          <p:nvPr userDrawn="1"/>
        </p:nvPicPr>
        <p:blipFill>
          <a:blip r:embed="rId2" cstate="print"/>
          <a:srcRect t="15099" r="29625"/>
          <a:stretch>
            <a:fillRect/>
          </a:stretch>
        </p:blipFill>
        <p:spPr>
          <a:xfrm>
            <a:off x="5214538" y="9538"/>
            <a:ext cx="6969224" cy="5822504"/>
          </a:xfrm>
          <a:prstGeom prst="rect">
            <a:avLst/>
          </a:prstGeom>
        </p:spPr>
      </p:pic>
    </p:spTree>
    <p:extLst>
      <p:ext uri="{BB962C8B-B14F-4D97-AF65-F5344CB8AC3E}">
        <p14:creationId xmlns:p14="http://schemas.microsoft.com/office/powerpoint/2010/main" val="31204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365969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06473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165618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378055570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Tree>
    <p:extLst>
      <p:ext uri="{BB962C8B-B14F-4D97-AF65-F5344CB8AC3E}">
        <p14:creationId xmlns:p14="http://schemas.microsoft.com/office/powerpoint/2010/main" val="17066282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1320103044"/>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Tree>
    <p:extLst>
      <p:ext uri="{BB962C8B-B14F-4D97-AF65-F5344CB8AC3E}">
        <p14:creationId xmlns:p14="http://schemas.microsoft.com/office/powerpoint/2010/main" val="16510119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201019062"/>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412662164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02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3410625756"/>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2768272188"/>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10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1609092346"/>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ext uri="{D42A27DB-BD31-4B8C-83A1-F6EECF244321}">
                <p14:modId xmlns:p14="http://schemas.microsoft.com/office/powerpoint/2010/main" val="801460883"/>
              </p:ext>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6270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4287435763"/>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6986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3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9" name="직사각형 8"/>
          <p:cNvSpPr/>
          <p:nvPr userDrawn="1"/>
        </p:nvSpPr>
        <p:spPr>
          <a:xfrm>
            <a:off x="0" y="3068960"/>
            <a:ext cx="662523" cy="7200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10" name="Straight Connector 5"/>
          <p:cNvCxnSpPr/>
          <p:nvPr userDrawn="1"/>
        </p:nvCxnSpPr>
        <p:spPr>
          <a:xfrm>
            <a:off x="777407" y="3804138"/>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a:off x="777407" y="4303054"/>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6"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8" name="직선 연결선 7"/>
          <p:cNvCxnSpPr/>
          <p:nvPr userDrawn="1"/>
        </p:nvCxnSpPr>
        <p:spPr>
          <a:xfrm flipV="1">
            <a:off x="6099387" y="369117"/>
            <a:ext cx="0" cy="6279332"/>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15754206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4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3" name="부제목 2"/>
          <p:cNvSpPr>
            <a:spLocks noGrp="1"/>
          </p:cNvSpPr>
          <p:nvPr>
            <p:ph type="subTitle" idx="1"/>
          </p:nvPr>
        </p:nvSpPr>
        <p:spPr>
          <a:xfrm>
            <a:off x="2060896"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3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1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a:spLocks noGrp="1"/>
          </p:cNvSpPr>
          <p:nvPr>
            <p:ph type="subTitle" idx="1"/>
          </p:nvPr>
        </p:nvSpPr>
        <p:spPr>
          <a:xfrm>
            <a:off x="3041971"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Tree>
    <p:extLst>
      <p:ext uri="{BB962C8B-B14F-4D97-AF65-F5344CB8AC3E}">
        <p14:creationId xmlns:p14="http://schemas.microsoft.com/office/powerpoint/2010/main" val="3817924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94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제목 1"/>
          <p:cNvSpPr>
            <a:spLocks noGrp="1"/>
          </p:cNvSpPr>
          <p:nvPr>
            <p:ph type="title"/>
          </p:nvPr>
        </p:nvSpPr>
        <p:spPr>
          <a:xfrm>
            <a:off x="838200" y="2636912"/>
            <a:ext cx="10515600" cy="1325563"/>
          </a:xfrm>
          <a:prstGeom prst="rect">
            <a:avLst/>
          </a:prstGeom>
        </p:spPr>
        <p:txBody>
          <a:bodyPr anchor="ctr"/>
          <a:lstStyle>
            <a:lvl1pPr algn="ctr">
              <a:defRPr sz="3600"/>
            </a:lvl1pPr>
          </a:lstStyle>
          <a:p>
            <a:r>
              <a:rPr lang="ko-KR" altLang="en-US" dirty="0"/>
              <a:t>마스터 제목 스타일 편집</a:t>
            </a:r>
          </a:p>
        </p:txBody>
      </p:sp>
    </p:spTree>
    <p:extLst>
      <p:ext uri="{BB962C8B-B14F-4D97-AF65-F5344CB8AC3E}">
        <p14:creationId xmlns:p14="http://schemas.microsoft.com/office/powerpoint/2010/main" val="222850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351363D-9B7C-4E8B-9EA3-0DAE8CE342AA}"/>
              </a:ext>
            </a:extLst>
          </p:cNvPr>
          <p:cNvSpPr/>
          <p:nvPr userDrawn="1"/>
        </p:nvSpPr>
        <p:spPr>
          <a:xfrm>
            <a:off x="53790" y="369117"/>
            <a:ext cx="12091193" cy="627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3" name="직선 연결선 2"/>
          <p:cNvCxnSpPr>
            <a:stCxn id="9" idx="2"/>
            <a:endCxn id="9" idx="0"/>
          </p:cNvCxnSpPr>
          <p:nvPr userDrawn="1"/>
        </p:nvCxnSpPr>
        <p:spPr>
          <a:xfrm flipV="1">
            <a:off x="6099387" y="369117"/>
            <a:ext cx="0" cy="6279332"/>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3" name="직사각형 12"/>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00725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9C43386E-E424-4971-A012-186C51024BFD}"/>
              </a:ext>
            </a:extLst>
          </p:cNvPr>
          <p:cNvCxnSpPr/>
          <p:nvPr userDrawn="1"/>
        </p:nvCxnSpPr>
        <p:spPr>
          <a:xfrm>
            <a:off x="4566710" y="762003"/>
            <a:ext cx="0" cy="5961339"/>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413F0A93-F6AB-4764-87A1-3D2803C82EDD}"/>
              </a:ext>
            </a:extLst>
          </p:cNvPr>
          <p:cNvCxnSpPr>
            <a:cxnSpLocks/>
          </p:cNvCxnSpPr>
          <p:nvPr userDrawn="1"/>
        </p:nvCxnSpPr>
        <p:spPr>
          <a:xfrm>
            <a:off x="6091988" y="302363"/>
            <a:ext cx="0" cy="6346086"/>
          </a:xfrm>
          <a:prstGeom prst="line">
            <a:avLst/>
          </a:prstGeom>
          <a:ln>
            <a:solidFill>
              <a:srgbClr val="FF0000">
                <a:alpha val="40000"/>
              </a:srgbClr>
            </a:solidFill>
            <a:prstDash val="dashDot"/>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41470903-B30D-4D55-A5F4-ECBF989F771D}"/>
              </a:ext>
            </a:extLst>
          </p:cNvPr>
          <p:cNvSpPr/>
          <p:nvPr userDrawn="1"/>
        </p:nvSpPr>
        <p:spPr>
          <a:xfrm>
            <a:off x="47624" y="515263"/>
            <a:ext cx="12091249" cy="613318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800">
              <a:solidFill>
                <a:schemeClr val="tx1"/>
              </a:solidFill>
            </a:endParaRPr>
          </a:p>
        </p:txBody>
      </p:sp>
      <p:graphicFrame>
        <p:nvGraphicFramePr>
          <p:cNvPr id="14"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2773917258"/>
              </p:ext>
            </p:extLst>
          </p:nvPr>
        </p:nvGraphicFramePr>
        <p:xfrm>
          <a:off x="47624" y="47519"/>
          <a:ext cx="12091246" cy="431040"/>
        </p:xfrm>
        <a:graphic>
          <a:graphicData uri="http://schemas.openxmlformats.org/drawingml/2006/table">
            <a:tbl>
              <a:tblPr/>
              <a:tblGrid>
                <a:gridCol w="972244">
                  <a:extLst>
                    <a:ext uri="{9D8B030D-6E8A-4147-A177-3AD203B41FA5}">
                      <a16:colId xmlns:a16="http://schemas.microsoft.com/office/drawing/2014/main" val="20000"/>
                    </a:ext>
                  </a:extLst>
                </a:gridCol>
                <a:gridCol w="3990189">
                  <a:extLst>
                    <a:ext uri="{9D8B030D-6E8A-4147-A177-3AD203B41FA5}">
                      <a16:colId xmlns:a16="http://schemas.microsoft.com/office/drawing/2014/main" val="20001"/>
                    </a:ext>
                  </a:extLst>
                </a:gridCol>
                <a:gridCol w="1089813">
                  <a:extLst>
                    <a:ext uri="{9D8B030D-6E8A-4147-A177-3AD203B41FA5}">
                      <a16:colId xmlns:a16="http://schemas.microsoft.com/office/drawing/2014/main" val="20002"/>
                    </a:ext>
                  </a:extLst>
                </a:gridCol>
                <a:gridCol w="6039000">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6806755"/>
                  </a:ext>
                </a:extLst>
              </a:tr>
            </a:tbl>
          </a:graphicData>
        </a:graphic>
      </p:graphicFrame>
      <p:sp>
        <p:nvSpPr>
          <p:cNvPr id="17" name="제목 1"/>
          <p:cNvSpPr>
            <a:spLocks noGrp="1"/>
          </p:cNvSpPr>
          <p:nvPr>
            <p:ph type="ctrTitle" hasCustomPrompt="1"/>
          </p:nvPr>
        </p:nvSpPr>
        <p:spPr>
          <a:xfrm>
            <a:off x="6107187" y="47328"/>
            <a:ext cx="6031686" cy="213090"/>
          </a:xfrm>
          <a:prstGeom prst="rect">
            <a:avLst/>
          </a:prstGeom>
        </p:spPr>
        <p:txBody>
          <a:bodyPr anchor="b"/>
          <a:lstStyle>
            <a:lvl1pPr algn="l">
              <a:defRPr sz="800"/>
            </a:lvl1pPr>
          </a:lstStyle>
          <a:p>
            <a:r>
              <a:rPr lang="ko-KR" altLang="en-US" dirty="0"/>
              <a:t>페이지명입력</a:t>
            </a:r>
          </a:p>
        </p:txBody>
      </p:sp>
      <p:sp>
        <p:nvSpPr>
          <p:cNvPr id="18" name="부제목 2"/>
          <p:cNvSpPr>
            <a:spLocks noGrp="1"/>
          </p:cNvSpPr>
          <p:nvPr>
            <p:ph type="subTitle" idx="1" hasCustomPrompt="1"/>
          </p:nvPr>
        </p:nvSpPr>
        <p:spPr>
          <a:xfrm>
            <a:off x="1012273" y="49659"/>
            <a:ext cx="3995955" cy="210759"/>
          </a:xfrm>
          <a:prstGeom prst="rect">
            <a:avLst/>
          </a:prstGeom>
        </p:spPr>
        <p:txBody>
          <a:bodyPr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cxnSp>
        <p:nvCxnSpPr>
          <p:cNvPr id="19" name="직선 연결선 18"/>
          <p:cNvCxnSpPr>
            <a:endCxn id="13" idx="0"/>
          </p:cNvCxnSpPr>
          <p:nvPr userDrawn="1"/>
        </p:nvCxnSpPr>
        <p:spPr>
          <a:xfrm flipH="1" flipV="1">
            <a:off x="6093249" y="515263"/>
            <a:ext cx="6138" cy="6133186"/>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5" name="직사각형 14"/>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80202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627219490"/>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9837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545423915"/>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81014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18128164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817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636486767"/>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42367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49299395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35654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1238568" y="6692311"/>
            <a:ext cx="900000" cy="114649"/>
          </a:xfrm>
          <a:prstGeom prst="rect">
            <a:avLst/>
          </a:prstGeom>
        </p:spPr>
      </p:pic>
    </p:spTree>
    <p:extLst>
      <p:ext uri="{BB962C8B-B14F-4D97-AF65-F5344CB8AC3E}">
        <p14:creationId xmlns:p14="http://schemas.microsoft.com/office/powerpoint/2010/main" val="923768271"/>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57" r:id="rId3"/>
    <p:sldLayoutId id="2147483649" r:id="rId4"/>
    <p:sldLayoutId id="2147483679" r:id="rId5"/>
    <p:sldLayoutId id="2147483682" r:id="rId6"/>
    <p:sldLayoutId id="2147483680" r:id="rId7"/>
    <p:sldLayoutId id="2147483681" r:id="rId8"/>
    <p:sldLayoutId id="2147483678" r:id="rId9"/>
    <p:sldLayoutId id="2147483683" r:id="rId10"/>
    <p:sldLayoutId id="2147483684" r:id="rId11"/>
    <p:sldLayoutId id="2147483685" r:id="rId12"/>
    <p:sldLayoutId id="2147483686" r:id="rId13"/>
    <p:sldLayoutId id="2147483689" r:id="rId14"/>
    <p:sldLayoutId id="2147483688" r:id="rId15"/>
    <p:sldLayoutId id="2147483690" r:id="rId16"/>
    <p:sldLayoutId id="2147483687" r:id="rId17"/>
    <p:sldLayoutId id="2147483691" r:id="rId18"/>
    <p:sldLayoutId id="2147483670" r:id="rId19"/>
    <p:sldLayoutId id="2147483673" r:id="rId20"/>
    <p:sldLayoutId id="2147483674" r:id="rId21"/>
    <p:sldLayoutId id="2147483675" r:id="rId22"/>
    <p:sldLayoutId id="2147483676" r:id="rId23"/>
    <p:sldLayoutId id="2147483677" r:id="rId2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5"/>
          <p:cNvCxnSpPr/>
          <p:nvPr/>
        </p:nvCxnSpPr>
        <p:spPr>
          <a:xfrm>
            <a:off x="1964369" y="3414252"/>
            <a:ext cx="845451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제목 7"/>
          <p:cNvSpPr txBox="1">
            <a:spLocks/>
          </p:cNvSpPr>
          <p:nvPr/>
        </p:nvSpPr>
        <p:spPr>
          <a:xfrm>
            <a:off x="335360" y="2708920"/>
            <a:ext cx="11636232" cy="676275"/>
          </a:xfrm>
          <a:prstGeom prst="rect">
            <a:avLst/>
          </a:prstGeom>
        </p:spPr>
        <p:txBody>
          <a:bodyPr anchor="ctr" anchorCtr="0">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800" dirty="0" err="1" smtClean="0">
                <a:latin typeface="+mj-ea"/>
              </a:rPr>
              <a:t>innisfree_FO</a:t>
            </a:r>
            <a:r>
              <a:rPr lang="ko-KR" altLang="en-US" sz="2800" dirty="0" err="1" smtClean="0">
                <a:latin typeface="+mj-ea"/>
              </a:rPr>
              <a:t>리뉴얼</a:t>
            </a:r>
            <a:r>
              <a:rPr lang="en-US" altLang="ko-KR" sz="2800" dirty="0" smtClean="0"/>
              <a:t>_PC_</a:t>
            </a:r>
            <a:r>
              <a:rPr lang="ko-KR" altLang="en-US" sz="2800" dirty="0" err="1" smtClean="0">
                <a:latin typeface="+mj-ea"/>
              </a:rPr>
              <a:t>주문관리</a:t>
            </a:r>
            <a:r>
              <a:rPr lang="ko-KR" altLang="en-US" sz="2800" dirty="0" smtClean="0">
                <a:latin typeface="+mj-ea"/>
              </a:rPr>
              <a:t> </a:t>
            </a:r>
            <a:r>
              <a:rPr lang="ko-KR" altLang="en-US" sz="2800" dirty="0" err="1" smtClean="0">
                <a:ln w="6350">
                  <a:solidFill>
                    <a:schemeClr val="tx1">
                      <a:lumMod val="50000"/>
                      <a:lumOff val="50000"/>
                      <a:alpha val="40000"/>
                    </a:schemeClr>
                  </a:solidFill>
                </a:ln>
                <a:latin typeface="+mj-ea"/>
              </a:rPr>
              <a:t>화면설계서</a:t>
            </a:r>
            <a:endParaRPr lang="ko-KR" altLang="en-US" sz="2800" dirty="0">
              <a:ln w="6350">
                <a:solidFill>
                  <a:schemeClr val="tx1">
                    <a:lumMod val="50000"/>
                    <a:lumOff val="50000"/>
                    <a:alpha val="40000"/>
                  </a:schemeClr>
                </a:solidFill>
              </a:ln>
              <a:latin typeface="+mj-ea"/>
            </a:endParaRPr>
          </a:p>
        </p:txBody>
      </p:sp>
      <p:sp>
        <p:nvSpPr>
          <p:cNvPr id="15" name="부제목 9"/>
          <p:cNvSpPr txBox="1">
            <a:spLocks/>
          </p:cNvSpPr>
          <p:nvPr/>
        </p:nvSpPr>
        <p:spPr>
          <a:xfrm>
            <a:off x="1964369" y="3538339"/>
            <a:ext cx="3512795" cy="466725"/>
          </a:xfrm>
          <a:prstGeom prst="rect">
            <a:avLst/>
          </a:prstGeom>
        </p:spPr>
        <p:txBody>
          <a:bodyPr lIns="72000" tIns="36000" rIns="36000" bIns="36000" anchor="ct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ko-KR" sz="1200" b="1" dirty="0">
                <a:latin typeface="+mn-ea"/>
              </a:rPr>
              <a:t>Version</a:t>
            </a:r>
            <a:r>
              <a:rPr lang="en-US" altLang="ko-KR" sz="1200" b="1" dirty="0">
                <a:solidFill>
                  <a:schemeClr val="tx1">
                    <a:lumMod val="65000"/>
                    <a:lumOff val="35000"/>
                  </a:schemeClr>
                </a:solidFill>
                <a:latin typeface="+mn-ea"/>
              </a:rPr>
              <a:t> </a:t>
            </a:r>
            <a:r>
              <a:rPr lang="en-US" altLang="ko-KR" sz="1200" b="1" dirty="0" smtClean="0">
                <a:solidFill>
                  <a:schemeClr val="tx1">
                    <a:lumMod val="65000"/>
                    <a:lumOff val="35000"/>
                  </a:schemeClr>
                </a:solidFill>
                <a:latin typeface="+mn-ea"/>
              </a:rPr>
              <a:t>0.90 / </a:t>
            </a:r>
            <a:r>
              <a:rPr lang="en-US" altLang="ko-KR" sz="1200" b="1" dirty="0" smtClean="0">
                <a:solidFill>
                  <a:schemeClr val="tx1">
                    <a:lumMod val="65000"/>
                    <a:lumOff val="35000"/>
                  </a:schemeClr>
                </a:solidFill>
                <a:latin typeface="+mn-ea"/>
              </a:rPr>
              <a:t>2024-06-13</a:t>
            </a:r>
            <a:endParaRPr lang="en-US" altLang="ko-KR" sz="1200" b="1" dirty="0" smtClean="0">
              <a:solidFill>
                <a:schemeClr val="tx1">
                  <a:lumMod val="65000"/>
                  <a:lumOff val="35000"/>
                </a:schemeClr>
              </a:solidFill>
              <a:latin typeface="+mn-ea"/>
            </a:endParaRPr>
          </a:p>
          <a:p>
            <a:pPr marL="0" indent="0">
              <a:lnSpc>
                <a:spcPct val="100000"/>
              </a:lnSpc>
              <a:buFont typeface="Arial" panose="020B0604020202020204" pitchFamily="34" charset="0"/>
              <a:buNone/>
            </a:pPr>
            <a:r>
              <a:rPr lang="ko-KR" altLang="en-US" sz="1200" b="1" dirty="0" err="1" smtClean="0">
                <a:solidFill>
                  <a:schemeClr val="tx1">
                    <a:lumMod val="65000"/>
                    <a:lumOff val="35000"/>
                  </a:schemeClr>
                </a:solidFill>
                <a:latin typeface="+mn-ea"/>
              </a:rPr>
              <a:t>이세연</a:t>
            </a:r>
            <a:endParaRPr lang="ko-KR" altLang="ko-KR" sz="1200" b="1" dirty="0">
              <a:solidFill>
                <a:schemeClr val="tx1">
                  <a:lumMod val="65000"/>
                  <a:lumOff val="35000"/>
                </a:schemeClr>
              </a:solidFill>
              <a:latin typeface="+mn-ea"/>
            </a:endParaRPr>
          </a:p>
        </p:txBody>
      </p:sp>
    </p:spTree>
    <p:extLst>
      <p:ext uri="{BB962C8B-B14F-4D97-AF65-F5344CB8AC3E}">
        <p14:creationId xmlns:p14="http://schemas.microsoft.com/office/powerpoint/2010/main" val="426489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배송조회</a:t>
            </a:r>
            <a:endParaRPr lang="ko-KR" altLang="en-US" dirty="0"/>
          </a:p>
        </p:txBody>
      </p:sp>
      <p:sp>
        <p:nvSpPr>
          <p:cNvPr id="12" name="부제목 11"/>
          <p:cNvSpPr>
            <a:spLocks noGrp="1"/>
          </p:cNvSpPr>
          <p:nvPr>
            <p:ph type="subTitle" idx="1"/>
          </p:nvPr>
        </p:nvSpPr>
        <p:spPr/>
        <p:txBody>
          <a:bodyPr/>
          <a:lstStyle/>
          <a:p>
            <a:r>
              <a:rPr lang="en-US" altLang="ko-KR" dirty="0"/>
              <a:t> </a:t>
            </a:r>
            <a:r>
              <a:rPr lang="en-US" altLang="ko-KR" dirty="0" smtClean="0"/>
              <a:t>IN_PC_MYP_01_10</a:t>
            </a:r>
            <a:endParaRPr lang="ko-KR" altLang="en-US" dirty="0"/>
          </a:p>
        </p:txBody>
      </p:sp>
      <p:graphicFrame>
        <p:nvGraphicFramePr>
          <p:cNvPr id="95" name="표 94"/>
          <p:cNvGraphicFramePr>
            <a:graphicFrameLocks noGrp="1"/>
          </p:cNvGraphicFramePr>
          <p:nvPr>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589394"/>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 </a:t>
            </a:r>
            <a:endParaRPr lang="ko-KR" altLang="en-US" sz="800" dirty="0">
              <a:solidFill>
                <a:schemeClr val="tx1"/>
              </a:solidFill>
            </a:endParaRPr>
          </a:p>
        </p:txBody>
      </p:sp>
      <p:grpSp>
        <p:nvGrpSpPr>
          <p:cNvPr id="8" name="그룹 7"/>
          <p:cNvGrpSpPr/>
          <p:nvPr/>
        </p:nvGrpSpPr>
        <p:grpSpPr>
          <a:xfrm>
            <a:off x="95437" y="618601"/>
            <a:ext cx="8842045" cy="1627310"/>
            <a:chOff x="95437" y="618601"/>
            <a:chExt cx="8842045" cy="1627310"/>
          </a:xfrm>
        </p:grpSpPr>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81" name="그룹 80"/>
            <p:cNvGrpSpPr/>
            <p:nvPr/>
          </p:nvGrpSpPr>
          <p:grpSpPr>
            <a:xfrm>
              <a:off x="3377038" y="1528658"/>
              <a:ext cx="5336661" cy="631401"/>
              <a:chOff x="4716558" y="1528658"/>
              <a:chExt cx="3997141" cy="631401"/>
            </a:xfrm>
          </p:grpSpPr>
          <p:sp>
            <p:nvSpPr>
              <p:cNvPr id="93" name="모서리가 둥근 직사각형 92"/>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96" name="그룹 95"/>
              <p:cNvGrpSpPr/>
              <p:nvPr/>
            </p:nvGrpSpPr>
            <p:grpSpPr>
              <a:xfrm>
                <a:off x="4716558" y="1528658"/>
                <a:ext cx="2634125" cy="631401"/>
                <a:chOff x="3222949" y="3640347"/>
                <a:chExt cx="2661238" cy="327804"/>
              </a:xfrm>
              <a:solidFill>
                <a:schemeClr val="bg1">
                  <a:lumMod val="95000"/>
                </a:schemeClr>
              </a:solidFill>
            </p:grpSpPr>
            <p:sp>
              <p:nvSpPr>
                <p:cNvPr id="99" name="모서리가 둥근 직사각형 98"/>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00" name="모서리가 둥근 직사각형 99"/>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90" name="TextBox 89"/>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794923"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01" name="직사각형 100"/>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6"/>
          <a:stretch>
            <a:fillRect/>
          </a:stretch>
        </p:blipFill>
        <p:spPr>
          <a:xfrm>
            <a:off x="2396530" y="803457"/>
            <a:ext cx="4060713" cy="5459706"/>
          </a:xfrm>
          <a:prstGeom prst="rect">
            <a:avLst/>
          </a:prstGeom>
        </p:spPr>
      </p:pic>
      <p:sp>
        <p:nvSpPr>
          <p:cNvPr id="35" name="사각형: 둥근 모서리 92">
            <a:extLst>
              <a:ext uri="{FF2B5EF4-FFF2-40B4-BE49-F238E27FC236}">
                <a16:creationId xmlns:a16="http://schemas.microsoft.com/office/drawing/2014/main" id="{2A18CAD1-978E-453D-B4C0-E427E20CB864}"/>
              </a:ext>
            </a:extLst>
          </p:cNvPr>
          <p:cNvSpPr/>
          <p:nvPr/>
        </p:nvSpPr>
        <p:spPr>
          <a:xfrm rot="19995522">
            <a:off x="3435777" y="3015564"/>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en-US" altLang="ko-KR" sz="1050" b="1" dirty="0" smtClean="0">
              <a:solidFill>
                <a:schemeClr val="bg1"/>
              </a:solidFill>
              <a:latin typeface="+mn-ea"/>
            </a:endParaRPr>
          </a:p>
          <a:p>
            <a:pPr algn="ctr"/>
            <a:r>
              <a:rPr lang="ko-KR" altLang="en-US" sz="1050" b="1" dirty="0" smtClean="0">
                <a:solidFill>
                  <a:srgbClr val="0000FF"/>
                </a:solidFill>
                <a:latin typeface="+mn-ea"/>
              </a:rPr>
              <a:t>단</a:t>
            </a:r>
            <a:r>
              <a:rPr lang="en-US" altLang="ko-KR" sz="1050" b="1" dirty="0" smtClean="0">
                <a:solidFill>
                  <a:srgbClr val="0000FF"/>
                </a:solidFill>
                <a:latin typeface="+mn-ea"/>
              </a:rPr>
              <a:t>, </a:t>
            </a:r>
            <a:r>
              <a:rPr lang="ko-KR" altLang="en-US" sz="1050" b="1" dirty="0" smtClean="0">
                <a:solidFill>
                  <a:srgbClr val="0000FF"/>
                </a:solidFill>
                <a:latin typeface="+mn-ea"/>
              </a:rPr>
              <a:t>우체국택배 </a:t>
            </a:r>
            <a:r>
              <a:rPr lang="ko-KR" altLang="en-US" sz="1050" b="1" dirty="0" err="1" smtClean="0">
                <a:solidFill>
                  <a:srgbClr val="0000FF"/>
                </a:solidFill>
                <a:latin typeface="+mn-ea"/>
              </a:rPr>
              <a:t>배송현황도</a:t>
            </a:r>
            <a:r>
              <a:rPr lang="ko-KR" altLang="en-US" sz="1050" b="1" dirty="0" smtClean="0">
                <a:solidFill>
                  <a:srgbClr val="0000FF"/>
                </a:solidFill>
                <a:latin typeface="+mn-ea"/>
              </a:rPr>
              <a:t> 조회 되어야 함</a:t>
            </a:r>
            <a:endParaRPr lang="ko-KR" altLang="en-US" sz="1000" b="1" dirty="0">
              <a:solidFill>
                <a:srgbClr val="0000FF"/>
              </a:solidFill>
            </a:endParaRPr>
          </a:p>
        </p:txBody>
      </p:sp>
      <p:sp>
        <p:nvSpPr>
          <p:cNvPr id="33"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Tree>
    <p:extLst>
      <p:ext uri="{BB962C8B-B14F-4D97-AF65-F5344CB8AC3E}">
        <p14:creationId xmlns:p14="http://schemas.microsoft.com/office/powerpoint/2010/main" val="233623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주문상세</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IN_PC_MYP_01_11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30885312"/>
              </p:ext>
            </p:extLst>
          </p:nvPr>
        </p:nvGraphicFramePr>
        <p:xfrm>
          <a:off x="9000565" y="44624"/>
          <a:ext cx="3152540" cy="51648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주문번호</a:t>
                      </a:r>
                      <a:r>
                        <a:rPr lang="en-US" altLang="ko-KR"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주문일시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주문번호와 </a:t>
                      </a:r>
                      <a:r>
                        <a:rPr lang="ko-KR" altLang="en-US" sz="800" b="0" u="none" baseline="0" dirty="0" err="1" smtClean="0">
                          <a:solidFill>
                            <a:schemeClr val="tx1"/>
                          </a:solidFill>
                          <a:latin typeface="+mn-ea"/>
                          <a:ea typeface="+mn-ea"/>
                        </a:rPr>
                        <a:t>주문일시</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주문일시</a:t>
                      </a:r>
                      <a:r>
                        <a:rPr lang="ko-KR" altLang="en-US" sz="800" b="0" u="none" baseline="0" dirty="0" smtClean="0">
                          <a:solidFill>
                            <a:schemeClr val="tx1"/>
                          </a:solidFill>
                          <a:latin typeface="+mn-ea"/>
                          <a:ea typeface="+mn-ea"/>
                        </a:rPr>
                        <a:t> 출력 형태</a:t>
                      </a:r>
                      <a:r>
                        <a:rPr lang="en-US" altLang="ko-KR" sz="800" b="0" u="none" baseline="0" dirty="0" smtClean="0">
                          <a:solidFill>
                            <a:schemeClr val="tx1"/>
                          </a:solidFill>
                          <a:latin typeface="+mn-ea"/>
                          <a:ea typeface="+mn-ea"/>
                        </a:rPr>
                        <a:t>: YYYY.MM.DD </a:t>
                      </a:r>
                      <a:r>
                        <a:rPr lang="en-US" altLang="ko-KR" sz="800" b="0" u="none" baseline="0" dirty="0" err="1" smtClean="0">
                          <a:solidFill>
                            <a:schemeClr val="tx1"/>
                          </a:solidFill>
                          <a:latin typeface="+mn-ea"/>
                          <a:ea typeface="+mn-ea"/>
                        </a:rPr>
                        <a:t>hh:mm</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이력</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주문의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주문상세에서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err="1" smtClean="0">
                          <a:solidFill>
                            <a:schemeClr val="tx1"/>
                          </a:solidFill>
                          <a:latin typeface="+mn-ea"/>
                          <a:ea typeface="+mn-ea"/>
                        </a:rPr>
                        <a:t>결제완료된</a:t>
                      </a:r>
                      <a:r>
                        <a:rPr lang="ko-KR" altLang="en-US" sz="800" b="0" u="none" baseline="0" dirty="0" smtClean="0">
                          <a:solidFill>
                            <a:schemeClr val="tx1"/>
                          </a:solidFill>
                          <a:latin typeface="+mn-ea"/>
                          <a:ea typeface="+mn-ea"/>
                        </a:rPr>
                        <a:t> 이력이 있을 시 해당 버튼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이력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버튼</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주문의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주문상세에서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smtClean="0">
                          <a:solidFill>
                            <a:schemeClr val="tx1"/>
                          </a:solidFill>
                          <a:latin typeface="+mn-ea"/>
                          <a:ea typeface="+mn-ea"/>
                        </a:rPr>
                        <a:t>미결제 상태일 시 해당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주문제품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주문제품</a:t>
                      </a:r>
                      <a:r>
                        <a:rPr lang="ko-KR" altLang="en-US" sz="800" b="0" u="none" baseline="0" dirty="0" smtClean="0">
                          <a:solidFill>
                            <a:schemeClr val="tx1"/>
                          </a:solidFill>
                          <a:latin typeface="+mn-ea"/>
                          <a:ea typeface="+mn-ea"/>
                        </a:rPr>
                        <a:t> 목록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1" u="none" baseline="0" dirty="0" smtClean="0">
                          <a:solidFill>
                            <a:srgbClr val="C00000"/>
                          </a:solidFill>
                          <a:latin typeface="+mn-ea"/>
                          <a:ea typeface="+mn-ea"/>
                        </a:rPr>
                        <a:t>BO</a:t>
                      </a:r>
                      <a:r>
                        <a:rPr lang="ko-KR" altLang="en-US" sz="800" b="1" u="none" baseline="0" dirty="0" smtClean="0">
                          <a:solidFill>
                            <a:srgbClr val="C00000"/>
                          </a:solidFill>
                          <a:latin typeface="+mn-ea"/>
                          <a:ea typeface="+mn-ea"/>
                        </a:rPr>
                        <a:t>에서 당사귀책으로 발주 전 부분 취소 된 제품이 있을 시 해당 제품 제외하고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취소 제품은 취소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교환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반품 상세에서 확인</a:t>
                      </a:r>
                      <a:r>
                        <a:rPr lang="en-US" altLang="ko-KR" sz="800" b="0" u="none" baseline="0" dirty="0" smtClean="0">
                          <a:solidFill>
                            <a:schemeClr val="tx1"/>
                          </a:solidFill>
                          <a:latin typeface="+mn-ea"/>
                          <a:ea typeface="+mn-ea"/>
                        </a:rPr>
                        <a:t>)</a:t>
                      </a: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건 수</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증정품을</a:t>
                      </a:r>
                      <a:r>
                        <a:rPr lang="ko-KR" altLang="en-US" sz="800" b="0" u="none" kern="1200" baseline="0" dirty="0" smtClean="0">
                          <a:solidFill>
                            <a:schemeClr val="tx1"/>
                          </a:solidFill>
                          <a:latin typeface="+mn-ea"/>
                          <a:ea typeface="+mn-ea"/>
                          <a:cs typeface="+mn-cs"/>
                        </a:rPr>
                        <a:t> 제외한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같은 제품을 여러 개 담았을 시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건으로 </a:t>
                      </a:r>
                      <a:r>
                        <a:rPr lang="ko-KR" altLang="en-US" sz="800" b="0" u="none" kern="1200" baseline="0" dirty="0" err="1" smtClean="0">
                          <a:solidFill>
                            <a:schemeClr val="tx1"/>
                          </a:solidFill>
                          <a:latin typeface="+mn-ea"/>
                          <a:ea typeface="+mn-ea"/>
                          <a:cs typeface="+mn-cs"/>
                        </a:rPr>
                        <a:t>카운팅</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추가 </a:t>
                      </a:r>
                      <a:r>
                        <a:rPr lang="ko-KR" altLang="en-US" sz="800" b="0" u="none" kern="1200" baseline="0" dirty="0" err="1" smtClean="0">
                          <a:solidFill>
                            <a:schemeClr val="tx1"/>
                          </a:solidFill>
                          <a:latin typeface="+mn-ea"/>
                          <a:ea typeface="+mn-ea"/>
                          <a:cs typeface="+mn-cs"/>
                        </a:rPr>
                        <a:t>구성품도</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수에 포함</a:t>
                      </a:r>
                      <a:endParaRPr lang="en-US" altLang="ko-KR" sz="800" b="0"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주문서의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목록 정렬과 동일</a:t>
                      </a:r>
                      <a:endParaRPr lang="en-US" altLang="ko-KR" sz="800" b="0"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제품 </a:t>
                      </a:r>
                      <a:r>
                        <a:rPr lang="ko-KR" altLang="en-US" sz="800" kern="1200" baseline="0" dirty="0" err="1" smtClean="0">
                          <a:solidFill>
                            <a:prstClr val="black"/>
                          </a:solidFill>
                          <a:latin typeface="+mn-lt"/>
                          <a:ea typeface="+mn-ea"/>
                          <a:cs typeface="+mn-cs"/>
                        </a:rPr>
                        <a:t>썸네일</a:t>
                      </a:r>
                      <a:r>
                        <a:rPr lang="en-US" altLang="ko-KR" sz="800" kern="1200" baseline="0" dirty="0" smtClean="0">
                          <a:solidFill>
                            <a:prstClr val="black"/>
                          </a:solidFill>
                          <a:latin typeface="+mn-lt"/>
                          <a:ea typeface="+mn-ea"/>
                          <a:cs typeface="+mn-cs"/>
                        </a:rPr>
                        <a:t>, </a:t>
                      </a:r>
                      <a:r>
                        <a:rPr lang="ko-KR" altLang="en-US" sz="800" kern="1200" baseline="0" dirty="0" smtClean="0">
                          <a:solidFill>
                            <a:prstClr val="black"/>
                          </a:solidFill>
                          <a:latin typeface="+mn-lt"/>
                          <a:ea typeface="+mn-ea"/>
                          <a:cs typeface="+mn-cs"/>
                        </a:rPr>
                        <a:t>제품명 클릭 시 해당 제품의 상세 페이지로 이동</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4-1. </a:t>
                      </a:r>
                      <a:r>
                        <a:rPr lang="ko-KR" altLang="en-US" sz="800" b="1" u="none" kern="1200" baseline="0" dirty="0" err="1" smtClean="0">
                          <a:solidFill>
                            <a:schemeClr val="tx1"/>
                          </a:solidFill>
                          <a:latin typeface="+mn-ea"/>
                          <a:ea typeface="+mn-ea"/>
                          <a:cs typeface="+mn-cs"/>
                        </a:rPr>
                        <a:t>주문상태</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주문상태</a:t>
                      </a:r>
                      <a:r>
                        <a:rPr lang="ko-KR" altLang="en-US" sz="800" b="0" u="none" kern="1200" baseline="0" dirty="0" smtClean="0">
                          <a:solidFill>
                            <a:schemeClr val="tx1"/>
                          </a:solidFill>
                          <a:latin typeface="+mn-ea"/>
                          <a:ea typeface="+mn-ea"/>
                          <a:cs typeface="+mn-cs"/>
                        </a:rPr>
                        <a:t> 출력 영역</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출력 기준은 주문내역과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IN_PC_MYP_01_08</a:t>
                      </a:r>
                      <a:r>
                        <a:rPr lang="en-US" altLang="ko-KR" sz="800" b="0" dirty="0" smtClean="0"/>
                        <a:t>)</a:t>
                      </a: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4-2</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옵션변경</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u="none" kern="1200" dirty="0" err="1" smtClean="0">
                          <a:solidFill>
                            <a:schemeClr val="tx1"/>
                          </a:solidFill>
                          <a:latin typeface="+mn-lt"/>
                          <a:ea typeface="+mn-ea"/>
                          <a:cs typeface="+mn-cs"/>
                        </a:rPr>
                        <a:t>제품준비중</a:t>
                      </a:r>
                      <a:r>
                        <a:rPr lang="en-US" altLang="ko-KR" sz="800" u="none" kern="1200" dirty="0" smtClean="0">
                          <a:solidFill>
                            <a:schemeClr val="tx1"/>
                          </a:solidFill>
                          <a:latin typeface="+mn-lt"/>
                          <a:ea typeface="+mn-ea"/>
                          <a:cs typeface="+mn-cs"/>
                        </a:rPr>
                        <a:t>(</a:t>
                      </a:r>
                      <a:r>
                        <a:rPr lang="ko-KR" altLang="en-US" sz="800" u="none" kern="1200" dirty="0" err="1" smtClean="0">
                          <a:solidFill>
                            <a:schemeClr val="tx1"/>
                          </a:solidFill>
                          <a:latin typeface="+mn-lt"/>
                          <a:ea typeface="+mn-ea"/>
                          <a:cs typeface="+mn-cs"/>
                        </a:rPr>
                        <a:t>피킹</a:t>
                      </a:r>
                      <a:r>
                        <a:rPr lang="ko-KR" altLang="en-US" sz="800" u="none" kern="1200" dirty="0" smtClean="0">
                          <a:solidFill>
                            <a:schemeClr val="tx1"/>
                          </a:solidFill>
                          <a:latin typeface="+mn-lt"/>
                          <a:ea typeface="+mn-ea"/>
                          <a:cs typeface="+mn-cs"/>
                        </a:rPr>
                        <a:t> 전</a:t>
                      </a:r>
                      <a:r>
                        <a:rPr lang="en-US" altLang="ko-KR" sz="800" u="none" kern="1200" dirty="0" smtClean="0">
                          <a:solidFill>
                            <a:schemeClr val="tx1"/>
                          </a:solidFill>
                          <a:latin typeface="+mn-lt"/>
                          <a:ea typeface="+mn-ea"/>
                          <a:cs typeface="+mn-cs"/>
                        </a:rPr>
                        <a:t>=</a:t>
                      </a:r>
                      <a:r>
                        <a:rPr lang="en-US" altLang="ko-KR" sz="800" dirty="0" smtClean="0"/>
                        <a:t>WM </a:t>
                      </a:r>
                      <a:r>
                        <a:rPr lang="ko-KR" altLang="en-US" sz="800" dirty="0" smtClean="0"/>
                        <a:t>출고 요청 전</a:t>
                      </a:r>
                      <a:r>
                        <a:rPr lang="en-US" altLang="ko-KR" sz="800" u="none" kern="1200" dirty="0" smtClean="0">
                          <a:solidFill>
                            <a:schemeClr val="tx1"/>
                          </a:solidFill>
                          <a:latin typeface="+mn-lt"/>
                          <a:ea typeface="+mn-ea"/>
                          <a:cs typeface="+mn-cs"/>
                        </a:rPr>
                        <a:t>)</a:t>
                      </a:r>
                      <a:r>
                        <a:rPr lang="ko-KR" altLang="en-US" sz="800" b="0" u="none" kern="1200" baseline="0" dirty="0" smtClean="0">
                          <a:solidFill>
                            <a:schemeClr val="tx1"/>
                          </a:solidFill>
                          <a:latin typeface="+mn-ea"/>
                          <a:ea typeface="+mn-ea"/>
                          <a:cs typeface="+mn-cs"/>
                        </a:rPr>
                        <a:t>까지 </a:t>
                      </a:r>
                      <a:r>
                        <a:rPr lang="ko-KR" altLang="en-US" sz="800" b="0" u="none" kern="1200" baseline="0" dirty="0" err="1" smtClean="0">
                          <a:solidFill>
                            <a:schemeClr val="tx1"/>
                          </a:solidFill>
                          <a:latin typeface="+mn-ea"/>
                          <a:ea typeface="+mn-ea"/>
                          <a:cs typeface="+mn-cs"/>
                        </a:rPr>
                        <a:t>변경버튼</a:t>
                      </a:r>
                      <a:r>
                        <a:rPr lang="ko-KR" altLang="en-US" sz="800" b="0" u="none" kern="1200" baseline="0" dirty="0" smtClean="0">
                          <a:solidFill>
                            <a:schemeClr val="tx1"/>
                          </a:solidFill>
                          <a:latin typeface="+mn-ea"/>
                          <a:ea typeface="+mn-ea"/>
                          <a:cs typeface="+mn-cs"/>
                        </a:rPr>
                        <a:t> 출력</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lt"/>
                          <a:ea typeface="+mn-ea"/>
                          <a:cs typeface="+mn-cs"/>
                        </a:rPr>
                        <a:t>옵션변경</a:t>
                      </a:r>
                      <a:r>
                        <a:rPr lang="ko-KR" altLang="en-US" sz="800" b="0" u="none" kern="1200" baseline="0" dirty="0" smtClean="0">
                          <a:solidFill>
                            <a:schemeClr val="tx1"/>
                          </a:solidFill>
                          <a:latin typeface="+mn-lt"/>
                          <a:ea typeface="+mn-ea"/>
                          <a:cs typeface="+mn-cs"/>
                        </a:rPr>
                        <a:t> 창 호출</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a:t>
                      </a:r>
                      <a:r>
                        <a:rPr lang="en-US" altLang="ko-KR" sz="800" b="0" dirty="0" smtClean="0"/>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클릭 시점에 </a:t>
                      </a:r>
                      <a:r>
                        <a:rPr lang="ko-KR" altLang="en-US" sz="800" b="0" u="none" kern="1200" baseline="0" dirty="0" err="1" smtClean="0">
                          <a:solidFill>
                            <a:schemeClr val="tx1"/>
                          </a:solidFill>
                          <a:latin typeface="+mn-ea"/>
                          <a:ea typeface="+mn-ea"/>
                          <a:cs typeface="+mn-cs"/>
                        </a:rPr>
                        <a:t>변경불가</a:t>
                      </a:r>
                      <a:r>
                        <a:rPr lang="ko-KR" altLang="en-US" sz="800" b="0" u="none" kern="1200" baseline="0" dirty="0" smtClean="0">
                          <a:solidFill>
                            <a:schemeClr val="tx1"/>
                          </a:solidFill>
                          <a:latin typeface="+mn-ea"/>
                          <a:ea typeface="+mn-ea"/>
                          <a:cs typeface="+mn-cs"/>
                        </a:rPr>
                        <a:t> 상태로 변경되었을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4-3.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 관련 설명은 주문완료 화면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영역과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1181734" cy="276999"/>
          </a:xfrm>
          <a:prstGeom prst="rect">
            <a:avLst/>
          </a:prstGeom>
          <a:solidFill>
            <a:schemeClr val="bg1"/>
          </a:solidFill>
        </p:spPr>
        <p:txBody>
          <a:bodyPr wrap="none">
            <a:spAutoFit/>
          </a:bodyPr>
          <a:lstStyle/>
          <a:p>
            <a:pPr>
              <a:defRPr/>
            </a:pPr>
            <a:r>
              <a:rPr lang="ko-KR" altLang="en-US" sz="1200" b="1" dirty="0" err="1" smtClean="0">
                <a:latin typeface="+mn-ea"/>
              </a:rPr>
              <a:t>주문상세</a:t>
            </a:r>
            <a:r>
              <a:rPr lang="ko-KR" altLang="en-US" sz="1200" b="1" dirty="0" smtClean="0">
                <a:latin typeface="+mn-ea"/>
              </a:rPr>
              <a:t>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25027" y="227915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632171341"/>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smtClean="0">
                          <a:solidFill>
                            <a:prstClr val="black"/>
                          </a:solidFill>
                        </a:rPr>
                        <a:t>주문번호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81" name="TextBox 80"/>
          <p:cNvSpPr txBox="1"/>
          <p:nvPr/>
        </p:nvSpPr>
        <p:spPr>
          <a:xfrm>
            <a:off x="7630818" y="3034887"/>
            <a:ext cx="1217000" cy="215444"/>
          </a:xfrm>
          <a:prstGeom prst="rect">
            <a:avLst/>
          </a:prstGeom>
          <a:noFill/>
        </p:spPr>
        <p:txBody>
          <a:bodyPr wrap="none" rtlCol="0">
            <a:spAutoFit/>
          </a:bodyPr>
          <a:lstStyle/>
          <a:p>
            <a:r>
              <a:rPr lang="ko-KR" altLang="en-US" sz="800" u="sng" dirty="0" smtClean="0"/>
              <a:t>관리자요청 </a:t>
            </a:r>
            <a:r>
              <a:rPr lang="ko-KR" altLang="en-US" sz="800" u="sng" dirty="0" err="1" smtClean="0"/>
              <a:t>결제이력</a:t>
            </a:r>
            <a:r>
              <a:rPr lang="en-US" altLang="ko-KR" sz="800" u="sng" dirty="0" smtClean="0"/>
              <a:t>&gt;</a:t>
            </a:r>
            <a:endParaRPr lang="ko-KR" altLang="en-US" sz="800" u="sng" dirty="0"/>
          </a:p>
        </p:txBody>
      </p:sp>
      <p:sp>
        <p:nvSpPr>
          <p:cNvPr id="96" name="사각형: 둥근 모서리 152">
            <a:extLst>
              <a:ext uri="{FF2B5EF4-FFF2-40B4-BE49-F238E27FC236}">
                <a16:creationId xmlns:a16="http://schemas.microsoft.com/office/drawing/2014/main" id="{52FF6B1F-4512-47B6-B005-84C9CDC09FEA}"/>
              </a:ext>
            </a:extLst>
          </p:cNvPr>
          <p:cNvSpPr/>
          <p:nvPr/>
        </p:nvSpPr>
        <p:spPr>
          <a:xfrm>
            <a:off x="1570008" y="3230861"/>
            <a:ext cx="7190288" cy="468919"/>
          </a:xfrm>
          <a:prstGeom prst="roundRect">
            <a:avLst>
              <a:gd name="adj" fmla="val 0"/>
            </a:avLst>
          </a:prstGeom>
          <a:solidFill>
            <a:srgbClr val="00BC70"/>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700" dirty="0">
                <a:solidFill>
                  <a:schemeClr val="bg1">
                    <a:lumMod val="85000"/>
                  </a:schemeClr>
                </a:solidFill>
                <a:latin typeface="맑은 고딕" panose="020B0503020000020004" pitchFamily="50" charset="-127"/>
              </a:rPr>
              <a:t>관리자 요청한 결제가 있습니다</a:t>
            </a:r>
            <a:r>
              <a:rPr lang="en-US" altLang="ko-KR" sz="700" dirty="0" smtClean="0">
                <a:solidFill>
                  <a:schemeClr val="bg1">
                    <a:lumMod val="85000"/>
                  </a:schemeClr>
                </a:solidFill>
                <a:latin typeface="맑은 고딕" panose="020B0503020000020004" pitchFamily="50" charset="-127"/>
              </a:rPr>
              <a:t>.</a:t>
            </a:r>
            <a:endParaRPr lang="en-US" altLang="ko-KR" sz="900" b="1" dirty="0" smtClean="0">
              <a:solidFill>
                <a:schemeClr val="bg1">
                  <a:lumMod val="85000"/>
                </a:schemeClr>
              </a:solidFill>
              <a:latin typeface="+mn-ea"/>
            </a:endParaRPr>
          </a:p>
          <a:p>
            <a:pPr algn="ctr"/>
            <a:r>
              <a:rPr lang="ko-KR" altLang="en-US" sz="1000" b="1" dirty="0" err="1" smtClean="0">
                <a:solidFill>
                  <a:schemeClr val="bg1"/>
                </a:solidFill>
                <a:latin typeface="+mn-ea"/>
              </a:rPr>
              <a:t>상세사유</a:t>
            </a:r>
            <a:r>
              <a:rPr lang="ko-KR" altLang="en-US" sz="1000" b="1" dirty="0" smtClean="0">
                <a:solidFill>
                  <a:schemeClr val="bg1"/>
                </a:solidFill>
                <a:latin typeface="+mn-ea"/>
              </a:rPr>
              <a:t> 확인 및 결제</a:t>
            </a:r>
            <a:r>
              <a:rPr lang="en-US" altLang="ko-KR" sz="1000" b="1" dirty="0" smtClean="0">
                <a:solidFill>
                  <a:schemeClr val="bg1"/>
                </a:solidFill>
                <a:latin typeface="+mn-ea"/>
              </a:rPr>
              <a:t>&gt; </a:t>
            </a:r>
            <a:endParaRPr lang="en-US" sz="700" dirty="0">
              <a:solidFill>
                <a:schemeClr val="bg1"/>
              </a:solidFill>
              <a:latin typeface="+mn-ea"/>
            </a:endParaRPr>
          </a:p>
        </p:txBody>
      </p:sp>
      <p:graphicFrame>
        <p:nvGraphicFramePr>
          <p:cNvPr id="99" name="표 98"/>
          <p:cNvGraphicFramePr>
            <a:graphicFrameLocks noGrp="1"/>
          </p:cNvGraphicFramePr>
          <p:nvPr>
            <p:extLst>
              <p:ext uri="{D42A27DB-BD31-4B8C-83A1-F6EECF244321}">
                <p14:modId xmlns:p14="http://schemas.microsoft.com/office/powerpoint/2010/main" val="950247454"/>
              </p:ext>
            </p:extLst>
          </p:nvPr>
        </p:nvGraphicFramePr>
        <p:xfrm>
          <a:off x="1550958" y="3929647"/>
          <a:ext cx="7190288" cy="2307665"/>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주문제품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99647">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r>
                        <a:rPr lang="ko-KR" altLang="en-US" sz="900" dirty="0" smtClean="0">
                          <a:solidFill>
                            <a:schemeClr val="tx1">
                              <a:lumMod val="65000"/>
                              <a:lumOff val="35000"/>
                            </a:schemeClr>
                          </a:solidFill>
                          <a:latin typeface="+mj-ea"/>
                        </a:rPr>
                        <a:t> </a:t>
                      </a:r>
                      <a:r>
                        <a:rPr lang="en-US" altLang="ko-KR" sz="800" dirty="0" smtClean="0">
                          <a:solidFill>
                            <a:schemeClr val="tx1">
                              <a:lumMod val="65000"/>
                              <a:lumOff val="35000"/>
                            </a:schemeClr>
                          </a:solidFill>
                          <a:latin typeface="+mj-ea"/>
                        </a:rPr>
                        <a:t>(</a:t>
                      </a:r>
                      <a:r>
                        <a:rPr lang="ko-KR" altLang="en-US" sz="800" dirty="0" smtClean="0">
                          <a:solidFill>
                            <a:schemeClr val="tx1">
                              <a:lumMod val="65000"/>
                              <a:lumOff val="35000"/>
                            </a:schemeClr>
                          </a:solidFill>
                          <a:latin typeface="+mj-ea"/>
                        </a:rPr>
                        <a:t>반품</a:t>
                      </a:r>
                      <a:r>
                        <a:rPr lang="en-US" altLang="ko-KR" sz="800" dirty="0" smtClean="0">
                          <a:solidFill>
                            <a:schemeClr val="tx1">
                              <a:lumMod val="65000"/>
                              <a:lumOff val="35000"/>
                            </a:schemeClr>
                          </a:solidFill>
                          <a:latin typeface="+mj-ea"/>
                        </a:rPr>
                        <a:t>1, </a:t>
                      </a:r>
                      <a:r>
                        <a:rPr lang="ko-KR" altLang="en-US" sz="800" dirty="0" smtClean="0">
                          <a:solidFill>
                            <a:schemeClr val="tx1">
                              <a:lumMod val="65000"/>
                              <a:lumOff val="35000"/>
                            </a:schemeClr>
                          </a:solidFill>
                          <a:latin typeface="+mj-ea"/>
                        </a:rPr>
                        <a:t>교환</a:t>
                      </a:r>
                      <a:r>
                        <a:rPr lang="en-US" altLang="ko-KR" sz="800" dirty="0" smtClean="0">
                          <a:solidFill>
                            <a:schemeClr val="tx1">
                              <a:lumMod val="65000"/>
                              <a:lumOff val="35000"/>
                            </a:schemeClr>
                          </a:solidFill>
                          <a:latin typeface="+mj-ea"/>
                        </a:rPr>
                        <a:t>1)</a:t>
                      </a: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89791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0631383"/>
                  </a:ext>
                </a:extLst>
              </a:tr>
            </a:tbl>
          </a:graphicData>
        </a:graphic>
      </p:graphicFrame>
      <p:grpSp>
        <p:nvGrpSpPr>
          <p:cNvPr id="100" name="그룹 99">
            <a:extLst>
              <a:ext uri="{FF2B5EF4-FFF2-40B4-BE49-F238E27FC236}">
                <a16:creationId xmlns:a16="http://schemas.microsoft.com/office/drawing/2014/main" id="{159809A1-5A1E-4FB9-B218-151E51C981E3}"/>
              </a:ext>
            </a:extLst>
          </p:cNvPr>
          <p:cNvGrpSpPr/>
          <p:nvPr/>
        </p:nvGrpSpPr>
        <p:grpSpPr>
          <a:xfrm>
            <a:off x="1608000" y="4365394"/>
            <a:ext cx="836647" cy="897912"/>
            <a:chOff x="1235339" y="2961048"/>
            <a:chExt cx="1199263" cy="1105474"/>
          </a:xfrm>
        </p:grpSpPr>
        <p:sp>
          <p:nvSpPr>
            <p:cNvPr id="101" name="직사각형 1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2" name="직선 연결선 1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4" name="Oval 611">
            <a:extLst>
              <a:ext uri="{FF2B5EF4-FFF2-40B4-BE49-F238E27FC236}">
                <a16:creationId xmlns:a16="http://schemas.microsoft.com/office/drawing/2014/main" id="{8A3723C9-7A64-4677-9B95-EBFFA02C0DC4}"/>
              </a:ext>
            </a:extLst>
          </p:cNvPr>
          <p:cNvSpPr>
            <a:spLocks noChangeArrowheads="1"/>
          </p:cNvSpPr>
          <p:nvPr/>
        </p:nvSpPr>
        <p:spPr bwMode="auto">
          <a:xfrm>
            <a:off x="8112248" y="397373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sp>
        <p:nvSpPr>
          <p:cNvPr id="141" name="직사각형 140"/>
          <p:cNvSpPr/>
          <p:nvPr/>
        </p:nvSpPr>
        <p:spPr>
          <a:xfrm>
            <a:off x="8262180" y="4003691"/>
            <a:ext cx="530915" cy="230832"/>
          </a:xfrm>
          <a:prstGeom prst="rect">
            <a:avLst/>
          </a:prstGeom>
        </p:spPr>
        <p:txBody>
          <a:bodyPr wrap="none">
            <a:spAutoFit/>
          </a:bodyPr>
          <a:lstStyle/>
          <a:p>
            <a:r>
              <a:rPr lang="ko-KR" altLang="en-US" sz="900" b="1" dirty="0" err="1" smtClean="0">
                <a:solidFill>
                  <a:srgbClr val="00BC70"/>
                </a:solidFill>
                <a:latin typeface="+mn-ea"/>
              </a:rPr>
              <a:t>배송중</a:t>
            </a:r>
            <a:endParaRPr lang="ko-KR" altLang="en-US" sz="2000" b="1" dirty="0">
              <a:solidFill>
                <a:srgbClr val="00BC70"/>
              </a:solidFill>
              <a:latin typeface="+mn-ea"/>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25649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7488277" y="29551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p>
        </p:txBody>
      </p:sp>
      <p:sp>
        <p:nvSpPr>
          <p:cNvPr id="64" name="타원 63"/>
          <p:cNvSpPr/>
          <p:nvPr/>
        </p:nvSpPr>
        <p:spPr>
          <a:xfrm>
            <a:off x="4029282" y="3323591"/>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3</a:t>
            </a:r>
            <a:endParaRPr lang="ko-KR" altLang="en-US" sz="800" b="1" dirty="0"/>
          </a:p>
        </p:txBody>
      </p:sp>
      <p:sp>
        <p:nvSpPr>
          <p:cNvPr id="67" name="타원 66"/>
          <p:cNvSpPr/>
          <p:nvPr/>
        </p:nvSpPr>
        <p:spPr>
          <a:xfrm>
            <a:off x="1394944" y="3929647"/>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4</a:t>
            </a:r>
            <a:endParaRPr lang="ko-KR" altLang="en-US" sz="800" b="1" dirty="0"/>
          </a:p>
        </p:txBody>
      </p:sp>
      <p:sp>
        <p:nvSpPr>
          <p:cNvPr id="52" name="직사각형 51"/>
          <p:cNvSpPr/>
          <p:nvPr/>
        </p:nvSpPr>
        <p:spPr>
          <a:xfrm>
            <a:off x="9950534" y="12470"/>
            <a:ext cx="2219539" cy="2034347"/>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err="1" smtClean="0">
                <a:solidFill>
                  <a:schemeClr val="tx1"/>
                </a:solidFill>
              </a:rPr>
              <a:t>뷰티포인트</a:t>
            </a:r>
            <a:r>
              <a:rPr lang="ko-KR" altLang="en-US" sz="800" dirty="0" smtClean="0">
                <a:solidFill>
                  <a:schemeClr val="tx1"/>
                </a:solidFill>
              </a:rPr>
              <a:t> 지급여부 나타내는 아이콘 삭제</a:t>
            </a:r>
            <a:r>
              <a:rPr lang="en-US" altLang="ko-KR" sz="800" dirty="0" smtClean="0">
                <a:solidFill>
                  <a:schemeClr val="tx1"/>
                </a:solidFill>
              </a:rPr>
              <a:t>(0516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p>
          <a:p>
            <a:pPr marL="92075" indent="-92075">
              <a:lnSpc>
                <a:spcPts val="1200"/>
              </a:lnSpc>
              <a:buFont typeface="Arial" panose="020B0604020202020204" pitchFamily="34" charset="0"/>
              <a:buChar char="•"/>
            </a:pPr>
            <a:r>
              <a:rPr lang="ko-KR" altLang="en-US" sz="800" dirty="0" smtClean="0">
                <a:solidFill>
                  <a:schemeClr val="tx1"/>
                </a:solidFill>
              </a:rPr>
              <a:t>정보 출력 순서 변경</a:t>
            </a:r>
            <a:r>
              <a:rPr lang="en-US" altLang="ko-KR" sz="800" dirty="0" smtClean="0">
                <a:solidFill>
                  <a:schemeClr val="tx1"/>
                </a:solidFill>
              </a:rPr>
              <a:t>: </a:t>
            </a:r>
            <a:r>
              <a:rPr lang="ko-KR" altLang="en-US" sz="800" dirty="0" err="1">
                <a:solidFill>
                  <a:schemeClr val="tx1"/>
                </a:solidFill>
              </a:rPr>
              <a:t>주문제품</a:t>
            </a:r>
            <a:r>
              <a:rPr lang="ko-KR" altLang="en-US" sz="800" dirty="0">
                <a:solidFill>
                  <a:schemeClr val="tx1"/>
                </a:solidFill>
              </a:rPr>
              <a:t>→ </a:t>
            </a:r>
            <a:r>
              <a:rPr lang="ko-KR" altLang="en-US" sz="800" dirty="0" err="1">
                <a:solidFill>
                  <a:schemeClr val="tx1"/>
                </a:solidFill>
              </a:rPr>
              <a:t>증정품</a:t>
            </a:r>
            <a:r>
              <a:rPr lang="ko-KR" altLang="en-US" sz="800" dirty="0">
                <a:solidFill>
                  <a:schemeClr val="tx1"/>
                </a:solidFill>
              </a:rPr>
              <a:t> → </a:t>
            </a:r>
            <a:r>
              <a:rPr lang="ko-KR" altLang="en-US" sz="800" dirty="0" err="1">
                <a:solidFill>
                  <a:schemeClr val="tx1"/>
                </a:solidFill>
              </a:rPr>
              <a:t>샘플마켓</a:t>
            </a:r>
            <a:r>
              <a:rPr lang="ko-KR" altLang="en-US" sz="800" dirty="0">
                <a:solidFill>
                  <a:schemeClr val="tx1"/>
                </a:solidFill>
              </a:rPr>
              <a:t> 제품 → 버튼 → </a:t>
            </a:r>
            <a:r>
              <a:rPr lang="ko-KR" altLang="en-US" sz="800" dirty="0" err="1">
                <a:solidFill>
                  <a:schemeClr val="tx1"/>
                </a:solidFill>
              </a:rPr>
              <a:t>주문자정보</a:t>
            </a:r>
            <a:r>
              <a:rPr lang="ko-KR" altLang="en-US" sz="800" dirty="0">
                <a:solidFill>
                  <a:schemeClr val="tx1"/>
                </a:solidFill>
              </a:rPr>
              <a:t> → </a:t>
            </a:r>
            <a:r>
              <a:rPr lang="ko-KR" altLang="en-US" sz="800" dirty="0" err="1">
                <a:solidFill>
                  <a:schemeClr val="tx1"/>
                </a:solidFill>
              </a:rPr>
              <a:t>배송지정보</a:t>
            </a:r>
            <a:r>
              <a:rPr lang="ko-KR" altLang="en-US" sz="800" dirty="0">
                <a:solidFill>
                  <a:schemeClr val="tx1"/>
                </a:solidFill>
              </a:rPr>
              <a:t> → 결제정보 → </a:t>
            </a:r>
            <a:r>
              <a:rPr lang="ko-KR" altLang="en-US" sz="800" dirty="0" smtClean="0">
                <a:solidFill>
                  <a:schemeClr val="tx1"/>
                </a:solidFill>
              </a:rPr>
              <a:t>결제금액</a:t>
            </a:r>
            <a:r>
              <a:rPr lang="en-US" altLang="ko-KR" sz="800" dirty="0">
                <a:solidFill>
                  <a:schemeClr val="tx1"/>
                </a:solidFill>
              </a:rPr>
              <a:t>(0516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p>
          <a:p>
            <a:pPr marL="92075" indent="-92075">
              <a:lnSpc>
                <a:spcPts val="1200"/>
              </a:lnSpc>
              <a:buFont typeface="Arial" panose="020B0604020202020204" pitchFamily="34" charset="0"/>
              <a:buChar char="•"/>
            </a:pPr>
            <a:r>
              <a:rPr lang="ko-KR" altLang="en-US" sz="800" dirty="0" smtClean="0">
                <a:solidFill>
                  <a:schemeClr val="tx1"/>
                </a:solidFill>
              </a:rPr>
              <a:t>관리자 주문일 시 </a:t>
            </a:r>
            <a:r>
              <a:rPr lang="ko-KR" altLang="en-US" sz="800" dirty="0" err="1" smtClean="0">
                <a:solidFill>
                  <a:schemeClr val="tx1"/>
                </a:solidFill>
              </a:rPr>
              <a:t>주문자명</a:t>
            </a:r>
            <a:r>
              <a:rPr lang="en-US" altLang="ko-KR" sz="800" dirty="0" smtClean="0">
                <a:solidFill>
                  <a:schemeClr val="tx1"/>
                </a:solidFill>
              </a:rPr>
              <a:t>＇</a:t>
            </a:r>
            <a:r>
              <a:rPr lang="ko-KR" altLang="en-US" sz="800" dirty="0" smtClean="0">
                <a:solidFill>
                  <a:schemeClr val="tx1"/>
                </a:solidFill>
              </a:rPr>
              <a:t>사용자명</a:t>
            </a:r>
            <a:r>
              <a:rPr lang="en-US" altLang="ko-KR" sz="800" dirty="0" smtClean="0">
                <a:solidFill>
                  <a:schemeClr val="tx1"/>
                </a:solidFill>
              </a:rPr>
              <a:t>(</a:t>
            </a:r>
            <a:r>
              <a:rPr lang="ko-KR" altLang="en-US" sz="800" dirty="0" err="1" smtClean="0">
                <a:solidFill>
                  <a:schemeClr val="tx1"/>
                </a:solidFill>
              </a:rPr>
              <a:t>이니스프리</a:t>
            </a:r>
            <a:r>
              <a:rPr lang="en-US" altLang="ko-KR" sz="800" dirty="0" smtClean="0">
                <a:solidFill>
                  <a:schemeClr val="tx1"/>
                </a:solidFill>
              </a:rPr>
              <a:t>)</a:t>
            </a:r>
            <a:r>
              <a:rPr lang="ko-KR" altLang="en-US" sz="800" dirty="0" smtClean="0">
                <a:solidFill>
                  <a:schemeClr val="tx1"/>
                </a:solidFill>
              </a:rPr>
              <a:t>로 출력</a:t>
            </a:r>
            <a:r>
              <a:rPr lang="en-US" altLang="ko-KR" sz="800" dirty="0">
                <a:solidFill>
                  <a:schemeClr val="tx1"/>
                </a:solidFill>
              </a:rPr>
              <a:t>(0516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p>
          <a:p>
            <a:pPr marL="92075" indent="-92075">
              <a:lnSpc>
                <a:spcPts val="1200"/>
              </a:lnSpc>
              <a:buFont typeface="Arial" panose="020B0604020202020204" pitchFamily="34" charset="0"/>
              <a:buChar char="•"/>
            </a:pPr>
            <a:r>
              <a:rPr lang="ko-KR" altLang="en-US" sz="800" dirty="0" smtClean="0">
                <a:solidFill>
                  <a:schemeClr val="tx1"/>
                </a:solidFill>
              </a:rPr>
              <a:t>현재 선택된 옵션이 </a:t>
            </a:r>
            <a:r>
              <a:rPr lang="ko-KR" altLang="en-US" sz="800" dirty="0" err="1" smtClean="0">
                <a:solidFill>
                  <a:schemeClr val="tx1"/>
                </a:solidFill>
              </a:rPr>
              <a:t>일시품절일</a:t>
            </a:r>
            <a:r>
              <a:rPr lang="ko-KR" altLang="en-US" sz="800" dirty="0" smtClean="0">
                <a:solidFill>
                  <a:schemeClr val="tx1"/>
                </a:solidFill>
              </a:rPr>
              <a:t> 시 </a:t>
            </a:r>
            <a:r>
              <a:rPr lang="ko-KR" altLang="en-US" sz="800" dirty="0" err="1" smtClean="0">
                <a:solidFill>
                  <a:schemeClr val="tx1"/>
                </a:solidFill>
              </a:rPr>
              <a:t>옵션변경</a:t>
            </a:r>
            <a:r>
              <a:rPr lang="ko-KR" altLang="en-US" sz="800" dirty="0" smtClean="0">
                <a:solidFill>
                  <a:schemeClr val="tx1"/>
                </a:solidFill>
              </a:rPr>
              <a:t> 창에서 </a:t>
            </a:r>
            <a:r>
              <a:rPr lang="ko-KR" altLang="en-US" sz="800" dirty="0">
                <a:solidFill>
                  <a:schemeClr val="tx1"/>
                </a:solidFill>
              </a:rPr>
              <a:t>별도의 예외처리 없이 </a:t>
            </a:r>
            <a:r>
              <a:rPr lang="ko-KR" altLang="en-US" sz="800" dirty="0" err="1" smtClean="0">
                <a:solidFill>
                  <a:schemeClr val="tx1"/>
                </a:solidFill>
              </a:rPr>
              <a:t>일시품절로</a:t>
            </a:r>
            <a:r>
              <a:rPr lang="ko-KR" altLang="en-US" sz="800" dirty="0" smtClean="0">
                <a:solidFill>
                  <a:schemeClr val="tx1"/>
                </a:solidFill>
              </a:rPr>
              <a:t> 출력</a:t>
            </a:r>
            <a:r>
              <a:rPr lang="en-US" altLang="ko-KR" sz="800" dirty="0">
                <a:solidFill>
                  <a:schemeClr val="tx1"/>
                </a:solidFill>
              </a:rPr>
              <a:t>(0516 </a:t>
            </a:r>
            <a:r>
              <a:rPr lang="ko-KR" altLang="en-US" sz="800" dirty="0" err="1" smtClean="0">
                <a:solidFill>
                  <a:schemeClr val="tx1"/>
                </a:solidFill>
              </a:rPr>
              <a:t>주소희님</a:t>
            </a:r>
            <a:r>
              <a:rPr lang="en-US" altLang="ko-KR" sz="800" dirty="0" smtClean="0">
                <a:solidFill>
                  <a:schemeClr val="tx1"/>
                </a:solidFill>
              </a:rPr>
              <a:t>, </a:t>
            </a:r>
            <a:r>
              <a:rPr lang="ko-KR" altLang="en-US" sz="800" dirty="0" err="1" smtClean="0">
                <a:solidFill>
                  <a:schemeClr val="tx1"/>
                </a:solidFill>
              </a:rPr>
              <a:t>정아름님</a:t>
            </a:r>
            <a:r>
              <a:rPr lang="ko-KR" altLang="en-US" sz="800" dirty="0" smtClean="0">
                <a:solidFill>
                  <a:schemeClr val="tx1"/>
                </a:solidFill>
              </a:rPr>
              <a:t> 확인</a:t>
            </a:r>
            <a:r>
              <a:rPr lang="en-US" altLang="ko-KR" sz="800" dirty="0" smtClean="0">
                <a:solidFill>
                  <a:schemeClr val="tx1"/>
                </a:solidFill>
              </a:rPr>
              <a:t>)</a:t>
            </a:r>
            <a:endParaRPr lang="en-US" altLang="ko-KR" sz="800" dirty="0">
              <a:solidFill>
                <a:schemeClr val="tx1"/>
              </a:solidFill>
            </a:endParaRPr>
          </a:p>
          <a:p>
            <a:pPr marL="92075" indent="-92075">
              <a:lnSpc>
                <a:spcPts val="1200"/>
              </a:lnSpc>
              <a:buFont typeface="Arial" panose="020B0604020202020204" pitchFamily="34" charset="0"/>
              <a:buChar char="•"/>
            </a:pPr>
            <a:endParaRPr lang="en-US" altLang="ko-KR" sz="800" dirty="0">
              <a:solidFill>
                <a:schemeClr val="tx1"/>
              </a:solidFill>
            </a:endParaRPr>
          </a:p>
        </p:txBody>
      </p:sp>
      <p:sp>
        <p:nvSpPr>
          <p:cNvPr id="53" name="사각형: 둥근 모서리 102">
            <a:extLst>
              <a:ext uri="{FF2B5EF4-FFF2-40B4-BE49-F238E27FC236}">
                <a16:creationId xmlns:a16="http://schemas.microsoft.com/office/drawing/2014/main" id="{2172766A-6A40-4D82-BA4A-1D132F6D8CDC}"/>
              </a:ext>
            </a:extLst>
          </p:cNvPr>
          <p:cNvSpPr/>
          <p:nvPr/>
        </p:nvSpPr>
        <p:spPr>
          <a:xfrm>
            <a:off x="6314965" y="4526348"/>
            <a:ext cx="315767" cy="146826"/>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a:solidFill>
                  <a:schemeClr val="tx1"/>
                </a:solidFill>
              </a:rPr>
              <a:t>변경</a:t>
            </a:r>
            <a:endParaRPr lang="en-US" sz="700" dirty="0">
              <a:solidFill>
                <a:schemeClr val="tx1"/>
              </a:solidFill>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6009172" y="438376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7320136" y="47971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4-3</a:t>
            </a:r>
            <a:endParaRPr lang="en-US" altLang="ko-KR" sz="800" b="1" kern="0" dirty="0">
              <a:solidFill>
                <a:sysClr val="window" lastClr="FFFFFF"/>
              </a:solidFill>
              <a:latin typeface="맑은 고딕"/>
              <a:ea typeface="맑은 고딕"/>
            </a:endParaRPr>
          </a:p>
        </p:txBody>
      </p:sp>
      <p:grpSp>
        <p:nvGrpSpPr>
          <p:cNvPr id="107" name="그룹 106"/>
          <p:cNvGrpSpPr/>
          <p:nvPr/>
        </p:nvGrpSpPr>
        <p:grpSpPr>
          <a:xfrm>
            <a:off x="1632552" y="5380215"/>
            <a:ext cx="7065199" cy="799389"/>
            <a:chOff x="1670346" y="2200646"/>
            <a:chExt cx="7065199" cy="799389"/>
          </a:xfrm>
        </p:grpSpPr>
        <p:sp>
          <p:nvSpPr>
            <p:cNvPr id="108" name="직사각형 107"/>
            <p:cNvSpPr/>
            <p:nvPr/>
          </p:nvSpPr>
          <p:spPr>
            <a:xfrm>
              <a:off x="2201459" y="2459485"/>
              <a:ext cx="1868010" cy="538609"/>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r>
                <a:rPr lang="ko-KR" altLang="en-US" sz="800" dirty="0">
                  <a:solidFill>
                    <a:schemeClr val="tx1">
                      <a:lumMod val="65000"/>
                      <a:lumOff val="35000"/>
                    </a:schemeClr>
                  </a:solidFill>
                  <a:latin typeface="+mj-ea"/>
                </a:rPr>
                <a:t> </a:t>
              </a:r>
              <a:r>
                <a:rPr lang="en-US" altLang="ko-KR" sz="700" dirty="0">
                  <a:solidFill>
                    <a:schemeClr val="tx1">
                      <a:lumMod val="65000"/>
                      <a:lumOff val="35000"/>
                    </a:schemeClr>
                  </a:solidFill>
                  <a:latin typeface="+mj-ea"/>
                </a:rPr>
                <a:t>(</a:t>
              </a:r>
              <a:r>
                <a:rPr lang="ko-KR" altLang="en-US" sz="700" dirty="0">
                  <a:solidFill>
                    <a:schemeClr val="tx1">
                      <a:lumMod val="65000"/>
                      <a:lumOff val="35000"/>
                    </a:schemeClr>
                  </a:solidFill>
                  <a:latin typeface="+mj-ea"/>
                </a:rPr>
                <a:t>반품</a:t>
              </a:r>
              <a:r>
                <a:rPr lang="en-US" altLang="ko-KR" sz="700" dirty="0">
                  <a:solidFill>
                    <a:schemeClr val="tx1">
                      <a:lumMod val="65000"/>
                      <a:lumOff val="35000"/>
                    </a:schemeClr>
                  </a:solidFill>
                  <a:latin typeface="+mj-ea"/>
                </a:rPr>
                <a:t>1, </a:t>
              </a:r>
              <a:r>
                <a:rPr lang="ko-KR" altLang="en-US" sz="700" dirty="0">
                  <a:solidFill>
                    <a:schemeClr val="tx1">
                      <a:lumMod val="65000"/>
                      <a:lumOff val="35000"/>
                    </a:schemeClr>
                  </a:solidFill>
                  <a:latin typeface="+mj-ea"/>
                </a:rPr>
                <a:t>교환</a:t>
              </a:r>
              <a:r>
                <a:rPr lang="en-US" altLang="ko-KR" sz="700" dirty="0">
                  <a:solidFill>
                    <a:schemeClr val="tx1">
                      <a:lumMod val="65000"/>
                      <a:lumOff val="35000"/>
                    </a:schemeClr>
                  </a:solidFill>
                  <a:latin typeface="+mj-ea"/>
                </a:rPr>
                <a:t>1</a:t>
              </a:r>
              <a:r>
                <a:rPr lang="en-US" altLang="ko-KR" sz="700" dirty="0" smtClean="0">
                  <a:solidFill>
                    <a:schemeClr val="tx1">
                      <a:lumMod val="65000"/>
                      <a:lumOff val="35000"/>
                    </a:schemeClr>
                  </a:solidFill>
                  <a:latin typeface="+mj-ea"/>
                </a:rPr>
                <a:t>)</a:t>
              </a:r>
              <a:endParaRPr lang="ko-KR" altLang="en-US" sz="700" dirty="0"/>
            </a:p>
          </p:txBody>
        </p:sp>
        <p:grpSp>
          <p:nvGrpSpPr>
            <p:cNvPr id="109" name="그룹 108">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32" name="직사각형 13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3" name="직선 연결선 13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0" name="그룹 109">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29" name="직사각형 128">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0" name="직선 연결선 129">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1" name="직사각형 110"/>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23" name="직사각형 122"/>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24" name="모서리가 둥근 직사각형 123"/>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125" name="그룹 124">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126" name="직사각형 12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7" name="직선 연결선 12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899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606343358"/>
              </p:ext>
            </p:extLst>
          </p:nvPr>
        </p:nvGraphicFramePr>
        <p:xfrm>
          <a:off x="9000565" y="44624"/>
          <a:ext cx="3152540" cy="476827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4-4. </a:t>
                      </a:r>
                      <a:r>
                        <a:rPr lang="ko-KR" altLang="en-US" sz="800" b="1" dirty="0" err="1" smtClean="0"/>
                        <a:t>추가구성품</a:t>
                      </a:r>
                      <a:endParaRPr lang="en-US" altLang="ko-KR" sz="800" b="1" dirty="0" smtClean="0"/>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dirty="0" smtClean="0"/>
                        <a:t>추가구성품을 선택한 제품</a:t>
                      </a:r>
                      <a:r>
                        <a:rPr lang="en-US" altLang="ko-KR" sz="800" b="0" dirty="0" smtClean="0"/>
                        <a:t>(A)</a:t>
                      </a:r>
                      <a:r>
                        <a:rPr lang="ko-KR" altLang="en-US" sz="800" b="0" dirty="0" smtClean="0"/>
                        <a:t>의 아래에 출력</a:t>
                      </a:r>
                      <a:endParaRPr lang="en-US" altLang="ko-KR" sz="800" b="0" dirty="0" smtClean="0"/>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4-5. </a:t>
                      </a:r>
                      <a:r>
                        <a:rPr lang="ko-KR" altLang="en-US" sz="800" b="1" dirty="0" err="1" smtClean="0"/>
                        <a:t>제품증정품</a:t>
                      </a:r>
                      <a:endParaRPr lang="en-US" altLang="ko-KR" sz="800" b="1" dirty="0" smtClean="0"/>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dirty="0" smtClean="0"/>
                        <a:t>제품에 </a:t>
                      </a:r>
                      <a:r>
                        <a:rPr lang="ko-KR" altLang="en-US" sz="800" b="0" dirty="0" err="1" smtClean="0"/>
                        <a:t>증정품이</a:t>
                      </a:r>
                      <a:r>
                        <a:rPr lang="ko-KR" altLang="en-US" sz="800" b="0" dirty="0" smtClean="0"/>
                        <a:t> 있을 시 해당 제품 아래 출력</a:t>
                      </a:r>
                      <a:endParaRPr lang="en-US" altLang="ko-KR" sz="800" b="0" dirty="0" smtClean="0"/>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dirty="0" smtClean="0"/>
                        <a:t>추가구성품을 선택한 제품</a:t>
                      </a:r>
                      <a:r>
                        <a:rPr lang="en-US" altLang="ko-KR" sz="800" b="0" dirty="0" smtClean="0"/>
                        <a:t>(A)</a:t>
                      </a:r>
                      <a:r>
                        <a:rPr lang="ko-KR" altLang="en-US" sz="800" b="0" dirty="0" smtClean="0"/>
                        <a:t>에 제품 </a:t>
                      </a:r>
                      <a:r>
                        <a:rPr lang="ko-KR" altLang="en-US" sz="800" b="0" dirty="0" err="1" smtClean="0"/>
                        <a:t>증정품이</a:t>
                      </a:r>
                      <a:r>
                        <a:rPr lang="ko-KR" altLang="en-US" sz="800" b="0" dirty="0" smtClean="0"/>
                        <a:t> 붙어 있을 시 추가구성품의 아래에 제품 </a:t>
                      </a:r>
                      <a:r>
                        <a:rPr lang="ko-KR" altLang="en-US" sz="800" b="0" dirty="0" err="1" smtClean="0"/>
                        <a:t>증정품</a:t>
                      </a:r>
                      <a:r>
                        <a:rPr lang="ko-KR" altLang="en-US" sz="800" b="0" dirty="0" smtClean="0"/>
                        <a:t> 출력</a:t>
                      </a:r>
                      <a:endParaRPr lang="en-US" altLang="ko-KR" sz="800" b="0" dirty="0" smtClean="0"/>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dirty="0" smtClean="0"/>
                        <a:t>제품 </a:t>
                      </a:r>
                      <a:r>
                        <a:rPr lang="ko-KR" altLang="en-US" sz="800" b="0" dirty="0" err="1" smtClean="0"/>
                        <a:t>증정품</a:t>
                      </a:r>
                      <a:r>
                        <a:rPr lang="ko-KR" altLang="en-US" sz="800" b="0" dirty="0" smtClean="0"/>
                        <a:t> 타이틀 우측에 </a:t>
                      </a:r>
                      <a:r>
                        <a:rPr lang="ko-KR" altLang="en-US" sz="800" b="0" dirty="0" err="1" smtClean="0"/>
                        <a:t>증정품</a:t>
                      </a:r>
                      <a:r>
                        <a:rPr lang="ko-KR" altLang="en-US" sz="800" b="0" dirty="0" smtClean="0"/>
                        <a:t> 종 수 출력</a:t>
                      </a:r>
                      <a:endParaRPr lang="en-US" altLang="ko-KR" sz="800" b="0" dirty="0" smtClean="0"/>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같은 제품을 여러 개 담았을 시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종으로 </a:t>
                      </a:r>
                      <a:r>
                        <a:rPr lang="ko-KR" altLang="en-US" sz="800" b="0" u="none" kern="1200" baseline="0" dirty="0" err="1" smtClean="0">
                          <a:solidFill>
                            <a:schemeClr val="tx1"/>
                          </a:solidFill>
                          <a:latin typeface="+mn-ea"/>
                          <a:ea typeface="+mn-ea"/>
                          <a:cs typeface="+mn-cs"/>
                        </a:rPr>
                        <a:t>카운팅</a:t>
                      </a:r>
                      <a:endParaRPr lang="en-US" altLang="ko-KR" sz="800" b="1" dirty="0" smtClean="0"/>
                    </a:p>
                    <a:p>
                      <a:pPr marL="92075" lvl="0" indent="-92075" defTabSz="844083">
                        <a:lnSpc>
                          <a:spcPts val="1200"/>
                        </a:lnSpc>
                        <a:buFont typeface="Arial" panose="020B0604020202020204" pitchFamily="34" charset="0"/>
                        <a:buChar char="•"/>
                        <a:defRPr/>
                      </a:pPr>
                      <a:r>
                        <a:rPr lang="ko-KR" altLang="en-US" sz="800" dirty="0" err="1" smtClean="0">
                          <a:solidFill>
                            <a:prstClr val="black"/>
                          </a:solidFill>
                          <a:latin typeface="맑은 고딕" panose="020B0503020000020004" pitchFamily="50" charset="-127"/>
                        </a:rPr>
                        <a:t>증정품</a:t>
                      </a:r>
                      <a:r>
                        <a:rPr lang="ko-KR" altLang="en-US" sz="800" dirty="0" smtClean="0">
                          <a:solidFill>
                            <a:prstClr val="black"/>
                          </a:solidFill>
                          <a:latin typeface="맑은 고딕" panose="020B0503020000020004" pitchFamily="50" charset="-127"/>
                        </a:rPr>
                        <a:t> 영역은 가로를 </a:t>
                      </a:r>
                      <a:r>
                        <a:rPr lang="en-US" altLang="ko-KR" sz="800" dirty="0" smtClean="0">
                          <a:solidFill>
                            <a:prstClr val="black"/>
                          </a:solidFill>
                          <a:latin typeface="맑은 고딕" panose="020B0503020000020004" pitchFamily="50" charset="-127"/>
                        </a:rPr>
                        <a:t>2</a:t>
                      </a:r>
                      <a:r>
                        <a:rPr lang="ko-KR" altLang="en-US" sz="800" dirty="0" smtClean="0">
                          <a:solidFill>
                            <a:prstClr val="black"/>
                          </a:solidFill>
                          <a:latin typeface="맑은 고딕" panose="020B0503020000020004" pitchFamily="50" charset="-127"/>
                        </a:rPr>
                        <a:t>분할 한 버전과 </a:t>
                      </a:r>
                      <a:r>
                        <a:rPr lang="en-US" altLang="ko-KR" sz="800" dirty="0" smtClean="0">
                          <a:solidFill>
                            <a:prstClr val="black"/>
                          </a:solidFill>
                          <a:latin typeface="맑은 고딕" panose="020B0503020000020004" pitchFamily="50" charset="-127"/>
                        </a:rPr>
                        <a:t>3</a:t>
                      </a:r>
                      <a:r>
                        <a:rPr lang="ko-KR" altLang="en-US" sz="800" dirty="0" smtClean="0">
                          <a:solidFill>
                            <a:prstClr val="black"/>
                          </a:solidFill>
                          <a:latin typeface="맑은 고딕" panose="020B0503020000020004" pitchFamily="50" charset="-127"/>
                        </a:rPr>
                        <a:t>분할 한 버전 두 가지가 있으며</a:t>
                      </a:r>
                      <a:r>
                        <a:rPr lang="en-US" altLang="ko-KR" sz="800" dirty="0" smtClean="0">
                          <a:solidFill>
                            <a:prstClr val="black"/>
                          </a:solidFill>
                          <a:latin typeface="맑은 고딕" panose="020B0503020000020004" pitchFamily="50" charset="-127"/>
                        </a:rPr>
                        <a:t>,</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1</a:t>
                      </a:r>
                      <a:r>
                        <a:rPr lang="ko-KR" altLang="en-US" sz="800" baseline="0" dirty="0" smtClean="0">
                          <a:solidFill>
                            <a:prstClr val="black"/>
                          </a:solidFill>
                          <a:latin typeface="맑은 고딕" panose="020B0503020000020004" pitchFamily="50" charset="-127"/>
                        </a:rPr>
                        <a:t>종 또는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종일 시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분할 버전을</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 이상일 시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분할 버전을 적용하여 해당하는 </a:t>
                      </a:r>
                      <a:r>
                        <a:rPr lang="ko-KR" altLang="en-US" sz="800" baseline="0" dirty="0" err="1" smtClean="0">
                          <a:solidFill>
                            <a:prstClr val="black"/>
                          </a:solidFill>
                          <a:latin typeface="맑은 고딕" panose="020B0503020000020004" pitchFamily="50" charset="-127"/>
                        </a:rPr>
                        <a:t>증정품</a:t>
                      </a:r>
                      <a:r>
                        <a:rPr lang="ko-KR" altLang="en-US" sz="800" baseline="0" dirty="0" smtClean="0">
                          <a:solidFill>
                            <a:prstClr val="black"/>
                          </a:solidFill>
                          <a:latin typeface="맑은 고딕" panose="020B0503020000020004" pitchFamily="50" charset="-127"/>
                        </a:rPr>
                        <a:t> 전체 출력</a:t>
                      </a:r>
                      <a:endParaRPr lang="en-US" altLang="ko-KR" sz="800" baseline="0" dirty="0" smtClean="0">
                        <a:solidFill>
                          <a:prstClr val="black"/>
                        </a:solidFill>
                        <a:latin typeface="맑은 고딕" panose="020B0503020000020004" pitchFamily="50" charset="-127"/>
                      </a:endParaRPr>
                    </a:p>
                    <a:p>
                      <a:pPr marL="171450" lvl="0" indent="-85725" defTabSz="844083">
                        <a:lnSpc>
                          <a:spcPts val="1200"/>
                        </a:lnSpc>
                        <a:buFontTx/>
                        <a:buChar char="-"/>
                        <a:defRPr/>
                      </a:pP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종을 초과할 시 아래로 행 추가</a:t>
                      </a:r>
                      <a:endParaRPr lang="en-US" altLang="ko-KR" sz="800" baseline="0" dirty="0" smtClean="0">
                        <a:solidFill>
                          <a:prstClr val="black"/>
                        </a:solidFill>
                        <a:latin typeface="맑은 고딕" panose="020B0503020000020004" pitchFamily="50" charset="-127"/>
                      </a:endParaRPr>
                    </a:p>
                    <a:p>
                      <a:pPr marL="85725" lvl="0" indent="0" defTabSz="844083">
                        <a:lnSpc>
                          <a:spcPts val="1200"/>
                        </a:lnSpc>
                        <a:buFontTx/>
                        <a:buNone/>
                        <a:defRPr/>
                      </a:pPr>
                      <a:r>
                        <a:rPr lang="en-US" altLang="ko-KR" sz="800" b="0" u="none" baseline="0" dirty="0" smtClean="0">
                          <a:solidFill>
                            <a:prstClr val="black"/>
                          </a:solidFill>
                          <a:latin typeface="맑은 고딕" panose="020B0503020000020004" pitchFamily="50" charset="-127"/>
                          <a:ea typeface="+mn-ea"/>
                        </a:rPr>
                        <a:t>(</a:t>
                      </a:r>
                      <a:r>
                        <a:rPr lang="ko-KR" altLang="en-US" sz="800" b="0" u="none" baseline="0" dirty="0" err="1" smtClean="0">
                          <a:solidFill>
                            <a:prstClr val="black"/>
                          </a:solidFill>
                          <a:latin typeface="맑은 고딕" panose="020B0503020000020004" pitchFamily="50" charset="-127"/>
                          <a:ea typeface="+mn-ea"/>
                        </a:rPr>
                        <a:t>증정품</a:t>
                      </a:r>
                      <a:r>
                        <a:rPr lang="ko-KR" altLang="en-US" sz="800" b="0" u="none" baseline="0" dirty="0" smtClean="0">
                          <a:solidFill>
                            <a:prstClr val="black"/>
                          </a:solidFill>
                          <a:latin typeface="맑은 고딕" panose="020B0503020000020004" pitchFamily="50" charset="-127"/>
                          <a:ea typeface="+mn-ea"/>
                        </a:rPr>
                        <a:t> 영역 분할 기준은 디자인 담당자 의견에 따라 달라질 수 있음</a:t>
                      </a:r>
                      <a:r>
                        <a:rPr lang="en-US" altLang="ko-KR" sz="800" b="0" u="none" baseline="0" dirty="0" smtClean="0">
                          <a:solidFill>
                            <a:prstClr val="black"/>
                          </a:solidFill>
                          <a:latin typeface="맑은 고딕" panose="020B0503020000020004" pitchFamily="50" charset="-127"/>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baseline="0" dirty="0" smtClean="0">
                          <a:solidFill>
                            <a:srgbClr val="C00000"/>
                          </a:solidFill>
                          <a:latin typeface="+mn-ea"/>
                          <a:ea typeface="+mn-ea"/>
                        </a:rPr>
                        <a:t>4-6. </a:t>
                      </a:r>
                      <a:r>
                        <a:rPr lang="ko-KR" altLang="en-US" sz="800" b="1" u="none" baseline="0" dirty="0" err="1" smtClean="0">
                          <a:solidFill>
                            <a:srgbClr val="C00000"/>
                          </a:solidFill>
                          <a:latin typeface="+mn-ea"/>
                          <a:ea typeface="+mn-ea"/>
                        </a:rPr>
                        <a:t>클레임수량</a:t>
                      </a:r>
                      <a:endParaRPr lang="en-US" altLang="ko-KR" sz="800" b="1" u="none" baseline="0" dirty="0" smtClean="0">
                        <a:solidFill>
                          <a:srgbClr val="C00000"/>
                        </a:solidFill>
                        <a:latin typeface="+mn-ea"/>
                        <a:ea typeface="+mn-ea"/>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클레임 처리를 한 제품 또는 </a:t>
                      </a:r>
                      <a:r>
                        <a:rPr kumimoji="0" lang="ko-KR" altLang="en-US" sz="800" b="0" i="0" u="none" strike="noStrike" kern="1200" cap="none" normalizeH="0" baseline="0" dirty="0" err="1" smtClean="0">
                          <a:ln>
                            <a:noFill/>
                          </a:ln>
                          <a:solidFill>
                            <a:schemeClr val="tx1"/>
                          </a:solidFill>
                          <a:effectLst/>
                          <a:latin typeface="+mn-lt"/>
                          <a:ea typeface="+mn-ea"/>
                          <a:cs typeface="+mn-cs"/>
                        </a:rPr>
                        <a:t>증정품일</a:t>
                      </a:r>
                      <a:r>
                        <a:rPr kumimoji="0" lang="ko-KR" altLang="en-US" sz="800" b="0" i="0" u="none" strike="noStrike" kern="1200" cap="none" normalizeH="0" baseline="0" dirty="0" smtClean="0">
                          <a:ln>
                            <a:noFill/>
                          </a:ln>
                          <a:solidFill>
                            <a:schemeClr val="tx1"/>
                          </a:solidFill>
                          <a:effectLst/>
                          <a:latin typeface="+mn-lt"/>
                          <a:ea typeface="+mn-ea"/>
                          <a:cs typeface="+mn-cs"/>
                        </a:rPr>
                        <a:t> 시 </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클레임 구분</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클래임</a:t>
                      </a:r>
                      <a:r>
                        <a:rPr kumimoji="0" lang="ko-KR" altLang="en-US" sz="800" b="0" i="0" u="none" strike="noStrike" kern="1200" cap="none" normalizeH="0" baseline="0" dirty="0" smtClean="0">
                          <a:ln>
                            <a:noFill/>
                          </a:ln>
                          <a:solidFill>
                            <a:schemeClr val="tx1"/>
                          </a:solidFill>
                          <a:effectLst/>
                          <a:latin typeface="+mn-lt"/>
                          <a:ea typeface="+mn-ea"/>
                          <a:cs typeface="+mn-cs"/>
                        </a:rPr>
                        <a:t> 수</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클레임이 여러 건 있는 제품일 시 콤마로 구분하여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예</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반품</a:t>
                      </a:r>
                      <a:r>
                        <a:rPr kumimoji="0" lang="en-US" altLang="ko-KR" sz="800" b="0" i="0" u="none" strike="noStrike" kern="1200" cap="none" normalizeH="0" baseline="0" dirty="0" smtClean="0">
                          <a:ln>
                            <a:noFill/>
                          </a:ln>
                          <a:solidFill>
                            <a:schemeClr val="tx1"/>
                          </a:solidFill>
                          <a:effectLst/>
                          <a:latin typeface="+mn-lt"/>
                          <a:ea typeface="+mn-ea"/>
                          <a:cs typeface="+mn-cs"/>
                        </a:rPr>
                        <a:t>: 1, </a:t>
                      </a:r>
                      <a:r>
                        <a:rPr kumimoji="0" lang="ko-KR" altLang="en-US" sz="800" b="0" i="0" u="none" strike="noStrike" kern="1200" cap="none" normalizeH="0" baseline="0" dirty="0" smtClean="0">
                          <a:ln>
                            <a:noFill/>
                          </a:ln>
                          <a:solidFill>
                            <a:schemeClr val="tx1"/>
                          </a:solidFill>
                          <a:effectLst/>
                          <a:latin typeface="+mn-lt"/>
                          <a:ea typeface="+mn-ea"/>
                          <a:cs typeface="+mn-cs"/>
                        </a:rPr>
                        <a:t>교환</a:t>
                      </a:r>
                      <a:r>
                        <a:rPr kumimoji="0" lang="en-US" altLang="ko-KR" sz="800" b="0" i="0" u="none" strike="noStrike" kern="1200" cap="none" normalizeH="0" baseline="0" dirty="0" smtClean="0">
                          <a:ln>
                            <a:noFill/>
                          </a:ln>
                          <a:solidFill>
                            <a:schemeClr val="tx1"/>
                          </a:solidFill>
                          <a:effectLst/>
                          <a:latin typeface="+mn-lt"/>
                          <a:ea typeface="+mn-ea"/>
                          <a:cs typeface="+mn-cs"/>
                        </a:rPr>
                        <a:t>: 1)</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같은 클레임 유형으로 </a:t>
                      </a:r>
                      <a:r>
                        <a:rPr kumimoji="0" lang="en-US" altLang="ko-KR" sz="800" b="0" i="0" u="none" strike="noStrike" kern="1200" cap="none" normalizeH="0" baseline="0" dirty="0" smtClean="0">
                          <a:ln>
                            <a:noFill/>
                          </a:ln>
                          <a:solidFill>
                            <a:schemeClr val="tx1"/>
                          </a:solidFill>
                          <a:effectLst/>
                          <a:latin typeface="+mn-lt"/>
                          <a:ea typeface="+mn-ea"/>
                          <a:cs typeface="+mn-cs"/>
                        </a:rPr>
                        <a:t>n</a:t>
                      </a:r>
                      <a:r>
                        <a:rPr kumimoji="0" lang="ko-KR" altLang="en-US" sz="800" b="0" i="0" u="none" strike="noStrike" kern="1200" cap="none" normalizeH="0" baseline="0" dirty="0" smtClean="0">
                          <a:ln>
                            <a:noFill/>
                          </a:ln>
                          <a:solidFill>
                            <a:schemeClr val="tx1"/>
                          </a:solidFill>
                          <a:effectLst/>
                          <a:latin typeface="+mn-lt"/>
                          <a:ea typeface="+mn-ea"/>
                          <a:cs typeface="+mn-cs"/>
                        </a:rPr>
                        <a:t>번 클레임 진행 시 최종 클레임 수를 합산하여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바른 예</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반품</a:t>
                      </a:r>
                      <a:r>
                        <a:rPr kumimoji="0" lang="en-US" altLang="ko-KR" sz="800" b="0" i="0" u="none" strike="noStrike" kern="1200" cap="none" normalizeH="0" baseline="0" dirty="0" smtClean="0">
                          <a:ln>
                            <a:noFill/>
                          </a:ln>
                          <a:solidFill>
                            <a:schemeClr val="tx1"/>
                          </a:solidFill>
                          <a:effectLst/>
                          <a:latin typeface="+mn-lt"/>
                          <a:ea typeface="+mn-ea"/>
                          <a:cs typeface="+mn-cs"/>
                        </a:rPr>
                        <a:t>: 2)</a:t>
                      </a: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잘못된 예</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반품</a:t>
                      </a:r>
                      <a:r>
                        <a:rPr kumimoji="0" lang="en-US" altLang="ko-KR" sz="800" b="0" i="0" u="none" strike="noStrike" kern="1200" cap="none" normalizeH="0" baseline="0" dirty="0" smtClean="0">
                          <a:ln>
                            <a:noFill/>
                          </a:ln>
                          <a:solidFill>
                            <a:schemeClr val="tx1"/>
                          </a:solidFill>
                          <a:effectLst/>
                          <a:latin typeface="+mn-lt"/>
                          <a:ea typeface="+mn-ea"/>
                          <a:cs typeface="+mn-cs"/>
                        </a:rPr>
                        <a:t>: 1, </a:t>
                      </a:r>
                      <a:r>
                        <a:rPr kumimoji="0" lang="ko-KR" altLang="en-US" sz="800" b="0" i="0" u="none" strike="noStrike" kern="1200" cap="none" normalizeH="0" baseline="0" dirty="0" smtClean="0">
                          <a:ln>
                            <a:noFill/>
                          </a:ln>
                          <a:solidFill>
                            <a:schemeClr val="tx1"/>
                          </a:solidFill>
                          <a:effectLst/>
                          <a:latin typeface="+mn-lt"/>
                          <a:ea typeface="+mn-ea"/>
                          <a:cs typeface="+mn-cs"/>
                        </a:rPr>
                        <a:t>반품</a:t>
                      </a:r>
                      <a:r>
                        <a:rPr kumimoji="0" lang="en-US" altLang="ko-KR" sz="800" b="0" i="0" u="none" strike="noStrike" kern="1200" cap="none" normalizeH="0" baseline="0" dirty="0" smtClean="0">
                          <a:ln>
                            <a:noFill/>
                          </a:ln>
                          <a:solidFill>
                            <a:schemeClr val="tx1"/>
                          </a:solidFill>
                          <a:effectLst/>
                          <a:latin typeface="+mn-lt"/>
                          <a:ea typeface="+mn-ea"/>
                          <a:cs typeface="+mn-cs"/>
                        </a:rPr>
                        <a:t>:1) </a:t>
                      </a: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1" i="0" u="none" strike="noStrike" kern="1200" cap="none" normalizeH="0" baseline="0" dirty="0" err="1" smtClean="0">
                          <a:ln>
                            <a:noFill/>
                          </a:ln>
                          <a:solidFill>
                            <a:srgbClr val="C00000"/>
                          </a:solidFill>
                          <a:effectLst/>
                          <a:latin typeface="+mn-lt"/>
                          <a:ea typeface="+mn-ea"/>
                          <a:cs typeface="+mn-cs"/>
                        </a:rPr>
                        <a:t>반품불가</a:t>
                      </a:r>
                      <a:r>
                        <a:rPr kumimoji="0" lang="en-US" altLang="ko-KR" sz="800" b="1" i="0" u="none" strike="noStrike" kern="1200" cap="none" normalizeH="0" baseline="0" dirty="0" smtClean="0">
                          <a:ln>
                            <a:noFill/>
                          </a:ln>
                          <a:solidFill>
                            <a:srgbClr val="C00000"/>
                          </a:solidFill>
                          <a:effectLst/>
                          <a:latin typeface="+mn-lt"/>
                          <a:ea typeface="+mn-ea"/>
                          <a:cs typeface="+mn-cs"/>
                        </a:rPr>
                        <a:t>, </a:t>
                      </a:r>
                      <a:r>
                        <a:rPr kumimoji="0" lang="ko-KR" altLang="en-US" sz="800" b="1" i="0" u="none" strike="noStrike" kern="1200" cap="none" normalizeH="0" baseline="0" dirty="0" err="1" smtClean="0">
                          <a:ln>
                            <a:noFill/>
                          </a:ln>
                          <a:solidFill>
                            <a:srgbClr val="C00000"/>
                          </a:solidFill>
                          <a:effectLst/>
                          <a:latin typeface="+mn-lt"/>
                          <a:ea typeface="+mn-ea"/>
                          <a:cs typeface="+mn-cs"/>
                        </a:rPr>
                        <a:t>교환불가</a:t>
                      </a:r>
                      <a:r>
                        <a:rPr kumimoji="0" lang="en-US" altLang="ko-KR" sz="800" b="1" i="0" u="none" strike="noStrike" kern="1200" cap="none" normalizeH="0" baseline="0" dirty="0" smtClean="0">
                          <a:ln>
                            <a:noFill/>
                          </a:ln>
                          <a:solidFill>
                            <a:srgbClr val="C00000"/>
                          </a:solidFill>
                          <a:effectLst/>
                          <a:latin typeface="+mn-lt"/>
                          <a:ea typeface="+mn-ea"/>
                          <a:cs typeface="+mn-cs"/>
                        </a:rPr>
                        <a:t>, </a:t>
                      </a:r>
                      <a:r>
                        <a:rPr kumimoji="0" lang="ko-KR" altLang="en-US" sz="800" b="1" i="0" u="none" strike="noStrike" kern="1200" cap="none" normalizeH="0" baseline="0" dirty="0" err="1" smtClean="0">
                          <a:ln>
                            <a:noFill/>
                          </a:ln>
                          <a:solidFill>
                            <a:srgbClr val="C00000"/>
                          </a:solidFill>
                          <a:effectLst/>
                          <a:latin typeface="+mn-lt"/>
                          <a:ea typeface="+mn-ea"/>
                          <a:cs typeface="+mn-cs"/>
                        </a:rPr>
                        <a:t>반품취소</a:t>
                      </a:r>
                      <a:r>
                        <a:rPr kumimoji="0" lang="en-US" altLang="ko-KR" sz="800" b="1" i="0" u="none" strike="noStrike" kern="1200" cap="none" normalizeH="0" baseline="0" dirty="0" smtClean="0">
                          <a:ln>
                            <a:noFill/>
                          </a:ln>
                          <a:solidFill>
                            <a:srgbClr val="C00000"/>
                          </a:solidFill>
                          <a:effectLst/>
                          <a:latin typeface="+mn-lt"/>
                          <a:ea typeface="+mn-ea"/>
                          <a:cs typeface="+mn-cs"/>
                        </a:rPr>
                        <a:t>, </a:t>
                      </a:r>
                      <a:r>
                        <a:rPr kumimoji="0" lang="ko-KR" altLang="en-US" sz="800" b="1" i="0" u="none" strike="noStrike" kern="1200" cap="none" normalizeH="0" baseline="0" dirty="0" err="1" smtClean="0">
                          <a:ln>
                            <a:noFill/>
                          </a:ln>
                          <a:solidFill>
                            <a:srgbClr val="C00000"/>
                          </a:solidFill>
                          <a:effectLst/>
                          <a:latin typeface="+mn-lt"/>
                          <a:ea typeface="+mn-ea"/>
                          <a:cs typeface="+mn-cs"/>
                        </a:rPr>
                        <a:t>교환취소</a:t>
                      </a:r>
                      <a:r>
                        <a:rPr kumimoji="0" lang="en-US" altLang="ko-KR" sz="800" b="1" i="0" u="none" strike="noStrike" kern="1200" cap="none" normalizeH="0" baseline="0" dirty="0" smtClean="0">
                          <a:ln>
                            <a:noFill/>
                          </a:ln>
                          <a:solidFill>
                            <a:srgbClr val="C00000"/>
                          </a:solidFill>
                          <a:effectLst/>
                          <a:latin typeface="+mn-lt"/>
                          <a:ea typeface="+mn-ea"/>
                          <a:cs typeface="+mn-cs"/>
                        </a:rPr>
                        <a:t>, </a:t>
                      </a:r>
                      <a:r>
                        <a:rPr kumimoji="0" lang="ko-KR" altLang="en-US" sz="800" b="1" i="0" u="none" strike="noStrike" kern="1200" cap="none" normalizeH="0" baseline="0" dirty="0" smtClean="0">
                          <a:ln>
                            <a:noFill/>
                          </a:ln>
                          <a:solidFill>
                            <a:srgbClr val="C00000"/>
                          </a:solidFill>
                          <a:effectLst/>
                          <a:latin typeface="+mn-lt"/>
                          <a:ea typeface="+mn-ea"/>
                          <a:cs typeface="+mn-cs"/>
                        </a:rPr>
                        <a:t>반품수거실패</a:t>
                      </a:r>
                      <a:r>
                        <a:rPr kumimoji="0" lang="en-US" altLang="ko-KR" sz="800" b="1" i="0" u="none" strike="noStrike" kern="1200" cap="none" normalizeH="0" baseline="0" dirty="0" smtClean="0">
                          <a:ln>
                            <a:noFill/>
                          </a:ln>
                          <a:solidFill>
                            <a:srgbClr val="C00000"/>
                          </a:solidFill>
                          <a:effectLst/>
                          <a:latin typeface="+mn-lt"/>
                          <a:ea typeface="+mn-ea"/>
                          <a:cs typeface="+mn-cs"/>
                        </a:rPr>
                        <a:t>, </a:t>
                      </a:r>
                      <a:r>
                        <a:rPr kumimoji="0" lang="ko-KR" altLang="en-US" sz="800" b="1" i="0" u="none" strike="noStrike" kern="1200" cap="none" normalizeH="0" baseline="0" dirty="0" smtClean="0">
                          <a:ln>
                            <a:noFill/>
                          </a:ln>
                          <a:solidFill>
                            <a:srgbClr val="C00000"/>
                          </a:solidFill>
                          <a:effectLst/>
                          <a:latin typeface="+mn-lt"/>
                          <a:ea typeface="+mn-ea"/>
                          <a:cs typeface="+mn-cs"/>
                        </a:rPr>
                        <a:t>교환수거실패된 건은 클레임 수량에서 제외</a:t>
                      </a:r>
                      <a:endParaRPr kumimoji="0" lang="en-US" altLang="ko-KR" sz="800" b="1" i="0" u="none" strike="noStrike" kern="1200" cap="none" normalizeH="0" baseline="0" dirty="0" smtClean="0">
                        <a:ln>
                          <a:noFill/>
                        </a:ln>
                        <a:solidFill>
                          <a:srgbClr val="C00000"/>
                        </a:solidFill>
                        <a:effectLst/>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4-7.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앞에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 관련 설명은 주문완료 화면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영역과 동일</a:t>
                      </a:r>
                      <a:r>
                        <a:rPr lang="en-US" altLang="ko-KR" sz="800" b="0" u="none" kern="1200" baseline="0" dirty="0" smtClean="0">
                          <a:solidFill>
                            <a:schemeClr val="tx1"/>
                          </a:solidFill>
                          <a:latin typeface="+mn-ea"/>
                          <a:ea typeface="+mn-ea"/>
                          <a:cs typeface="+mn-cs"/>
                        </a:rPr>
                        <a:t>(Page ID: </a:t>
                      </a:r>
                      <a:r>
                        <a:rPr lang="en-US" altLang="ko-KR" sz="800" dirty="0" smtClean="0">
                          <a:solidFill>
                            <a:srgbClr val="00BC70"/>
                          </a:solidFill>
                        </a:rPr>
                        <a:t>IN_PC_ORD_01_30</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82278378"/>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829490232"/>
              </p:ext>
            </p:extLst>
          </p:nvPr>
        </p:nvGraphicFramePr>
        <p:xfrm>
          <a:off x="1601758" y="764704"/>
          <a:ext cx="7190288" cy="5417321"/>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4018221">
                  <a:extLst>
                    <a:ext uri="{9D8B030D-6E8A-4147-A177-3AD203B41FA5}">
                      <a16:colId xmlns:a16="http://schemas.microsoft.com/office/drawing/2014/main" val="255211327"/>
                    </a:ext>
                  </a:extLst>
                </a:gridCol>
                <a:gridCol w="1728192">
                  <a:extLst>
                    <a:ext uri="{9D8B030D-6E8A-4147-A177-3AD203B41FA5}">
                      <a16:colId xmlns:a16="http://schemas.microsoft.com/office/drawing/2014/main" val="1927575684"/>
                    </a:ext>
                  </a:extLst>
                </a:gridCol>
              </a:tblGrid>
              <a:tr h="355723">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주문제품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:100P, </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추가</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50P(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:50P)</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r>
                        <a:rPr lang="ko-KR" altLang="en-US" sz="900" dirty="0" smtClean="0">
                          <a:solidFill>
                            <a:schemeClr val="tx1">
                              <a:lumMod val="65000"/>
                              <a:lumOff val="35000"/>
                            </a:schemeClr>
                          </a:solidFill>
                          <a:latin typeface="+mj-ea"/>
                        </a:rPr>
                        <a:t> </a:t>
                      </a:r>
                      <a:r>
                        <a:rPr lang="en-US" altLang="ko-KR" sz="800" dirty="0" smtClean="0">
                          <a:solidFill>
                            <a:schemeClr val="tx1">
                              <a:lumMod val="65000"/>
                              <a:lumOff val="35000"/>
                            </a:schemeClr>
                          </a:solidFill>
                          <a:latin typeface="+mj-ea"/>
                        </a:rPr>
                        <a:t>(</a:t>
                      </a:r>
                      <a:r>
                        <a:rPr lang="ko-KR" altLang="en-US" sz="800" dirty="0" smtClean="0">
                          <a:solidFill>
                            <a:schemeClr val="tx1">
                              <a:lumMod val="65000"/>
                              <a:lumOff val="35000"/>
                            </a:schemeClr>
                          </a:solidFill>
                          <a:latin typeface="+mj-ea"/>
                        </a:rPr>
                        <a:t>반품</a:t>
                      </a:r>
                      <a:r>
                        <a:rPr lang="en-US" altLang="ko-KR" sz="800" dirty="0" smtClean="0">
                          <a:solidFill>
                            <a:schemeClr val="tx1">
                              <a:lumMod val="65000"/>
                              <a:lumOff val="35000"/>
                            </a:schemeClr>
                          </a:solidFill>
                          <a:latin typeface="+mj-ea"/>
                        </a:rPr>
                        <a:t>1, </a:t>
                      </a:r>
                      <a:r>
                        <a:rPr lang="ko-KR" altLang="en-US" sz="800" dirty="0" smtClean="0">
                          <a:solidFill>
                            <a:schemeClr val="tx1">
                              <a:lumMod val="65000"/>
                              <a:lumOff val="35000"/>
                            </a:schemeClr>
                          </a:solidFill>
                          <a:latin typeface="+mj-ea"/>
                        </a:rPr>
                        <a:t>교환</a:t>
                      </a:r>
                      <a:r>
                        <a:rPr lang="en-US" altLang="ko-KR" sz="800" dirty="0" smtClean="0">
                          <a:solidFill>
                            <a:schemeClr val="tx1">
                              <a:lumMod val="65000"/>
                              <a:lumOff val="35000"/>
                            </a:schemeClr>
                          </a:solidFill>
                          <a:latin typeface="+mj-ea"/>
                        </a:rPr>
                        <a:t>1)</a:t>
                      </a: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r h="896069">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355770"/>
                  </a:ext>
                </a:extLst>
              </a:tr>
            </a:tbl>
          </a:graphicData>
        </a:graphic>
      </p:graphicFrame>
      <p:grpSp>
        <p:nvGrpSpPr>
          <p:cNvPr id="100" name="그룹 99">
            <a:extLst>
              <a:ext uri="{FF2B5EF4-FFF2-40B4-BE49-F238E27FC236}">
                <a16:creationId xmlns:a16="http://schemas.microsoft.com/office/drawing/2014/main" id="{159809A1-5A1E-4FB9-B218-151E51C981E3}"/>
              </a:ext>
            </a:extLst>
          </p:cNvPr>
          <p:cNvGrpSpPr/>
          <p:nvPr/>
        </p:nvGrpSpPr>
        <p:grpSpPr>
          <a:xfrm>
            <a:off x="1658800" y="1192831"/>
            <a:ext cx="836647" cy="897912"/>
            <a:chOff x="1235339" y="2961048"/>
            <a:chExt cx="1199263" cy="1105474"/>
          </a:xfrm>
        </p:grpSpPr>
        <p:sp>
          <p:nvSpPr>
            <p:cNvPr id="101" name="직사각형 1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2" name="직선 연결선 1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1645973" y="3107397"/>
            <a:ext cx="836647" cy="897912"/>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65000"/>
                      <a:lumOff val="35000"/>
                    </a:schemeClr>
                  </a:solidFill>
                  <a:latin typeface="+mj-ea"/>
                  <a:ea typeface="+mj-ea"/>
                </a:rPr>
                <a:t>A</a:t>
              </a:r>
              <a:endParaRPr lang="ko-KR" altLang="en-US" sz="1400" dirty="0">
                <a:solidFill>
                  <a:schemeClr val="tx1">
                    <a:lumMod val="65000"/>
                    <a:lumOff val="35000"/>
                  </a:schemeClr>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2135821" y="4277704"/>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5" name="Oval 611">
            <a:extLst>
              <a:ext uri="{FF2B5EF4-FFF2-40B4-BE49-F238E27FC236}">
                <a16:creationId xmlns:a16="http://schemas.microsoft.com/office/drawing/2014/main" id="{8A3723C9-7A64-4677-9B95-EBFFA02C0DC4}"/>
              </a:ext>
            </a:extLst>
          </p:cNvPr>
          <p:cNvSpPr>
            <a:spLocks noChangeArrowheads="1"/>
          </p:cNvSpPr>
          <p:nvPr/>
        </p:nvSpPr>
        <p:spPr bwMode="auto">
          <a:xfrm>
            <a:off x="1805522" y="402507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4</a:t>
            </a: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5" name="제목 4"/>
          <p:cNvSpPr>
            <a:spLocks noGrp="1"/>
          </p:cNvSpPr>
          <p:nvPr>
            <p:ph type="ctrTitle"/>
          </p:nvPr>
        </p:nvSpPr>
        <p:spPr/>
        <p:txBody>
          <a:bodyPr/>
          <a:lstStyle/>
          <a:p>
            <a:r>
              <a:rPr lang="ko-KR" altLang="en-US" dirty="0" err="1"/>
              <a:t>주문상세</a:t>
            </a:r>
            <a:endParaRPr lang="ko-KR" altLang="en-US" dirty="0"/>
          </a:p>
        </p:txBody>
      </p:sp>
      <p:grpSp>
        <p:nvGrpSpPr>
          <p:cNvPr id="181" name="그룹 180">
            <a:extLst>
              <a:ext uri="{FF2B5EF4-FFF2-40B4-BE49-F238E27FC236}">
                <a16:creationId xmlns:a16="http://schemas.microsoft.com/office/drawing/2014/main" id="{159809A1-5A1E-4FB9-B218-151E51C981E3}"/>
              </a:ext>
            </a:extLst>
          </p:cNvPr>
          <p:cNvGrpSpPr/>
          <p:nvPr/>
        </p:nvGrpSpPr>
        <p:grpSpPr>
          <a:xfrm>
            <a:off x="1800951" y="5597692"/>
            <a:ext cx="427069" cy="439399"/>
            <a:chOff x="1235339" y="2961048"/>
            <a:chExt cx="1199263" cy="1105474"/>
          </a:xfrm>
        </p:grpSpPr>
        <p:sp>
          <p:nvSpPr>
            <p:cNvPr id="182" name="직사각형 1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3" name="직선 연결선 1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직선 연결선 1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5" name="직사각형 184"/>
          <p:cNvSpPr/>
          <p:nvPr/>
        </p:nvSpPr>
        <p:spPr>
          <a:xfrm>
            <a:off x="2194164" y="5569224"/>
            <a:ext cx="1970430" cy="646331"/>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r>
              <a:rPr lang="ko-KR" altLang="en-US" sz="800" dirty="0">
                <a:solidFill>
                  <a:schemeClr val="tx1">
                    <a:lumMod val="65000"/>
                    <a:lumOff val="35000"/>
                  </a:schemeClr>
                </a:solidFill>
                <a:latin typeface="+mj-ea"/>
              </a:rPr>
              <a:t> </a:t>
            </a:r>
            <a:r>
              <a:rPr lang="en-US" altLang="ko-KR" sz="700" dirty="0">
                <a:solidFill>
                  <a:schemeClr val="tx1">
                    <a:lumMod val="65000"/>
                    <a:lumOff val="35000"/>
                  </a:schemeClr>
                </a:solidFill>
                <a:latin typeface="+mj-ea"/>
              </a:rPr>
              <a:t>(</a:t>
            </a:r>
            <a:r>
              <a:rPr lang="ko-KR" altLang="en-US" sz="700" dirty="0">
                <a:solidFill>
                  <a:schemeClr val="tx1">
                    <a:lumMod val="65000"/>
                    <a:lumOff val="35000"/>
                  </a:schemeClr>
                </a:solidFill>
                <a:latin typeface="+mj-ea"/>
              </a:rPr>
              <a:t>반품</a:t>
            </a:r>
            <a:r>
              <a:rPr lang="en-US" altLang="ko-KR" sz="700" dirty="0">
                <a:solidFill>
                  <a:schemeClr val="tx1">
                    <a:lumMod val="65000"/>
                    <a:lumOff val="35000"/>
                  </a:schemeClr>
                </a:solidFill>
                <a:latin typeface="+mj-ea"/>
              </a:rPr>
              <a:t>1, </a:t>
            </a:r>
            <a:r>
              <a:rPr lang="ko-KR" altLang="en-US" sz="700" dirty="0">
                <a:solidFill>
                  <a:schemeClr val="tx1">
                    <a:lumMod val="65000"/>
                    <a:lumOff val="35000"/>
                  </a:schemeClr>
                </a:solidFill>
                <a:latin typeface="+mj-ea"/>
              </a:rPr>
              <a:t>교환</a:t>
            </a:r>
            <a:r>
              <a:rPr lang="en-US" altLang="ko-KR" sz="700" dirty="0">
                <a:solidFill>
                  <a:schemeClr val="tx1">
                    <a:lumMod val="65000"/>
                    <a:lumOff val="35000"/>
                  </a:schemeClr>
                </a:solidFill>
                <a:latin typeface="+mj-ea"/>
              </a:rPr>
              <a:t>1</a:t>
            </a:r>
            <a:r>
              <a:rPr lang="en-US" altLang="ko-KR" sz="700" dirty="0" smtClean="0">
                <a:solidFill>
                  <a:schemeClr val="tx1">
                    <a:lumMod val="65000"/>
                    <a:lumOff val="35000"/>
                  </a:schemeClr>
                </a:solidFill>
                <a:latin typeface="+mj-ea"/>
              </a:rPr>
              <a:t>)</a:t>
            </a:r>
            <a:r>
              <a:rPr lang="ko-KR" altLang="en-US" sz="700" dirty="0"/>
              <a:t/>
            </a:r>
            <a:br>
              <a:rPr lang="ko-KR" altLang="en-US" sz="700" dirty="0"/>
            </a:br>
            <a:endParaRPr lang="ko-KR" altLang="en-US" sz="700" dirty="0"/>
          </a:p>
        </p:txBody>
      </p:sp>
      <p:grpSp>
        <p:nvGrpSpPr>
          <p:cNvPr id="186" name="그룹 185">
            <a:extLst>
              <a:ext uri="{FF2B5EF4-FFF2-40B4-BE49-F238E27FC236}">
                <a16:creationId xmlns:a16="http://schemas.microsoft.com/office/drawing/2014/main" id="{159809A1-5A1E-4FB9-B218-151E51C981E3}"/>
              </a:ext>
            </a:extLst>
          </p:cNvPr>
          <p:cNvGrpSpPr/>
          <p:nvPr/>
        </p:nvGrpSpPr>
        <p:grpSpPr>
          <a:xfrm>
            <a:off x="4312996" y="5585673"/>
            <a:ext cx="427069" cy="439399"/>
            <a:chOff x="1235339" y="2961048"/>
            <a:chExt cx="1199263" cy="1105474"/>
          </a:xfrm>
        </p:grpSpPr>
        <p:sp>
          <p:nvSpPr>
            <p:cNvPr id="187" name="직사각형 18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8" name="직선 연결선 18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0" name="직사각형 189"/>
          <p:cNvSpPr/>
          <p:nvPr/>
        </p:nvSpPr>
        <p:spPr>
          <a:xfrm>
            <a:off x="4697934" y="5534934"/>
            <a:ext cx="1679395"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r>
              <a:rPr lang="en-US" altLang="ko-KR" sz="700" dirty="0">
                <a:solidFill>
                  <a:schemeClr val="tx1">
                    <a:lumMod val="65000"/>
                    <a:lumOff val="35000"/>
                  </a:schemeClr>
                </a:solidFill>
                <a:latin typeface="+mj-ea"/>
              </a:rPr>
              <a:t> </a:t>
            </a:r>
            <a:r>
              <a:rPr lang="en-US" altLang="ko-KR" sz="700" dirty="0" smtClean="0">
                <a:solidFill>
                  <a:schemeClr val="tx1">
                    <a:lumMod val="65000"/>
                    <a:lumOff val="35000"/>
                  </a:schemeClr>
                </a:solidFill>
                <a:latin typeface="+mj-ea"/>
              </a:rPr>
              <a:t>(</a:t>
            </a:r>
            <a:r>
              <a:rPr lang="ko-KR" altLang="en-US" sz="700" dirty="0" smtClean="0">
                <a:solidFill>
                  <a:schemeClr val="tx1">
                    <a:lumMod val="65000"/>
                    <a:lumOff val="35000"/>
                  </a:schemeClr>
                </a:solidFill>
                <a:latin typeface="+mj-ea"/>
              </a:rPr>
              <a:t>취소</a:t>
            </a:r>
            <a:r>
              <a:rPr lang="en-US" altLang="ko-KR" sz="700" dirty="0" smtClean="0">
                <a:solidFill>
                  <a:schemeClr val="tx1">
                    <a:lumMod val="65000"/>
                    <a:lumOff val="35000"/>
                  </a:schemeClr>
                </a:solidFill>
                <a:latin typeface="+mj-ea"/>
              </a:rPr>
              <a:t>1</a:t>
            </a:r>
            <a:r>
              <a:rPr lang="en-US" altLang="ko-KR" sz="700" dirty="0">
                <a:solidFill>
                  <a:schemeClr val="tx1">
                    <a:lumMod val="65000"/>
                    <a:lumOff val="35000"/>
                  </a:schemeClr>
                </a:solidFill>
                <a:latin typeface="+mj-ea"/>
              </a:rPr>
              <a:t>)</a:t>
            </a:r>
            <a:endParaRPr lang="ko-KR" altLang="en-US" sz="700" dirty="0"/>
          </a:p>
        </p:txBody>
      </p:sp>
      <p:grpSp>
        <p:nvGrpSpPr>
          <p:cNvPr id="191" name="그룹 190">
            <a:extLst>
              <a:ext uri="{FF2B5EF4-FFF2-40B4-BE49-F238E27FC236}">
                <a16:creationId xmlns:a16="http://schemas.microsoft.com/office/drawing/2014/main" id="{159809A1-5A1E-4FB9-B218-151E51C981E3}"/>
              </a:ext>
            </a:extLst>
          </p:cNvPr>
          <p:cNvGrpSpPr/>
          <p:nvPr/>
        </p:nvGrpSpPr>
        <p:grpSpPr>
          <a:xfrm>
            <a:off x="6595690" y="5564610"/>
            <a:ext cx="427069" cy="439399"/>
            <a:chOff x="1235339" y="2961048"/>
            <a:chExt cx="1199263" cy="1105474"/>
          </a:xfrm>
        </p:grpSpPr>
        <p:sp>
          <p:nvSpPr>
            <p:cNvPr id="192" name="직사각형 19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3" name="직선 연결선 19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직선 연결선 19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5" name="직사각형 194"/>
          <p:cNvSpPr/>
          <p:nvPr/>
        </p:nvSpPr>
        <p:spPr>
          <a:xfrm>
            <a:off x="6980628" y="5513871"/>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96" name="모서리가 둥근 직사각형 195"/>
          <p:cNvSpPr/>
          <p:nvPr/>
        </p:nvSpPr>
        <p:spPr>
          <a:xfrm>
            <a:off x="1663051" y="5310385"/>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197" name="직사각형 196"/>
          <p:cNvSpPr/>
          <p:nvPr/>
        </p:nvSpPr>
        <p:spPr>
          <a:xfrm>
            <a:off x="8261032" y="851334"/>
            <a:ext cx="530915" cy="230832"/>
          </a:xfrm>
          <a:prstGeom prst="rect">
            <a:avLst/>
          </a:prstGeom>
        </p:spPr>
        <p:txBody>
          <a:bodyPr wrap="none">
            <a:spAutoFit/>
          </a:bodyPr>
          <a:lstStyle/>
          <a:p>
            <a:r>
              <a:rPr lang="ko-KR" altLang="en-US" sz="900" b="1" dirty="0" err="1" smtClean="0">
                <a:solidFill>
                  <a:srgbClr val="00BC70"/>
                </a:solidFill>
                <a:latin typeface="+mn-ea"/>
              </a:rPr>
              <a:t>배송중</a:t>
            </a:r>
            <a:endParaRPr lang="ko-KR" altLang="en-US" sz="2000" b="1" dirty="0">
              <a:solidFill>
                <a:srgbClr val="00BC70"/>
              </a:solidFill>
              <a:latin typeface="+mn-ea"/>
            </a:endParaRPr>
          </a:p>
        </p:txBody>
      </p:sp>
      <p:sp>
        <p:nvSpPr>
          <p:cNvPr id="203" name="사각형: 둥근 모서리 102">
            <a:extLst>
              <a:ext uri="{FF2B5EF4-FFF2-40B4-BE49-F238E27FC236}">
                <a16:creationId xmlns:a16="http://schemas.microsoft.com/office/drawing/2014/main" id="{2172766A-6A40-4D82-BA4A-1D132F6D8CDC}"/>
              </a:ext>
            </a:extLst>
          </p:cNvPr>
          <p:cNvSpPr/>
          <p:nvPr/>
        </p:nvSpPr>
        <p:spPr>
          <a:xfrm>
            <a:off x="6436990" y="1365655"/>
            <a:ext cx="315767" cy="146826"/>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a:solidFill>
                  <a:schemeClr val="tx1"/>
                </a:solidFill>
              </a:rPr>
              <a:t>변경</a:t>
            </a:r>
            <a:endParaRPr lang="en-US" sz="700" dirty="0">
              <a:solidFill>
                <a:schemeClr val="tx1"/>
              </a:solidFill>
            </a:endParaRPr>
          </a:p>
        </p:txBody>
      </p:sp>
      <p:grpSp>
        <p:nvGrpSpPr>
          <p:cNvPr id="2" name="그룹 1"/>
          <p:cNvGrpSpPr/>
          <p:nvPr/>
        </p:nvGrpSpPr>
        <p:grpSpPr>
          <a:xfrm>
            <a:off x="1670346" y="2191121"/>
            <a:ext cx="7065199" cy="889781"/>
            <a:chOff x="1670346" y="2200646"/>
            <a:chExt cx="7065199" cy="889781"/>
          </a:xfrm>
        </p:grpSpPr>
        <p:sp>
          <p:nvSpPr>
            <p:cNvPr id="164" name="직사각형 163"/>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66" name="그룹 165">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78" name="직사각형 17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9" name="직선 연결선 17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직선 연결선 17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7" name="그룹 166">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75" name="직사각형 17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6" name="직선 연결선 17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직선 연결선 17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8" name="직사각형 167"/>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0" name="직사각형 169"/>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1" name="모서리가 둥근 직사각형 170"/>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559520" y="52292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4-5</a:t>
            </a:r>
            <a:endParaRPr lang="en-US" altLang="ko-KR" sz="800" b="1" kern="0" dirty="0">
              <a:solidFill>
                <a:sysClr val="window" lastClr="FFFFFF"/>
              </a:solidFill>
              <a:latin typeface="맑은 고딕"/>
              <a:ea typeface="맑은 고딕"/>
            </a:endParaRPr>
          </a:p>
        </p:txBody>
      </p:sp>
      <p:sp>
        <p:nvSpPr>
          <p:cNvPr id="5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7442860" y="470808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4-7</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3194654" y="49413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4-6</a:t>
            </a:r>
            <a:endParaRPr lang="en-US" altLang="ko-KR" sz="800" b="1" kern="0" dirty="0">
              <a:solidFill>
                <a:sysClr val="window" lastClr="FFFFFF"/>
              </a:solidFill>
              <a:latin typeface="맑은 고딕"/>
              <a:ea typeface="맑은 고딕"/>
            </a:endParaRPr>
          </a:p>
        </p:txBody>
      </p:sp>
      <p:sp>
        <p:nvSpPr>
          <p:cNvPr id="58" name="직사각형 57"/>
          <p:cNvSpPr/>
          <p:nvPr/>
        </p:nvSpPr>
        <p:spPr>
          <a:xfrm>
            <a:off x="10497254" y="0"/>
            <a:ext cx="1703511" cy="620688"/>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V0.77 240528</a:t>
            </a:r>
          </a:p>
          <a:p>
            <a:pPr marL="85725" indent="-85725">
              <a:buFont typeface="Arial" panose="020B0604020202020204" pitchFamily="34" charset="0"/>
              <a:buChar char="•"/>
            </a:pPr>
            <a:r>
              <a:rPr lang="ko-KR" altLang="en-US" sz="800" dirty="0" err="1" smtClean="0">
                <a:solidFill>
                  <a:schemeClr val="tx1"/>
                </a:solidFill>
              </a:rPr>
              <a:t>클레임수량</a:t>
            </a:r>
            <a:r>
              <a:rPr lang="ko-KR" altLang="en-US" sz="800" dirty="0" smtClean="0">
                <a:solidFill>
                  <a:schemeClr val="tx1"/>
                </a:solidFill>
              </a:rPr>
              <a:t> 추가</a:t>
            </a:r>
            <a:r>
              <a:rPr lang="en-US" altLang="ko-KR" sz="800" dirty="0" smtClean="0">
                <a:solidFill>
                  <a:schemeClr val="tx1"/>
                </a:solidFill>
              </a:rPr>
              <a:t>(as-is </a:t>
            </a:r>
            <a:r>
              <a:rPr lang="ko-KR" altLang="en-US" sz="800" dirty="0" smtClean="0">
                <a:solidFill>
                  <a:schemeClr val="tx1"/>
                </a:solidFill>
              </a:rPr>
              <a:t>기능 누락</a:t>
            </a:r>
            <a:r>
              <a:rPr lang="en-US" altLang="ko-KR" sz="800" dirty="0" smtClean="0">
                <a:solidFill>
                  <a:schemeClr val="tx1"/>
                </a:solidFill>
              </a:rPr>
              <a:t>)</a:t>
            </a:r>
          </a:p>
        </p:txBody>
      </p:sp>
      <p:sp>
        <p:nvSpPr>
          <p:cNvPr id="63"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12239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398491143"/>
              </p:ext>
            </p:extLst>
          </p:nvPr>
        </p:nvGraphicFramePr>
        <p:xfrm>
          <a:off x="9000565" y="44624"/>
          <a:ext cx="3152540" cy="39380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쿠폰 </a:t>
                      </a:r>
                      <a:r>
                        <a:rPr lang="ko-KR" altLang="en-US" sz="800" b="1" u="none" baseline="0" dirty="0" err="1" smtClean="0">
                          <a:solidFill>
                            <a:schemeClr val="tx1"/>
                          </a:solidFill>
                          <a:latin typeface="+mn-ea"/>
                          <a:ea typeface="+mn-ea"/>
                        </a:rPr>
                        <a:t>증정품</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구매금액대별 </a:t>
                      </a:r>
                      <a:r>
                        <a:rPr lang="ko-KR" altLang="en-US" sz="800" b="1" u="none" baseline="0" dirty="0" err="1" smtClean="0">
                          <a:solidFill>
                            <a:schemeClr val="tx1"/>
                          </a:solidFill>
                          <a:latin typeface="+mn-ea"/>
                          <a:ea typeface="+mn-ea"/>
                        </a:rPr>
                        <a:t>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쿠폰 </a:t>
                      </a:r>
                      <a:r>
                        <a:rPr lang="ko-KR" altLang="en-US" sz="800" b="0" u="none" baseline="0" dirty="0" err="1" smtClean="0">
                          <a:solidFill>
                            <a:schemeClr val="tx1"/>
                          </a:solidFill>
                          <a:latin typeface="+mn-ea"/>
                          <a:ea typeface="+mn-ea"/>
                        </a:rPr>
                        <a:t>증정품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구매금액대별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순으로 출력되며 각 구분에 해당하는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영역 제공</a:t>
                      </a:r>
                      <a:endParaRPr lang="en-US" altLang="ko-KR" sz="800" b="0" u="none" baseline="0" dirty="0" smtClean="0">
                        <a:solidFill>
                          <a:schemeClr val="tx1"/>
                        </a:solidFill>
                        <a:latin typeface="+mn-ea"/>
                        <a:ea typeface="+mn-ea"/>
                      </a:endParaRPr>
                    </a:p>
                    <a:p>
                      <a:pPr marL="92075" lvl="0" indent="-92075" defTabSz="844083">
                        <a:lnSpc>
                          <a:spcPts val="1200"/>
                        </a:lnSpc>
                        <a:buFont typeface="Arial" panose="020B0604020202020204" pitchFamily="34" charset="0"/>
                        <a:buChar char="•"/>
                        <a:defRPr/>
                      </a:pPr>
                      <a:r>
                        <a:rPr lang="ko-KR" altLang="en-US" sz="800" dirty="0" err="1" smtClean="0">
                          <a:solidFill>
                            <a:prstClr val="black"/>
                          </a:solidFill>
                          <a:latin typeface="맑은 고딕" panose="020B0503020000020004" pitchFamily="50" charset="-127"/>
                        </a:rPr>
                        <a:t>증정품</a:t>
                      </a:r>
                      <a:r>
                        <a:rPr lang="ko-KR" altLang="en-US" sz="800" dirty="0" smtClean="0">
                          <a:solidFill>
                            <a:prstClr val="black"/>
                          </a:solidFill>
                          <a:latin typeface="맑은 고딕" panose="020B0503020000020004" pitchFamily="50" charset="-127"/>
                        </a:rPr>
                        <a:t> 영역은 가로를 </a:t>
                      </a:r>
                      <a:r>
                        <a:rPr lang="en-US" altLang="ko-KR" sz="800" dirty="0" smtClean="0">
                          <a:solidFill>
                            <a:prstClr val="black"/>
                          </a:solidFill>
                          <a:latin typeface="맑은 고딕" panose="020B0503020000020004" pitchFamily="50" charset="-127"/>
                        </a:rPr>
                        <a:t>2</a:t>
                      </a:r>
                      <a:r>
                        <a:rPr lang="ko-KR" altLang="en-US" sz="800" dirty="0" smtClean="0">
                          <a:solidFill>
                            <a:prstClr val="black"/>
                          </a:solidFill>
                          <a:latin typeface="맑은 고딕" panose="020B0503020000020004" pitchFamily="50" charset="-127"/>
                        </a:rPr>
                        <a:t>분할 한 버전과 </a:t>
                      </a:r>
                      <a:r>
                        <a:rPr lang="en-US" altLang="ko-KR" sz="800" dirty="0" smtClean="0">
                          <a:solidFill>
                            <a:prstClr val="black"/>
                          </a:solidFill>
                          <a:latin typeface="맑은 고딕" panose="020B0503020000020004" pitchFamily="50" charset="-127"/>
                        </a:rPr>
                        <a:t>3</a:t>
                      </a:r>
                      <a:r>
                        <a:rPr lang="ko-KR" altLang="en-US" sz="800" dirty="0" smtClean="0">
                          <a:solidFill>
                            <a:prstClr val="black"/>
                          </a:solidFill>
                          <a:latin typeface="맑은 고딕" panose="020B0503020000020004" pitchFamily="50" charset="-127"/>
                        </a:rPr>
                        <a:t>분할 한 버전 두 가지가 있으며</a:t>
                      </a:r>
                      <a:r>
                        <a:rPr lang="en-US" altLang="ko-KR" sz="800" dirty="0" smtClean="0">
                          <a:solidFill>
                            <a:prstClr val="black"/>
                          </a:solidFill>
                          <a:latin typeface="맑은 고딕" panose="020B0503020000020004" pitchFamily="50" charset="-127"/>
                        </a:rPr>
                        <a:t>,</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1</a:t>
                      </a:r>
                      <a:r>
                        <a:rPr lang="ko-KR" altLang="en-US" sz="800" baseline="0" dirty="0" smtClean="0">
                          <a:solidFill>
                            <a:prstClr val="black"/>
                          </a:solidFill>
                          <a:latin typeface="맑은 고딕" panose="020B0503020000020004" pitchFamily="50" charset="-127"/>
                        </a:rPr>
                        <a:t>종 또는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종일 시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분할 버전을</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 이상일 시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분할 버전을 적용하여 해당하는 </a:t>
                      </a:r>
                      <a:r>
                        <a:rPr lang="ko-KR" altLang="en-US" sz="800" baseline="0" dirty="0" err="1" smtClean="0">
                          <a:solidFill>
                            <a:prstClr val="black"/>
                          </a:solidFill>
                          <a:latin typeface="맑은 고딕" panose="020B0503020000020004" pitchFamily="50" charset="-127"/>
                        </a:rPr>
                        <a:t>증정품</a:t>
                      </a:r>
                      <a:r>
                        <a:rPr lang="ko-KR" altLang="en-US" sz="800" baseline="0" dirty="0" smtClean="0">
                          <a:solidFill>
                            <a:prstClr val="black"/>
                          </a:solidFill>
                          <a:latin typeface="맑은 고딕" panose="020B0503020000020004" pitchFamily="50" charset="-127"/>
                        </a:rPr>
                        <a:t> 전체 출력</a:t>
                      </a:r>
                      <a:endParaRPr lang="en-US" altLang="ko-KR" sz="800" baseline="0" dirty="0" smtClean="0">
                        <a:solidFill>
                          <a:prstClr val="black"/>
                        </a:solidFill>
                        <a:latin typeface="맑은 고딕" panose="020B0503020000020004" pitchFamily="50" charset="-127"/>
                      </a:endParaRPr>
                    </a:p>
                    <a:p>
                      <a:pPr marL="171450" lvl="0" indent="-85725" defTabSz="844083">
                        <a:lnSpc>
                          <a:spcPts val="1200"/>
                        </a:lnSpc>
                        <a:buFontTx/>
                        <a:buChar char="-"/>
                        <a:defRPr/>
                      </a:pP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종을 초과할 시 아래로 행 추가</a:t>
                      </a:r>
                      <a:endParaRPr lang="en-US" altLang="ko-KR" sz="800" baseline="0" dirty="0" smtClean="0">
                        <a:solidFill>
                          <a:prstClr val="black"/>
                        </a:solidFill>
                        <a:latin typeface="맑은 고딕" panose="020B0503020000020004" pitchFamily="50" charset="-127"/>
                      </a:endParaRPr>
                    </a:p>
                    <a:p>
                      <a:pPr marL="85725" lvl="0" indent="0" defTabSz="844083">
                        <a:lnSpc>
                          <a:spcPts val="1200"/>
                        </a:lnSpc>
                        <a:buFontTx/>
                        <a:buNone/>
                        <a:defRPr/>
                      </a:pPr>
                      <a:r>
                        <a:rPr lang="en-US" altLang="ko-KR" sz="800" b="0" u="none" baseline="0" dirty="0" smtClean="0">
                          <a:solidFill>
                            <a:prstClr val="black"/>
                          </a:solidFill>
                          <a:latin typeface="맑은 고딕" panose="020B0503020000020004" pitchFamily="50" charset="-127"/>
                          <a:ea typeface="+mn-ea"/>
                        </a:rPr>
                        <a:t>(</a:t>
                      </a:r>
                      <a:r>
                        <a:rPr lang="ko-KR" altLang="en-US" sz="800" b="0" u="none" baseline="0" dirty="0" err="1" smtClean="0">
                          <a:solidFill>
                            <a:prstClr val="black"/>
                          </a:solidFill>
                          <a:latin typeface="맑은 고딕" panose="020B0503020000020004" pitchFamily="50" charset="-127"/>
                          <a:ea typeface="+mn-ea"/>
                        </a:rPr>
                        <a:t>증정품</a:t>
                      </a:r>
                      <a:r>
                        <a:rPr lang="ko-KR" altLang="en-US" sz="800" b="0" u="none" baseline="0" dirty="0" smtClean="0">
                          <a:solidFill>
                            <a:prstClr val="black"/>
                          </a:solidFill>
                          <a:latin typeface="맑은 고딕" panose="020B0503020000020004" pitchFamily="50" charset="-127"/>
                          <a:ea typeface="+mn-ea"/>
                        </a:rPr>
                        <a:t> 영역 분할 기준은 디자인 담당자 의견에 따라 달라질 수 있음</a:t>
                      </a:r>
                      <a:r>
                        <a:rPr lang="en-US" altLang="ko-KR" sz="800" b="0" u="none" baseline="0" dirty="0" smtClean="0">
                          <a:solidFill>
                            <a:prstClr val="black"/>
                          </a:solidFill>
                          <a:latin typeface="맑은 고딕" panose="020B0503020000020004" pitchFamily="50" charset="-127"/>
                          <a:ea typeface="+mn-ea"/>
                        </a:rPr>
                        <a:t>)</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각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목록 상단에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지급의 근거가 되는 </a:t>
                      </a:r>
                      <a:r>
                        <a:rPr lang="ko-KR" altLang="en-US" sz="800" b="0" u="none" baseline="0" dirty="0" err="1" smtClean="0">
                          <a:solidFill>
                            <a:schemeClr val="tx1"/>
                          </a:solidFill>
                          <a:latin typeface="+mn-ea"/>
                          <a:ea typeface="+mn-ea"/>
                        </a:rPr>
                        <a:t>쿠폰명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구매금액 기준을 안내하는 텍스트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쿠폰이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개 사용되었을 시 주문서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쿠폰 영역에 적용된 순서대로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구매금액대별 </a:t>
                      </a: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지급 금액 기준이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개 출력되어야 할 시 지급 금액 기준이 높은 순으로 정렬</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주문서의 </a:t>
                      </a:r>
                      <a:r>
                        <a:rPr lang="ko-KR" altLang="en-US" sz="800" b="0" u="none" kern="1200" baseline="0" dirty="0" err="1" smtClean="0">
                          <a:solidFill>
                            <a:schemeClr val="tx1"/>
                          </a:solidFill>
                          <a:latin typeface="+mn-ea"/>
                          <a:ea typeface="+mn-ea"/>
                          <a:cs typeface="+mn-cs"/>
                        </a:rPr>
                        <a:t>증정품</a:t>
                      </a:r>
                      <a:r>
                        <a:rPr lang="ko-KR" altLang="en-US" sz="800" b="0" u="none" kern="1200" baseline="0" dirty="0" smtClean="0">
                          <a:solidFill>
                            <a:schemeClr val="tx1"/>
                          </a:solidFill>
                          <a:latin typeface="+mn-ea"/>
                          <a:ea typeface="+mn-ea"/>
                          <a:cs typeface="+mn-cs"/>
                        </a:rPr>
                        <a:t> 목록 정렬과 동일</a:t>
                      </a:r>
                      <a:endParaRPr lang="en-US" altLang="ko-KR" sz="800" kern="1200" baseline="0" dirty="0" smtClean="0">
                        <a:solidFill>
                          <a:prstClr val="black"/>
                        </a:solidFill>
                        <a:latin typeface="+mn-lt"/>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전체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목록 펼쳐져 있는 상태</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그 외 </a:t>
                      </a:r>
                      <a:r>
                        <a:rPr lang="ko-KR" altLang="en-US" sz="800" kern="1200" baseline="0" dirty="0" err="1" smtClean="0">
                          <a:solidFill>
                            <a:prstClr val="black"/>
                          </a:solidFill>
                          <a:latin typeface="+mn-lt"/>
                          <a:ea typeface="+mn-ea"/>
                          <a:cs typeface="+mn-cs"/>
                        </a:rPr>
                        <a:t>증정품</a:t>
                      </a:r>
                      <a:r>
                        <a:rPr lang="ko-KR" altLang="en-US" sz="800" kern="1200" baseline="0" dirty="0" smtClean="0">
                          <a:solidFill>
                            <a:prstClr val="black"/>
                          </a:solidFill>
                          <a:latin typeface="+mn-lt"/>
                          <a:ea typeface="+mn-ea"/>
                          <a:cs typeface="+mn-cs"/>
                        </a:rPr>
                        <a:t> 관련 설명은 주문완료 화면 </a:t>
                      </a:r>
                      <a:r>
                        <a:rPr lang="ko-KR" altLang="en-US" sz="800" kern="1200" baseline="0" dirty="0" err="1" smtClean="0">
                          <a:solidFill>
                            <a:prstClr val="black"/>
                          </a:solidFill>
                          <a:latin typeface="+mn-lt"/>
                          <a:ea typeface="+mn-ea"/>
                          <a:cs typeface="+mn-cs"/>
                        </a:rPr>
                        <a:t>증정품</a:t>
                      </a:r>
                      <a:r>
                        <a:rPr lang="ko-KR" altLang="en-US" sz="800" kern="1200" baseline="0" dirty="0" smtClean="0">
                          <a:solidFill>
                            <a:prstClr val="black"/>
                          </a:solidFill>
                          <a:latin typeface="+mn-lt"/>
                          <a:ea typeface="+mn-ea"/>
                          <a:cs typeface="+mn-cs"/>
                        </a:rPr>
                        <a:t> 영역 설명과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a:t>
                      </a:r>
                      <a:r>
                        <a:rPr lang="en-US" altLang="ko-KR" sz="800" dirty="0" smtClean="0"/>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제품을 주문했을 시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전체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목록 펼쳐져 있는 상태</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그 외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관련 설명은 주문완료 화면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영역 설명과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dirty="0" smtClean="0"/>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82278378"/>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주문상세</a:t>
            </a:r>
            <a:endParaRPr lang="ko-KR" altLang="en-US" dirty="0"/>
          </a:p>
        </p:txBody>
      </p:sp>
      <p:sp>
        <p:nvSpPr>
          <p:cNvPr id="87" name="직사각형 86"/>
          <p:cNvSpPr/>
          <p:nvPr/>
        </p:nvSpPr>
        <p:spPr>
          <a:xfrm>
            <a:off x="1583734" y="815430"/>
            <a:ext cx="7248570" cy="18610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1720162" y="1296576"/>
            <a:ext cx="427069" cy="439399"/>
            <a:chOff x="1235339" y="2961048"/>
            <a:chExt cx="1199263" cy="1105474"/>
          </a:xfrm>
        </p:grpSpPr>
        <p:sp>
          <p:nvSpPr>
            <p:cNvPr id="90" name="직사각형 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1" name="직선 연결선 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3" name="직사각형 92"/>
          <p:cNvSpPr/>
          <p:nvPr/>
        </p:nvSpPr>
        <p:spPr>
          <a:xfrm>
            <a:off x="2133240" y="1252425"/>
            <a:ext cx="2923548"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118" name="Oval 611">
            <a:extLst>
              <a:ext uri="{FF2B5EF4-FFF2-40B4-BE49-F238E27FC236}">
                <a16:creationId xmlns:a16="http://schemas.microsoft.com/office/drawing/2014/main" id="{8A3723C9-7A64-4677-9B95-EBFFA02C0DC4}"/>
              </a:ext>
            </a:extLst>
          </p:cNvPr>
          <p:cNvSpPr>
            <a:spLocks noChangeArrowheads="1"/>
          </p:cNvSpPr>
          <p:nvPr/>
        </p:nvSpPr>
        <p:spPr bwMode="auto">
          <a:xfrm>
            <a:off x="1443606" y="74589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150" name="직사각형 149"/>
          <p:cNvSpPr/>
          <p:nvPr/>
        </p:nvSpPr>
        <p:spPr>
          <a:xfrm>
            <a:off x="2067219" y="3184281"/>
            <a:ext cx="188704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51" name="그룹 150">
            <a:extLst>
              <a:ext uri="{FF2B5EF4-FFF2-40B4-BE49-F238E27FC236}">
                <a16:creationId xmlns:a16="http://schemas.microsoft.com/office/drawing/2014/main" id="{159809A1-5A1E-4FB9-B218-151E51C981E3}"/>
              </a:ext>
            </a:extLst>
          </p:cNvPr>
          <p:cNvGrpSpPr/>
          <p:nvPr/>
        </p:nvGrpSpPr>
        <p:grpSpPr>
          <a:xfrm>
            <a:off x="1674006" y="3212749"/>
            <a:ext cx="427069" cy="439399"/>
            <a:chOff x="1235339" y="2961048"/>
            <a:chExt cx="1199263" cy="1105474"/>
          </a:xfrm>
        </p:grpSpPr>
        <p:sp>
          <p:nvSpPr>
            <p:cNvPr id="152" name="직사각형 1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3" name="직선 연결선 15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그룹 154"/>
          <p:cNvGrpSpPr/>
          <p:nvPr/>
        </p:nvGrpSpPr>
        <p:grpSpPr>
          <a:xfrm>
            <a:off x="4177667" y="3163254"/>
            <a:ext cx="2440426" cy="538609"/>
            <a:chOff x="4202345" y="3323405"/>
            <a:chExt cx="2440426" cy="538609"/>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4202345" y="3374144"/>
              <a:ext cx="427069" cy="439399"/>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p:cNvSpPr/>
            <p:nvPr/>
          </p:nvSpPr>
          <p:spPr>
            <a:xfrm>
              <a:off x="4587283" y="3323405"/>
              <a:ext cx="2055488"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grpSp>
        <p:nvGrpSpPr>
          <p:cNvPr id="161" name="그룹 160"/>
          <p:cNvGrpSpPr/>
          <p:nvPr/>
        </p:nvGrpSpPr>
        <p:grpSpPr>
          <a:xfrm>
            <a:off x="6547139" y="3128928"/>
            <a:ext cx="2268870" cy="538609"/>
            <a:chOff x="6614037" y="3302342"/>
            <a:chExt cx="2268870" cy="538609"/>
          </a:xfrm>
        </p:grpSpPr>
        <p:grpSp>
          <p:nvGrpSpPr>
            <p:cNvPr id="162" name="그룹 161">
              <a:extLst>
                <a:ext uri="{FF2B5EF4-FFF2-40B4-BE49-F238E27FC236}">
                  <a16:creationId xmlns:a16="http://schemas.microsoft.com/office/drawing/2014/main" id="{159809A1-5A1E-4FB9-B218-151E51C981E3}"/>
                </a:ext>
              </a:extLst>
            </p:cNvPr>
            <p:cNvGrpSpPr/>
            <p:nvPr/>
          </p:nvGrpSpPr>
          <p:grpSpPr>
            <a:xfrm>
              <a:off x="6614037" y="3353081"/>
              <a:ext cx="427069" cy="439399"/>
              <a:chOff x="1235339" y="2961048"/>
              <a:chExt cx="1199263" cy="1105474"/>
            </a:xfrm>
          </p:grpSpPr>
          <p:sp>
            <p:nvSpPr>
              <p:cNvPr id="198" name="직사각형 19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9" name="직선 연결선 1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7" name="직사각형 196"/>
            <p:cNvSpPr/>
            <p:nvPr/>
          </p:nvSpPr>
          <p:spPr>
            <a:xfrm>
              <a:off x="6998974" y="3302342"/>
              <a:ext cx="1883933"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sp>
        <p:nvSpPr>
          <p:cNvPr id="201" name="모서리가 둥근 직사각형 200"/>
          <p:cNvSpPr/>
          <p:nvPr/>
        </p:nvSpPr>
        <p:spPr>
          <a:xfrm>
            <a:off x="1581800" y="2767211"/>
            <a:ext cx="7234210" cy="174763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202" name="TextBox 201"/>
          <p:cNvSpPr txBox="1"/>
          <p:nvPr/>
        </p:nvSpPr>
        <p:spPr>
          <a:xfrm>
            <a:off x="1581800" y="1040234"/>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sp>
        <p:nvSpPr>
          <p:cNvPr id="203" name="TextBox 202"/>
          <p:cNvSpPr txBox="1"/>
          <p:nvPr/>
        </p:nvSpPr>
        <p:spPr>
          <a:xfrm>
            <a:off x="1609612" y="1888864"/>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sp>
        <p:nvSpPr>
          <p:cNvPr id="204" name="직사각형 203"/>
          <p:cNvSpPr/>
          <p:nvPr/>
        </p:nvSpPr>
        <p:spPr>
          <a:xfrm>
            <a:off x="2146715" y="2097855"/>
            <a:ext cx="3258064"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a:t>
            </a:r>
            <a:r>
              <a:rPr lang="ko-KR" altLang="en-US" sz="800" dirty="0">
                <a:solidFill>
                  <a:srgbClr val="000000"/>
                </a:solidFill>
                <a:latin typeface="Pretendard"/>
              </a:rPr>
              <a:t>줄임 처리 두 줄 이상일 시 말 줄임 처리 두 줄 이상일 시 </a:t>
            </a:r>
            <a:r>
              <a:rPr lang="ko-KR" altLang="en-US" sz="800" dirty="0" smtClean="0">
                <a:solidFill>
                  <a:srgbClr val="000000"/>
                </a:solidFill>
                <a:latin typeface="Pretendard"/>
              </a:rPr>
              <a:t>말</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05" name="그룹 204">
            <a:extLst>
              <a:ext uri="{FF2B5EF4-FFF2-40B4-BE49-F238E27FC236}">
                <a16:creationId xmlns:a16="http://schemas.microsoft.com/office/drawing/2014/main" id="{159809A1-5A1E-4FB9-B218-151E51C981E3}"/>
              </a:ext>
            </a:extLst>
          </p:cNvPr>
          <p:cNvGrpSpPr/>
          <p:nvPr/>
        </p:nvGrpSpPr>
        <p:grpSpPr>
          <a:xfrm>
            <a:off x="1753503" y="2145373"/>
            <a:ext cx="427069" cy="439399"/>
            <a:chOff x="1235339" y="2961048"/>
            <a:chExt cx="1199263" cy="1105474"/>
          </a:xfrm>
        </p:grpSpPr>
        <p:sp>
          <p:nvSpPr>
            <p:cNvPr id="206" name="직사각형 2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07" name="직선 연결선 2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9" name="직사각형 208"/>
          <p:cNvSpPr/>
          <p:nvPr/>
        </p:nvSpPr>
        <p:spPr>
          <a:xfrm>
            <a:off x="5905937" y="2096979"/>
            <a:ext cx="291007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 </a:t>
            </a:r>
            <a:r>
              <a:rPr lang="ko-KR" altLang="en-US" sz="800" dirty="0">
                <a:solidFill>
                  <a:srgbClr val="000000"/>
                </a:solidFill>
                <a:latin typeface="Pretendard"/>
              </a:rPr>
              <a:t>처리  두 줄 이상일 시 말 줄임 처리 두 줄 </a:t>
            </a:r>
            <a:r>
              <a:rPr lang="ko-KR" altLang="en-US" sz="800" dirty="0" smtClean="0">
                <a:solidFill>
                  <a:srgbClr val="000000"/>
                </a:solidFill>
                <a:latin typeface="Pretendard"/>
              </a:rPr>
              <a:t>이상</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10" name="그룹 209">
            <a:extLst>
              <a:ext uri="{FF2B5EF4-FFF2-40B4-BE49-F238E27FC236}">
                <a16:creationId xmlns:a16="http://schemas.microsoft.com/office/drawing/2014/main" id="{159809A1-5A1E-4FB9-B218-151E51C981E3}"/>
              </a:ext>
            </a:extLst>
          </p:cNvPr>
          <p:cNvGrpSpPr/>
          <p:nvPr/>
        </p:nvGrpSpPr>
        <p:grpSpPr>
          <a:xfrm>
            <a:off x="5512725" y="2125447"/>
            <a:ext cx="427069" cy="439399"/>
            <a:chOff x="1235339" y="2961048"/>
            <a:chExt cx="1199263" cy="1105474"/>
          </a:xfrm>
        </p:grpSpPr>
        <p:sp>
          <p:nvSpPr>
            <p:cNvPr id="211" name="직사각형 21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2" name="직선 연결선 21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1578272" y="3015981"/>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215" name="TextBox 214"/>
          <p:cNvSpPr txBox="1"/>
          <p:nvPr/>
        </p:nvSpPr>
        <p:spPr>
          <a:xfrm>
            <a:off x="1599994" y="3812049"/>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pSp>
        <p:nvGrpSpPr>
          <p:cNvPr id="216" name="그룹 215">
            <a:extLst>
              <a:ext uri="{FF2B5EF4-FFF2-40B4-BE49-F238E27FC236}">
                <a16:creationId xmlns:a16="http://schemas.microsoft.com/office/drawing/2014/main" id="{159809A1-5A1E-4FB9-B218-151E51C981E3}"/>
              </a:ext>
            </a:extLst>
          </p:cNvPr>
          <p:cNvGrpSpPr/>
          <p:nvPr/>
        </p:nvGrpSpPr>
        <p:grpSpPr>
          <a:xfrm>
            <a:off x="1690600" y="4020549"/>
            <a:ext cx="427069" cy="439399"/>
            <a:chOff x="1235339" y="2961048"/>
            <a:chExt cx="1199263" cy="1105474"/>
          </a:xfrm>
        </p:grpSpPr>
        <p:sp>
          <p:nvSpPr>
            <p:cNvPr id="217" name="직사각형 21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8" name="직선 연결선 21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0" name="직사각형 219"/>
          <p:cNvSpPr/>
          <p:nvPr/>
        </p:nvSpPr>
        <p:spPr>
          <a:xfrm>
            <a:off x="2103678" y="3976398"/>
            <a:ext cx="1850584"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a:t>
            </a:r>
            <a:r>
              <a:rPr lang="ko-KR" altLang="en-US" sz="800" dirty="0" smtClean="0">
                <a:solidFill>
                  <a:srgbClr val="000000"/>
                </a:solidFill>
                <a:latin typeface="Pretendard"/>
              </a:rPr>
              <a:t>줄임</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graphicFrame>
        <p:nvGraphicFramePr>
          <p:cNvPr id="221" name="표 220"/>
          <p:cNvGraphicFramePr>
            <a:graphicFrameLocks noGrp="1"/>
          </p:cNvGraphicFramePr>
          <p:nvPr>
            <p:extLst>
              <p:ext uri="{D42A27DB-BD31-4B8C-83A1-F6EECF244321}">
                <p14:modId xmlns:p14="http://schemas.microsoft.com/office/powerpoint/2010/main" val="2350927432"/>
              </p:ext>
            </p:extLst>
          </p:nvPr>
        </p:nvGraphicFramePr>
        <p:xfrm>
          <a:off x="1521397" y="4695075"/>
          <a:ext cx="7310908" cy="1856016"/>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6191513">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샘플마켓제품 </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222" name="그룹 221">
            <a:extLst>
              <a:ext uri="{FF2B5EF4-FFF2-40B4-BE49-F238E27FC236}">
                <a16:creationId xmlns:a16="http://schemas.microsoft.com/office/drawing/2014/main" id="{159809A1-5A1E-4FB9-B218-151E51C981E3}"/>
              </a:ext>
            </a:extLst>
          </p:cNvPr>
          <p:cNvGrpSpPr/>
          <p:nvPr/>
        </p:nvGrpSpPr>
        <p:grpSpPr>
          <a:xfrm>
            <a:off x="1653415" y="5208715"/>
            <a:ext cx="539997" cy="555588"/>
            <a:chOff x="1235339" y="2961048"/>
            <a:chExt cx="1199263" cy="1105474"/>
          </a:xfrm>
        </p:grpSpPr>
        <p:sp>
          <p:nvSpPr>
            <p:cNvPr id="223" name="직사각형 22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4" name="직선 연결선 22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FA4C6DA6-9B7F-452C-AA7D-416E672C32CE}"/>
              </a:ext>
            </a:extLst>
          </p:cNvPr>
          <p:cNvSpPr txBox="1"/>
          <p:nvPr/>
        </p:nvSpPr>
        <p:spPr>
          <a:xfrm>
            <a:off x="2240743" y="5591415"/>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227" name="그룹 226">
            <a:extLst>
              <a:ext uri="{FF2B5EF4-FFF2-40B4-BE49-F238E27FC236}">
                <a16:creationId xmlns:a16="http://schemas.microsoft.com/office/drawing/2014/main" id="{159809A1-5A1E-4FB9-B218-151E51C981E3}"/>
              </a:ext>
            </a:extLst>
          </p:cNvPr>
          <p:cNvGrpSpPr/>
          <p:nvPr/>
        </p:nvGrpSpPr>
        <p:grpSpPr>
          <a:xfrm>
            <a:off x="5565017" y="5203094"/>
            <a:ext cx="539997" cy="555588"/>
            <a:chOff x="1235339" y="2961048"/>
            <a:chExt cx="1199263" cy="1105474"/>
          </a:xfrm>
        </p:grpSpPr>
        <p:sp>
          <p:nvSpPr>
            <p:cNvPr id="228" name="직사각형 22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9" name="직선 연결선 22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B940B3A5-50C7-423A-8736-D0F2823B2384}"/>
              </a:ext>
            </a:extLst>
          </p:cNvPr>
          <p:cNvSpPr txBox="1"/>
          <p:nvPr/>
        </p:nvSpPr>
        <p:spPr>
          <a:xfrm>
            <a:off x="2236839" y="5220177"/>
            <a:ext cx="2491009"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sp>
        <p:nvSpPr>
          <p:cNvPr id="236" name="TextBox 235">
            <a:extLst>
              <a:ext uri="{FF2B5EF4-FFF2-40B4-BE49-F238E27FC236}">
                <a16:creationId xmlns:a16="http://schemas.microsoft.com/office/drawing/2014/main" id="{B940B3A5-50C7-423A-8736-D0F2823B2384}"/>
              </a:ext>
            </a:extLst>
          </p:cNvPr>
          <p:cNvSpPr txBox="1"/>
          <p:nvPr/>
        </p:nvSpPr>
        <p:spPr>
          <a:xfrm>
            <a:off x="6148442" y="5216080"/>
            <a:ext cx="2523183"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238" name="TextBox 237">
            <a:extLst>
              <a:ext uri="{FF2B5EF4-FFF2-40B4-BE49-F238E27FC236}">
                <a16:creationId xmlns:a16="http://schemas.microsoft.com/office/drawing/2014/main" id="{FA4C6DA6-9B7F-452C-AA7D-416E672C32CE}"/>
              </a:ext>
            </a:extLst>
          </p:cNvPr>
          <p:cNvSpPr txBox="1"/>
          <p:nvPr/>
        </p:nvSpPr>
        <p:spPr>
          <a:xfrm>
            <a:off x="6148441" y="5585794"/>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40" name="Oval 611">
            <a:extLst>
              <a:ext uri="{FF2B5EF4-FFF2-40B4-BE49-F238E27FC236}">
                <a16:creationId xmlns:a16="http://schemas.microsoft.com/office/drawing/2014/main" id="{8A3723C9-7A64-4677-9B95-EBFFA02C0DC4}"/>
              </a:ext>
            </a:extLst>
          </p:cNvPr>
          <p:cNvSpPr>
            <a:spLocks noChangeArrowheads="1"/>
          </p:cNvSpPr>
          <p:nvPr/>
        </p:nvSpPr>
        <p:spPr bwMode="auto">
          <a:xfrm>
            <a:off x="1497081" y="49139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grpSp>
        <p:nvGrpSpPr>
          <p:cNvPr id="241" name="그룹 240">
            <a:extLst>
              <a:ext uri="{FF2B5EF4-FFF2-40B4-BE49-F238E27FC236}">
                <a16:creationId xmlns:a16="http://schemas.microsoft.com/office/drawing/2014/main" id="{159809A1-5A1E-4FB9-B218-151E51C981E3}"/>
              </a:ext>
            </a:extLst>
          </p:cNvPr>
          <p:cNvGrpSpPr/>
          <p:nvPr/>
        </p:nvGrpSpPr>
        <p:grpSpPr>
          <a:xfrm>
            <a:off x="1658168" y="5913058"/>
            <a:ext cx="539997" cy="555588"/>
            <a:chOff x="1235339" y="2961048"/>
            <a:chExt cx="1199263" cy="1105474"/>
          </a:xfrm>
        </p:grpSpPr>
        <p:sp>
          <p:nvSpPr>
            <p:cNvPr id="242" name="직사각형 2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43" name="직선 연결선 2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5" name="TextBox 244">
            <a:extLst>
              <a:ext uri="{FF2B5EF4-FFF2-40B4-BE49-F238E27FC236}">
                <a16:creationId xmlns:a16="http://schemas.microsoft.com/office/drawing/2014/main" id="{FA4C6DA6-9B7F-452C-AA7D-416E672C32CE}"/>
              </a:ext>
            </a:extLst>
          </p:cNvPr>
          <p:cNvSpPr txBox="1"/>
          <p:nvPr/>
        </p:nvSpPr>
        <p:spPr>
          <a:xfrm>
            <a:off x="2245496" y="6295758"/>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46" name="TextBox 245">
            <a:extLst>
              <a:ext uri="{FF2B5EF4-FFF2-40B4-BE49-F238E27FC236}">
                <a16:creationId xmlns:a16="http://schemas.microsoft.com/office/drawing/2014/main" id="{B940B3A5-50C7-423A-8736-D0F2823B2384}"/>
              </a:ext>
            </a:extLst>
          </p:cNvPr>
          <p:cNvSpPr txBox="1"/>
          <p:nvPr/>
        </p:nvSpPr>
        <p:spPr>
          <a:xfrm>
            <a:off x="2241592" y="5924520"/>
            <a:ext cx="2486256"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1463414" y="273640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70"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2"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274714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894471025"/>
              </p:ext>
            </p:extLst>
          </p:nvPr>
        </p:nvGraphicFramePr>
        <p:xfrm>
          <a:off x="9000565" y="44624"/>
          <a:ext cx="3152540" cy="5973237"/>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7-1. </a:t>
                      </a:r>
                      <a:r>
                        <a:rPr lang="ko-KR" altLang="en-US" sz="800" b="1" u="none" baseline="0" dirty="0" smtClean="0">
                          <a:solidFill>
                            <a:schemeClr val="tx1"/>
                          </a:solidFill>
                          <a:latin typeface="+mn-ea"/>
                          <a:ea typeface="+mn-ea"/>
                        </a:rPr>
                        <a:t>주문접수</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결제완료</a:t>
                      </a:r>
                      <a:r>
                        <a:rPr lang="en-US" altLang="ko-KR"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제품준비중</a:t>
                      </a:r>
                      <a:r>
                        <a:rPr lang="en-US" altLang="ko-KR" sz="800" b="1" u="none" kern="1200" dirty="0" smtClean="0">
                          <a:solidFill>
                            <a:schemeClr val="tx1"/>
                          </a:solidFill>
                          <a:latin typeface="+mn-lt"/>
                          <a:ea typeface="+mn-ea"/>
                          <a:cs typeface="+mn-cs"/>
                        </a:rPr>
                        <a:t>(</a:t>
                      </a:r>
                      <a:r>
                        <a:rPr lang="en-US" altLang="ko-KR" sz="800" b="1" dirty="0" smtClean="0"/>
                        <a:t>WM </a:t>
                      </a:r>
                      <a:r>
                        <a:rPr lang="ko-KR" altLang="en-US" sz="800" b="1" dirty="0" smtClean="0"/>
                        <a:t>출고 요청 전 까지</a:t>
                      </a:r>
                      <a:r>
                        <a:rPr lang="en-US" altLang="ko-KR" sz="800" b="1" dirty="0" smtClean="0"/>
                        <a:t>)</a:t>
                      </a: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 버튼 출력</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  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주문취소 화면 호출</a:t>
                      </a:r>
                      <a:r>
                        <a:rPr lang="en-US" altLang="ko-KR" sz="800" b="0" u="none" baseline="0" dirty="0" smtClean="0">
                          <a:solidFill>
                            <a:schemeClr val="tx1"/>
                          </a:solidFill>
                          <a:latin typeface="+mn-ea"/>
                          <a:ea typeface="+mn-ea"/>
                        </a:rPr>
                        <a:t>(</a:t>
                      </a:r>
                      <a:r>
                        <a:rPr lang="en-US" altLang="ko-KR" sz="800" b="0" u="none" baseline="0" dirty="0" smtClean="0">
                          <a:solidFill>
                            <a:srgbClr val="00B050"/>
                          </a:solidFill>
                          <a:latin typeface="+mn-ea"/>
                          <a:ea typeface="+mn-ea"/>
                        </a:rPr>
                        <a:t>Page ID:  IN_PC_MYP_01_16</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7-2. </a:t>
                      </a:r>
                      <a:r>
                        <a:rPr lang="ko-KR" altLang="en-US" sz="800" b="1" u="none" baseline="0" dirty="0" err="1" smtClean="0">
                          <a:solidFill>
                            <a:schemeClr val="tx1"/>
                          </a:solidFill>
                          <a:latin typeface="+mn-ea"/>
                          <a:ea typeface="+mn-ea"/>
                        </a:rPr>
                        <a:t>배송중</a:t>
                      </a:r>
                      <a:endParaRPr lang="en-US" altLang="ko-KR" sz="800" b="1"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수취확인</a:t>
                      </a:r>
                      <a:r>
                        <a:rPr lang="ko-KR" altLang="en-US" sz="800" b="0" u="none" baseline="0" dirty="0" smtClean="0">
                          <a:solidFill>
                            <a:schemeClr val="tx1"/>
                          </a:solidFill>
                          <a:latin typeface="+mn-ea"/>
                          <a:ea typeface="+mn-ea"/>
                        </a:rPr>
                        <a:t> 버튼 출력</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_1</a:t>
                      </a:r>
                      <a:r>
                        <a:rPr lang="ko-KR" altLang="en-US" sz="800" b="0" u="none" baseline="0" dirty="0" smtClean="0">
                          <a:solidFill>
                            <a:schemeClr val="tx1"/>
                          </a:solidFill>
                          <a:latin typeface="+mn-ea"/>
                          <a:ea typeface="+mn-ea"/>
                        </a:rPr>
                        <a:t>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배송조회 창 호출</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a:t>
                      </a:r>
                      <a:r>
                        <a:rPr lang="ko-KR" altLang="en-US" sz="800" b="0" u="none" baseline="0" dirty="0" smtClean="0">
                          <a:solidFill>
                            <a:schemeClr val="tx1"/>
                          </a:solidFill>
                          <a:latin typeface="+mn-ea"/>
                          <a:ea typeface="+mn-ea"/>
                        </a:rPr>
                        <a:t>복수개의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운송장 목록 창 호출</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수취확인</a:t>
                      </a:r>
                      <a:r>
                        <a:rPr lang="ko-KR" altLang="en-US" sz="800" b="0" u="none" baseline="0" dirty="0" smtClean="0">
                          <a:solidFill>
                            <a:schemeClr val="tx1"/>
                          </a:solidFill>
                          <a:latin typeface="+mn-ea"/>
                          <a:ea typeface="+mn-ea"/>
                        </a:rPr>
                        <a:t>  클릭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수취확인</a:t>
                      </a:r>
                      <a:r>
                        <a:rPr lang="ko-KR" altLang="en-US" sz="800" b="0" u="none" baseline="0" dirty="0" smtClean="0">
                          <a:solidFill>
                            <a:schemeClr val="tx1"/>
                          </a:solidFill>
                          <a:latin typeface="+mn-ea"/>
                          <a:ea typeface="+mn-ea"/>
                        </a:rPr>
                        <a:t> 의사 확인 후 승인 시 배송완료 상태로 변경하고</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완료 메시지 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7-3. </a:t>
                      </a:r>
                      <a:r>
                        <a:rPr lang="ko-KR" altLang="en-US" sz="800" b="1" u="none" baseline="0" dirty="0" smtClean="0">
                          <a:solidFill>
                            <a:schemeClr val="tx1"/>
                          </a:solidFill>
                          <a:latin typeface="+mn-ea"/>
                          <a:ea typeface="+mn-ea"/>
                        </a:rPr>
                        <a:t>배송완료</a:t>
                      </a:r>
                      <a:endParaRPr lang="en-US" altLang="ko-KR" sz="800" b="1"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구매확정 버튼 출력</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배송조회 클릭</a:t>
                      </a:r>
                      <a:r>
                        <a:rPr lang="en-US" altLang="ko-KR" sz="800" b="0" u="none" kern="1200" baseline="0" dirty="0" smtClean="0">
                          <a:solidFill>
                            <a:schemeClr val="tx1"/>
                          </a:solidFill>
                          <a:latin typeface="+mn-ea"/>
                          <a:ea typeface="+mn-ea"/>
                          <a:cs typeface="+mn-cs"/>
                        </a:rPr>
                        <a:t>: </a:t>
                      </a:r>
                      <a:r>
                        <a:rPr lang="en-US" altLang="ko-KR" sz="800" b="0" u="none" baseline="0" dirty="0" smtClean="0">
                          <a:solidFill>
                            <a:schemeClr val="tx1"/>
                          </a:solidFill>
                          <a:latin typeface="+mn-ea"/>
                          <a:ea typeface="+mn-ea"/>
                        </a:rPr>
                        <a:t>8-2 </a:t>
                      </a:r>
                      <a:r>
                        <a:rPr lang="ko-KR" altLang="en-US" sz="800" b="0" u="none" baseline="0" dirty="0" smtClean="0">
                          <a:solidFill>
                            <a:schemeClr val="tx1"/>
                          </a:solidFill>
                          <a:latin typeface="+mn-ea"/>
                          <a:ea typeface="+mn-ea"/>
                        </a:rPr>
                        <a:t>설명과 동일</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 페이지로 이동</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 버튼 비활성화</a:t>
                      </a:r>
                      <a:endParaRPr lang="en-US" altLang="ko-KR" sz="800" b="0" u="none" baseline="0" dirty="0" smtClean="0">
                        <a:solidFill>
                          <a:schemeClr val="tx1"/>
                        </a:solidFill>
                        <a:latin typeface="+mn-ea"/>
                        <a:ea typeface="+mn-ea"/>
                      </a:endParaRPr>
                    </a:p>
                    <a:p>
                      <a:pPr marL="182563" marR="0" lvl="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 이력이 있는 주문일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교환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182563" marR="0" lvl="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교환신청</a:t>
                      </a:r>
                      <a:r>
                        <a:rPr lang="ko-KR" altLang="en-US" sz="800" b="0" u="none" baseline="0" dirty="0" smtClean="0">
                          <a:solidFill>
                            <a:schemeClr val="tx1"/>
                          </a:solidFill>
                          <a:latin typeface="+mn-ea"/>
                          <a:ea typeface="+mn-ea"/>
                        </a:rPr>
                        <a:t> 가능 기간이 지났을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반품 페이지로 이동</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 버튼 비활성화</a:t>
                      </a:r>
                      <a:endParaRPr lang="en-US" altLang="ko-KR" sz="800" b="0" u="none" baseline="0" dirty="0" smtClean="0">
                        <a:solidFill>
                          <a:schemeClr val="tx1"/>
                        </a:solidFill>
                        <a:latin typeface="+mn-ea"/>
                        <a:ea typeface="+mn-ea"/>
                      </a:endParaRPr>
                    </a:p>
                    <a:p>
                      <a:pPr marL="182563" marR="0" lvl="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 이력이 있는 주문일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반품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반품신청</a:t>
                      </a:r>
                      <a:r>
                        <a:rPr lang="ko-KR" altLang="en-US" sz="800" b="0" u="none" baseline="0" dirty="0" smtClean="0">
                          <a:solidFill>
                            <a:schemeClr val="tx1"/>
                          </a:solidFill>
                          <a:latin typeface="+mn-ea"/>
                          <a:ea typeface="+mn-ea"/>
                        </a:rPr>
                        <a:t> 가능 기간이 지났을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85725" marR="0" indent="-76200"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구매확정</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alert</a:t>
                      </a:r>
                      <a:r>
                        <a:rPr lang="ko-KR" altLang="en-US" sz="800" b="0" u="none" baseline="0" dirty="0" smtClean="0">
                          <a:solidFill>
                            <a:schemeClr val="tx1"/>
                          </a:solidFill>
                          <a:latin typeface="+mn-ea"/>
                          <a:ea typeface="+mn-ea"/>
                        </a:rPr>
                        <a:t>으로 구매확정의사 확인 후 승인 시 구매확정 처리하고 완료 토스트 메시지 출력</a:t>
                      </a:r>
                      <a:endParaRPr lang="en-US" altLang="ko-KR" sz="800" b="0" u="none" baseline="0" dirty="0" smtClean="0">
                        <a:solidFill>
                          <a:schemeClr val="tx1"/>
                        </a:solidFill>
                        <a:latin typeface="+mn-ea"/>
                        <a:ea typeface="+mn-ea"/>
                      </a:endParaRPr>
                    </a:p>
                    <a:p>
                      <a:pPr marL="180975" marR="0" lvl="0" indent="-95250"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토스트 메시지</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구매확정이</a:t>
                      </a:r>
                      <a:r>
                        <a:rPr lang="ko-KR" altLang="en-US" sz="800" b="0" u="none" baseline="0" dirty="0" smtClean="0">
                          <a:solidFill>
                            <a:schemeClr val="tx1"/>
                          </a:solidFill>
                          <a:latin typeface="+mn-ea"/>
                          <a:ea typeface="+mn-ea"/>
                        </a:rPr>
                        <a:t> 완료되었습니다</a:t>
                      </a:r>
                      <a:r>
                        <a:rPr lang="en-US" altLang="ko-KR" sz="800" b="0" u="none" baseline="0" dirty="0" smtClean="0">
                          <a:solidFill>
                            <a:schemeClr val="tx1"/>
                          </a:solidFill>
                          <a:latin typeface="+mn-ea"/>
                          <a:ea typeface="+mn-ea"/>
                        </a:rPr>
                        <a:t>.</a:t>
                      </a: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이미 교환 또는 반품을 신청한 이력이 있을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반품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기 반품</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교환 완료 제품이 있으며 클레임 완료 후 </a:t>
                      </a:r>
                      <a:r>
                        <a:rPr lang="en-US" altLang="ko-KR" sz="800" b="0" u="none" kern="1200" baseline="0" dirty="0" smtClean="0">
                          <a:solidFill>
                            <a:schemeClr val="tx1"/>
                          </a:solidFill>
                          <a:latin typeface="+mn-ea"/>
                          <a:ea typeface="+mn-ea"/>
                          <a:cs typeface="+mn-cs"/>
                        </a:rPr>
                        <a:t>14</a:t>
                      </a:r>
                      <a:r>
                        <a:rPr lang="ko-KR" altLang="en-US" sz="800" b="0" u="none" kern="1200" baseline="0" dirty="0" smtClean="0">
                          <a:solidFill>
                            <a:schemeClr val="tx1"/>
                          </a:solidFill>
                          <a:latin typeface="+mn-ea"/>
                          <a:ea typeface="+mn-ea"/>
                          <a:cs typeface="+mn-cs"/>
                        </a:rPr>
                        <a:t>일 이전에 구매확정 시 해당 </a:t>
                      </a:r>
                      <a:r>
                        <a:rPr lang="ko-KR" altLang="en-US" sz="800" b="0" u="none" kern="1200" baseline="0" dirty="0" err="1" smtClean="0">
                          <a:solidFill>
                            <a:schemeClr val="tx1"/>
                          </a:solidFill>
                          <a:latin typeface="+mn-ea"/>
                          <a:ea typeface="+mn-ea"/>
                          <a:cs typeface="+mn-cs"/>
                        </a:rPr>
                        <a:t>클레임건은</a:t>
                      </a:r>
                      <a:r>
                        <a:rPr lang="ko-KR" altLang="en-US" sz="800" b="0" u="none" kern="1200" baseline="0" dirty="0" smtClean="0">
                          <a:solidFill>
                            <a:schemeClr val="tx1"/>
                          </a:solidFill>
                          <a:latin typeface="+mn-ea"/>
                          <a:ea typeface="+mn-ea"/>
                          <a:cs typeface="+mn-cs"/>
                        </a:rPr>
                        <a:t> 재 클레임 불가</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1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7-4. </a:t>
                      </a:r>
                      <a:r>
                        <a:rPr lang="ko-KR" altLang="en-US" sz="800" b="1" u="none" kern="1200" baseline="0" dirty="0" smtClean="0">
                          <a:solidFill>
                            <a:schemeClr val="tx1"/>
                          </a:solidFill>
                          <a:latin typeface="+mn-ea"/>
                          <a:ea typeface="+mn-ea"/>
                          <a:cs typeface="+mn-cs"/>
                        </a:rPr>
                        <a:t>구매확정</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배송조회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버튼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배송조회 클릭</a:t>
                      </a:r>
                      <a:r>
                        <a:rPr lang="en-US" altLang="ko-KR" sz="800" b="0" u="none" kern="1200" baseline="0" dirty="0" smtClean="0">
                          <a:solidFill>
                            <a:schemeClr val="tx1"/>
                          </a:solidFill>
                          <a:latin typeface="+mn-ea"/>
                          <a:ea typeface="+mn-ea"/>
                          <a:cs typeface="+mn-cs"/>
                        </a:rPr>
                        <a:t>: </a:t>
                      </a:r>
                      <a:r>
                        <a:rPr lang="en-US" altLang="ko-KR" sz="800" b="0" u="none" baseline="0" dirty="0" smtClean="0">
                          <a:solidFill>
                            <a:schemeClr val="tx1"/>
                          </a:solidFill>
                          <a:latin typeface="+mn-ea"/>
                          <a:ea typeface="+mn-ea"/>
                        </a:rPr>
                        <a:t>8-2 </a:t>
                      </a:r>
                      <a:r>
                        <a:rPr lang="ko-KR" altLang="en-US" sz="800" b="0" u="none" baseline="0" dirty="0" smtClean="0">
                          <a:solidFill>
                            <a:schemeClr val="tx1"/>
                          </a:solidFill>
                          <a:latin typeface="+mn-ea"/>
                          <a:ea typeface="+mn-ea"/>
                        </a:rPr>
                        <a:t>설명과 동일</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주문자</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주문자 이름과 휴대폰번호 출력</a:t>
                      </a:r>
                      <a:endParaRPr lang="en-US" altLang="ko-KR" sz="800" b="0" u="none" baseline="0" dirty="0" smtClean="0">
                        <a:solidFill>
                          <a:schemeClr val="tx1"/>
                        </a:solidFill>
                        <a:latin typeface="+mn-ea"/>
                        <a:ea typeface="+mn-ea"/>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ko-KR" altLang="en-US" sz="800" dirty="0" smtClean="0">
                          <a:solidFill>
                            <a:schemeClr val="tx1"/>
                          </a:solidFill>
                        </a:rPr>
                        <a:t>관리자 주문일 시 </a:t>
                      </a:r>
                      <a:r>
                        <a:rPr lang="ko-KR" altLang="en-US" sz="800" dirty="0" err="1" smtClean="0">
                          <a:solidFill>
                            <a:schemeClr val="tx1"/>
                          </a:solidFill>
                        </a:rPr>
                        <a:t>주문자명</a:t>
                      </a:r>
                      <a:r>
                        <a:rPr lang="en-US" altLang="ko-KR" sz="800" dirty="0" smtClean="0">
                          <a:solidFill>
                            <a:schemeClr val="tx1"/>
                          </a:solidFill>
                        </a:rPr>
                        <a:t>＇</a:t>
                      </a:r>
                      <a:r>
                        <a:rPr lang="ko-KR" altLang="en-US" sz="800" dirty="0" smtClean="0">
                          <a:solidFill>
                            <a:schemeClr val="tx1"/>
                          </a:solidFill>
                        </a:rPr>
                        <a:t>사용자명</a:t>
                      </a:r>
                      <a:r>
                        <a:rPr lang="en-US" altLang="ko-KR" sz="800" dirty="0" smtClean="0">
                          <a:solidFill>
                            <a:schemeClr val="tx1"/>
                          </a:solidFill>
                        </a:rPr>
                        <a:t>(</a:t>
                      </a:r>
                      <a:r>
                        <a:rPr lang="ko-KR" altLang="en-US" sz="800" dirty="0" err="1" smtClean="0">
                          <a:solidFill>
                            <a:schemeClr val="tx1"/>
                          </a:solidFill>
                        </a:rPr>
                        <a:t>이니스프리</a:t>
                      </a:r>
                      <a:r>
                        <a:rPr lang="en-US" altLang="ko-KR" sz="800" dirty="0" smtClean="0">
                          <a:solidFill>
                            <a:schemeClr val="tx1"/>
                          </a:solidFill>
                        </a:rPr>
                        <a:t>)</a:t>
                      </a:r>
                      <a:r>
                        <a:rPr lang="ko-KR" altLang="en-US" sz="800" dirty="0" smtClean="0">
                          <a:solidFill>
                            <a:schemeClr val="tx1"/>
                          </a:solidFill>
                        </a:rPr>
                        <a:t>로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25543544"/>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82278378"/>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주문상세</a:t>
            </a:r>
            <a:endParaRPr lang="ko-KR" altLang="en-US" dirty="0"/>
          </a:p>
        </p:txBody>
      </p:sp>
      <p:graphicFrame>
        <p:nvGraphicFramePr>
          <p:cNvPr id="221" name="표 220"/>
          <p:cNvGraphicFramePr>
            <a:graphicFrameLocks noGrp="1"/>
          </p:cNvGraphicFramePr>
          <p:nvPr>
            <p:extLst>
              <p:ext uri="{D42A27DB-BD31-4B8C-83A1-F6EECF244321}">
                <p14:modId xmlns:p14="http://schemas.microsoft.com/office/powerpoint/2010/main" val="2584283241"/>
              </p:ext>
            </p:extLst>
          </p:nvPr>
        </p:nvGraphicFramePr>
        <p:xfrm>
          <a:off x="1521397" y="739790"/>
          <a:ext cx="7310908" cy="1856016"/>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6191513">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샘플마켓제품 </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222" name="그룹 221">
            <a:extLst>
              <a:ext uri="{FF2B5EF4-FFF2-40B4-BE49-F238E27FC236}">
                <a16:creationId xmlns:a16="http://schemas.microsoft.com/office/drawing/2014/main" id="{159809A1-5A1E-4FB9-B218-151E51C981E3}"/>
              </a:ext>
            </a:extLst>
          </p:cNvPr>
          <p:cNvGrpSpPr/>
          <p:nvPr/>
        </p:nvGrpSpPr>
        <p:grpSpPr>
          <a:xfrm>
            <a:off x="1653415" y="1253430"/>
            <a:ext cx="539997" cy="555588"/>
            <a:chOff x="1235339" y="2961048"/>
            <a:chExt cx="1199263" cy="1105474"/>
          </a:xfrm>
        </p:grpSpPr>
        <p:sp>
          <p:nvSpPr>
            <p:cNvPr id="223" name="직사각형 22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4" name="직선 연결선 22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FA4C6DA6-9B7F-452C-AA7D-416E672C32CE}"/>
              </a:ext>
            </a:extLst>
          </p:cNvPr>
          <p:cNvSpPr txBox="1"/>
          <p:nvPr/>
        </p:nvSpPr>
        <p:spPr>
          <a:xfrm>
            <a:off x="2240743" y="1636130"/>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227" name="그룹 226">
            <a:extLst>
              <a:ext uri="{FF2B5EF4-FFF2-40B4-BE49-F238E27FC236}">
                <a16:creationId xmlns:a16="http://schemas.microsoft.com/office/drawing/2014/main" id="{159809A1-5A1E-4FB9-B218-151E51C981E3}"/>
              </a:ext>
            </a:extLst>
          </p:cNvPr>
          <p:cNvGrpSpPr/>
          <p:nvPr/>
        </p:nvGrpSpPr>
        <p:grpSpPr>
          <a:xfrm>
            <a:off x="5671576" y="1247809"/>
            <a:ext cx="539997" cy="555588"/>
            <a:chOff x="1235339" y="2961048"/>
            <a:chExt cx="1199263" cy="1105474"/>
          </a:xfrm>
        </p:grpSpPr>
        <p:sp>
          <p:nvSpPr>
            <p:cNvPr id="228" name="직사각형 22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9" name="직선 연결선 22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B940B3A5-50C7-423A-8736-D0F2823B2384}"/>
              </a:ext>
            </a:extLst>
          </p:cNvPr>
          <p:cNvSpPr txBox="1"/>
          <p:nvPr/>
        </p:nvSpPr>
        <p:spPr>
          <a:xfrm>
            <a:off x="2236839" y="1264892"/>
            <a:ext cx="2491009"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236" name="TextBox 235">
            <a:extLst>
              <a:ext uri="{FF2B5EF4-FFF2-40B4-BE49-F238E27FC236}">
                <a16:creationId xmlns:a16="http://schemas.microsoft.com/office/drawing/2014/main" id="{B940B3A5-50C7-423A-8736-D0F2823B2384}"/>
              </a:ext>
            </a:extLst>
          </p:cNvPr>
          <p:cNvSpPr txBox="1"/>
          <p:nvPr/>
        </p:nvSpPr>
        <p:spPr>
          <a:xfrm>
            <a:off x="6255000" y="1260795"/>
            <a:ext cx="2422311"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238" name="TextBox 237">
            <a:extLst>
              <a:ext uri="{FF2B5EF4-FFF2-40B4-BE49-F238E27FC236}">
                <a16:creationId xmlns:a16="http://schemas.microsoft.com/office/drawing/2014/main" id="{FA4C6DA6-9B7F-452C-AA7D-416E672C32CE}"/>
              </a:ext>
            </a:extLst>
          </p:cNvPr>
          <p:cNvSpPr txBox="1"/>
          <p:nvPr/>
        </p:nvSpPr>
        <p:spPr>
          <a:xfrm>
            <a:off x="6255000" y="1630509"/>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241" name="그룹 240">
            <a:extLst>
              <a:ext uri="{FF2B5EF4-FFF2-40B4-BE49-F238E27FC236}">
                <a16:creationId xmlns:a16="http://schemas.microsoft.com/office/drawing/2014/main" id="{159809A1-5A1E-4FB9-B218-151E51C981E3}"/>
              </a:ext>
            </a:extLst>
          </p:cNvPr>
          <p:cNvGrpSpPr/>
          <p:nvPr/>
        </p:nvGrpSpPr>
        <p:grpSpPr>
          <a:xfrm>
            <a:off x="1658168" y="1957773"/>
            <a:ext cx="539997" cy="555588"/>
            <a:chOff x="1235339" y="2961048"/>
            <a:chExt cx="1199263" cy="1105474"/>
          </a:xfrm>
        </p:grpSpPr>
        <p:sp>
          <p:nvSpPr>
            <p:cNvPr id="242" name="직사각형 2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43" name="직선 연결선 2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5" name="TextBox 244">
            <a:extLst>
              <a:ext uri="{FF2B5EF4-FFF2-40B4-BE49-F238E27FC236}">
                <a16:creationId xmlns:a16="http://schemas.microsoft.com/office/drawing/2014/main" id="{FA4C6DA6-9B7F-452C-AA7D-416E672C32CE}"/>
              </a:ext>
            </a:extLst>
          </p:cNvPr>
          <p:cNvSpPr txBox="1"/>
          <p:nvPr/>
        </p:nvSpPr>
        <p:spPr>
          <a:xfrm>
            <a:off x="2245496" y="2340473"/>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46" name="TextBox 245">
            <a:extLst>
              <a:ext uri="{FF2B5EF4-FFF2-40B4-BE49-F238E27FC236}">
                <a16:creationId xmlns:a16="http://schemas.microsoft.com/office/drawing/2014/main" id="{B940B3A5-50C7-423A-8736-D0F2823B2384}"/>
              </a:ext>
            </a:extLst>
          </p:cNvPr>
          <p:cNvSpPr txBox="1"/>
          <p:nvPr/>
        </p:nvSpPr>
        <p:spPr>
          <a:xfrm>
            <a:off x="2241592" y="1969235"/>
            <a:ext cx="2486256"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71" name="사각형: 둥근 모서리 152">
            <a:extLst>
              <a:ext uri="{FF2B5EF4-FFF2-40B4-BE49-F238E27FC236}">
                <a16:creationId xmlns:a16="http://schemas.microsoft.com/office/drawing/2014/main" id="{52FF6B1F-4512-47B6-B005-84C9CDC09FEA}"/>
              </a:ext>
            </a:extLst>
          </p:cNvPr>
          <p:cNvSpPr/>
          <p:nvPr/>
        </p:nvSpPr>
        <p:spPr>
          <a:xfrm>
            <a:off x="3499437" y="2635796"/>
            <a:ext cx="2888869" cy="293043"/>
          </a:xfrm>
          <a:prstGeom prst="roundRect">
            <a:avLst>
              <a:gd name="adj" fmla="val 0"/>
            </a:avLst>
          </a:prstGeom>
          <a:no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주문취소</a:t>
            </a:r>
            <a:endParaRPr lang="en-US" sz="800" dirty="0">
              <a:solidFill>
                <a:srgbClr val="00BC70"/>
              </a:solidFill>
              <a:latin typeface="+mn-ea"/>
            </a:endParaRPr>
          </a:p>
        </p:txBody>
      </p:sp>
      <p:grpSp>
        <p:nvGrpSpPr>
          <p:cNvPr id="72" name="그룹 71"/>
          <p:cNvGrpSpPr/>
          <p:nvPr/>
        </p:nvGrpSpPr>
        <p:grpSpPr>
          <a:xfrm>
            <a:off x="4032598" y="3331592"/>
            <a:ext cx="2891187" cy="637078"/>
            <a:chOff x="827364" y="4121239"/>
            <a:chExt cx="2896874" cy="637078"/>
          </a:xfrm>
        </p:grpSpPr>
        <p:sp>
          <p:nvSpPr>
            <p:cNvPr id="73" name="사각형: 둥근 모서리 152">
              <a:extLst>
                <a:ext uri="{FF2B5EF4-FFF2-40B4-BE49-F238E27FC236}">
                  <a16:creationId xmlns:a16="http://schemas.microsoft.com/office/drawing/2014/main" id="{52FF6B1F-4512-47B6-B005-84C9CDC09FEA}"/>
                </a:ext>
              </a:extLst>
            </p:cNvPr>
            <p:cNvSpPr/>
            <p:nvPr/>
          </p:nvSpPr>
          <p:spPr>
            <a:xfrm>
              <a:off x="831751" y="4122827"/>
              <a:ext cx="943986"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교환</a:t>
              </a:r>
              <a:endParaRPr lang="en-US" sz="800" dirty="0">
                <a:solidFill>
                  <a:srgbClr val="00BC70"/>
                </a:solidFill>
                <a:latin typeface="+mn-ea"/>
              </a:endParaRPr>
            </a:p>
          </p:txBody>
        </p:sp>
        <p:sp>
          <p:nvSpPr>
            <p:cNvPr id="74" name="사각형: 둥근 모서리 152">
              <a:extLst>
                <a:ext uri="{FF2B5EF4-FFF2-40B4-BE49-F238E27FC236}">
                  <a16:creationId xmlns:a16="http://schemas.microsoft.com/office/drawing/2014/main" id="{52FF6B1F-4512-47B6-B005-84C9CDC09FEA}"/>
                </a:ext>
              </a:extLst>
            </p:cNvPr>
            <p:cNvSpPr/>
            <p:nvPr/>
          </p:nvSpPr>
          <p:spPr>
            <a:xfrm>
              <a:off x="1806703" y="4121239"/>
              <a:ext cx="943987"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반품</a:t>
              </a:r>
              <a:endParaRPr lang="en-US" sz="800" dirty="0">
                <a:solidFill>
                  <a:srgbClr val="00BC70"/>
                </a:solidFill>
                <a:latin typeface="+mn-ea"/>
              </a:endParaRPr>
            </a:p>
          </p:txBody>
        </p:sp>
        <p:sp>
          <p:nvSpPr>
            <p:cNvPr id="75" name="사각형: 둥근 모서리 152">
              <a:extLst>
                <a:ext uri="{FF2B5EF4-FFF2-40B4-BE49-F238E27FC236}">
                  <a16:creationId xmlns:a16="http://schemas.microsoft.com/office/drawing/2014/main" id="{52FF6B1F-4512-47B6-B005-84C9CDC09FEA}"/>
                </a:ext>
              </a:extLst>
            </p:cNvPr>
            <p:cNvSpPr/>
            <p:nvPr/>
          </p:nvSpPr>
          <p:spPr>
            <a:xfrm>
              <a:off x="2780251" y="4121239"/>
              <a:ext cx="943987"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구매확정</a:t>
              </a:r>
              <a:endParaRPr lang="en-US" sz="800" dirty="0">
                <a:solidFill>
                  <a:srgbClr val="00BC70"/>
                </a:solidFill>
                <a:latin typeface="+mn-ea"/>
              </a:endParaRPr>
            </a:p>
          </p:txBody>
        </p:sp>
        <p:sp>
          <p:nvSpPr>
            <p:cNvPr id="76" name="사각형: 둥근 모서리 152">
              <a:extLst>
                <a:ext uri="{FF2B5EF4-FFF2-40B4-BE49-F238E27FC236}">
                  <a16:creationId xmlns:a16="http://schemas.microsoft.com/office/drawing/2014/main" id="{52FF6B1F-4512-47B6-B005-84C9CDC09FEA}"/>
                </a:ext>
              </a:extLst>
            </p:cNvPr>
            <p:cNvSpPr/>
            <p:nvPr/>
          </p:nvSpPr>
          <p:spPr>
            <a:xfrm>
              <a:off x="827364" y="4465274"/>
              <a:ext cx="943986" cy="293043"/>
            </a:xfrm>
            <a:prstGeom prst="roundRect">
              <a:avLst>
                <a:gd name="adj" fmla="val 0"/>
              </a:avLst>
            </a:prstGeom>
            <a:solidFill>
              <a:schemeClr val="bg1"/>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chemeClr val="bg1">
                      <a:lumMod val="75000"/>
                    </a:schemeClr>
                  </a:solidFill>
                  <a:latin typeface="+mn-ea"/>
                </a:rPr>
                <a:t>교환</a:t>
              </a:r>
              <a:endParaRPr lang="en-US" sz="800" dirty="0">
                <a:solidFill>
                  <a:schemeClr val="bg1">
                    <a:lumMod val="75000"/>
                  </a:schemeClr>
                </a:solidFill>
                <a:latin typeface="+mn-ea"/>
              </a:endParaRPr>
            </a:p>
          </p:txBody>
        </p:sp>
        <p:sp>
          <p:nvSpPr>
            <p:cNvPr id="78" name="사각형: 둥근 모서리 152">
              <a:extLst>
                <a:ext uri="{FF2B5EF4-FFF2-40B4-BE49-F238E27FC236}">
                  <a16:creationId xmlns:a16="http://schemas.microsoft.com/office/drawing/2014/main" id="{52FF6B1F-4512-47B6-B005-84C9CDC09FEA}"/>
                </a:ext>
              </a:extLst>
            </p:cNvPr>
            <p:cNvSpPr/>
            <p:nvPr/>
          </p:nvSpPr>
          <p:spPr>
            <a:xfrm>
              <a:off x="1802316" y="4463686"/>
              <a:ext cx="943987" cy="293043"/>
            </a:xfrm>
            <a:prstGeom prst="roundRect">
              <a:avLst>
                <a:gd name="adj" fmla="val 0"/>
              </a:avLst>
            </a:prstGeom>
            <a:solidFill>
              <a:schemeClr val="bg1"/>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chemeClr val="bg1">
                      <a:lumMod val="75000"/>
                    </a:schemeClr>
                  </a:solidFill>
                  <a:latin typeface="+mn-ea"/>
                </a:rPr>
                <a:t>반품</a:t>
              </a:r>
              <a:endParaRPr lang="en-US" sz="800" dirty="0">
                <a:solidFill>
                  <a:schemeClr val="bg1">
                    <a:lumMod val="75000"/>
                  </a:schemeClr>
                </a:solidFill>
                <a:latin typeface="+mn-ea"/>
              </a:endParaRPr>
            </a:p>
          </p:txBody>
        </p:sp>
      </p:grpSp>
      <p:grpSp>
        <p:nvGrpSpPr>
          <p:cNvPr id="79" name="그룹 78"/>
          <p:cNvGrpSpPr/>
          <p:nvPr/>
        </p:nvGrpSpPr>
        <p:grpSpPr>
          <a:xfrm>
            <a:off x="3499171" y="2978260"/>
            <a:ext cx="2886809" cy="293043"/>
            <a:chOff x="831751" y="5353761"/>
            <a:chExt cx="2918604" cy="293043"/>
          </a:xfrm>
        </p:grpSpPr>
        <p:sp>
          <p:nvSpPr>
            <p:cNvPr id="80" name="사각형: 둥근 모서리 152">
              <a:extLst>
                <a:ext uri="{FF2B5EF4-FFF2-40B4-BE49-F238E27FC236}">
                  <a16:creationId xmlns:a16="http://schemas.microsoft.com/office/drawing/2014/main" id="{52FF6B1F-4512-47B6-B005-84C9CDC09FEA}"/>
                </a:ext>
              </a:extLst>
            </p:cNvPr>
            <p:cNvSpPr/>
            <p:nvPr/>
          </p:nvSpPr>
          <p:spPr>
            <a:xfrm>
              <a:off x="831751" y="5353761"/>
              <a:ext cx="1447825"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배송조회</a:t>
              </a:r>
              <a:endParaRPr lang="en-US" sz="800" dirty="0">
                <a:solidFill>
                  <a:srgbClr val="00BC70"/>
                </a:solidFill>
                <a:latin typeface="+mn-ea"/>
              </a:endParaRPr>
            </a:p>
          </p:txBody>
        </p:sp>
        <p:sp>
          <p:nvSpPr>
            <p:cNvPr id="81" name="사각형: 둥근 모서리 152">
              <a:extLst>
                <a:ext uri="{FF2B5EF4-FFF2-40B4-BE49-F238E27FC236}">
                  <a16:creationId xmlns:a16="http://schemas.microsoft.com/office/drawing/2014/main" id="{52FF6B1F-4512-47B6-B005-84C9CDC09FEA}"/>
                </a:ext>
              </a:extLst>
            </p:cNvPr>
            <p:cNvSpPr/>
            <p:nvPr/>
          </p:nvSpPr>
          <p:spPr>
            <a:xfrm>
              <a:off x="2302530" y="5353761"/>
              <a:ext cx="1447825"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err="1" smtClean="0">
                  <a:solidFill>
                    <a:srgbClr val="00BC70"/>
                  </a:solidFill>
                  <a:latin typeface="+mn-ea"/>
                </a:rPr>
                <a:t>수취확인</a:t>
              </a:r>
              <a:endParaRPr lang="en-US" sz="800" dirty="0">
                <a:solidFill>
                  <a:srgbClr val="00BC70"/>
                </a:solidFill>
                <a:latin typeface="+mn-ea"/>
              </a:endParaRPr>
            </a:p>
          </p:txBody>
        </p:sp>
      </p:grpSp>
      <p:sp>
        <p:nvSpPr>
          <p:cNvPr id="82" name="사각형: 둥근 모서리 152">
            <a:extLst>
              <a:ext uri="{FF2B5EF4-FFF2-40B4-BE49-F238E27FC236}">
                <a16:creationId xmlns:a16="http://schemas.microsoft.com/office/drawing/2014/main" id="{52FF6B1F-4512-47B6-B005-84C9CDC09FEA}"/>
              </a:ext>
            </a:extLst>
          </p:cNvPr>
          <p:cNvSpPr/>
          <p:nvPr/>
        </p:nvSpPr>
        <p:spPr>
          <a:xfrm>
            <a:off x="3054457" y="3331592"/>
            <a:ext cx="948878"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배송조회</a:t>
            </a:r>
            <a:endParaRPr lang="en-US" sz="800" dirty="0">
              <a:solidFill>
                <a:srgbClr val="00BC70"/>
              </a:solidFill>
              <a:latin typeface="+mn-ea"/>
            </a:endParaRPr>
          </a:p>
        </p:txBody>
      </p:sp>
      <p:sp>
        <p:nvSpPr>
          <p:cNvPr id="83" name="사각형: 둥근 모서리 152">
            <a:extLst>
              <a:ext uri="{FF2B5EF4-FFF2-40B4-BE49-F238E27FC236}">
                <a16:creationId xmlns:a16="http://schemas.microsoft.com/office/drawing/2014/main" id="{52FF6B1F-4512-47B6-B005-84C9CDC09FEA}"/>
              </a:ext>
            </a:extLst>
          </p:cNvPr>
          <p:cNvSpPr/>
          <p:nvPr/>
        </p:nvSpPr>
        <p:spPr>
          <a:xfrm>
            <a:off x="3498322" y="4017000"/>
            <a:ext cx="2891098"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배송조회</a:t>
            </a:r>
            <a:endParaRPr lang="en-US" sz="800" dirty="0">
              <a:solidFill>
                <a:srgbClr val="00BC70"/>
              </a:solidFill>
              <a:latin typeface="+mn-ea"/>
            </a:endParaRPr>
          </a:p>
        </p:txBody>
      </p:sp>
      <p:graphicFrame>
        <p:nvGraphicFramePr>
          <p:cNvPr id="94" name="표 93"/>
          <p:cNvGraphicFramePr>
            <a:graphicFrameLocks noGrp="1"/>
          </p:cNvGraphicFramePr>
          <p:nvPr>
            <p:extLst>
              <p:ext uri="{D42A27DB-BD31-4B8C-83A1-F6EECF244321}">
                <p14:modId xmlns:p14="http://schemas.microsoft.com/office/powerpoint/2010/main" val="2259009570"/>
              </p:ext>
            </p:extLst>
          </p:nvPr>
        </p:nvGraphicFramePr>
        <p:xfrm>
          <a:off x="1497082" y="5983316"/>
          <a:ext cx="7335224" cy="253996"/>
        </p:xfrm>
        <a:graphic>
          <a:graphicData uri="http://schemas.openxmlformats.org/drawingml/2006/table">
            <a:tbl>
              <a:tblPr firstRow="1" bandRow="1">
                <a:tableStyleId>{2D5ABB26-0587-4C30-8999-92F81FD0307C}</a:tableStyleId>
              </a:tblPr>
              <a:tblGrid>
                <a:gridCol w="7335224">
                  <a:extLst>
                    <a:ext uri="{9D8B030D-6E8A-4147-A177-3AD203B41FA5}">
                      <a16:colId xmlns:a16="http://schemas.microsoft.com/office/drawing/2014/main" val="977863895"/>
                    </a:ext>
                  </a:extLst>
                </a:gridCol>
              </a:tblGrid>
              <a:tr h="25399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배송지정보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bl>
          </a:graphicData>
        </a:graphic>
      </p:graphicFrame>
      <p:sp>
        <p:nvSpPr>
          <p:cNvPr id="140" name="사각형: 둥근 모서리 102">
            <a:extLst>
              <a:ext uri="{FF2B5EF4-FFF2-40B4-BE49-F238E27FC236}">
                <a16:creationId xmlns:a16="http://schemas.microsoft.com/office/drawing/2014/main" id="{2172766A-6A40-4D82-BA4A-1D132F6D8CDC}"/>
              </a:ext>
            </a:extLst>
          </p:cNvPr>
          <p:cNvSpPr/>
          <p:nvPr/>
        </p:nvSpPr>
        <p:spPr>
          <a:xfrm>
            <a:off x="8328248" y="6000208"/>
            <a:ext cx="504057"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solidFill>
              </a:rPr>
              <a:t>변경</a:t>
            </a:r>
            <a:endParaRPr lang="en-US" sz="800" dirty="0">
              <a:solidFill>
                <a:schemeClr val="tx1"/>
              </a:solidFill>
            </a:endParaRPr>
          </a:p>
        </p:txBody>
      </p:sp>
      <p:sp>
        <p:nvSpPr>
          <p:cNvPr id="240" name="Oval 611">
            <a:extLst>
              <a:ext uri="{FF2B5EF4-FFF2-40B4-BE49-F238E27FC236}">
                <a16:creationId xmlns:a16="http://schemas.microsoft.com/office/drawing/2014/main" id="{8A3723C9-7A64-4677-9B95-EBFFA02C0DC4}"/>
              </a:ext>
            </a:extLst>
          </p:cNvPr>
          <p:cNvSpPr>
            <a:spLocks noChangeArrowheads="1"/>
          </p:cNvSpPr>
          <p:nvPr/>
        </p:nvSpPr>
        <p:spPr bwMode="auto">
          <a:xfrm>
            <a:off x="3199307" y="248080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53" name="Oval 611">
            <a:extLst>
              <a:ext uri="{FF2B5EF4-FFF2-40B4-BE49-F238E27FC236}">
                <a16:creationId xmlns:a16="http://schemas.microsoft.com/office/drawing/2014/main" id="{8A3723C9-7A64-4677-9B95-EBFFA02C0DC4}"/>
              </a:ext>
            </a:extLst>
          </p:cNvPr>
          <p:cNvSpPr>
            <a:spLocks noChangeArrowheads="1"/>
          </p:cNvSpPr>
          <p:nvPr/>
        </p:nvSpPr>
        <p:spPr bwMode="auto">
          <a:xfrm>
            <a:off x="3359896" y="258880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7-1</a:t>
            </a:r>
            <a:endParaRPr lang="en-US" altLang="ko-KR" sz="800" b="1" kern="0" dirty="0">
              <a:solidFill>
                <a:sysClr val="window" lastClr="FFFFFF"/>
              </a:solidFill>
              <a:latin typeface="맑은 고딕"/>
              <a:ea typeface="맑은 고딕"/>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3365713" y="292700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7-2</a:t>
            </a:r>
            <a:endParaRPr lang="en-US" altLang="ko-KR" sz="800" b="1" kern="0" dirty="0">
              <a:solidFill>
                <a:sysClr val="window" lastClr="FFFFFF"/>
              </a:solidFill>
              <a:latin typeface="맑은 고딕"/>
              <a:ea typeface="맑은 고딕"/>
            </a:endParaRPr>
          </a:p>
        </p:txBody>
      </p:sp>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2915043" y="32583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7-3</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3420502" y="395801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7-4</a:t>
            </a:r>
            <a:endParaRPr lang="en-US" altLang="ko-KR" sz="800" b="1" kern="0" dirty="0">
              <a:solidFill>
                <a:sysClr val="window" lastClr="FFFFFF"/>
              </a:solidFill>
              <a:latin typeface="맑은 고딕"/>
              <a:ea typeface="맑은 고딕"/>
            </a:endParaRPr>
          </a:p>
        </p:txBody>
      </p:sp>
      <p:graphicFrame>
        <p:nvGraphicFramePr>
          <p:cNvPr id="63" name="표 62"/>
          <p:cNvGraphicFramePr>
            <a:graphicFrameLocks noGrp="1"/>
          </p:cNvGraphicFramePr>
          <p:nvPr>
            <p:extLst>
              <p:ext uri="{D42A27DB-BD31-4B8C-83A1-F6EECF244321}">
                <p14:modId xmlns:p14="http://schemas.microsoft.com/office/powerpoint/2010/main" val="1798090529"/>
              </p:ext>
            </p:extLst>
          </p:nvPr>
        </p:nvGraphicFramePr>
        <p:xfrm>
          <a:off x="1570008" y="4824528"/>
          <a:ext cx="7173035" cy="723302"/>
        </p:xfrm>
        <a:graphic>
          <a:graphicData uri="http://schemas.openxmlformats.org/drawingml/2006/table">
            <a:tbl>
              <a:tblPr firstRow="1" bandRow="1">
                <a:tableStyleId>{2D5ABB26-0587-4C30-8999-92F81FD0307C}</a:tableStyleId>
              </a:tblPr>
              <a:tblGrid>
                <a:gridCol w="692315">
                  <a:extLst>
                    <a:ext uri="{9D8B030D-6E8A-4147-A177-3AD203B41FA5}">
                      <a16:colId xmlns:a16="http://schemas.microsoft.com/office/drawing/2014/main" val="977863895"/>
                    </a:ext>
                  </a:extLst>
                </a:gridCol>
                <a:gridCol w="6480720">
                  <a:extLst>
                    <a:ext uri="{9D8B030D-6E8A-4147-A177-3AD203B41FA5}">
                      <a16:colId xmlns:a16="http://schemas.microsoft.com/office/drawing/2014/main" val="356602255"/>
                    </a:ext>
                  </a:extLst>
                </a:gridCol>
              </a:tblGrid>
              <a:tr h="14467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64" name="타원 63"/>
          <p:cNvSpPr/>
          <p:nvPr/>
        </p:nvSpPr>
        <p:spPr>
          <a:xfrm>
            <a:off x="1388198" y="4803545"/>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8</a:t>
            </a:r>
            <a:endParaRPr lang="ko-KR" altLang="en-US" sz="800" b="1" dirty="0"/>
          </a:p>
        </p:txBody>
      </p:sp>
      <p:sp>
        <p:nvSpPr>
          <p:cNvPr id="65" name="직사각형 64"/>
          <p:cNvSpPr/>
          <p:nvPr/>
        </p:nvSpPr>
        <p:spPr>
          <a:xfrm>
            <a:off x="9950534" y="12471"/>
            <a:ext cx="2219539" cy="60821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관리자 주문일 시 </a:t>
            </a:r>
            <a:r>
              <a:rPr lang="ko-KR" altLang="en-US" sz="800" dirty="0" err="1" smtClean="0">
                <a:solidFill>
                  <a:schemeClr val="tx1"/>
                </a:solidFill>
              </a:rPr>
              <a:t>주문자명</a:t>
            </a:r>
            <a:r>
              <a:rPr lang="en-US" altLang="ko-KR" sz="800" dirty="0" smtClean="0">
                <a:solidFill>
                  <a:schemeClr val="tx1"/>
                </a:solidFill>
              </a:rPr>
              <a:t>＇</a:t>
            </a:r>
            <a:r>
              <a:rPr lang="ko-KR" altLang="en-US" sz="800" dirty="0" smtClean="0">
                <a:solidFill>
                  <a:schemeClr val="tx1"/>
                </a:solidFill>
              </a:rPr>
              <a:t>사용자명</a:t>
            </a:r>
            <a:r>
              <a:rPr lang="en-US" altLang="ko-KR" sz="800" dirty="0" smtClean="0">
                <a:solidFill>
                  <a:schemeClr val="tx1"/>
                </a:solidFill>
              </a:rPr>
              <a:t>(</a:t>
            </a:r>
            <a:r>
              <a:rPr lang="ko-KR" altLang="en-US" sz="800" dirty="0" err="1" smtClean="0">
                <a:solidFill>
                  <a:schemeClr val="tx1"/>
                </a:solidFill>
              </a:rPr>
              <a:t>이니스프리</a:t>
            </a:r>
            <a:r>
              <a:rPr lang="en-US" altLang="ko-KR" sz="800" dirty="0" smtClean="0">
                <a:solidFill>
                  <a:schemeClr val="tx1"/>
                </a:solidFill>
              </a:rPr>
              <a:t>)</a:t>
            </a:r>
            <a:r>
              <a:rPr lang="ko-KR" altLang="en-US" sz="800" dirty="0" smtClean="0">
                <a:solidFill>
                  <a:schemeClr val="tx1"/>
                </a:solidFill>
              </a:rPr>
              <a:t>로 출력</a:t>
            </a:r>
            <a:r>
              <a:rPr lang="en-US" altLang="ko-KR" sz="800" dirty="0">
                <a:solidFill>
                  <a:schemeClr val="tx1"/>
                </a:solidFill>
              </a:rPr>
              <a:t>(0516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p>
        </p:txBody>
      </p:sp>
      <p:sp>
        <p:nvSpPr>
          <p:cNvPr id="4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47"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325654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991477587"/>
              </p:ext>
            </p:extLst>
          </p:nvPr>
        </p:nvGraphicFramePr>
        <p:xfrm>
          <a:off x="9000565" y="44624"/>
          <a:ext cx="3152540" cy="60716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배송지정보</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9-1. </a:t>
                      </a:r>
                      <a:r>
                        <a:rPr lang="ko-KR" altLang="en-US" sz="800" b="1" u="none" baseline="0" dirty="0" err="1" smtClean="0">
                          <a:solidFill>
                            <a:schemeClr val="tx1"/>
                          </a:solidFill>
                          <a:latin typeface="+mn-ea"/>
                          <a:ea typeface="+mn-ea"/>
                        </a:rPr>
                        <a:t>배송지명</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배송지명이</a:t>
                      </a:r>
                      <a:r>
                        <a:rPr lang="ko-KR" altLang="en-US" sz="800" b="0" u="none" baseline="0" dirty="0" smtClean="0">
                          <a:solidFill>
                            <a:schemeClr val="tx1"/>
                          </a:solidFill>
                          <a:latin typeface="+mn-ea"/>
                          <a:ea typeface="+mn-ea"/>
                        </a:rPr>
                        <a:t> 없을 시 </a:t>
                      </a:r>
                      <a:r>
                        <a:rPr lang="ko-KR" altLang="en-US" sz="800" b="0" u="none" baseline="0" dirty="0" err="1" smtClean="0">
                          <a:solidFill>
                            <a:schemeClr val="tx1"/>
                          </a:solidFill>
                          <a:latin typeface="+mn-ea"/>
                          <a:ea typeface="+mn-ea"/>
                        </a:rPr>
                        <a:t>배송지명</a:t>
                      </a:r>
                      <a:r>
                        <a:rPr lang="ko-KR" altLang="en-US" sz="800" b="0" u="none" baseline="0" dirty="0" smtClean="0">
                          <a:solidFill>
                            <a:schemeClr val="tx1"/>
                          </a:solidFill>
                          <a:latin typeface="+mn-ea"/>
                          <a:ea typeface="+mn-ea"/>
                        </a:rPr>
                        <a:t> 영역 제공 안함</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9-2. </a:t>
                      </a:r>
                      <a:r>
                        <a:rPr lang="ko-KR" altLang="en-US" sz="800" b="1" u="none" baseline="0" dirty="0" smtClean="0">
                          <a:solidFill>
                            <a:schemeClr val="tx1"/>
                          </a:solidFill>
                          <a:latin typeface="+mn-ea"/>
                          <a:ea typeface="+mn-ea"/>
                        </a:rPr>
                        <a:t>안심번호사용</a:t>
                      </a:r>
                      <a:r>
                        <a:rPr lang="en-US" altLang="ko-KR" sz="800" b="1" u="none" baseline="0" dirty="0" smtClean="0">
                          <a:solidFill>
                            <a:schemeClr val="tx1"/>
                          </a:solidFill>
                          <a:latin typeface="+mn-ea"/>
                          <a:ea typeface="+mn-ea"/>
                        </a:rPr>
                        <a:t> </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 시 체크 상태와 동일하게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비활성화 상태</a:t>
                      </a:r>
                      <a:r>
                        <a:rPr lang="en-US" altLang="ko-KR" sz="800" b="0" u="none" baseline="0" dirty="0" smtClean="0">
                          <a:solidFill>
                            <a:schemeClr val="tx1"/>
                          </a:solidFill>
                          <a:latin typeface="+mn-ea"/>
                          <a:ea typeface="+mn-ea"/>
                        </a:rPr>
                        <a:t>)</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아이콘 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안심번호 서비스 안내 창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9-3. </a:t>
                      </a:r>
                      <a:r>
                        <a:rPr lang="ko-KR" altLang="en-US" sz="800" b="1" u="none" baseline="0" dirty="0" smtClean="0">
                          <a:solidFill>
                            <a:schemeClr val="tx1"/>
                          </a:solidFill>
                          <a:latin typeface="+mn-ea"/>
                          <a:ea typeface="+mn-ea"/>
                        </a:rPr>
                        <a:t>군부대 배송</a:t>
                      </a:r>
                      <a:r>
                        <a:rPr lang="en-US" altLang="ko-KR" sz="800" b="1" u="none" baseline="0" dirty="0" smtClean="0">
                          <a:solidFill>
                            <a:schemeClr val="tx1"/>
                          </a:solidFill>
                          <a:latin typeface="+mn-ea"/>
                          <a:ea typeface="+mn-ea"/>
                        </a:rPr>
                        <a:t> </a:t>
                      </a: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군부대 배송 체크된 주소일 시에만 출력하며 체크 기능 비활성화 상태로 출력</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아이콘</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군부대 배송 안내 창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9-4. </a:t>
                      </a:r>
                      <a:r>
                        <a:rPr lang="ko-KR" altLang="en-US" sz="800" b="1" u="none" baseline="0" dirty="0" smtClean="0">
                          <a:solidFill>
                            <a:schemeClr val="tx1"/>
                          </a:solidFill>
                          <a:latin typeface="+mn-ea"/>
                          <a:ea typeface="+mn-ea"/>
                        </a:rPr>
                        <a:t>배송요청사항</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선택</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입력한 배송요청사항 출력</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선택</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입력한 내용이 없을 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없음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으로 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9-5. </a:t>
                      </a:r>
                      <a:r>
                        <a:rPr lang="ko-KR" altLang="en-US" sz="800" b="1" u="none" baseline="0" dirty="0" err="1" smtClean="0">
                          <a:solidFill>
                            <a:schemeClr val="tx1"/>
                          </a:solidFill>
                          <a:latin typeface="+mn-ea"/>
                          <a:ea typeface="+mn-ea"/>
                        </a:rPr>
                        <a:t>배송지</a:t>
                      </a:r>
                      <a:r>
                        <a:rPr lang="ko-KR" altLang="en-US" sz="800" b="1" u="none" baseline="0" dirty="0" smtClean="0">
                          <a:solidFill>
                            <a:schemeClr val="tx1"/>
                          </a:solidFill>
                          <a:latin typeface="+mn-ea"/>
                          <a:ea typeface="+mn-ea"/>
                        </a:rPr>
                        <a:t> 변경</a:t>
                      </a:r>
                      <a:endParaRPr lang="en-US" altLang="ko-KR" sz="800" b="1"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u="none" kern="1200" dirty="0" err="1" smtClean="0">
                          <a:solidFill>
                            <a:schemeClr val="tx1"/>
                          </a:solidFill>
                          <a:latin typeface="+mn-lt"/>
                          <a:ea typeface="+mn-ea"/>
                          <a:cs typeface="+mn-cs"/>
                        </a:rPr>
                        <a:t>제품준비중</a:t>
                      </a:r>
                      <a:r>
                        <a:rPr lang="en-US" altLang="ko-KR" sz="800" u="none" kern="1200" dirty="0" smtClean="0">
                          <a:solidFill>
                            <a:schemeClr val="tx1"/>
                          </a:solidFill>
                          <a:latin typeface="+mn-lt"/>
                          <a:ea typeface="+mn-ea"/>
                          <a:cs typeface="+mn-cs"/>
                        </a:rPr>
                        <a:t>(</a:t>
                      </a:r>
                      <a:r>
                        <a:rPr lang="ko-KR" altLang="en-US" sz="800" u="none" kern="1200" dirty="0" err="1" smtClean="0">
                          <a:solidFill>
                            <a:schemeClr val="tx1"/>
                          </a:solidFill>
                          <a:latin typeface="+mn-lt"/>
                          <a:ea typeface="+mn-ea"/>
                          <a:cs typeface="+mn-cs"/>
                        </a:rPr>
                        <a:t>피킹</a:t>
                      </a:r>
                      <a:r>
                        <a:rPr lang="ko-KR" altLang="en-US" sz="800" u="none" kern="1200" dirty="0" smtClean="0">
                          <a:solidFill>
                            <a:schemeClr val="tx1"/>
                          </a:solidFill>
                          <a:latin typeface="+mn-lt"/>
                          <a:ea typeface="+mn-ea"/>
                          <a:cs typeface="+mn-cs"/>
                        </a:rPr>
                        <a:t> 전</a:t>
                      </a:r>
                      <a:r>
                        <a:rPr lang="en-US" altLang="ko-KR" sz="800" u="none" kern="1200" dirty="0" smtClean="0">
                          <a:solidFill>
                            <a:schemeClr val="tx1"/>
                          </a:solidFill>
                          <a:latin typeface="+mn-lt"/>
                          <a:ea typeface="+mn-ea"/>
                          <a:cs typeface="+mn-cs"/>
                        </a:rPr>
                        <a:t>=</a:t>
                      </a:r>
                      <a:r>
                        <a:rPr lang="en-US" altLang="ko-KR" sz="800" dirty="0" smtClean="0"/>
                        <a:t>WM </a:t>
                      </a:r>
                      <a:r>
                        <a:rPr lang="ko-KR" altLang="en-US" sz="800" dirty="0" smtClean="0"/>
                        <a:t>출고 요청 전</a:t>
                      </a:r>
                      <a:r>
                        <a:rPr lang="en-US" altLang="ko-KR" sz="800" u="none" kern="1200" dirty="0" smtClean="0">
                          <a:solidFill>
                            <a:schemeClr val="tx1"/>
                          </a:solidFill>
                          <a:latin typeface="+mn-lt"/>
                          <a:ea typeface="+mn-ea"/>
                          <a:cs typeface="+mn-cs"/>
                        </a:rPr>
                        <a:t>)</a:t>
                      </a:r>
                      <a:r>
                        <a:rPr lang="ko-KR" altLang="en-US" sz="800" b="0" u="none" kern="1200" baseline="0" dirty="0" smtClean="0">
                          <a:solidFill>
                            <a:schemeClr val="tx1"/>
                          </a:solidFill>
                          <a:latin typeface="+mn-ea"/>
                          <a:ea typeface="+mn-ea"/>
                          <a:cs typeface="+mn-cs"/>
                        </a:rPr>
                        <a:t>까지 </a:t>
                      </a:r>
                      <a:r>
                        <a:rPr lang="ko-KR" altLang="en-US" sz="800" b="0" u="none" kern="1200" baseline="0" dirty="0" err="1" smtClean="0">
                          <a:solidFill>
                            <a:schemeClr val="tx1"/>
                          </a:solidFill>
                          <a:latin typeface="+mn-ea"/>
                          <a:ea typeface="+mn-ea"/>
                          <a:cs typeface="+mn-cs"/>
                        </a:rPr>
                        <a:t>변경버튼</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배송지정보</a:t>
                      </a:r>
                      <a:r>
                        <a:rPr lang="ko-KR" altLang="en-US" sz="800" b="0" u="none" kern="1200" baseline="0" dirty="0" smtClean="0">
                          <a:solidFill>
                            <a:schemeClr val="tx1"/>
                          </a:solidFill>
                          <a:latin typeface="+mn-ea"/>
                          <a:ea typeface="+mn-ea"/>
                          <a:cs typeface="+mn-cs"/>
                        </a:rPr>
                        <a:t> 영역 </a:t>
                      </a:r>
                      <a:r>
                        <a:rPr lang="ko-KR" altLang="en-US" sz="800" b="0" u="none" kern="1200" baseline="0" dirty="0" err="1" smtClean="0">
                          <a:solidFill>
                            <a:schemeClr val="tx1"/>
                          </a:solidFill>
                          <a:latin typeface="+mn-ea"/>
                          <a:ea typeface="+mn-ea"/>
                          <a:cs typeface="+mn-cs"/>
                        </a:rPr>
                        <a:t>조회모드</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err="1" smtClean="0">
                          <a:solidFill>
                            <a:schemeClr val="tx1"/>
                          </a:solidFill>
                          <a:latin typeface="+mn-ea"/>
                          <a:ea typeface="+mn-ea"/>
                          <a:cs typeface="+mn-cs"/>
                        </a:rPr>
                        <a:t>편집모드로</a:t>
                      </a:r>
                      <a:r>
                        <a:rPr lang="ko-KR" altLang="en-US" sz="800" b="0" u="none" kern="1200" baseline="0" dirty="0" smtClean="0">
                          <a:solidFill>
                            <a:schemeClr val="tx1"/>
                          </a:solidFill>
                          <a:latin typeface="+mn-ea"/>
                          <a:ea typeface="+mn-ea"/>
                          <a:cs typeface="+mn-cs"/>
                        </a:rPr>
                        <a:t> 전환</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영역이 닫혀있는 상태에서 버튼 탭 시 영역이 펼쳐지면서 </a:t>
                      </a:r>
                      <a:r>
                        <a:rPr lang="ko-KR" altLang="en-US" sz="800" b="0" u="none" kern="1200" baseline="0" dirty="0" err="1" smtClean="0">
                          <a:solidFill>
                            <a:schemeClr val="tx1"/>
                          </a:solidFill>
                          <a:latin typeface="+mn-ea"/>
                          <a:ea typeface="+mn-ea"/>
                          <a:cs typeface="+mn-cs"/>
                        </a:rPr>
                        <a:t>편집모드로</a:t>
                      </a:r>
                      <a:r>
                        <a:rPr lang="ko-KR" altLang="en-US" sz="800" b="0" u="none" kern="1200" baseline="0" dirty="0" smtClean="0">
                          <a:solidFill>
                            <a:schemeClr val="tx1"/>
                          </a:solidFill>
                          <a:latin typeface="+mn-ea"/>
                          <a:ea typeface="+mn-ea"/>
                          <a:cs typeface="+mn-cs"/>
                        </a:rPr>
                        <a:t> 전환</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버튼 선택  시점에 </a:t>
                      </a:r>
                      <a:r>
                        <a:rPr lang="ko-KR" altLang="en-US" sz="800" b="0" u="none" kern="1200" baseline="0" dirty="0" err="1" smtClean="0">
                          <a:solidFill>
                            <a:schemeClr val="tx1"/>
                          </a:solidFill>
                          <a:latin typeface="+mn-ea"/>
                          <a:ea typeface="+mn-ea"/>
                          <a:cs typeface="+mn-cs"/>
                        </a:rPr>
                        <a:t>변경불가</a:t>
                      </a:r>
                      <a:r>
                        <a:rPr lang="ko-KR" altLang="en-US" sz="800" b="0" u="none" kern="1200" baseline="0" dirty="0" smtClean="0">
                          <a:solidFill>
                            <a:schemeClr val="tx1"/>
                          </a:solidFill>
                          <a:latin typeface="+mn-ea"/>
                          <a:ea typeface="+mn-ea"/>
                          <a:cs typeface="+mn-cs"/>
                        </a:rPr>
                        <a:t> 상태로 변경되었을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731341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dirty="0" err="1" smtClean="0">
                          <a:solidFill>
                            <a:schemeClr val="tx1"/>
                          </a:solidFill>
                          <a:latin typeface="+mn-lt"/>
                          <a:ea typeface="+mn-ea"/>
                          <a:cs typeface="+mn-cs"/>
                        </a:rPr>
                        <a:t>배송지정보</a:t>
                      </a:r>
                      <a:r>
                        <a:rPr lang="ko-KR" altLang="en-US" sz="800" b="1" u="none" kern="1200" dirty="0" smtClean="0">
                          <a:solidFill>
                            <a:schemeClr val="tx1"/>
                          </a:solidFill>
                          <a:latin typeface="+mn-lt"/>
                          <a:ea typeface="+mn-ea"/>
                          <a:cs typeface="+mn-cs"/>
                        </a:rPr>
                        <a:t> 편집</a:t>
                      </a:r>
                      <a:endParaRPr lang="en-US" altLang="ko-KR" sz="800" b="1" u="none" kern="120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dirty="0" err="1" smtClean="0">
                          <a:solidFill>
                            <a:schemeClr val="tx1"/>
                          </a:solidFill>
                          <a:latin typeface="+mn-lt"/>
                          <a:ea typeface="+mn-ea"/>
                          <a:cs typeface="+mn-cs"/>
                        </a:rPr>
                        <a:t>결제화면</a:t>
                      </a:r>
                      <a:r>
                        <a:rPr lang="ko-KR" altLang="en-US" sz="800" b="0" u="none" kern="1200" dirty="0" smtClean="0">
                          <a:solidFill>
                            <a:schemeClr val="tx1"/>
                          </a:solidFill>
                          <a:latin typeface="+mn-lt"/>
                          <a:ea typeface="+mn-ea"/>
                          <a:cs typeface="+mn-cs"/>
                        </a:rPr>
                        <a:t> </a:t>
                      </a:r>
                      <a:r>
                        <a:rPr lang="ko-KR" altLang="en-US" sz="800" b="0" u="none" kern="1200" dirty="0" err="1" smtClean="0">
                          <a:solidFill>
                            <a:schemeClr val="tx1"/>
                          </a:solidFill>
                          <a:latin typeface="+mn-lt"/>
                          <a:ea typeface="+mn-ea"/>
                          <a:cs typeface="+mn-cs"/>
                        </a:rPr>
                        <a:t>배송지정보</a:t>
                      </a:r>
                      <a:r>
                        <a:rPr lang="ko-KR" altLang="en-US" sz="800" b="0" u="none" kern="1200" dirty="0" smtClean="0">
                          <a:solidFill>
                            <a:schemeClr val="tx1"/>
                          </a:solidFill>
                          <a:latin typeface="+mn-lt"/>
                          <a:ea typeface="+mn-ea"/>
                          <a:cs typeface="+mn-cs"/>
                        </a:rPr>
                        <a:t> 영역과 기능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a:t>
                      </a:r>
                      <a:r>
                        <a:rPr lang="en-US" altLang="ko-KR" sz="800" b="0" u="none" kern="1200" dirty="0" smtClean="0">
                          <a:solidFill>
                            <a:schemeClr val="tx1"/>
                          </a:solidFill>
                          <a:latin typeface="+mn-lt"/>
                          <a:ea typeface="+mn-ea"/>
                          <a:cs typeface="+mn-cs"/>
                        </a:rPr>
                        <a:t>)</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dirty="0" err="1" smtClean="0">
                          <a:solidFill>
                            <a:schemeClr val="tx1"/>
                          </a:solidFill>
                          <a:latin typeface="+mn-lt"/>
                          <a:ea typeface="+mn-ea"/>
                          <a:cs typeface="+mn-cs"/>
                        </a:rPr>
                        <a:t>기본배송지</a:t>
                      </a:r>
                      <a:r>
                        <a:rPr lang="en-US" altLang="ko-KR" sz="800" b="0" u="none" kern="1200" dirty="0" smtClean="0">
                          <a:solidFill>
                            <a:schemeClr val="tx1"/>
                          </a:solidFill>
                          <a:latin typeface="+mn-lt"/>
                          <a:ea typeface="+mn-ea"/>
                          <a:cs typeface="+mn-cs"/>
                        </a:rPr>
                        <a:t>, </a:t>
                      </a:r>
                      <a:r>
                        <a:rPr lang="ko-KR" altLang="en-US" sz="800" b="0" u="none" kern="1200" dirty="0" err="1" smtClean="0">
                          <a:solidFill>
                            <a:schemeClr val="tx1"/>
                          </a:solidFill>
                          <a:latin typeface="+mn-lt"/>
                          <a:ea typeface="+mn-ea"/>
                          <a:cs typeface="+mn-cs"/>
                        </a:rPr>
                        <a:t>최근배송지</a:t>
                      </a:r>
                      <a:r>
                        <a:rPr lang="ko-KR" altLang="en-US" sz="800" b="0" u="none" kern="1200" dirty="0" smtClean="0">
                          <a:solidFill>
                            <a:schemeClr val="tx1"/>
                          </a:solidFill>
                          <a:latin typeface="+mn-lt"/>
                          <a:ea typeface="+mn-ea"/>
                          <a:cs typeface="+mn-cs"/>
                        </a:rPr>
                        <a:t> </a:t>
                      </a:r>
                      <a:r>
                        <a:rPr lang="en-US" altLang="ko-KR" sz="800" b="0" u="none" kern="1200" dirty="0" smtClean="0">
                          <a:solidFill>
                            <a:schemeClr val="tx1"/>
                          </a:solidFill>
                          <a:latin typeface="+mn-lt"/>
                          <a:ea typeface="+mn-ea"/>
                          <a:cs typeface="+mn-cs"/>
                        </a:rPr>
                        <a:t>flag</a:t>
                      </a:r>
                      <a:r>
                        <a:rPr lang="ko-KR" altLang="en-US" sz="800" b="0" u="none" kern="1200" dirty="0" smtClean="0">
                          <a:solidFill>
                            <a:schemeClr val="tx1"/>
                          </a:solidFill>
                          <a:latin typeface="+mn-lt"/>
                          <a:ea typeface="+mn-ea"/>
                          <a:cs typeface="+mn-cs"/>
                        </a:rPr>
                        <a:t>는</a:t>
                      </a:r>
                      <a:r>
                        <a:rPr lang="ko-KR" altLang="en-US"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배송지</a:t>
                      </a:r>
                      <a:r>
                        <a:rPr lang="ko-KR" altLang="en-US" sz="800" b="0" u="none" kern="1200" baseline="0" dirty="0" smtClean="0">
                          <a:solidFill>
                            <a:schemeClr val="tx1"/>
                          </a:solidFill>
                          <a:latin typeface="+mn-lt"/>
                          <a:ea typeface="+mn-ea"/>
                          <a:cs typeface="+mn-cs"/>
                        </a:rPr>
                        <a:t> 정보를 변경했을 시 </a:t>
                      </a:r>
                      <a:r>
                        <a:rPr lang="en-US" altLang="ko-KR" sz="800" b="0" u="none" kern="1200" baseline="0" dirty="0" smtClean="0">
                          <a:solidFill>
                            <a:schemeClr val="tx1"/>
                          </a:solidFill>
                          <a:latin typeface="+mn-lt"/>
                          <a:ea typeface="+mn-ea"/>
                          <a:cs typeface="+mn-cs"/>
                        </a:rPr>
                        <a:t>flag</a:t>
                      </a:r>
                      <a:r>
                        <a:rPr lang="ko-KR" altLang="en-US" sz="800" b="0" u="none" kern="1200" baseline="0" dirty="0" smtClean="0">
                          <a:solidFill>
                            <a:schemeClr val="tx1"/>
                          </a:solidFill>
                          <a:latin typeface="+mn-lt"/>
                          <a:ea typeface="+mn-ea"/>
                          <a:cs typeface="+mn-cs"/>
                        </a:rPr>
                        <a:t>출력 기준에 해당하면 출력</a:t>
                      </a:r>
                      <a:endParaRPr lang="en-US" altLang="ko-KR" sz="800" b="1" dirty="0" smtClean="0"/>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10-1. </a:t>
                      </a:r>
                      <a:r>
                        <a:rPr lang="ko-KR" altLang="en-US" sz="800" b="1" dirty="0" smtClean="0"/>
                        <a:t>배송요청사항</a:t>
                      </a:r>
                      <a:endParaRPr lang="en-US" altLang="ko-KR" sz="800" b="1" dirty="0" smtClean="0"/>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등록</a:t>
                      </a:r>
                      <a:r>
                        <a:rPr lang="en-US" altLang="ko-KR" sz="800" b="0" baseline="0" dirty="0" smtClean="0"/>
                        <a:t>/</a:t>
                      </a:r>
                      <a:r>
                        <a:rPr lang="ko-KR" altLang="en-US" sz="800" b="0" baseline="0" dirty="0" smtClean="0"/>
                        <a:t>선택한 배송 요청사항이 없는 상태</a:t>
                      </a:r>
                      <a:r>
                        <a:rPr lang="en-US" altLang="ko-KR" sz="800" b="0" baseline="0" dirty="0" smtClean="0"/>
                        <a:t>: select box ‘</a:t>
                      </a:r>
                      <a:r>
                        <a:rPr lang="ko-KR" altLang="en-US" sz="800" b="0" baseline="0" dirty="0" smtClean="0"/>
                        <a:t>배송 요청사항 선택</a:t>
                      </a:r>
                      <a:r>
                        <a:rPr lang="en-US" altLang="ko-KR" sz="800" b="0" baseline="0" dirty="0" smtClean="0"/>
                        <a:t>＇</a:t>
                      </a:r>
                      <a:r>
                        <a:rPr lang="ko-KR" altLang="en-US" sz="800" b="0" baseline="0" dirty="0" smtClean="0"/>
                        <a:t>상태로 출력</a:t>
                      </a:r>
                      <a:endParaRPr lang="en-US" altLang="ko-KR" sz="800" b="0" baseline="0" dirty="0" smtClean="0"/>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선택한 배송 요청사항이 있는 상태</a:t>
                      </a:r>
                      <a:r>
                        <a:rPr lang="en-US" altLang="ko-KR" sz="800" b="0" baseline="0" dirty="0" smtClean="0"/>
                        <a:t>: select box</a:t>
                      </a:r>
                      <a:r>
                        <a:rPr lang="ko-KR" altLang="en-US" sz="800" b="0" baseline="0" dirty="0" smtClean="0"/>
                        <a:t>에 선택한 배송 요청사항이 </a:t>
                      </a:r>
                      <a:r>
                        <a:rPr lang="ko-KR" altLang="en-US" sz="800" b="0" baseline="0" dirty="0" err="1" smtClean="0"/>
                        <a:t>세팅된</a:t>
                      </a:r>
                      <a:r>
                        <a:rPr lang="ko-KR" altLang="en-US" sz="800" b="0" baseline="0" dirty="0" smtClean="0"/>
                        <a:t> 상태로 출력</a:t>
                      </a:r>
                      <a:endParaRPr lang="en-US" altLang="ko-KR" sz="800" b="0" baseline="0" dirty="0" smtClean="0"/>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err="1" smtClean="0"/>
                        <a:t>직졉</a:t>
                      </a:r>
                      <a:r>
                        <a:rPr lang="ko-KR" altLang="en-US" sz="800" b="0" baseline="0" dirty="0" smtClean="0"/>
                        <a:t> 입력한 배송 </a:t>
                      </a:r>
                      <a:r>
                        <a:rPr lang="ko-KR" altLang="en-US" sz="800" b="0" baseline="0" dirty="0" err="1" smtClean="0"/>
                        <a:t>요청사항일</a:t>
                      </a:r>
                      <a:r>
                        <a:rPr lang="ko-KR" altLang="en-US" sz="800" b="0" baseline="0" dirty="0" smtClean="0"/>
                        <a:t> 시</a:t>
                      </a:r>
                      <a:r>
                        <a:rPr lang="en-US" altLang="ko-KR" sz="800" b="0" baseline="0" dirty="0" smtClean="0"/>
                        <a:t>: select box ‘</a:t>
                      </a:r>
                      <a:r>
                        <a:rPr lang="ko-KR" altLang="en-US" sz="800" b="0" baseline="0" dirty="0" smtClean="0"/>
                        <a:t>직접입력</a:t>
                      </a:r>
                      <a:r>
                        <a:rPr lang="en-US" altLang="ko-KR" sz="800" b="0" baseline="0" dirty="0" smtClean="0"/>
                        <a:t>’ </a:t>
                      </a:r>
                      <a:r>
                        <a:rPr lang="ko-KR" altLang="en-US" sz="800" b="0" baseline="0" dirty="0" smtClean="0"/>
                        <a:t>선택된 상태로 </a:t>
                      </a:r>
                      <a:r>
                        <a:rPr lang="en-US" altLang="ko-KR" sz="800" b="0" baseline="0" dirty="0" smtClean="0"/>
                        <a:t>input box</a:t>
                      </a:r>
                      <a:r>
                        <a:rPr lang="ko-KR" altLang="en-US" sz="800" b="0" baseline="0" dirty="0" smtClean="0"/>
                        <a:t>에 입력한 요청사항 출력된 상태</a:t>
                      </a:r>
                      <a:endParaRPr lang="en-US" altLang="ko-KR" sz="800" b="0" baseline="0" dirty="0" smtClean="0"/>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언급한 설명 외에는 </a:t>
                      </a:r>
                      <a:r>
                        <a:rPr lang="ko-KR" altLang="en-US" sz="800" b="0" u="none" kern="1200" dirty="0" err="1" smtClean="0">
                          <a:solidFill>
                            <a:schemeClr val="tx1"/>
                          </a:solidFill>
                          <a:latin typeface="+mn-lt"/>
                          <a:ea typeface="+mn-ea"/>
                          <a:cs typeface="+mn-cs"/>
                        </a:rPr>
                        <a:t>결제화면</a:t>
                      </a:r>
                      <a:r>
                        <a:rPr lang="ko-KR" altLang="en-US" sz="800" b="0" u="none" kern="1200" dirty="0" smtClean="0">
                          <a:solidFill>
                            <a:schemeClr val="tx1"/>
                          </a:solidFill>
                          <a:latin typeface="+mn-lt"/>
                          <a:ea typeface="+mn-ea"/>
                          <a:cs typeface="+mn-cs"/>
                        </a:rPr>
                        <a:t> </a:t>
                      </a:r>
                      <a:r>
                        <a:rPr lang="ko-KR" altLang="en-US" sz="800" b="0" u="none" kern="1200" dirty="0" err="1" smtClean="0">
                          <a:solidFill>
                            <a:schemeClr val="tx1"/>
                          </a:solidFill>
                          <a:latin typeface="+mn-lt"/>
                          <a:ea typeface="+mn-ea"/>
                          <a:cs typeface="+mn-cs"/>
                        </a:rPr>
                        <a:t>배송지정보</a:t>
                      </a:r>
                      <a:r>
                        <a:rPr lang="ko-KR" altLang="en-US" sz="800" b="0" u="none" kern="1200" dirty="0" smtClean="0">
                          <a:solidFill>
                            <a:schemeClr val="tx1"/>
                          </a:solidFill>
                          <a:latin typeface="+mn-lt"/>
                          <a:ea typeface="+mn-ea"/>
                          <a:cs typeface="+mn-cs"/>
                        </a:rPr>
                        <a:t> 영역과 기능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 </a:t>
                      </a:r>
                      <a:r>
                        <a:rPr lang="en-US" altLang="ko-KR" sz="800" b="0" dirty="0" smtClean="0">
                          <a:solidFill>
                            <a:srgbClr val="00BC70"/>
                          </a:solidFill>
                        </a:rPr>
                        <a:t>IN_PC_ORD_01_01</a:t>
                      </a:r>
                      <a:r>
                        <a:rPr lang="en-US" altLang="ko-KR" sz="800" b="0" u="none" kern="1200" dirty="0" smtClean="0">
                          <a:solidFill>
                            <a:schemeClr val="tx1"/>
                          </a:solidFill>
                          <a:latin typeface="+mn-lt"/>
                          <a:ea typeface="+mn-ea"/>
                          <a:cs typeface="+mn-cs"/>
                        </a:rPr>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dirty="0" smtClean="0">
                          <a:solidFill>
                            <a:schemeClr val="tx1"/>
                          </a:solidFill>
                          <a:latin typeface="+mn-lt"/>
                          <a:ea typeface="+mn-ea"/>
                          <a:cs typeface="+mn-cs"/>
                        </a:rPr>
                        <a:t>10-2.</a:t>
                      </a:r>
                      <a:r>
                        <a:rPr lang="en-US" altLang="ko-KR" sz="800" b="1" u="none" kern="1200" baseline="0" dirty="0" smtClean="0">
                          <a:solidFill>
                            <a:schemeClr val="tx1"/>
                          </a:solidFill>
                          <a:latin typeface="+mn-lt"/>
                          <a:ea typeface="+mn-ea"/>
                          <a:cs typeface="+mn-cs"/>
                        </a:rPr>
                        <a:t> </a:t>
                      </a:r>
                      <a:r>
                        <a:rPr lang="ko-KR" altLang="en-US" sz="800" b="1" u="none" kern="1200" baseline="0" dirty="0" smtClean="0">
                          <a:solidFill>
                            <a:schemeClr val="tx1"/>
                          </a:solidFill>
                          <a:latin typeface="+mn-lt"/>
                          <a:ea typeface="+mn-ea"/>
                          <a:cs typeface="+mn-cs"/>
                        </a:rPr>
                        <a:t>취소</a:t>
                      </a:r>
                      <a:endParaRPr lang="en-US" altLang="ko-KR" sz="800" b="1"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클릭</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편집 모드 취소</a:t>
                      </a:r>
                      <a:endParaRPr lang="en-US" altLang="ko-KR" sz="800" b="0" u="none" kern="1200" baseline="0" dirty="0" smtClean="0">
                        <a:solidFill>
                          <a:schemeClr val="tx1"/>
                        </a:solidFill>
                        <a:latin typeface="+mn-lt"/>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lt"/>
                          <a:ea typeface="+mn-ea"/>
                          <a:cs typeface="+mn-cs"/>
                        </a:rPr>
                        <a:t>10-3. </a:t>
                      </a:r>
                      <a:r>
                        <a:rPr lang="ko-KR" altLang="en-US" sz="800" b="1" u="none" kern="1200" baseline="0" dirty="0" smtClean="0">
                          <a:solidFill>
                            <a:schemeClr val="tx1"/>
                          </a:solidFill>
                          <a:latin typeface="+mn-lt"/>
                          <a:ea typeface="+mn-ea"/>
                          <a:cs typeface="+mn-cs"/>
                        </a:rPr>
                        <a:t>저장</a:t>
                      </a:r>
                      <a:endParaRPr lang="en-US" altLang="ko-KR" sz="800" b="1"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탭</a:t>
                      </a:r>
                      <a:r>
                        <a:rPr lang="en-US" altLang="ko-KR" sz="800" b="0" u="none" kern="1200" baseline="0" dirty="0" smtClean="0">
                          <a:solidFill>
                            <a:schemeClr val="tx1"/>
                          </a:solidFill>
                          <a:latin typeface="+mn-lt"/>
                          <a:ea typeface="+mn-ea"/>
                          <a:cs typeface="+mn-cs"/>
                        </a:rPr>
                        <a:t>: alert</a:t>
                      </a:r>
                      <a:r>
                        <a:rPr lang="ko-KR" altLang="en-US" sz="800" b="0" u="none" kern="1200" baseline="0" dirty="0" smtClean="0">
                          <a:solidFill>
                            <a:schemeClr val="tx1"/>
                          </a:solidFill>
                          <a:latin typeface="+mn-lt"/>
                          <a:ea typeface="+mn-ea"/>
                          <a:cs typeface="+mn-cs"/>
                        </a:rPr>
                        <a:t>으로 저장 완료 알림</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클릭 시점에 </a:t>
                      </a:r>
                      <a:r>
                        <a:rPr lang="ko-KR" altLang="en-US" sz="800" b="0" u="none" kern="1200" baseline="0" dirty="0" err="1" smtClean="0">
                          <a:solidFill>
                            <a:schemeClr val="tx1"/>
                          </a:solidFill>
                          <a:latin typeface="+mn-ea"/>
                          <a:ea typeface="+mn-ea"/>
                          <a:cs typeface="+mn-cs"/>
                        </a:rPr>
                        <a:t>변경불가</a:t>
                      </a:r>
                      <a:r>
                        <a:rPr lang="ko-KR" altLang="en-US" sz="800" b="0" u="none" kern="1200" baseline="0" dirty="0" smtClean="0">
                          <a:solidFill>
                            <a:schemeClr val="tx1"/>
                          </a:solidFill>
                          <a:latin typeface="+mn-ea"/>
                          <a:ea typeface="+mn-ea"/>
                          <a:cs typeface="+mn-cs"/>
                        </a:rPr>
                        <a:t> 상태로 변경되었을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82278378"/>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주문상세</a:t>
            </a:r>
            <a:endParaRPr lang="ko-KR" altLang="en-US" dirty="0"/>
          </a:p>
        </p:txBody>
      </p:sp>
      <p:graphicFrame>
        <p:nvGraphicFramePr>
          <p:cNvPr id="170" name="표 169"/>
          <p:cNvGraphicFramePr>
            <a:graphicFrameLocks noGrp="1"/>
          </p:cNvGraphicFramePr>
          <p:nvPr>
            <p:extLst>
              <p:ext uri="{D42A27DB-BD31-4B8C-83A1-F6EECF244321}">
                <p14:modId xmlns:p14="http://schemas.microsoft.com/office/powerpoint/2010/main" val="3374199380"/>
              </p:ext>
            </p:extLst>
          </p:nvPr>
        </p:nvGraphicFramePr>
        <p:xfrm>
          <a:off x="1525117" y="3266296"/>
          <a:ext cx="7307188" cy="2734868"/>
        </p:xfrm>
        <a:graphic>
          <a:graphicData uri="http://schemas.openxmlformats.org/drawingml/2006/table">
            <a:tbl>
              <a:tblPr firstRow="1" bandRow="1">
                <a:tableStyleId>{2D5ABB26-0587-4C30-8999-92F81FD0307C}</a:tableStyleId>
              </a:tblPr>
              <a:tblGrid>
                <a:gridCol w="1108666">
                  <a:extLst>
                    <a:ext uri="{9D8B030D-6E8A-4147-A177-3AD203B41FA5}">
                      <a16:colId xmlns:a16="http://schemas.microsoft.com/office/drawing/2014/main" val="977863895"/>
                    </a:ext>
                  </a:extLst>
                </a:gridCol>
                <a:gridCol w="1495271">
                  <a:extLst>
                    <a:ext uri="{9D8B030D-6E8A-4147-A177-3AD203B41FA5}">
                      <a16:colId xmlns:a16="http://schemas.microsoft.com/office/drawing/2014/main" val="356602255"/>
                    </a:ext>
                  </a:extLst>
                </a:gridCol>
                <a:gridCol w="4703251">
                  <a:extLst>
                    <a:ext uri="{9D8B030D-6E8A-4147-A177-3AD203B41FA5}">
                      <a16:colId xmlns:a16="http://schemas.microsoft.com/office/drawing/2014/main" val="249456048"/>
                    </a:ext>
                  </a:extLst>
                </a:gridCol>
              </a:tblGrid>
              <a:tr h="31828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배송지정보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8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68101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79812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5471892"/>
                  </a:ext>
                </a:extLst>
              </a:tr>
            </a:tbl>
          </a:graphicData>
        </a:graphic>
      </p:graphicFrame>
      <p:grpSp>
        <p:nvGrpSpPr>
          <p:cNvPr id="171" name="그룹 170"/>
          <p:cNvGrpSpPr/>
          <p:nvPr/>
        </p:nvGrpSpPr>
        <p:grpSpPr>
          <a:xfrm>
            <a:off x="3500392" y="4281618"/>
            <a:ext cx="1163311" cy="163433"/>
            <a:chOff x="2718994" y="4153023"/>
            <a:chExt cx="1163311" cy="163433"/>
          </a:xfrm>
        </p:grpSpPr>
        <p:grpSp>
          <p:nvGrpSpPr>
            <p:cNvPr id="172" name="그룹 171"/>
            <p:cNvGrpSpPr/>
            <p:nvPr/>
          </p:nvGrpSpPr>
          <p:grpSpPr>
            <a:xfrm>
              <a:off x="2718994" y="4153023"/>
              <a:ext cx="1163311" cy="154495"/>
              <a:chOff x="7764043" y="2719676"/>
              <a:chExt cx="1163311" cy="154495"/>
            </a:xfrm>
          </p:grpSpPr>
          <p:sp>
            <p:nvSpPr>
              <p:cNvPr id="174" name="TextBox 173"/>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smtClean="0"/>
                  <a:t>안심번호사용 </a:t>
                </a:r>
                <a:endParaRPr lang="en-US" altLang="ko-KR" sz="700" dirty="0"/>
              </a:p>
            </p:txBody>
          </p:sp>
          <p:sp>
            <p:nvSpPr>
              <p:cNvPr id="175"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173" name="타원 172">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pSp>
        <p:nvGrpSpPr>
          <p:cNvPr id="176" name="그룹 175"/>
          <p:cNvGrpSpPr/>
          <p:nvPr/>
        </p:nvGrpSpPr>
        <p:grpSpPr>
          <a:xfrm>
            <a:off x="2736542" y="4962385"/>
            <a:ext cx="1163311" cy="159331"/>
            <a:chOff x="10150885" y="4176706"/>
            <a:chExt cx="1163311" cy="159331"/>
          </a:xfrm>
        </p:grpSpPr>
        <p:grpSp>
          <p:nvGrpSpPr>
            <p:cNvPr id="177" name="그룹 176"/>
            <p:cNvGrpSpPr/>
            <p:nvPr/>
          </p:nvGrpSpPr>
          <p:grpSpPr>
            <a:xfrm>
              <a:off x="10150885" y="4176706"/>
              <a:ext cx="1163311" cy="154495"/>
              <a:chOff x="7764043" y="2719676"/>
              <a:chExt cx="1163311" cy="154495"/>
            </a:xfrm>
          </p:grpSpPr>
          <p:sp>
            <p:nvSpPr>
              <p:cNvPr id="179" name="TextBox 178"/>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80"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81"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82"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178" name="타원 177">
              <a:extLst>
                <a:ext uri="{FF2B5EF4-FFF2-40B4-BE49-F238E27FC236}">
                  <a16:creationId xmlns:a16="http://schemas.microsoft.com/office/drawing/2014/main" id="{5B738E7D-4CD4-4871-80BC-4FD64221440C}"/>
                </a:ext>
              </a:extLst>
            </p:cNvPr>
            <p:cNvSpPr/>
            <p:nvPr/>
          </p:nvSpPr>
          <p:spPr>
            <a:xfrm>
              <a:off x="10809475" y="4217556"/>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183" name="사각형: 둥근 모서리 152">
            <a:extLst>
              <a:ext uri="{FF2B5EF4-FFF2-40B4-BE49-F238E27FC236}">
                <a16:creationId xmlns:a16="http://schemas.microsoft.com/office/drawing/2014/main" id="{52FF6B1F-4512-47B6-B005-84C9CDC09FEA}"/>
              </a:ext>
            </a:extLst>
          </p:cNvPr>
          <p:cNvSpPr/>
          <p:nvPr/>
        </p:nvSpPr>
        <p:spPr>
          <a:xfrm>
            <a:off x="2870567" y="3682349"/>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pSp>
        <p:nvGrpSpPr>
          <p:cNvPr id="84" name="그룹 83"/>
          <p:cNvGrpSpPr/>
          <p:nvPr/>
        </p:nvGrpSpPr>
        <p:grpSpPr>
          <a:xfrm>
            <a:off x="8027866" y="3310244"/>
            <a:ext cx="799696" cy="195262"/>
            <a:chOff x="5762210" y="2904853"/>
            <a:chExt cx="912030" cy="165245"/>
          </a:xfrm>
        </p:grpSpPr>
        <p:sp>
          <p:nvSpPr>
            <p:cNvPr id="85" name="사각형: 둥근 모서리 102">
              <a:extLst>
                <a:ext uri="{FF2B5EF4-FFF2-40B4-BE49-F238E27FC236}">
                  <a16:creationId xmlns:a16="http://schemas.microsoft.com/office/drawing/2014/main" id="{2172766A-6A40-4D82-BA4A-1D132F6D8CDC}"/>
                </a:ext>
              </a:extLst>
            </p:cNvPr>
            <p:cNvSpPr/>
            <p:nvPr/>
          </p:nvSpPr>
          <p:spPr>
            <a:xfrm>
              <a:off x="5762210" y="2904853"/>
              <a:ext cx="446143" cy="165245"/>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tx1"/>
                  </a:solidFill>
                </a:rPr>
                <a:t>취소</a:t>
              </a:r>
              <a:endParaRPr lang="en-US" sz="700" dirty="0">
                <a:solidFill>
                  <a:schemeClr val="tx1"/>
                </a:solidFill>
              </a:endParaRPr>
            </a:p>
          </p:txBody>
        </p:sp>
        <p:sp>
          <p:nvSpPr>
            <p:cNvPr id="86" name="사각형: 둥근 모서리 102">
              <a:extLst>
                <a:ext uri="{FF2B5EF4-FFF2-40B4-BE49-F238E27FC236}">
                  <a16:creationId xmlns:a16="http://schemas.microsoft.com/office/drawing/2014/main" id="{2172766A-6A40-4D82-BA4A-1D132F6D8CDC}"/>
                </a:ext>
              </a:extLst>
            </p:cNvPr>
            <p:cNvSpPr/>
            <p:nvPr/>
          </p:nvSpPr>
          <p:spPr>
            <a:xfrm>
              <a:off x="6228097" y="2904853"/>
              <a:ext cx="446143" cy="165245"/>
            </a:xfrm>
            <a:prstGeom prst="roundRect">
              <a:avLst>
                <a:gd name="adj" fmla="val 0"/>
              </a:avLst>
            </a:prstGeom>
            <a:solidFill>
              <a:schemeClr val="tx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bg1"/>
                  </a:solidFill>
                </a:rPr>
                <a:t>저장</a:t>
              </a:r>
              <a:endParaRPr lang="en-US" sz="700" dirty="0">
                <a:solidFill>
                  <a:schemeClr val="bg1"/>
                </a:solidFill>
              </a:endParaRPr>
            </a:p>
          </p:txBody>
        </p:sp>
      </p:grpSp>
      <p:grpSp>
        <p:nvGrpSpPr>
          <p:cNvPr id="2" name="그룹 1"/>
          <p:cNvGrpSpPr/>
          <p:nvPr/>
        </p:nvGrpSpPr>
        <p:grpSpPr>
          <a:xfrm>
            <a:off x="4890528" y="3310244"/>
            <a:ext cx="2921860" cy="198370"/>
            <a:chOff x="7165586" y="7565833"/>
            <a:chExt cx="2921860" cy="198370"/>
          </a:xfrm>
        </p:grpSpPr>
        <p:sp>
          <p:nvSpPr>
            <p:cNvPr id="110" name="사각형: 둥근 모서리 102">
              <a:extLst>
                <a:ext uri="{FF2B5EF4-FFF2-40B4-BE49-F238E27FC236}">
                  <a16:creationId xmlns:a16="http://schemas.microsoft.com/office/drawing/2014/main" id="{2172766A-6A40-4D82-BA4A-1D132F6D8CDC}"/>
                </a:ext>
              </a:extLst>
            </p:cNvPr>
            <p:cNvSpPr/>
            <p:nvPr/>
          </p:nvSpPr>
          <p:spPr>
            <a:xfrm>
              <a:off x="9463037" y="7566120"/>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grpSp>
          <p:nvGrpSpPr>
            <p:cNvPr id="111" name="그룹 110"/>
            <p:cNvGrpSpPr/>
            <p:nvPr/>
          </p:nvGrpSpPr>
          <p:grpSpPr>
            <a:xfrm>
              <a:off x="7165586" y="7565833"/>
              <a:ext cx="2255911" cy="198085"/>
              <a:chOff x="2495600" y="4030757"/>
              <a:chExt cx="2255911" cy="198085"/>
            </a:xfrm>
          </p:grpSpPr>
          <p:sp>
            <p:nvSpPr>
              <p:cNvPr id="112" name="사각형: 둥근 모서리 102">
                <a:extLst>
                  <a:ext uri="{FF2B5EF4-FFF2-40B4-BE49-F238E27FC236}">
                    <a16:creationId xmlns:a16="http://schemas.microsoft.com/office/drawing/2014/main" id="{2172766A-6A40-4D82-BA4A-1D132F6D8CDC}"/>
                  </a:ext>
                </a:extLst>
              </p:cNvPr>
              <p:cNvSpPr/>
              <p:nvPr/>
            </p:nvSpPr>
            <p:spPr>
              <a:xfrm>
                <a:off x="2495600" y="4030759"/>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113" name="사각형: 둥근 모서리 102">
                <a:extLst>
                  <a:ext uri="{FF2B5EF4-FFF2-40B4-BE49-F238E27FC236}">
                    <a16:creationId xmlns:a16="http://schemas.microsoft.com/office/drawing/2014/main" id="{2172766A-6A40-4D82-BA4A-1D132F6D8CDC}"/>
                  </a:ext>
                </a:extLst>
              </p:cNvPr>
              <p:cNvSpPr/>
              <p:nvPr/>
            </p:nvSpPr>
            <p:spPr>
              <a:xfrm>
                <a:off x="3168647" y="4030758"/>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a:solidFill>
                      <a:schemeClr val="tx1"/>
                    </a:solidFill>
                    <a:latin typeface="+mn-ea"/>
                  </a:rPr>
                  <a:t>CU</a:t>
                </a:r>
                <a:r>
                  <a:rPr lang="ko-KR" altLang="en-US" sz="800" dirty="0" err="1">
                    <a:solidFill>
                      <a:schemeClr val="tx1"/>
                    </a:solidFill>
                    <a:latin typeface="+mn-ea"/>
                  </a:rPr>
                  <a:t>편의점픽업</a:t>
                </a:r>
                <a:endParaRPr lang="ko-KR" altLang="en-US" sz="800" dirty="0">
                  <a:solidFill>
                    <a:schemeClr val="tx1"/>
                  </a:solidFill>
                  <a:latin typeface="+mn-ea"/>
                </a:endParaRPr>
              </a:p>
            </p:txBody>
          </p:sp>
          <p:sp>
            <p:nvSpPr>
              <p:cNvPr id="114" name="사각형: 둥근 모서리 102">
                <a:extLst>
                  <a:ext uri="{FF2B5EF4-FFF2-40B4-BE49-F238E27FC236}">
                    <a16:creationId xmlns:a16="http://schemas.microsoft.com/office/drawing/2014/main" id="{2172766A-6A40-4D82-BA4A-1D132F6D8CDC}"/>
                  </a:ext>
                </a:extLst>
              </p:cNvPr>
              <p:cNvSpPr/>
              <p:nvPr/>
            </p:nvSpPr>
            <p:spPr>
              <a:xfrm>
                <a:off x="3984398" y="4030757"/>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smtClean="0">
                    <a:solidFill>
                      <a:schemeClr val="tx1"/>
                    </a:solidFill>
                    <a:latin typeface="+mn-ea"/>
                  </a:rPr>
                  <a:t>GS</a:t>
                </a:r>
                <a:r>
                  <a:rPr lang="ko-KR" altLang="en-US" sz="800" dirty="0" err="1" smtClean="0">
                    <a:solidFill>
                      <a:schemeClr val="tx1"/>
                    </a:solidFill>
                    <a:latin typeface="+mn-ea"/>
                  </a:rPr>
                  <a:t>편의점픽업</a:t>
                </a:r>
                <a:endParaRPr lang="ko-KR" altLang="en-US" sz="800" dirty="0">
                  <a:solidFill>
                    <a:schemeClr val="tx1"/>
                  </a:solidFill>
                  <a:latin typeface="+mn-ea"/>
                </a:endParaRPr>
              </a:p>
            </p:txBody>
          </p:sp>
        </p:grpSp>
      </p:grpSp>
      <p:sp>
        <p:nvSpPr>
          <p:cNvPr id="115" name="Oval 611">
            <a:extLst>
              <a:ext uri="{FF2B5EF4-FFF2-40B4-BE49-F238E27FC236}">
                <a16:creationId xmlns:a16="http://schemas.microsoft.com/office/drawing/2014/main" id="{8A3723C9-7A64-4677-9B95-EBFFA02C0DC4}"/>
              </a:ext>
            </a:extLst>
          </p:cNvPr>
          <p:cNvSpPr>
            <a:spLocks noChangeArrowheads="1"/>
          </p:cNvSpPr>
          <p:nvPr/>
        </p:nvSpPr>
        <p:spPr bwMode="auto">
          <a:xfrm>
            <a:off x="1343496" y="326715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cxnSp>
        <p:nvCxnSpPr>
          <p:cNvPr id="4" name="직선 연결선 3"/>
          <p:cNvCxnSpPr/>
          <p:nvPr/>
        </p:nvCxnSpPr>
        <p:spPr>
          <a:xfrm>
            <a:off x="7917631" y="3305412"/>
            <a:ext cx="0" cy="21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7" name="표 86"/>
          <p:cNvGraphicFramePr>
            <a:graphicFrameLocks noGrp="1"/>
          </p:cNvGraphicFramePr>
          <p:nvPr>
            <p:extLst>
              <p:ext uri="{D42A27DB-BD31-4B8C-83A1-F6EECF244321}">
                <p14:modId xmlns:p14="http://schemas.microsoft.com/office/powerpoint/2010/main" val="305849560"/>
              </p:ext>
            </p:extLst>
          </p:nvPr>
        </p:nvGraphicFramePr>
        <p:xfrm>
          <a:off x="2730075" y="5333566"/>
          <a:ext cx="2728446" cy="275658"/>
        </p:xfrm>
        <a:graphic>
          <a:graphicData uri="http://schemas.openxmlformats.org/drawingml/2006/table">
            <a:tbl>
              <a:tblPr firstRow="1" bandRow="1">
                <a:tableStyleId>{2D5ABB26-0587-4C30-8999-92F81FD0307C}</a:tableStyleId>
              </a:tblPr>
              <a:tblGrid>
                <a:gridCol w="2206820">
                  <a:extLst>
                    <a:ext uri="{9D8B030D-6E8A-4147-A177-3AD203B41FA5}">
                      <a16:colId xmlns:a16="http://schemas.microsoft.com/office/drawing/2014/main" val="977931440"/>
                    </a:ext>
                  </a:extLst>
                </a:gridCol>
                <a:gridCol w="521626">
                  <a:extLst>
                    <a:ext uri="{9D8B030D-6E8A-4147-A177-3AD203B41FA5}">
                      <a16:colId xmlns:a16="http://schemas.microsoft.com/office/drawing/2014/main" val="2490038426"/>
                    </a:ext>
                  </a:extLst>
                </a:gridCol>
              </a:tblGrid>
              <a:tr h="275658">
                <a:tc>
                  <a:txBody>
                    <a:bodyPr/>
                    <a:lstStyle/>
                    <a:p>
                      <a:pPr marL="0" algn="l" defTabSz="914400" rtl="0" eaLnBrk="1" latinLnBrk="1" hangingPunct="1"/>
                      <a:r>
                        <a:rPr lang="ko-KR" altLang="en-US" sz="800" kern="1200" dirty="0" smtClean="0">
                          <a:solidFill>
                            <a:schemeClr val="tx1"/>
                          </a:solidFill>
                          <a:latin typeface="+mn-ea"/>
                          <a:ea typeface="+mn-ea"/>
                          <a:cs typeface="+mn-cs"/>
                        </a:rPr>
                        <a:t>직접입력</a:t>
                      </a:r>
                      <a:endParaRPr lang="ko-KR" altLang="en-US" sz="800" kern="1200" dirty="0">
                        <a:solidFill>
                          <a:schemeClr val="tx1"/>
                        </a:solidFill>
                        <a:latin typeface="+mn-ea"/>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anchor="ctr">
                    <a:lnL w="3175" cap="flat" cmpd="sng" algn="ctr">
                      <a:no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sp>
        <p:nvSpPr>
          <p:cNvPr id="88" name="Button">
            <a:extLst>
              <a:ext uri="{FF2B5EF4-FFF2-40B4-BE49-F238E27FC236}">
                <a16:creationId xmlns:a16="http://schemas.microsoft.com/office/drawing/2014/main" id="{0B50D06C-82E3-4B5D-A60E-0FEAE2474059}"/>
              </a:ext>
            </a:extLst>
          </p:cNvPr>
          <p:cNvSpPr/>
          <p:nvPr/>
        </p:nvSpPr>
        <p:spPr>
          <a:xfrm>
            <a:off x="2725947" y="5636597"/>
            <a:ext cx="6081623" cy="288448"/>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r>
              <a:rPr lang="ko-KR" altLang="en-US" sz="800" dirty="0" smtClean="0">
                <a:solidFill>
                  <a:prstClr val="black"/>
                </a:solidFill>
              </a:rPr>
              <a:t>소화전 앞 </a:t>
            </a:r>
            <a:r>
              <a:rPr lang="ko-KR" altLang="en-US" sz="800" dirty="0" err="1" smtClean="0">
                <a:solidFill>
                  <a:prstClr val="black"/>
                </a:solidFill>
              </a:rPr>
              <a:t>택배박스에</a:t>
            </a:r>
            <a:r>
              <a:rPr lang="ko-KR" altLang="en-US" sz="800" dirty="0" smtClean="0">
                <a:solidFill>
                  <a:prstClr val="black"/>
                </a:solidFill>
              </a:rPr>
              <a:t> 넣어주세요</a:t>
            </a:r>
            <a:endParaRPr lang="ko-KR" altLang="en-US" sz="800" dirty="0">
              <a:solidFill>
                <a:prstClr val="black"/>
              </a:solidFill>
            </a:endParaRPr>
          </a:p>
        </p:txBody>
      </p:sp>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2567608" y="52825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10-1</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7915123" y="317785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10-2</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8415966" y="318855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10-3</a:t>
            </a:r>
            <a:endParaRPr lang="en-US" altLang="ko-KR" sz="800" b="1" kern="0" dirty="0">
              <a:solidFill>
                <a:sysClr val="window" lastClr="FFFFFF"/>
              </a:solidFill>
              <a:latin typeface="맑은 고딕"/>
              <a:ea typeface="맑은 고딕"/>
            </a:endParaRPr>
          </a:p>
        </p:txBody>
      </p:sp>
      <p:graphicFrame>
        <p:nvGraphicFramePr>
          <p:cNvPr id="48" name="표 47"/>
          <p:cNvGraphicFramePr>
            <a:graphicFrameLocks noGrp="1"/>
          </p:cNvGraphicFramePr>
          <p:nvPr>
            <p:extLst>
              <p:ext uri="{D42A27DB-BD31-4B8C-83A1-F6EECF244321}">
                <p14:modId xmlns:p14="http://schemas.microsoft.com/office/powerpoint/2010/main" val="3925266112"/>
              </p:ext>
            </p:extLst>
          </p:nvPr>
        </p:nvGraphicFramePr>
        <p:xfrm>
          <a:off x="1497082" y="787044"/>
          <a:ext cx="7335224" cy="1897373"/>
        </p:xfrm>
        <a:graphic>
          <a:graphicData uri="http://schemas.openxmlformats.org/drawingml/2006/table">
            <a:tbl>
              <a:tblPr firstRow="1" bandRow="1">
                <a:tableStyleId>{2D5ABB26-0587-4C30-8999-92F81FD0307C}</a:tableStyleId>
              </a:tblPr>
              <a:tblGrid>
                <a:gridCol w="1112920">
                  <a:extLst>
                    <a:ext uri="{9D8B030D-6E8A-4147-A177-3AD203B41FA5}">
                      <a16:colId xmlns:a16="http://schemas.microsoft.com/office/drawing/2014/main" val="977863895"/>
                    </a:ext>
                  </a:extLst>
                </a:gridCol>
                <a:gridCol w="1501008">
                  <a:extLst>
                    <a:ext uri="{9D8B030D-6E8A-4147-A177-3AD203B41FA5}">
                      <a16:colId xmlns:a16="http://schemas.microsoft.com/office/drawing/2014/main" val="356602255"/>
                    </a:ext>
                  </a:extLst>
                </a:gridCol>
                <a:gridCol w="4721296">
                  <a:extLst>
                    <a:ext uri="{9D8B030D-6E8A-4147-A177-3AD203B41FA5}">
                      <a16:colId xmlns:a16="http://schemas.microsoft.com/office/drawing/2014/main" val="249456048"/>
                    </a:ext>
                  </a:extLst>
                </a:gridCol>
              </a:tblGrid>
              <a:tr h="2539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배송지정보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5923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54346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31616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선택</a:t>
                      </a:r>
                      <a:r>
                        <a:rPr lang="en-US" altLang="ko-KR" sz="800" dirty="0" smtClean="0"/>
                        <a:t>/</a:t>
                      </a:r>
                      <a:r>
                        <a:rPr lang="ko-KR" altLang="en-US" sz="800" dirty="0" smtClean="0"/>
                        <a:t>입력한 배송요청사항출력</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5471892"/>
                  </a:ext>
                </a:extLst>
              </a:tr>
            </a:tbl>
          </a:graphicData>
        </a:graphic>
      </p:graphicFrame>
      <p:grpSp>
        <p:nvGrpSpPr>
          <p:cNvPr id="49" name="그룹 48"/>
          <p:cNvGrpSpPr/>
          <p:nvPr/>
        </p:nvGrpSpPr>
        <p:grpSpPr>
          <a:xfrm>
            <a:off x="3464208" y="1572297"/>
            <a:ext cx="1163311" cy="163433"/>
            <a:chOff x="2718994" y="4153023"/>
            <a:chExt cx="1163311" cy="163433"/>
          </a:xfrm>
        </p:grpSpPr>
        <p:grpSp>
          <p:nvGrpSpPr>
            <p:cNvPr id="50" name="그룹 49"/>
            <p:cNvGrpSpPr/>
            <p:nvPr/>
          </p:nvGrpSpPr>
          <p:grpSpPr>
            <a:xfrm>
              <a:off x="2718994" y="4153023"/>
              <a:ext cx="1163311" cy="154495"/>
              <a:chOff x="7764043" y="2719676"/>
              <a:chExt cx="1163311" cy="154495"/>
            </a:xfrm>
          </p:grpSpPr>
          <p:sp>
            <p:nvSpPr>
              <p:cNvPr id="59" name="TextBox 58"/>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67"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51" name="타원 50">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pSp>
        <p:nvGrpSpPr>
          <p:cNvPr id="68" name="그룹 67"/>
          <p:cNvGrpSpPr/>
          <p:nvPr/>
        </p:nvGrpSpPr>
        <p:grpSpPr>
          <a:xfrm>
            <a:off x="2713473" y="2185515"/>
            <a:ext cx="1163311" cy="159331"/>
            <a:chOff x="10150885" y="4176706"/>
            <a:chExt cx="1163311" cy="159331"/>
          </a:xfrm>
        </p:grpSpPr>
        <p:grpSp>
          <p:nvGrpSpPr>
            <p:cNvPr id="69" name="그룹 68"/>
            <p:cNvGrpSpPr/>
            <p:nvPr/>
          </p:nvGrpSpPr>
          <p:grpSpPr>
            <a:xfrm>
              <a:off x="10150885" y="4176706"/>
              <a:ext cx="1163311" cy="154495"/>
              <a:chOff x="7764043" y="2719676"/>
              <a:chExt cx="1163311" cy="154495"/>
            </a:xfrm>
          </p:grpSpPr>
          <p:sp>
            <p:nvSpPr>
              <p:cNvPr id="71" name="TextBox 70"/>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72"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73"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4"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70" name="타원 69">
              <a:extLst>
                <a:ext uri="{FF2B5EF4-FFF2-40B4-BE49-F238E27FC236}">
                  <a16:creationId xmlns:a16="http://schemas.microsoft.com/office/drawing/2014/main" id="{5B738E7D-4CD4-4871-80BC-4FD64221440C}"/>
                </a:ext>
              </a:extLst>
            </p:cNvPr>
            <p:cNvSpPr/>
            <p:nvPr/>
          </p:nvSpPr>
          <p:spPr>
            <a:xfrm>
              <a:off x="10809475" y="4217556"/>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75" name="사각형: 둥근 모서리 102">
            <a:extLst>
              <a:ext uri="{FF2B5EF4-FFF2-40B4-BE49-F238E27FC236}">
                <a16:creationId xmlns:a16="http://schemas.microsoft.com/office/drawing/2014/main" id="{2172766A-6A40-4D82-BA4A-1D132F6D8CDC}"/>
              </a:ext>
            </a:extLst>
          </p:cNvPr>
          <p:cNvSpPr/>
          <p:nvPr/>
        </p:nvSpPr>
        <p:spPr>
          <a:xfrm>
            <a:off x="8328248" y="803936"/>
            <a:ext cx="504057"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solidFill>
              </a:rPr>
              <a:t>변경</a:t>
            </a:r>
            <a:endParaRPr lang="en-US" sz="800" dirty="0">
              <a:solidFill>
                <a:schemeClr val="tx1"/>
              </a:solidFill>
            </a:endParaRPr>
          </a:p>
        </p:txBody>
      </p:sp>
      <p:sp>
        <p:nvSpPr>
          <p:cNvPr id="76"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80865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3365713" y="143105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9-2</a:t>
            </a:r>
            <a:endParaRPr lang="en-US" altLang="ko-KR" sz="800" b="1" kern="0" dirty="0">
              <a:solidFill>
                <a:sysClr val="window" lastClr="FFFFFF"/>
              </a:solidFill>
              <a:latin typeface="맑은 고딕"/>
              <a:ea typeface="맑은 고딕"/>
            </a:endParaRPr>
          </a:p>
        </p:txBody>
      </p:sp>
      <p:sp>
        <p:nvSpPr>
          <p:cNvPr id="78" name="Oval 611">
            <a:extLst>
              <a:ext uri="{FF2B5EF4-FFF2-40B4-BE49-F238E27FC236}">
                <a16:creationId xmlns:a16="http://schemas.microsoft.com/office/drawing/2014/main" id="{8A3723C9-7A64-4677-9B95-EBFFA02C0DC4}"/>
              </a:ext>
            </a:extLst>
          </p:cNvPr>
          <p:cNvSpPr>
            <a:spLocks noChangeArrowheads="1"/>
          </p:cNvSpPr>
          <p:nvPr/>
        </p:nvSpPr>
        <p:spPr bwMode="auto">
          <a:xfrm>
            <a:off x="2497473" y="238352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9-4</a:t>
            </a:r>
            <a:endParaRPr lang="en-US" altLang="ko-KR" sz="800" b="1" kern="0" dirty="0">
              <a:solidFill>
                <a:sysClr val="window" lastClr="FFFFFF"/>
              </a:solidFill>
              <a:latin typeface="맑은 고딕"/>
              <a:ea typeface="맑은 고딕"/>
            </a:endParaRP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2506672" y="20954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9-3</a:t>
            </a:r>
            <a:endParaRPr lang="en-US" altLang="ko-KR" sz="800" b="1" kern="0" dirty="0">
              <a:solidFill>
                <a:sysClr val="window" lastClr="FFFFFF"/>
              </a:solidFill>
              <a:latin typeface="맑은 고딕"/>
              <a:ea typeface="맑은 고딕"/>
            </a:endParaRPr>
          </a:p>
        </p:txBody>
      </p:sp>
      <p:sp>
        <p:nvSpPr>
          <p:cNvPr id="80" name="Oval 611">
            <a:extLst>
              <a:ext uri="{FF2B5EF4-FFF2-40B4-BE49-F238E27FC236}">
                <a16:creationId xmlns:a16="http://schemas.microsoft.com/office/drawing/2014/main" id="{8A3723C9-7A64-4677-9B95-EBFFA02C0DC4}"/>
              </a:ext>
            </a:extLst>
          </p:cNvPr>
          <p:cNvSpPr>
            <a:spLocks noChangeArrowheads="1"/>
          </p:cNvSpPr>
          <p:nvPr/>
        </p:nvSpPr>
        <p:spPr bwMode="auto">
          <a:xfrm>
            <a:off x="8188707" y="7278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9-5</a:t>
            </a:r>
            <a:endParaRPr lang="en-US" altLang="ko-KR" sz="800" b="1" kern="0" dirty="0">
              <a:solidFill>
                <a:sysClr val="window" lastClr="FFFFFF"/>
              </a:solidFill>
              <a:latin typeface="맑은 고딕"/>
              <a:ea typeface="맑은 고딕"/>
            </a:endParaRPr>
          </a:p>
        </p:txBody>
      </p:sp>
      <p:sp>
        <p:nvSpPr>
          <p:cNvPr id="82" name="Oval 611">
            <a:extLst>
              <a:ext uri="{FF2B5EF4-FFF2-40B4-BE49-F238E27FC236}">
                <a16:creationId xmlns:a16="http://schemas.microsoft.com/office/drawing/2014/main" id="{8A3723C9-7A64-4677-9B95-EBFFA02C0DC4}"/>
              </a:ext>
            </a:extLst>
          </p:cNvPr>
          <p:cNvSpPr>
            <a:spLocks noChangeArrowheads="1"/>
          </p:cNvSpPr>
          <p:nvPr/>
        </p:nvSpPr>
        <p:spPr bwMode="auto">
          <a:xfrm>
            <a:off x="2398672" y="106451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9-1</a:t>
            </a:r>
            <a:endParaRPr lang="en-US" altLang="ko-KR" sz="800" b="1" kern="0" dirty="0">
              <a:solidFill>
                <a:sysClr val="window" lastClr="FFFFFF"/>
              </a:solidFill>
              <a:latin typeface="맑은 고딕"/>
              <a:ea typeface="맑은 고딕"/>
            </a:endParaRPr>
          </a:p>
        </p:txBody>
      </p:sp>
      <p:sp>
        <p:nvSpPr>
          <p:cNvPr id="94" name="TextBox 93"/>
          <p:cNvSpPr txBox="1"/>
          <p:nvPr/>
        </p:nvSpPr>
        <p:spPr>
          <a:xfrm>
            <a:off x="1437454" y="3068960"/>
            <a:ext cx="1144865" cy="215444"/>
          </a:xfrm>
          <a:prstGeom prst="rect">
            <a:avLst/>
          </a:prstGeom>
          <a:noFill/>
        </p:spPr>
        <p:txBody>
          <a:bodyPr wrap="none" rtlCol="0">
            <a:spAutoFit/>
          </a:bodyPr>
          <a:lstStyle/>
          <a:p>
            <a:r>
              <a:rPr lang="ko-KR" altLang="en-US" sz="800" dirty="0" err="1" smtClean="0">
                <a:solidFill>
                  <a:srgbClr val="0070C0"/>
                </a:solidFill>
              </a:rPr>
              <a:t>배송지정보</a:t>
            </a:r>
            <a:r>
              <a:rPr lang="ko-KR" altLang="en-US" sz="800" dirty="0" smtClean="0">
                <a:solidFill>
                  <a:srgbClr val="0070C0"/>
                </a:solidFill>
              </a:rPr>
              <a:t> </a:t>
            </a:r>
            <a:r>
              <a:rPr lang="ko-KR" altLang="en-US" sz="800" dirty="0" err="1" smtClean="0">
                <a:solidFill>
                  <a:srgbClr val="0070C0"/>
                </a:solidFill>
              </a:rPr>
              <a:t>편집모드</a:t>
            </a:r>
            <a:endParaRPr lang="ko-KR" altLang="en-US" sz="800" dirty="0">
              <a:solidFill>
                <a:srgbClr val="0070C0"/>
              </a:solidFill>
            </a:endParaRPr>
          </a:p>
        </p:txBody>
      </p:sp>
      <p:sp>
        <p:nvSpPr>
          <p:cNvPr id="58"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60"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4163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89971187"/>
              </p:ext>
            </p:extLst>
          </p:nvPr>
        </p:nvGraphicFramePr>
        <p:xfrm>
          <a:off x="9000565" y="44624"/>
          <a:ext cx="3152540" cy="3221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결제정보</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결제정보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뷰티포인트와 다른 결제수단 복합 결제 했을 시 일반결제 정보와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결제 정보 둘 다 출력</a:t>
                      </a:r>
                      <a:endParaRPr lang="en-US" altLang="ko-KR" sz="800" b="0" u="none" kern="1200" baseline="0" dirty="0" smtClean="0">
                        <a:solidFill>
                          <a:schemeClr val="tx1"/>
                        </a:solidFill>
                        <a:latin typeface="+mn-ea"/>
                        <a:ea typeface="+mn-ea"/>
                        <a:cs typeface="+mn-cs"/>
                      </a:endParaRPr>
                    </a:p>
                    <a:p>
                      <a:pPr marL="171450" marR="0" lvl="0" indent="-87313" algn="l" defTabSz="844083" rtl="0" eaLnBrk="1" fontAlgn="auto" latinLnBrk="1" hangingPunct="1">
                        <a:lnSpc>
                          <a:spcPts val="11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일반결제 정보 </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err="1" smtClean="0">
                          <a:solidFill>
                            <a:schemeClr val="tx1"/>
                          </a:solidFill>
                          <a:latin typeface="+mn-ea"/>
                          <a:ea typeface="+mn-ea"/>
                          <a:cs typeface="+mn-cs"/>
                          <a:sym typeface="Wingdings" panose="05000000000000000000" pitchFamily="2" charset="2"/>
                        </a:rPr>
                        <a:t>뷰티포인트</a:t>
                      </a:r>
                      <a:r>
                        <a:rPr lang="ko-KR" altLang="en-US" sz="800" b="0" u="none" kern="1200" baseline="0" dirty="0" smtClean="0">
                          <a:solidFill>
                            <a:schemeClr val="tx1"/>
                          </a:solidFill>
                          <a:latin typeface="+mn-ea"/>
                          <a:ea typeface="+mn-ea"/>
                          <a:cs typeface="+mn-cs"/>
                          <a:sym typeface="Wingdings" panose="05000000000000000000" pitchFamily="2" charset="2"/>
                        </a:rPr>
                        <a:t> 결제 정보 순</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11-1. </a:t>
                      </a:r>
                      <a:r>
                        <a:rPr lang="ko-KR" altLang="en-US" sz="800" b="1" u="none" baseline="0" dirty="0" smtClean="0">
                          <a:solidFill>
                            <a:schemeClr val="tx1"/>
                          </a:solidFill>
                          <a:latin typeface="+mn-ea"/>
                          <a:ea typeface="+mn-ea"/>
                        </a:rPr>
                        <a:t>무통장입금</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입금대기</a:t>
                      </a:r>
                      <a:r>
                        <a:rPr lang="ko-KR" altLang="en-US" sz="800" b="0" u="none" baseline="0" dirty="0" smtClean="0">
                          <a:solidFill>
                            <a:schemeClr val="tx1"/>
                          </a:solidFill>
                          <a:latin typeface="+mn-ea"/>
                          <a:ea typeface="+mn-ea"/>
                        </a:rPr>
                        <a:t> 상태일 시 입금일 항목에 </a:t>
                      </a:r>
                      <a:r>
                        <a:rPr lang="ko-KR" altLang="en-US" sz="800" b="0" u="none" baseline="0" dirty="0" err="1" smtClean="0">
                          <a:solidFill>
                            <a:schemeClr val="tx1"/>
                          </a:solidFill>
                          <a:latin typeface="+mn-ea"/>
                          <a:ea typeface="+mn-ea"/>
                        </a:rPr>
                        <a:t>입금일시</a:t>
                      </a:r>
                      <a:r>
                        <a:rPr lang="ko-KR" altLang="en-US" sz="800" b="0" u="none" baseline="0" dirty="0" smtClean="0">
                          <a:solidFill>
                            <a:schemeClr val="tx1"/>
                          </a:solidFill>
                          <a:latin typeface="+mn-ea"/>
                          <a:ea typeface="+mn-ea"/>
                        </a:rPr>
                        <a:t> 대신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입금대기</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텍스트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입금이 완료 되었을 시 </a:t>
                      </a:r>
                      <a:r>
                        <a:rPr lang="ko-KR" altLang="en-US" sz="800" b="0" u="none" baseline="0" dirty="0" err="1" smtClean="0">
                          <a:solidFill>
                            <a:schemeClr val="tx1"/>
                          </a:solidFill>
                          <a:latin typeface="+mn-ea"/>
                          <a:ea typeface="+mn-ea"/>
                        </a:rPr>
                        <a:t>입금일시</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결제금액</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해당 결제수단으로 결제된 금액 출력</a:t>
                      </a:r>
                      <a:endParaRPr lang="en-US" altLang="ko-KR" sz="800" b="1" u="none" kern="1200" baseline="0" dirty="0" smtClean="0">
                        <a:solidFill>
                          <a:srgbClr val="C00000"/>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현금영수증 발급</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조회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현금영수증이 발급 되었을 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현금영수증 조회</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버튼을</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현금영수증이 </a:t>
                      </a:r>
                      <a:r>
                        <a:rPr lang="ko-KR" altLang="en-US" sz="800" b="0" u="none" baseline="0" dirty="0" err="1" smtClean="0">
                          <a:solidFill>
                            <a:schemeClr val="tx1"/>
                          </a:solidFill>
                          <a:latin typeface="+mn-ea"/>
                          <a:ea typeface="+mn-ea"/>
                        </a:rPr>
                        <a:t>미발급</a:t>
                      </a:r>
                      <a:r>
                        <a:rPr lang="ko-KR" altLang="en-US" sz="800" b="0" u="none" baseline="0" dirty="0" smtClean="0">
                          <a:solidFill>
                            <a:schemeClr val="tx1"/>
                          </a:solidFill>
                          <a:latin typeface="+mn-ea"/>
                          <a:ea typeface="+mn-ea"/>
                        </a:rPr>
                        <a:t> 되었을 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현금영수증 발급</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버튼을 출력</a:t>
                      </a:r>
                      <a:r>
                        <a:rPr lang="en-US" altLang="ko-KR" sz="800" b="0" u="none" baseline="0" dirty="0" smtClean="0">
                          <a:solidFill>
                            <a:schemeClr val="tx1"/>
                          </a:solidFill>
                          <a:latin typeface="+mn-ea"/>
                          <a:ea typeface="+mn-ea"/>
                        </a:rPr>
                        <a:t>’</a:t>
                      </a:r>
                    </a:p>
                    <a:p>
                      <a:pPr marL="171450" marR="0" lvl="0" indent="-87313" algn="l" defTabSz="844083" rtl="0" eaLnBrk="1" fontAlgn="auto" latinLnBrk="1" hangingPunct="1">
                        <a:lnSpc>
                          <a:spcPts val="11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결제일로부터 </a:t>
                      </a:r>
                      <a:r>
                        <a:rPr lang="en-US" altLang="ko-KR" sz="800" b="0" u="none" kern="1200" baseline="0" noProof="0" dirty="0" smtClean="0">
                          <a:solidFill>
                            <a:schemeClr val="tx1"/>
                          </a:solidFill>
                          <a:latin typeface="+mn-ea"/>
                          <a:ea typeface="+mn-ea"/>
                          <a:cs typeface="+mn-cs"/>
                          <a:sym typeface="Wingdings 2" pitchFamily="18" charset="2"/>
                        </a:rPr>
                        <a:t>5</a:t>
                      </a:r>
                      <a:r>
                        <a:rPr lang="ko-KR" altLang="en-US" sz="800" b="0" u="none" kern="1200" baseline="0" noProof="0" dirty="0" smtClean="0">
                          <a:solidFill>
                            <a:schemeClr val="tx1"/>
                          </a:solidFill>
                          <a:latin typeface="+mn-ea"/>
                          <a:ea typeface="+mn-ea"/>
                          <a:cs typeface="+mn-cs"/>
                          <a:sym typeface="Wingdings 2" pitchFamily="18" charset="2"/>
                        </a:rPr>
                        <a:t>년간 제공하며 출력 기한이 지나면 숨김 처리</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현금영수증 발급 버튼 선택</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현금영수증 발급 화면 호출</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현금영수증 조회 버튼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발급된 현금영수증 정보 조회</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11-2. </a:t>
                      </a:r>
                      <a:r>
                        <a:rPr lang="ko-KR" altLang="en-US" sz="800" b="1" u="none" baseline="0" dirty="0" smtClean="0">
                          <a:solidFill>
                            <a:schemeClr val="tx1"/>
                          </a:solidFill>
                          <a:latin typeface="+mn-ea"/>
                          <a:ea typeface="+mn-ea"/>
                        </a:rPr>
                        <a:t>실시간계좌이체</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결제금액</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현금영수증 발급</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조회 버튼 기능 무통장입금과 동일</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11-3. </a:t>
                      </a:r>
                      <a:r>
                        <a:rPr lang="ko-KR" altLang="en-US" sz="800" b="1" u="none" kern="1200" baseline="0" dirty="0" smtClean="0">
                          <a:solidFill>
                            <a:schemeClr val="tx1"/>
                          </a:solidFill>
                          <a:latin typeface="+mn-ea"/>
                          <a:ea typeface="+mn-ea"/>
                          <a:cs typeface="+mn-cs"/>
                        </a:rPr>
                        <a:t>신용카드</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결제금액</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결제카드</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할부형태</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11-4. </a:t>
                      </a:r>
                      <a:r>
                        <a:rPr lang="ko-KR" altLang="en-US" sz="800" b="1" u="none" kern="1200" baseline="0" dirty="0" err="1" smtClean="0">
                          <a:solidFill>
                            <a:schemeClr val="tx1"/>
                          </a:solidFill>
                          <a:latin typeface="+mn-ea"/>
                          <a:ea typeface="+mn-ea"/>
                          <a:cs typeface="+mn-cs"/>
                        </a:rPr>
                        <a:t>네이버페이</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결제금액 출력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82278378"/>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주문상세</a:t>
            </a:r>
            <a:endParaRPr lang="ko-KR" altLang="en-US" dirty="0"/>
          </a:p>
        </p:txBody>
      </p:sp>
      <p:graphicFrame>
        <p:nvGraphicFramePr>
          <p:cNvPr id="45" name="표 44"/>
          <p:cNvGraphicFramePr>
            <a:graphicFrameLocks noGrp="1"/>
          </p:cNvGraphicFramePr>
          <p:nvPr>
            <p:extLst>
              <p:ext uri="{D42A27DB-BD31-4B8C-83A1-F6EECF244321}">
                <p14:modId xmlns:p14="http://schemas.microsoft.com/office/powerpoint/2010/main" val="1032832428"/>
              </p:ext>
            </p:extLst>
          </p:nvPr>
        </p:nvGraphicFramePr>
        <p:xfrm>
          <a:off x="1504145" y="2977899"/>
          <a:ext cx="7310906" cy="4589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결제카드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현대카드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할부형태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일시불</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39135"/>
                  </a:ext>
                </a:extLst>
              </a:tr>
            </a:tbl>
          </a:graphicData>
        </a:graphic>
      </p:graphicFrame>
      <p:graphicFrame>
        <p:nvGraphicFramePr>
          <p:cNvPr id="48" name="표 47"/>
          <p:cNvGraphicFramePr>
            <a:graphicFrameLocks noGrp="1"/>
          </p:cNvGraphicFramePr>
          <p:nvPr>
            <p:extLst>
              <p:ext uri="{D42A27DB-BD31-4B8C-83A1-F6EECF244321}">
                <p14:modId xmlns:p14="http://schemas.microsoft.com/office/powerpoint/2010/main" val="1120148779"/>
              </p:ext>
            </p:extLst>
          </p:nvPr>
        </p:nvGraphicFramePr>
        <p:xfrm>
          <a:off x="1504145" y="3688196"/>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네이버페이</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graphicFrame>
        <p:nvGraphicFramePr>
          <p:cNvPr id="50" name="표 49"/>
          <p:cNvGraphicFramePr>
            <a:graphicFrameLocks noGrp="1"/>
          </p:cNvGraphicFramePr>
          <p:nvPr>
            <p:extLst>
              <p:ext uri="{D42A27DB-BD31-4B8C-83A1-F6EECF244321}">
                <p14:modId xmlns:p14="http://schemas.microsoft.com/office/powerpoint/2010/main" val="513545799"/>
              </p:ext>
            </p:extLst>
          </p:nvPr>
        </p:nvGraphicFramePr>
        <p:xfrm>
          <a:off x="1506884" y="4290032"/>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뷰티포인트</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18" name="TextBox 17"/>
          <p:cNvSpPr txBox="1"/>
          <p:nvPr/>
        </p:nvSpPr>
        <p:spPr>
          <a:xfrm>
            <a:off x="1963939" y="3536311"/>
            <a:ext cx="697627" cy="215444"/>
          </a:xfrm>
          <a:prstGeom prst="rect">
            <a:avLst/>
          </a:prstGeom>
          <a:solidFill>
            <a:schemeClr val="bg1"/>
          </a:solidFill>
          <a:ln>
            <a:solidFill>
              <a:schemeClr val="accent1"/>
            </a:solidFill>
            <a:prstDash val="sysDash"/>
          </a:ln>
        </p:spPr>
        <p:txBody>
          <a:bodyPr wrap="none" rtlCol="0">
            <a:spAutoFit/>
          </a:bodyPr>
          <a:lstStyle>
            <a:defPPr>
              <a:defRPr lang="ko-KR"/>
            </a:defPPr>
            <a:lvl1pPr>
              <a:defRPr sz="800">
                <a:solidFill>
                  <a:srgbClr val="0070C0"/>
                </a:solidFill>
              </a:defRPr>
            </a:lvl1pPr>
          </a:lstStyle>
          <a:p>
            <a:r>
              <a:rPr lang="ko-KR" altLang="en-US" dirty="0" err="1"/>
              <a:t>네이버페이</a:t>
            </a:r>
            <a:endParaRPr lang="ko-KR" altLang="en-US" dirty="0"/>
          </a:p>
        </p:txBody>
      </p:sp>
      <p:sp>
        <p:nvSpPr>
          <p:cNvPr id="19" name="직사각형 18"/>
          <p:cNvSpPr/>
          <p:nvPr/>
        </p:nvSpPr>
        <p:spPr>
          <a:xfrm>
            <a:off x="2013227" y="4149080"/>
            <a:ext cx="697627" cy="215444"/>
          </a:xfrm>
          <a:prstGeom prst="rect">
            <a:avLst/>
          </a:prstGeom>
          <a:solidFill>
            <a:schemeClr val="bg1"/>
          </a:solidFill>
          <a:ln>
            <a:solidFill>
              <a:schemeClr val="accent1"/>
            </a:solidFill>
            <a:prstDash val="sysDash"/>
          </a:ln>
        </p:spPr>
        <p:txBody>
          <a:bodyPr wrap="none" rtlCol="0">
            <a:spAutoFit/>
          </a:bodyPr>
          <a:lstStyle/>
          <a:p>
            <a:r>
              <a:rPr lang="ko-KR" altLang="en-US" sz="800" dirty="0" err="1">
                <a:solidFill>
                  <a:srgbClr val="0070C0"/>
                </a:solidFill>
              </a:rPr>
              <a:t>뷰티포인트</a:t>
            </a:r>
            <a:endParaRPr lang="ko-KR" altLang="en-US" sz="800" dirty="0">
              <a:solidFill>
                <a:srgbClr val="0070C0"/>
              </a:solidFill>
            </a:endParaRPr>
          </a:p>
        </p:txBody>
      </p:sp>
      <p:sp>
        <p:nvSpPr>
          <p:cNvPr id="20" name="TextBox 19"/>
          <p:cNvSpPr txBox="1"/>
          <p:nvPr/>
        </p:nvSpPr>
        <p:spPr>
          <a:xfrm>
            <a:off x="2015236" y="2829238"/>
            <a:ext cx="595035" cy="215444"/>
          </a:xfrm>
          <a:prstGeom prst="rect">
            <a:avLst/>
          </a:prstGeom>
          <a:solidFill>
            <a:schemeClr val="bg1"/>
          </a:solidFill>
          <a:ln>
            <a:solidFill>
              <a:schemeClr val="accent1"/>
            </a:solidFill>
            <a:prstDash val="sysDash"/>
          </a:ln>
        </p:spPr>
        <p:txBody>
          <a:bodyPr wrap="none" rtlCol="0">
            <a:spAutoFit/>
          </a:bodyPr>
          <a:lstStyle>
            <a:defPPr>
              <a:defRPr lang="ko-KR"/>
            </a:defPPr>
            <a:lvl1pPr>
              <a:defRPr sz="800">
                <a:solidFill>
                  <a:srgbClr val="0070C0"/>
                </a:solidFill>
              </a:defRPr>
            </a:lvl1pPr>
          </a:lstStyle>
          <a:p>
            <a:r>
              <a:rPr lang="ko-KR" altLang="en-US" dirty="0"/>
              <a:t>신용카드</a:t>
            </a:r>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345511" y="285369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11-3</a:t>
            </a:r>
            <a:endParaRPr lang="en-US" altLang="ko-KR" sz="800" b="1" kern="0" dirty="0">
              <a:solidFill>
                <a:sysClr val="window" lastClr="FFFFFF"/>
              </a:solidFill>
              <a:latin typeface="맑은 고딕"/>
              <a:ea typeface="맑은 고딕"/>
            </a:endParaRPr>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1398251" y="35291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11-4</a:t>
            </a:r>
            <a:endParaRPr lang="en-US" altLang="ko-KR" sz="800" b="1" kern="0" dirty="0">
              <a:solidFill>
                <a:sysClr val="window" lastClr="FFFFFF"/>
              </a:solidFill>
              <a:latin typeface="맑은 고딕"/>
              <a:ea typeface="맑은 고딕"/>
            </a:endParaRPr>
          </a:p>
        </p:txBody>
      </p:sp>
      <p:sp>
        <p:nvSpPr>
          <p:cNvPr id="24" name="Oval 611">
            <a:extLst>
              <a:ext uri="{FF2B5EF4-FFF2-40B4-BE49-F238E27FC236}">
                <a16:creationId xmlns:a16="http://schemas.microsoft.com/office/drawing/2014/main" id="{8A3723C9-7A64-4677-9B95-EBFFA02C0DC4}"/>
              </a:ext>
            </a:extLst>
          </p:cNvPr>
          <p:cNvSpPr>
            <a:spLocks noChangeArrowheads="1"/>
          </p:cNvSpPr>
          <p:nvPr/>
        </p:nvSpPr>
        <p:spPr bwMode="auto">
          <a:xfrm>
            <a:off x="1448982" y="415517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11-4</a:t>
            </a:r>
            <a:endParaRPr lang="en-US" altLang="ko-KR" sz="800" b="1" kern="0" dirty="0">
              <a:solidFill>
                <a:sysClr val="window" lastClr="FFFFFF"/>
              </a:solidFill>
              <a:latin typeface="맑은 고딕"/>
              <a:ea typeface="맑은 고딕"/>
            </a:endParaRPr>
          </a:p>
        </p:txBody>
      </p:sp>
      <p:sp>
        <p:nvSpPr>
          <p:cNvPr id="25" name="사각형: 둥근 모서리 123">
            <a:extLst>
              <a:ext uri="{FF2B5EF4-FFF2-40B4-BE49-F238E27FC236}">
                <a16:creationId xmlns:a16="http://schemas.microsoft.com/office/drawing/2014/main" id="{E4A05542-64F5-4338-B1BD-570968F2C15F}"/>
              </a:ext>
            </a:extLst>
          </p:cNvPr>
          <p:cNvSpPr/>
          <p:nvPr/>
        </p:nvSpPr>
        <p:spPr>
          <a:xfrm>
            <a:off x="1490214" y="5265299"/>
            <a:ext cx="7270082" cy="1106699"/>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EEB4C6-4320-49C2-A99E-4CC859BC2CBD}"/>
              </a:ext>
            </a:extLst>
          </p:cNvPr>
          <p:cNvSpPr txBox="1"/>
          <p:nvPr/>
        </p:nvSpPr>
        <p:spPr>
          <a:xfrm>
            <a:off x="1420622" y="5013176"/>
            <a:ext cx="646331" cy="230832"/>
          </a:xfrm>
          <a:prstGeom prst="rect">
            <a:avLst/>
          </a:prstGeom>
          <a:noFill/>
        </p:spPr>
        <p:txBody>
          <a:bodyPr wrap="none" rtlCol="0">
            <a:spAutoFit/>
          </a:bodyPr>
          <a:lstStyle/>
          <a:p>
            <a:r>
              <a:rPr lang="ko-KR" altLang="en-US" sz="900" b="1" dirty="0" smtClean="0">
                <a:latin typeface="+mn-ea"/>
              </a:rPr>
              <a:t>결제금액</a:t>
            </a:r>
            <a:endParaRPr lang="ko-KR" altLang="en-US" sz="900" b="1" dirty="0">
              <a:latin typeface="+mn-ea"/>
            </a:endParaRPr>
          </a:p>
        </p:txBody>
      </p:sp>
      <p:graphicFrame>
        <p:nvGraphicFramePr>
          <p:cNvPr id="35" name="표 34"/>
          <p:cNvGraphicFramePr>
            <a:graphicFrameLocks noGrp="1"/>
          </p:cNvGraphicFramePr>
          <p:nvPr>
            <p:extLst>
              <p:ext uri="{D42A27DB-BD31-4B8C-83A1-F6EECF244321}">
                <p14:modId xmlns:p14="http://schemas.microsoft.com/office/powerpoint/2010/main" val="3640997086"/>
              </p:ext>
            </p:extLst>
          </p:nvPr>
        </p:nvGraphicFramePr>
        <p:xfrm>
          <a:off x="1528315" y="5284200"/>
          <a:ext cx="7197476" cy="1087798"/>
        </p:xfrm>
        <a:graphic>
          <a:graphicData uri="http://schemas.openxmlformats.org/drawingml/2006/table">
            <a:tbl>
              <a:tblPr firstRow="1" bandRow="1">
                <a:tableStyleId>{2D5ABB26-0587-4C30-8999-92F81FD0307C}</a:tableStyleId>
              </a:tblPr>
              <a:tblGrid>
                <a:gridCol w="3846142">
                  <a:extLst>
                    <a:ext uri="{9D8B030D-6E8A-4147-A177-3AD203B41FA5}">
                      <a16:colId xmlns:a16="http://schemas.microsoft.com/office/drawing/2014/main" val="1827514643"/>
                    </a:ext>
                  </a:extLst>
                </a:gridCol>
                <a:gridCol w="3351334">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5268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2037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bl>
          </a:graphicData>
        </a:graphic>
      </p:graphicFrame>
      <p:graphicFrame>
        <p:nvGraphicFramePr>
          <p:cNvPr id="27" name="표 26"/>
          <p:cNvGraphicFramePr>
            <a:graphicFrameLocks noGrp="1"/>
          </p:cNvGraphicFramePr>
          <p:nvPr>
            <p:extLst>
              <p:ext uri="{D42A27DB-BD31-4B8C-83A1-F6EECF244321}">
                <p14:modId xmlns:p14="http://schemas.microsoft.com/office/powerpoint/2010/main" val="2963728912"/>
              </p:ext>
            </p:extLst>
          </p:nvPr>
        </p:nvGraphicFramePr>
        <p:xfrm>
          <a:off x="1521398" y="993891"/>
          <a:ext cx="7310906" cy="917864"/>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무통장입금</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에스크로</a:t>
                      </a:r>
                      <a:r>
                        <a:rPr lang="en-US" altLang="ko-KR" sz="800" dirty="0" smtClean="0">
                          <a:solidFill>
                            <a:schemeClr val="tx1">
                              <a:lumMod val="75000"/>
                              <a:lumOff val="25000"/>
                            </a:schemeClr>
                          </a:solidFill>
                          <a:latin typeface="+mn-ea"/>
                        </a:rPr>
                        <a:t>)</a:t>
                      </a: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입금은행</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농협은행</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계좌번호</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00000000000</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39135"/>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예금주</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이니스프리</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입금기한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2024.03.03</a:t>
                      </a: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3092019"/>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입금일</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2024.03.02 16:27:58</a:t>
                      </a:r>
                      <a:endParaRPr lang="en-US" altLang="ko-KR" sz="800" dirty="0" smtClean="0">
                        <a:solidFill>
                          <a:prstClr val="black"/>
                        </a:solidFill>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prstClr val="black"/>
                        </a:solidFill>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prstClr val="black"/>
                        </a:solidFill>
                      </a:endParaRPr>
                    </a:p>
                  </a:txBody>
                  <a:tcPr marL="33236" marR="33236" marT="36000" marB="36000" anchor="ctr" horzOverflow="overflow">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8384996"/>
                  </a:ext>
                </a:extLst>
              </a:tr>
            </a:tbl>
          </a:graphicData>
        </a:graphic>
      </p:graphicFrame>
      <p:sp>
        <p:nvSpPr>
          <p:cNvPr id="28" name="TextBox 27"/>
          <p:cNvSpPr txBox="1"/>
          <p:nvPr/>
        </p:nvSpPr>
        <p:spPr>
          <a:xfrm>
            <a:off x="1437454" y="757494"/>
            <a:ext cx="646331" cy="230832"/>
          </a:xfrm>
          <a:prstGeom prst="rect">
            <a:avLst/>
          </a:prstGeom>
          <a:noFill/>
        </p:spPr>
        <p:txBody>
          <a:bodyPr wrap="none" rtlCol="0">
            <a:spAutoFit/>
          </a:bodyPr>
          <a:lstStyle/>
          <a:p>
            <a:r>
              <a:rPr lang="ko-KR" altLang="en-US" sz="900" b="1" dirty="0" smtClean="0"/>
              <a:t>결제정보</a:t>
            </a:r>
            <a:endParaRPr lang="ko-KR" altLang="en-US" sz="900" b="1" dirty="0"/>
          </a:p>
        </p:txBody>
      </p:sp>
      <p:sp>
        <p:nvSpPr>
          <p:cNvPr id="29" name="직사각형 28"/>
          <p:cNvSpPr/>
          <p:nvPr/>
        </p:nvSpPr>
        <p:spPr>
          <a:xfrm>
            <a:off x="7920338" y="1877880"/>
            <a:ext cx="1048685" cy="253211"/>
          </a:xfrm>
          <a:prstGeom prst="rect">
            <a:avLst/>
          </a:prstGeom>
        </p:spPr>
        <p:txBody>
          <a:bodyPr wrap="none">
            <a:spAutoFit/>
          </a:bodyPr>
          <a:lstStyle/>
          <a:p>
            <a:pPr lvl="0">
              <a:lnSpc>
                <a:spcPct val="150000"/>
              </a:lnSpc>
              <a:tabLst>
                <a:tab pos="87313" algn="l"/>
              </a:tabLst>
              <a:defRPr/>
            </a:pPr>
            <a:r>
              <a:rPr lang="ko-KR" altLang="en-US" sz="800" dirty="0" smtClean="0">
                <a:solidFill>
                  <a:prstClr val="black"/>
                </a:solidFill>
                <a:latin typeface="맑은 고딕" panose="020B0503020000020004" pitchFamily="50" charset="-127"/>
              </a:rPr>
              <a:t>현금영수증 발급 </a:t>
            </a:r>
            <a:r>
              <a:rPr lang="en-US" altLang="ko-KR" sz="800" dirty="0" smtClean="0">
                <a:solidFill>
                  <a:prstClr val="black"/>
                </a:solidFill>
                <a:latin typeface="맑은 고딕" panose="020B0503020000020004" pitchFamily="50" charset="-127"/>
              </a:rPr>
              <a:t>&gt;</a:t>
            </a:r>
            <a:endParaRPr lang="en-US" altLang="ko-KR" sz="800" dirty="0">
              <a:solidFill>
                <a:prstClr val="black"/>
              </a:solidFill>
              <a:latin typeface="맑은 고딕" panose="020B0503020000020004" pitchFamily="50" charset="-127"/>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1343496" y="73029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graphicFrame>
        <p:nvGraphicFramePr>
          <p:cNvPr id="31" name="표 30"/>
          <p:cNvGraphicFramePr>
            <a:graphicFrameLocks noGrp="1"/>
          </p:cNvGraphicFramePr>
          <p:nvPr>
            <p:extLst>
              <p:ext uri="{D42A27DB-BD31-4B8C-83A1-F6EECF244321}">
                <p14:modId xmlns:p14="http://schemas.microsoft.com/office/powerpoint/2010/main" val="436457531"/>
              </p:ext>
            </p:extLst>
          </p:nvPr>
        </p:nvGraphicFramePr>
        <p:xfrm>
          <a:off x="1521398" y="1945808"/>
          <a:ext cx="3517327" cy="229466"/>
        </p:xfrm>
        <a:graphic>
          <a:graphicData uri="http://schemas.openxmlformats.org/drawingml/2006/table">
            <a:tbl>
              <a:tblPr>
                <a:effectLst/>
              </a:tblPr>
              <a:tblGrid>
                <a:gridCol w="1118218">
                  <a:extLst>
                    <a:ext uri="{9D8B030D-6E8A-4147-A177-3AD203B41FA5}">
                      <a16:colId xmlns:a16="http://schemas.microsoft.com/office/drawing/2014/main" val="1492474676"/>
                    </a:ext>
                  </a:extLst>
                </a:gridCol>
                <a:gridCol w="2399109">
                  <a:extLst>
                    <a:ext uri="{9D8B030D-6E8A-4147-A177-3AD203B41FA5}">
                      <a16:colId xmlns:a16="http://schemas.microsoft.com/office/drawing/2014/main" val="1626143966"/>
                    </a:ext>
                  </a:extLst>
                </a:gridCol>
              </a:tblGrid>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입금일</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b="1" dirty="0" err="1" smtClean="0">
                          <a:solidFill>
                            <a:srgbClr val="00BC70"/>
                          </a:solidFill>
                          <a:latin typeface="+mn-ea"/>
                        </a:rPr>
                        <a:t>입금대기</a:t>
                      </a:r>
                      <a:endParaRPr lang="en-US" altLang="ko-KR" sz="800" dirty="0" smtClean="0">
                        <a:solidFill>
                          <a:prstClr val="black"/>
                        </a:solidFill>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85413"/>
                  </a:ext>
                </a:extLst>
              </a:tr>
            </a:tbl>
          </a:graphicData>
        </a:graphic>
      </p:graphicFrame>
      <p:sp>
        <p:nvSpPr>
          <p:cNvPr id="32" name="Oval 611">
            <a:extLst>
              <a:ext uri="{FF2B5EF4-FFF2-40B4-BE49-F238E27FC236}">
                <a16:creationId xmlns:a16="http://schemas.microsoft.com/office/drawing/2014/main" id="{8A3723C9-7A64-4677-9B95-EBFFA02C0DC4}"/>
              </a:ext>
            </a:extLst>
          </p:cNvPr>
          <p:cNvSpPr>
            <a:spLocks noChangeArrowheads="1"/>
          </p:cNvSpPr>
          <p:nvPr/>
        </p:nvSpPr>
        <p:spPr bwMode="auto">
          <a:xfrm>
            <a:off x="1362764" y="10155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11-1</a:t>
            </a:r>
            <a:endParaRPr lang="en-US" altLang="ko-KR" sz="800" b="1" kern="0" dirty="0">
              <a:solidFill>
                <a:sysClr val="window" lastClr="FFFFFF"/>
              </a:solidFill>
              <a:latin typeface="맑은 고딕"/>
              <a:ea typeface="맑은 고딕"/>
            </a:endParaRPr>
          </a:p>
        </p:txBody>
      </p:sp>
      <p:graphicFrame>
        <p:nvGraphicFramePr>
          <p:cNvPr id="33" name="표 32"/>
          <p:cNvGraphicFramePr>
            <a:graphicFrameLocks noGrp="1"/>
          </p:cNvGraphicFramePr>
          <p:nvPr>
            <p:extLst>
              <p:ext uri="{D42A27DB-BD31-4B8C-83A1-F6EECF244321}">
                <p14:modId xmlns:p14="http://schemas.microsoft.com/office/powerpoint/2010/main" val="1726832911"/>
              </p:ext>
            </p:extLst>
          </p:nvPr>
        </p:nvGraphicFramePr>
        <p:xfrm>
          <a:off x="1521398" y="2378238"/>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에스크로</a:t>
                      </a:r>
                      <a:r>
                        <a:rPr lang="en-US" altLang="ko-KR" sz="800" dirty="0" smtClean="0">
                          <a:solidFill>
                            <a:schemeClr val="tx1">
                              <a:lumMod val="75000"/>
                              <a:lumOff val="25000"/>
                            </a:schemeClr>
                          </a:solidFill>
                          <a:latin typeface="+mn-ea"/>
                        </a:rPr>
                        <a:t>)</a:t>
                      </a: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38" name="직사각형 37"/>
          <p:cNvSpPr/>
          <p:nvPr/>
        </p:nvSpPr>
        <p:spPr>
          <a:xfrm>
            <a:off x="7920338" y="2661271"/>
            <a:ext cx="1048685" cy="276999"/>
          </a:xfrm>
          <a:prstGeom prst="rect">
            <a:avLst/>
          </a:prstGeom>
        </p:spPr>
        <p:txBody>
          <a:bodyPr wrap="none">
            <a:spAutoFit/>
          </a:bodyPr>
          <a:lstStyle/>
          <a:p>
            <a:pPr lvl="0">
              <a:lnSpc>
                <a:spcPct val="150000"/>
              </a:lnSpc>
              <a:tabLst>
                <a:tab pos="87313" algn="l"/>
              </a:tabLst>
              <a:defRPr/>
            </a:pPr>
            <a:r>
              <a:rPr lang="ko-KR" altLang="en-US" sz="800" dirty="0" smtClean="0">
                <a:solidFill>
                  <a:prstClr val="black"/>
                </a:solidFill>
                <a:latin typeface="맑은 고딕" panose="020B0503020000020004" pitchFamily="50" charset="-127"/>
              </a:rPr>
              <a:t>현금영수증 조회 </a:t>
            </a:r>
            <a:r>
              <a:rPr lang="en-US" altLang="ko-KR" sz="800" dirty="0" smtClean="0">
                <a:solidFill>
                  <a:prstClr val="black"/>
                </a:solidFill>
                <a:latin typeface="맑은 고딕" panose="020B0503020000020004" pitchFamily="50" charset="-127"/>
              </a:rPr>
              <a:t>&gt;</a:t>
            </a:r>
            <a:endParaRPr lang="en-US" altLang="ko-KR" sz="800" dirty="0">
              <a:solidFill>
                <a:prstClr val="black"/>
              </a:solidFill>
              <a:latin typeface="맑은 고딕" panose="020B0503020000020004" pitchFamily="50" charset="-127"/>
            </a:endParaRPr>
          </a:p>
        </p:txBody>
      </p:sp>
      <p:sp>
        <p:nvSpPr>
          <p:cNvPr id="39" name="TextBox 38"/>
          <p:cNvSpPr txBox="1"/>
          <p:nvPr/>
        </p:nvSpPr>
        <p:spPr>
          <a:xfrm>
            <a:off x="2032489" y="2276872"/>
            <a:ext cx="902811" cy="215444"/>
          </a:xfrm>
          <a:prstGeom prst="rect">
            <a:avLst/>
          </a:prstGeom>
          <a:solidFill>
            <a:schemeClr val="bg1"/>
          </a:solidFill>
          <a:ln>
            <a:solidFill>
              <a:schemeClr val="accent1"/>
            </a:solidFill>
            <a:prstDash val="sysDash"/>
          </a:ln>
        </p:spPr>
        <p:txBody>
          <a:bodyPr wrap="none" rtlCol="0">
            <a:spAutoFit/>
          </a:bodyPr>
          <a:lstStyle/>
          <a:p>
            <a:r>
              <a:rPr lang="ko-KR" altLang="en-US" sz="800" dirty="0" smtClean="0">
                <a:solidFill>
                  <a:srgbClr val="0070C0"/>
                </a:solidFill>
              </a:rPr>
              <a:t>실시간계좌이체</a:t>
            </a:r>
            <a:endParaRPr lang="ko-KR" altLang="en-US" sz="800" dirty="0">
              <a:solidFill>
                <a:srgbClr val="0070C0"/>
              </a:solidFill>
            </a:endParaRPr>
          </a:p>
        </p:txBody>
      </p:sp>
      <p:sp>
        <p:nvSpPr>
          <p:cNvPr id="40" name="TextBox 39"/>
          <p:cNvSpPr txBox="1"/>
          <p:nvPr/>
        </p:nvSpPr>
        <p:spPr>
          <a:xfrm>
            <a:off x="2006107" y="849569"/>
            <a:ext cx="697627" cy="215444"/>
          </a:xfrm>
          <a:prstGeom prst="rect">
            <a:avLst/>
          </a:prstGeom>
          <a:solidFill>
            <a:schemeClr val="bg1"/>
          </a:solidFill>
          <a:ln>
            <a:solidFill>
              <a:schemeClr val="accent1"/>
            </a:solidFill>
            <a:prstDash val="sysDash"/>
          </a:ln>
        </p:spPr>
        <p:txBody>
          <a:bodyPr wrap="none" rtlCol="0">
            <a:spAutoFit/>
          </a:bodyPr>
          <a:lstStyle/>
          <a:p>
            <a:r>
              <a:rPr lang="ko-KR" altLang="en-US" sz="800" dirty="0" smtClean="0">
                <a:solidFill>
                  <a:srgbClr val="0070C0"/>
                </a:solidFill>
              </a:rPr>
              <a:t>무통장입금</a:t>
            </a:r>
            <a:endParaRPr lang="ko-KR" altLang="en-US" sz="800" dirty="0">
              <a:solidFill>
                <a:srgbClr val="0070C0"/>
              </a:solidFill>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1362764" y="22912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11-2</a:t>
            </a:r>
            <a:endParaRPr lang="en-US" altLang="ko-KR" sz="800" b="1" kern="0" dirty="0">
              <a:solidFill>
                <a:sysClr val="window" lastClr="FFFFFF"/>
              </a:solidFill>
              <a:latin typeface="맑은 고딕"/>
              <a:ea typeface="맑은 고딕"/>
            </a:endParaRPr>
          </a:p>
        </p:txBody>
      </p:sp>
      <p:sp>
        <p:nvSpPr>
          <p:cNvPr id="43" name="직사각형 42"/>
          <p:cNvSpPr/>
          <p:nvPr/>
        </p:nvSpPr>
        <p:spPr>
          <a:xfrm>
            <a:off x="9951316" y="3574"/>
            <a:ext cx="2219539" cy="72671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뷰티포인트와 </a:t>
            </a:r>
            <a:r>
              <a:rPr lang="ko-KR" altLang="en-US" sz="800" dirty="0" err="1" smtClean="0">
                <a:solidFill>
                  <a:schemeClr val="tx1"/>
                </a:solidFill>
              </a:rPr>
              <a:t>복합결제</a:t>
            </a:r>
            <a:r>
              <a:rPr lang="ko-KR" altLang="en-US" sz="800" dirty="0" smtClean="0">
                <a:solidFill>
                  <a:schemeClr val="tx1"/>
                </a:solidFill>
              </a:rPr>
              <a:t> 했을 시 결제정보 영역에 뷰티포인트와 일반결제 정보를 같이 출력</a:t>
            </a:r>
            <a:r>
              <a:rPr lang="en-US" altLang="ko-KR" sz="800" dirty="0">
                <a:solidFill>
                  <a:schemeClr val="tx1"/>
                </a:solidFill>
              </a:rPr>
              <a:t>(0516 </a:t>
            </a:r>
            <a:r>
              <a:rPr lang="ko-KR" altLang="en-US" sz="800" dirty="0" err="1">
                <a:solidFill>
                  <a:schemeClr val="tx1"/>
                </a:solidFill>
              </a:rPr>
              <a:t>정아름님</a:t>
            </a:r>
            <a:r>
              <a:rPr lang="ko-KR" altLang="en-US" sz="800" dirty="0">
                <a:solidFill>
                  <a:schemeClr val="tx1"/>
                </a:solidFill>
              </a:rPr>
              <a:t> 요청</a:t>
            </a:r>
            <a:r>
              <a:rPr lang="en-US" altLang="ko-KR" sz="800" dirty="0" smtClean="0">
                <a:solidFill>
                  <a:schemeClr val="tx1"/>
                </a:solidFill>
              </a:rPr>
              <a:t>)</a:t>
            </a:r>
            <a:endParaRPr lang="en-US" altLang="ko-KR" sz="800" dirty="0">
              <a:solidFill>
                <a:schemeClr val="tx1"/>
              </a:solidFill>
            </a:endParaRPr>
          </a:p>
        </p:txBody>
      </p:sp>
      <p:sp>
        <p:nvSpPr>
          <p:cNvPr id="34"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36"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304669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85389272"/>
              </p:ext>
            </p:extLst>
          </p:nvPr>
        </p:nvGraphicFramePr>
        <p:xfrm>
          <a:off x="9000565" y="44624"/>
          <a:ext cx="3152540" cy="13632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결제금액</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결제완료 화면과 동일한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정보 출력</a:t>
                      </a:r>
                      <a:endParaRPr lang="en-US" altLang="ko-KR" sz="800" b="0" u="none" baseline="0" dirty="0" smtClean="0">
                        <a:solidFill>
                          <a:schemeClr val="tx1"/>
                        </a:solidFill>
                        <a:latin typeface="+mn-ea"/>
                        <a:ea typeface="+mn-ea"/>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BO</a:t>
                      </a:r>
                      <a:r>
                        <a:rPr lang="ko-KR" altLang="en-US" sz="800" b="0" u="none" baseline="0" dirty="0" smtClean="0">
                          <a:solidFill>
                            <a:schemeClr val="tx1"/>
                          </a:solidFill>
                          <a:latin typeface="+mn-ea"/>
                          <a:ea typeface="+mn-ea"/>
                        </a:rPr>
                        <a:t>에서 부분 취소된 이력이 있을 시 해당 금액</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뷰티포인트</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적립액</a:t>
                      </a:r>
                      <a:r>
                        <a:rPr lang="ko-KR" altLang="en-US" sz="800" b="0" u="none" baseline="0" dirty="0" smtClean="0">
                          <a:solidFill>
                            <a:schemeClr val="tx1"/>
                          </a:solidFill>
                          <a:latin typeface="+mn-ea"/>
                          <a:ea typeface="+mn-ea"/>
                        </a:rPr>
                        <a:t> 제외하고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주문내역 목록으로 이동</a:t>
                      </a:r>
                      <a:endParaRPr lang="en-US" altLang="ko-KR" sz="800" b="0"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strike="noStrike" baseline="0" dirty="0" smtClean="0">
                          <a:solidFill>
                            <a:schemeClr val="tx1"/>
                          </a:solidFill>
                          <a:latin typeface="+mn-ea"/>
                          <a:ea typeface="+mn-ea"/>
                        </a:rPr>
                        <a:t>검색</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이동한 상태에서 </a:t>
                      </a:r>
                      <a:r>
                        <a:rPr lang="ko-KR" altLang="en-US" sz="800" b="0" u="none" strike="noStrike" baseline="0" dirty="0" err="1" smtClean="0">
                          <a:solidFill>
                            <a:schemeClr val="tx1"/>
                          </a:solidFill>
                          <a:latin typeface="+mn-ea"/>
                          <a:ea typeface="+mn-ea"/>
                        </a:rPr>
                        <a:t>주문상세로</a:t>
                      </a:r>
                      <a:r>
                        <a:rPr lang="ko-KR" altLang="en-US" sz="800" b="0" u="none" strike="noStrike" baseline="0" dirty="0" smtClean="0">
                          <a:solidFill>
                            <a:schemeClr val="tx1"/>
                          </a:solidFill>
                          <a:latin typeface="+mn-ea"/>
                          <a:ea typeface="+mn-ea"/>
                        </a:rPr>
                        <a:t> 진입했을 시 검색 값</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정보 유지되어야 함</a:t>
                      </a:r>
                      <a:endParaRPr lang="en-US" altLang="ko-KR" sz="800" b="0" u="none" strike="noStrik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1898354920"/>
              </p:ext>
            </p:extLst>
          </p:nvPr>
        </p:nvGraphicFramePr>
        <p:xfrm>
          <a:off x="133027" y="739790"/>
          <a:ext cx="1304427" cy="5497522"/>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4635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 name="제목 1"/>
          <p:cNvSpPr>
            <a:spLocks noGrp="1"/>
          </p:cNvSpPr>
          <p:nvPr>
            <p:ph type="ctrTitle"/>
          </p:nvPr>
        </p:nvSpPr>
        <p:spPr/>
        <p:txBody>
          <a:bodyPr/>
          <a:lstStyle/>
          <a:p>
            <a:r>
              <a:rPr lang="ko-KR" altLang="en-US" dirty="0" err="1"/>
              <a:t>주문상세</a:t>
            </a:r>
            <a:endParaRPr lang="ko-KR" altLang="en-US" dirty="0"/>
          </a:p>
        </p:txBody>
      </p:sp>
      <p:sp>
        <p:nvSpPr>
          <p:cNvPr id="28" name="사각형: 둥근 모서리 123">
            <a:extLst>
              <a:ext uri="{FF2B5EF4-FFF2-40B4-BE49-F238E27FC236}">
                <a16:creationId xmlns:a16="http://schemas.microsoft.com/office/drawing/2014/main" id="{E4A05542-64F5-4338-B1BD-570968F2C15F}"/>
              </a:ext>
            </a:extLst>
          </p:cNvPr>
          <p:cNvSpPr/>
          <p:nvPr/>
        </p:nvSpPr>
        <p:spPr>
          <a:xfrm>
            <a:off x="1528861" y="874436"/>
            <a:ext cx="7270082" cy="3237807"/>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6EEB4C6-4320-49C2-A99E-4CC859BC2CBD}"/>
              </a:ext>
            </a:extLst>
          </p:cNvPr>
          <p:cNvSpPr txBox="1"/>
          <p:nvPr/>
        </p:nvSpPr>
        <p:spPr>
          <a:xfrm>
            <a:off x="1459269" y="622313"/>
            <a:ext cx="646331" cy="230832"/>
          </a:xfrm>
          <a:prstGeom prst="rect">
            <a:avLst/>
          </a:prstGeom>
          <a:noFill/>
        </p:spPr>
        <p:txBody>
          <a:bodyPr wrap="none" rtlCol="0">
            <a:spAutoFit/>
          </a:bodyPr>
          <a:lstStyle/>
          <a:p>
            <a:r>
              <a:rPr lang="ko-KR" altLang="en-US" sz="900" b="1" dirty="0" smtClean="0">
                <a:latin typeface="+mn-ea"/>
              </a:rPr>
              <a:t>결제금액</a:t>
            </a:r>
            <a:endParaRPr lang="ko-KR" altLang="en-US" sz="900" b="1" dirty="0">
              <a:latin typeface="+mn-ea"/>
            </a:endParaRPr>
          </a:p>
        </p:txBody>
      </p:sp>
      <p:graphicFrame>
        <p:nvGraphicFramePr>
          <p:cNvPr id="30" name="표 29"/>
          <p:cNvGraphicFramePr>
            <a:graphicFrameLocks noGrp="1"/>
          </p:cNvGraphicFramePr>
          <p:nvPr>
            <p:extLst>
              <p:ext uri="{D42A27DB-BD31-4B8C-83A1-F6EECF244321}">
                <p14:modId xmlns:p14="http://schemas.microsoft.com/office/powerpoint/2010/main" val="1995716756"/>
              </p:ext>
            </p:extLst>
          </p:nvPr>
        </p:nvGraphicFramePr>
        <p:xfrm>
          <a:off x="1566962" y="893337"/>
          <a:ext cx="7197476" cy="2186398"/>
        </p:xfrm>
        <a:graphic>
          <a:graphicData uri="http://schemas.openxmlformats.org/drawingml/2006/table">
            <a:tbl>
              <a:tblPr firstRow="1" bandRow="1">
                <a:tableStyleId>{2D5ABB26-0587-4C30-8999-92F81FD0307C}</a:tableStyleId>
              </a:tblPr>
              <a:tblGrid>
                <a:gridCol w="3846142">
                  <a:extLst>
                    <a:ext uri="{9D8B030D-6E8A-4147-A177-3AD203B41FA5}">
                      <a16:colId xmlns:a16="http://schemas.microsoft.com/office/drawing/2014/main" val="1827514643"/>
                    </a:ext>
                  </a:extLst>
                </a:gridCol>
                <a:gridCol w="3351334">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5268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2037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5053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9590">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최종결제금액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59,500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31" name="표 30"/>
          <p:cNvGraphicFramePr>
            <a:graphicFrameLocks noGrp="1"/>
          </p:cNvGraphicFramePr>
          <p:nvPr>
            <p:extLst>
              <p:ext uri="{D42A27DB-BD31-4B8C-83A1-F6EECF244321}">
                <p14:modId xmlns:p14="http://schemas.microsoft.com/office/powerpoint/2010/main" val="1310235107"/>
              </p:ext>
            </p:extLst>
          </p:nvPr>
        </p:nvGraphicFramePr>
        <p:xfrm>
          <a:off x="1575576" y="3104131"/>
          <a:ext cx="7171609" cy="975360"/>
        </p:xfrm>
        <a:graphic>
          <a:graphicData uri="http://schemas.openxmlformats.org/drawingml/2006/table">
            <a:tbl>
              <a:tblPr firstRow="1" bandRow="1">
                <a:tableStyleId>{2D5ABB26-0587-4C30-8999-92F81FD0307C}</a:tableStyleId>
              </a:tblPr>
              <a:tblGrid>
                <a:gridCol w="3224372">
                  <a:extLst>
                    <a:ext uri="{9D8B030D-6E8A-4147-A177-3AD203B41FA5}">
                      <a16:colId xmlns:a16="http://schemas.microsoft.com/office/drawing/2014/main" val="1911955933"/>
                    </a:ext>
                  </a:extLst>
                </a:gridCol>
                <a:gridCol w="3947237">
                  <a:extLst>
                    <a:ext uri="{9D8B030D-6E8A-4147-A177-3AD203B41FA5}">
                      <a16:colId xmlns:a16="http://schemas.microsoft.com/office/drawing/2014/main" val="3492937783"/>
                    </a:ext>
                  </a:extLst>
                </a:gridCol>
              </a:tblGrid>
              <a:tr h="271846">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lumMod val="65000"/>
                              <a:lumOff val="35000"/>
                            </a:prstClr>
                          </a:solidFill>
                          <a:effectLst/>
                          <a:uLnTx/>
                          <a:uFillTx/>
                          <a:latin typeface="+mn-lt"/>
                          <a:ea typeface="+mn-ea"/>
                          <a:cs typeface="+mn-cs"/>
                        </a:rPr>
                        <a:t>뷰티포인트</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 혜택</a:t>
                      </a:r>
                      <a:endParaRPr kumimoji="0" lang="ko-KR" altLang="en-US" sz="8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L="144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3,090P</a:t>
                      </a:r>
                      <a:endParaRPr kumimoji="0" lang="ko-KR"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937131484"/>
                  </a:ext>
                </a:extLst>
              </a:tr>
              <a:tr h="172993">
                <a:tc>
                  <a:txBody>
                    <a:bodyPr/>
                    <a:lstStyle/>
                    <a:p>
                      <a:r>
                        <a:rPr lang="ko-KR" altLang="en-US" sz="800" dirty="0" err="1" smtClean="0">
                          <a:solidFill>
                            <a:schemeClr val="tx1">
                              <a:lumMod val="50000"/>
                              <a:lumOff val="50000"/>
                            </a:schemeClr>
                          </a:solidFill>
                        </a:rPr>
                        <a:t>ㄴ기본적립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r"/>
                      <a:r>
                        <a:rPr lang="en-US" altLang="ko-KR" sz="800" dirty="0" smtClean="0">
                          <a:solidFill>
                            <a:schemeClr val="tx1">
                              <a:lumMod val="50000"/>
                              <a:lumOff val="50000"/>
                            </a:schemeClr>
                          </a:solidFill>
                        </a:rPr>
                        <a:t>+ 490P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93783127"/>
                  </a:ext>
                </a:extLst>
              </a:tr>
              <a:tr h="172993">
                <a:tc>
                  <a:txBody>
                    <a:bodyPr/>
                    <a:lstStyle/>
                    <a:p>
                      <a:r>
                        <a:rPr lang="ko-KR" altLang="en-US" sz="800" dirty="0" err="1" smtClean="0">
                          <a:solidFill>
                            <a:schemeClr val="tx1">
                              <a:lumMod val="50000"/>
                              <a:lumOff val="50000"/>
                            </a:schemeClr>
                          </a:solidFill>
                        </a:rPr>
                        <a:t>ㄴ이벤트적립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+ 2,000P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54862205"/>
                  </a:ext>
                </a:extLst>
              </a:tr>
              <a:tr h="1729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50000"/>
                              <a:lumOff val="50000"/>
                            </a:schemeClr>
                          </a:solidFill>
                        </a:rPr>
                        <a:t>ㄴ리뷰적립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+ 600P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451226364"/>
                  </a:ext>
                </a:extLst>
              </a:tr>
            </a:tbl>
          </a:graphicData>
        </a:graphic>
      </p:graphicFrame>
      <p:sp>
        <p:nvSpPr>
          <p:cNvPr id="32" name="타원 31"/>
          <p:cNvSpPr/>
          <p:nvPr/>
        </p:nvSpPr>
        <p:spPr>
          <a:xfrm>
            <a:off x="2521478" y="3231840"/>
            <a:ext cx="112143" cy="11214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a:t>
            </a:r>
            <a:endParaRPr lang="ko-KR" altLang="en-US" sz="900" dirty="0"/>
          </a:p>
        </p:txBody>
      </p:sp>
      <p:sp>
        <p:nvSpPr>
          <p:cNvPr id="33" name="모서리가 둥근 직사각형 265">
            <a:extLst>
              <a:ext uri="{FF2B5EF4-FFF2-40B4-BE49-F238E27FC236}">
                <a16:creationId xmlns:a16="http://schemas.microsoft.com/office/drawing/2014/main" id="{31616FFB-3FF0-C846-C1A8-366204588010}"/>
              </a:ext>
            </a:extLst>
          </p:cNvPr>
          <p:cNvSpPr/>
          <p:nvPr/>
        </p:nvSpPr>
        <p:spPr>
          <a:xfrm>
            <a:off x="2999656" y="5602733"/>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34" name="직사각형 33"/>
          <p:cNvSpPr/>
          <p:nvPr/>
        </p:nvSpPr>
        <p:spPr>
          <a:xfrm>
            <a:off x="1537672" y="4239952"/>
            <a:ext cx="7261271" cy="701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indent="-88900">
              <a:buFont typeface="Arial" panose="020B0604020202020204" pitchFamily="34" charset="0"/>
              <a:buChar char="•"/>
            </a:pPr>
            <a:r>
              <a:rPr lang="ko-KR" altLang="en-US" sz="800" dirty="0" smtClean="0">
                <a:solidFill>
                  <a:schemeClr val="tx1">
                    <a:lumMod val="50000"/>
                    <a:lumOff val="50000"/>
                  </a:schemeClr>
                </a:solidFill>
                <a:latin typeface="+mn-ea"/>
              </a:rPr>
              <a:t>뷰티포인트는 </a:t>
            </a:r>
            <a:r>
              <a:rPr lang="ko-KR" altLang="en-US" sz="800" dirty="0">
                <a:solidFill>
                  <a:schemeClr val="tx1">
                    <a:lumMod val="50000"/>
                    <a:lumOff val="50000"/>
                  </a:schemeClr>
                </a:solidFill>
                <a:latin typeface="+mn-ea"/>
              </a:rPr>
              <a:t>배송완료</a:t>
            </a:r>
            <a:r>
              <a:rPr lang="en-US" altLang="ko-KR" sz="800" dirty="0">
                <a:solidFill>
                  <a:schemeClr val="tx1">
                    <a:lumMod val="50000"/>
                    <a:lumOff val="50000"/>
                  </a:schemeClr>
                </a:solidFill>
                <a:latin typeface="+mn-ea"/>
              </a:rPr>
              <a:t>(</a:t>
            </a:r>
            <a:r>
              <a:rPr lang="ko-KR" altLang="en-US" sz="800" dirty="0">
                <a:solidFill>
                  <a:schemeClr val="tx1">
                    <a:lumMod val="50000"/>
                    <a:lumOff val="50000"/>
                  </a:schemeClr>
                </a:solidFill>
                <a:latin typeface="+mn-ea"/>
              </a:rPr>
              <a:t>또는 </a:t>
            </a:r>
            <a:r>
              <a:rPr lang="ko-KR" altLang="en-US" sz="800" dirty="0" err="1">
                <a:solidFill>
                  <a:schemeClr val="tx1">
                    <a:lumMod val="50000"/>
                    <a:lumOff val="50000"/>
                  </a:schemeClr>
                </a:solidFill>
                <a:latin typeface="+mn-ea"/>
              </a:rPr>
              <a:t>수취확인</a:t>
            </a:r>
            <a:r>
              <a:rPr lang="en-US" altLang="ko-KR" sz="800" dirty="0">
                <a:solidFill>
                  <a:schemeClr val="tx1">
                    <a:lumMod val="50000"/>
                    <a:lumOff val="50000"/>
                  </a:schemeClr>
                </a:solidFill>
                <a:latin typeface="+mn-ea"/>
              </a:rPr>
              <a:t>) </a:t>
            </a:r>
            <a:r>
              <a:rPr lang="ko-KR" altLang="en-US" sz="800" dirty="0">
                <a:solidFill>
                  <a:schemeClr val="tx1">
                    <a:lumMod val="50000"/>
                    <a:lumOff val="50000"/>
                  </a:schemeClr>
                </a:solidFill>
                <a:latin typeface="+mn-ea"/>
              </a:rPr>
              <a:t>후 </a:t>
            </a:r>
            <a:r>
              <a:rPr lang="en-US" altLang="ko-KR" sz="800" dirty="0">
                <a:solidFill>
                  <a:schemeClr val="tx1">
                    <a:lumMod val="50000"/>
                    <a:lumOff val="50000"/>
                  </a:schemeClr>
                </a:solidFill>
                <a:latin typeface="+mn-ea"/>
              </a:rPr>
              <a:t>15</a:t>
            </a:r>
            <a:r>
              <a:rPr lang="ko-KR" altLang="en-US" sz="800" dirty="0">
                <a:solidFill>
                  <a:schemeClr val="tx1">
                    <a:lumMod val="50000"/>
                    <a:lumOff val="50000"/>
                  </a:schemeClr>
                </a:solidFill>
                <a:latin typeface="+mn-ea"/>
              </a:rPr>
              <a:t>일째 되는 날 적립됩니다</a:t>
            </a:r>
            <a:r>
              <a:rPr lang="en-US" altLang="ko-KR" sz="800" dirty="0">
                <a:solidFill>
                  <a:schemeClr val="tx1">
                    <a:lumMod val="50000"/>
                    <a:lumOff val="50000"/>
                  </a:schemeClr>
                </a:solidFill>
                <a:latin typeface="+mn-ea"/>
              </a:rPr>
              <a:t>. </a:t>
            </a:r>
            <a:endParaRPr lang="ko-KR" altLang="en-US" sz="800" dirty="0">
              <a:solidFill>
                <a:schemeClr val="tx1">
                  <a:lumMod val="50000"/>
                  <a:lumOff val="50000"/>
                </a:schemeClr>
              </a:solidFill>
              <a:latin typeface="+mn-ea"/>
            </a:endParaRPr>
          </a:p>
          <a:p>
            <a:pPr marL="88900" indent="-88900">
              <a:buFont typeface="Arial" panose="020B0604020202020204" pitchFamily="34" charset="0"/>
              <a:buChar char="•"/>
            </a:pPr>
            <a:r>
              <a:rPr lang="ko-KR" altLang="en-US" sz="800" dirty="0">
                <a:solidFill>
                  <a:schemeClr val="tx1">
                    <a:lumMod val="50000"/>
                    <a:lumOff val="50000"/>
                  </a:schemeClr>
                </a:solidFill>
                <a:latin typeface="+mn-ea"/>
              </a:rPr>
              <a:t>주문접수 상태의 주문은 주문일 다음날 자정까지 보관되며</a:t>
            </a:r>
            <a:r>
              <a:rPr lang="en-US" altLang="ko-KR" sz="800" dirty="0">
                <a:solidFill>
                  <a:schemeClr val="tx1">
                    <a:lumMod val="50000"/>
                    <a:lumOff val="50000"/>
                  </a:schemeClr>
                </a:solidFill>
                <a:latin typeface="+mn-ea"/>
              </a:rPr>
              <a:t>, </a:t>
            </a:r>
            <a:r>
              <a:rPr lang="ko-KR" altLang="en-US" sz="800" dirty="0">
                <a:solidFill>
                  <a:schemeClr val="tx1">
                    <a:lumMod val="50000"/>
                    <a:lumOff val="50000"/>
                  </a:schemeClr>
                </a:solidFill>
                <a:latin typeface="+mn-ea"/>
              </a:rPr>
              <a:t>이후 자동 취소처리 됩니다</a:t>
            </a:r>
            <a:r>
              <a:rPr lang="en-US" altLang="ko-KR" sz="800" dirty="0">
                <a:solidFill>
                  <a:schemeClr val="tx1">
                    <a:lumMod val="50000"/>
                    <a:lumOff val="50000"/>
                  </a:schemeClr>
                </a:solidFill>
                <a:latin typeface="+mn-ea"/>
              </a:rPr>
              <a:t>.</a:t>
            </a:r>
          </a:p>
          <a:p>
            <a:pPr marL="88900" indent="-88900">
              <a:buFont typeface="Arial" panose="020B0604020202020204" pitchFamily="34" charset="0"/>
              <a:buChar char="•"/>
            </a:pPr>
            <a:r>
              <a:rPr lang="ko-KR" altLang="en-US" sz="800" dirty="0" err="1" smtClean="0">
                <a:solidFill>
                  <a:schemeClr val="tx1">
                    <a:lumMod val="50000"/>
                    <a:lumOff val="50000"/>
                  </a:schemeClr>
                </a:solidFill>
                <a:latin typeface="+mn-ea"/>
              </a:rPr>
              <a:t>주문취소와</a:t>
            </a:r>
            <a:r>
              <a:rPr lang="ko-KR" altLang="en-US" sz="800" dirty="0" smtClean="0">
                <a:solidFill>
                  <a:schemeClr val="tx1">
                    <a:lumMod val="50000"/>
                    <a:lumOff val="50000"/>
                  </a:schemeClr>
                </a:solidFill>
                <a:latin typeface="+mn-ea"/>
              </a:rPr>
              <a:t> </a:t>
            </a:r>
            <a:r>
              <a:rPr lang="ko-KR" altLang="en-US" sz="800" dirty="0" err="1" smtClean="0">
                <a:solidFill>
                  <a:schemeClr val="tx1">
                    <a:lumMod val="50000"/>
                    <a:lumOff val="50000"/>
                  </a:schemeClr>
                </a:solidFill>
                <a:latin typeface="+mn-ea"/>
              </a:rPr>
              <a:t>배송지</a:t>
            </a:r>
            <a:r>
              <a:rPr lang="ko-KR" altLang="en-US" sz="800" dirty="0" smtClean="0">
                <a:solidFill>
                  <a:schemeClr val="tx1">
                    <a:lumMod val="50000"/>
                    <a:lumOff val="50000"/>
                  </a:schemeClr>
                </a:solidFill>
                <a:latin typeface="+mn-ea"/>
              </a:rPr>
              <a:t> 변경은</a:t>
            </a:r>
            <a:r>
              <a:rPr lang="en-US" altLang="ko-KR" sz="800" dirty="0" smtClean="0">
                <a:solidFill>
                  <a:schemeClr val="tx1">
                    <a:lumMod val="50000"/>
                    <a:lumOff val="50000"/>
                  </a:schemeClr>
                </a:solidFill>
                <a:latin typeface="+mn-ea"/>
              </a:rPr>
              <a:t> </a:t>
            </a:r>
            <a:r>
              <a:rPr lang="ko-KR" altLang="en-US" sz="800" dirty="0" err="1" smtClean="0">
                <a:solidFill>
                  <a:schemeClr val="tx1">
                    <a:lumMod val="50000"/>
                    <a:lumOff val="50000"/>
                  </a:schemeClr>
                </a:solidFill>
                <a:latin typeface="+mn-ea"/>
              </a:rPr>
              <a:t>제품준비중</a:t>
            </a:r>
            <a:r>
              <a:rPr lang="en-US" altLang="ko-KR" sz="800" dirty="0" smtClean="0">
                <a:solidFill>
                  <a:schemeClr val="tx1">
                    <a:lumMod val="50000"/>
                    <a:lumOff val="50000"/>
                  </a:schemeClr>
                </a:solidFill>
                <a:latin typeface="+mn-ea"/>
              </a:rPr>
              <a:t> </a:t>
            </a:r>
            <a:r>
              <a:rPr lang="ko-KR" altLang="en-US" sz="800" dirty="0" smtClean="0">
                <a:solidFill>
                  <a:schemeClr val="tx1">
                    <a:lumMod val="50000"/>
                    <a:lumOff val="50000"/>
                  </a:schemeClr>
                </a:solidFill>
                <a:latin typeface="+mn-ea"/>
              </a:rPr>
              <a:t>상태의 출고 확정 전까지만 가능합니다</a:t>
            </a:r>
            <a:r>
              <a:rPr lang="en-US" altLang="ko-KR" sz="800" dirty="0" smtClean="0">
                <a:solidFill>
                  <a:schemeClr val="tx1">
                    <a:lumMod val="50000"/>
                    <a:lumOff val="50000"/>
                  </a:schemeClr>
                </a:solidFill>
                <a:latin typeface="+mn-ea"/>
              </a:rPr>
              <a:t>.</a:t>
            </a:r>
          </a:p>
          <a:p>
            <a:pPr marL="88900" indent="-88900">
              <a:buFont typeface="Arial" panose="020B0604020202020204" pitchFamily="34" charset="0"/>
              <a:buChar char="•"/>
            </a:pPr>
            <a:r>
              <a:rPr lang="ko-KR" altLang="en-US" sz="800" dirty="0" err="1" smtClean="0">
                <a:solidFill>
                  <a:schemeClr val="tx1">
                    <a:lumMod val="50000"/>
                    <a:lumOff val="50000"/>
                  </a:schemeClr>
                </a:solidFill>
                <a:latin typeface="+mn-ea"/>
              </a:rPr>
              <a:t>샘플마켓</a:t>
            </a:r>
            <a:r>
              <a:rPr lang="ko-KR" altLang="en-US" sz="800" dirty="0" smtClean="0">
                <a:solidFill>
                  <a:schemeClr val="tx1">
                    <a:lumMod val="50000"/>
                    <a:lumOff val="50000"/>
                  </a:schemeClr>
                </a:solidFill>
                <a:latin typeface="+mn-ea"/>
              </a:rPr>
              <a:t> 제품은 고객센터</a:t>
            </a:r>
            <a:r>
              <a:rPr lang="en-US" altLang="ko-KR" sz="800" dirty="0" smtClean="0">
                <a:solidFill>
                  <a:schemeClr val="tx1">
                    <a:lumMod val="50000"/>
                    <a:lumOff val="50000"/>
                  </a:schemeClr>
                </a:solidFill>
                <a:latin typeface="+mn-ea"/>
              </a:rPr>
              <a:t>(080-380-0114) </a:t>
            </a:r>
            <a:r>
              <a:rPr lang="ko-KR" altLang="en-US" sz="800" dirty="0" smtClean="0">
                <a:solidFill>
                  <a:schemeClr val="tx1">
                    <a:lumMod val="50000"/>
                    <a:lumOff val="50000"/>
                  </a:schemeClr>
                </a:solidFill>
                <a:latin typeface="+mn-ea"/>
              </a:rPr>
              <a:t>문의를 통해 교환</a:t>
            </a:r>
            <a:r>
              <a:rPr lang="en-US" altLang="ko-KR" sz="800" dirty="0" smtClean="0">
                <a:solidFill>
                  <a:schemeClr val="tx1">
                    <a:lumMod val="50000"/>
                    <a:lumOff val="50000"/>
                  </a:schemeClr>
                </a:solidFill>
                <a:latin typeface="+mn-ea"/>
              </a:rPr>
              <a:t>/</a:t>
            </a:r>
            <a:r>
              <a:rPr lang="ko-KR" altLang="en-US" sz="800" dirty="0" smtClean="0">
                <a:solidFill>
                  <a:schemeClr val="tx1">
                    <a:lumMod val="50000"/>
                    <a:lumOff val="50000"/>
                  </a:schemeClr>
                </a:solidFill>
                <a:latin typeface="+mn-ea"/>
              </a:rPr>
              <a:t>반품이 가능합니다</a:t>
            </a:r>
            <a:r>
              <a:rPr lang="en-US" altLang="ko-KR" sz="800" dirty="0" smtClean="0">
                <a:solidFill>
                  <a:schemeClr val="tx1">
                    <a:lumMod val="50000"/>
                    <a:lumOff val="50000"/>
                  </a:schemeClr>
                </a:solidFill>
                <a:latin typeface="+mn-ea"/>
              </a:rPr>
              <a:t>.</a:t>
            </a:r>
            <a:r>
              <a:rPr lang="en-US" altLang="ko-KR" sz="800" dirty="0">
                <a:solidFill>
                  <a:schemeClr val="tx1">
                    <a:lumMod val="50000"/>
                    <a:lumOff val="50000"/>
                  </a:schemeClr>
                </a:solidFill>
                <a:latin typeface="+mn-ea"/>
              </a:rPr>
              <a:t>	</a:t>
            </a:r>
            <a:endParaRPr lang="ko-KR" altLang="en-US" sz="800" dirty="0">
              <a:solidFill>
                <a:schemeClr val="tx1">
                  <a:lumMod val="50000"/>
                  <a:lumOff val="50000"/>
                </a:schemeClr>
              </a:solidFill>
              <a:latin typeface="+mn-ea"/>
            </a:endParaRPr>
          </a:p>
        </p:txBody>
      </p:sp>
      <p:sp>
        <p:nvSpPr>
          <p:cNvPr id="35" name="Oval 611">
            <a:extLst>
              <a:ext uri="{FF2B5EF4-FFF2-40B4-BE49-F238E27FC236}">
                <a16:creationId xmlns:a16="http://schemas.microsoft.com/office/drawing/2014/main" id="{8A3723C9-7A64-4677-9B95-EBFFA02C0DC4}"/>
              </a:ext>
            </a:extLst>
          </p:cNvPr>
          <p:cNvSpPr>
            <a:spLocks noChangeArrowheads="1"/>
          </p:cNvSpPr>
          <p:nvPr/>
        </p:nvSpPr>
        <p:spPr bwMode="auto">
          <a:xfrm>
            <a:off x="1321672" y="6154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559058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sp>
        <p:nvSpPr>
          <p:cNvPr id="16" name="직사각형 15"/>
          <p:cNvSpPr/>
          <p:nvPr/>
        </p:nvSpPr>
        <p:spPr>
          <a:xfrm>
            <a:off x="9951316" y="3574"/>
            <a:ext cx="2219539" cy="61711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결제금액 정보에서 </a:t>
            </a:r>
            <a:r>
              <a:rPr lang="ko-KR" altLang="en-US" sz="800" dirty="0" err="1" smtClean="0">
                <a:solidFill>
                  <a:schemeClr val="tx1"/>
                </a:solidFill>
              </a:rPr>
              <a:t>뷰티포인트</a:t>
            </a:r>
            <a:r>
              <a:rPr lang="ko-KR" altLang="en-US" sz="800" dirty="0" smtClean="0">
                <a:solidFill>
                  <a:schemeClr val="tx1"/>
                </a:solidFill>
              </a:rPr>
              <a:t> 결제 영역 삭제</a:t>
            </a:r>
            <a:r>
              <a:rPr lang="en-US" altLang="ko-KR" sz="800" dirty="0" smtClean="0">
                <a:solidFill>
                  <a:schemeClr val="tx1"/>
                </a:solidFill>
              </a:rPr>
              <a:t>(</a:t>
            </a:r>
            <a:r>
              <a:rPr lang="en-US" altLang="ko-KR" sz="800" dirty="0">
                <a:solidFill>
                  <a:schemeClr val="tx1"/>
                </a:solidFill>
              </a:rPr>
              <a:t>0516 </a:t>
            </a:r>
            <a:r>
              <a:rPr lang="ko-KR" altLang="en-US" sz="800" dirty="0" err="1" smtClean="0">
                <a:solidFill>
                  <a:schemeClr val="tx1"/>
                </a:solidFill>
              </a:rPr>
              <a:t>정아름님</a:t>
            </a:r>
            <a:r>
              <a:rPr lang="ko-KR" altLang="en-US" sz="800" dirty="0" smtClean="0">
                <a:solidFill>
                  <a:schemeClr val="tx1"/>
                </a:solidFill>
              </a:rPr>
              <a:t> </a:t>
            </a:r>
            <a:r>
              <a:rPr lang="ko-KR" altLang="en-US" sz="800" dirty="0">
                <a:solidFill>
                  <a:schemeClr val="tx1"/>
                </a:solidFill>
              </a:rPr>
              <a:t>요청</a:t>
            </a:r>
            <a:r>
              <a:rPr lang="en-US" altLang="ko-KR" sz="800" dirty="0" smtClean="0">
                <a:solidFill>
                  <a:schemeClr val="tx1"/>
                </a:solidFill>
              </a:rPr>
              <a:t>)</a:t>
            </a:r>
          </a:p>
        </p:txBody>
      </p:sp>
      <p:sp>
        <p:nvSpPr>
          <p:cNvPr id="17"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18" name="부제목 2"/>
          <p:cNvSpPr>
            <a:spLocks noGrp="1"/>
          </p:cNvSpPr>
          <p:nvPr>
            <p:ph type="subTitle" idx="1"/>
          </p:nvPr>
        </p:nvSpPr>
        <p:spPr/>
        <p:txBody>
          <a:bodyPr/>
          <a:lstStyle/>
          <a:p>
            <a:r>
              <a:rPr lang="en-US" altLang="ko-KR" dirty="0"/>
              <a:t> </a:t>
            </a:r>
            <a:r>
              <a:rPr lang="en-US" altLang="ko-KR" dirty="0" smtClean="0"/>
              <a:t>IN_PC_MYP_01_11</a:t>
            </a:r>
            <a:endParaRPr lang="ko-KR" altLang="en-US" dirty="0"/>
          </a:p>
        </p:txBody>
      </p:sp>
    </p:spTree>
    <p:extLst>
      <p:ext uri="{BB962C8B-B14F-4D97-AF65-F5344CB8AC3E}">
        <p14:creationId xmlns:p14="http://schemas.microsoft.com/office/powerpoint/2010/main" val="155291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758189453"/>
              </p:ext>
            </p:extLst>
          </p:nvPr>
        </p:nvGraphicFramePr>
        <p:xfrm>
          <a:off x="199154" y="442764"/>
          <a:ext cx="11759337" cy="75891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옵션변경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026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4-2. </a:t>
                      </a:r>
                      <a:r>
                        <a:rPr lang="ko-KR" altLang="en-US" sz="800" kern="1200" spc="0" dirty="0" smtClean="0">
                          <a:solidFill>
                            <a:schemeClr val="tx1"/>
                          </a:solidFill>
                          <a:effectLst/>
                          <a:latin typeface="+mn-ea"/>
                          <a:ea typeface="+mn-ea"/>
                          <a:cs typeface="+mn-cs"/>
                        </a:rPr>
                        <a:t>변경</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버튼 클릭 시점에서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 상태로 변경됨</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t>주문 상태가 변경되어 옵션 변경이 불가합니다</a:t>
                      </a:r>
                      <a:r>
                        <a:rPr lang="en-US" altLang="ko-KR" sz="800" dirty="0" smtClean="0"/>
                        <a:t>.</a:t>
                      </a: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옵션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31251249"/>
                  </a:ext>
                </a:extLst>
              </a:tr>
            </a:tbl>
          </a:graphicData>
        </a:graphic>
      </p:graphicFrame>
      <p:graphicFrame>
        <p:nvGraphicFramePr>
          <p:cNvPr id="5" name="표 4">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102486146"/>
              </p:ext>
            </p:extLst>
          </p:nvPr>
        </p:nvGraphicFramePr>
        <p:xfrm>
          <a:off x="199154" y="1256086"/>
          <a:ext cx="11759337" cy="150097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559">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수취확인</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559">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03038">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u="none" baseline="0" dirty="0" smtClean="0">
                          <a:solidFill>
                            <a:schemeClr val="tx1"/>
                          </a:solidFill>
                          <a:latin typeface="+mn-ea"/>
                          <a:ea typeface="+mn-ea"/>
                        </a:rPr>
                        <a:t>7-2. </a:t>
                      </a:r>
                      <a:r>
                        <a:rPr lang="ko-KR" altLang="en-US" sz="800" b="0" u="none" baseline="0" dirty="0" err="1" smtClean="0">
                          <a:solidFill>
                            <a:schemeClr val="tx1"/>
                          </a:solidFill>
                          <a:latin typeface="+mn-ea"/>
                          <a:ea typeface="+mn-ea"/>
                        </a:rPr>
                        <a:t>수취확인</a:t>
                      </a:r>
                      <a:endParaRPr lang="ko-KR" altLang="en-US" sz="800" b="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수취 확인을 하시면 배송완료 상태로 변경됩니다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수취 확인을 하시겠습니까</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좌</a:t>
                      </a: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취소</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5607412"/>
                  </a:ext>
                </a:extLst>
              </a:tr>
              <a:tr h="316813">
                <a:tc vMerge="1">
                  <a:txBody>
                    <a:bodyPr/>
                    <a:lstStyle/>
                    <a:p>
                      <a:pPr latinLnBrk="1"/>
                      <a:endParaRPr lang="ko-KR" altLang="en-US"/>
                    </a:p>
                  </a:txBody>
                  <a:tcPr/>
                </a:tc>
                <a:tc vMerge="1">
                  <a:txBody>
                    <a:bodyPr/>
                    <a:lstStyle/>
                    <a:p>
                      <a:pPr latinLnBrk="1"/>
                      <a:endParaRPr lang="ko-KR" altLang="en-US" dirty="0"/>
                    </a:p>
                  </a:txBody>
                  <a:tcPr>
                    <a:lnT w="3175" cap="flat" cmpd="sng" algn="ctr">
                      <a:solidFill>
                        <a:schemeClr val="tx1">
                          <a:lumMod val="50000"/>
                          <a:lumOff val="50000"/>
                        </a:schemeClr>
                      </a:solidFill>
                      <a:prstDash val="solid"/>
                      <a:round/>
                      <a:headEnd type="none" w="med" len="med"/>
                      <a:tailEnd type="none" w="med" len="med"/>
                    </a:lnT>
                  </a:tcPr>
                </a:tc>
                <a:tc vMerge="1">
                  <a:txBody>
                    <a:bodyPr/>
                    <a:lstStyle/>
                    <a:p>
                      <a:pPr latinLnBrk="1"/>
                      <a:endParaRPr lang="ko-KR" altLang="en-US" dirty="0"/>
                    </a:p>
                  </a:txBody>
                  <a:tcPr>
                    <a:lnT w="3175" cap="flat" cmpd="sng" algn="ctr">
                      <a:solidFill>
                        <a:schemeClr val="tx1">
                          <a:lumMod val="50000"/>
                          <a:lumOff val="50000"/>
                        </a:schemeClr>
                      </a:solidFill>
                      <a:prstDash val="solid"/>
                      <a:round/>
                      <a:headEnd type="none" w="med" len="med"/>
                      <a:tailEnd type="none" w="med" len="med"/>
                    </a:lnT>
                  </a:tcPr>
                </a:tc>
                <a:tc vMerge="1">
                  <a:txBody>
                    <a:bodyPr/>
                    <a:lstStyle/>
                    <a:p>
                      <a:pPr latinLnBrk="1"/>
                      <a:endParaRPr lang="ko-KR" altLang="en-US" dirty="0"/>
                    </a:p>
                  </a:txBody>
                  <a:tcPr>
                    <a:lnT w="3175" cap="flat" cmpd="sng" algn="ctr">
                      <a:solidFill>
                        <a:schemeClr val="tx1">
                          <a:lumMod val="50000"/>
                          <a:lumOff val="50000"/>
                        </a:schemeClr>
                      </a:solidFill>
                      <a:prstDash val="solid"/>
                      <a:round/>
                      <a:headEnd type="none" w="med" len="med"/>
                      <a:tailEnd type="none" w="med" len="med"/>
                    </a:lnT>
                  </a:tcPr>
                </a:tc>
                <a:tc vMerge="1">
                  <a:txBody>
                    <a:bodyPr/>
                    <a:lstStyle/>
                    <a:p>
                      <a:pPr latinLnBrk="1"/>
                      <a:endParaRPr lang="ko-KR" altLang="en-US" dirty="0"/>
                    </a:p>
                  </a:txBody>
                  <a:tcPr>
                    <a:lnT w="3175" cap="flat" cmpd="sng" algn="ctr">
                      <a:solidFill>
                        <a:schemeClr val="bg1">
                          <a:lumMod val="50000"/>
                        </a:schemeClr>
                      </a:solidFill>
                      <a:prstDash val="solid"/>
                      <a:round/>
                      <a:headEnd type="none" w="med" len="med"/>
                      <a:tailEnd type="none" w="med" len="med"/>
                    </a:lnT>
                  </a:tcPr>
                </a:tc>
                <a:tc vMerge="1">
                  <a:txBody>
                    <a:bodyPr/>
                    <a:lstStyle/>
                    <a:p>
                      <a:pPr latinLnBrk="1"/>
                      <a:endParaRPr lang="ko-KR" altLang="en-US" dirty="0"/>
                    </a:p>
                  </a:txBody>
                  <a:tcPr>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tab pos="0" algn="l"/>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tab pos="0" algn="l"/>
                        </a:tabLst>
                        <a:defRPr/>
                      </a:pPr>
                      <a:r>
                        <a:rPr lang="ko-KR" altLang="en-US" sz="800" spc="0" baseline="0" dirty="0" smtClean="0">
                          <a:effectLst/>
                          <a:latin typeface="+mn-ea"/>
                          <a:ea typeface="+mn-ea"/>
                        </a:rPr>
                        <a:t>배송완료 상태로 변경</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tab pos="0" algn="l"/>
                        </a:tabLst>
                        <a:defRPr/>
                      </a:pPr>
                      <a:r>
                        <a:rPr lang="ko-KR" altLang="en-US" sz="800" spc="0" baseline="0" dirty="0" err="1" smtClean="0">
                          <a:effectLst/>
                          <a:latin typeface="+mn-ea"/>
                          <a:ea typeface="+mn-ea"/>
                        </a:rPr>
                        <a:t>수취확인</a:t>
                      </a:r>
                      <a:r>
                        <a:rPr lang="ko-KR" altLang="en-US" sz="800" spc="0" baseline="0" dirty="0" smtClean="0">
                          <a:effectLst/>
                          <a:latin typeface="+mn-ea"/>
                          <a:ea typeface="+mn-ea"/>
                        </a:rPr>
                        <a:t> 완료 메시지 호출</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04960542"/>
                  </a:ext>
                </a:extLst>
              </a:tr>
              <a:tr h="3168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수취확인</a:t>
                      </a:r>
                      <a:r>
                        <a:rPr lang="ko-KR" altLang="en-US" sz="800" kern="1200" dirty="0" smtClean="0">
                          <a:solidFill>
                            <a:schemeClr val="tx1"/>
                          </a:solidFill>
                          <a:latin typeface="+mn-lt"/>
                          <a:ea typeface="+mn-ea"/>
                          <a:cs typeface="+mn-cs"/>
                        </a:rPr>
                        <a:t> 완료</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baseline="0" dirty="0" smtClean="0">
                          <a:solidFill>
                            <a:schemeClr val="tx1"/>
                          </a:solidFill>
                          <a:latin typeface="+mn-ea"/>
                          <a:ea typeface="+mn-ea"/>
                        </a:rPr>
                        <a:t>수취 확인이 완료되어 배송완료 상태로 변경되었습니다</a:t>
                      </a:r>
                      <a:r>
                        <a:rPr lang="en-US" altLang="ko-KR" sz="800" b="0" u="none" baseline="0" dirty="0" smtClean="0">
                          <a:solidFill>
                            <a:schemeClr val="tx1"/>
                          </a:solidFill>
                          <a:latin typeface="+mn-ea"/>
                          <a:ea typeface="+mn-ea"/>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43587002"/>
                  </a:ext>
                </a:extLst>
              </a:tr>
            </a:tbl>
          </a:graphicData>
        </a:graphic>
      </p:graphicFrame>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213603036"/>
              </p:ext>
            </p:extLst>
          </p:nvPr>
        </p:nvGraphicFramePr>
        <p:xfrm>
          <a:off x="199154" y="2820347"/>
          <a:ext cx="11759337" cy="2279741"/>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0462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교환</a:t>
                      </a:r>
                      <a:r>
                        <a:rPr lang="en-US" altLang="ko-KR" sz="800" b="1" spc="0" baseline="0" dirty="0" smtClean="0">
                          <a:solidFill>
                            <a:schemeClr val="bg1"/>
                          </a:solidFill>
                          <a:effectLst/>
                          <a:latin typeface="+mn-ea"/>
                          <a:ea typeface="+mn-ea"/>
                        </a:rPr>
                        <a:t>, </a:t>
                      </a:r>
                      <a:r>
                        <a:rPr lang="ko-KR" altLang="en-US" sz="800" b="1" spc="0" baseline="0" dirty="0" smtClean="0">
                          <a:solidFill>
                            <a:schemeClr val="bg1"/>
                          </a:solidFill>
                          <a:effectLst/>
                          <a:latin typeface="+mn-ea"/>
                          <a:ea typeface="+mn-ea"/>
                        </a:rPr>
                        <a:t>반품</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0462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015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7-3. </a:t>
                      </a:r>
                      <a:r>
                        <a:rPr lang="ko-KR" altLang="en-US" sz="800" kern="1200" spc="0" dirty="0" smtClean="0">
                          <a:solidFill>
                            <a:schemeClr val="tx1"/>
                          </a:solidFill>
                          <a:effectLst/>
                          <a:latin typeface="+mn-ea"/>
                          <a:ea typeface="+mn-ea"/>
                          <a:cs typeface="+mn-cs"/>
                        </a:rPr>
                        <a:t>교환</a:t>
                      </a:r>
                      <a:r>
                        <a:rPr lang="en-US" altLang="ko-KR" sz="800" kern="1200" spc="0" dirty="0" smtClean="0">
                          <a:solidFill>
                            <a:schemeClr val="tx1"/>
                          </a:solidFill>
                          <a:effectLst/>
                          <a:latin typeface="+mn-ea"/>
                          <a:ea typeface="+mn-ea"/>
                          <a:cs typeface="+mn-cs"/>
                        </a:rPr>
                        <a:t>, </a:t>
                      </a:r>
                      <a:r>
                        <a:rPr lang="ko-KR" altLang="en-US" sz="800" kern="1200" spc="0" dirty="0" smtClean="0">
                          <a:solidFill>
                            <a:schemeClr val="tx1"/>
                          </a:solidFill>
                          <a:effectLst/>
                          <a:latin typeface="+mn-ea"/>
                          <a:ea typeface="+mn-ea"/>
                          <a:cs typeface="+mn-cs"/>
                        </a:rPr>
                        <a:t>반품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비활성화 버튼 선택</a:t>
                      </a:r>
                      <a:endParaRPr lang="en-US" altLang="ko-KR" sz="800" b="0" u="none" baseline="0" dirty="0" smtClean="0">
                        <a:solidFill>
                          <a:schemeClr val="tx1"/>
                        </a:solidFill>
                        <a:latin typeface="+mn-ea"/>
                        <a:ea typeface="+mn-ea"/>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교환 혹은 반품 중인 제품이 있음</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반품</a:t>
                      </a:r>
                      <a:r>
                        <a:rPr lang="en-US" altLang="ko-KR" sz="800" dirty="0" smtClean="0">
                          <a:latin typeface="+mn-ea"/>
                          <a:ea typeface="+mn-ea"/>
                        </a:rPr>
                        <a:t>/</a:t>
                      </a:r>
                      <a:r>
                        <a:rPr lang="ko-KR" altLang="en-US" sz="800" dirty="0" smtClean="0">
                          <a:latin typeface="+mn-ea"/>
                          <a:ea typeface="+mn-ea"/>
                        </a:rPr>
                        <a:t>교환이 진행중인 주문입니다</a:t>
                      </a:r>
                      <a:r>
                        <a:rPr lang="en-US" altLang="ko-KR" sz="800" dirty="0" smtClean="0">
                          <a:latin typeface="+mn-ea"/>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추가로 반품</a:t>
                      </a:r>
                      <a:r>
                        <a:rPr lang="en-US" altLang="ko-KR" sz="800" baseline="0" dirty="0" smtClean="0">
                          <a:latin typeface="+mn-ea"/>
                          <a:ea typeface="+mn-ea"/>
                        </a:rPr>
                        <a:t>/</a:t>
                      </a:r>
                      <a:r>
                        <a:rPr lang="ko-KR" altLang="en-US" sz="800" baseline="0" dirty="0" smtClean="0">
                          <a:latin typeface="+mn-ea"/>
                          <a:ea typeface="+mn-ea"/>
                        </a:rPr>
                        <a:t>교환을 원하시면 진행중인 반품</a:t>
                      </a:r>
                      <a:r>
                        <a:rPr lang="en-US" altLang="ko-KR" sz="800" baseline="0" dirty="0" smtClean="0">
                          <a:latin typeface="+mn-ea"/>
                          <a:ea typeface="+mn-ea"/>
                        </a:rPr>
                        <a:t>/</a:t>
                      </a:r>
                      <a:r>
                        <a:rPr lang="ko-KR" altLang="en-US" sz="800" baseline="0" dirty="0" smtClean="0">
                          <a:latin typeface="+mn-ea"/>
                          <a:ea typeface="+mn-ea"/>
                        </a:rPr>
                        <a:t>교환이 완료된 후 고객센터로  연락해주세요</a:t>
                      </a:r>
                      <a:r>
                        <a:rPr lang="en-US" altLang="ko-KR" sz="800" baseline="0" dirty="0" smtClean="0">
                          <a:latin typeface="+mn-ea"/>
                          <a:ea typeface="+mn-ea"/>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5607412"/>
                  </a:ext>
                </a:extLst>
              </a:tr>
              <a:tr h="401583">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비활성화 버튼 선택</a:t>
                      </a:r>
                      <a:endParaRPr lang="en-US" altLang="ko-KR" sz="800" b="0" u="none" baseline="0" dirty="0" smtClean="0">
                        <a:solidFill>
                          <a:schemeClr val="tx1"/>
                        </a:solidFill>
                        <a:latin typeface="+mn-ea"/>
                        <a:ea typeface="+mn-ea"/>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이미 교환 또는 반품을 신청한 이력이 있음</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반품</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교환 이력이 있는 주문입니다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추가로 반품</a:t>
                      </a:r>
                      <a:r>
                        <a:rPr lang="en-US" altLang="ko-KR" sz="800" baseline="0" dirty="0" smtClean="0">
                          <a:latin typeface="+mn-ea"/>
                          <a:ea typeface="+mn-ea"/>
                        </a:rPr>
                        <a:t>/</a:t>
                      </a:r>
                      <a:r>
                        <a:rPr lang="ko-KR" altLang="en-US" sz="800" baseline="0" dirty="0" smtClean="0">
                          <a:latin typeface="+mn-ea"/>
                          <a:ea typeface="+mn-ea"/>
                        </a:rPr>
                        <a:t>교환을 원하시면 고객센터로 연락해주세요</a:t>
                      </a:r>
                      <a:r>
                        <a:rPr lang="en-US" altLang="ko-KR" sz="800" baseline="0" dirty="0" smtClean="0">
                          <a:latin typeface="+mn-ea"/>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고객센터</a:t>
                      </a:r>
                      <a:r>
                        <a:rPr lang="en-US" altLang="ko-KR" sz="800" kern="1200" baseline="0" dirty="0" smtClean="0">
                          <a:solidFill>
                            <a:schemeClr val="tx1"/>
                          </a:solidFill>
                          <a:latin typeface="+mn-ea"/>
                          <a:ea typeface="+mn-ea"/>
                          <a:cs typeface="+mn-cs"/>
                        </a:rPr>
                        <a:t>: 080-380-0114, </a:t>
                      </a:r>
                      <a:r>
                        <a:rPr lang="en-US" altLang="ko-KR" sz="800" u="sng" dirty="0" smtClean="0">
                          <a:solidFill>
                            <a:srgbClr val="4472C4"/>
                          </a:solidFill>
                          <a:latin typeface="맑은 고딕" panose="020B0503020000020004" pitchFamily="50" charset="-127"/>
                        </a:rPr>
                        <a:t>1:1</a:t>
                      </a:r>
                      <a:r>
                        <a:rPr lang="ko-KR" altLang="en-US" sz="800" u="sng" dirty="0" smtClean="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kern="1200" baseline="0" dirty="0" smtClean="0">
                          <a:solidFill>
                            <a:schemeClr val="tx1"/>
                          </a:solidFill>
                          <a:latin typeface="+mn-ea"/>
                          <a:ea typeface="+mn-ea"/>
                          <a:cs typeface="+mn-cs"/>
                        </a:rPr>
                        <a:t>)</a:t>
                      </a:r>
                      <a:endParaRPr lang="en-US" altLang="ko-KR" sz="800" kern="1200" baseline="0" dirty="0">
                        <a:solidFill>
                          <a:schemeClr val="tx1"/>
                        </a:solidFill>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3208303"/>
                  </a:ext>
                </a:extLst>
              </a:tr>
              <a:tr h="27679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a:t>
                      </a:r>
                      <a:r>
                        <a:rPr lang="en-US" altLang="ko-KR" sz="800" spc="0" dirty="0" smtClean="0">
                          <a:effectLst/>
                          <a:latin typeface="+mn-ea"/>
                          <a:ea typeface="+mn-ea"/>
                        </a:rPr>
                        <a:t>Alert</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닫히고</a:t>
                      </a:r>
                      <a:r>
                        <a:rPr kumimoji="0" lang="en-US" altLang="ko-KR" sz="800" b="0" i="0" u="none" strike="noStrike" kern="1200" cap="none" normalizeH="0" baseline="0" dirty="0" smtClean="0">
                          <a:ln>
                            <a:noFill/>
                          </a:ln>
                          <a:solidFill>
                            <a:schemeClr val="tx1"/>
                          </a:solidFill>
                          <a:effectLst/>
                          <a:latin typeface="+mn-lt"/>
                          <a:ea typeface="+mn-ea"/>
                          <a:cs typeface="+mn-cs"/>
                        </a:rPr>
                        <a:t> 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317682858"/>
                  </a:ext>
                </a:extLst>
              </a:tr>
              <a:tr h="29449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7-3. </a:t>
                      </a:r>
                      <a:r>
                        <a:rPr lang="ko-KR" altLang="en-US" sz="800" kern="1200" spc="0" dirty="0" smtClean="0">
                          <a:solidFill>
                            <a:schemeClr val="tx1"/>
                          </a:solidFill>
                          <a:effectLst/>
                          <a:latin typeface="+mn-ea"/>
                          <a:ea typeface="+mn-ea"/>
                          <a:cs typeface="+mn-cs"/>
                        </a:rPr>
                        <a:t>교환</a:t>
                      </a:r>
                    </a:p>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baseline="0" dirty="0" err="1" smtClean="0">
                          <a:solidFill>
                            <a:schemeClr val="tx1"/>
                          </a:solidFill>
                          <a:latin typeface="+mn-ea"/>
                          <a:ea typeface="+mn-ea"/>
                        </a:rPr>
                        <a:t>교환신청</a:t>
                      </a:r>
                      <a:r>
                        <a:rPr lang="ko-KR" altLang="en-US" sz="800" b="0" u="none" baseline="0" dirty="0" smtClean="0">
                          <a:solidFill>
                            <a:schemeClr val="tx1"/>
                          </a:solidFill>
                          <a:latin typeface="+mn-ea"/>
                          <a:ea typeface="+mn-ea"/>
                        </a:rPr>
                        <a:t> 가능 기간이 지남</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교환 신청 가능 기간이 지나 교환이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교환</a:t>
                      </a:r>
                      <a:r>
                        <a:rPr lang="en-US" altLang="ko-KR" sz="800" spc="0" baseline="0" dirty="0" smtClean="0">
                          <a:effectLst/>
                          <a:latin typeface="+mn-ea"/>
                          <a:ea typeface="+mn-ea"/>
                        </a:rPr>
                        <a:t>, </a:t>
                      </a:r>
                      <a:r>
                        <a:rPr lang="ko-KR" altLang="en-US" sz="800" spc="0" baseline="0" dirty="0" smtClean="0">
                          <a:effectLst/>
                          <a:latin typeface="+mn-ea"/>
                          <a:ea typeface="+mn-ea"/>
                        </a:rPr>
                        <a:t>반품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1581731"/>
                  </a:ext>
                </a:extLst>
              </a:tr>
              <a:tr h="29449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7-3. </a:t>
                      </a:r>
                      <a:r>
                        <a:rPr lang="ko-KR" altLang="en-US" sz="800" kern="1200" spc="0" dirty="0" smtClean="0">
                          <a:solidFill>
                            <a:schemeClr val="tx1"/>
                          </a:solidFill>
                          <a:effectLst/>
                          <a:latin typeface="+mn-ea"/>
                          <a:ea typeface="+mn-ea"/>
                          <a:cs typeface="+mn-cs"/>
                        </a:rPr>
                        <a:t>반품</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baseline="0" dirty="0" err="1" smtClean="0">
                          <a:solidFill>
                            <a:schemeClr val="tx1"/>
                          </a:solidFill>
                          <a:latin typeface="+mn-ea"/>
                          <a:ea typeface="+mn-ea"/>
                        </a:rPr>
                        <a:t>반품신청</a:t>
                      </a:r>
                      <a:r>
                        <a:rPr lang="ko-KR" altLang="en-US" sz="800" b="0" u="none" baseline="0" dirty="0" smtClean="0">
                          <a:solidFill>
                            <a:schemeClr val="tx1"/>
                          </a:solidFill>
                          <a:latin typeface="+mn-ea"/>
                          <a:ea typeface="+mn-ea"/>
                        </a:rPr>
                        <a:t> 가능 기간이 지남</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반품 신청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교환</a:t>
                      </a:r>
                      <a:r>
                        <a:rPr lang="en-US" altLang="ko-KR" sz="800" spc="0" baseline="0" dirty="0" smtClean="0">
                          <a:effectLst/>
                          <a:latin typeface="+mn-ea"/>
                          <a:ea typeface="+mn-ea"/>
                        </a:rPr>
                        <a:t>, </a:t>
                      </a:r>
                      <a:r>
                        <a:rPr lang="ko-KR" altLang="en-US" sz="800" spc="0" baseline="0" dirty="0" smtClean="0">
                          <a:effectLst/>
                          <a:latin typeface="+mn-ea"/>
                          <a:ea typeface="+mn-ea"/>
                        </a:rPr>
                        <a:t>반품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1585412"/>
                  </a:ext>
                </a:extLst>
              </a:tr>
            </a:tbl>
          </a:graphicData>
        </a:graphic>
      </p:graphicFrame>
    </p:spTree>
    <p:extLst>
      <p:ext uri="{BB962C8B-B14F-4D97-AF65-F5344CB8AC3E}">
        <p14:creationId xmlns:p14="http://schemas.microsoft.com/office/powerpoint/2010/main" val="2813092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4093479511"/>
              </p:ext>
            </p:extLst>
          </p:nvPr>
        </p:nvGraphicFramePr>
        <p:xfrm>
          <a:off x="199154" y="476672"/>
          <a:ext cx="11759337" cy="1627587"/>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09868">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배송지</a:t>
                      </a:r>
                      <a:r>
                        <a:rPr lang="ko-KR" altLang="en-US" sz="800" b="1" spc="0" baseline="0" dirty="0" smtClean="0">
                          <a:solidFill>
                            <a:schemeClr val="bg1"/>
                          </a:solidFill>
                          <a:effectLst/>
                          <a:latin typeface="+mn-ea"/>
                          <a:ea typeface="+mn-ea"/>
                        </a:rPr>
                        <a:t> 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09868">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051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9-4. </a:t>
                      </a:r>
                      <a:r>
                        <a:rPr lang="ko-KR" altLang="en-US" sz="800" kern="1200" spc="0" dirty="0" smtClean="0">
                          <a:solidFill>
                            <a:schemeClr val="tx1"/>
                          </a:solidFill>
                          <a:effectLst/>
                          <a:latin typeface="+mn-ea"/>
                          <a:ea typeface="+mn-ea"/>
                          <a:cs typeface="+mn-cs"/>
                        </a:rPr>
                        <a:t>변경</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버튼 클릭 시점에서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 상태로 변경됨</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r h="4118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10-3. </a:t>
                      </a:r>
                      <a:r>
                        <a:rPr lang="ko-KR" altLang="en-US" sz="800" kern="1200" spc="0" dirty="0" smtClean="0">
                          <a:solidFill>
                            <a:schemeClr val="tx1"/>
                          </a:solidFill>
                          <a:effectLst/>
                          <a:latin typeface="+mn-ea"/>
                          <a:ea typeface="+mn-ea"/>
                          <a:cs typeface="+mn-cs"/>
                        </a:rPr>
                        <a:t>저장</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ts val="1200"/>
                        </a:lnSpc>
                        <a:spcBef>
                          <a:spcPts val="0"/>
                        </a:spcBef>
                        <a:spcAft>
                          <a:spcPts val="0"/>
                        </a:spcAft>
                        <a:buClrTx/>
                        <a:buSzTx/>
                        <a:buFontTx/>
                        <a:buNone/>
                        <a:tabLst/>
                        <a:defRPr/>
                      </a:pP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변경 없이 조회 모드로 되돌리고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r h="4118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10-3. </a:t>
                      </a:r>
                      <a:r>
                        <a:rPr lang="ko-KR" altLang="en-US" sz="800" kern="1200" spc="0" dirty="0" smtClean="0">
                          <a:solidFill>
                            <a:schemeClr val="tx1"/>
                          </a:solidFill>
                          <a:effectLst/>
                          <a:latin typeface="+mn-ea"/>
                          <a:ea typeface="+mn-ea"/>
                          <a:cs typeface="+mn-cs"/>
                        </a:rPr>
                        <a:t>저장</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저장 완료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smtClean="0">
                          <a:solidFill>
                            <a:schemeClr val="tx1"/>
                          </a:solidFill>
                          <a:latin typeface="+mn-ea"/>
                          <a:ea typeface="+mn-ea"/>
                          <a:cs typeface="+mn-cs"/>
                        </a:rPr>
                        <a:t>저장이 완료되었습니다</a:t>
                      </a:r>
                      <a:r>
                        <a:rPr lang="en-US" altLang="ko-KR" sz="800" b="0" u="none" kern="1200" baseline="0" dirty="0" smtClean="0">
                          <a:solidFill>
                            <a:schemeClr val="tx1"/>
                          </a:solidFill>
                          <a:latin typeface="+mn-ea"/>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468465"/>
                  </a:ext>
                </a:extLst>
              </a:tr>
            </a:tbl>
          </a:graphicData>
        </a:graphic>
      </p:graphicFrame>
    </p:spTree>
    <p:extLst>
      <p:ext uri="{BB962C8B-B14F-4D97-AF65-F5344CB8AC3E}">
        <p14:creationId xmlns:p14="http://schemas.microsoft.com/office/powerpoint/2010/main" val="71939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6"/>
          <p:cNvGraphicFramePr>
            <a:graphicFrameLocks/>
          </p:cNvGraphicFramePr>
          <p:nvPr>
            <p:extLst>
              <p:ext uri="{D42A27DB-BD31-4B8C-83A1-F6EECF244321}">
                <p14:modId xmlns:p14="http://schemas.microsoft.com/office/powerpoint/2010/main" val="1793629875"/>
              </p:ext>
            </p:extLst>
          </p:nvPr>
        </p:nvGraphicFramePr>
        <p:xfrm>
          <a:off x="65314" y="410330"/>
          <a:ext cx="5996592" cy="5962814"/>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상세 내용</a:t>
                      </a:r>
                      <a:endParaRPr kumimoji="1" lang="en-US" altLang="ko-KR" sz="800" b="1" i="0" u="none" strike="noStrike" cap="none" normalizeH="0" baseline="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0.10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2024-04-08</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a:ln>
                            <a:noFill/>
                          </a:ln>
                          <a:solidFill>
                            <a:schemeClr val="tx1"/>
                          </a:solidFill>
                          <a:effectLst/>
                          <a:latin typeface="+mn-ea"/>
                          <a:ea typeface="+mn-ea"/>
                        </a:rPr>
                        <a:t>최초 작성</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0.70</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2024-04-12</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버전 작성</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466">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a:t>
                      </a:r>
                      <a:r>
                        <a:rPr kumimoji="1" lang="en-US" altLang="ko-KR" sz="800" b="0" i="0" u="none" strike="noStrike" cap="none" normalizeH="0" baseline="0" dirty="0">
                          <a:ln>
                            <a:noFill/>
                          </a:ln>
                          <a:solidFill>
                            <a:schemeClr val="tx1"/>
                          </a:solidFill>
                          <a:effectLst/>
                          <a:latin typeface="+mn-ea"/>
                          <a:ea typeface="+mn-ea"/>
                        </a:rPr>
                        <a:t>1</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8FAADC"/>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2024-04-16</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시 수정사항 반영</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a:t>
                      </a:r>
                      <a:r>
                        <a:rPr kumimoji="1" lang="en-US" altLang="ko-KR" sz="800" b="0" i="0" u="none" strike="noStrike" cap="none" normalizeH="0" baseline="0" dirty="0">
                          <a:ln>
                            <a:noFill/>
                          </a:ln>
                          <a:solidFill>
                            <a:schemeClr val="tx1"/>
                          </a:solidFill>
                          <a:effectLst/>
                          <a:latin typeface="+mn-ea"/>
                          <a:ea typeface="+mn-ea"/>
                        </a:rPr>
                        <a:t>2</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smtClean="0">
                          <a:ln>
                            <a:noFill/>
                          </a:ln>
                          <a:solidFill>
                            <a:schemeClr val="tx1"/>
                          </a:solidFill>
                          <a:effectLst/>
                          <a:latin typeface="+mn-ea"/>
                          <a:ea typeface="+mn-ea"/>
                        </a:rPr>
                        <a:t>2024-04-22</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주문완료</a:t>
                      </a:r>
                      <a:r>
                        <a:rPr kumimoji="1" lang="en-US" altLang="ko-KR" sz="800" b="1" i="0" u="none" strike="noStrike" cap="none" normalizeH="0" baseline="0" dirty="0" smtClean="0">
                          <a:ln>
                            <a:noFill/>
                          </a:ln>
                          <a:solidFill>
                            <a:schemeClr val="tx1"/>
                          </a:solidFill>
                          <a:effectLst/>
                          <a:latin typeface="+mn-ea"/>
                          <a:ea typeface="+mn-ea"/>
                        </a:rPr>
                        <a:t>, </a:t>
                      </a:r>
                      <a:r>
                        <a:rPr kumimoji="1" lang="ko-KR" altLang="en-US" sz="800" b="1" i="0" u="none" strike="noStrike" cap="none" normalizeH="0" baseline="0" dirty="0" err="1" smtClean="0">
                          <a:ln>
                            <a:noFill/>
                          </a:ln>
                          <a:solidFill>
                            <a:schemeClr val="tx1"/>
                          </a:solidFill>
                          <a:effectLst/>
                          <a:latin typeface="+mn-ea"/>
                          <a:ea typeface="+mn-ea"/>
                        </a:rPr>
                        <a:t>주문실패</a:t>
                      </a:r>
                      <a:endParaRPr kumimoji="1" lang="en-US" altLang="ko-KR" sz="800" b="1" i="0" u="none" strike="noStrike" cap="none" normalizeH="0" baseline="0" dirty="0" smtClean="0">
                        <a:ln>
                          <a:noFill/>
                        </a:ln>
                        <a:solidFill>
                          <a:schemeClr val="tx1"/>
                        </a:solidFill>
                        <a:effectLst/>
                        <a:latin typeface="+mn-ea"/>
                        <a:ea typeface="+mn-ea"/>
                      </a:endParaRPr>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페이지 추가</a:t>
                      </a:r>
                      <a:endParaRPr kumimoji="1" lang="en-US" altLang="ko-KR" sz="800" b="1"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kumimoji="1" lang="en-US" altLang="ko-KR" sz="800" b="0" i="0" u="none" strike="noStrike" cap="none" normalizeH="0" baseline="0" dirty="0" smtClean="0">
                          <a:ln>
                            <a:noFill/>
                          </a:ln>
                          <a:solidFill>
                            <a:schemeClr val="tx1"/>
                          </a:solidFill>
                          <a:effectLst/>
                          <a:latin typeface="+mn-ea"/>
                          <a:ea typeface="+mn-ea"/>
                        </a:rPr>
                        <a:t>17</a:t>
                      </a:r>
                      <a:r>
                        <a:rPr kumimoji="1" lang="ko-KR" altLang="en-US" sz="800" b="0" i="0" u="none" strike="noStrike" cap="none" normalizeH="0" baseline="0" dirty="0" smtClean="0">
                          <a:ln>
                            <a:noFill/>
                          </a:ln>
                          <a:solidFill>
                            <a:schemeClr val="tx1"/>
                          </a:solidFill>
                          <a:effectLst/>
                          <a:latin typeface="+mn-ea"/>
                          <a:ea typeface="+mn-ea"/>
                        </a:rPr>
                        <a:t>일 캠페인 회의 협의 내용에 따라 주문서 </a:t>
                      </a:r>
                      <a:r>
                        <a:rPr kumimoji="1" lang="ko-KR" altLang="en-US" sz="800" b="0" i="0" u="none" strike="noStrike" cap="none" normalizeH="0" baseline="0" dirty="0" err="1" smtClean="0">
                          <a:ln>
                            <a:noFill/>
                          </a:ln>
                          <a:solidFill>
                            <a:schemeClr val="tx1"/>
                          </a:solidFill>
                          <a:effectLst/>
                          <a:latin typeface="+mn-ea"/>
                          <a:ea typeface="+mn-ea"/>
                        </a:rPr>
                        <a:t>주문제품</a:t>
                      </a:r>
                      <a:r>
                        <a:rPr kumimoji="1" lang="ko-KR" altLang="en-US" sz="800" b="0" i="0" u="none" strike="noStrike" cap="none" normalizeH="0" baseline="0" dirty="0" smtClean="0">
                          <a:ln>
                            <a:noFill/>
                          </a:ln>
                          <a:solidFill>
                            <a:schemeClr val="tx1"/>
                          </a:solidFill>
                          <a:effectLst/>
                          <a:latin typeface="+mn-ea"/>
                          <a:ea typeface="+mn-ea"/>
                        </a:rPr>
                        <a:t> 영역 제품별 </a:t>
                      </a:r>
                      <a:r>
                        <a:rPr kumimoji="1" lang="ko-KR" altLang="en-US" sz="800" b="0" i="0" u="none" strike="noStrike" cap="none" normalizeH="0" baseline="0" dirty="0" err="1" smtClean="0">
                          <a:ln>
                            <a:noFill/>
                          </a:ln>
                          <a:solidFill>
                            <a:schemeClr val="tx1"/>
                          </a:solidFill>
                          <a:effectLst/>
                          <a:latin typeface="+mn-ea"/>
                          <a:ea typeface="+mn-ea"/>
                        </a:rPr>
                        <a:t>할인적용</a:t>
                      </a:r>
                      <a:r>
                        <a:rPr kumimoji="1" lang="ko-KR" altLang="en-US" sz="800" b="0" i="0" u="none" strike="noStrike" cap="none" normalizeH="0" baseline="0" dirty="0" smtClean="0">
                          <a:ln>
                            <a:noFill/>
                          </a:ln>
                          <a:solidFill>
                            <a:schemeClr val="tx1"/>
                          </a:solidFill>
                          <a:effectLst/>
                          <a:latin typeface="+mn-ea"/>
                          <a:ea typeface="+mn-ea"/>
                        </a:rPr>
                        <a:t> 내역 삭제</a:t>
                      </a:r>
                      <a:endParaRPr kumimoji="1" lang="en-US" altLang="ko-KR" sz="800" b="0" i="0" u="none" strike="noStrike" cap="none" normalizeH="0" baseline="0" dirty="0" smtClean="0">
                        <a:ln>
                          <a:noFill/>
                        </a:ln>
                        <a:solidFill>
                          <a:schemeClr val="tx1"/>
                        </a:solidFill>
                        <a:effectLst/>
                        <a:latin typeface="+mn-ea"/>
                        <a:ea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smtClean="0">
                          <a:solidFill>
                            <a:schemeClr val="tx1"/>
                          </a:solidFill>
                          <a:latin typeface="+mn-ea"/>
                        </a:rPr>
                        <a:t>제품 </a:t>
                      </a:r>
                      <a:r>
                        <a:rPr kumimoji="1" lang="ko-KR" altLang="en-US" sz="800" dirty="0" err="1" smtClean="0">
                          <a:solidFill>
                            <a:schemeClr val="tx1"/>
                          </a:solidFill>
                          <a:latin typeface="+mn-ea"/>
                        </a:rPr>
                        <a:t>증정품</a:t>
                      </a:r>
                      <a:r>
                        <a:rPr kumimoji="1" lang="ko-KR" altLang="en-US" sz="800" dirty="0" smtClean="0">
                          <a:solidFill>
                            <a:schemeClr val="tx1"/>
                          </a:solidFill>
                          <a:latin typeface="+mn-ea"/>
                        </a:rPr>
                        <a:t> </a:t>
                      </a:r>
                      <a:r>
                        <a:rPr kumimoji="1" lang="ko-KR" altLang="en-US" sz="800" dirty="0" err="1" smtClean="0">
                          <a:solidFill>
                            <a:schemeClr val="tx1"/>
                          </a:solidFill>
                          <a:latin typeface="+mn-ea"/>
                        </a:rPr>
                        <a:t>주문제품</a:t>
                      </a:r>
                      <a:r>
                        <a:rPr kumimoji="1" lang="ko-KR" altLang="en-US" sz="800" dirty="0" smtClean="0">
                          <a:solidFill>
                            <a:schemeClr val="tx1"/>
                          </a:solidFill>
                          <a:latin typeface="+mn-ea"/>
                        </a:rPr>
                        <a:t> 목록에서 삭제하고 쿠폰 적용 영역 하단으로 이동</a:t>
                      </a:r>
                      <a:endParaRPr kumimoji="1" lang="en-US" altLang="ko-KR" sz="800" dirty="0" smtClean="0">
                        <a:solidFill>
                          <a:schemeClr val="tx1"/>
                        </a:solidFill>
                        <a:latin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err="1" smtClean="0">
                          <a:solidFill>
                            <a:schemeClr val="tx1"/>
                          </a:solidFill>
                          <a:latin typeface="+mn-ea"/>
                        </a:rPr>
                        <a:t>결제정보에</a:t>
                      </a:r>
                      <a:r>
                        <a:rPr kumimoji="1" lang="ko-KR" altLang="en-US" sz="800" dirty="0" smtClean="0">
                          <a:solidFill>
                            <a:schemeClr val="tx1"/>
                          </a:solidFill>
                          <a:latin typeface="+mn-ea"/>
                        </a:rPr>
                        <a:t> </a:t>
                      </a:r>
                      <a:r>
                        <a:rPr kumimoji="1" lang="ko-KR" altLang="en-US" sz="800" dirty="0" err="1" smtClean="0">
                          <a:solidFill>
                            <a:schemeClr val="tx1"/>
                          </a:solidFill>
                          <a:latin typeface="+mn-ea"/>
                        </a:rPr>
                        <a:t>할인금액</a:t>
                      </a:r>
                      <a:r>
                        <a:rPr kumimoji="1" lang="en-US" altLang="ko-KR" sz="800" dirty="0" smtClean="0">
                          <a:solidFill>
                            <a:schemeClr val="tx1"/>
                          </a:solidFill>
                          <a:latin typeface="+mn-ea"/>
                        </a:rPr>
                        <a:t>, </a:t>
                      </a: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안내 영역 수정</a:t>
                      </a:r>
                      <a:endParaRPr kumimoji="1" lang="en-US" altLang="ko-KR" sz="800" dirty="0" smtClean="0">
                        <a:solidFill>
                          <a:schemeClr val="tx1"/>
                        </a:solidFill>
                        <a:latin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err="1" smtClean="0">
                          <a:solidFill>
                            <a:schemeClr val="tx1"/>
                          </a:solidFill>
                          <a:latin typeface="+mn-ea"/>
                        </a:rPr>
                        <a:t>결제정보에</a:t>
                      </a:r>
                      <a:r>
                        <a:rPr kumimoji="1" lang="ko-KR" altLang="en-US" sz="800" dirty="0" smtClean="0">
                          <a:solidFill>
                            <a:schemeClr val="tx1"/>
                          </a:solidFill>
                          <a:latin typeface="+mn-ea"/>
                        </a:rPr>
                        <a:t> </a:t>
                      </a: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영역 추가</a:t>
                      </a:r>
                      <a:endParaRPr kumimoji="1" lang="en-US" altLang="ko-KR" sz="800" dirty="0" smtClean="0">
                        <a:solidFill>
                          <a:schemeClr val="tx1"/>
                        </a:solidFill>
                        <a:latin typeface="+mn-ea"/>
                      </a:endParaRPr>
                    </a:p>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None/>
                        <a:tabLst>
                          <a:tab pos="85725" algn="l"/>
                        </a:tabLst>
                        <a:defRPr/>
                      </a:pPr>
                      <a:r>
                        <a:rPr lang="ko-KR" altLang="en-US" sz="800" b="1" dirty="0" err="1" smtClean="0"/>
                        <a:t>뷰티포인트</a:t>
                      </a:r>
                      <a:r>
                        <a:rPr lang="ko-KR" altLang="en-US" sz="800" b="1" dirty="0" smtClean="0"/>
                        <a:t> 혜택 안내</a:t>
                      </a:r>
                      <a:endParaRPr lang="en-US" altLang="ko-KR" sz="800" b="1" dirty="0" smtClean="0"/>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92075" algn="l"/>
                        </a:tabLst>
                        <a:defRPr/>
                      </a:pPr>
                      <a:r>
                        <a:rPr lang="ko-KR" altLang="en-US" sz="800" b="0" dirty="0" smtClean="0"/>
                        <a:t>내용 수정</a:t>
                      </a:r>
                      <a:endParaRPr kumimoji="1" lang="en-US" altLang="ko-KR" sz="800" b="0" dirty="0" smtClean="0">
                        <a:solidFill>
                          <a:schemeClr val="tx1"/>
                        </a:solidFill>
                        <a:latin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0.73</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2024-04-22</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90488" marR="0" lvl="0" indent="-90488"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err="1" smtClean="0">
                          <a:solidFill>
                            <a:schemeClr val="tx1"/>
                          </a:solidFill>
                          <a:latin typeface="color-emoji"/>
                        </a:rPr>
                        <a:t>뷰티포인트</a:t>
                      </a:r>
                      <a:r>
                        <a:rPr lang="ko-KR" altLang="en-US" sz="800" dirty="0" smtClean="0">
                          <a:solidFill>
                            <a:schemeClr val="tx1"/>
                          </a:solidFill>
                          <a:latin typeface="color-emoji"/>
                        </a:rPr>
                        <a:t> 혜택</a:t>
                      </a:r>
                      <a:r>
                        <a:rPr lang="en-US" altLang="ko-KR" sz="800" dirty="0" smtClean="0">
                          <a:solidFill>
                            <a:schemeClr val="tx1"/>
                          </a:solidFill>
                          <a:latin typeface="color-emoji"/>
                        </a:rPr>
                        <a:t>_</a:t>
                      </a:r>
                      <a:r>
                        <a:rPr lang="ko-KR" altLang="en-US" sz="800" dirty="0" err="1" smtClean="0">
                          <a:solidFill>
                            <a:schemeClr val="tx1"/>
                          </a:solidFill>
                          <a:latin typeface="color-emoji"/>
                        </a:rPr>
                        <a:t>리뷰적립</a:t>
                      </a:r>
                      <a:r>
                        <a:rPr lang="en-US" altLang="ko-KR" sz="800" dirty="0" smtClean="0">
                          <a:solidFill>
                            <a:schemeClr val="tx1"/>
                          </a:solidFill>
                          <a:latin typeface="color-emoji"/>
                        </a:rPr>
                        <a:t> </a:t>
                      </a:r>
                      <a:r>
                        <a:rPr lang="ko-KR" altLang="en-US" sz="800" dirty="0" smtClean="0">
                          <a:solidFill>
                            <a:schemeClr val="tx1"/>
                          </a:solidFill>
                          <a:latin typeface="color-emoji"/>
                        </a:rPr>
                        <a:t>영역 </a:t>
                      </a:r>
                      <a:r>
                        <a:rPr lang="ko-KR" altLang="en-US" sz="800" dirty="0" err="1" smtClean="0">
                          <a:solidFill>
                            <a:schemeClr val="tx1"/>
                          </a:solidFill>
                          <a:latin typeface="color-emoji"/>
                        </a:rPr>
                        <a:t>출력기준</a:t>
                      </a:r>
                      <a:r>
                        <a:rPr lang="ko-KR" altLang="en-US" sz="800" dirty="0" smtClean="0">
                          <a:solidFill>
                            <a:schemeClr val="tx1"/>
                          </a:solidFill>
                          <a:latin typeface="color-emoji"/>
                        </a:rPr>
                        <a:t> 변경</a:t>
                      </a:r>
                      <a:endParaRPr lang="en-US" altLang="ko-KR" sz="800" dirty="0" smtClean="0">
                        <a:solidFill>
                          <a:schemeClr val="tx1"/>
                        </a:solidFill>
                        <a:latin typeface="color-emoji"/>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주문완료</a:t>
                      </a:r>
                      <a:r>
                        <a:rPr kumimoji="1" lang="en-US" altLang="ko-KR" sz="800" b="1" i="0" u="none" strike="noStrike" cap="none" normalizeH="0" baseline="0" dirty="0" smtClean="0">
                          <a:ln>
                            <a:noFill/>
                          </a:ln>
                          <a:solidFill>
                            <a:schemeClr val="tx1"/>
                          </a:solidFill>
                          <a:effectLst/>
                          <a:latin typeface="+mn-ea"/>
                          <a:ea typeface="+mn-ea"/>
                        </a:rPr>
                        <a:t> </a:t>
                      </a:r>
                      <a:r>
                        <a:rPr lang="ko-KR" altLang="en-US" sz="800" dirty="0" err="1" smtClean="0">
                          <a:solidFill>
                            <a:schemeClr val="tx1"/>
                          </a:solidFill>
                          <a:latin typeface="color-emoji"/>
                        </a:rPr>
                        <a:t>주문제품</a:t>
                      </a:r>
                      <a:r>
                        <a:rPr lang="ko-KR" altLang="en-US" sz="800" dirty="0" smtClean="0">
                          <a:solidFill>
                            <a:schemeClr val="tx1"/>
                          </a:solidFill>
                          <a:latin typeface="color-emoji"/>
                        </a:rPr>
                        <a:t> 목록 </a:t>
                      </a:r>
                      <a:r>
                        <a:rPr lang="ko-KR" altLang="en-US" sz="800" dirty="0" err="1" smtClean="0">
                          <a:solidFill>
                            <a:schemeClr val="tx1"/>
                          </a:solidFill>
                          <a:latin typeface="color-emoji"/>
                        </a:rPr>
                        <a:t>추가포인트</a:t>
                      </a:r>
                      <a:r>
                        <a:rPr lang="ko-KR" altLang="en-US" sz="800" dirty="0" smtClean="0">
                          <a:solidFill>
                            <a:schemeClr val="tx1"/>
                          </a:solidFill>
                          <a:latin typeface="color-emoji"/>
                        </a:rPr>
                        <a:t> 출력 기준 변경</a:t>
                      </a:r>
                      <a:endParaRPr lang="en-US" altLang="ko-KR" sz="800" dirty="0" smtClean="0">
                        <a:solidFill>
                          <a:schemeClr val="tx1"/>
                        </a:solidFill>
                        <a:latin typeface="color-emoji"/>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0.74</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2024-05-16</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err="1" smtClean="0">
                          <a:ln>
                            <a:noFill/>
                          </a:ln>
                          <a:solidFill>
                            <a:schemeClr val="tx1"/>
                          </a:solidFill>
                          <a:effectLst/>
                          <a:latin typeface="+mn-ea"/>
                          <a:ea typeface="+mn-ea"/>
                        </a:rPr>
                        <a:t>주문상세</a:t>
                      </a:r>
                      <a:r>
                        <a:rPr kumimoji="1" lang="en-US" altLang="ko-KR"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smtClean="0">
                          <a:ln>
                            <a:noFill/>
                          </a:ln>
                          <a:solidFill>
                            <a:schemeClr val="tx1"/>
                          </a:solidFill>
                          <a:effectLst/>
                          <a:latin typeface="+mn-ea"/>
                          <a:ea typeface="+mn-ea"/>
                        </a:rPr>
                        <a:t>주문취소</a:t>
                      </a:r>
                      <a:r>
                        <a:rPr kumimoji="1" lang="en-US" altLang="ko-KR"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err="1" smtClean="0">
                          <a:ln>
                            <a:noFill/>
                          </a:ln>
                          <a:solidFill>
                            <a:schemeClr val="tx1"/>
                          </a:solidFill>
                          <a:effectLst/>
                          <a:latin typeface="+mn-ea"/>
                          <a:ea typeface="+mn-ea"/>
                        </a:rPr>
                        <a:t>반품신청</a:t>
                      </a:r>
                      <a:r>
                        <a:rPr kumimoji="1" lang="en-US" altLang="ko-KR"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err="1" smtClean="0">
                          <a:ln>
                            <a:noFill/>
                          </a:ln>
                          <a:solidFill>
                            <a:schemeClr val="tx1"/>
                          </a:solidFill>
                          <a:effectLst/>
                          <a:latin typeface="+mn-ea"/>
                          <a:ea typeface="+mn-ea"/>
                        </a:rPr>
                        <a:t>교환신청</a:t>
                      </a:r>
                      <a:r>
                        <a:rPr kumimoji="1" lang="ko-KR" altLang="en-US"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err="1" smtClean="0">
                          <a:ln>
                            <a:noFill/>
                          </a:ln>
                          <a:solidFill>
                            <a:schemeClr val="tx1"/>
                          </a:solidFill>
                          <a:effectLst/>
                          <a:latin typeface="+mn-ea"/>
                          <a:ea typeface="+mn-ea"/>
                        </a:rPr>
                        <a:t>리뷰버전</a:t>
                      </a:r>
                      <a:r>
                        <a:rPr kumimoji="1" lang="ko-KR" altLang="en-US" sz="800" b="0" i="0" u="none" strike="noStrike" cap="none" normalizeH="0" baseline="0" dirty="0" smtClean="0">
                          <a:ln>
                            <a:noFill/>
                          </a:ln>
                          <a:solidFill>
                            <a:schemeClr val="tx1"/>
                          </a:solidFill>
                          <a:effectLst/>
                          <a:latin typeface="+mn-ea"/>
                          <a:ea typeface="+mn-ea"/>
                        </a:rPr>
                        <a:t> 추가</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0.75</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2024-05-17</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리뷰 후 수정 반영</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0.76</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2024-05-24</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lang="ko-KR" altLang="en-US" sz="800" b="1" dirty="0" err="1" smtClean="0">
                          <a:solidFill>
                            <a:schemeClr val="tx1"/>
                          </a:solidFill>
                        </a:rPr>
                        <a:t>주문상세</a:t>
                      </a:r>
                      <a:r>
                        <a:rPr lang="en-US" altLang="ko-KR" sz="800" b="1" dirty="0" smtClean="0">
                          <a:solidFill>
                            <a:schemeClr val="tx1"/>
                          </a:solidFill>
                        </a:rPr>
                        <a:t>, </a:t>
                      </a:r>
                      <a:r>
                        <a:rPr lang="ko-KR" altLang="en-US" sz="800" b="1" dirty="0" err="1" smtClean="0"/>
                        <a:t>주문상세</a:t>
                      </a:r>
                      <a:r>
                        <a:rPr lang="en-US" altLang="ko-KR" sz="800" b="1" dirty="0" smtClean="0"/>
                        <a:t>_</a:t>
                      </a:r>
                      <a:r>
                        <a:rPr lang="ko-KR" altLang="en-US" sz="800" b="1" dirty="0" err="1" smtClean="0"/>
                        <a:t>매장구매</a:t>
                      </a:r>
                      <a:endParaRPr lang="en-US" altLang="ko-KR" sz="800" b="1" dirty="0" smtClean="0">
                        <a:solidFill>
                          <a:schemeClr val="tx1"/>
                        </a:solidFill>
                      </a:endParaRPr>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smtClean="0">
                          <a:solidFill>
                            <a:schemeClr val="tx1"/>
                          </a:solidFill>
                        </a:rPr>
                        <a:t>결제금액 정보에서 </a:t>
                      </a:r>
                      <a:r>
                        <a:rPr lang="ko-KR" altLang="en-US" sz="800" dirty="0" err="1" smtClean="0">
                          <a:solidFill>
                            <a:schemeClr val="tx1"/>
                          </a:solidFill>
                        </a:rPr>
                        <a:t>뷰티포인트</a:t>
                      </a:r>
                      <a:r>
                        <a:rPr lang="ko-KR" altLang="en-US" sz="800" dirty="0" smtClean="0">
                          <a:solidFill>
                            <a:schemeClr val="tx1"/>
                          </a:solidFill>
                        </a:rPr>
                        <a:t> 결제 영역 추가</a:t>
                      </a:r>
                      <a:endParaRPr lang="en-US" altLang="ko-KR" sz="800" dirty="0" smtClean="0">
                        <a:solidFill>
                          <a:schemeClr val="tx1"/>
                        </a:solidFill>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0.77</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2024-05-28</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로그인 전 화면 삭제</a:t>
                      </a:r>
                      <a:r>
                        <a:rPr kumimoji="1" lang="en-US" altLang="ko-KR" sz="800" b="0" i="0" u="none" strike="noStrike" cap="none" normalizeH="0" baseline="0" dirty="0" smtClean="0">
                          <a:ln>
                            <a:noFill/>
                          </a:ln>
                          <a:solidFill>
                            <a:schemeClr val="tx1"/>
                          </a:solidFill>
                          <a:effectLst/>
                          <a:latin typeface="+mn-ea"/>
                          <a:ea typeface="+mn-ea"/>
                        </a:rPr>
                        <a:t>(0523 </a:t>
                      </a:r>
                      <a:r>
                        <a:rPr kumimoji="1" lang="ko-KR" altLang="en-US" sz="800" b="0" i="0" u="none" strike="noStrike" cap="none" normalizeH="0" baseline="0" dirty="0" err="1" smtClean="0">
                          <a:ln>
                            <a:noFill/>
                          </a:ln>
                          <a:solidFill>
                            <a:schemeClr val="tx1"/>
                          </a:solidFill>
                          <a:effectLst/>
                          <a:latin typeface="+mn-ea"/>
                          <a:ea typeface="+mn-ea"/>
                        </a:rPr>
                        <a:t>고하나님</a:t>
                      </a:r>
                      <a:r>
                        <a:rPr kumimoji="1" lang="ko-KR" altLang="en-US" sz="800" b="0" i="0" u="none" strike="noStrike" cap="none" normalizeH="0" baseline="0" dirty="0" smtClean="0">
                          <a:ln>
                            <a:noFill/>
                          </a:ln>
                          <a:solidFill>
                            <a:schemeClr val="tx1"/>
                          </a:solidFill>
                          <a:effectLst/>
                          <a:latin typeface="+mn-ea"/>
                          <a:ea typeface="+mn-ea"/>
                        </a:rPr>
                        <a:t> 전달</a:t>
                      </a:r>
                      <a:r>
                        <a:rPr kumimoji="1" lang="en-US" altLang="ko-KR" sz="800" b="0" i="0" u="none" strike="noStrike" cap="none" normalizeH="0" baseline="0" dirty="0" smtClean="0">
                          <a:ln>
                            <a:noFill/>
                          </a:ln>
                          <a:solidFill>
                            <a:schemeClr val="tx1"/>
                          </a:solidFill>
                          <a:effectLst/>
                          <a:latin typeface="+mn-ea"/>
                          <a:ea typeface="+mn-ea"/>
                        </a:rPr>
                        <a:t>)</a:t>
                      </a:r>
                    </a:p>
                    <a:p>
                      <a:pPr marL="171450" marR="0" lvl="0" indent="-171450" algn="l" defTabSz="914400" rtl="0" eaLnBrk="1" fontAlgn="base" latinLnBrk="1" hangingPunct="1">
                        <a:lnSpc>
                          <a:spcPct val="130000"/>
                        </a:lnSpc>
                        <a:spcBef>
                          <a:spcPct val="0"/>
                        </a:spcBef>
                        <a:spcAft>
                          <a:spcPct val="0"/>
                        </a:spcAft>
                        <a:buClrTx/>
                        <a:buSzTx/>
                        <a:buFontTx/>
                        <a:buChar char="-"/>
                        <a:tabLst/>
                        <a:defRPr/>
                      </a:pPr>
                      <a:r>
                        <a:rPr kumimoji="1" lang="ko-KR" altLang="en-US" sz="800" b="0" i="0" u="none" strike="noStrike" cap="none" normalizeH="0" baseline="0" dirty="0" smtClean="0">
                          <a:ln>
                            <a:noFill/>
                          </a:ln>
                          <a:solidFill>
                            <a:schemeClr val="tx1"/>
                          </a:solidFill>
                          <a:effectLst/>
                          <a:latin typeface="+mn-ea"/>
                          <a:ea typeface="+mn-ea"/>
                        </a:rPr>
                        <a:t>로그인 전 상태에서 </a:t>
                      </a:r>
                      <a:r>
                        <a:rPr kumimoji="1" lang="ko-KR" altLang="en-US" sz="800" b="0" i="0" u="none" strike="noStrike" cap="none" normalizeH="0" baseline="0" dirty="0" err="1" smtClean="0">
                          <a:ln>
                            <a:noFill/>
                          </a:ln>
                          <a:solidFill>
                            <a:schemeClr val="tx1"/>
                          </a:solidFill>
                          <a:effectLst/>
                          <a:latin typeface="+mn-ea"/>
                          <a:ea typeface="+mn-ea"/>
                        </a:rPr>
                        <a:t>마이페이지</a:t>
                      </a:r>
                      <a:r>
                        <a:rPr kumimoji="1" lang="ko-KR" altLang="en-US" sz="800" b="0" i="0" u="none" strike="noStrike" cap="none" normalizeH="0" baseline="0" dirty="0" smtClean="0">
                          <a:ln>
                            <a:noFill/>
                          </a:ln>
                          <a:solidFill>
                            <a:schemeClr val="tx1"/>
                          </a:solidFill>
                          <a:effectLst/>
                          <a:latin typeface="+mn-ea"/>
                          <a:ea typeface="+mn-ea"/>
                        </a:rPr>
                        <a:t> 접근 시도 시 </a:t>
                      </a:r>
                      <a:r>
                        <a:rPr kumimoji="1" lang="en-US" altLang="ko-KR" sz="800" b="0" i="0" u="none" strike="noStrike" cap="none" normalizeH="0" baseline="0" dirty="0" smtClean="0">
                          <a:ln>
                            <a:noFill/>
                          </a:ln>
                          <a:solidFill>
                            <a:schemeClr val="tx1"/>
                          </a:solidFill>
                          <a:effectLst/>
                          <a:latin typeface="+mn-ea"/>
                          <a:ea typeface="+mn-ea"/>
                        </a:rPr>
                        <a:t>alert</a:t>
                      </a:r>
                      <a:r>
                        <a:rPr kumimoji="1" lang="ko-KR" altLang="en-US" sz="800" b="0" i="0" u="none" strike="noStrike" cap="none" normalizeH="0" baseline="0" dirty="0" smtClean="0">
                          <a:ln>
                            <a:noFill/>
                          </a:ln>
                          <a:solidFill>
                            <a:schemeClr val="tx1"/>
                          </a:solidFill>
                          <a:effectLst/>
                          <a:latin typeface="+mn-ea"/>
                          <a:ea typeface="+mn-ea"/>
                        </a:rPr>
                        <a:t>으로 막음</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0.90</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2024-05-30</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버전 업데이트</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2024-06-11</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화면</a:t>
                      </a:r>
                      <a:r>
                        <a:rPr kumimoji="1" lang="en-US" altLang="ko-KR" sz="800" b="0" i="0" u="none" strike="noStrike" cap="none" normalizeH="0" baseline="0" dirty="0" smtClean="0">
                          <a:ln>
                            <a:noFill/>
                          </a:ln>
                          <a:solidFill>
                            <a:schemeClr val="tx1"/>
                          </a:solidFill>
                          <a:effectLst/>
                          <a:latin typeface="+mn-ea"/>
                          <a:ea typeface="+mn-ea"/>
                        </a:rPr>
                        <a:t>ID</a:t>
                      </a:r>
                      <a:r>
                        <a:rPr kumimoji="1" lang="ko-KR" altLang="en-US" sz="800" b="0" i="0" u="none" strike="noStrike" cap="none" normalizeH="0" baseline="0" dirty="0" smtClean="0">
                          <a:ln>
                            <a:noFill/>
                          </a:ln>
                          <a:solidFill>
                            <a:schemeClr val="tx1"/>
                          </a:solidFill>
                          <a:effectLst/>
                          <a:latin typeface="+mn-ea"/>
                          <a:ea typeface="+mn-ea"/>
                        </a:rPr>
                        <a:t>추가</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2024-06-13</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lang="ko-KR" altLang="en-US" sz="800" dirty="0" smtClean="0">
                          <a:solidFill>
                            <a:schemeClr val="tx1"/>
                          </a:solidFill>
                        </a:rPr>
                        <a:t>개인정보 </a:t>
                      </a:r>
                      <a:r>
                        <a:rPr lang="ko-KR" altLang="en-US" sz="800" dirty="0" err="1" smtClean="0">
                          <a:solidFill>
                            <a:schemeClr val="tx1"/>
                          </a:solidFill>
                        </a:rPr>
                        <a:t>이용내역</a:t>
                      </a:r>
                      <a:r>
                        <a:rPr lang="ko-KR" altLang="en-US" sz="800" dirty="0" smtClean="0">
                          <a:solidFill>
                            <a:schemeClr val="tx1"/>
                          </a:solidFill>
                        </a:rPr>
                        <a:t> 추가</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ko-KR" altLang="en-US" sz="800" b="0" i="0" u="none" strike="noStrike" cap="none" normalizeH="0" baseline="0" dirty="0">
                        <a:ln>
                          <a:noFill/>
                        </a:ln>
                        <a:solidFill>
                          <a:schemeClr val="tx1">
                            <a:lumMod val="65000"/>
                            <a:lumOff val="35000"/>
                          </a:schemeClr>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
        <p:nvSpPr>
          <p:cNvPr id="10" name="제목 9"/>
          <p:cNvSpPr>
            <a:spLocks noGrp="1"/>
          </p:cNvSpPr>
          <p:nvPr>
            <p:ph type="ctrTitle"/>
          </p:nvPr>
        </p:nvSpPr>
        <p:spPr/>
        <p:txBody>
          <a:bodyPr/>
          <a:lstStyle/>
          <a:p>
            <a:r>
              <a:rPr lang="en-US" altLang="ko-KR" dirty="0">
                <a:ln>
                  <a:noFill/>
                </a:ln>
              </a:rPr>
              <a:t>Version History #1</a:t>
            </a:r>
            <a:endParaRPr lang="ko-KR" altLang="en-US">
              <a:ln>
                <a:noFill/>
              </a:ln>
            </a:endParaRPr>
          </a:p>
        </p:txBody>
      </p:sp>
      <p:graphicFrame>
        <p:nvGraphicFramePr>
          <p:cNvPr id="5" name="Group 56"/>
          <p:cNvGraphicFramePr>
            <a:graphicFrameLocks/>
          </p:cNvGraphicFramePr>
          <p:nvPr>
            <p:extLst>
              <p:ext uri="{D42A27DB-BD31-4B8C-83A1-F6EECF244321}">
                <p14:modId xmlns:p14="http://schemas.microsoft.com/office/powerpoint/2010/main" val="3321769018"/>
              </p:ext>
            </p:extLst>
          </p:nvPr>
        </p:nvGraphicFramePr>
        <p:xfrm>
          <a:off x="6119815" y="410330"/>
          <a:ext cx="5996592" cy="6065820"/>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상세 내용</a:t>
                      </a:r>
                      <a:endParaRPr kumimoji="1" lang="en-US" altLang="ko-KR" sz="800" b="1" i="0" u="none" strike="noStrike" cap="none" normalizeH="0" baseline="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2075" marR="0" lvl="0" indent="-92075" algn="l" defTabSz="914400" rtl="0" eaLnBrk="1" fontAlgn="base" latinLnBrk="1" hangingPunct="1">
                        <a:lnSpc>
                          <a:spcPct val="130000"/>
                        </a:lnSpc>
                        <a:spcBef>
                          <a:spcPct val="0"/>
                        </a:spcBef>
                        <a:spcAft>
                          <a:spcPct val="0"/>
                        </a:spcAft>
                        <a:buClrTx/>
                        <a:buSzTx/>
                        <a:buFont typeface="Arial" pitchFamily="34" charset="0"/>
                        <a:buChar char="•"/>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ko-KR" altLang="en-US" sz="800" b="0" i="0" u="none" strike="noStrike" cap="none" normalizeH="0" baseline="0" dirty="0">
                        <a:ln>
                          <a:noFill/>
                        </a:ln>
                        <a:solidFill>
                          <a:schemeClr val="tx1">
                            <a:lumMod val="65000"/>
                            <a:lumOff val="35000"/>
                          </a:schemeClr>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408160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주문상세</a:t>
            </a:r>
            <a:r>
              <a:rPr lang="en-US" altLang="ko-KR" dirty="0"/>
              <a:t>_</a:t>
            </a:r>
            <a:r>
              <a:rPr lang="ko-KR" altLang="en-US" dirty="0" err="1"/>
              <a:t>매장구매</a:t>
            </a:r>
            <a:endParaRPr lang="ko-KR" altLang="en-US" dirty="0"/>
          </a:p>
        </p:txBody>
      </p:sp>
      <p:sp>
        <p:nvSpPr>
          <p:cNvPr id="3" name="부제목 2"/>
          <p:cNvSpPr>
            <a:spLocks noGrp="1"/>
          </p:cNvSpPr>
          <p:nvPr>
            <p:ph type="subTitle" idx="1"/>
          </p:nvPr>
        </p:nvSpPr>
        <p:spPr/>
        <p:txBody>
          <a:bodyPr/>
          <a:lstStyle/>
          <a:p>
            <a:r>
              <a:rPr lang="en-US" altLang="ko-KR" dirty="0" smtClean="0"/>
              <a:t>IN_PC_MYP_02_03</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026359853"/>
              </p:ext>
            </p:extLst>
          </p:nvPr>
        </p:nvGraphicFramePr>
        <p:xfrm>
          <a:off x="9000565" y="44624"/>
          <a:ext cx="3152540" cy="50684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영수증번호</a:t>
                      </a:r>
                      <a:r>
                        <a:rPr lang="en-US" altLang="ko-KR"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주문일시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영수증번호와 </a:t>
                      </a:r>
                      <a:r>
                        <a:rPr lang="ko-KR" altLang="en-US" sz="800" b="0" u="none" baseline="0" dirty="0" err="1" smtClean="0">
                          <a:solidFill>
                            <a:schemeClr val="tx1"/>
                          </a:solidFill>
                          <a:latin typeface="+mn-ea"/>
                          <a:ea typeface="+mn-ea"/>
                        </a:rPr>
                        <a:t>구매일시</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구매일시</a:t>
                      </a:r>
                      <a:r>
                        <a:rPr lang="ko-KR" altLang="en-US" sz="800" b="0" u="none" baseline="0" dirty="0" smtClean="0">
                          <a:solidFill>
                            <a:schemeClr val="tx1"/>
                          </a:solidFill>
                          <a:latin typeface="+mn-ea"/>
                          <a:ea typeface="+mn-ea"/>
                        </a:rPr>
                        <a:t> 출력 형태</a:t>
                      </a:r>
                      <a:r>
                        <a:rPr lang="en-US" altLang="ko-KR" sz="800" b="0" u="none" baseline="0" dirty="0" smtClean="0">
                          <a:solidFill>
                            <a:schemeClr val="tx1"/>
                          </a:solidFill>
                          <a:latin typeface="+mn-ea"/>
                          <a:ea typeface="+mn-ea"/>
                        </a:rPr>
                        <a:t>: YYYY.MM.DD</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구매제품</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구매제품</a:t>
                      </a:r>
                      <a:r>
                        <a:rPr lang="ko-KR" altLang="en-US" sz="800" b="0" u="none" baseline="0" dirty="0" smtClean="0">
                          <a:solidFill>
                            <a:schemeClr val="tx1"/>
                          </a:solidFill>
                          <a:latin typeface="+mn-ea"/>
                          <a:ea typeface="+mn-ea"/>
                        </a:rPr>
                        <a:t> 목록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등 </a:t>
                      </a:r>
                      <a:r>
                        <a:rPr lang="ko-KR" altLang="en-US" sz="800" b="0" u="none" baseline="0" dirty="0" err="1" smtClean="0">
                          <a:solidFill>
                            <a:schemeClr val="tx1"/>
                          </a:solidFill>
                          <a:latin typeface="+mn-ea"/>
                          <a:ea typeface="+mn-ea"/>
                        </a:rPr>
                        <a:t>본품</a:t>
                      </a:r>
                      <a:r>
                        <a:rPr lang="ko-KR" altLang="en-US" sz="800" b="0" u="none" baseline="0" dirty="0" smtClean="0">
                          <a:solidFill>
                            <a:schemeClr val="tx1"/>
                          </a:solidFill>
                          <a:latin typeface="+mn-ea"/>
                          <a:ea typeface="+mn-ea"/>
                        </a:rPr>
                        <a:t> 외 제품 출력 없음</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2-1. </a:t>
                      </a:r>
                      <a:r>
                        <a:rPr lang="ko-KR" altLang="en-US" sz="800" b="1" u="none" kern="1200" baseline="0" dirty="0" err="1" smtClean="0">
                          <a:solidFill>
                            <a:schemeClr val="tx1"/>
                          </a:solidFill>
                          <a:latin typeface="+mn-ea"/>
                          <a:ea typeface="+mn-ea"/>
                          <a:cs typeface="+mn-cs"/>
                        </a:rPr>
                        <a:t>구매상태</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구매상태와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구매매장명</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2-2.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 관련 설명은 주문완료 화면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영역과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버튼</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주문의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주문상세에서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smtClean="0">
                          <a:solidFill>
                            <a:schemeClr val="tx1"/>
                          </a:solidFill>
                          <a:latin typeface="+mn-ea"/>
                          <a:ea typeface="+mn-ea"/>
                        </a:rPr>
                        <a:t>미결제 상태일 시 해당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주문자</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주문자 이름과 휴대폰번호 출력</a:t>
                      </a:r>
                      <a:endParaRPr lang="en-US" altLang="ko-KR" sz="800" b="0" u="none" baseline="0" dirty="0" smtClean="0">
                        <a:solidFill>
                          <a:schemeClr val="tx1"/>
                        </a:solidFill>
                        <a:latin typeface="+mn-ea"/>
                        <a:ea typeface="+mn-ea"/>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관리자 주문일 시 </a:t>
                      </a:r>
                      <a:r>
                        <a:rPr lang="ko-KR" altLang="en-US" sz="800" b="0" u="none" baseline="0" dirty="0" err="1" smtClean="0">
                          <a:solidFill>
                            <a:schemeClr val="tx1"/>
                          </a:solidFill>
                          <a:latin typeface="+mn-ea"/>
                          <a:ea typeface="+mn-ea"/>
                        </a:rPr>
                        <a:t>주문자명만</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이니스프리</a:t>
                      </a:r>
                      <a:r>
                        <a:rPr lang="ko-KR" altLang="en-US" sz="800" b="0" u="none" baseline="0" dirty="0" smtClean="0">
                          <a:solidFill>
                            <a:schemeClr val="tx1"/>
                          </a:solidFill>
                          <a:latin typeface="+mn-ea"/>
                          <a:ea typeface="+mn-ea"/>
                        </a:rPr>
                        <a:t> 관리자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주문제품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주문제품</a:t>
                      </a:r>
                      <a:r>
                        <a:rPr lang="ko-KR" altLang="en-US" sz="800" b="0" u="none" baseline="0" dirty="0" smtClean="0">
                          <a:solidFill>
                            <a:schemeClr val="tx1"/>
                          </a:solidFill>
                          <a:latin typeface="+mn-ea"/>
                          <a:ea typeface="+mn-ea"/>
                        </a:rPr>
                        <a:t> 목록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1" u="none" baseline="0" dirty="0" smtClean="0">
                          <a:solidFill>
                            <a:srgbClr val="C00000"/>
                          </a:solidFill>
                          <a:latin typeface="+mn-ea"/>
                          <a:ea typeface="+mn-ea"/>
                        </a:rPr>
                        <a:t>BO</a:t>
                      </a:r>
                      <a:r>
                        <a:rPr lang="ko-KR" altLang="en-US" sz="800" b="1" u="none" baseline="0" dirty="0" smtClean="0">
                          <a:solidFill>
                            <a:srgbClr val="C00000"/>
                          </a:solidFill>
                          <a:latin typeface="+mn-ea"/>
                          <a:ea typeface="+mn-ea"/>
                        </a:rPr>
                        <a:t>에서 당사귀책으로 발주 전 부분 취소 된 제품이 있을 시 해당 제품 제외하고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취소 제품은 취소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교환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반품 상세에서 확인</a:t>
                      </a:r>
                      <a:r>
                        <a:rPr lang="en-US" altLang="ko-KR" sz="800" b="0" u="none" baseline="0" dirty="0" smtClean="0">
                          <a:solidFill>
                            <a:schemeClr val="tx1"/>
                          </a:solidFill>
                          <a:latin typeface="+mn-ea"/>
                          <a:ea typeface="+mn-ea"/>
                        </a:rPr>
                        <a:t>)</a:t>
                      </a: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건 수</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증정품을</a:t>
                      </a:r>
                      <a:r>
                        <a:rPr lang="ko-KR" altLang="en-US" sz="800" b="0" u="none" kern="1200" baseline="0" dirty="0" smtClean="0">
                          <a:solidFill>
                            <a:schemeClr val="tx1"/>
                          </a:solidFill>
                          <a:latin typeface="+mn-ea"/>
                          <a:ea typeface="+mn-ea"/>
                          <a:cs typeface="+mn-cs"/>
                        </a:rPr>
                        <a:t> 제외한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같은 제품을 여러 개 담았을 시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건으로 </a:t>
                      </a:r>
                      <a:r>
                        <a:rPr lang="ko-KR" altLang="en-US" sz="800" b="0" u="none" kern="1200" baseline="0" dirty="0" err="1" smtClean="0">
                          <a:solidFill>
                            <a:schemeClr val="tx1"/>
                          </a:solidFill>
                          <a:latin typeface="+mn-ea"/>
                          <a:ea typeface="+mn-ea"/>
                          <a:cs typeface="+mn-cs"/>
                        </a:rPr>
                        <a:t>카운팅</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추가 </a:t>
                      </a:r>
                      <a:r>
                        <a:rPr lang="ko-KR" altLang="en-US" sz="800" b="0" u="none" kern="1200" baseline="0" dirty="0" err="1" smtClean="0">
                          <a:solidFill>
                            <a:schemeClr val="tx1"/>
                          </a:solidFill>
                          <a:latin typeface="+mn-ea"/>
                          <a:ea typeface="+mn-ea"/>
                          <a:cs typeface="+mn-cs"/>
                        </a:rPr>
                        <a:t>구성품도</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수에 포함</a:t>
                      </a:r>
                      <a:endParaRPr lang="en-US" altLang="ko-KR" sz="800" b="0"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주문서의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목록 정렬과 동일</a:t>
                      </a:r>
                      <a:endParaRPr lang="en-US" altLang="ko-KR" sz="800" b="0"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제품 </a:t>
                      </a:r>
                      <a:r>
                        <a:rPr lang="ko-KR" altLang="en-US" sz="800" kern="1200" baseline="0" dirty="0" err="1" smtClean="0">
                          <a:solidFill>
                            <a:prstClr val="black"/>
                          </a:solidFill>
                          <a:latin typeface="+mn-lt"/>
                          <a:ea typeface="+mn-ea"/>
                          <a:cs typeface="+mn-cs"/>
                        </a:rPr>
                        <a:t>썸네일</a:t>
                      </a:r>
                      <a:r>
                        <a:rPr lang="en-US" altLang="ko-KR" sz="800" kern="1200" baseline="0" dirty="0" smtClean="0">
                          <a:solidFill>
                            <a:prstClr val="black"/>
                          </a:solidFill>
                          <a:latin typeface="+mn-lt"/>
                          <a:ea typeface="+mn-ea"/>
                          <a:cs typeface="+mn-cs"/>
                        </a:rPr>
                        <a:t>, </a:t>
                      </a:r>
                      <a:r>
                        <a:rPr lang="ko-KR" altLang="en-US" sz="800" kern="1200" baseline="0" dirty="0" smtClean="0">
                          <a:solidFill>
                            <a:prstClr val="black"/>
                          </a:solidFill>
                          <a:latin typeface="+mn-lt"/>
                          <a:ea typeface="+mn-ea"/>
                          <a:cs typeface="+mn-cs"/>
                        </a:rPr>
                        <a:t>제품명 클릭 시 해당 제품의 상세 페이지로 이동</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5-1. </a:t>
                      </a:r>
                      <a:r>
                        <a:rPr lang="ko-KR" altLang="en-US" sz="800" b="1" u="none" kern="1200" baseline="0" dirty="0" err="1" smtClean="0">
                          <a:solidFill>
                            <a:schemeClr val="tx1"/>
                          </a:solidFill>
                          <a:latin typeface="+mn-ea"/>
                          <a:ea typeface="+mn-ea"/>
                          <a:cs typeface="+mn-cs"/>
                        </a:rPr>
                        <a:t>주문상태</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주문상태</a:t>
                      </a:r>
                      <a:r>
                        <a:rPr lang="ko-KR" altLang="en-US" sz="800" b="0" u="none" kern="1200" baseline="0" dirty="0" smtClean="0">
                          <a:solidFill>
                            <a:schemeClr val="tx1"/>
                          </a:solidFill>
                          <a:latin typeface="+mn-ea"/>
                          <a:ea typeface="+mn-ea"/>
                          <a:cs typeface="+mn-cs"/>
                        </a:rPr>
                        <a:t> 출력 영역</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출력 기준은 주문내역과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IN_PC_MYP_01_08</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1181734" cy="276999"/>
          </a:xfrm>
          <a:prstGeom prst="rect">
            <a:avLst/>
          </a:prstGeom>
          <a:solidFill>
            <a:schemeClr val="bg1"/>
          </a:solidFill>
        </p:spPr>
        <p:txBody>
          <a:bodyPr wrap="none">
            <a:spAutoFit/>
          </a:bodyPr>
          <a:lstStyle/>
          <a:p>
            <a:pPr>
              <a:defRPr/>
            </a:pPr>
            <a:r>
              <a:rPr lang="ko-KR" altLang="en-US" sz="1200" b="1" dirty="0" err="1" smtClean="0">
                <a:latin typeface="+mn-ea"/>
              </a:rPr>
              <a:t>주문상세</a:t>
            </a:r>
            <a:r>
              <a:rPr lang="ko-KR" altLang="en-US" sz="1200" b="1" dirty="0" smtClean="0">
                <a:latin typeface="+mn-ea"/>
              </a:rPr>
              <a:t>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1069592198"/>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err="1" smtClean="0">
                          <a:solidFill>
                            <a:prstClr val="black"/>
                          </a:solidFill>
                        </a:rPr>
                        <a:t>영수증번호</a:t>
                      </a:r>
                      <a:r>
                        <a:rPr lang="ko-KR" altLang="en-US" sz="800" b="1" dirty="0" smtClean="0">
                          <a:solidFill>
                            <a:prstClr val="black"/>
                          </a:solidFill>
                        </a:rPr>
                        <a:t>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1415504" y="26369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52" name="표 51"/>
          <p:cNvGraphicFramePr>
            <a:graphicFrameLocks noGrp="1"/>
          </p:cNvGraphicFramePr>
          <p:nvPr>
            <p:extLst>
              <p:ext uri="{D42A27DB-BD31-4B8C-83A1-F6EECF244321}">
                <p14:modId xmlns:p14="http://schemas.microsoft.com/office/powerpoint/2010/main" val="2024154653"/>
              </p:ext>
            </p:extLst>
          </p:nvPr>
        </p:nvGraphicFramePr>
        <p:xfrm>
          <a:off x="1550957" y="3251437"/>
          <a:ext cx="7250419" cy="2526014"/>
        </p:xfrm>
        <a:graphic>
          <a:graphicData uri="http://schemas.openxmlformats.org/drawingml/2006/table">
            <a:tbl>
              <a:tblPr firstRow="1" bandRow="1">
                <a:tableStyleId>{2D5ABB26-0587-4C30-8999-92F81FD0307C}</a:tableStyleId>
              </a:tblPr>
              <a:tblGrid>
                <a:gridCol w="938711">
                  <a:extLst>
                    <a:ext uri="{9D8B030D-6E8A-4147-A177-3AD203B41FA5}">
                      <a16:colId xmlns:a16="http://schemas.microsoft.com/office/drawing/2014/main" val="977863895"/>
                    </a:ext>
                  </a:extLst>
                </a:gridCol>
                <a:gridCol w="4569063">
                  <a:extLst>
                    <a:ext uri="{9D8B030D-6E8A-4147-A177-3AD203B41FA5}">
                      <a16:colId xmlns:a16="http://schemas.microsoft.com/office/drawing/2014/main" val="356602255"/>
                    </a:ext>
                  </a:extLst>
                </a:gridCol>
                <a:gridCol w="1742645">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구매제품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2</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99647">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84194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0631383"/>
                  </a:ext>
                </a:extLst>
              </a:tr>
              <a:tr h="21532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8429828"/>
                  </a:ext>
                </a:extLst>
              </a:tr>
            </a:tbl>
          </a:graphicData>
        </a:graphic>
      </p:graphicFrame>
      <p:grpSp>
        <p:nvGrpSpPr>
          <p:cNvPr id="53" name="그룹 52">
            <a:extLst>
              <a:ext uri="{FF2B5EF4-FFF2-40B4-BE49-F238E27FC236}">
                <a16:creationId xmlns:a16="http://schemas.microsoft.com/office/drawing/2014/main" id="{159809A1-5A1E-4FB9-B218-151E51C981E3}"/>
              </a:ext>
            </a:extLst>
          </p:cNvPr>
          <p:cNvGrpSpPr/>
          <p:nvPr/>
        </p:nvGrpSpPr>
        <p:grpSpPr>
          <a:xfrm>
            <a:off x="1608000" y="3722619"/>
            <a:ext cx="836647" cy="897912"/>
            <a:chOff x="1235339" y="2961048"/>
            <a:chExt cx="1199263" cy="1105474"/>
          </a:xfrm>
        </p:grpSpPr>
        <p:sp>
          <p:nvSpPr>
            <p:cNvPr id="54" name="직사각형 5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6" name="직선 연결선 5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6966074" y="33309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59" name="직사각형 58"/>
          <p:cNvSpPr/>
          <p:nvPr/>
        </p:nvSpPr>
        <p:spPr>
          <a:xfrm>
            <a:off x="7116006" y="3360916"/>
            <a:ext cx="1778051" cy="230832"/>
          </a:xfrm>
          <a:prstGeom prst="rect">
            <a:avLst/>
          </a:prstGeom>
        </p:spPr>
        <p:txBody>
          <a:bodyPr wrap="none">
            <a:spAutoFit/>
          </a:bodyPr>
          <a:lstStyle/>
          <a:p>
            <a:r>
              <a:rPr lang="ko-KR" altLang="en-US" sz="900" b="1" dirty="0"/>
              <a:t>매장구매완료</a:t>
            </a:r>
            <a:r>
              <a:rPr lang="en-US" altLang="ko-KR" sz="900" dirty="0"/>
              <a:t>(</a:t>
            </a:r>
            <a:r>
              <a:rPr lang="ko-KR" altLang="en-US" sz="900" dirty="0"/>
              <a:t>이마트</a:t>
            </a:r>
            <a:r>
              <a:rPr lang="en-US" altLang="ko-KR" sz="900" dirty="0"/>
              <a:t>_IF</a:t>
            </a:r>
            <a:r>
              <a:rPr lang="ko-KR" altLang="en-US" sz="900" dirty="0" err="1"/>
              <a:t>용산점</a:t>
            </a:r>
            <a:r>
              <a:rPr lang="en-US" altLang="ko-KR" sz="900" dirty="0" smtClean="0"/>
              <a:t>)</a:t>
            </a:r>
            <a:endParaRPr lang="ko-KR" altLang="en-US" sz="900" dirty="0">
              <a:solidFill>
                <a:srgbClr val="0070C0"/>
              </a:solidFill>
            </a:endParaRPr>
          </a:p>
        </p:txBody>
      </p:sp>
      <p:grpSp>
        <p:nvGrpSpPr>
          <p:cNvPr id="124" name="그룹 123">
            <a:extLst>
              <a:ext uri="{FF2B5EF4-FFF2-40B4-BE49-F238E27FC236}">
                <a16:creationId xmlns:a16="http://schemas.microsoft.com/office/drawing/2014/main" id="{159809A1-5A1E-4FB9-B218-151E51C981E3}"/>
              </a:ext>
            </a:extLst>
          </p:cNvPr>
          <p:cNvGrpSpPr/>
          <p:nvPr/>
        </p:nvGrpSpPr>
        <p:grpSpPr>
          <a:xfrm>
            <a:off x="1605715" y="4789307"/>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8" name="Oval 611">
            <a:extLst>
              <a:ext uri="{FF2B5EF4-FFF2-40B4-BE49-F238E27FC236}">
                <a16:creationId xmlns:a16="http://schemas.microsoft.com/office/drawing/2014/main" id="{8A3723C9-7A64-4677-9B95-EBFFA02C0DC4}"/>
              </a:ext>
            </a:extLst>
          </p:cNvPr>
          <p:cNvSpPr>
            <a:spLocks noChangeArrowheads="1"/>
          </p:cNvSpPr>
          <p:nvPr/>
        </p:nvSpPr>
        <p:spPr bwMode="auto">
          <a:xfrm>
            <a:off x="1429049" y="316497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29" name="Oval 611">
            <a:extLst>
              <a:ext uri="{FF2B5EF4-FFF2-40B4-BE49-F238E27FC236}">
                <a16:creationId xmlns:a16="http://schemas.microsoft.com/office/drawing/2014/main" id="{8A3723C9-7A64-4677-9B95-EBFFA02C0DC4}"/>
              </a:ext>
            </a:extLst>
          </p:cNvPr>
          <p:cNvSpPr>
            <a:spLocks noChangeArrowheads="1"/>
          </p:cNvSpPr>
          <p:nvPr/>
        </p:nvSpPr>
        <p:spPr bwMode="auto">
          <a:xfrm>
            <a:off x="7392168" y="41491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130" name="직사각형 129"/>
          <p:cNvSpPr/>
          <p:nvPr/>
        </p:nvSpPr>
        <p:spPr>
          <a:xfrm>
            <a:off x="9962438" y="0"/>
            <a:ext cx="2219539" cy="46294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화면 추가</a:t>
            </a:r>
            <a:endParaRPr lang="en-US" altLang="ko-KR" sz="800" dirty="0">
              <a:solidFill>
                <a:schemeClr val="tx1"/>
              </a:solidFill>
            </a:endParaRPr>
          </a:p>
        </p:txBody>
      </p:sp>
    </p:spTree>
    <p:extLst>
      <p:ext uri="{BB962C8B-B14F-4D97-AF65-F5344CB8AC3E}">
        <p14:creationId xmlns:p14="http://schemas.microsoft.com/office/powerpoint/2010/main" val="9871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255415660"/>
              </p:ext>
            </p:extLst>
          </p:nvPr>
        </p:nvGraphicFramePr>
        <p:xfrm>
          <a:off x="9000565" y="44624"/>
          <a:ext cx="3152540" cy="17240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구매자정보</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휴대폰번호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결제정보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결제정보 영역 설명과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 ####</a:t>
                      </a:r>
                      <a:r>
                        <a:rPr lang="en-US" altLang="ko-KR" sz="800" b="0" dirty="0" smtClean="0"/>
                        <a:t>)</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현금영수증 발급</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조회 기능은 제공하지 않음</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48649571"/>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결제금액</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할인금액</a:t>
                      </a:r>
                      <a:r>
                        <a:rPr lang="ko-KR" altLang="en-US" sz="800" b="0" u="none" kern="1200" baseline="0" dirty="0" smtClean="0">
                          <a:solidFill>
                            <a:schemeClr val="tx1"/>
                          </a:solidFill>
                          <a:latin typeface="+mn-ea"/>
                          <a:ea typeface="+mn-ea"/>
                          <a:cs typeface="+mn-cs"/>
                        </a:rPr>
                        <a:t> 합만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영역 </a:t>
                      </a:r>
                      <a:r>
                        <a:rPr lang="ko-KR" altLang="en-US" sz="800" b="0" u="none" kern="1200" baseline="0" dirty="0" err="1" smtClean="0">
                          <a:solidFill>
                            <a:schemeClr val="tx1"/>
                          </a:solidFill>
                          <a:latin typeface="+mn-ea"/>
                          <a:ea typeface="+mn-ea"/>
                          <a:cs typeface="+mn-cs"/>
                        </a:rPr>
                        <a:t>미제공</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그 외 기능은 </a:t>
                      </a: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결제금액 영역 설명과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 IN_PC_MYP_01_11</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52573340"/>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주문상세</a:t>
            </a:r>
            <a:r>
              <a:rPr lang="en-US" altLang="ko-KR" dirty="0"/>
              <a:t>_</a:t>
            </a:r>
            <a:r>
              <a:rPr lang="ko-KR" altLang="en-US" dirty="0" err="1"/>
              <a:t>매장구매</a:t>
            </a:r>
            <a:endParaRPr lang="ko-KR" altLang="en-US" dirty="0"/>
          </a:p>
        </p:txBody>
      </p:sp>
      <p:graphicFrame>
        <p:nvGraphicFramePr>
          <p:cNvPr id="63" name="표 62"/>
          <p:cNvGraphicFramePr>
            <a:graphicFrameLocks noGrp="1"/>
          </p:cNvGraphicFramePr>
          <p:nvPr>
            <p:extLst>
              <p:ext uri="{D42A27DB-BD31-4B8C-83A1-F6EECF244321}">
                <p14:modId xmlns:p14="http://schemas.microsoft.com/office/powerpoint/2010/main" val="953637265"/>
              </p:ext>
            </p:extLst>
          </p:nvPr>
        </p:nvGraphicFramePr>
        <p:xfrm>
          <a:off x="1515729" y="847691"/>
          <a:ext cx="7310905" cy="723302"/>
        </p:xfrm>
        <a:graphic>
          <a:graphicData uri="http://schemas.openxmlformats.org/drawingml/2006/table">
            <a:tbl>
              <a:tblPr firstRow="1" bandRow="1">
                <a:tableStyleId>{2D5ABB26-0587-4C30-8999-92F81FD0307C}</a:tableStyleId>
              </a:tblPr>
              <a:tblGrid>
                <a:gridCol w="705622">
                  <a:extLst>
                    <a:ext uri="{9D8B030D-6E8A-4147-A177-3AD203B41FA5}">
                      <a16:colId xmlns:a16="http://schemas.microsoft.com/office/drawing/2014/main" val="977863895"/>
                    </a:ext>
                  </a:extLst>
                </a:gridCol>
                <a:gridCol w="6605283">
                  <a:extLst>
                    <a:ext uri="{9D8B030D-6E8A-4147-A177-3AD203B41FA5}">
                      <a16:colId xmlns:a16="http://schemas.microsoft.com/office/drawing/2014/main" val="356602255"/>
                    </a:ext>
                  </a:extLst>
                </a:gridCol>
              </a:tblGrid>
              <a:tr h="14467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구매자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구매자명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1343472" y="8164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65" name="TextBox 64"/>
          <p:cNvSpPr txBox="1"/>
          <p:nvPr/>
        </p:nvSpPr>
        <p:spPr>
          <a:xfrm>
            <a:off x="1437454" y="1772816"/>
            <a:ext cx="646331" cy="230832"/>
          </a:xfrm>
          <a:prstGeom prst="rect">
            <a:avLst/>
          </a:prstGeom>
          <a:noFill/>
        </p:spPr>
        <p:txBody>
          <a:bodyPr wrap="none" rtlCol="0">
            <a:spAutoFit/>
          </a:bodyPr>
          <a:lstStyle/>
          <a:p>
            <a:r>
              <a:rPr lang="ko-KR" altLang="en-US" sz="900" b="1" dirty="0" smtClean="0"/>
              <a:t>결제정보</a:t>
            </a:r>
            <a:endParaRPr lang="ko-KR" altLang="en-US" sz="900" b="1" dirty="0"/>
          </a:p>
        </p:txBody>
      </p:sp>
      <p:graphicFrame>
        <p:nvGraphicFramePr>
          <p:cNvPr id="67" name="표 66"/>
          <p:cNvGraphicFramePr>
            <a:graphicFrameLocks noGrp="1"/>
          </p:cNvGraphicFramePr>
          <p:nvPr>
            <p:extLst>
              <p:ext uri="{D42A27DB-BD31-4B8C-83A1-F6EECF244321}">
                <p14:modId xmlns:p14="http://schemas.microsoft.com/office/powerpoint/2010/main" val="1265127591"/>
              </p:ext>
            </p:extLst>
          </p:nvPr>
        </p:nvGraphicFramePr>
        <p:xfrm>
          <a:off x="1521398" y="2047721"/>
          <a:ext cx="7310906" cy="4589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결제카드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현대카드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할부형태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일시불</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39135"/>
                  </a:ext>
                </a:extLst>
              </a:tr>
            </a:tbl>
          </a:graphicData>
        </a:graphic>
      </p:graphicFrame>
      <p:graphicFrame>
        <p:nvGraphicFramePr>
          <p:cNvPr id="68" name="표 67"/>
          <p:cNvGraphicFramePr>
            <a:graphicFrameLocks noGrp="1"/>
          </p:cNvGraphicFramePr>
          <p:nvPr>
            <p:extLst>
              <p:ext uri="{D42A27DB-BD31-4B8C-83A1-F6EECF244321}">
                <p14:modId xmlns:p14="http://schemas.microsoft.com/office/powerpoint/2010/main" val="4169287621"/>
              </p:ext>
            </p:extLst>
          </p:nvPr>
        </p:nvGraphicFramePr>
        <p:xfrm>
          <a:off x="1515729" y="2697332"/>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네이버페이</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graphicFrame>
        <p:nvGraphicFramePr>
          <p:cNvPr id="69" name="표 68"/>
          <p:cNvGraphicFramePr>
            <a:graphicFrameLocks noGrp="1"/>
          </p:cNvGraphicFramePr>
          <p:nvPr>
            <p:extLst>
              <p:ext uri="{D42A27DB-BD31-4B8C-83A1-F6EECF244321}">
                <p14:modId xmlns:p14="http://schemas.microsoft.com/office/powerpoint/2010/main" val="2124444802"/>
              </p:ext>
            </p:extLst>
          </p:nvPr>
        </p:nvGraphicFramePr>
        <p:xfrm>
          <a:off x="1520477" y="3166543"/>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뷰티포인트</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70" name="TextBox 69"/>
          <p:cNvSpPr txBox="1"/>
          <p:nvPr/>
        </p:nvSpPr>
        <p:spPr>
          <a:xfrm>
            <a:off x="1975523" y="2545447"/>
            <a:ext cx="697627" cy="215444"/>
          </a:xfrm>
          <a:prstGeom prst="rect">
            <a:avLst/>
          </a:prstGeom>
          <a:solidFill>
            <a:schemeClr val="bg1"/>
          </a:solidFill>
          <a:ln>
            <a:solidFill>
              <a:schemeClr val="accent1"/>
            </a:solidFill>
            <a:prstDash val="sysDash"/>
          </a:ln>
        </p:spPr>
        <p:txBody>
          <a:bodyPr wrap="none" rtlCol="0">
            <a:spAutoFit/>
          </a:bodyPr>
          <a:lstStyle>
            <a:defPPr>
              <a:defRPr lang="ko-KR"/>
            </a:defPPr>
            <a:lvl1pPr>
              <a:defRPr sz="800">
                <a:solidFill>
                  <a:srgbClr val="0070C0"/>
                </a:solidFill>
              </a:defRPr>
            </a:lvl1pPr>
          </a:lstStyle>
          <a:p>
            <a:r>
              <a:rPr lang="ko-KR" altLang="en-US" dirty="0" err="1"/>
              <a:t>네이버페이</a:t>
            </a:r>
            <a:endParaRPr lang="ko-KR" altLang="en-US" dirty="0"/>
          </a:p>
        </p:txBody>
      </p:sp>
      <p:sp>
        <p:nvSpPr>
          <p:cNvPr id="77" name="직사각형 76"/>
          <p:cNvSpPr/>
          <p:nvPr/>
        </p:nvSpPr>
        <p:spPr>
          <a:xfrm>
            <a:off x="2026820" y="3025591"/>
            <a:ext cx="697627" cy="215444"/>
          </a:xfrm>
          <a:prstGeom prst="rect">
            <a:avLst/>
          </a:prstGeom>
          <a:solidFill>
            <a:schemeClr val="bg1"/>
          </a:solidFill>
          <a:ln>
            <a:solidFill>
              <a:schemeClr val="accent1"/>
            </a:solidFill>
            <a:prstDash val="sysDash"/>
          </a:ln>
        </p:spPr>
        <p:txBody>
          <a:bodyPr wrap="none" rtlCol="0">
            <a:spAutoFit/>
          </a:bodyPr>
          <a:lstStyle/>
          <a:p>
            <a:r>
              <a:rPr lang="ko-KR" altLang="en-US" sz="800" dirty="0" err="1">
                <a:solidFill>
                  <a:srgbClr val="0070C0"/>
                </a:solidFill>
              </a:rPr>
              <a:t>뷰티포인트</a:t>
            </a:r>
            <a:endParaRPr lang="ko-KR" altLang="en-US" sz="800" dirty="0">
              <a:solidFill>
                <a:srgbClr val="0070C0"/>
              </a:solidFill>
            </a:endParaRPr>
          </a:p>
        </p:txBody>
      </p:sp>
      <p:sp>
        <p:nvSpPr>
          <p:cNvPr id="84" name="TextBox 83"/>
          <p:cNvSpPr txBox="1"/>
          <p:nvPr/>
        </p:nvSpPr>
        <p:spPr>
          <a:xfrm>
            <a:off x="2035016" y="1976398"/>
            <a:ext cx="595035" cy="215444"/>
          </a:xfrm>
          <a:prstGeom prst="rect">
            <a:avLst/>
          </a:prstGeom>
          <a:solidFill>
            <a:schemeClr val="bg1"/>
          </a:solidFill>
          <a:ln>
            <a:solidFill>
              <a:schemeClr val="accent1"/>
            </a:solidFill>
            <a:prstDash val="sysDash"/>
          </a:ln>
        </p:spPr>
        <p:txBody>
          <a:bodyPr wrap="none" rtlCol="0">
            <a:spAutoFit/>
          </a:bodyPr>
          <a:lstStyle>
            <a:defPPr>
              <a:defRPr lang="ko-KR"/>
            </a:defPPr>
            <a:lvl1pPr>
              <a:defRPr sz="800">
                <a:solidFill>
                  <a:srgbClr val="0070C0"/>
                </a:solidFill>
              </a:defRPr>
            </a:lvl1pPr>
          </a:lstStyle>
          <a:p>
            <a:r>
              <a:rPr lang="ko-KR" altLang="en-US" dirty="0"/>
              <a:t>신용카드</a:t>
            </a:r>
          </a:p>
        </p:txBody>
      </p:sp>
      <p:sp>
        <p:nvSpPr>
          <p:cNvPr id="85" name="사각형: 둥근 모서리 123">
            <a:extLst>
              <a:ext uri="{FF2B5EF4-FFF2-40B4-BE49-F238E27FC236}">
                <a16:creationId xmlns:a16="http://schemas.microsoft.com/office/drawing/2014/main" id="{E4A05542-64F5-4338-B1BD-570968F2C15F}"/>
              </a:ext>
            </a:extLst>
          </p:cNvPr>
          <p:cNvSpPr/>
          <p:nvPr/>
        </p:nvSpPr>
        <p:spPr>
          <a:xfrm>
            <a:off x="1540158" y="3990780"/>
            <a:ext cx="7270082" cy="2312990"/>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46EEB4C6-4320-49C2-A99E-4CC859BC2CBD}"/>
              </a:ext>
            </a:extLst>
          </p:cNvPr>
          <p:cNvSpPr txBox="1"/>
          <p:nvPr/>
        </p:nvSpPr>
        <p:spPr>
          <a:xfrm>
            <a:off x="1470566" y="3738656"/>
            <a:ext cx="646331" cy="230832"/>
          </a:xfrm>
          <a:prstGeom prst="rect">
            <a:avLst/>
          </a:prstGeom>
          <a:noFill/>
        </p:spPr>
        <p:txBody>
          <a:bodyPr wrap="none" rtlCol="0">
            <a:spAutoFit/>
          </a:bodyPr>
          <a:lstStyle/>
          <a:p>
            <a:r>
              <a:rPr lang="ko-KR" altLang="en-US" sz="900" b="1" dirty="0" smtClean="0">
                <a:latin typeface="+mn-ea"/>
              </a:rPr>
              <a:t>결제금액</a:t>
            </a:r>
            <a:endParaRPr lang="ko-KR" altLang="en-US" sz="900" b="1" dirty="0">
              <a:latin typeface="+mn-ea"/>
            </a:endParaRPr>
          </a:p>
        </p:txBody>
      </p:sp>
      <p:graphicFrame>
        <p:nvGraphicFramePr>
          <p:cNvPr id="87" name="표 86"/>
          <p:cNvGraphicFramePr>
            <a:graphicFrameLocks noGrp="1"/>
          </p:cNvGraphicFramePr>
          <p:nvPr>
            <p:extLst>
              <p:ext uri="{D42A27DB-BD31-4B8C-83A1-F6EECF244321}">
                <p14:modId xmlns:p14="http://schemas.microsoft.com/office/powerpoint/2010/main" val="2922012293"/>
              </p:ext>
            </p:extLst>
          </p:nvPr>
        </p:nvGraphicFramePr>
        <p:xfrm>
          <a:off x="1578259" y="4009680"/>
          <a:ext cx="7197476" cy="1271998"/>
        </p:xfrm>
        <a:graphic>
          <a:graphicData uri="http://schemas.openxmlformats.org/drawingml/2006/table">
            <a:tbl>
              <a:tblPr firstRow="1" bandRow="1">
                <a:tableStyleId>{2D5ABB26-0587-4C30-8999-92F81FD0307C}</a:tableStyleId>
              </a:tblPr>
              <a:tblGrid>
                <a:gridCol w="3846142">
                  <a:extLst>
                    <a:ext uri="{9D8B030D-6E8A-4147-A177-3AD203B41FA5}">
                      <a16:colId xmlns:a16="http://schemas.microsoft.com/office/drawing/2014/main" val="1827514643"/>
                    </a:ext>
                  </a:extLst>
                </a:gridCol>
                <a:gridCol w="3351334">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최종결제금액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59,500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88" name="표 87"/>
          <p:cNvGraphicFramePr>
            <a:graphicFrameLocks noGrp="1"/>
          </p:cNvGraphicFramePr>
          <p:nvPr>
            <p:extLst>
              <p:ext uri="{D42A27DB-BD31-4B8C-83A1-F6EECF244321}">
                <p14:modId xmlns:p14="http://schemas.microsoft.com/office/powerpoint/2010/main" val="2989113173"/>
              </p:ext>
            </p:extLst>
          </p:nvPr>
        </p:nvGraphicFramePr>
        <p:xfrm>
          <a:off x="1586873" y="5333960"/>
          <a:ext cx="7171609" cy="975360"/>
        </p:xfrm>
        <a:graphic>
          <a:graphicData uri="http://schemas.openxmlformats.org/drawingml/2006/table">
            <a:tbl>
              <a:tblPr firstRow="1" bandRow="1">
                <a:tableStyleId>{2D5ABB26-0587-4C30-8999-92F81FD0307C}</a:tableStyleId>
              </a:tblPr>
              <a:tblGrid>
                <a:gridCol w="3224372">
                  <a:extLst>
                    <a:ext uri="{9D8B030D-6E8A-4147-A177-3AD203B41FA5}">
                      <a16:colId xmlns:a16="http://schemas.microsoft.com/office/drawing/2014/main" val="1911955933"/>
                    </a:ext>
                  </a:extLst>
                </a:gridCol>
                <a:gridCol w="3947237">
                  <a:extLst>
                    <a:ext uri="{9D8B030D-6E8A-4147-A177-3AD203B41FA5}">
                      <a16:colId xmlns:a16="http://schemas.microsoft.com/office/drawing/2014/main" val="3492937783"/>
                    </a:ext>
                  </a:extLst>
                </a:gridCol>
              </a:tblGrid>
              <a:tr h="271846">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lumMod val="65000"/>
                              <a:lumOff val="35000"/>
                            </a:prstClr>
                          </a:solidFill>
                          <a:effectLst/>
                          <a:uLnTx/>
                          <a:uFillTx/>
                          <a:latin typeface="+mn-lt"/>
                          <a:ea typeface="+mn-ea"/>
                          <a:cs typeface="+mn-cs"/>
                        </a:rPr>
                        <a:t>뷰티포인트</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 혜택</a:t>
                      </a:r>
                      <a:endParaRPr kumimoji="0" lang="ko-KR" altLang="en-US" sz="8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L="144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3,090P</a:t>
                      </a:r>
                      <a:endParaRPr kumimoji="0" lang="ko-KR"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937131484"/>
                  </a:ext>
                </a:extLst>
              </a:tr>
              <a:tr h="172993">
                <a:tc>
                  <a:txBody>
                    <a:bodyPr/>
                    <a:lstStyle/>
                    <a:p>
                      <a:r>
                        <a:rPr lang="ko-KR" altLang="en-US" sz="800" dirty="0" err="1" smtClean="0">
                          <a:solidFill>
                            <a:schemeClr val="tx1">
                              <a:lumMod val="50000"/>
                              <a:lumOff val="50000"/>
                            </a:schemeClr>
                          </a:solidFill>
                        </a:rPr>
                        <a:t>ㄴ기본적립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r"/>
                      <a:r>
                        <a:rPr lang="en-US" altLang="ko-KR" sz="800" dirty="0" smtClean="0">
                          <a:solidFill>
                            <a:schemeClr val="tx1">
                              <a:lumMod val="50000"/>
                              <a:lumOff val="50000"/>
                            </a:schemeClr>
                          </a:solidFill>
                        </a:rPr>
                        <a:t>+ 490P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93783127"/>
                  </a:ext>
                </a:extLst>
              </a:tr>
              <a:tr h="172993">
                <a:tc>
                  <a:txBody>
                    <a:bodyPr/>
                    <a:lstStyle/>
                    <a:p>
                      <a:r>
                        <a:rPr lang="ko-KR" altLang="en-US" sz="800" dirty="0" err="1" smtClean="0">
                          <a:solidFill>
                            <a:schemeClr val="tx1">
                              <a:lumMod val="50000"/>
                              <a:lumOff val="50000"/>
                            </a:schemeClr>
                          </a:solidFill>
                        </a:rPr>
                        <a:t>ㄴ이벤트적립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+ 2,000P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54862205"/>
                  </a:ext>
                </a:extLst>
              </a:tr>
              <a:tr h="1729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50000"/>
                              <a:lumOff val="50000"/>
                            </a:schemeClr>
                          </a:solidFill>
                        </a:rPr>
                        <a:t>ㄴ리뷰적립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+ 600P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451226364"/>
                  </a:ext>
                </a:extLst>
              </a:tr>
            </a:tbl>
          </a:graphicData>
        </a:graphic>
      </p:graphicFrame>
      <p:sp>
        <p:nvSpPr>
          <p:cNvPr id="89" name="타원 88"/>
          <p:cNvSpPr/>
          <p:nvPr/>
        </p:nvSpPr>
        <p:spPr>
          <a:xfrm>
            <a:off x="2532775" y="5461669"/>
            <a:ext cx="112143" cy="11214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a:t>
            </a:r>
            <a:endParaRPr lang="ko-KR" altLang="en-US" sz="900" dirty="0"/>
          </a:p>
        </p:txBody>
      </p:sp>
      <p:sp>
        <p:nvSpPr>
          <p:cNvPr id="90" name="Oval 611">
            <a:extLst>
              <a:ext uri="{FF2B5EF4-FFF2-40B4-BE49-F238E27FC236}">
                <a16:creationId xmlns:a16="http://schemas.microsoft.com/office/drawing/2014/main" id="{8A3723C9-7A64-4677-9B95-EBFFA02C0DC4}"/>
              </a:ext>
            </a:extLst>
          </p:cNvPr>
          <p:cNvSpPr>
            <a:spLocks noChangeArrowheads="1"/>
          </p:cNvSpPr>
          <p:nvPr/>
        </p:nvSpPr>
        <p:spPr bwMode="auto">
          <a:xfrm>
            <a:off x="1343472" y="165417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92" name="Oval 611">
            <a:extLst>
              <a:ext uri="{FF2B5EF4-FFF2-40B4-BE49-F238E27FC236}">
                <a16:creationId xmlns:a16="http://schemas.microsoft.com/office/drawing/2014/main" id="{8A3723C9-7A64-4677-9B95-EBFFA02C0DC4}"/>
              </a:ext>
            </a:extLst>
          </p:cNvPr>
          <p:cNvSpPr>
            <a:spLocks noChangeArrowheads="1"/>
          </p:cNvSpPr>
          <p:nvPr/>
        </p:nvSpPr>
        <p:spPr bwMode="auto">
          <a:xfrm>
            <a:off x="1343472" y="37098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93" name="직사각형 92"/>
          <p:cNvSpPr/>
          <p:nvPr/>
        </p:nvSpPr>
        <p:spPr>
          <a:xfrm>
            <a:off x="9962438" y="0"/>
            <a:ext cx="2219539" cy="46294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화면 추가</a:t>
            </a:r>
            <a:endParaRPr lang="en-US" altLang="ko-KR" sz="800" dirty="0">
              <a:solidFill>
                <a:schemeClr val="tx1"/>
              </a:solidFill>
            </a:endParaRPr>
          </a:p>
        </p:txBody>
      </p:sp>
      <p:sp>
        <p:nvSpPr>
          <p:cNvPr id="2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23" name="직사각형 22"/>
          <p:cNvSpPr/>
          <p:nvPr/>
        </p:nvSpPr>
        <p:spPr>
          <a:xfrm>
            <a:off x="9965294" y="203942"/>
            <a:ext cx="2219539" cy="5358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V0.76 240517</a:t>
            </a:r>
          </a:p>
          <a:p>
            <a:pPr marL="92075" indent="-92075">
              <a:lnSpc>
                <a:spcPts val="1200"/>
              </a:lnSpc>
              <a:buFont typeface="Arial" panose="020B0604020202020204" pitchFamily="34" charset="0"/>
              <a:buChar char="•"/>
            </a:pPr>
            <a:r>
              <a:rPr lang="ko-KR" altLang="en-US" sz="800" dirty="0" smtClean="0">
                <a:solidFill>
                  <a:schemeClr val="tx1"/>
                </a:solidFill>
              </a:rPr>
              <a:t>결제금액 </a:t>
            </a:r>
            <a:r>
              <a:rPr lang="ko-KR" altLang="en-US" sz="800" dirty="0">
                <a:solidFill>
                  <a:schemeClr val="tx1"/>
                </a:solidFill>
              </a:rPr>
              <a:t>정보에서 </a:t>
            </a:r>
            <a:r>
              <a:rPr lang="ko-KR" altLang="en-US" sz="800" dirty="0" err="1">
                <a:solidFill>
                  <a:schemeClr val="tx1"/>
                </a:solidFill>
              </a:rPr>
              <a:t>뷰티포인트</a:t>
            </a:r>
            <a:r>
              <a:rPr lang="ko-KR" altLang="en-US" sz="800" dirty="0">
                <a:solidFill>
                  <a:schemeClr val="tx1"/>
                </a:solidFill>
              </a:rPr>
              <a:t> 결제 영역 </a:t>
            </a:r>
            <a:r>
              <a:rPr lang="ko-KR" altLang="en-US" sz="800" dirty="0" smtClean="0">
                <a:solidFill>
                  <a:schemeClr val="tx1"/>
                </a:solidFill>
              </a:rPr>
              <a:t>추가</a:t>
            </a:r>
            <a:r>
              <a:rPr lang="en-US" altLang="ko-KR" sz="800" dirty="0" smtClean="0">
                <a:solidFill>
                  <a:schemeClr val="tx1"/>
                </a:solidFill>
              </a:rPr>
              <a:t>(0524 </a:t>
            </a:r>
            <a:r>
              <a:rPr lang="ko-KR" altLang="en-US" sz="800" dirty="0" err="1">
                <a:solidFill>
                  <a:schemeClr val="tx1"/>
                </a:solidFill>
              </a:rPr>
              <a:t>정아름님</a:t>
            </a:r>
            <a:r>
              <a:rPr lang="ko-KR" altLang="en-US" sz="800" dirty="0">
                <a:solidFill>
                  <a:schemeClr val="tx1"/>
                </a:solidFill>
              </a:rPr>
              <a:t> 요청</a:t>
            </a:r>
            <a:r>
              <a:rPr lang="en-US" altLang="ko-KR" sz="800" dirty="0" smtClean="0">
                <a:solidFill>
                  <a:schemeClr val="tx1"/>
                </a:solidFill>
              </a:rPr>
              <a:t>)</a:t>
            </a:r>
            <a:endParaRPr lang="en-US" altLang="ko-KR" sz="800" dirty="0">
              <a:solidFill>
                <a:schemeClr val="tx1"/>
              </a:solidFill>
            </a:endParaRPr>
          </a:p>
          <a:p>
            <a:pPr>
              <a:lnSpc>
                <a:spcPts val="1200"/>
              </a:lnSpc>
            </a:pPr>
            <a:endParaRPr lang="en-US" altLang="ko-KR" sz="800" b="1" dirty="0" smtClean="0">
              <a:solidFill>
                <a:schemeClr val="tx1"/>
              </a:solidFill>
            </a:endParaRPr>
          </a:p>
        </p:txBody>
      </p:sp>
      <p:sp>
        <p:nvSpPr>
          <p:cNvPr id="25" name="부제목 2"/>
          <p:cNvSpPr>
            <a:spLocks noGrp="1"/>
          </p:cNvSpPr>
          <p:nvPr>
            <p:ph type="subTitle" idx="1"/>
          </p:nvPr>
        </p:nvSpPr>
        <p:spPr>
          <a:xfrm>
            <a:off x="777382" y="53333"/>
            <a:ext cx="2582314" cy="210759"/>
          </a:xfrm>
        </p:spPr>
        <p:txBody>
          <a:bodyPr/>
          <a:lstStyle/>
          <a:p>
            <a:r>
              <a:rPr lang="en-US" altLang="ko-KR" dirty="0" smtClean="0"/>
              <a:t>IN_PC_MYP_02_03</a:t>
            </a:r>
            <a:endParaRPr lang="ko-KR" altLang="en-US" dirty="0"/>
          </a:p>
        </p:txBody>
      </p:sp>
    </p:spTree>
    <p:extLst>
      <p:ext uri="{BB962C8B-B14F-4D97-AF65-F5344CB8AC3E}">
        <p14:creationId xmlns:p14="http://schemas.microsoft.com/office/powerpoint/2010/main" val="216675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074271997"/>
              </p:ext>
            </p:extLst>
          </p:nvPr>
        </p:nvGraphicFramePr>
        <p:xfrm>
          <a:off x="9000565" y="44624"/>
          <a:ext cx="3152540" cy="681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주문내역 목록으로 이동</a:t>
                      </a:r>
                      <a:endParaRPr lang="en-US" altLang="ko-KR" sz="800" b="0"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strike="noStrike" baseline="0" dirty="0" smtClean="0">
                          <a:solidFill>
                            <a:schemeClr val="tx1"/>
                          </a:solidFill>
                          <a:latin typeface="+mn-ea"/>
                          <a:ea typeface="+mn-ea"/>
                        </a:rPr>
                        <a:t>검색</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이동한 상태에서 </a:t>
                      </a:r>
                      <a:r>
                        <a:rPr lang="ko-KR" altLang="en-US" sz="800" b="0" u="none" strike="noStrike" baseline="0" dirty="0" err="1" smtClean="0">
                          <a:solidFill>
                            <a:schemeClr val="tx1"/>
                          </a:solidFill>
                          <a:latin typeface="+mn-ea"/>
                          <a:ea typeface="+mn-ea"/>
                        </a:rPr>
                        <a:t>주문상세로</a:t>
                      </a:r>
                      <a:r>
                        <a:rPr lang="ko-KR" altLang="en-US" sz="800" b="0" u="none" strike="noStrike" baseline="0" dirty="0" smtClean="0">
                          <a:solidFill>
                            <a:schemeClr val="tx1"/>
                          </a:solidFill>
                          <a:latin typeface="+mn-ea"/>
                          <a:ea typeface="+mn-ea"/>
                        </a:rPr>
                        <a:t> 진입했을 시 검색 값</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정보 유지되어야 함</a:t>
                      </a:r>
                      <a:endParaRPr lang="en-US" altLang="ko-KR" sz="800" b="0" u="none" strike="noStrik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graphicFrame>
        <p:nvGraphicFramePr>
          <p:cNvPr id="95" name="표 94"/>
          <p:cNvGraphicFramePr>
            <a:graphicFrameLocks noGrp="1"/>
          </p:cNvGraphicFramePr>
          <p:nvPr>
            <p:extLst/>
          </p:nvPr>
        </p:nvGraphicFramePr>
        <p:xfrm>
          <a:off x="133027" y="739790"/>
          <a:ext cx="1304427" cy="5497522"/>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4635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 name="제목 1"/>
          <p:cNvSpPr>
            <a:spLocks noGrp="1"/>
          </p:cNvSpPr>
          <p:nvPr>
            <p:ph type="ctrTitle"/>
          </p:nvPr>
        </p:nvSpPr>
        <p:spPr/>
        <p:txBody>
          <a:bodyPr/>
          <a:lstStyle/>
          <a:p>
            <a:r>
              <a:rPr lang="ko-KR" altLang="en-US" dirty="0" err="1"/>
              <a:t>주문상세</a:t>
            </a:r>
            <a:r>
              <a:rPr lang="en-US" altLang="ko-KR" dirty="0"/>
              <a:t>_</a:t>
            </a:r>
            <a:r>
              <a:rPr lang="ko-KR" altLang="en-US" dirty="0" err="1"/>
              <a:t>매장구매</a:t>
            </a:r>
            <a:endParaRPr lang="ko-KR" altLang="en-US" dirty="0"/>
          </a:p>
        </p:txBody>
      </p:sp>
      <p:sp>
        <p:nvSpPr>
          <p:cNvPr id="29" name="TextBox 28">
            <a:extLst>
              <a:ext uri="{FF2B5EF4-FFF2-40B4-BE49-F238E27FC236}">
                <a16:creationId xmlns:a16="http://schemas.microsoft.com/office/drawing/2014/main" id="{46EEB4C6-4320-49C2-A99E-4CC859BC2CBD}"/>
              </a:ext>
            </a:extLst>
          </p:cNvPr>
          <p:cNvSpPr txBox="1"/>
          <p:nvPr/>
        </p:nvSpPr>
        <p:spPr>
          <a:xfrm>
            <a:off x="1459269" y="731158"/>
            <a:ext cx="646331" cy="230832"/>
          </a:xfrm>
          <a:prstGeom prst="rect">
            <a:avLst/>
          </a:prstGeom>
          <a:noFill/>
        </p:spPr>
        <p:txBody>
          <a:bodyPr wrap="none" rtlCol="0">
            <a:spAutoFit/>
          </a:bodyPr>
          <a:lstStyle/>
          <a:p>
            <a:r>
              <a:rPr lang="ko-KR" altLang="en-US" sz="900" b="1" dirty="0" smtClean="0">
                <a:latin typeface="+mn-ea"/>
              </a:rPr>
              <a:t>결제금액</a:t>
            </a:r>
            <a:endParaRPr lang="ko-KR" altLang="en-US" sz="900" b="1" dirty="0">
              <a:latin typeface="+mn-ea"/>
            </a:endParaRPr>
          </a:p>
        </p:txBody>
      </p:sp>
      <p:sp>
        <p:nvSpPr>
          <p:cNvPr id="33" name="모서리가 둥근 직사각형 265">
            <a:extLst>
              <a:ext uri="{FF2B5EF4-FFF2-40B4-BE49-F238E27FC236}">
                <a16:creationId xmlns:a16="http://schemas.microsoft.com/office/drawing/2014/main" id="{31616FFB-3FF0-C846-C1A8-366204588010}"/>
              </a:ext>
            </a:extLst>
          </p:cNvPr>
          <p:cNvSpPr/>
          <p:nvPr/>
        </p:nvSpPr>
        <p:spPr>
          <a:xfrm>
            <a:off x="2999656" y="4724666"/>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34" name="직사각형 33"/>
          <p:cNvSpPr/>
          <p:nvPr/>
        </p:nvSpPr>
        <p:spPr>
          <a:xfrm>
            <a:off x="1555604" y="3414339"/>
            <a:ext cx="7254030" cy="376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indent="-88900">
              <a:buFont typeface="Arial" panose="020B0604020202020204" pitchFamily="34" charset="0"/>
              <a:buChar char="•"/>
            </a:pPr>
            <a:r>
              <a:rPr lang="ko-KR" altLang="en-US" sz="800" dirty="0">
                <a:solidFill>
                  <a:schemeClr val="tx1">
                    <a:lumMod val="50000"/>
                    <a:lumOff val="50000"/>
                  </a:schemeClr>
                </a:solidFill>
                <a:latin typeface="+mn-ea"/>
              </a:rPr>
              <a:t>교환</a:t>
            </a:r>
            <a:r>
              <a:rPr lang="en-US" altLang="ko-KR" sz="800" dirty="0">
                <a:solidFill>
                  <a:schemeClr val="tx1">
                    <a:lumMod val="50000"/>
                    <a:lumOff val="50000"/>
                  </a:schemeClr>
                </a:solidFill>
                <a:latin typeface="+mn-ea"/>
              </a:rPr>
              <a:t>, </a:t>
            </a:r>
            <a:r>
              <a:rPr lang="ko-KR" altLang="en-US" sz="800" dirty="0">
                <a:solidFill>
                  <a:schemeClr val="tx1">
                    <a:lumMod val="50000"/>
                    <a:lumOff val="50000"/>
                  </a:schemeClr>
                </a:solidFill>
                <a:latin typeface="+mn-ea"/>
              </a:rPr>
              <a:t>환불을 원하시면 영수증을 지참하여 구매 매장으로 방문해주세요</a:t>
            </a:r>
            <a:r>
              <a:rPr lang="en-US" altLang="ko-KR" sz="800" dirty="0">
                <a:solidFill>
                  <a:schemeClr val="tx1">
                    <a:lumMod val="50000"/>
                    <a:lumOff val="50000"/>
                  </a:schemeClr>
                </a:solidFill>
                <a:latin typeface="+mn-ea"/>
              </a:rPr>
              <a:t>.</a:t>
            </a:r>
            <a:r>
              <a:rPr lang="ko-KR" altLang="en-US" sz="800" dirty="0">
                <a:solidFill>
                  <a:schemeClr val="tx1">
                    <a:lumMod val="50000"/>
                    <a:lumOff val="50000"/>
                  </a:schemeClr>
                </a:solidFill>
                <a:latin typeface="+mn-ea"/>
              </a:rPr>
              <a:t> </a:t>
            </a:r>
            <a:r>
              <a:rPr lang="en-US" altLang="ko-KR" sz="800" dirty="0">
                <a:solidFill>
                  <a:schemeClr val="tx1">
                    <a:lumMod val="50000"/>
                    <a:lumOff val="50000"/>
                  </a:schemeClr>
                </a:solidFill>
                <a:latin typeface="+mn-ea"/>
              </a:rPr>
              <a:t>	</a:t>
            </a:r>
            <a:endParaRPr lang="ko-KR" altLang="en-US" sz="800" dirty="0">
              <a:solidFill>
                <a:schemeClr val="tx1">
                  <a:lumMod val="50000"/>
                  <a:lumOff val="50000"/>
                </a:schemeClr>
              </a:solidFill>
              <a:latin typeface="+mn-ea"/>
            </a:endParaRPr>
          </a:p>
        </p:txBody>
      </p:sp>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47125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16" name="사각형: 둥근 모서리 123">
            <a:extLst>
              <a:ext uri="{FF2B5EF4-FFF2-40B4-BE49-F238E27FC236}">
                <a16:creationId xmlns:a16="http://schemas.microsoft.com/office/drawing/2014/main" id="{E4A05542-64F5-4338-B1BD-570968F2C15F}"/>
              </a:ext>
            </a:extLst>
          </p:cNvPr>
          <p:cNvSpPr/>
          <p:nvPr/>
        </p:nvSpPr>
        <p:spPr>
          <a:xfrm>
            <a:off x="1540158" y="994228"/>
            <a:ext cx="7270082" cy="2350952"/>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표 16"/>
          <p:cNvGraphicFramePr>
            <a:graphicFrameLocks noGrp="1"/>
          </p:cNvGraphicFramePr>
          <p:nvPr>
            <p:extLst>
              <p:ext uri="{D42A27DB-BD31-4B8C-83A1-F6EECF244321}">
                <p14:modId xmlns:p14="http://schemas.microsoft.com/office/powerpoint/2010/main" val="3561522328"/>
              </p:ext>
            </p:extLst>
          </p:nvPr>
        </p:nvGraphicFramePr>
        <p:xfrm>
          <a:off x="1578259" y="1013128"/>
          <a:ext cx="7197476" cy="1271998"/>
        </p:xfrm>
        <a:graphic>
          <a:graphicData uri="http://schemas.openxmlformats.org/drawingml/2006/table">
            <a:tbl>
              <a:tblPr firstRow="1" bandRow="1">
                <a:tableStyleId>{2D5ABB26-0587-4C30-8999-92F81FD0307C}</a:tableStyleId>
              </a:tblPr>
              <a:tblGrid>
                <a:gridCol w="3846142">
                  <a:extLst>
                    <a:ext uri="{9D8B030D-6E8A-4147-A177-3AD203B41FA5}">
                      <a16:colId xmlns:a16="http://schemas.microsoft.com/office/drawing/2014/main" val="1827514643"/>
                    </a:ext>
                  </a:extLst>
                </a:gridCol>
                <a:gridCol w="3351334">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최종결제금액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59,500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2079007803"/>
              </p:ext>
            </p:extLst>
          </p:nvPr>
        </p:nvGraphicFramePr>
        <p:xfrm>
          <a:off x="1586873" y="2337408"/>
          <a:ext cx="7171609" cy="975360"/>
        </p:xfrm>
        <a:graphic>
          <a:graphicData uri="http://schemas.openxmlformats.org/drawingml/2006/table">
            <a:tbl>
              <a:tblPr firstRow="1" bandRow="1">
                <a:tableStyleId>{2D5ABB26-0587-4C30-8999-92F81FD0307C}</a:tableStyleId>
              </a:tblPr>
              <a:tblGrid>
                <a:gridCol w="3224372">
                  <a:extLst>
                    <a:ext uri="{9D8B030D-6E8A-4147-A177-3AD203B41FA5}">
                      <a16:colId xmlns:a16="http://schemas.microsoft.com/office/drawing/2014/main" val="1911955933"/>
                    </a:ext>
                  </a:extLst>
                </a:gridCol>
                <a:gridCol w="3947237">
                  <a:extLst>
                    <a:ext uri="{9D8B030D-6E8A-4147-A177-3AD203B41FA5}">
                      <a16:colId xmlns:a16="http://schemas.microsoft.com/office/drawing/2014/main" val="3492937783"/>
                    </a:ext>
                  </a:extLst>
                </a:gridCol>
              </a:tblGrid>
              <a:tr h="271846">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lumMod val="65000"/>
                              <a:lumOff val="35000"/>
                            </a:prstClr>
                          </a:solidFill>
                          <a:effectLst/>
                          <a:uLnTx/>
                          <a:uFillTx/>
                          <a:latin typeface="+mn-lt"/>
                          <a:ea typeface="+mn-ea"/>
                          <a:cs typeface="+mn-cs"/>
                        </a:rPr>
                        <a:t>뷰티포인트</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 혜택</a:t>
                      </a:r>
                      <a:endParaRPr kumimoji="0" lang="ko-KR" altLang="en-US" sz="8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L="144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3,090P</a:t>
                      </a:r>
                      <a:endParaRPr kumimoji="0" lang="ko-KR"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937131484"/>
                  </a:ext>
                </a:extLst>
              </a:tr>
              <a:tr h="172993">
                <a:tc>
                  <a:txBody>
                    <a:bodyPr/>
                    <a:lstStyle/>
                    <a:p>
                      <a:r>
                        <a:rPr lang="ko-KR" altLang="en-US" sz="800" dirty="0" err="1" smtClean="0">
                          <a:solidFill>
                            <a:schemeClr val="tx1">
                              <a:lumMod val="50000"/>
                              <a:lumOff val="50000"/>
                            </a:schemeClr>
                          </a:solidFill>
                        </a:rPr>
                        <a:t>ㄴ기본적립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r"/>
                      <a:r>
                        <a:rPr lang="en-US" altLang="ko-KR" sz="800" dirty="0" smtClean="0">
                          <a:solidFill>
                            <a:schemeClr val="tx1">
                              <a:lumMod val="50000"/>
                              <a:lumOff val="50000"/>
                            </a:schemeClr>
                          </a:solidFill>
                        </a:rPr>
                        <a:t>+ 490P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93783127"/>
                  </a:ext>
                </a:extLst>
              </a:tr>
              <a:tr h="172993">
                <a:tc>
                  <a:txBody>
                    <a:bodyPr/>
                    <a:lstStyle/>
                    <a:p>
                      <a:r>
                        <a:rPr lang="ko-KR" altLang="en-US" sz="800" dirty="0" err="1" smtClean="0">
                          <a:solidFill>
                            <a:schemeClr val="tx1">
                              <a:lumMod val="50000"/>
                              <a:lumOff val="50000"/>
                            </a:schemeClr>
                          </a:solidFill>
                        </a:rPr>
                        <a:t>ㄴ이벤트적립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+ 2,000P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54862205"/>
                  </a:ext>
                </a:extLst>
              </a:tr>
              <a:tr h="1729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50000"/>
                              <a:lumOff val="50000"/>
                            </a:schemeClr>
                          </a:solidFill>
                        </a:rPr>
                        <a:t>ㄴ리뷰적립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+ 600P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451226364"/>
                  </a:ext>
                </a:extLst>
              </a:tr>
            </a:tbl>
          </a:graphicData>
        </a:graphic>
      </p:graphicFrame>
      <p:sp>
        <p:nvSpPr>
          <p:cNvPr id="19" name="타원 18"/>
          <p:cNvSpPr/>
          <p:nvPr/>
        </p:nvSpPr>
        <p:spPr>
          <a:xfrm>
            <a:off x="2532775" y="2465117"/>
            <a:ext cx="112143" cy="11214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a:t>
            </a:r>
            <a:endParaRPr lang="ko-KR" altLang="en-US" sz="900" dirty="0"/>
          </a:p>
        </p:txBody>
      </p:sp>
      <p:sp>
        <p:nvSpPr>
          <p:cNvPr id="20" name="직사각형 19"/>
          <p:cNvSpPr/>
          <p:nvPr/>
        </p:nvSpPr>
        <p:spPr>
          <a:xfrm>
            <a:off x="9962438" y="0"/>
            <a:ext cx="2219539" cy="46294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화면 추가</a:t>
            </a:r>
            <a:endParaRPr lang="en-US" altLang="ko-KR" sz="800" dirty="0">
              <a:solidFill>
                <a:schemeClr val="tx1"/>
              </a:solidFill>
            </a:endParaRPr>
          </a:p>
        </p:txBody>
      </p:sp>
      <p:sp>
        <p:nvSpPr>
          <p:cNvPr id="2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23" name="부제목 2"/>
          <p:cNvSpPr>
            <a:spLocks noGrp="1"/>
          </p:cNvSpPr>
          <p:nvPr>
            <p:ph type="subTitle" idx="1"/>
          </p:nvPr>
        </p:nvSpPr>
        <p:spPr/>
        <p:txBody>
          <a:bodyPr/>
          <a:lstStyle/>
          <a:p>
            <a:r>
              <a:rPr lang="en-US" altLang="ko-KR" dirty="0" smtClean="0"/>
              <a:t>IN_PC_MYP_02_03</a:t>
            </a:r>
            <a:endParaRPr lang="ko-KR" altLang="en-US" dirty="0"/>
          </a:p>
        </p:txBody>
      </p:sp>
    </p:spTree>
    <p:extLst>
      <p:ext uri="{BB962C8B-B14F-4D97-AF65-F5344CB8AC3E}">
        <p14:creationId xmlns:p14="http://schemas.microsoft.com/office/powerpoint/2010/main" val="239976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옵션변경</a:t>
            </a:r>
            <a:endParaRPr lang="ko-KR" altLang="en-US" dirty="0"/>
          </a:p>
        </p:txBody>
      </p:sp>
      <p:sp>
        <p:nvSpPr>
          <p:cNvPr id="3" name="부제목 2"/>
          <p:cNvSpPr>
            <a:spLocks noGrp="1"/>
          </p:cNvSpPr>
          <p:nvPr>
            <p:ph type="subTitle" idx="1"/>
          </p:nvPr>
        </p:nvSpPr>
        <p:spPr/>
        <p:txBody>
          <a:bodyPr/>
          <a:lstStyle/>
          <a:p>
            <a:r>
              <a:rPr lang="en-US" altLang="ko-KR" dirty="0" smtClean="0">
                <a:latin typeface="+mj-lt"/>
                <a:ea typeface="+mj-ea"/>
                <a:cs typeface="+mj-cs"/>
              </a:rPr>
              <a:t>IN_PC_MYP_02_02</a:t>
            </a:r>
            <a:endParaRPr lang="ko-KR" altLang="en-US" dirty="0">
              <a:latin typeface="+mj-lt"/>
              <a:ea typeface="+mj-ea"/>
              <a:cs typeface="+mj-cs"/>
            </a:endParaRPr>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79757088"/>
              </p:ext>
            </p:extLst>
          </p:nvPr>
        </p:nvGraphicFramePr>
        <p:xfrm>
          <a:off x="9000565" y="44624"/>
          <a:ext cx="3152540" cy="241056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옵션목록</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err="1" smtClean="0">
                          <a:solidFill>
                            <a:schemeClr val="tx1"/>
                          </a:solidFill>
                          <a:latin typeface="+mn-ea"/>
                          <a:ea typeface="+mn-ea"/>
                          <a:cs typeface="+mn-cs"/>
                        </a:rPr>
                        <a:t>품절제품</a:t>
                      </a:r>
                      <a:r>
                        <a:rPr lang="ko-KR" altLang="en-US" sz="800" b="0" u="none" kern="1200" baseline="0" dirty="0" smtClean="0">
                          <a:solidFill>
                            <a:schemeClr val="tx1"/>
                          </a:solidFill>
                          <a:latin typeface="+mn-ea"/>
                          <a:ea typeface="+mn-ea"/>
                          <a:cs typeface="+mn-cs"/>
                        </a:rPr>
                        <a:t> 제외에 체크되어 있고 주문 옵션에 하이라이트 된 상태</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품절제품</a:t>
                      </a:r>
                      <a:r>
                        <a:rPr lang="ko-KR" altLang="en-US" sz="800" b="0" u="none" kern="1200" baseline="0" dirty="0" smtClean="0">
                          <a:solidFill>
                            <a:schemeClr val="tx1"/>
                          </a:solidFill>
                          <a:latin typeface="+mn-ea"/>
                          <a:ea typeface="+mn-ea"/>
                          <a:cs typeface="+mn-cs"/>
                        </a:rPr>
                        <a:t> 제외에 체크 시 품절된 옵션 </a:t>
                      </a:r>
                      <a:r>
                        <a:rPr lang="en-US" altLang="ko-KR" sz="800" b="0" u="none" kern="1200" baseline="0" dirty="0" smtClean="0">
                          <a:solidFill>
                            <a:schemeClr val="tx1"/>
                          </a:solidFill>
                          <a:latin typeface="+mn-ea"/>
                          <a:ea typeface="+mn-ea"/>
                          <a:cs typeface="+mn-cs"/>
                        </a:rPr>
                        <a:t>hidden</a:t>
                      </a:r>
                      <a:r>
                        <a:rPr lang="ko-KR" altLang="en-US" sz="800" b="0" u="none" kern="1200" baseline="0" dirty="0" smtClean="0">
                          <a:solidFill>
                            <a:schemeClr val="tx1"/>
                          </a:solidFill>
                          <a:latin typeface="+mn-ea"/>
                          <a:ea typeface="+mn-ea"/>
                          <a:cs typeface="+mn-cs"/>
                        </a:rPr>
                        <a:t>처리</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옵션명</a:t>
                      </a:r>
                      <a:r>
                        <a:rPr lang="ko-KR" altLang="en-US" sz="800" b="0" u="none" kern="1200" baseline="0" dirty="0" smtClean="0">
                          <a:solidFill>
                            <a:schemeClr val="tx1"/>
                          </a:solidFill>
                          <a:latin typeface="+mn-ea"/>
                          <a:ea typeface="+mn-ea"/>
                          <a:cs typeface="+mn-cs"/>
                        </a:rPr>
                        <a:t> 탭 시 탭 한 옵션 하이라이트 처리</a:t>
                      </a:r>
                      <a:endParaRPr lang="en-US" altLang="ko-KR" sz="800" b="0" u="none" kern="1200" baseline="0" dirty="0" smtClean="0">
                        <a:solidFill>
                          <a:schemeClr val="tx1"/>
                        </a:solidFill>
                        <a:latin typeface="+mn-ea"/>
                        <a:ea typeface="+mn-ea"/>
                        <a:cs typeface="+mn-cs"/>
                      </a:endParaRPr>
                    </a:p>
                    <a:p>
                      <a:pPr marL="0" indent="0">
                        <a:buFont typeface="Arial" panose="020B0604020202020204" pitchFamily="34" charset="0"/>
                        <a:buNone/>
                      </a:pPr>
                      <a:r>
                        <a:rPr lang="en-US" altLang="ko-KR" sz="800" b="1" u="none" baseline="0" dirty="0" smtClean="0">
                          <a:solidFill>
                            <a:schemeClr val="tx1"/>
                          </a:solidFill>
                          <a:latin typeface="+mn-ea"/>
                          <a:ea typeface="+mn-ea"/>
                        </a:rPr>
                        <a:t>1-1. </a:t>
                      </a:r>
                      <a:r>
                        <a:rPr lang="ko-KR" altLang="en-US" sz="800" b="1" u="none" baseline="0" dirty="0" smtClean="0">
                          <a:solidFill>
                            <a:schemeClr val="tx1"/>
                          </a:solidFill>
                          <a:latin typeface="+mn-ea"/>
                          <a:ea typeface="+mn-ea"/>
                        </a:rPr>
                        <a:t>품절된 옵션</a:t>
                      </a:r>
                      <a:endParaRPr lang="en-US" altLang="ko-KR" sz="800" b="1" u="none" baseline="0" dirty="0" smtClean="0">
                        <a:solidFill>
                          <a:schemeClr val="tx1"/>
                        </a:solidFill>
                        <a:latin typeface="+mn-ea"/>
                        <a:ea typeface="+mn-ea"/>
                      </a:endParaRPr>
                    </a:p>
                    <a:p>
                      <a:pPr marL="92075" indent="-92075">
                        <a:buFont typeface="Arial" panose="020B0604020202020204" pitchFamily="34" charset="0"/>
                        <a:buChar char="•"/>
                      </a:pPr>
                      <a:r>
                        <a:rPr lang="ko-KR" altLang="en-US" sz="800" b="0" u="none" baseline="0" dirty="0" err="1" smtClean="0">
                          <a:solidFill>
                            <a:schemeClr val="tx1"/>
                          </a:solidFill>
                          <a:latin typeface="+mn-ea"/>
                          <a:ea typeface="+mn-ea"/>
                        </a:rPr>
                        <a:t>일시품절</a:t>
                      </a:r>
                      <a:r>
                        <a:rPr lang="ko-KR" altLang="en-US" sz="800" b="0" u="none" baseline="0" dirty="0" smtClean="0">
                          <a:solidFill>
                            <a:schemeClr val="tx1"/>
                          </a:solidFill>
                          <a:latin typeface="+mn-ea"/>
                          <a:ea typeface="+mn-ea"/>
                        </a:rPr>
                        <a:t> 텍스트가 추가 출력되며 </a:t>
                      </a:r>
                      <a:r>
                        <a:rPr lang="ko-KR" altLang="en-US" sz="800" b="0" u="none" baseline="0" dirty="0" err="1" smtClean="0">
                          <a:solidFill>
                            <a:schemeClr val="tx1"/>
                          </a:solidFill>
                          <a:latin typeface="+mn-ea"/>
                          <a:ea typeface="+mn-ea"/>
                        </a:rPr>
                        <a:t>옵션명</a:t>
                      </a:r>
                      <a:r>
                        <a:rPr lang="ko-KR" altLang="en-US" sz="800" b="0" u="none" baseline="0" dirty="0" smtClean="0">
                          <a:solidFill>
                            <a:schemeClr val="tx1"/>
                          </a:solidFill>
                          <a:latin typeface="+mn-ea"/>
                          <a:ea typeface="+mn-ea"/>
                        </a:rPr>
                        <a:t> 흐리게 처리</a:t>
                      </a:r>
                      <a:endParaRPr lang="en-US" altLang="ko-KR" sz="800" b="0" u="none" baseline="0" dirty="0" smtClean="0">
                        <a:solidFill>
                          <a:schemeClr val="tx1"/>
                        </a:solidFill>
                        <a:latin typeface="+mn-ea"/>
                        <a:ea typeface="+mn-ea"/>
                      </a:endParaRPr>
                    </a:p>
                    <a:p>
                      <a:pPr marL="93663" marR="0" indent="-93663"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일시품절</a:t>
                      </a:r>
                      <a:r>
                        <a:rPr lang="ko-KR" altLang="en-US" sz="800" b="0" u="none" baseline="0" dirty="0" smtClean="0">
                          <a:solidFill>
                            <a:schemeClr val="tx1"/>
                          </a:solidFill>
                          <a:latin typeface="+mn-ea"/>
                          <a:ea typeface="+mn-ea"/>
                        </a:rPr>
                        <a:t> 옵션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92075" indent="-92075">
                        <a:buFont typeface="Arial" panose="020B0604020202020204" pitchFamily="34" charset="0"/>
                        <a:buChar char="•"/>
                      </a:pPr>
                      <a:r>
                        <a:rPr lang="ko-KR" altLang="en-US" sz="800" b="0" u="none" baseline="0" dirty="0" err="1" smtClean="0">
                          <a:solidFill>
                            <a:schemeClr val="tx1"/>
                          </a:solidFill>
                          <a:latin typeface="+mn-ea"/>
                          <a:ea typeface="+mn-ea"/>
                        </a:rPr>
                        <a:t>일시품절</a:t>
                      </a:r>
                      <a:r>
                        <a:rPr lang="ko-KR" altLang="en-US" sz="800" b="0" u="none" baseline="0" dirty="0" smtClean="0">
                          <a:solidFill>
                            <a:schemeClr val="tx1"/>
                          </a:solidFill>
                          <a:latin typeface="+mn-ea"/>
                          <a:ea typeface="+mn-ea"/>
                        </a:rPr>
                        <a:t> 텍스트가 추가 출력되며 </a:t>
                      </a:r>
                      <a:r>
                        <a:rPr lang="ko-KR" altLang="en-US" sz="800" b="0" u="none" baseline="0" dirty="0" err="1" smtClean="0">
                          <a:solidFill>
                            <a:schemeClr val="tx1"/>
                          </a:solidFill>
                          <a:latin typeface="+mn-ea"/>
                          <a:ea typeface="+mn-ea"/>
                        </a:rPr>
                        <a:t>옵션명</a:t>
                      </a:r>
                      <a:r>
                        <a:rPr lang="ko-KR" altLang="en-US" sz="800" b="0" u="none" baseline="0" dirty="0" smtClean="0">
                          <a:solidFill>
                            <a:schemeClr val="tx1"/>
                          </a:solidFill>
                          <a:latin typeface="+mn-ea"/>
                          <a:ea typeface="+mn-ea"/>
                        </a:rPr>
                        <a:t> 흐리게 처리</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저장</a:t>
                      </a:r>
                      <a:endParaRPr lang="en-US" altLang="ko-KR" sz="800" b="1" u="none" baseline="0" dirty="0" smtClean="0">
                        <a:solidFill>
                          <a:schemeClr val="tx1"/>
                        </a:solidFill>
                        <a:latin typeface="+mn-ea"/>
                        <a:ea typeface="+mn-ea"/>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클릭</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창 닫히고 토스트 메시지로 저장 완료 알림</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토스트 메시지</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저장이 완료되었습니다</a:t>
                      </a:r>
                      <a:r>
                        <a:rPr lang="en-US" altLang="ko-KR" sz="800" b="0" u="none" baseline="0" dirty="0" smtClean="0">
                          <a:solidFill>
                            <a:schemeClr val="tx1"/>
                          </a:solidFill>
                          <a:latin typeface="+mn-ea"/>
                          <a:ea typeface="+mn-ea"/>
                        </a:rPr>
                        <a:t>.</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클릭 시점에 </a:t>
                      </a:r>
                      <a:r>
                        <a:rPr lang="ko-KR" altLang="en-US" sz="800" b="0" u="none" kern="1200" baseline="0" dirty="0" err="1" smtClean="0">
                          <a:solidFill>
                            <a:schemeClr val="tx1"/>
                          </a:solidFill>
                          <a:latin typeface="+mn-ea"/>
                          <a:ea typeface="+mn-ea"/>
                          <a:cs typeface="+mn-cs"/>
                        </a:rPr>
                        <a:t>변경불가</a:t>
                      </a:r>
                      <a:r>
                        <a:rPr lang="ko-KR" altLang="en-US" sz="800" b="0" u="none" kern="1200" baseline="0" dirty="0" smtClean="0">
                          <a:solidFill>
                            <a:schemeClr val="tx1"/>
                          </a:solidFill>
                          <a:latin typeface="+mn-ea"/>
                          <a:ea typeface="+mn-ea"/>
                          <a:cs typeface="+mn-cs"/>
                        </a:rPr>
                        <a:t> 상태로 변경되었을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en-US" altLang="ko-KR" sz="800" b="1" u="none" kern="1200" baseline="0" dirty="0" smtClean="0">
                          <a:solidFill>
                            <a:schemeClr val="tx1"/>
                          </a:solidFill>
                          <a:latin typeface="+mn-ea"/>
                          <a:ea typeface="+mn-ea"/>
                          <a:cs typeface="+mn-cs"/>
                        </a:rPr>
                        <a:t>X, </a:t>
                      </a:r>
                      <a:r>
                        <a:rPr lang="ko-KR" altLang="en-US" sz="800" b="1" u="none" kern="1200" baseline="0" dirty="0" smtClean="0">
                          <a:solidFill>
                            <a:schemeClr val="tx1"/>
                          </a:solidFill>
                          <a:latin typeface="+mn-ea"/>
                          <a:ea typeface="+mn-ea"/>
                          <a:cs typeface="+mn-cs"/>
                        </a:rPr>
                        <a:t>취소</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3"/>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4"/>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Popup</a:t>
            </a:r>
            <a:endParaRPr lang="ko-KR" altLang="en-US" dirty="0"/>
          </a:p>
        </p:txBody>
      </p:sp>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47625" y="501393"/>
            <a:ext cx="8915399"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703471" y="2689108"/>
            <a:ext cx="3013087" cy="2144517"/>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1727596" y="2752600"/>
            <a:ext cx="697627" cy="323165"/>
          </a:xfrm>
          <a:prstGeom prst="rect">
            <a:avLst/>
          </a:prstGeom>
          <a:noFill/>
        </p:spPr>
        <p:txBody>
          <a:bodyPr wrap="none" rtlCol="0">
            <a:spAutoFit/>
          </a:bodyPr>
          <a:lstStyle/>
          <a:p>
            <a:pPr>
              <a:lnSpc>
                <a:spcPct val="150000"/>
              </a:lnSpc>
            </a:pPr>
            <a:r>
              <a:rPr lang="ko-KR" altLang="en-US" sz="1000" b="1" dirty="0" err="1" smtClean="0"/>
              <a:t>옵션변경</a:t>
            </a:r>
            <a:endParaRPr lang="ko-KR" altLang="en-US" sz="900" dirty="0">
              <a:solidFill>
                <a:schemeClr val="bg1">
                  <a:lumMod val="65000"/>
                </a:schemeClr>
              </a:solidFill>
            </a:endParaRPr>
          </a:p>
        </p:txBody>
      </p:sp>
      <p:sp>
        <p:nvSpPr>
          <p:cNvPr id="56" name="직사각형 55"/>
          <p:cNvSpPr/>
          <p:nvPr/>
        </p:nvSpPr>
        <p:spPr>
          <a:xfrm>
            <a:off x="4337086" y="2771411"/>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aphicFrame>
        <p:nvGraphicFramePr>
          <p:cNvPr id="57" name="표 56"/>
          <p:cNvGraphicFramePr>
            <a:graphicFrameLocks noGrp="1"/>
          </p:cNvGraphicFramePr>
          <p:nvPr>
            <p:extLst>
              <p:ext uri="{D42A27DB-BD31-4B8C-83A1-F6EECF244321}">
                <p14:modId xmlns:p14="http://schemas.microsoft.com/office/powerpoint/2010/main" val="2962765284"/>
              </p:ext>
            </p:extLst>
          </p:nvPr>
        </p:nvGraphicFramePr>
        <p:xfrm>
          <a:off x="1727759" y="3270901"/>
          <a:ext cx="2895600" cy="1095194"/>
        </p:xfrm>
        <a:graphic>
          <a:graphicData uri="http://schemas.openxmlformats.org/drawingml/2006/table">
            <a:tbl>
              <a:tblPr firstRow="1" bandRow="1">
                <a:tableStyleId>{2D5ABB26-0587-4C30-8999-92F81FD0307C}</a:tableStyleId>
              </a:tblPr>
              <a:tblGrid>
                <a:gridCol w="2358425">
                  <a:extLst>
                    <a:ext uri="{9D8B030D-6E8A-4147-A177-3AD203B41FA5}">
                      <a16:colId xmlns:a16="http://schemas.microsoft.com/office/drawing/2014/main" val="1305893025"/>
                    </a:ext>
                  </a:extLst>
                </a:gridCol>
                <a:gridCol w="537175">
                  <a:extLst>
                    <a:ext uri="{9D8B030D-6E8A-4147-A177-3AD203B41FA5}">
                      <a16:colId xmlns:a16="http://schemas.microsoft.com/office/drawing/2014/main" val="315271563"/>
                    </a:ext>
                  </a:extLst>
                </a:gridCol>
              </a:tblGrid>
              <a:tr h="363674">
                <a:tc>
                  <a:txBody>
                    <a:bodyPr/>
                    <a:lstStyle/>
                    <a:p>
                      <a:pPr>
                        <a:lnSpc>
                          <a:spcPct val="150000"/>
                        </a:lnSpc>
                      </a:pPr>
                      <a:r>
                        <a:rPr lang="ko-KR" altLang="en-US" sz="900" dirty="0" err="1" smtClean="0">
                          <a:solidFill>
                            <a:schemeClr val="tx1"/>
                          </a:solidFill>
                        </a:rPr>
                        <a:t>심플라벨</a:t>
                      </a:r>
                      <a:r>
                        <a:rPr lang="ko-KR" altLang="en-US" sz="900" dirty="0" smtClean="0">
                          <a:solidFill>
                            <a:schemeClr val="tx1"/>
                          </a:solidFill>
                        </a:rPr>
                        <a:t> </a:t>
                      </a:r>
                      <a:r>
                        <a:rPr lang="ko-KR" altLang="en-US" sz="900" dirty="0" err="1" smtClean="0">
                          <a:solidFill>
                            <a:schemeClr val="tx1"/>
                          </a:solidFill>
                        </a:rPr>
                        <a:t>롱앤컬</a:t>
                      </a:r>
                      <a:r>
                        <a:rPr lang="ko-KR" altLang="en-US" sz="900" dirty="0" smtClean="0">
                          <a:solidFill>
                            <a:schemeClr val="tx1"/>
                          </a:solidFill>
                        </a:rPr>
                        <a:t> 마스카라</a:t>
                      </a:r>
                      <a:endParaRPr lang="en-US" altLang="ko-KR" sz="900" dirty="0" smtClean="0">
                        <a:solidFill>
                          <a:schemeClr val="tx1"/>
                        </a:solidFill>
                      </a:endParaRPr>
                    </a:p>
                  </a:txBody>
                  <a:tcPr anchor="ctr"/>
                </a:tc>
                <a:tc>
                  <a:txBody>
                    <a:bodyPr/>
                    <a:lstStyle/>
                    <a:p>
                      <a:pPr algn="r" latinLnBrk="1"/>
                      <a:endParaRPr lang="ko-KR" altLang="en-US" sz="800" dirty="0"/>
                    </a:p>
                  </a:txBody>
                  <a:tcPr anchor="ctr"/>
                </a:tc>
                <a:extLst>
                  <a:ext uri="{0D108BD9-81ED-4DB2-BD59-A6C34878D82A}">
                    <a16:rowId xmlns:a16="http://schemas.microsoft.com/office/drawing/2014/main" val="26653478"/>
                  </a:ext>
                </a:extLst>
              </a:tr>
              <a:tr h="363674">
                <a:tc>
                  <a:txBody>
                    <a:bodyPr/>
                    <a:lstStyle/>
                    <a:p>
                      <a:pPr marL="0" algn="l" defTabSz="914400" rtl="0" eaLnBrk="1" latinLnBrk="1" hangingPunct="1">
                        <a:lnSpc>
                          <a:spcPct val="200000"/>
                        </a:lnSpc>
                      </a:pPr>
                      <a:r>
                        <a:rPr lang="ko-KR" altLang="en-US" sz="900" dirty="0" err="1" smtClean="0">
                          <a:solidFill>
                            <a:srgbClr val="FF0000"/>
                          </a:solidFill>
                          <a:latin typeface="+mn-ea"/>
                          <a:ea typeface="+mn-ea"/>
                        </a:rPr>
                        <a:t>일시품절</a:t>
                      </a:r>
                      <a:r>
                        <a:rPr lang="ko-KR" altLang="en-US" sz="900" dirty="0" smtClean="0">
                          <a:solidFill>
                            <a:srgbClr val="FF0000"/>
                          </a:solidFill>
                          <a:latin typeface="+mn-ea"/>
                          <a:ea typeface="+mn-ea"/>
                        </a:rPr>
                        <a:t> </a:t>
                      </a:r>
                      <a:r>
                        <a:rPr lang="ko-KR" altLang="en-US" sz="900" b="1" kern="1200" dirty="0" err="1" smtClean="0">
                          <a:solidFill>
                            <a:srgbClr val="1CF426"/>
                          </a:solidFill>
                          <a:latin typeface="+mn-ea"/>
                          <a:ea typeface="+mn-ea"/>
                          <a:cs typeface="+mn-cs"/>
                        </a:rPr>
                        <a:t>심플라벨</a:t>
                      </a:r>
                      <a:r>
                        <a:rPr lang="ko-KR" altLang="en-US" sz="900" b="1" kern="1200" dirty="0" smtClean="0">
                          <a:solidFill>
                            <a:srgbClr val="1CF426"/>
                          </a:solidFill>
                          <a:latin typeface="+mn-ea"/>
                          <a:ea typeface="+mn-ea"/>
                          <a:cs typeface="+mn-cs"/>
                        </a:rPr>
                        <a:t> </a:t>
                      </a:r>
                      <a:r>
                        <a:rPr lang="ko-KR" altLang="en-US" sz="900" b="1" kern="1200" dirty="0" err="1" smtClean="0">
                          <a:solidFill>
                            <a:srgbClr val="1CF426"/>
                          </a:solidFill>
                          <a:latin typeface="+mn-ea"/>
                          <a:ea typeface="+mn-ea"/>
                          <a:cs typeface="+mn-cs"/>
                        </a:rPr>
                        <a:t>볼륨앤컬</a:t>
                      </a:r>
                      <a:r>
                        <a:rPr lang="ko-KR" altLang="en-US" sz="900" b="1" kern="1200" dirty="0" smtClean="0">
                          <a:solidFill>
                            <a:srgbClr val="1CF426"/>
                          </a:solidFill>
                          <a:latin typeface="+mn-ea"/>
                          <a:ea typeface="+mn-ea"/>
                          <a:cs typeface="+mn-cs"/>
                        </a:rPr>
                        <a:t> 마스카라</a:t>
                      </a:r>
                      <a:endParaRPr lang="en-US" altLang="ko-KR" sz="900" b="1" kern="1200" dirty="0" smtClean="0">
                        <a:solidFill>
                          <a:srgbClr val="1CF426"/>
                        </a:solidFill>
                        <a:latin typeface="+mn-ea"/>
                        <a:ea typeface="+mn-ea"/>
                        <a:cs typeface="+mn-cs"/>
                      </a:endParaRPr>
                    </a:p>
                  </a:txBody>
                  <a:tcPr anchor="ctr"/>
                </a:tc>
                <a:tc>
                  <a:txBody>
                    <a:bodyPr/>
                    <a:lstStyle/>
                    <a:p>
                      <a:pPr algn="r" latinLnBrk="1"/>
                      <a:endParaRPr lang="ko-KR" altLang="en-US" sz="800" dirty="0"/>
                    </a:p>
                  </a:txBody>
                  <a:tcPr anchor="ctr"/>
                </a:tc>
                <a:extLst>
                  <a:ext uri="{0D108BD9-81ED-4DB2-BD59-A6C34878D82A}">
                    <a16:rowId xmlns:a16="http://schemas.microsoft.com/office/drawing/2014/main" val="2967711223"/>
                  </a:ext>
                </a:extLst>
              </a:tr>
              <a:tr h="363674">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lang="ko-KR" altLang="en-US" sz="900" dirty="0" err="1" smtClean="0">
                          <a:solidFill>
                            <a:srgbClr val="FF0000"/>
                          </a:solidFill>
                          <a:latin typeface="+mn-ea"/>
                          <a:ea typeface="+mn-ea"/>
                        </a:rPr>
                        <a:t>일시품절</a:t>
                      </a:r>
                      <a:r>
                        <a:rPr lang="ko-KR" altLang="en-US" sz="900" dirty="0" smtClean="0">
                          <a:solidFill>
                            <a:srgbClr val="FF0000"/>
                          </a:solidFill>
                          <a:latin typeface="+mn-ea"/>
                          <a:ea typeface="+mn-ea"/>
                        </a:rPr>
                        <a:t> </a:t>
                      </a:r>
                      <a:r>
                        <a:rPr lang="ko-KR" altLang="en-US" sz="800" kern="1200" baseline="0" dirty="0" err="1" smtClean="0">
                          <a:solidFill>
                            <a:schemeClr val="bg1">
                              <a:lumMod val="75000"/>
                            </a:schemeClr>
                          </a:solidFill>
                          <a:latin typeface="+mn-ea"/>
                          <a:ea typeface="+mn-ea"/>
                          <a:cs typeface="+mn-cs"/>
                        </a:rPr>
                        <a:t>심플라벨</a:t>
                      </a:r>
                      <a:r>
                        <a:rPr lang="ko-KR" altLang="en-US" sz="800" kern="1200" baseline="0" dirty="0" smtClean="0">
                          <a:solidFill>
                            <a:schemeClr val="bg1">
                              <a:lumMod val="75000"/>
                            </a:schemeClr>
                          </a:solidFill>
                          <a:latin typeface="+mn-ea"/>
                          <a:ea typeface="+mn-ea"/>
                          <a:cs typeface="+mn-cs"/>
                        </a:rPr>
                        <a:t> </a:t>
                      </a:r>
                      <a:r>
                        <a:rPr lang="ko-KR" altLang="en-US" sz="800" kern="1200" baseline="0" dirty="0" err="1" smtClean="0">
                          <a:solidFill>
                            <a:schemeClr val="bg1">
                              <a:lumMod val="75000"/>
                            </a:schemeClr>
                          </a:solidFill>
                          <a:latin typeface="+mn-ea"/>
                          <a:ea typeface="+mn-ea"/>
                          <a:cs typeface="+mn-cs"/>
                        </a:rPr>
                        <a:t>슈퍼볼륨</a:t>
                      </a:r>
                      <a:r>
                        <a:rPr lang="ko-KR" altLang="en-US" sz="800" kern="1200" baseline="0" dirty="0" smtClean="0">
                          <a:solidFill>
                            <a:schemeClr val="bg1">
                              <a:lumMod val="75000"/>
                            </a:schemeClr>
                          </a:solidFill>
                          <a:latin typeface="+mn-ea"/>
                          <a:ea typeface="+mn-ea"/>
                          <a:cs typeface="+mn-cs"/>
                        </a:rPr>
                        <a:t> 마스카라</a:t>
                      </a:r>
                      <a:endParaRPr lang="en-US" altLang="ko-KR" sz="800" kern="1200" baseline="0" dirty="0" smtClean="0">
                        <a:solidFill>
                          <a:schemeClr val="bg1">
                            <a:lumMod val="75000"/>
                          </a:schemeClr>
                        </a:solidFill>
                        <a:latin typeface="+mn-ea"/>
                        <a:ea typeface="+mn-ea"/>
                        <a:cs typeface="+mn-cs"/>
                      </a:endParaRPr>
                    </a:p>
                  </a:txBody>
                  <a:tcPr anchor="ctr"/>
                </a:tc>
                <a:tc>
                  <a:txBody>
                    <a:bodyPr/>
                    <a:lstStyle/>
                    <a:p>
                      <a:pPr algn="r" latinLnBrk="1"/>
                      <a:endParaRPr lang="ko-KR" altLang="en-US" sz="800" dirty="0"/>
                    </a:p>
                  </a:txBody>
                  <a:tcPr anchor="ctr"/>
                </a:tc>
                <a:extLst>
                  <a:ext uri="{0D108BD9-81ED-4DB2-BD59-A6C34878D82A}">
                    <a16:rowId xmlns:a16="http://schemas.microsoft.com/office/drawing/2014/main" val="907959448"/>
                  </a:ext>
                </a:extLst>
              </a:tr>
            </a:tbl>
          </a:graphicData>
        </a:graphic>
      </p:graphicFrame>
      <p:sp>
        <p:nvSpPr>
          <p:cNvPr id="58" name="직사각형 57"/>
          <p:cNvSpPr/>
          <p:nvPr/>
        </p:nvSpPr>
        <p:spPr>
          <a:xfrm>
            <a:off x="3800336" y="3074131"/>
            <a:ext cx="837089" cy="215444"/>
          </a:xfrm>
          <a:prstGeom prst="rect">
            <a:avLst/>
          </a:prstGeom>
        </p:spPr>
        <p:txBody>
          <a:bodyPr wrap="none">
            <a:spAutoFit/>
          </a:bodyPr>
          <a:lstStyle/>
          <a:p>
            <a:r>
              <a:rPr lang="ko-KR" altLang="en-US" sz="800" dirty="0" err="1" smtClean="0"/>
              <a:t>품절제품</a:t>
            </a:r>
            <a:r>
              <a:rPr lang="ko-KR" altLang="en-US" sz="800" dirty="0" smtClean="0"/>
              <a:t> 제외</a:t>
            </a:r>
            <a:endParaRPr lang="ko-KR" altLang="en-US" sz="800" dirty="0"/>
          </a:p>
        </p:txBody>
      </p:sp>
      <p:grpSp>
        <p:nvGrpSpPr>
          <p:cNvPr id="68" name="그룹 67">
            <a:extLst>
              <a:ext uri="{FF2B5EF4-FFF2-40B4-BE49-F238E27FC236}">
                <a16:creationId xmlns:a16="http://schemas.microsoft.com/office/drawing/2014/main" id="{893A9EA9-BF48-B432-9144-9B9AC729F460}"/>
              </a:ext>
            </a:extLst>
          </p:cNvPr>
          <p:cNvGrpSpPr/>
          <p:nvPr/>
        </p:nvGrpSpPr>
        <p:grpSpPr>
          <a:xfrm>
            <a:off x="1753159" y="4430891"/>
            <a:ext cx="2906931" cy="337938"/>
            <a:chOff x="4584051" y="7799385"/>
            <a:chExt cx="2872562" cy="337938"/>
          </a:xfrm>
        </p:grpSpPr>
        <p:sp>
          <p:nvSpPr>
            <p:cNvPr id="69"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71"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저장</a:t>
              </a:r>
              <a:endParaRPr lang="ko-KR" altLang="en-US" sz="800" b="1" dirty="0">
                <a:solidFill>
                  <a:schemeClr val="bg1"/>
                </a:solidFill>
              </a:endParaRPr>
            </a:p>
          </p:txBody>
        </p:sp>
      </p:gr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1619596" y="30449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1633969" y="40795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65" name="Oval 611">
            <a:extLst>
              <a:ext uri="{FF2B5EF4-FFF2-40B4-BE49-F238E27FC236}">
                <a16:creationId xmlns:a16="http://schemas.microsoft.com/office/drawing/2014/main" id="{8A3723C9-7A64-4677-9B95-EBFFA02C0DC4}"/>
              </a:ext>
            </a:extLst>
          </p:cNvPr>
          <p:cNvSpPr>
            <a:spLocks noChangeArrowheads="1"/>
          </p:cNvSpPr>
          <p:nvPr/>
        </p:nvSpPr>
        <p:spPr bwMode="auto">
          <a:xfrm>
            <a:off x="2845346" y="438813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645159" y="43806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4208918" y="274224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grpSp>
        <p:nvGrpSpPr>
          <p:cNvPr id="100" name="그룹 99"/>
          <p:cNvGrpSpPr/>
          <p:nvPr/>
        </p:nvGrpSpPr>
        <p:grpSpPr>
          <a:xfrm>
            <a:off x="3725966" y="3121968"/>
            <a:ext cx="128588" cy="128588"/>
            <a:chOff x="4123516" y="3937467"/>
            <a:chExt cx="128588" cy="128588"/>
          </a:xfrm>
        </p:grpSpPr>
        <p:sp>
          <p:nvSpPr>
            <p:cNvPr id="101"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4123516" y="3937467"/>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02" name="Check">
              <a:extLst>
                <a:ext uri="{FF2B5EF4-FFF2-40B4-BE49-F238E27FC236}">
                  <a16:creationId xmlns:a16="http://schemas.microsoft.com/office/drawing/2014/main" id="{DF2A1709-9512-4E20-98B7-4307A0B38E4D}"/>
                </a:ext>
              </a:extLst>
            </p:cNvPr>
            <p:cNvSpPr>
              <a:spLocks noChangeAspect="1"/>
            </p:cNvSpPr>
            <p:nvPr/>
          </p:nvSpPr>
          <p:spPr bwMode="auto">
            <a:xfrm>
              <a:off x="4139391" y="3961280"/>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50" name="직사각형 49"/>
          <p:cNvSpPr/>
          <p:nvPr/>
        </p:nvSpPr>
        <p:spPr>
          <a:xfrm>
            <a:off x="9950534" y="12470"/>
            <a:ext cx="2219539" cy="67123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smtClean="0">
                <a:solidFill>
                  <a:schemeClr val="tx1"/>
                </a:solidFill>
              </a:rPr>
              <a:t>현재 선택된 옵션이 </a:t>
            </a:r>
            <a:r>
              <a:rPr lang="ko-KR" altLang="en-US" sz="800" dirty="0" err="1" smtClean="0">
                <a:solidFill>
                  <a:schemeClr val="tx1"/>
                </a:solidFill>
              </a:rPr>
              <a:t>일시품절일</a:t>
            </a:r>
            <a:r>
              <a:rPr lang="ko-KR" altLang="en-US" sz="800" dirty="0" smtClean="0">
                <a:solidFill>
                  <a:schemeClr val="tx1"/>
                </a:solidFill>
              </a:rPr>
              <a:t> 시 </a:t>
            </a:r>
            <a:r>
              <a:rPr lang="ko-KR" altLang="en-US" sz="800" dirty="0" err="1" smtClean="0">
                <a:solidFill>
                  <a:schemeClr val="tx1"/>
                </a:solidFill>
              </a:rPr>
              <a:t>옵션변경</a:t>
            </a:r>
            <a:r>
              <a:rPr lang="ko-KR" altLang="en-US" sz="800" dirty="0" smtClean="0">
                <a:solidFill>
                  <a:schemeClr val="tx1"/>
                </a:solidFill>
              </a:rPr>
              <a:t> 창에서 </a:t>
            </a:r>
            <a:r>
              <a:rPr lang="ko-KR" altLang="en-US" sz="800" dirty="0">
                <a:solidFill>
                  <a:schemeClr val="tx1"/>
                </a:solidFill>
              </a:rPr>
              <a:t>별도의 예외처리 없이 </a:t>
            </a:r>
            <a:r>
              <a:rPr lang="ko-KR" altLang="en-US" sz="800" dirty="0" err="1" smtClean="0">
                <a:solidFill>
                  <a:schemeClr val="tx1"/>
                </a:solidFill>
              </a:rPr>
              <a:t>일시품절로</a:t>
            </a:r>
            <a:r>
              <a:rPr lang="ko-KR" altLang="en-US" sz="800" dirty="0" smtClean="0">
                <a:solidFill>
                  <a:schemeClr val="tx1"/>
                </a:solidFill>
              </a:rPr>
              <a:t> 출력</a:t>
            </a:r>
            <a:r>
              <a:rPr lang="en-US" altLang="ko-KR" sz="800" dirty="0">
                <a:solidFill>
                  <a:schemeClr val="tx1"/>
                </a:solidFill>
              </a:rPr>
              <a:t>(0516 </a:t>
            </a:r>
            <a:r>
              <a:rPr lang="ko-KR" altLang="en-US" sz="800" dirty="0" err="1" smtClean="0">
                <a:solidFill>
                  <a:schemeClr val="tx1"/>
                </a:solidFill>
              </a:rPr>
              <a:t>주소희님</a:t>
            </a:r>
            <a:r>
              <a:rPr lang="en-US" altLang="ko-KR" sz="800" dirty="0" smtClean="0">
                <a:solidFill>
                  <a:schemeClr val="tx1"/>
                </a:solidFill>
              </a:rPr>
              <a:t>, </a:t>
            </a:r>
            <a:r>
              <a:rPr lang="ko-KR" altLang="en-US" sz="800" dirty="0" err="1" smtClean="0">
                <a:solidFill>
                  <a:schemeClr val="tx1"/>
                </a:solidFill>
              </a:rPr>
              <a:t>정아름님</a:t>
            </a:r>
            <a:r>
              <a:rPr lang="ko-KR" altLang="en-US" sz="800" dirty="0" smtClean="0">
                <a:solidFill>
                  <a:schemeClr val="tx1"/>
                </a:solidFill>
              </a:rPr>
              <a:t> 확인</a:t>
            </a:r>
            <a:r>
              <a:rPr lang="en-US" altLang="ko-KR" sz="800" dirty="0" smtClean="0">
                <a:solidFill>
                  <a:schemeClr val="tx1"/>
                </a:solidFill>
              </a:rPr>
              <a:t>)</a:t>
            </a:r>
            <a:endParaRPr lang="en-US" altLang="ko-KR" sz="800" dirty="0">
              <a:solidFill>
                <a:schemeClr val="tx1"/>
              </a:solidFill>
            </a:endParaRPr>
          </a:p>
          <a:p>
            <a:pPr marL="92075" indent="-92075">
              <a:lnSpc>
                <a:spcPts val="1200"/>
              </a:lnSpc>
              <a:buFont typeface="Arial" panose="020B0604020202020204" pitchFamily="34" charset="0"/>
              <a:buChar char="•"/>
            </a:pPr>
            <a:endParaRPr lang="en-US" altLang="ko-KR" sz="800" dirty="0">
              <a:solidFill>
                <a:schemeClr val="tx1"/>
              </a:solidFill>
            </a:endParaRPr>
          </a:p>
        </p:txBody>
      </p:sp>
      <p:sp>
        <p:nvSpPr>
          <p:cNvPr id="51" name="직사각형 50"/>
          <p:cNvSpPr/>
          <p:nvPr/>
        </p:nvSpPr>
        <p:spPr>
          <a:xfrm>
            <a:off x="4914576" y="2693773"/>
            <a:ext cx="3013087" cy="2144517"/>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9" name="TextBox 58"/>
          <p:cNvSpPr txBox="1"/>
          <p:nvPr/>
        </p:nvSpPr>
        <p:spPr>
          <a:xfrm>
            <a:off x="4938701" y="2757265"/>
            <a:ext cx="697627" cy="323165"/>
          </a:xfrm>
          <a:prstGeom prst="rect">
            <a:avLst/>
          </a:prstGeom>
          <a:noFill/>
        </p:spPr>
        <p:txBody>
          <a:bodyPr wrap="none" rtlCol="0">
            <a:spAutoFit/>
          </a:bodyPr>
          <a:lstStyle/>
          <a:p>
            <a:pPr>
              <a:lnSpc>
                <a:spcPct val="150000"/>
              </a:lnSpc>
            </a:pPr>
            <a:r>
              <a:rPr lang="ko-KR" altLang="en-US" sz="1000" b="1" dirty="0" err="1" smtClean="0"/>
              <a:t>옵션변경</a:t>
            </a:r>
            <a:endParaRPr lang="ko-KR" altLang="en-US" sz="900" dirty="0">
              <a:solidFill>
                <a:schemeClr val="bg1">
                  <a:lumMod val="65000"/>
                </a:schemeClr>
              </a:solidFill>
            </a:endParaRPr>
          </a:p>
        </p:txBody>
      </p:sp>
      <p:sp>
        <p:nvSpPr>
          <p:cNvPr id="60" name="직사각형 59"/>
          <p:cNvSpPr/>
          <p:nvPr/>
        </p:nvSpPr>
        <p:spPr>
          <a:xfrm>
            <a:off x="7548191" y="2776076"/>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70" name="직사각형 69"/>
          <p:cNvSpPr/>
          <p:nvPr/>
        </p:nvSpPr>
        <p:spPr>
          <a:xfrm>
            <a:off x="7011441" y="3078796"/>
            <a:ext cx="837089" cy="215444"/>
          </a:xfrm>
          <a:prstGeom prst="rect">
            <a:avLst/>
          </a:prstGeom>
        </p:spPr>
        <p:txBody>
          <a:bodyPr wrap="none">
            <a:spAutoFit/>
          </a:bodyPr>
          <a:lstStyle/>
          <a:p>
            <a:r>
              <a:rPr lang="ko-KR" altLang="en-US" sz="800" dirty="0" err="1" smtClean="0"/>
              <a:t>품절제품</a:t>
            </a:r>
            <a:r>
              <a:rPr lang="ko-KR" altLang="en-US" sz="800" dirty="0" smtClean="0"/>
              <a:t> 제외</a:t>
            </a:r>
            <a:endParaRPr lang="ko-KR" altLang="en-US" sz="800" dirty="0"/>
          </a:p>
        </p:txBody>
      </p:sp>
      <p:grpSp>
        <p:nvGrpSpPr>
          <p:cNvPr id="72" name="그룹 71">
            <a:extLst>
              <a:ext uri="{FF2B5EF4-FFF2-40B4-BE49-F238E27FC236}">
                <a16:creationId xmlns:a16="http://schemas.microsoft.com/office/drawing/2014/main" id="{893A9EA9-BF48-B432-9144-9B9AC729F460}"/>
              </a:ext>
            </a:extLst>
          </p:cNvPr>
          <p:cNvGrpSpPr/>
          <p:nvPr/>
        </p:nvGrpSpPr>
        <p:grpSpPr>
          <a:xfrm>
            <a:off x="4964264" y="4435556"/>
            <a:ext cx="2906931" cy="337938"/>
            <a:chOff x="4584051" y="7799385"/>
            <a:chExt cx="2872562" cy="337938"/>
          </a:xfrm>
        </p:grpSpPr>
        <p:sp>
          <p:nvSpPr>
            <p:cNvPr id="73"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74"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저장</a:t>
              </a:r>
              <a:endParaRPr lang="ko-KR" altLang="en-US" sz="800" b="1" dirty="0">
                <a:solidFill>
                  <a:schemeClr val="bg1"/>
                </a:solidFill>
              </a:endParaRPr>
            </a:p>
          </p:txBody>
        </p:sp>
      </p:grpSp>
      <p:grpSp>
        <p:nvGrpSpPr>
          <p:cNvPr id="81" name="그룹 80"/>
          <p:cNvGrpSpPr/>
          <p:nvPr/>
        </p:nvGrpSpPr>
        <p:grpSpPr>
          <a:xfrm>
            <a:off x="6937071" y="3126633"/>
            <a:ext cx="128588" cy="128588"/>
            <a:chOff x="4123516" y="3937467"/>
            <a:chExt cx="128588" cy="128588"/>
          </a:xfrm>
        </p:grpSpPr>
        <p:sp>
          <p:nvSpPr>
            <p:cNvPr id="93"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4123516" y="3937467"/>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96" name="Check">
              <a:extLst>
                <a:ext uri="{FF2B5EF4-FFF2-40B4-BE49-F238E27FC236}">
                  <a16:creationId xmlns:a16="http://schemas.microsoft.com/office/drawing/2014/main" id="{DF2A1709-9512-4E20-98B7-4307A0B38E4D}"/>
                </a:ext>
              </a:extLst>
            </p:cNvPr>
            <p:cNvSpPr>
              <a:spLocks noChangeAspect="1"/>
            </p:cNvSpPr>
            <p:nvPr/>
          </p:nvSpPr>
          <p:spPr bwMode="auto">
            <a:xfrm>
              <a:off x="4139391" y="3961280"/>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4" name="직사각형 3"/>
          <p:cNvSpPr/>
          <p:nvPr/>
        </p:nvSpPr>
        <p:spPr>
          <a:xfrm>
            <a:off x="5664924" y="3640411"/>
            <a:ext cx="1511952" cy="276999"/>
          </a:xfrm>
          <a:prstGeom prst="rect">
            <a:avLst/>
          </a:prstGeom>
        </p:spPr>
        <p:txBody>
          <a:bodyPr wrap="none">
            <a:spAutoFit/>
          </a:bodyPr>
          <a:lstStyle/>
          <a:p>
            <a:pPr>
              <a:lnSpc>
                <a:spcPct val="150000"/>
              </a:lnSpc>
            </a:pPr>
            <a:r>
              <a:rPr lang="ko-KR" altLang="en-US" sz="800" dirty="0">
                <a:latin typeface="+mn-ea"/>
              </a:rPr>
              <a:t>모든 옵션이 품절되었습니다</a:t>
            </a:r>
            <a:r>
              <a:rPr lang="en-US" altLang="ko-KR" sz="800" dirty="0">
                <a:latin typeface="+mn-ea"/>
              </a:rPr>
              <a:t>.</a:t>
            </a:r>
            <a:endParaRPr lang="en-US" altLang="ko-KR" sz="800" dirty="0"/>
          </a:p>
        </p:txBody>
      </p:sp>
    </p:spTree>
    <p:extLst>
      <p:ext uri="{BB962C8B-B14F-4D97-AF65-F5344CB8AC3E}">
        <p14:creationId xmlns:p14="http://schemas.microsoft.com/office/powerpoint/2010/main" val="1142646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268378769"/>
              </p:ext>
            </p:extLst>
          </p:nvPr>
        </p:nvGraphicFramePr>
        <p:xfrm>
          <a:off x="199154" y="527520"/>
          <a:ext cx="11759337" cy="1640657"/>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저장</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026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 </a:t>
                      </a:r>
                      <a:r>
                        <a:rPr lang="ko-KR" altLang="en-US" sz="800" kern="1200" spc="0" dirty="0" smtClean="0">
                          <a:solidFill>
                            <a:schemeClr val="tx1"/>
                          </a:solidFill>
                          <a:effectLst/>
                          <a:latin typeface="+mn-ea"/>
                          <a:ea typeface="+mn-ea"/>
                          <a:cs typeface="+mn-cs"/>
                        </a:rPr>
                        <a:t>저장</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err="1" smtClean="0">
                          <a:solidFill>
                            <a:schemeClr val="tx1"/>
                          </a:solidFill>
                          <a:effectLst/>
                          <a:latin typeface="+mn-ea"/>
                          <a:ea typeface="+mn-ea"/>
                          <a:cs typeface="+mn-cs"/>
                        </a:rPr>
                        <a:t>일시품절</a:t>
                      </a:r>
                      <a:r>
                        <a:rPr lang="ko-KR" altLang="en-US" sz="800" kern="1200" spc="0" dirty="0" smtClean="0">
                          <a:solidFill>
                            <a:schemeClr val="tx1"/>
                          </a:solidFill>
                          <a:effectLst/>
                          <a:latin typeface="+mn-ea"/>
                          <a:ea typeface="+mn-ea"/>
                          <a:cs typeface="+mn-cs"/>
                        </a:rPr>
                        <a:t> 상태의 옵션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t>일시 품절된 옵션은 선택할 수 없습니다</a:t>
                      </a:r>
                      <a:r>
                        <a:rPr lang="en-US" altLang="ko-KR" sz="800" dirty="0" smtClean="0"/>
                        <a:t>.</a:t>
                      </a: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 </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닫힘</a:t>
                      </a:r>
                      <a:endPar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8572449"/>
                  </a:ext>
                </a:extLst>
              </a:tr>
              <a:tr h="3026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kern="1200" spc="0" dirty="0" err="1" smtClean="0">
                          <a:solidFill>
                            <a:schemeClr val="tx1"/>
                          </a:solidFill>
                          <a:effectLst/>
                          <a:latin typeface="+mn-ea"/>
                          <a:ea typeface="+mn-ea"/>
                          <a:cs typeface="+mn-cs"/>
                        </a:rPr>
                        <a:t>주문상세</a:t>
                      </a:r>
                      <a:r>
                        <a:rPr lang="ko-KR" altLang="en-US" sz="800" kern="1200" spc="0" dirty="0" smtClean="0">
                          <a:solidFill>
                            <a:schemeClr val="tx1"/>
                          </a:solidFill>
                          <a:effectLst/>
                          <a:latin typeface="+mn-ea"/>
                          <a:ea typeface="+mn-ea"/>
                          <a:cs typeface="+mn-cs"/>
                        </a:rPr>
                        <a:t> 화면에서 호출</a:t>
                      </a:r>
                      <a:endParaRPr lang="en-US" altLang="ko-KR" sz="800" kern="1200" spc="0" dirty="0" smtClean="0">
                        <a:solidFill>
                          <a:schemeClr val="tx1"/>
                        </a:solidFill>
                        <a:effectLst/>
                        <a:latin typeface="+mn-ea"/>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kern="1200" spc="0" dirty="0" smtClean="0">
                          <a:solidFill>
                            <a:schemeClr val="tx1"/>
                          </a:solidFill>
                          <a:effectLst/>
                          <a:latin typeface="+mn-ea"/>
                          <a:ea typeface="+mn-ea"/>
                          <a:cs typeface="+mn-cs"/>
                        </a:rPr>
                        <a:t>버튼 클릭 시점에서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에서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제품준비중</a:t>
                      </a:r>
                      <a:r>
                        <a:rPr lang="en-US" altLang="ko-KR" sz="800" kern="1200" spc="0" dirty="0" smtClean="0">
                          <a:solidFill>
                            <a:schemeClr val="tx1"/>
                          </a:solidFill>
                          <a:effectLst/>
                          <a:latin typeface="+mn-ea"/>
                          <a:ea typeface="+mn-ea"/>
                          <a:cs typeface="+mn-cs"/>
                        </a:rPr>
                        <a:t>_</a:t>
                      </a:r>
                      <a:r>
                        <a:rPr lang="ko-KR" altLang="en-US" sz="800" kern="1200" spc="0" dirty="0" err="1" smtClean="0">
                          <a:solidFill>
                            <a:schemeClr val="tx1"/>
                          </a:solidFill>
                          <a:effectLst/>
                          <a:latin typeface="+mn-ea"/>
                          <a:ea typeface="+mn-ea"/>
                          <a:cs typeface="+mn-cs"/>
                        </a:rPr>
                        <a:t>피킹</a:t>
                      </a:r>
                      <a:r>
                        <a:rPr lang="ko-KR" altLang="en-US" sz="800" kern="1200" spc="0" dirty="0" smtClean="0">
                          <a:solidFill>
                            <a:schemeClr val="tx1"/>
                          </a:solidFill>
                          <a:effectLst/>
                          <a:latin typeface="+mn-ea"/>
                          <a:ea typeface="+mn-ea"/>
                          <a:cs typeface="+mn-cs"/>
                        </a:rPr>
                        <a:t> 후</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 상태로 변경됨</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t>주문 상태가 변경되어 옵션 변경이 불가합니다</a:t>
                      </a:r>
                      <a:r>
                        <a:rPr lang="en-US" altLang="ko-KR" sz="800" dirty="0" smtClean="0"/>
                        <a:t>.</a:t>
                      </a: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옵션변경</a:t>
                      </a:r>
                      <a:r>
                        <a:rPr lang="ko-KR" altLang="en-US" sz="800" spc="0" baseline="0" dirty="0" smtClean="0">
                          <a:effectLst/>
                          <a:latin typeface="+mn-ea"/>
                          <a:ea typeface="+mn-ea"/>
                        </a:rPr>
                        <a:t> 창 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옵션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48220988"/>
                  </a:ext>
                </a:extLst>
              </a:tr>
              <a:tr h="3026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dirty="0" err="1" smtClean="0"/>
                        <a:t>교환신청</a:t>
                      </a:r>
                      <a:r>
                        <a:rPr lang="en-US" altLang="ko-KR" sz="800" dirty="0" smtClean="0"/>
                        <a:t>_</a:t>
                      </a:r>
                      <a:r>
                        <a:rPr lang="ko-KR" altLang="en-US" sz="800" dirty="0" err="1" smtClean="0"/>
                        <a:t>교환제품</a:t>
                      </a:r>
                      <a:r>
                        <a:rPr lang="ko-KR" altLang="en-US" sz="800" dirty="0" smtClean="0"/>
                        <a:t> 선택 화면에서 호출</a:t>
                      </a:r>
                      <a:endParaRPr lang="en-US" altLang="ko-KR" sz="800" dirty="0" smtClean="0"/>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교환신청</a:t>
                      </a:r>
                      <a:r>
                        <a:rPr lang="ko-KR" altLang="en-US" sz="800" b="0" u="none" kern="1200" baseline="0" dirty="0" smtClean="0">
                          <a:solidFill>
                            <a:schemeClr val="tx1"/>
                          </a:solidFill>
                          <a:latin typeface="+mn-ea"/>
                          <a:ea typeface="+mn-ea"/>
                          <a:cs typeface="+mn-cs"/>
                        </a:rPr>
                        <a:t> 가능 기간이 지남</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교환 신청 가능 기간이 지나 교환이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교환신청</a:t>
                      </a:r>
                      <a:r>
                        <a:rPr lang="ko-KR" altLang="en-US" sz="800" spc="0" baseline="0" dirty="0" smtClean="0">
                          <a:effectLst/>
                          <a:latin typeface="+mn-ea"/>
                          <a:ea typeface="+mn-ea"/>
                        </a:rPr>
                        <a:t> 화면을 호출했던 화면으로 복귀</a:t>
                      </a:r>
                      <a:endParaRPr lang="en-US" altLang="ko-KR" sz="800" spc="0" baseline="0" dirty="0" smtClean="0">
                        <a:effectLst/>
                        <a:latin typeface="+mn-ea"/>
                        <a:ea typeface="+mn-ea"/>
                      </a:endParaRPr>
                    </a:p>
                    <a:p>
                      <a:pPr marL="171450" marR="0" lvl="0" indent="-85725" algn="l" defTabSz="914400" rtl="0" eaLnBrk="1" fontAlgn="ctr" latinLnBrk="1" hangingPunct="1">
                        <a:lnSpc>
                          <a:spcPct val="100000"/>
                        </a:lnSpc>
                        <a:spcBef>
                          <a:spcPts val="0"/>
                        </a:spcBef>
                        <a:spcAft>
                          <a:spcPts val="0"/>
                        </a:spcAft>
                        <a:buClrTx/>
                        <a:buSzTx/>
                        <a:buFontTx/>
                        <a:buChar char="-"/>
                        <a:tabLst/>
                        <a:defRPr/>
                      </a:pPr>
                      <a:r>
                        <a:rPr lang="ko-KR" altLang="en-US" sz="800" spc="0" baseline="0" dirty="0" smtClean="0">
                          <a:effectLst/>
                          <a:latin typeface="+mn-ea"/>
                          <a:ea typeface="+mn-ea"/>
                        </a:rPr>
                        <a:t>해당 화면에서 </a:t>
                      </a:r>
                      <a:r>
                        <a:rPr lang="ko-KR" altLang="en-US" sz="800" spc="0" baseline="0" dirty="0" err="1" smtClean="0">
                          <a:effectLst/>
                          <a:latin typeface="+mn-ea"/>
                          <a:ea typeface="+mn-ea"/>
                        </a:rPr>
                        <a:t>교환신청</a:t>
                      </a:r>
                      <a:r>
                        <a:rPr lang="ko-KR" altLang="en-US" sz="800" spc="0" baseline="0" dirty="0" smtClean="0">
                          <a:effectLst/>
                          <a:latin typeface="+mn-ea"/>
                          <a:ea typeface="+mn-ea"/>
                        </a:rPr>
                        <a:t> 버튼 숨김 처리 되어야 함</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80026096"/>
                  </a:ext>
                </a:extLst>
              </a:tr>
            </a:tbl>
          </a:graphicData>
        </a:graphic>
      </p:graphicFrame>
    </p:spTree>
    <p:extLst>
      <p:ext uri="{BB962C8B-B14F-4D97-AF65-F5344CB8AC3E}">
        <p14:creationId xmlns:p14="http://schemas.microsoft.com/office/powerpoint/2010/main" val="1766770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관리자요청 </a:t>
            </a:r>
            <a:r>
              <a:rPr lang="ko-KR" altLang="en-US" dirty="0" err="1"/>
              <a:t>결제이력</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IN_PC_MYP_02_04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766108974"/>
              </p:ext>
            </p:extLst>
          </p:nvPr>
        </p:nvGraphicFramePr>
        <p:xfrm>
          <a:off x="9000565" y="44624"/>
          <a:ext cx="3152540" cy="2654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목록</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최근 결제 순으로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목록명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결제일시를</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YYYY.MM.DD </a:t>
                      </a:r>
                      <a:r>
                        <a:rPr lang="en-US" altLang="ko-KR" sz="800" b="0" u="none" kern="1200" baseline="0" dirty="0" err="1" smtClean="0">
                          <a:solidFill>
                            <a:schemeClr val="tx1"/>
                          </a:solidFill>
                          <a:latin typeface="+mn-ea"/>
                          <a:ea typeface="+mn-ea"/>
                          <a:cs typeface="+mn-cs"/>
                        </a:rPr>
                        <a:t>hh:mm</a:t>
                      </a:r>
                      <a:r>
                        <a:rPr lang="ko-KR" altLang="en-US" sz="800" b="0" u="none" kern="1200" baseline="0" dirty="0" smtClean="0">
                          <a:solidFill>
                            <a:schemeClr val="tx1"/>
                          </a:solidFill>
                          <a:latin typeface="+mn-ea"/>
                          <a:ea typeface="+mn-ea"/>
                          <a:cs typeface="+mn-cs"/>
                        </a:rPr>
                        <a:t> 형태로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아코디언 </a:t>
                      </a:r>
                      <a:r>
                        <a:rPr lang="en-US" altLang="ko-KR" sz="800" b="0" u="none" kern="1200" baseline="0" dirty="0" err="1" smtClean="0">
                          <a:solidFill>
                            <a:schemeClr val="tx1"/>
                          </a:solidFill>
                          <a:latin typeface="+mn-ea"/>
                          <a:ea typeface="+mn-ea"/>
                          <a:cs typeface="+mn-cs"/>
                        </a:rPr>
                        <a:t>ui</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적용</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이미 열린 목록이 있는 상태에서 다른 목록 열었을 시 열려있던 목록 닫히고 새로 선택한 목록이 열림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전체 목록 닫힌 상태</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목록이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개일 시 열린 상태를</a:t>
                      </a:r>
                      <a:r>
                        <a:rPr lang="en-US" altLang="ko-KR" sz="800" b="0" u="none" kern="1200" baseline="0" dirty="0" smtClean="0">
                          <a:solidFill>
                            <a:schemeClr val="tx1"/>
                          </a:solidFill>
                          <a:latin typeface="+mn-ea"/>
                          <a:ea typeface="+mn-ea"/>
                          <a:cs typeface="+mn-cs"/>
                        </a:rPr>
                        <a:t> default</a:t>
                      </a:r>
                      <a:r>
                        <a:rPr lang="ko-KR" altLang="en-US" sz="800" b="0" u="none" kern="1200" baseline="0" dirty="0" smtClean="0">
                          <a:solidFill>
                            <a:schemeClr val="tx1"/>
                          </a:solidFill>
                          <a:latin typeface="+mn-ea"/>
                          <a:ea typeface="+mn-ea"/>
                          <a:cs typeface="+mn-cs"/>
                        </a:rPr>
                        <a:t>로 제공함</a:t>
                      </a:r>
                      <a:endParaRPr lang="en-US" altLang="ko-KR" sz="800" b="1"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상세</a:t>
                      </a:r>
                      <a:endParaRPr lang="en-US" altLang="ko-KR" sz="800" b="1"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2-1. </a:t>
                      </a:r>
                      <a:r>
                        <a:rPr lang="ko-KR" altLang="en-US" sz="800" b="1" u="none" kern="1200" baseline="0" dirty="0" err="1" smtClean="0">
                          <a:solidFill>
                            <a:schemeClr val="tx1"/>
                          </a:solidFill>
                          <a:latin typeface="+mn-ea"/>
                          <a:ea typeface="+mn-ea"/>
                          <a:cs typeface="+mn-cs"/>
                        </a:rPr>
                        <a:t>결제요청</a:t>
                      </a:r>
                      <a:r>
                        <a:rPr lang="ko-KR" altLang="en-US" sz="800" b="1" u="none" kern="1200" baseline="0" dirty="0" smtClean="0">
                          <a:solidFill>
                            <a:schemeClr val="tx1"/>
                          </a:solidFill>
                          <a:latin typeface="+mn-ea"/>
                          <a:ea typeface="+mn-ea"/>
                          <a:cs typeface="+mn-cs"/>
                        </a:rPr>
                        <a:t> 사유</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BO </a:t>
                      </a:r>
                      <a:r>
                        <a:rPr lang="ko-KR" altLang="en-US" sz="800" b="0" u="none" kern="1200" baseline="0" dirty="0" smtClean="0">
                          <a:solidFill>
                            <a:schemeClr val="tx1"/>
                          </a:solidFill>
                          <a:latin typeface="+mn-ea"/>
                          <a:ea typeface="+mn-ea"/>
                          <a:cs typeface="+mn-cs"/>
                        </a:rPr>
                        <a:t>고객결제창생성에서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고객 </a:t>
                      </a:r>
                      <a:r>
                        <a:rPr lang="ko-KR" altLang="en-US" sz="800" b="0" u="none" kern="1200" baseline="0" dirty="0" err="1" smtClean="0">
                          <a:solidFill>
                            <a:schemeClr val="tx1"/>
                          </a:solidFill>
                          <a:latin typeface="+mn-ea"/>
                          <a:ea typeface="+mn-ea"/>
                          <a:cs typeface="+mn-cs"/>
                        </a:rPr>
                        <a:t>결제창</a:t>
                      </a:r>
                      <a:r>
                        <a:rPr lang="ko-KR" altLang="en-US" sz="800" b="0" u="none" kern="1200" baseline="0" dirty="0" smtClean="0">
                          <a:solidFill>
                            <a:schemeClr val="tx1"/>
                          </a:solidFill>
                          <a:latin typeface="+mn-ea"/>
                          <a:ea typeface="+mn-ea"/>
                          <a:cs typeface="+mn-cs"/>
                        </a:rPr>
                        <a:t> 출력 메시지</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로 입력된 텍스트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2-2. </a:t>
                      </a:r>
                      <a:r>
                        <a:rPr lang="ko-KR" altLang="en-US" sz="800" b="1" u="none" kern="1200" baseline="0" dirty="0" smtClean="0">
                          <a:solidFill>
                            <a:schemeClr val="tx1"/>
                          </a:solidFill>
                          <a:latin typeface="+mn-ea"/>
                          <a:ea typeface="+mn-ea"/>
                          <a:cs typeface="+mn-cs"/>
                        </a:rPr>
                        <a:t>결제정보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결제정보 영역과 출력 기준 동일</a:t>
                      </a:r>
                      <a:r>
                        <a:rPr lang="en-US" altLang="ko-KR" sz="800" b="0" u="none" kern="1200" baseline="0" dirty="0" smtClean="0">
                          <a:solidFill>
                            <a:srgbClr val="00BC70"/>
                          </a:solidFill>
                          <a:latin typeface="+mn-ea"/>
                          <a:ea typeface="+mn-ea"/>
                          <a:cs typeface="+mn-cs"/>
                        </a:rPr>
                        <a:t>(Page ID: </a:t>
                      </a:r>
                      <a:r>
                        <a:rPr lang="en-US" altLang="ko-KR" sz="800" dirty="0" smtClean="0">
                          <a:solidFill>
                            <a:srgbClr val="00BC70"/>
                          </a:solidFill>
                        </a:rPr>
                        <a:t> ####)</a:t>
                      </a:r>
                      <a:endParaRPr lang="ko-KR" altLang="en-US" sz="800" dirty="0" smtClean="0">
                        <a:solidFill>
                          <a:srgbClr val="00BC70"/>
                        </a:solidFill>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X, </a:t>
                      </a:r>
                      <a:r>
                        <a:rPr lang="ko-KR" altLang="en-US" sz="800" b="1" u="none" kern="1200" baseline="0" dirty="0" smtClean="0">
                          <a:solidFill>
                            <a:schemeClr val="tx1"/>
                          </a:solidFill>
                          <a:latin typeface="+mn-ea"/>
                          <a:ea typeface="+mn-ea"/>
                          <a:cs typeface="+mn-cs"/>
                        </a:rPr>
                        <a:t>확인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3"/>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4"/>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97" name="직사각형 96"/>
          <p:cNvSpPr/>
          <p:nvPr/>
        </p:nvSpPr>
        <p:spPr>
          <a:xfrm>
            <a:off x="181056" y="5508580"/>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781437" y="1767222"/>
            <a:ext cx="3013087" cy="3991758"/>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1805562" y="1830714"/>
            <a:ext cx="1383712" cy="323165"/>
          </a:xfrm>
          <a:prstGeom prst="rect">
            <a:avLst/>
          </a:prstGeom>
          <a:noFill/>
        </p:spPr>
        <p:txBody>
          <a:bodyPr wrap="none" rtlCol="0">
            <a:spAutoFit/>
          </a:bodyPr>
          <a:lstStyle/>
          <a:p>
            <a:pPr>
              <a:lnSpc>
                <a:spcPct val="150000"/>
              </a:lnSpc>
            </a:pPr>
            <a:r>
              <a:rPr lang="ko-KR" altLang="en-US" sz="1000" b="1" dirty="0" smtClean="0"/>
              <a:t>관리자요청 </a:t>
            </a:r>
            <a:r>
              <a:rPr lang="ko-KR" altLang="en-US" sz="1000" b="1" dirty="0" err="1" smtClean="0"/>
              <a:t>결제이력</a:t>
            </a:r>
            <a:endParaRPr lang="ko-KR" altLang="en-US" sz="900" dirty="0">
              <a:solidFill>
                <a:schemeClr val="bg1">
                  <a:lumMod val="65000"/>
                </a:schemeClr>
              </a:solidFill>
            </a:endParaRPr>
          </a:p>
        </p:txBody>
      </p:sp>
      <p:sp>
        <p:nvSpPr>
          <p:cNvPr id="56" name="직사각형 55"/>
          <p:cNvSpPr/>
          <p:nvPr/>
        </p:nvSpPr>
        <p:spPr>
          <a:xfrm>
            <a:off x="4415052" y="1849525"/>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71" name="모서리가 둥근 직사각형 265">
            <a:extLst>
              <a:ext uri="{FF2B5EF4-FFF2-40B4-BE49-F238E27FC236}">
                <a16:creationId xmlns:a16="http://schemas.microsoft.com/office/drawing/2014/main" id="{31616FFB-3FF0-C846-C1A8-366204588010}"/>
              </a:ext>
            </a:extLst>
          </p:cNvPr>
          <p:cNvSpPr/>
          <p:nvPr/>
        </p:nvSpPr>
        <p:spPr>
          <a:xfrm>
            <a:off x="1812644" y="54076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graphicFrame>
        <p:nvGraphicFramePr>
          <p:cNvPr id="63" name="표 62"/>
          <p:cNvGraphicFramePr>
            <a:graphicFrameLocks noGrp="1"/>
          </p:cNvGraphicFramePr>
          <p:nvPr>
            <p:extLst>
              <p:ext uri="{D42A27DB-BD31-4B8C-83A1-F6EECF244321}">
                <p14:modId xmlns:p14="http://schemas.microsoft.com/office/powerpoint/2010/main" val="2426210471"/>
              </p:ext>
            </p:extLst>
          </p:nvPr>
        </p:nvGraphicFramePr>
        <p:xfrm>
          <a:off x="1873496" y="2277952"/>
          <a:ext cx="2843383" cy="1293153"/>
        </p:xfrm>
        <a:graphic>
          <a:graphicData uri="http://schemas.openxmlformats.org/drawingml/2006/table">
            <a:tbl>
              <a:tblPr>
                <a:effectLst/>
              </a:tblPr>
              <a:tblGrid>
                <a:gridCol w="1154252">
                  <a:extLst>
                    <a:ext uri="{9D8B030D-6E8A-4147-A177-3AD203B41FA5}">
                      <a16:colId xmlns:a16="http://schemas.microsoft.com/office/drawing/2014/main" val="471136313"/>
                    </a:ext>
                  </a:extLst>
                </a:gridCol>
                <a:gridCol w="1689131">
                  <a:extLst>
                    <a:ext uri="{9D8B030D-6E8A-4147-A177-3AD203B41FA5}">
                      <a16:colId xmlns:a16="http://schemas.microsoft.com/office/drawing/2014/main" val="842574219"/>
                    </a:ext>
                  </a:extLst>
                </a:gridCol>
              </a:tblGrid>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2024.03.02 16:27</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2024.03.01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071221"/>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2024.02.28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242555"/>
                  </a:ext>
                </a:extLst>
              </a:tr>
            </a:tbl>
          </a:graphicData>
        </a:graphic>
      </p:graphicFrame>
      <p:sp>
        <p:nvSpPr>
          <p:cNvPr id="80" name="직사각형 79"/>
          <p:cNvSpPr/>
          <p:nvPr/>
        </p:nvSpPr>
        <p:spPr>
          <a:xfrm>
            <a:off x="5323917" y="1782918"/>
            <a:ext cx="3013087" cy="3991758"/>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81" name="TextBox 80"/>
          <p:cNvSpPr txBox="1"/>
          <p:nvPr/>
        </p:nvSpPr>
        <p:spPr>
          <a:xfrm>
            <a:off x="5348042" y="1846410"/>
            <a:ext cx="1383712" cy="323165"/>
          </a:xfrm>
          <a:prstGeom prst="rect">
            <a:avLst/>
          </a:prstGeom>
          <a:noFill/>
        </p:spPr>
        <p:txBody>
          <a:bodyPr wrap="none" rtlCol="0">
            <a:spAutoFit/>
          </a:bodyPr>
          <a:lstStyle/>
          <a:p>
            <a:pPr>
              <a:lnSpc>
                <a:spcPct val="150000"/>
              </a:lnSpc>
            </a:pPr>
            <a:r>
              <a:rPr lang="ko-KR" altLang="en-US" sz="1000" b="1" dirty="0" smtClean="0"/>
              <a:t>관리자요청 </a:t>
            </a:r>
            <a:r>
              <a:rPr lang="ko-KR" altLang="en-US" sz="1000" b="1" dirty="0" err="1" smtClean="0"/>
              <a:t>결제이력</a:t>
            </a:r>
            <a:endParaRPr lang="ko-KR" altLang="en-US" sz="900" dirty="0">
              <a:solidFill>
                <a:schemeClr val="bg1">
                  <a:lumMod val="65000"/>
                </a:schemeClr>
              </a:solidFill>
            </a:endParaRPr>
          </a:p>
        </p:txBody>
      </p:sp>
      <p:sp>
        <p:nvSpPr>
          <p:cNvPr id="96" name="직사각형 95"/>
          <p:cNvSpPr/>
          <p:nvPr/>
        </p:nvSpPr>
        <p:spPr>
          <a:xfrm>
            <a:off x="7957532" y="1865221"/>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99" name="모서리가 둥근 직사각형 265">
            <a:extLst>
              <a:ext uri="{FF2B5EF4-FFF2-40B4-BE49-F238E27FC236}">
                <a16:creationId xmlns:a16="http://schemas.microsoft.com/office/drawing/2014/main" id="{31616FFB-3FF0-C846-C1A8-366204588010}"/>
              </a:ext>
            </a:extLst>
          </p:cNvPr>
          <p:cNvSpPr/>
          <p:nvPr/>
        </p:nvSpPr>
        <p:spPr>
          <a:xfrm>
            <a:off x="5355124" y="5423322"/>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graphicFrame>
        <p:nvGraphicFramePr>
          <p:cNvPr id="101" name="표 100"/>
          <p:cNvGraphicFramePr>
            <a:graphicFrameLocks noGrp="1"/>
          </p:cNvGraphicFramePr>
          <p:nvPr>
            <p:extLst>
              <p:ext uri="{D42A27DB-BD31-4B8C-83A1-F6EECF244321}">
                <p14:modId xmlns:p14="http://schemas.microsoft.com/office/powerpoint/2010/main" val="3069302557"/>
              </p:ext>
            </p:extLst>
          </p:nvPr>
        </p:nvGraphicFramePr>
        <p:xfrm>
          <a:off x="5422387" y="2273049"/>
          <a:ext cx="2843383" cy="2643411"/>
        </p:xfrm>
        <a:graphic>
          <a:graphicData uri="http://schemas.openxmlformats.org/drawingml/2006/table">
            <a:tbl>
              <a:tblPr>
                <a:effectLst/>
              </a:tblPr>
              <a:tblGrid>
                <a:gridCol w="1154252">
                  <a:extLst>
                    <a:ext uri="{9D8B030D-6E8A-4147-A177-3AD203B41FA5}">
                      <a16:colId xmlns:a16="http://schemas.microsoft.com/office/drawing/2014/main" val="471136313"/>
                    </a:ext>
                  </a:extLst>
                </a:gridCol>
                <a:gridCol w="1689131">
                  <a:extLst>
                    <a:ext uri="{9D8B030D-6E8A-4147-A177-3AD203B41FA5}">
                      <a16:colId xmlns:a16="http://schemas.microsoft.com/office/drawing/2014/main" val="842574219"/>
                    </a:ext>
                  </a:extLst>
                </a:gridCol>
              </a:tblGrid>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2024.03.02 16:27</a:t>
                      </a:r>
                      <a:endParaRPr lang="en-US" altLang="ko-KR" sz="800" b="1"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prstClr val="black"/>
                          </a:solidFill>
                          <a:ea typeface="Segoe UI Symbol" panose="020B0502040204020203" pitchFamily="34" charset="0"/>
                        </a:rPr>
                        <a:t></a:t>
                      </a:r>
                      <a:endParaRPr lang="ko-KR" altLang="en-US" sz="800" b="1"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1350258">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85950533"/>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2024.03.01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071221"/>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2024.02.28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242555"/>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3667912997"/>
              </p:ext>
            </p:extLst>
          </p:nvPr>
        </p:nvGraphicFramePr>
        <p:xfrm>
          <a:off x="5459716" y="3178362"/>
          <a:ext cx="2768723" cy="775680"/>
        </p:xfrm>
        <a:graphic>
          <a:graphicData uri="http://schemas.openxmlformats.org/drawingml/2006/table">
            <a:tbl>
              <a:tblPr>
                <a:effectLst/>
              </a:tblPr>
              <a:tblGrid>
                <a:gridCol w="1123945">
                  <a:extLst>
                    <a:ext uri="{9D8B030D-6E8A-4147-A177-3AD203B41FA5}">
                      <a16:colId xmlns:a16="http://schemas.microsoft.com/office/drawing/2014/main" val="471136313"/>
                    </a:ext>
                  </a:extLst>
                </a:gridCol>
                <a:gridCol w="1644778">
                  <a:extLst>
                    <a:ext uri="{9D8B030D-6E8A-4147-A177-3AD203B41FA5}">
                      <a16:colId xmlns:a16="http://schemas.microsoft.com/office/drawing/2014/main" val="842574219"/>
                    </a:ext>
                  </a:extLst>
                </a:gridCol>
              </a:tblGrid>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60908653"/>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11071221"/>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결제카드</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현대카드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7201802"/>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할부형태</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일시불</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62242555"/>
                  </a:ext>
                </a:extLst>
              </a:tr>
            </a:tbl>
          </a:graphicData>
        </a:graphic>
      </p:graphicFrame>
      <p:sp>
        <p:nvSpPr>
          <p:cNvPr id="103" name="TextBox 102"/>
          <p:cNvSpPr txBox="1"/>
          <p:nvPr/>
        </p:nvSpPr>
        <p:spPr>
          <a:xfrm>
            <a:off x="5405135" y="2768775"/>
            <a:ext cx="2806052" cy="338554"/>
          </a:xfrm>
          <a:prstGeom prst="rect">
            <a:avLst/>
          </a:prstGeom>
          <a:noFill/>
        </p:spPr>
        <p:txBody>
          <a:bodyPr wrap="square" rtlCol="0">
            <a:spAutoFit/>
          </a:bodyPr>
          <a:lstStyle/>
          <a:p>
            <a:pPr marL="85725" indent="-85725">
              <a:buFont typeface="Arial" panose="020B0604020202020204" pitchFamily="34" charset="0"/>
              <a:buChar char="•"/>
            </a:pPr>
            <a:r>
              <a:rPr lang="ko-KR" altLang="en-US" sz="800" dirty="0" err="1" smtClean="0"/>
              <a:t>결제요청</a:t>
            </a:r>
            <a:r>
              <a:rPr lang="ko-KR" altLang="en-US" sz="800" dirty="0" smtClean="0"/>
              <a:t> 사유</a:t>
            </a:r>
            <a:r>
              <a:rPr lang="en-US" altLang="ko-KR" sz="800" dirty="0" smtClean="0"/>
              <a:t>: </a:t>
            </a:r>
            <a:r>
              <a:rPr lang="ko-KR" altLang="en-US" sz="800" dirty="0" smtClean="0"/>
              <a:t>관리자가 등록한 </a:t>
            </a:r>
            <a:r>
              <a:rPr lang="ko-KR" altLang="en-US" sz="800" dirty="0" err="1" smtClean="0"/>
              <a:t>결제요청</a:t>
            </a:r>
            <a:r>
              <a:rPr lang="ko-KR" altLang="en-US" sz="800" dirty="0" smtClean="0"/>
              <a:t> 사유 전체 출력</a:t>
            </a:r>
            <a:r>
              <a:rPr lang="en-US" altLang="ko-KR" sz="800" dirty="0" smtClean="0"/>
              <a:t> </a:t>
            </a:r>
            <a:r>
              <a:rPr lang="en-US" altLang="ko-KR" sz="800" dirty="0"/>
              <a:t> </a:t>
            </a:r>
            <a:r>
              <a:rPr lang="ko-KR" altLang="en-US" sz="800" dirty="0"/>
              <a:t>관리자가 등록한 </a:t>
            </a:r>
            <a:r>
              <a:rPr lang="ko-KR" altLang="en-US" sz="800" dirty="0" err="1"/>
              <a:t>결제요청</a:t>
            </a:r>
            <a:r>
              <a:rPr lang="ko-KR" altLang="en-US" sz="800" dirty="0"/>
              <a:t> 사유 전체 출력</a:t>
            </a: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1739401" y="226214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5214273" y="22768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4307052" y="18650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7852354" y="187066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5249866" y="25416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5249866" y="27576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5254752" y="31025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5735576" y="54580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2094093" y="54558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655606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관리자요청 결제</a:t>
            </a:r>
          </a:p>
        </p:txBody>
      </p:sp>
      <p:sp>
        <p:nvSpPr>
          <p:cNvPr id="3" name="부제목 2"/>
          <p:cNvSpPr>
            <a:spLocks noGrp="1"/>
          </p:cNvSpPr>
          <p:nvPr>
            <p:ph type="subTitle" idx="1"/>
          </p:nvPr>
        </p:nvSpPr>
        <p:spPr/>
        <p:txBody>
          <a:bodyPr/>
          <a:lstStyle/>
          <a:p>
            <a:r>
              <a:rPr lang="en-US" altLang="ko-KR" dirty="0"/>
              <a:t> </a:t>
            </a:r>
            <a:r>
              <a:rPr lang="en-US" altLang="ko-KR" dirty="0" smtClean="0"/>
              <a:t>IN_PC_MYP_02_05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583452650"/>
              </p:ext>
            </p:extLst>
          </p:nvPr>
        </p:nvGraphicFramePr>
        <p:xfrm>
          <a:off x="9000565" y="44624"/>
          <a:ext cx="3152540" cy="1740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관리자 메시지</a:t>
                      </a:r>
                      <a:endParaRPr lang="en-US" altLang="ko-KR" sz="800" b="1" u="none" kern="1200" baseline="0" dirty="0" smtClean="0">
                        <a:solidFill>
                          <a:schemeClr val="tx1"/>
                        </a:solidFill>
                        <a:latin typeface="+mn-ea"/>
                        <a:ea typeface="+mn-ea"/>
                        <a:cs typeface="+mn-cs"/>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BO </a:t>
                      </a:r>
                      <a:r>
                        <a:rPr lang="ko-KR" altLang="en-US" sz="800" b="0" u="none" kern="1200" baseline="0" dirty="0" smtClean="0">
                          <a:solidFill>
                            <a:schemeClr val="tx1"/>
                          </a:solidFill>
                          <a:latin typeface="+mn-ea"/>
                          <a:ea typeface="+mn-ea"/>
                          <a:cs typeface="+mn-cs"/>
                        </a:rPr>
                        <a:t>고객결제창생성에서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고객 </a:t>
                      </a:r>
                      <a:r>
                        <a:rPr lang="ko-KR" altLang="en-US" sz="800" b="0" u="none" kern="1200" baseline="0" dirty="0" err="1" smtClean="0">
                          <a:solidFill>
                            <a:schemeClr val="tx1"/>
                          </a:solidFill>
                          <a:latin typeface="+mn-ea"/>
                          <a:ea typeface="+mn-ea"/>
                          <a:cs typeface="+mn-cs"/>
                        </a:rPr>
                        <a:t>결제창</a:t>
                      </a:r>
                      <a:r>
                        <a:rPr lang="ko-KR" altLang="en-US" sz="800" b="0" u="none" kern="1200" baseline="0" dirty="0" smtClean="0">
                          <a:solidFill>
                            <a:schemeClr val="tx1"/>
                          </a:solidFill>
                          <a:latin typeface="+mn-ea"/>
                          <a:ea typeface="+mn-ea"/>
                          <a:cs typeface="+mn-cs"/>
                        </a:rPr>
                        <a:t> 출력 메시지</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로 입력된 텍스트 출력</a:t>
                      </a:r>
                      <a:endParaRPr lang="en-US" altLang="ko-KR" sz="800" b="0"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BO</a:t>
                      </a:r>
                      <a:r>
                        <a:rPr lang="ko-KR" altLang="en-US" sz="800" b="0" u="none" kern="1200" baseline="0" dirty="0" smtClean="0">
                          <a:solidFill>
                            <a:schemeClr val="tx1"/>
                          </a:solidFill>
                          <a:latin typeface="+mn-ea"/>
                          <a:ea typeface="+mn-ea"/>
                          <a:cs typeface="+mn-cs"/>
                        </a:rPr>
                        <a:t>에서 </a:t>
                      </a:r>
                      <a:r>
                        <a:rPr lang="ko-KR" altLang="en-US" sz="800" b="0" u="none" kern="1200" baseline="0" dirty="0" err="1" smtClean="0">
                          <a:solidFill>
                            <a:schemeClr val="tx1"/>
                          </a:solidFill>
                          <a:latin typeface="+mn-ea"/>
                          <a:ea typeface="+mn-ea"/>
                          <a:cs typeface="+mn-cs"/>
                        </a:rPr>
                        <a:t>클레임신청</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smtClean="0">
                          <a:solidFill>
                            <a:schemeClr val="tx1"/>
                          </a:solidFill>
                          <a:latin typeface="+mn-ea"/>
                          <a:ea typeface="+mn-ea"/>
                          <a:cs typeface="+mn-cs"/>
                          <a:sym typeface="Wingdings" panose="05000000000000000000" pitchFamily="2" charset="2"/>
                        </a:rPr>
                        <a:t>반품비결제대기</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smtClean="0">
                          <a:solidFill>
                            <a:schemeClr val="tx1"/>
                          </a:solidFill>
                          <a:latin typeface="+mn-ea"/>
                          <a:ea typeface="+mn-ea"/>
                          <a:cs typeface="+mn-cs"/>
                          <a:sym typeface="Wingdings" panose="05000000000000000000" pitchFamily="2" charset="2"/>
                        </a:rPr>
                        <a:t>교환비결제대기 상태인 건은 관리자 메시지를 </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err="1" smtClean="0">
                          <a:solidFill>
                            <a:schemeClr val="tx1"/>
                          </a:solidFill>
                          <a:latin typeface="+mn-ea"/>
                          <a:ea typeface="+mn-ea"/>
                          <a:cs typeface="+mn-cs"/>
                          <a:sym typeface="Wingdings" panose="05000000000000000000" pitchFamily="2" charset="2"/>
                        </a:rPr>
                        <a:t>반품신청</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smtClean="0">
                          <a:solidFill>
                            <a:schemeClr val="tx1"/>
                          </a:solidFill>
                          <a:latin typeface="+mn-ea"/>
                          <a:ea typeface="+mn-ea"/>
                          <a:cs typeface="+mn-cs"/>
                          <a:sym typeface="Wingdings" panose="05000000000000000000" pitchFamily="2" charset="2"/>
                        </a:rPr>
                        <a:t>또는 </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err="1" smtClean="0">
                          <a:solidFill>
                            <a:schemeClr val="tx1"/>
                          </a:solidFill>
                          <a:latin typeface="+mn-ea"/>
                          <a:ea typeface="+mn-ea"/>
                          <a:cs typeface="+mn-cs"/>
                          <a:sym typeface="Wingdings" panose="05000000000000000000" pitchFamily="2" charset="2"/>
                        </a:rPr>
                        <a:t>교환신청</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smtClean="0">
                          <a:solidFill>
                            <a:schemeClr val="tx1"/>
                          </a:solidFill>
                          <a:latin typeface="+mn-ea"/>
                          <a:ea typeface="+mn-ea"/>
                          <a:cs typeface="+mn-cs"/>
                          <a:sym typeface="Wingdings" panose="05000000000000000000" pitchFamily="2" charset="2"/>
                        </a:rPr>
                        <a:t>으로 출력 </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결제버튼</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최종 결제금액</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결제 형태로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 시 결제 단계로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X</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652071" y="91335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376902" y="1241395"/>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62" name="TextBox 61"/>
          <p:cNvSpPr txBox="1"/>
          <p:nvPr/>
        </p:nvSpPr>
        <p:spPr>
          <a:xfrm>
            <a:off x="4980245" y="707032"/>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642881"/>
            <a:ext cx="3013087" cy="574979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706373"/>
            <a:ext cx="1127232" cy="293414"/>
          </a:xfrm>
          <a:prstGeom prst="rect">
            <a:avLst/>
          </a:prstGeom>
          <a:noFill/>
        </p:spPr>
        <p:txBody>
          <a:bodyPr wrap="none" rtlCol="0">
            <a:spAutoFit/>
          </a:bodyPr>
          <a:lstStyle/>
          <a:p>
            <a:pPr>
              <a:lnSpc>
                <a:spcPct val="150000"/>
              </a:lnSpc>
            </a:pPr>
            <a:r>
              <a:rPr lang="ko-KR" altLang="en-US" sz="1000" b="1" dirty="0" smtClean="0"/>
              <a:t>관리자요청 결제</a:t>
            </a:r>
            <a:endParaRPr lang="ko-KR" altLang="en-US" sz="900" dirty="0">
              <a:solidFill>
                <a:schemeClr val="bg1">
                  <a:lumMod val="65000"/>
                </a:schemeClr>
              </a:solidFill>
            </a:endParaRPr>
          </a:p>
        </p:txBody>
      </p:sp>
      <p:sp>
        <p:nvSpPr>
          <p:cNvPr id="56" name="직사각형 55"/>
          <p:cNvSpPr/>
          <p:nvPr/>
        </p:nvSpPr>
        <p:spPr>
          <a:xfrm>
            <a:off x="5747569" y="725184"/>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pSp>
        <p:nvGrpSpPr>
          <p:cNvPr id="46" name="그룹 45"/>
          <p:cNvGrpSpPr/>
          <p:nvPr/>
        </p:nvGrpSpPr>
        <p:grpSpPr>
          <a:xfrm>
            <a:off x="3288113" y="1807378"/>
            <a:ext cx="2777359" cy="4035891"/>
            <a:chOff x="12446148" y="94964"/>
            <a:chExt cx="3295650" cy="5162550"/>
          </a:xfrm>
        </p:grpSpPr>
        <p:pic>
          <p:nvPicPr>
            <p:cNvPr id="47" name="그림 46"/>
            <p:cNvPicPr>
              <a:picLocks noChangeAspect="1"/>
            </p:cNvPicPr>
            <p:nvPr/>
          </p:nvPicPr>
          <p:blipFill>
            <a:blip r:embed="rId6"/>
            <a:stretch>
              <a:fillRect/>
            </a:stretch>
          </p:blipFill>
          <p:spPr>
            <a:xfrm>
              <a:off x="12446148" y="94964"/>
              <a:ext cx="3295650" cy="5162550"/>
            </a:xfrm>
            <a:prstGeom prst="rect">
              <a:avLst/>
            </a:prstGeom>
          </p:spPr>
        </p:pic>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638164"/>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13920358" y="4833647"/>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dirty="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485719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14887959" y="431064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grpSp>
      <p:sp>
        <p:nvSpPr>
          <p:cNvPr id="57" name="TextBox 56"/>
          <p:cNvSpPr txBox="1"/>
          <p:nvPr/>
        </p:nvSpPr>
        <p:spPr>
          <a:xfrm>
            <a:off x="3193878" y="1263346"/>
            <a:ext cx="2871594" cy="507831"/>
          </a:xfrm>
          <a:prstGeom prst="rect">
            <a:avLst/>
          </a:prstGeom>
          <a:noFill/>
        </p:spPr>
        <p:txBody>
          <a:bodyPr wrap="square" rtlCol="0">
            <a:spAutoFit/>
          </a:bodyPr>
          <a:lstStyle/>
          <a:p>
            <a:pPr algn="ctr"/>
            <a:r>
              <a:rPr lang="ko-KR" altLang="en-US" sz="900" b="1" dirty="0" smtClean="0">
                <a:latin typeface="+mn-ea"/>
              </a:rPr>
              <a:t>관리자가 </a:t>
            </a:r>
            <a:r>
              <a:rPr lang="en-US" altLang="ko-KR" sz="900" b="1" dirty="0" smtClean="0">
                <a:solidFill>
                  <a:srgbClr val="00BC70"/>
                </a:solidFill>
                <a:latin typeface="+mn-ea"/>
              </a:rPr>
              <a:t>‘$</a:t>
            </a:r>
            <a:r>
              <a:rPr lang="ko-KR" altLang="en-US" sz="900" b="1" dirty="0" smtClean="0">
                <a:solidFill>
                  <a:srgbClr val="00BC70"/>
                </a:solidFill>
                <a:latin typeface="+mn-ea"/>
              </a:rPr>
              <a:t>고객결제창생성 창에 입력된 </a:t>
            </a:r>
            <a:r>
              <a:rPr lang="en-US" altLang="ko-KR" sz="900" b="1" dirty="0" smtClean="0">
                <a:solidFill>
                  <a:srgbClr val="00BC70"/>
                </a:solidFill>
                <a:latin typeface="+mn-ea"/>
              </a:rPr>
              <a:t>FO</a:t>
            </a:r>
            <a:r>
              <a:rPr lang="ko-KR" altLang="en-US" sz="900" b="1" dirty="0">
                <a:solidFill>
                  <a:srgbClr val="00BC70"/>
                </a:solidFill>
                <a:latin typeface="+mn-ea"/>
              </a:rPr>
              <a:t> </a:t>
            </a:r>
            <a:r>
              <a:rPr lang="ko-KR" altLang="en-US" sz="900" b="1" dirty="0" smtClean="0">
                <a:solidFill>
                  <a:srgbClr val="00BC70"/>
                </a:solidFill>
                <a:latin typeface="+mn-ea"/>
              </a:rPr>
              <a:t>출력 메시지 전체 노출</a:t>
            </a:r>
            <a:r>
              <a:rPr lang="en-US" altLang="ko-KR" sz="900" b="1" dirty="0" smtClean="0">
                <a:solidFill>
                  <a:srgbClr val="00BC70"/>
                </a:solidFill>
                <a:latin typeface="+mn-ea"/>
              </a:rPr>
              <a:t>$’</a:t>
            </a:r>
            <a:r>
              <a:rPr lang="ko-KR" altLang="en-US" sz="900" b="1" dirty="0" smtClean="0">
                <a:latin typeface="+mn-ea"/>
              </a:rPr>
              <a:t>의 사유로 결제를 요청했습니다</a:t>
            </a:r>
            <a:r>
              <a:rPr lang="en-US" altLang="ko-KR" sz="900" b="1" dirty="0" smtClean="0">
                <a:latin typeface="+mn-ea"/>
              </a:rPr>
              <a:t>.</a:t>
            </a:r>
          </a:p>
          <a:p>
            <a:pPr algn="ctr"/>
            <a:endParaRPr lang="en-US" altLang="ko-KR" sz="900" b="1" dirty="0">
              <a:latin typeface="+mn-ea"/>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3727262" y="112675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9" name="모서리가 둥근 직사각형 265">
            <a:extLst>
              <a:ext uri="{FF2B5EF4-FFF2-40B4-BE49-F238E27FC236}">
                <a16:creationId xmlns:a16="http://schemas.microsoft.com/office/drawing/2014/main" id="{31616FFB-3FF0-C846-C1A8-366204588010}"/>
              </a:ext>
            </a:extLst>
          </p:cNvPr>
          <p:cNvSpPr/>
          <p:nvPr/>
        </p:nvSpPr>
        <p:spPr>
          <a:xfrm>
            <a:off x="3158623" y="6003701"/>
            <a:ext cx="2939573" cy="337938"/>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5,000</a:t>
            </a:r>
            <a:r>
              <a:rPr lang="ko-KR" altLang="en-US" sz="800" b="1" dirty="0" smtClean="0">
                <a:solidFill>
                  <a:schemeClr val="bg1"/>
                </a:solidFill>
              </a:rPr>
              <a:t>원 결제</a:t>
            </a:r>
            <a:endParaRPr lang="ko-KR" altLang="en-US" sz="800" b="1" dirty="0">
              <a:solidFill>
                <a:schemeClr val="bg1"/>
              </a:solidFill>
            </a:endParaRPr>
          </a:p>
        </p:txBody>
      </p:sp>
      <p:sp>
        <p:nvSpPr>
          <p:cNvPr id="60" name="사각형: 둥근 모서리 92">
            <a:extLst>
              <a:ext uri="{FF2B5EF4-FFF2-40B4-BE49-F238E27FC236}">
                <a16:creationId xmlns:a16="http://schemas.microsoft.com/office/drawing/2014/main" id="{2A18CAD1-978E-453D-B4C0-E427E20CB864}"/>
              </a:ext>
            </a:extLst>
          </p:cNvPr>
          <p:cNvSpPr/>
          <p:nvPr/>
        </p:nvSpPr>
        <p:spPr>
          <a:xfrm>
            <a:off x="3193878" y="1828448"/>
            <a:ext cx="2891325" cy="4051022"/>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smtClean="0">
                <a:solidFill>
                  <a:schemeClr val="bg1"/>
                </a:solidFill>
                <a:latin typeface="+mn-ea"/>
              </a:rPr>
              <a:t>(</a:t>
            </a:r>
            <a:r>
              <a:rPr lang="ko-KR" altLang="en-US" sz="800" b="1" dirty="0" smtClean="0">
                <a:solidFill>
                  <a:schemeClr val="bg1"/>
                </a:solidFill>
                <a:latin typeface="+mn-ea"/>
              </a:rPr>
              <a:t>유의사항</a:t>
            </a:r>
            <a:r>
              <a:rPr lang="en-US" altLang="ko-KR" sz="800" b="1" dirty="0" smtClean="0">
                <a:solidFill>
                  <a:schemeClr val="bg1"/>
                </a:solidFill>
                <a:latin typeface="+mn-ea"/>
              </a:rPr>
              <a:t>, </a:t>
            </a:r>
            <a:r>
              <a:rPr lang="ko-KR" altLang="en-US" sz="800" b="1" dirty="0" smtClean="0">
                <a:solidFill>
                  <a:schemeClr val="bg1"/>
                </a:solidFill>
                <a:latin typeface="+mn-ea"/>
              </a:rPr>
              <a:t>무이자 행사 정보 영역 까지 </a:t>
            </a: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r>
              <a:rPr lang="en-US" altLang="ko-KR" sz="800" b="1" dirty="0" smtClean="0">
                <a:solidFill>
                  <a:schemeClr val="bg1"/>
                </a:solidFill>
                <a:latin typeface="+mn-ea"/>
              </a:rPr>
              <a:t>)</a:t>
            </a:r>
          </a:p>
        </p:txBody>
      </p:sp>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3085878" y="59526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5639569" y="71492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5" name="직사각형 54"/>
          <p:cNvSpPr/>
          <p:nvPr/>
        </p:nvSpPr>
        <p:spPr>
          <a:xfrm>
            <a:off x="9955342" y="-13038"/>
            <a:ext cx="2236658" cy="620687"/>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V0.77 240528</a:t>
            </a:r>
          </a:p>
          <a:p>
            <a:pPr marL="85725" indent="-85725">
              <a:buFont typeface="Arial" panose="020B0604020202020204" pitchFamily="34" charset="0"/>
              <a:buChar char="•"/>
            </a:pPr>
            <a:r>
              <a:rPr lang="en-US" altLang="ko-KR" sz="800" dirty="0">
                <a:solidFill>
                  <a:schemeClr val="tx1"/>
                </a:solidFill>
              </a:rPr>
              <a:t>BO</a:t>
            </a:r>
            <a:r>
              <a:rPr lang="ko-KR" altLang="en-US" sz="800" dirty="0">
                <a:solidFill>
                  <a:schemeClr val="tx1"/>
                </a:solidFill>
              </a:rPr>
              <a:t>에서 </a:t>
            </a:r>
            <a:r>
              <a:rPr lang="ko-KR" altLang="en-US" sz="800" dirty="0" err="1">
                <a:solidFill>
                  <a:schemeClr val="tx1"/>
                </a:solidFill>
              </a:rPr>
              <a:t>클레임신청</a:t>
            </a:r>
            <a:r>
              <a:rPr lang="en-US" altLang="ko-KR" sz="800" dirty="0">
                <a:solidFill>
                  <a:schemeClr val="tx1"/>
                </a:solidFill>
                <a:sym typeface="Wingdings" panose="05000000000000000000" pitchFamily="2" charset="2"/>
              </a:rPr>
              <a:t></a:t>
            </a:r>
            <a:r>
              <a:rPr lang="ko-KR" altLang="en-US" sz="800" dirty="0">
                <a:solidFill>
                  <a:schemeClr val="tx1"/>
                </a:solidFill>
                <a:sym typeface="Wingdings" panose="05000000000000000000" pitchFamily="2" charset="2"/>
              </a:rPr>
              <a:t>반품비결제대기</a:t>
            </a:r>
            <a:r>
              <a:rPr lang="en-US" altLang="ko-KR" sz="800" dirty="0">
                <a:solidFill>
                  <a:schemeClr val="tx1"/>
                </a:solidFill>
                <a:sym typeface="Wingdings" panose="05000000000000000000" pitchFamily="2" charset="2"/>
              </a:rPr>
              <a:t>, </a:t>
            </a:r>
            <a:r>
              <a:rPr lang="ko-KR" altLang="en-US" sz="800" dirty="0">
                <a:solidFill>
                  <a:schemeClr val="tx1"/>
                </a:solidFill>
                <a:sym typeface="Wingdings" panose="05000000000000000000" pitchFamily="2" charset="2"/>
              </a:rPr>
              <a:t>교환비결제대기 상태인 케이스의 메시지 정의 추가</a:t>
            </a:r>
            <a:r>
              <a:rPr lang="en-US" altLang="ko-KR" sz="800" dirty="0" smtClean="0">
                <a:solidFill>
                  <a:schemeClr val="tx1"/>
                </a:solidFill>
              </a:rPr>
              <a:t>(as-is </a:t>
            </a:r>
            <a:r>
              <a:rPr lang="ko-KR" altLang="en-US" sz="800" dirty="0" smtClean="0">
                <a:solidFill>
                  <a:schemeClr val="tx1"/>
                </a:solidFill>
              </a:rPr>
              <a:t>기능 누락</a:t>
            </a:r>
            <a:r>
              <a:rPr lang="en-US" altLang="ko-KR" sz="800" dirty="0" smtClean="0">
                <a:solidFill>
                  <a:schemeClr val="tx1"/>
                </a:solidFill>
              </a:rPr>
              <a:t>)</a:t>
            </a:r>
          </a:p>
        </p:txBody>
      </p:sp>
    </p:spTree>
    <p:extLst>
      <p:ext uri="{BB962C8B-B14F-4D97-AF65-F5344CB8AC3E}">
        <p14:creationId xmlns:p14="http://schemas.microsoft.com/office/powerpoint/2010/main" val="208735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357113282"/>
              </p:ext>
            </p:extLst>
          </p:nvPr>
        </p:nvGraphicFramePr>
        <p:xfrm>
          <a:off x="199154" y="527520"/>
          <a:ext cx="11759337" cy="63699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결제</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513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 </a:t>
                      </a:r>
                      <a:r>
                        <a:rPr lang="ko-KR" altLang="en-US" sz="800" kern="1200" spc="0" dirty="0" smtClean="0">
                          <a:solidFill>
                            <a:schemeClr val="tx1"/>
                          </a:solidFill>
                          <a:effectLst/>
                          <a:latin typeface="+mn-ea"/>
                          <a:ea typeface="+mn-ea"/>
                          <a:cs typeface="+mn-cs"/>
                        </a:rPr>
                        <a:t>결제</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err="1" smtClean="0">
                          <a:solidFill>
                            <a:schemeClr val="tx1"/>
                          </a:solidFill>
                          <a:effectLst/>
                          <a:latin typeface="+mn-ea"/>
                          <a:ea typeface="+mn-ea"/>
                          <a:cs typeface="+mn-cs"/>
                        </a:rPr>
                        <a:t>결제실패</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dirty="0" smtClean="0">
                          <a:solidFill>
                            <a:schemeClr val="tx1"/>
                          </a:solidFill>
                          <a:latin typeface="+mn-ea"/>
                        </a:rPr>
                        <a:t>결제가 정상적으로 완료되지 않았습니다</a:t>
                      </a:r>
                      <a:r>
                        <a:rPr lang="en-US" altLang="ko-KR" sz="800" dirty="0" smtClean="0">
                          <a:solidFill>
                            <a:schemeClr val="tx1"/>
                          </a:solidFill>
                          <a:latin typeface="+mn-ea"/>
                        </a:rPr>
                        <a:t>.</a:t>
                      </a:r>
                      <a:endParaRPr lang="en-US" altLang="ko-KR" sz="800" dirty="0">
                        <a:solidFill>
                          <a:schemeClr val="tx1"/>
                        </a:solidFill>
                        <a:latin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8572449"/>
                  </a:ext>
                </a:extLst>
              </a:tr>
            </a:tbl>
          </a:graphicData>
        </a:graphic>
      </p:graphicFrame>
    </p:spTree>
    <p:extLst>
      <p:ext uri="{BB962C8B-B14F-4D97-AF65-F5344CB8AC3E}">
        <p14:creationId xmlns:p14="http://schemas.microsoft.com/office/powerpoint/2010/main" val="462874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현금영수증 발급</a:t>
            </a:r>
          </a:p>
        </p:txBody>
      </p:sp>
      <p:sp>
        <p:nvSpPr>
          <p:cNvPr id="3" name="부제목 2"/>
          <p:cNvSpPr>
            <a:spLocks noGrp="1"/>
          </p:cNvSpPr>
          <p:nvPr>
            <p:ph type="subTitle" idx="1"/>
          </p:nvPr>
        </p:nvSpPr>
        <p:spPr/>
        <p:txBody>
          <a:bodyPr/>
          <a:lstStyle/>
          <a:p>
            <a:r>
              <a:rPr lang="en-US" altLang="ko-KR" dirty="0"/>
              <a:t> </a:t>
            </a:r>
            <a:r>
              <a:rPr lang="en-US" altLang="ko-KR" dirty="0" smtClean="0"/>
              <a:t>IN_PC_MYP_02_08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690943085"/>
              </p:ext>
            </p:extLst>
          </p:nvPr>
        </p:nvGraphicFramePr>
        <p:xfrm>
          <a:off x="9000565" y="44624"/>
          <a:ext cx="3152540" cy="440924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err="1" smtClean="0">
                          <a:solidFill>
                            <a:schemeClr val="tx1"/>
                          </a:solidFill>
                          <a:latin typeface="+mn-ea"/>
                          <a:ea typeface="+mn-ea"/>
                          <a:cs typeface="+mn-cs"/>
                        </a:rPr>
                        <a:t>발급용도</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dirty="0" smtClean="0">
                          <a:solidFill>
                            <a:schemeClr val="tx1"/>
                          </a:solidFill>
                          <a:latin typeface="+mn-ea"/>
                          <a:ea typeface="+mn-ea"/>
                          <a:cs typeface="+mn-cs"/>
                        </a:rPr>
                        <a:t>개인소득공재</a:t>
                      </a:r>
                      <a:r>
                        <a:rPr lang="en-US" altLang="ko-KR" sz="800" b="0" kern="1200" dirty="0" smtClean="0">
                          <a:solidFill>
                            <a:schemeClr val="tx1"/>
                          </a:solidFill>
                          <a:latin typeface="+mn-ea"/>
                          <a:ea typeface="+mn-ea"/>
                          <a:cs typeface="+mn-cs"/>
                        </a:rPr>
                        <a:t>(</a:t>
                      </a:r>
                      <a:r>
                        <a:rPr lang="ko-KR" altLang="en-US" sz="800" b="0" kern="1200" dirty="0" smtClean="0">
                          <a:solidFill>
                            <a:schemeClr val="tx1"/>
                          </a:solidFill>
                          <a:latin typeface="+mn-ea"/>
                          <a:ea typeface="+mn-ea"/>
                          <a:cs typeface="+mn-cs"/>
                        </a:rPr>
                        <a:t>휴대폰</a:t>
                      </a:r>
                      <a:r>
                        <a:rPr lang="en-US" altLang="ko-KR" sz="800" b="0" kern="1200" dirty="0" smtClean="0">
                          <a:solidFill>
                            <a:schemeClr val="tx1"/>
                          </a:solidFill>
                          <a:latin typeface="+mn-ea"/>
                          <a:ea typeface="+mn-ea"/>
                          <a:cs typeface="+mn-cs"/>
                        </a:rPr>
                        <a:t>)_default, </a:t>
                      </a:r>
                      <a:r>
                        <a:rPr lang="ko-KR" altLang="en-US" sz="800" b="0" kern="1200" dirty="0" smtClean="0">
                          <a:solidFill>
                            <a:schemeClr val="tx1"/>
                          </a:solidFill>
                          <a:latin typeface="+mn-ea"/>
                          <a:ea typeface="+mn-ea"/>
                          <a:cs typeface="+mn-cs"/>
                        </a:rPr>
                        <a:t>개인소득공제 </a:t>
                      </a:r>
                      <a:r>
                        <a:rPr lang="en-US" altLang="ko-KR" sz="800" b="0" kern="1200" dirty="0" smtClean="0">
                          <a:solidFill>
                            <a:schemeClr val="tx1"/>
                          </a:solidFill>
                          <a:latin typeface="+mn-ea"/>
                          <a:ea typeface="+mn-ea"/>
                          <a:cs typeface="+mn-cs"/>
                        </a:rPr>
                        <a:t>(</a:t>
                      </a:r>
                      <a:r>
                        <a:rPr lang="ko-KR" altLang="en-US" sz="800" b="0" kern="1200" dirty="0" smtClean="0">
                          <a:solidFill>
                            <a:schemeClr val="tx1"/>
                          </a:solidFill>
                          <a:latin typeface="+mn-ea"/>
                          <a:ea typeface="+mn-ea"/>
                          <a:cs typeface="+mn-cs"/>
                        </a:rPr>
                        <a:t>현금영수증카드</a:t>
                      </a:r>
                      <a:r>
                        <a:rPr lang="en-US" altLang="ko-KR" sz="800" b="0" kern="1200" dirty="0" smtClean="0">
                          <a:solidFill>
                            <a:schemeClr val="tx1"/>
                          </a:solidFill>
                          <a:latin typeface="+mn-ea"/>
                          <a:ea typeface="+mn-ea"/>
                          <a:cs typeface="+mn-cs"/>
                        </a:rPr>
                        <a:t>), </a:t>
                      </a:r>
                      <a:r>
                        <a:rPr lang="ko-KR" altLang="en-US" sz="800" b="0" kern="1200" dirty="0" err="1" smtClean="0">
                          <a:solidFill>
                            <a:schemeClr val="tx1"/>
                          </a:solidFill>
                          <a:latin typeface="+mn-ea"/>
                          <a:ea typeface="+mn-ea"/>
                          <a:cs typeface="+mn-cs"/>
                        </a:rPr>
                        <a:t>지출증빙</a:t>
                      </a:r>
                      <a:r>
                        <a:rPr lang="ko-KR" altLang="en-US" sz="800" b="0" kern="1200" dirty="0" smtClean="0">
                          <a:solidFill>
                            <a:schemeClr val="tx1"/>
                          </a:solidFill>
                          <a:latin typeface="+mn-ea"/>
                          <a:ea typeface="+mn-ea"/>
                          <a:cs typeface="+mn-cs"/>
                        </a:rPr>
                        <a:t> </a:t>
                      </a:r>
                      <a:r>
                        <a:rPr lang="en-US" altLang="ko-KR" sz="800" b="0" kern="1200" dirty="0" smtClean="0">
                          <a:solidFill>
                            <a:schemeClr val="tx1"/>
                          </a:solidFill>
                          <a:latin typeface="+mn-ea"/>
                          <a:ea typeface="+mn-ea"/>
                          <a:cs typeface="+mn-cs"/>
                        </a:rPr>
                        <a:t>(</a:t>
                      </a:r>
                      <a:r>
                        <a:rPr lang="ko-KR" altLang="en-US" sz="800" b="0" kern="1200" dirty="0" smtClean="0">
                          <a:solidFill>
                            <a:schemeClr val="tx1"/>
                          </a:solidFill>
                          <a:latin typeface="+mn-ea"/>
                          <a:ea typeface="+mn-ea"/>
                          <a:cs typeface="+mn-cs"/>
                        </a:rPr>
                        <a:t>사업자등록번호</a:t>
                      </a:r>
                      <a:r>
                        <a:rPr lang="en-US" altLang="ko-KR" sz="800" b="0" kern="1200" dirty="0" smtClean="0">
                          <a:solidFill>
                            <a:schemeClr val="tx1"/>
                          </a:solidFill>
                          <a:latin typeface="+mn-ea"/>
                          <a:ea typeface="+mn-ea"/>
                          <a:cs typeface="+mn-cs"/>
                        </a:rPr>
                        <a:t>) </a:t>
                      </a:r>
                      <a:r>
                        <a:rPr lang="ko-KR" altLang="en-US" sz="800" b="0" kern="1200" dirty="0" smtClean="0">
                          <a:solidFill>
                            <a:schemeClr val="tx1"/>
                          </a:solidFill>
                          <a:latin typeface="+mn-ea"/>
                          <a:ea typeface="+mn-ea"/>
                          <a:cs typeface="+mn-cs"/>
                        </a:rPr>
                        <a:t>중 </a:t>
                      </a:r>
                      <a:r>
                        <a:rPr lang="ko-KR" altLang="en-US" sz="800" b="0" kern="1200" dirty="0" err="1" smtClean="0">
                          <a:solidFill>
                            <a:schemeClr val="tx1"/>
                          </a:solidFill>
                          <a:latin typeface="+mn-ea"/>
                          <a:ea typeface="+mn-ea"/>
                          <a:cs typeface="+mn-cs"/>
                        </a:rPr>
                        <a:t>택</a:t>
                      </a:r>
                      <a:r>
                        <a:rPr lang="en-US" altLang="ko-KR" sz="800" b="0" kern="1200" dirty="0" smtClean="0">
                          <a:solidFill>
                            <a:schemeClr val="tx1"/>
                          </a:solidFill>
                          <a:latin typeface="+mn-ea"/>
                          <a:ea typeface="+mn-ea"/>
                          <a:cs typeface="+mn-cs"/>
                        </a:rPr>
                        <a:t>1</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baseline="0" dirty="0" err="1" smtClean="0">
                          <a:solidFill>
                            <a:schemeClr val="tx1"/>
                          </a:solidFill>
                          <a:latin typeface="+mn-ea"/>
                          <a:ea typeface="+mn-ea"/>
                          <a:cs typeface="+mn-cs"/>
                        </a:rPr>
                        <a:t>발급정보가</a:t>
                      </a:r>
                      <a:r>
                        <a:rPr lang="ko-KR" altLang="en-US" sz="800" b="0" kern="1200" baseline="0" dirty="0" smtClean="0">
                          <a:solidFill>
                            <a:schemeClr val="tx1"/>
                          </a:solidFill>
                          <a:latin typeface="+mn-ea"/>
                          <a:ea typeface="+mn-ea"/>
                          <a:cs typeface="+mn-cs"/>
                        </a:rPr>
                        <a:t> 입력된 상태에서 </a:t>
                      </a:r>
                      <a:r>
                        <a:rPr lang="ko-KR" altLang="en-US" sz="800" b="0" kern="1200" baseline="0" dirty="0" err="1" smtClean="0">
                          <a:solidFill>
                            <a:schemeClr val="tx1"/>
                          </a:solidFill>
                          <a:latin typeface="+mn-ea"/>
                          <a:ea typeface="+mn-ea"/>
                          <a:cs typeface="+mn-cs"/>
                        </a:rPr>
                        <a:t>발급용도</a:t>
                      </a:r>
                      <a:r>
                        <a:rPr lang="ko-KR" altLang="en-US" sz="800" b="0" kern="1200" baseline="0" dirty="0" smtClean="0">
                          <a:solidFill>
                            <a:schemeClr val="tx1"/>
                          </a:solidFill>
                          <a:latin typeface="+mn-ea"/>
                          <a:ea typeface="+mn-ea"/>
                          <a:cs typeface="+mn-cs"/>
                        </a:rPr>
                        <a:t> 변경 시 </a:t>
                      </a:r>
                      <a:r>
                        <a:rPr lang="ko-KR" altLang="en-US" sz="800" b="0" kern="1200" baseline="0" dirty="0" err="1" smtClean="0">
                          <a:solidFill>
                            <a:schemeClr val="tx1"/>
                          </a:solidFill>
                          <a:latin typeface="+mn-ea"/>
                          <a:ea typeface="+mn-ea"/>
                          <a:cs typeface="+mn-cs"/>
                        </a:rPr>
                        <a:t>발급정보</a:t>
                      </a:r>
                      <a:r>
                        <a:rPr lang="ko-KR" altLang="en-US" sz="800" b="0" kern="1200" baseline="0" dirty="0" smtClean="0">
                          <a:solidFill>
                            <a:schemeClr val="tx1"/>
                          </a:solidFill>
                          <a:latin typeface="+mn-ea"/>
                          <a:ea typeface="+mn-ea"/>
                          <a:cs typeface="+mn-cs"/>
                        </a:rPr>
                        <a:t> 초기 화</a:t>
                      </a:r>
                      <a:endParaRPr lang="en-US" altLang="ko-KR" sz="800" b="0"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발급정보</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각 </a:t>
                      </a:r>
                      <a:r>
                        <a:rPr lang="ko-KR" altLang="en-US" sz="800" b="0" u="none" kern="1200" baseline="0" dirty="0" err="1" smtClean="0">
                          <a:solidFill>
                            <a:schemeClr val="tx1"/>
                          </a:solidFill>
                          <a:latin typeface="+mn-ea"/>
                          <a:ea typeface="+mn-ea"/>
                          <a:cs typeface="+mn-cs"/>
                        </a:rPr>
                        <a:t>발급용도의</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발급정보</a:t>
                      </a:r>
                      <a:r>
                        <a:rPr lang="ko-KR" altLang="en-US" sz="800" b="0" u="none" kern="1200" baseline="0" dirty="0" smtClean="0">
                          <a:solidFill>
                            <a:schemeClr val="tx1"/>
                          </a:solidFill>
                          <a:latin typeface="+mn-ea"/>
                          <a:ea typeface="+mn-ea"/>
                          <a:cs typeface="+mn-cs"/>
                        </a:rPr>
                        <a:t> 최대 자리 수를 초과하여 입력 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숫자 외 문자 입력 시도 시 반응 없도록 처리</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개인소득공재</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휴대폰</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최대 </a:t>
                      </a:r>
                      <a:r>
                        <a:rPr lang="en-US" altLang="ko-KR" sz="800" b="0" u="none" kern="1200" baseline="0" dirty="0" smtClean="0">
                          <a:solidFill>
                            <a:schemeClr val="tx1"/>
                          </a:solidFill>
                          <a:latin typeface="+mn-ea"/>
                          <a:ea typeface="+mn-ea"/>
                          <a:cs typeface="+mn-cs"/>
                        </a:rPr>
                        <a:t>11</a:t>
                      </a:r>
                      <a:r>
                        <a:rPr lang="ko-KR" altLang="en-US" sz="800" b="0" u="none" kern="1200" baseline="0" dirty="0" smtClean="0">
                          <a:solidFill>
                            <a:schemeClr val="tx1"/>
                          </a:solidFill>
                          <a:latin typeface="+mn-ea"/>
                          <a:ea typeface="+mn-ea"/>
                          <a:cs typeface="+mn-cs"/>
                        </a:rPr>
                        <a:t>자리까지 입력 가능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개인소득공제</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현금영수증카드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최대 </a:t>
                      </a:r>
                      <a:r>
                        <a:rPr lang="en-US" altLang="ko-KR" sz="800" b="0" u="none" kern="1200" baseline="0" dirty="0" smtClean="0">
                          <a:solidFill>
                            <a:schemeClr val="tx1"/>
                          </a:solidFill>
                          <a:latin typeface="+mn-ea"/>
                          <a:ea typeface="+mn-ea"/>
                          <a:cs typeface="+mn-cs"/>
                        </a:rPr>
                        <a:t>19</a:t>
                      </a:r>
                      <a:r>
                        <a:rPr lang="ko-KR" altLang="en-US" sz="800" b="0" u="none" kern="1200" baseline="0" dirty="0" smtClean="0">
                          <a:solidFill>
                            <a:schemeClr val="tx1"/>
                          </a:solidFill>
                          <a:latin typeface="+mn-ea"/>
                          <a:ea typeface="+mn-ea"/>
                          <a:cs typeface="+mn-cs"/>
                        </a:rPr>
                        <a:t>자리까지 입력 가능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dirty="0" err="1" smtClean="0">
                          <a:solidFill>
                            <a:schemeClr val="tx1"/>
                          </a:solidFill>
                          <a:latin typeface="+mn-ea"/>
                          <a:ea typeface="+mn-ea"/>
                          <a:cs typeface="+mn-cs"/>
                        </a:rPr>
                        <a:t>지출증빙</a:t>
                      </a:r>
                      <a:r>
                        <a:rPr lang="ko-KR" altLang="en-US" sz="800" b="0" kern="1200" dirty="0" smtClean="0">
                          <a:solidFill>
                            <a:schemeClr val="tx1"/>
                          </a:solidFill>
                          <a:latin typeface="+mn-ea"/>
                          <a:ea typeface="+mn-ea"/>
                          <a:cs typeface="+mn-cs"/>
                        </a:rPr>
                        <a:t> </a:t>
                      </a:r>
                      <a:r>
                        <a:rPr lang="en-US" altLang="ko-KR" sz="800" b="0" kern="1200" dirty="0" smtClean="0">
                          <a:solidFill>
                            <a:schemeClr val="tx1"/>
                          </a:solidFill>
                          <a:latin typeface="+mn-ea"/>
                          <a:ea typeface="+mn-ea"/>
                          <a:cs typeface="+mn-cs"/>
                        </a:rPr>
                        <a:t>(</a:t>
                      </a:r>
                      <a:r>
                        <a:rPr lang="ko-KR" altLang="en-US" sz="800" b="0" kern="1200" dirty="0" smtClean="0">
                          <a:solidFill>
                            <a:schemeClr val="tx1"/>
                          </a:solidFill>
                          <a:latin typeface="+mn-ea"/>
                          <a:ea typeface="+mn-ea"/>
                          <a:cs typeface="+mn-cs"/>
                        </a:rPr>
                        <a:t>사업자등록번호</a:t>
                      </a:r>
                      <a:r>
                        <a:rPr lang="en-US" altLang="ko-KR" sz="800" b="0" kern="1200" dirty="0" smtClean="0">
                          <a:solidFill>
                            <a:schemeClr val="tx1"/>
                          </a:solidFill>
                          <a:latin typeface="+mn-ea"/>
                          <a:ea typeface="+mn-ea"/>
                          <a:cs typeface="+mn-cs"/>
                        </a:rPr>
                        <a:t>)</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최대 </a:t>
                      </a:r>
                      <a:r>
                        <a:rPr lang="en-US" altLang="ko-KR" sz="800" b="0" u="none" kern="1200" baseline="0" dirty="0" smtClean="0">
                          <a:solidFill>
                            <a:schemeClr val="tx1"/>
                          </a:solidFill>
                          <a:latin typeface="+mn-ea"/>
                          <a:ea typeface="+mn-ea"/>
                          <a:cs typeface="+mn-cs"/>
                        </a:rPr>
                        <a:t>10</a:t>
                      </a:r>
                      <a:r>
                        <a:rPr lang="ko-KR" altLang="en-US" sz="800" b="0" u="none" kern="1200" baseline="0" dirty="0" smtClean="0">
                          <a:solidFill>
                            <a:schemeClr val="tx1"/>
                          </a:solidFill>
                          <a:latin typeface="+mn-ea"/>
                          <a:ea typeface="+mn-ea"/>
                          <a:cs typeface="+mn-cs"/>
                        </a:rPr>
                        <a:t>자리까지 입력 가능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21204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 </a:t>
                      </a:r>
                      <a:r>
                        <a:rPr lang="ko-KR" altLang="en-US" sz="800" b="1" u="none" kern="1200" baseline="0" dirty="0" smtClean="0">
                          <a:solidFill>
                            <a:schemeClr val="tx1"/>
                          </a:solidFill>
                          <a:latin typeface="+mn-ea"/>
                          <a:ea typeface="+mn-ea"/>
                          <a:cs typeface="+mn-cs"/>
                        </a:rPr>
                        <a:t>발급신청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발급정보</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미입력</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오입력</a:t>
                      </a:r>
                      <a:r>
                        <a:rPr lang="ko-KR" altLang="en-US" sz="800" b="0" u="none" kern="1200" baseline="0" dirty="0" smtClean="0">
                          <a:solidFill>
                            <a:schemeClr val="tx1"/>
                          </a:solidFill>
                          <a:latin typeface="+mn-ea"/>
                          <a:ea typeface="+mn-ea"/>
                          <a:cs typeface="+mn-cs"/>
                        </a:rPr>
                        <a:t> 상태일 시 버튼 비활성화</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비활성화 버튼 클릭 시 </a:t>
                      </a:r>
                      <a:r>
                        <a:rPr lang="ko-KR" altLang="en-US" sz="800" b="0" u="none" kern="1200" baseline="0" dirty="0" err="1" smtClean="0">
                          <a:solidFill>
                            <a:schemeClr val="tx1"/>
                          </a:solidFill>
                          <a:latin typeface="+mn-ea"/>
                          <a:ea typeface="+mn-ea"/>
                          <a:cs typeface="+mn-cs"/>
                        </a:rPr>
                        <a:t>발급정보</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input </a:t>
                      </a:r>
                      <a:r>
                        <a:rPr lang="ko-KR" altLang="en-US" sz="800" b="0" u="none" kern="1200" baseline="0" dirty="0" smtClean="0">
                          <a:solidFill>
                            <a:schemeClr val="tx1"/>
                          </a:solidFill>
                          <a:latin typeface="+mn-ea"/>
                          <a:ea typeface="+mn-ea"/>
                          <a:cs typeface="+mn-cs"/>
                        </a:rPr>
                        <a:t>영역에 </a:t>
                      </a:r>
                      <a:r>
                        <a:rPr lang="ko-KR" altLang="en-US" sz="800" b="0" u="none" kern="1200" baseline="0" dirty="0" err="1" smtClean="0">
                          <a:solidFill>
                            <a:schemeClr val="tx1"/>
                          </a:solidFill>
                          <a:latin typeface="+mn-ea"/>
                          <a:ea typeface="+mn-ea"/>
                          <a:cs typeface="+mn-cs"/>
                        </a:rPr>
                        <a:t>포커싱되며</a:t>
                      </a:r>
                      <a:r>
                        <a:rPr lang="ko-KR" altLang="en-US" sz="800" b="0" u="none" kern="1200" baseline="0" dirty="0" smtClean="0">
                          <a:solidFill>
                            <a:schemeClr val="tx1"/>
                          </a:solidFill>
                          <a:latin typeface="+mn-ea"/>
                          <a:ea typeface="+mn-ea"/>
                          <a:cs typeface="+mn-cs"/>
                        </a:rPr>
                        <a:t> 오류 문구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휴대폰번호 </a:t>
                      </a:r>
                      <a:r>
                        <a:rPr lang="ko-KR" altLang="en-US" sz="800" b="0" u="none" kern="1200" baseline="0" dirty="0" err="1" smtClean="0">
                          <a:solidFill>
                            <a:schemeClr val="tx1"/>
                          </a:solidFill>
                          <a:latin typeface="+mn-ea"/>
                          <a:ea typeface="+mn-ea"/>
                          <a:cs typeface="+mn-cs"/>
                        </a:rPr>
                        <a:t>오입력</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 주문서의 주문자 정보 휴대폰번호 </a:t>
                      </a:r>
                      <a:r>
                        <a:rPr lang="ko-KR" altLang="en-US" sz="800" b="0" u="none" kern="1200" baseline="0" dirty="0" err="1" smtClean="0">
                          <a:solidFill>
                            <a:schemeClr val="tx1"/>
                          </a:solidFill>
                          <a:latin typeface="+mn-ea"/>
                          <a:ea typeface="+mn-ea"/>
                          <a:cs typeface="+mn-cs"/>
                        </a:rPr>
                        <a:t>오입력</a:t>
                      </a:r>
                      <a:r>
                        <a:rPr lang="ko-KR" altLang="en-US" sz="800" b="0" u="none" kern="1200" baseline="0" dirty="0" smtClean="0">
                          <a:solidFill>
                            <a:schemeClr val="tx1"/>
                          </a:solidFill>
                          <a:latin typeface="+mn-ea"/>
                          <a:ea typeface="+mn-ea"/>
                          <a:cs typeface="+mn-cs"/>
                        </a:rPr>
                        <a:t> 판단 기준과 동일</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현금영수증 </a:t>
                      </a:r>
                      <a:r>
                        <a:rPr lang="ko-KR" altLang="en-US" sz="800" b="0" u="none" kern="1200" baseline="0" dirty="0" err="1" smtClean="0">
                          <a:solidFill>
                            <a:schemeClr val="tx1"/>
                          </a:solidFill>
                          <a:latin typeface="+mn-ea"/>
                          <a:ea typeface="+mn-ea"/>
                          <a:cs typeface="+mn-cs"/>
                        </a:rPr>
                        <a:t>오입력</a:t>
                      </a:r>
                      <a:r>
                        <a:rPr lang="en-US" altLang="ko-KR" sz="800" b="0" u="none" kern="1200" baseline="0" dirty="0" smtClean="0">
                          <a:solidFill>
                            <a:schemeClr val="tx1"/>
                          </a:solidFill>
                          <a:latin typeface="+mn-ea"/>
                          <a:ea typeface="+mn-ea"/>
                          <a:cs typeface="+mn-cs"/>
                        </a:rPr>
                        <a:t>: 13</a:t>
                      </a:r>
                      <a:r>
                        <a:rPr lang="ko-KR" altLang="en-US" sz="800" b="0" u="none" kern="1200" baseline="0" dirty="0" smtClean="0">
                          <a:solidFill>
                            <a:schemeClr val="tx1"/>
                          </a:solidFill>
                          <a:latin typeface="+mn-ea"/>
                          <a:ea typeface="+mn-ea"/>
                          <a:cs typeface="+mn-cs"/>
                        </a:rPr>
                        <a:t>자 미만일 시 </a:t>
                      </a:r>
                      <a:r>
                        <a:rPr lang="ko-KR" altLang="en-US" sz="800" b="0" u="none" kern="1200" baseline="0" dirty="0" err="1" smtClean="0">
                          <a:solidFill>
                            <a:schemeClr val="tx1"/>
                          </a:solidFill>
                          <a:latin typeface="+mn-ea"/>
                          <a:ea typeface="+mn-ea"/>
                          <a:cs typeface="+mn-cs"/>
                        </a:rPr>
                        <a:t>오입력으로</a:t>
                      </a:r>
                      <a:r>
                        <a:rPr lang="ko-KR" altLang="en-US" sz="800" b="0" u="none" kern="1200" baseline="0" dirty="0" smtClean="0">
                          <a:solidFill>
                            <a:schemeClr val="tx1"/>
                          </a:solidFill>
                          <a:latin typeface="+mn-ea"/>
                          <a:ea typeface="+mn-ea"/>
                          <a:cs typeface="+mn-cs"/>
                        </a:rPr>
                        <a:t> 판단</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사업자등록번호 </a:t>
                      </a:r>
                      <a:r>
                        <a:rPr lang="ko-KR" altLang="en-US" sz="800" b="0" u="none" kern="1200" baseline="0" dirty="0" err="1" smtClean="0">
                          <a:solidFill>
                            <a:schemeClr val="tx1"/>
                          </a:solidFill>
                          <a:latin typeface="+mn-ea"/>
                          <a:ea typeface="+mn-ea"/>
                          <a:cs typeface="+mn-cs"/>
                        </a:rPr>
                        <a:t>오입력</a:t>
                      </a:r>
                      <a:r>
                        <a:rPr lang="en-US" altLang="ko-KR" sz="800" b="0" u="none" kern="1200" baseline="0" dirty="0" smtClean="0">
                          <a:solidFill>
                            <a:schemeClr val="tx1"/>
                          </a:solidFill>
                          <a:latin typeface="+mn-ea"/>
                          <a:ea typeface="+mn-ea"/>
                          <a:cs typeface="+mn-cs"/>
                        </a:rPr>
                        <a:t>: 10</a:t>
                      </a:r>
                      <a:r>
                        <a:rPr lang="ko-KR" altLang="en-US" sz="800" b="0" u="none" kern="1200" baseline="0" dirty="0" smtClean="0">
                          <a:solidFill>
                            <a:schemeClr val="tx1"/>
                          </a:solidFill>
                          <a:latin typeface="+mn-ea"/>
                          <a:ea typeface="+mn-ea"/>
                          <a:cs typeface="+mn-cs"/>
                        </a:rPr>
                        <a:t>자리 </a:t>
                      </a:r>
                      <a:r>
                        <a:rPr lang="ko-KR" altLang="en-US" sz="800" b="0" u="none" kern="1200" baseline="0" dirty="0" err="1" smtClean="0">
                          <a:solidFill>
                            <a:schemeClr val="tx1"/>
                          </a:solidFill>
                          <a:latin typeface="+mn-ea"/>
                          <a:ea typeface="+mn-ea"/>
                          <a:cs typeface="+mn-cs"/>
                        </a:rPr>
                        <a:t>미마일</a:t>
                      </a:r>
                      <a:r>
                        <a:rPr lang="ko-KR" altLang="en-US" sz="800" b="0" u="none" kern="1200" baseline="0" dirty="0" smtClean="0">
                          <a:solidFill>
                            <a:schemeClr val="tx1"/>
                          </a:solidFill>
                          <a:latin typeface="+mn-ea"/>
                          <a:ea typeface="+mn-ea"/>
                          <a:cs typeface="+mn-cs"/>
                        </a:rPr>
                        <a:t> 시 </a:t>
                      </a:r>
                      <a:r>
                        <a:rPr lang="ko-KR" altLang="en-US" sz="800" b="0" u="none" kern="1200" baseline="0" dirty="0" err="1" smtClean="0">
                          <a:solidFill>
                            <a:schemeClr val="tx1"/>
                          </a:solidFill>
                          <a:latin typeface="+mn-ea"/>
                          <a:ea typeface="+mn-ea"/>
                          <a:cs typeface="+mn-cs"/>
                        </a:rPr>
                        <a:t>오입력으로</a:t>
                      </a:r>
                      <a:r>
                        <a:rPr lang="ko-KR" altLang="en-US" sz="800" b="0" u="none" kern="1200" baseline="0" dirty="0" smtClean="0">
                          <a:solidFill>
                            <a:schemeClr val="tx1"/>
                          </a:solidFill>
                          <a:latin typeface="+mn-ea"/>
                          <a:ea typeface="+mn-ea"/>
                          <a:cs typeface="+mn-cs"/>
                        </a:rPr>
                        <a:t> 판단</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정상적으로 입력 후 선택 시 발급 완료 처리하며 창 닫히며 완료 메시지 출력</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창 닫혔을 시 </a:t>
                      </a: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창에서 현금영수증 발급 창을 연 위치 유지되어야 함</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발급신청 완료 시 </a:t>
                      </a: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결제정보 영역에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발급신청 조회</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버튼으로 변경되어 출력되어야 함</a:t>
                      </a:r>
                      <a:endParaRPr lang="en-US" altLang="ko-KR" sz="800" b="1" u="none" kern="1200" baseline="0" dirty="0" smtClean="0">
                        <a:solidFill>
                          <a:srgbClr val="C0000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 x, </a:t>
                      </a:r>
                      <a:r>
                        <a:rPr lang="ko-KR" altLang="en-US" sz="800" b="1" u="none" kern="1200" baseline="0" dirty="0" smtClean="0">
                          <a:solidFill>
                            <a:schemeClr val="tx1"/>
                          </a:solidFill>
                          <a:latin typeface="+mn-ea"/>
                          <a:ea typeface="+mn-ea"/>
                          <a:cs typeface="+mn-cs"/>
                        </a:rPr>
                        <a:t>취소</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50610" y="153047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2992" y="2303725"/>
            <a:ext cx="3013087" cy="366312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388333"/>
            <a:ext cx="1127232" cy="246221"/>
          </a:xfrm>
          <a:prstGeom prst="rect">
            <a:avLst/>
          </a:prstGeom>
          <a:noFill/>
        </p:spPr>
        <p:txBody>
          <a:bodyPr wrap="none" rtlCol="0">
            <a:spAutoFit/>
          </a:bodyPr>
          <a:lstStyle/>
          <a:p>
            <a:r>
              <a:rPr lang="ko-KR" altLang="en-US" sz="1000" b="1" dirty="0" smtClean="0">
                <a:latin typeface="+mn-ea"/>
              </a:rPr>
              <a:t>현금영수증 발급</a:t>
            </a:r>
            <a:endParaRPr lang="ko-KR" altLang="en-US" sz="1000" b="1" dirty="0">
              <a:latin typeface="+mn-ea"/>
            </a:endParaRPr>
          </a:p>
        </p:txBody>
      </p:sp>
      <p:sp>
        <p:nvSpPr>
          <p:cNvPr id="56" name="직사각형 55"/>
          <p:cNvSpPr/>
          <p:nvPr/>
        </p:nvSpPr>
        <p:spPr>
          <a:xfrm>
            <a:off x="5747569" y="2357706"/>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5616184" y="230126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44" name="TextBox 43">
            <a:extLst>
              <a:ext uri="{FF2B5EF4-FFF2-40B4-BE49-F238E27FC236}">
                <a16:creationId xmlns:a16="http://schemas.microsoft.com/office/drawing/2014/main" id="{46EEB4C6-4320-49C2-A99E-4CC859BC2CBD}"/>
              </a:ext>
            </a:extLst>
          </p:cNvPr>
          <p:cNvSpPr txBox="1"/>
          <p:nvPr/>
        </p:nvSpPr>
        <p:spPr>
          <a:xfrm>
            <a:off x="3116819" y="2832880"/>
            <a:ext cx="595035" cy="215444"/>
          </a:xfrm>
          <a:prstGeom prst="rect">
            <a:avLst/>
          </a:prstGeom>
          <a:noFill/>
        </p:spPr>
        <p:txBody>
          <a:bodyPr wrap="none" rtlCol="0">
            <a:spAutoFit/>
          </a:bodyPr>
          <a:lstStyle/>
          <a:p>
            <a:r>
              <a:rPr lang="ko-KR" altLang="en-US" sz="800" b="1" dirty="0" err="1" smtClean="0">
                <a:latin typeface="+mn-ea"/>
              </a:rPr>
              <a:t>발급용도</a:t>
            </a:r>
            <a:endParaRPr lang="ko-KR" altLang="en-US" sz="800" b="1" dirty="0">
              <a:latin typeface="+mn-ea"/>
            </a:endParaRPr>
          </a:p>
        </p:txBody>
      </p:sp>
      <p:sp>
        <p:nvSpPr>
          <p:cNvPr id="45" name="Button">
            <a:extLst>
              <a:ext uri="{FF2B5EF4-FFF2-40B4-BE49-F238E27FC236}">
                <a16:creationId xmlns:a16="http://schemas.microsoft.com/office/drawing/2014/main" id="{0B50D06C-82E3-4B5D-A60E-0FEAE2474059}"/>
              </a:ext>
            </a:extLst>
          </p:cNvPr>
          <p:cNvSpPr/>
          <p:nvPr/>
        </p:nvSpPr>
        <p:spPr>
          <a:xfrm>
            <a:off x="3237135" y="4168172"/>
            <a:ext cx="2811371" cy="263983"/>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en-US" altLang="ko-KR" sz="800" dirty="0">
                <a:solidFill>
                  <a:schemeClr val="bg1">
                    <a:lumMod val="65000"/>
                  </a:schemeClr>
                </a:solidFill>
              </a:rPr>
              <a:t>‘-’</a:t>
            </a:r>
            <a:r>
              <a:rPr lang="ko-KR" altLang="en-US" sz="800" dirty="0">
                <a:solidFill>
                  <a:schemeClr val="bg1">
                    <a:lumMod val="65000"/>
                  </a:schemeClr>
                </a:solidFill>
              </a:rPr>
              <a:t>없이 입력</a:t>
            </a:r>
            <a:endParaRPr lang="en-US" altLang="ko-KR" sz="800" dirty="0">
              <a:solidFill>
                <a:schemeClr val="bg1">
                  <a:lumMod val="65000"/>
                </a:schemeClr>
              </a:solidFill>
            </a:endParaRPr>
          </a:p>
        </p:txBody>
      </p:sp>
      <p:sp>
        <p:nvSpPr>
          <p:cNvPr id="46" name="TextBox 45">
            <a:extLst>
              <a:ext uri="{FF2B5EF4-FFF2-40B4-BE49-F238E27FC236}">
                <a16:creationId xmlns:a16="http://schemas.microsoft.com/office/drawing/2014/main" id="{46EEB4C6-4320-49C2-A99E-4CC859BC2CBD}"/>
              </a:ext>
            </a:extLst>
          </p:cNvPr>
          <p:cNvSpPr txBox="1"/>
          <p:nvPr/>
        </p:nvSpPr>
        <p:spPr>
          <a:xfrm>
            <a:off x="3113681" y="3922518"/>
            <a:ext cx="595035" cy="215444"/>
          </a:xfrm>
          <a:prstGeom prst="rect">
            <a:avLst/>
          </a:prstGeom>
          <a:noFill/>
        </p:spPr>
        <p:txBody>
          <a:bodyPr wrap="none" rtlCol="0">
            <a:spAutoFit/>
          </a:bodyPr>
          <a:lstStyle/>
          <a:p>
            <a:r>
              <a:rPr lang="ko-KR" altLang="en-US" sz="800" b="1" dirty="0" err="1" smtClean="0">
                <a:latin typeface="+mn-ea"/>
              </a:rPr>
              <a:t>발급정보</a:t>
            </a:r>
            <a:endParaRPr lang="ko-KR" altLang="en-US" sz="800" b="1" dirty="0">
              <a:latin typeface="+mn-ea"/>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3040701" y="2955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3041114" y="41509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pSp>
        <p:nvGrpSpPr>
          <p:cNvPr id="4" name="그룹 3"/>
          <p:cNvGrpSpPr/>
          <p:nvPr/>
        </p:nvGrpSpPr>
        <p:grpSpPr>
          <a:xfrm>
            <a:off x="3143672" y="3005763"/>
            <a:ext cx="2553691" cy="861774"/>
            <a:chOff x="3193878" y="3005763"/>
            <a:chExt cx="2553691" cy="861774"/>
          </a:xfrm>
        </p:grpSpPr>
        <p:sp>
          <p:nvSpPr>
            <p:cNvPr id="7" name="직사각형 6"/>
            <p:cNvSpPr/>
            <p:nvPr/>
          </p:nvSpPr>
          <p:spPr>
            <a:xfrm>
              <a:off x="3193878" y="3005763"/>
              <a:ext cx="2553691" cy="861774"/>
            </a:xfrm>
            <a:prstGeom prst="rect">
              <a:avLst/>
            </a:prstGeom>
          </p:spPr>
          <p:txBody>
            <a:bodyPr wrap="square">
              <a:spAutoFit/>
            </a:bodyPr>
            <a:lstStyle/>
            <a:p>
              <a:pPr>
                <a:lnSpc>
                  <a:spcPct val="200000"/>
                </a:lnSpc>
              </a:pPr>
              <a:r>
                <a:rPr lang="ko-KR" altLang="en-US" sz="800" dirty="0">
                  <a:solidFill>
                    <a:prstClr val="black"/>
                  </a:solidFill>
                  <a:latin typeface="맑은 고딕" panose="020B0503020000020004" pitchFamily="50" charset="-127"/>
                </a:rPr>
                <a:t>○ </a:t>
              </a:r>
              <a:r>
                <a:rPr lang="ko-KR" altLang="en-US" sz="800" b="1" dirty="0">
                  <a:latin typeface="+mn-ea"/>
                </a:rPr>
                <a:t>개인소득공제 </a:t>
              </a:r>
              <a:r>
                <a:rPr lang="en-US" altLang="ko-KR" sz="800" b="1" dirty="0">
                  <a:latin typeface="+mn-ea"/>
                </a:rPr>
                <a:t>(</a:t>
              </a:r>
              <a:r>
                <a:rPr lang="ko-KR" altLang="en-US" sz="800" b="1" dirty="0">
                  <a:latin typeface="+mn-ea"/>
                </a:rPr>
                <a:t>휴대폰</a:t>
              </a:r>
              <a:r>
                <a:rPr lang="en-US" altLang="ko-KR" sz="800" b="1" dirty="0">
                  <a:latin typeface="+mn-ea"/>
                </a:rPr>
                <a:t>)</a:t>
              </a:r>
            </a:p>
            <a:p>
              <a:pPr>
                <a:lnSpc>
                  <a:spcPct val="200000"/>
                </a:lnSpc>
              </a:pPr>
              <a:r>
                <a:rPr lang="ko-KR" altLang="en-US" sz="800" dirty="0" smtClean="0">
                  <a:solidFill>
                    <a:prstClr val="black"/>
                  </a:solidFill>
                  <a:latin typeface="맑은 고딕" panose="020B0503020000020004" pitchFamily="50" charset="-127"/>
                </a:rPr>
                <a:t>○ </a:t>
              </a:r>
              <a:r>
                <a:rPr lang="ko-KR" altLang="en-US" sz="800" dirty="0">
                  <a:latin typeface="+mn-ea"/>
                </a:rPr>
                <a:t>개인소득공제 </a:t>
              </a:r>
              <a:r>
                <a:rPr lang="en-US" altLang="ko-KR" sz="800" dirty="0">
                  <a:latin typeface="+mn-ea"/>
                </a:rPr>
                <a:t>(</a:t>
              </a:r>
              <a:r>
                <a:rPr lang="ko-KR" altLang="en-US" sz="800" dirty="0">
                  <a:latin typeface="+mn-ea"/>
                </a:rPr>
                <a:t>현금영수증카드</a:t>
              </a:r>
              <a:r>
                <a:rPr lang="en-US" altLang="ko-KR" sz="800" dirty="0">
                  <a:latin typeface="+mn-ea"/>
                </a:rPr>
                <a:t>)</a:t>
              </a:r>
            </a:p>
            <a:p>
              <a:pPr>
                <a:lnSpc>
                  <a:spcPct val="200000"/>
                </a:lnSpc>
              </a:pPr>
              <a:r>
                <a:rPr lang="ko-KR" altLang="en-US" sz="800" dirty="0" smtClean="0">
                  <a:solidFill>
                    <a:prstClr val="black"/>
                  </a:solidFill>
                  <a:latin typeface="맑은 고딕" panose="020B0503020000020004" pitchFamily="50" charset="-127"/>
                </a:rPr>
                <a:t>○ </a:t>
              </a:r>
              <a:r>
                <a:rPr lang="ko-KR" altLang="en-US" sz="800" dirty="0" err="1">
                  <a:latin typeface="+mn-ea"/>
                </a:rPr>
                <a:t>지출증빙</a:t>
              </a:r>
              <a:r>
                <a:rPr lang="ko-KR" altLang="en-US" sz="800" dirty="0">
                  <a:latin typeface="+mn-ea"/>
                </a:rPr>
                <a:t> </a:t>
              </a:r>
              <a:r>
                <a:rPr lang="en-US" altLang="ko-KR" sz="800" dirty="0">
                  <a:latin typeface="+mn-ea"/>
                </a:rPr>
                <a:t>(</a:t>
              </a:r>
              <a:r>
                <a:rPr lang="ko-KR" altLang="en-US" sz="800" dirty="0">
                  <a:latin typeface="+mn-ea"/>
                </a:rPr>
                <a:t>사업자등록번호</a:t>
              </a:r>
              <a:r>
                <a:rPr lang="en-US" altLang="ko-KR" sz="800" dirty="0">
                  <a:latin typeface="+mn-ea"/>
                </a:rPr>
                <a:t>)</a:t>
              </a:r>
            </a:p>
          </p:txBody>
        </p:sp>
        <p:grpSp>
          <p:nvGrpSpPr>
            <p:cNvPr id="57" name="그룹 56"/>
            <p:cNvGrpSpPr/>
            <p:nvPr/>
          </p:nvGrpSpPr>
          <p:grpSpPr>
            <a:xfrm>
              <a:off x="3287342" y="3152099"/>
              <a:ext cx="97778" cy="97778"/>
              <a:chOff x="4295800" y="2110728"/>
              <a:chExt cx="133350" cy="133350"/>
            </a:xfrm>
          </p:grpSpPr>
          <p:sp>
            <p:nvSpPr>
              <p:cNvPr id="58"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60"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pSp>
      <p:grpSp>
        <p:nvGrpSpPr>
          <p:cNvPr id="55" name="그룹 54">
            <a:extLst>
              <a:ext uri="{FF2B5EF4-FFF2-40B4-BE49-F238E27FC236}">
                <a16:creationId xmlns:a16="http://schemas.microsoft.com/office/drawing/2014/main" id="{893A9EA9-BF48-B432-9144-9B9AC729F460}"/>
              </a:ext>
            </a:extLst>
          </p:cNvPr>
          <p:cNvGrpSpPr/>
          <p:nvPr/>
        </p:nvGrpSpPr>
        <p:grpSpPr>
          <a:xfrm>
            <a:off x="3166069" y="5583300"/>
            <a:ext cx="2906931" cy="337938"/>
            <a:chOff x="4584051" y="7799385"/>
            <a:chExt cx="2872562" cy="337938"/>
          </a:xfrm>
        </p:grpSpPr>
        <p:sp>
          <p:nvSpPr>
            <p:cNvPr id="59"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61"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발급신청</a:t>
              </a:r>
              <a:endParaRPr lang="ko-KR" altLang="en-US" sz="800" b="1" dirty="0">
                <a:solidFill>
                  <a:schemeClr val="bg1"/>
                </a:solidFill>
              </a:endParaRPr>
            </a:p>
          </p:txBody>
        </p:sp>
      </p:gr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4303078" y="55521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3087683" y="55416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63" name="TextBox 62">
            <a:extLst>
              <a:ext uri="{FF2B5EF4-FFF2-40B4-BE49-F238E27FC236}">
                <a16:creationId xmlns:a16="http://schemas.microsoft.com/office/drawing/2014/main" id="{275007DD-6EFC-4D42-AE7D-E16CF4165636}"/>
              </a:ext>
            </a:extLst>
          </p:cNvPr>
          <p:cNvSpPr txBox="1"/>
          <p:nvPr/>
        </p:nvSpPr>
        <p:spPr>
          <a:xfrm>
            <a:off x="3168117" y="4424487"/>
            <a:ext cx="2949718" cy="1077218"/>
          </a:xfrm>
          <a:prstGeom prst="rect">
            <a:avLst/>
          </a:prstGeom>
          <a:noFill/>
        </p:spPr>
        <p:txBody>
          <a:bodyPr wrap="square" rtlCol="0">
            <a:spAutoFit/>
          </a:bodyPr>
          <a:lstStyle/>
          <a:p>
            <a:r>
              <a:rPr lang="ko-KR" altLang="en-US" sz="800" dirty="0" smtClean="0">
                <a:solidFill>
                  <a:srgbClr val="FF0000"/>
                </a:solidFill>
                <a:latin typeface="+mn-ea"/>
              </a:rPr>
              <a:t>휴대폰번호를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올바른 휴대폰번호를 입력해 주세요</a:t>
            </a:r>
            <a:r>
              <a:rPr lang="en-US" altLang="ko-KR" sz="800" dirty="0" smtClean="0">
                <a:solidFill>
                  <a:srgbClr val="FF0000"/>
                </a:solidFill>
                <a:latin typeface="+mn-ea"/>
              </a:rPr>
              <a:t>.</a:t>
            </a:r>
          </a:p>
          <a:p>
            <a:endParaRPr lang="en-US" altLang="ko-KR" sz="800" dirty="0" smtClean="0">
              <a:solidFill>
                <a:srgbClr val="FF0000"/>
              </a:solidFill>
              <a:latin typeface="+mn-ea"/>
            </a:endParaRPr>
          </a:p>
          <a:p>
            <a:r>
              <a:rPr lang="ko-KR" altLang="en-US" sz="800" dirty="0" smtClean="0">
                <a:solidFill>
                  <a:srgbClr val="FF0000"/>
                </a:solidFill>
                <a:latin typeface="+mn-ea"/>
              </a:rPr>
              <a:t>현금영수증 카드 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현금영수증 카드 번호는 </a:t>
            </a:r>
            <a:r>
              <a:rPr lang="en-US" altLang="ko-KR" sz="800" dirty="0" smtClean="0">
                <a:solidFill>
                  <a:srgbClr val="FF0000"/>
                </a:solidFill>
                <a:latin typeface="+mn-ea"/>
              </a:rPr>
              <a:t>13~19</a:t>
            </a:r>
            <a:r>
              <a:rPr lang="ko-KR" altLang="en-US" sz="800" dirty="0" smtClean="0">
                <a:solidFill>
                  <a:srgbClr val="FF0000"/>
                </a:solidFill>
                <a:latin typeface="+mn-ea"/>
              </a:rPr>
              <a:t>자 사이여야 합니다</a:t>
            </a:r>
            <a:r>
              <a:rPr lang="en-US" altLang="ko-KR" sz="800" dirty="0" smtClean="0">
                <a:solidFill>
                  <a:srgbClr val="FF0000"/>
                </a:solidFill>
                <a:latin typeface="+mn-ea"/>
              </a:rPr>
              <a:t>.</a:t>
            </a:r>
          </a:p>
          <a:p>
            <a:endParaRPr lang="en-US" altLang="ko-KR" sz="800" dirty="0" smtClean="0">
              <a:solidFill>
                <a:srgbClr val="FF0000"/>
              </a:solidFill>
              <a:latin typeface="+mn-ea"/>
            </a:endParaRPr>
          </a:p>
          <a:p>
            <a:r>
              <a:rPr lang="ko-KR" altLang="en-US" sz="800" dirty="0" smtClean="0">
                <a:solidFill>
                  <a:srgbClr val="FF0000"/>
                </a:solidFill>
                <a:latin typeface="+mn-ea"/>
              </a:rPr>
              <a:t>사업자등록번호를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사업자등록번호 </a:t>
            </a:r>
            <a:r>
              <a:rPr lang="en-US" altLang="ko-KR" sz="800" dirty="0" smtClean="0">
                <a:solidFill>
                  <a:srgbClr val="FF0000"/>
                </a:solidFill>
                <a:latin typeface="+mn-ea"/>
              </a:rPr>
              <a:t>10</a:t>
            </a:r>
            <a:r>
              <a:rPr lang="ko-KR" altLang="en-US" sz="800" dirty="0" smtClean="0">
                <a:solidFill>
                  <a:srgbClr val="FF0000"/>
                </a:solidFill>
                <a:latin typeface="+mn-ea"/>
              </a:rPr>
              <a:t>자리를 입력해 주세요</a:t>
            </a:r>
            <a:r>
              <a:rPr lang="en-US" altLang="ko-KR" sz="800" dirty="0" smtClean="0">
                <a:solidFill>
                  <a:srgbClr val="FF0000"/>
                </a:solidFill>
                <a:latin typeface="+mn-ea"/>
              </a:rPr>
              <a:t>.</a:t>
            </a:r>
          </a:p>
        </p:txBody>
      </p:sp>
      <p:sp>
        <p:nvSpPr>
          <p:cNvPr id="64" name="직사각형 63"/>
          <p:cNvSpPr/>
          <p:nvPr/>
        </p:nvSpPr>
        <p:spPr>
          <a:xfrm>
            <a:off x="3229766" y="440866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65" name="직사각형 64"/>
          <p:cNvSpPr/>
          <p:nvPr/>
        </p:nvSpPr>
        <p:spPr>
          <a:xfrm>
            <a:off x="5816363" y="4446239"/>
            <a:ext cx="1296144" cy="263589"/>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휴대폰번호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66" name="직사각형 65"/>
          <p:cNvSpPr/>
          <p:nvPr/>
        </p:nvSpPr>
        <p:spPr>
          <a:xfrm>
            <a:off x="3230541" y="478245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0" name="직사각형 69"/>
          <p:cNvSpPr/>
          <p:nvPr/>
        </p:nvSpPr>
        <p:spPr>
          <a:xfrm>
            <a:off x="3224925" y="514822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1" name="직사각형 70"/>
          <p:cNvSpPr/>
          <p:nvPr/>
        </p:nvSpPr>
        <p:spPr>
          <a:xfrm>
            <a:off x="5816363" y="4828528"/>
            <a:ext cx="1296144" cy="247487"/>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현금영수증번호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72" name="직사각형 71"/>
          <p:cNvSpPr/>
          <p:nvPr/>
        </p:nvSpPr>
        <p:spPr>
          <a:xfrm>
            <a:off x="5816363" y="5202953"/>
            <a:ext cx="1296144" cy="247487"/>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사업자등록번호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73" name="모서리가 둥근 직사각형 265">
            <a:extLst>
              <a:ext uri="{FF2B5EF4-FFF2-40B4-BE49-F238E27FC236}">
                <a16:creationId xmlns:a16="http://schemas.microsoft.com/office/drawing/2014/main" id="{31616FFB-3FF0-C846-C1A8-366204588010}"/>
              </a:ext>
            </a:extLst>
          </p:cNvPr>
          <p:cNvSpPr/>
          <p:nvPr/>
        </p:nvSpPr>
        <p:spPr>
          <a:xfrm>
            <a:off x="4261483" y="5966655"/>
            <a:ext cx="181151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smtClean="0">
                <a:solidFill>
                  <a:schemeClr val="bg1"/>
                </a:solidFill>
              </a:rPr>
              <a:t>발급신청</a:t>
            </a:r>
            <a:endParaRPr lang="ko-KR" altLang="en-US" sz="800" b="1" dirty="0">
              <a:solidFill>
                <a:schemeClr val="bg1"/>
              </a:solidFill>
            </a:endParaRPr>
          </a:p>
        </p:txBody>
      </p:sp>
    </p:spTree>
    <p:extLst>
      <p:ext uri="{BB962C8B-B14F-4D97-AF65-F5344CB8AC3E}">
        <p14:creationId xmlns:p14="http://schemas.microsoft.com/office/powerpoint/2010/main" val="2215877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064710823"/>
              </p:ext>
            </p:extLst>
          </p:nvPr>
        </p:nvGraphicFramePr>
        <p:xfrm>
          <a:off x="199154" y="527520"/>
          <a:ext cx="11759337" cy="75891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결제</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513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 </a:t>
                      </a:r>
                      <a:r>
                        <a:rPr lang="ko-KR" altLang="en-US" sz="800" kern="1200" spc="0" dirty="0" smtClean="0">
                          <a:solidFill>
                            <a:schemeClr val="tx1"/>
                          </a:solidFill>
                          <a:effectLst/>
                          <a:latin typeface="+mn-ea"/>
                          <a:ea typeface="+mn-ea"/>
                          <a:cs typeface="+mn-cs"/>
                        </a:rPr>
                        <a:t>발급신청</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발급신청 완료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dirty="0" smtClean="0">
                          <a:solidFill>
                            <a:schemeClr val="tx1"/>
                          </a:solidFill>
                          <a:latin typeface="+mn-ea"/>
                        </a:rPr>
                        <a:t>현금영수증 발급이 완료되었습니다</a:t>
                      </a:r>
                      <a:r>
                        <a:rPr lang="en-US" altLang="ko-KR" sz="800" dirty="0" smtClean="0">
                          <a:solidFill>
                            <a:schemeClr val="tx1"/>
                          </a:solidFill>
                          <a:latin typeface="+mn-ea"/>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180975" marR="0" lvl="0" indent="-1809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180975" marR="0" lvl="0" indent="-1809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8572449"/>
                  </a:ext>
                </a:extLst>
              </a:tr>
            </a:tbl>
          </a:graphicData>
        </a:graphic>
      </p:graphicFrame>
    </p:spTree>
    <p:extLst>
      <p:ext uri="{BB962C8B-B14F-4D97-AF65-F5344CB8AC3E}">
        <p14:creationId xmlns:p14="http://schemas.microsoft.com/office/powerpoint/2010/main" val="2362450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IN_PC_MYP_01_08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419820121"/>
              </p:ext>
            </p:extLst>
          </p:nvPr>
        </p:nvGraphicFramePr>
        <p:xfrm>
          <a:off x="9000565" y="44624"/>
          <a:ext cx="3152540" cy="71777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머리말</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회원등급명</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멤버시네요</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멤버십 혜택을 확인해보세요</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형태로 출력</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ct val="1000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임직원 회원일 시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임직원</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형태로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멤버십</a:t>
                      </a:r>
                      <a:r>
                        <a:rPr lang="en-US" altLang="ko-KR" sz="800" b="0" u="none" baseline="0" dirty="0" smtClean="0">
                          <a:solidFill>
                            <a:schemeClr val="tx1"/>
                          </a:solidFill>
                          <a:latin typeface="+mn-ea"/>
                          <a:ea typeface="+mn-ea"/>
                        </a:rPr>
                        <a:t>&gt;</a:t>
                      </a:r>
                      <a:r>
                        <a:rPr lang="ko-KR" altLang="en-US" sz="800" b="0" u="none" baseline="0" dirty="0" smtClean="0">
                          <a:solidFill>
                            <a:schemeClr val="tx1"/>
                          </a:solidFill>
                          <a:latin typeface="+mn-ea"/>
                          <a:ea typeface="+mn-ea"/>
                        </a:rPr>
                        <a:t>멤버십 </a:t>
                      </a:r>
                      <a:r>
                        <a:rPr lang="ko-KR" altLang="en-US" sz="800" b="0" u="none" baseline="0" dirty="0" err="1" smtClean="0">
                          <a:solidFill>
                            <a:schemeClr val="tx1"/>
                          </a:solidFill>
                          <a:latin typeface="+mn-ea"/>
                          <a:ea typeface="+mn-ea"/>
                        </a:rPr>
                        <a:t>혜택안내</a:t>
                      </a:r>
                      <a:r>
                        <a:rPr lang="ko-KR" altLang="en-US" sz="800" b="0" u="none" baseline="0" dirty="0" smtClean="0">
                          <a:solidFill>
                            <a:schemeClr val="tx1"/>
                          </a:solidFill>
                          <a:latin typeface="+mn-ea"/>
                          <a:ea typeface="+mn-ea"/>
                        </a:rPr>
                        <a:t> 페이지로 이동</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strike="noStrike" baseline="0" dirty="0" smtClean="0">
                          <a:solidFill>
                            <a:schemeClr val="tx1"/>
                          </a:solidFill>
                          <a:latin typeface="+mn-ea"/>
                          <a:ea typeface="+mn-ea"/>
                        </a:rPr>
                        <a:t>작성 가능한 리뷰</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작성 가능한 리뷰가 있을 시 영역 출력</a:t>
                      </a:r>
                      <a:endParaRPr lang="en-US" altLang="ko-KR" sz="800" b="0"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작성 가능한 리뷰 수와 리뷰 작성시 적립될 최대 포인트를 </a:t>
                      </a:r>
                      <a:r>
                        <a:rPr lang="en-US" altLang="ko-KR" sz="800" b="0" u="none" strike="noStrike" baseline="0" dirty="0" smtClean="0">
                          <a:solidFill>
                            <a:schemeClr val="tx1"/>
                          </a:solidFill>
                          <a:latin typeface="+mn-ea"/>
                          <a:ea typeface="+mn-ea"/>
                        </a:rPr>
                        <a:t>‘$0,000P$’ </a:t>
                      </a:r>
                      <a:r>
                        <a:rPr lang="ko-KR" altLang="en-US" sz="800" b="0" u="none" strike="noStrike" baseline="0" dirty="0" smtClean="0">
                          <a:solidFill>
                            <a:schemeClr val="tx1"/>
                          </a:solidFill>
                          <a:latin typeface="+mn-ea"/>
                          <a:ea typeface="+mn-ea"/>
                        </a:rPr>
                        <a:t>받기</a:t>
                      </a:r>
                      <a:r>
                        <a:rPr lang="en-US" altLang="ko-KR" sz="800" b="0" u="none" strike="noStrike" baseline="0" dirty="0" smtClean="0">
                          <a:solidFill>
                            <a:schemeClr val="tx1"/>
                          </a:solidFill>
                          <a:latin typeface="+mn-ea"/>
                          <a:ea typeface="+mn-ea"/>
                        </a:rPr>
                        <a:t>&gt; </a:t>
                      </a:r>
                      <a:r>
                        <a:rPr lang="ko-KR" altLang="en-US" sz="800" b="0" u="none" strike="noStrike" baseline="0" dirty="0" smtClean="0">
                          <a:solidFill>
                            <a:schemeClr val="tx1"/>
                          </a:solidFill>
                          <a:latin typeface="+mn-ea"/>
                          <a:ea typeface="+mn-ea"/>
                        </a:rPr>
                        <a:t>형태로 안내</a:t>
                      </a:r>
                      <a:endParaRPr lang="en-US" altLang="ko-KR" sz="800" b="0"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리뷰 페이지로 이동</a:t>
                      </a:r>
                      <a:r>
                        <a:rPr lang="en-US" altLang="ko-KR" sz="800" b="0" u="none" strike="noStrike" baseline="0" dirty="0" smtClean="0">
                          <a:solidFill>
                            <a:schemeClr val="tx1"/>
                          </a:solidFill>
                          <a:latin typeface="+mn-ea"/>
                          <a:ea typeface="+mn-ea"/>
                        </a:rPr>
                        <a:t>https://www.innisfree.com/kr/ko/MypageReviewMain.do</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로그인한 회원이 보유한 뷰티포인트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숫자 세 자리 단위로 콤마</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처리</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 </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뷰티포인트 페이지로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보유쿠폰</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보유쿠폰이</a:t>
                      </a:r>
                      <a:r>
                        <a:rPr lang="ko-KR" altLang="en-US" sz="800" b="0" u="none" baseline="0" dirty="0" smtClean="0">
                          <a:solidFill>
                            <a:schemeClr val="tx1"/>
                          </a:solidFill>
                          <a:latin typeface="+mn-ea"/>
                          <a:ea typeface="+mn-ea"/>
                        </a:rPr>
                        <a:t> 있을 시 </a:t>
                      </a:r>
                      <a:r>
                        <a:rPr lang="en-US" altLang="ko-KR" sz="800" b="0" u="none" baseline="0" dirty="0" smtClean="0">
                          <a:solidFill>
                            <a:schemeClr val="tx1"/>
                          </a:solidFill>
                          <a:latin typeface="+mn-ea"/>
                          <a:ea typeface="+mn-ea"/>
                        </a:rPr>
                        <a:t>dot</a:t>
                      </a:r>
                      <a:r>
                        <a:rPr lang="ko-KR" altLang="en-US" sz="800" b="0" u="none" baseline="0" dirty="0" smtClean="0">
                          <a:solidFill>
                            <a:schemeClr val="tx1"/>
                          </a:solidFill>
                          <a:latin typeface="+mn-ea"/>
                          <a:ea typeface="+mn-ea"/>
                        </a:rPr>
                        <a:t>로 강조 표시</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 </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쿠폰존</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&gt; </a:t>
                      </a:r>
                      <a:r>
                        <a:rPr lang="ko-KR" altLang="en-US" sz="800" b="0" u="none" kern="1200" baseline="0" dirty="0" smtClean="0">
                          <a:solidFill>
                            <a:schemeClr val="tx1"/>
                          </a:solidFill>
                          <a:latin typeface="+mn-ea"/>
                          <a:ea typeface="+mn-ea"/>
                          <a:cs typeface="+mn-cs"/>
                        </a:rPr>
                        <a:t>다운로드 가능 쿠폰 </a:t>
                      </a:r>
                      <a:r>
                        <a:rPr lang="ko-KR" altLang="en-US" sz="800" b="0" u="none" baseline="0" dirty="0" smtClean="0">
                          <a:solidFill>
                            <a:schemeClr val="tx1"/>
                          </a:solidFill>
                          <a:latin typeface="+mn-ea"/>
                          <a:ea typeface="+mn-ea"/>
                        </a:rPr>
                        <a:t>페이지로 이동</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공병수거현황</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tab pos="92075" algn="l"/>
                        </a:tabLst>
                        <a:defRPr/>
                      </a:pPr>
                      <a:r>
                        <a:rPr lang="ko-KR" altLang="en-US" sz="800" b="0" u="none" baseline="0" dirty="0" smtClean="0">
                          <a:solidFill>
                            <a:schemeClr val="tx1"/>
                          </a:solidFill>
                          <a:latin typeface="+mn-ea"/>
                          <a:ea typeface="+mn-ea"/>
                        </a:rPr>
                        <a:t>수거한 공병 수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기존과 동일</a:t>
                      </a:r>
                      <a:r>
                        <a:rPr lang="en-US" altLang="ko-KR" sz="800" b="0" u="none" baseline="0" dirty="0" smtClean="0">
                          <a:solidFill>
                            <a:schemeClr val="tx1"/>
                          </a:solidFill>
                          <a:latin typeface="+mn-ea"/>
                          <a:ea typeface="+mn-ea"/>
                        </a:rPr>
                        <a:t>)</a:t>
                      </a: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tab pos="92075" algn="l"/>
                        </a:tabLst>
                        <a:defRPr/>
                      </a:pPr>
                      <a:r>
                        <a:rPr lang="ko-KR" altLang="en-US" sz="800" b="0" u="none" baseline="0" dirty="0" smtClean="0">
                          <a:solidFill>
                            <a:schemeClr val="tx1"/>
                          </a:solidFill>
                          <a:latin typeface="+mn-ea"/>
                          <a:ea typeface="+mn-ea"/>
                        </a:rPr>
                        <a:t>탭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온라인 </a:t>
                      </a:r>
                      <a:r>
                        <a:rPr lang="ko-KR" altLang="en-US" sz="800" b="0" u="none" baseline="0" dirty="0" err="1" smtClean="0">
                          <a:solidFill>
                            <a:schemeClr val="tx1"/>
                          </a:solidFill>
                          <a:latin typeface="+mn-ea"/>
                          <a:ea typeface="+mn-ea"/>
                        </a:rPr>
                        <a:t>공병수거</a:t>
                      </a:r>
                      <a:r>
                        <a:rPr lang="ko-KR" altLang="en-US" sz="800" b="0" u="none" baseline="0" dirty="0" smtClean="0">
                          <a:solidFill>
                            <a:schemeClr val="tx1"/>
                          </a:solidFill>
                          <a:latin typeface="+mn-ea"/>
                          <a:ea typeface="+mn-ea"/>
                        </a:rPr>
                        <a:t> 페이지로 이동</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tab pos="92075" algn="l"/>
                        </a:tabLst>
                        <a:defRPr/>
                      </a:pPr>
                      <a:r>
                        <a:rPr lang="ko-KR" altLang="en-US" sz="800" b="1" u="none" baseline="0" dirty="0" smtClean="0">
                          <a:solidFill>
                            <a:schemeClr val="tx1"/>
                          </a:solidFill>
                          <a:latin typeface="+mn-ea"/>
                          <a:ea typeface="+mn-ea"/>
                        </a:rPr>
                        <a:t>주문내역</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tab pos="92075" algn="l"/>
                        </a:tabLst>
                        <a:defRPr/>
                      </a:pPr>
                      <a:r>
                        <a:rPr lang="ko-KR" altLang="en-US" sz="800" b="0" u="none" baseline="0" dirty="0" err="1" smtClean="0">
                          <a:solidFill>
                            <a:schemeClr val="tx1"/>
                          </a:solidFill>
                          <a:latin typeface="+mn-ea"/>
                          <a:ea typeface="+mn-ea"/>
                        </a:rPr>
                        <a:t>마이페이지</a:t>
                      </a:r>
                      <a:r>
                        <a:rPr lang="ko-KR" altLang="en-US" sz="800" b="0" u="none" baseline="0" dirty="0" smtClean="0">
                          <a:solidFill>
                            <a:schemeClr val="tx1"/>
                          </a:solidFill>
                          <a:latin typeface="+mn-ea"/>
                          <a:ea typeface="+mn-ea"/>
                        </a:rPr>
                        <a:t> 접속 시 주문내역이 </a:t>
                      </a:r>
                      <a:r>
                        <a:rPr lang="en-US" altLang="ko-KR" sz="800" b="0" u="none" baseline="0" dirty="0" smtClean="0">
                          <a:solidFill>
                            <a:schemeClr val="tx1"/>
                          </a:solidFill>
                          <a:latin typeface="+mn-ea"/>
                          <a:ea typeface="+mn-ea"/>
                        </a:rPr>
                        <a:t>Default</a:t>
                      </a:r>
                      <a:r>
                        <a:rPr lang="ko-KR" altLang="en-US" sz="800" b="0" u="none" baseline="0" dirty="0" smtClean="0">
                          <a:solidFill>
                            <a:schemeClr val="tx1"/>
                          </a:solidFill>
                          <a:latin typeface="+mn-ea"/>
                          <a:ea typeface="+mn-ea"/>
                        </a:rPr>
                        <a:t>로 선택된 </a:t>
                      </a:r>
                      <a:r>
                        <a:rPr lang="ko-KR" altLang="en-US" sz="800" b="0" u="none" baseline="0" dirty="0" smtClean="0">
                          <a:solidFill>
                            <a:schemeClr val="tx1"/>
                          </a:solidFill>
                          <a:latin typeface="+mn-ea"/>
                          <a:ea typeface="+mn-ea"/>
                        </a:rPr>
                        <a:t>상태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6-1. </a:t>
                      </a:r>
                      <a:r>
                        <a:rPr lang="ko-KR" altLang="en-US" sz="800" b="1" u="none" kern="1200" baseline="0" dirty="0" smtClean="0">
                          <a:solidFill>
                            <a:schemeClr val="tx1"/>
                          </a:solidFill>
                          <a:latin typeface="+mn-ea"/>
                          <a:ea typeface="+mn-ea"/>
                          <a:cs typeface="+mn-cs"/>
                        </a:rPr>
                        <a:t>개인정보 </a:t>
                      </a:r>
                      <a:r>
                        <a:rPr lang="ko-KR" altLang="en-US" sz="800" b="1" u="none" kern="1200" baseline="0" dirty="0" err="1" smtClean="0">
                          <a:solidFill>
                            <a:schemeClr val="tx1"/>
                          </a:solidFill>
                          <a:latin typeface="+mn-ea"/>
                          <a:ea typeface="+mn-ea"/>
                          <a:cs typeface="+mn-cs"/>
                        </a:rPr>
                        <a:t>이용내역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IN_MO_MYT_01_01 </a:t>
                      </a:r>
                      <a:r>
                        <a:rPr lang="ko-KR" altLang="en-US" sz="800" b="0" u="none" kern="1200" baseline="0" dirty="0" smtClean="0">
                          <a:solidFill>
                            <a:schemeClr val="tx1"/>
                          </a:solidFill>
                          <a:latin typeface="+mn-ea"/>
                          <a:ea typeface="+mn-ea"/>
                          <a:cs typeface="+mn-cs"/>
                        </a:rPr>
                        <a:t>화면으로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97884995"/>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tab pos="92075" algn="l"/>
                        </a:tabLst>
                        <a:defRPr/>
                      </a:pPr>
                      <a:r>
                        <a:rPr lang="en-US" altLang="ko-KR" sz="800" b="1" u="none" baseline="0" dirty="0" smtClean="0">
                          <a:solidFill>
                            <a:schemeClr val="tx1"/>
                          </a:solidFill>
                          <a:latin typeface="+mn-ea"/>
                          <a:ea typeface="+mn-ea"/>
                        </a:rPr>
                        <a:t>7-1. </a:t>
                      </a:r>
                      <a:r>
                        <a:rPr lang="ko-KR" altLang="en-US" sz="800" b="1" u="none" baseline="0" dirty="0" smtClean="0">
                          <a:solidFill>
                            <a:schemeClr val="tx1"/>
                          </a:solidFill>
                          <a:latin typeface="+mn-ea"/>
                          <a:ea typeface="+mn-ea"/>
                        </a:rPr>
                        <a:t>구매처</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온라인</a:t>
                      </a: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매장 중 </a:t>
                      </a:r>
                      <a:r>
                        <a:rPr lang="ko-KR" altLang="en-US" sz="800" b="0" u="none" baseline="0" dirty="0" err="1" smtClean="0">
                          <a:solidFill>
                            <a:schemeClr val="tx1"/>
                          </a:solidFill>
                          <a:latin typeface="+mn-ea"/>
                          <a:ea typeface="+mn-ea"/>
                        </a:rPr>
                        <a:t>택</a:t>
                      </a:r>
                      <a:r>
                        <a:rPr lang="en-US" altLang="ko-KR" sz="800" b="0" u="none" baseline="0" dirty="0" smtClean="0">
                          <a:solidFill>
                            <a:schemeClr val="tx1"/>
                          </a:solidFill>
                          <a:latin typeface="+mn-ea"/>
                          <a:ea typeface="+mn-ea"/>
                        </a:rPr>
                        <a:t>1</a:t>
                      </a: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7-2. </a:t>
                      </a:r>
                      <a:r>
                        <a:rPr lang="ko-KR" altLang="en-US" sz="800" b="1" u="none" baseline="0" dirty="0" err="1" smtClean="0">
                          <a:solidFill>
                            <a:schemeClr val="tx1"/>
                          </a:solidFill>
                          <a:latin typeface="+mn-ea"/>
                          <a:ea typeface="+mn-ea"/>
                        </a:rPr>
                        <a:t>조회기간</a:t>
                      </a:r>
                      <a:r>
                        <a:rPr lang="ko-KR" altLang="en-US" sz="800" b="1" u="none" baseline="0" dirty="0" smtClean="0">
                          <a:solidFill>
                            <a:schemeClr val="tx1"/>
                          </a:solidFill>
                          <a:latin typeface="+mn-ea"/>
                          <a:ea typeface="+mn-ea"/>
                        </a:rPr>
                        <a:t> 선택 버튼</a:t>
                      </a:r>
                      <a:endParaRPr lang="en-US" altLang="ko-KR" sz="800" b="1" u="none" baseline="0" dirty="0" smtClean="0">
                        <a:solidFill>
                          <a:schemeClr val="tx1"/>
                        </a:solidFill>
                        <a:latin typeface="+mn-ea"/>
                        <a:ea typeface="+mn-ea"/>
                      </a:endParaRPr>
                    </a:p>
                    <a:p>
                      <a:pPr marL="87313" indent="-87313" algn="l" latinLnBrk="1">
                        <a:lnSpc>
                          <a:spcPts val="1200"/>
                        </a:lnSpc>
                        <a:buFont typeface="Arial" panose="020B0604020202020204" pitchFamily="34" charset="0"/>
                        <a:buChar char="•"/>
                      </a:pPr>
                      <a:r>
                        <a:rPr lang="en-US" altLang="ko-KR" sz="800" b="0" kern="1200" dirty="0" smtClean="0">
                          <a:solidFill>
                            <a:schemeClr val="tx1"/>
                          </a:solidFill>
                          <a:latin typeface="+mn-lt"/>
                          <a:ea typeface="+mn-ea"/>
                          <a:cs typeface="+mn-cs"/>
                        </a:rPr>
                        <a:t>3</a:t>
                      </a:r>
                      <a:r>
                        <a:rPr lang="ko-KR" altLang="en-US" sz="800" b="0" kern="1200" dirty="0" smtClean="0">
                          <a:solidFill>
                            <a:schemeClr val="tx1"/>
                          </a:solidFill>
                          <a:latin typeface="+mn-lt"/>
                          <a:ea typeface="+mn-ea"/>
                          <a:cs typeface="+mn-cs"/>
                        </a:rPr>
                        <a:t>개월</a:t>
                      </a:r>
                      <a:r>
                        <a:rPr lang="en-US" altLang="ko-KR" sz="800" b="0" kern="1200" dirty="0" smtClean="0">
                          <a:solidFill>
                            <a:schemeClr val="tx1"/>
                          </a:solidFill>
                          <a:latin typeface="+mn-lt"/>
                          <a:ea typeface="+mn-ea"/>
                          <a:cs typeface="+mn-cs"/>
                        </a:rPr>
                        <a:t>(default), 6</a:t>
                      </a:r>
                      <a:r>
                        <a:rPr lang="ko-KR" altLang="en-US" sz="800" b="0" kern="1200" dirty="0" smtClean="0">
                          <a:solidFill>
                            <a:schemeClr val="tx1"/>
                          </a:solidFill>
                          <a:latin typeface="+mn-lt"/>
                          <a:ea typeface="+mn-ea"/>
                          <a:cs typeface="+mn-cs"/>
                        </a:rPr>
                        <a:t>개월</a:t>
                      </a:r>
                      <a:r>
                        <a:rPr lang="en-US" altLang="ko-KR" sz="800" b="0" kern="1200" dirty="0" smtClean="0">
                          <a:solidFill>
                            <a:schemeClr val="tx1"/>
                          </a:solidFill>
                          <a:latin typeface="+mn-lt"/>
                          <a:ea typeface="+mn-ea"/>
                          <a:cs typeface="+mn-cs"/>
                        </a:rPr>
                        <a:t>,</a:t>
                      </a:r>
                      <a:r>
                        <a:rPr lang="ko-KR" altLang="en-US" sz="800" b="0" kern="1200" dirty="0" smtClean="0">
                          <a:solidFill>
                            <a:schemeClr val="tx1"/>
                          </a:solidFill>
                          <a:latin typeface="+mn-lt"/>
                          <a:ea typeface="+mn-ea"/>
                          <a:cs typeface="+mn-cs"/>
                        </a:rPr>
                        <a:t> </a:t>
                      </a:r>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endParaRPr lang="en-US" altLang="ko-KR" sz="800" b="0" kern="1200" dirty="0" smtClean="0">
                        <a:solidFill>
                          <a:schemeClr val="tx1"/>
                        </a:solidFill>
                        <a:latin typeface="+mn-lt"/>
                        <a:ea typeface="+mn-ea"/>
                        <a:cs typeface="+mn-cs"/>
                      </a:endParaRPr>
                    </a:p>
                    <a:p>
                      <a:pPr marL="0" indent="0" algn="l" latinLnBrk="1">
                        <a:lnSpc>
                          <a:spcPts val="1200"/>
                        </a:lnSpc>
                        <a:buFont typeface="Arial" panose="020B0604020202020204" pitchFamily="34" charset="0"/>
                        <a:buNone/>
                      </a:pPr>
                      <a:r>
                        <a:rPr lang="en-US" altLang="ko-KR" sz="800" b="1" dirty="0" smtClean="0">
                          <a:solidFill>
                            <a:schemeClr val="tx1"/>
                          </a:solidFill>
                        </a:rPr>
                        <a:t>7-3. </a:t>
                      </a:r>
                      <a:r>
                        <a:rPr lang="ko-KR" altLang="en-US" sz="800" b="1" dirty="0" smtClean="0">
                          <a:solidFill>
                            <a:schemeClr val="tx1"/>
                          </a:solidFill>
                        </a:rPr>
                        <a:t>기간 출력</a:t>
                      </a:r>
                      <a:r>
                        <a:rPr lang="en-US" altLang="ko-KR" sz="800" b="1" dirty="0" smtClean="0">
                          <a:solidFill>
                            <a:schemeClr val="tx1"/>
                          </a:solidFill>
                        </a:rPr>
                        <a:t>/</a:t>
                      </a:r>
                      <a:r>
                        <a:rPr lang="ko-KR" altLang="en-US" sz="800" b="1" dirty="0" smtClean="0">
                          <a:solidFill>
                            <a:schemeClr val="tx1"/>
                          </a:solidFill>
                        </a:rPr>
                        <a:t>선택 영역</a:t>
                      </a:r>
                      <a:endParaRPr lang="en-US" altLang="ko-KR" sz="800" b="1" dirty="0" smtClean="0">
                        <a:solidFill>
                          <a:schemeClr val="tx1"/>
                        </a:solidFill>
                      </a:endParaRPr>
                    </a:p>
                    <a:p>
                      <a:pPr marL="92075" indent="-92075" algn="l" latinLnBrk="1">
                        <a:lnSpc>
                          <a:spcPts val="1200"/>
                        </a:lnSpc>
                        <a:buFont typeface="Arial" panose="020B0604020202020204" pitchFamily="34" charset="0"/>
                        <a:buChar char="•"/>
                      </a:pPr>
                      <a:r>
                        <a:rPr lang="ko-KR" altLang="en-US" sz="800" b="0" dirty="0" smtClean="0">
                          <a:solidFill>
                            <a:schemeClr val="tx1"/>
                          </a:solidFill>
                        </a:rPr>
                        <a:t>선택된 기간이 있을 시 해당하는 날짜 출력</a:t>
                      </a:r>
                      <a:endParaRPr lang="en-US" altLang="ko-KR" sz="800" b="0" dirty="0" smtClean="0">
                        <a:solidFill>
                          <a:schemeClr val="tx1"/>
                        </a:solidFill>
                      </a:endParaRPr>
                    </a:p>
                    <a:p>
                      <a:pPr marL="92075" indent="-92075" algn="l" latinLnBrk="1">
                        <a:lnSpc>
                          <a:spcPts val="1200"/>
                        </a:lnSpc>
                        <a:buFont typeface="Arial" panose="020B0604020202020204" pitchFamily="34" charset="0"/>
                        <a:buChar char="•"/>
                      </a:pPr>
                      <a:r>
                        <a:rPr lang="en-US" altLang="ko-KR" sz="800" b="0" dirty="0" smtClean="0">
                          <a:solidFill>
                            <a:schemeClr val="tx1"/>
                          </a:solidFill>
                        </a:rPr>
                        <a:t>N</a:t>
                      </a:r>
                      <a:r>
                        <a:rPr lang="ko-KR" altLang="en-US" sz="800" b="0" dirty="0" smtClean="0">
                          <a:solidFill>
                            <a:schemeClr val="tx1"/>
                          </a:solidFill>
                        </a:rPr>
                        <a:t>개월 선택</a:t>
                      </a:r>
                      <a:r>
                        <a:rPr lang="en-US" altLang="ko-KR" sz="800" b="0" dirty="0" smtClean="0">
                          <a:solidFill>
                            <a:schemeClr val="tx1"/>
                          </a:solidFill>
                        </a:rPr>
                        <a:t>: N</a:t>
                      </a:r>
                      <a:r>
                        <a:rPr lang="ko-KR" altLang="en-US" sz="800" b="0" dirty="0" smtClean="0">
                          <a:solidFill>
                            <a:schemeClr val="tx1"/>
                          </a:solidFill>
                        </a:rPr>
                        <a:t>달 전 오늘</a:t>
                      </a:r>
                      <a:r>
                        <a:rPr lang="en-US" altLang="ko-KR" sz="800" b="0" dirty="0" smtClean="0">
                          <a:solidFill>
                            <a:schemeClr val="tx1"/>
                          </a:solidFill>
                        </a:rPr>
                        <a:t>+1</a:t>
                      </a:r>
                      <a:r>
                        <a:rPr lang="ko-KR" altLang="en-US" sz="800" b="0" dirty="0" smtClean="0">
                          <a:solidFill>
                            <a:schemeClr val="tx1"/>
                          </a:solidFill>
                        </a:rPr>
                        <a:t>일</a:t>
                      </a:r>
                      <a:r>
                        <a:rPr lang="en-US" altLang="ko-KR" sz="800" b="0" dirty="0" smtClean="0">
                          <a:solidFill>
                            <a:schemeClr val="tx1"/>
                          </a:solidFill>
                        </a:rPr>
                        <a:t>~</a:t>
                      </a:r>
                      <a:r>
                        <a:rPr lang="ko-KR" altLang="en-US" sz="800" b="0" dirty="0" smtClean="0">
                          <a:solidFill>
                            <a:schemeClr val="tx1"/>
                          </a:solidFill>
                        </a:rPr>
                        <a:t>오늘 날짜 출력</a:t>
                      </a:r>
                      <a:endParaRPr lang="en-US" altLang="ko-KR" sz="800" b="0" dirty="0" smtClean="0">
                        <a:solidFill>
                          <a:schemeClr val="tx1"/>
                        </a:solidFill>
                      </a:endParaRPr>
                    </a:p>
                    <a:p>
                      <a:pPr marL="171450" indent="-85725" algn="l" latinLnBrk="1">
                        <a:lnSpc>
                          <a:spcPts val="1200"/>
                        </a:lnSpc>
                        <a:buFontTx/>
                        <a:buChar char="-"/>
                      </a:pPr>
                      <a:r>
                        <a:rPr lang="ko-KR" altLang="en-US" sz="800" b="0" dirty="0" smtClean="0">
                          <a:solidFill>
                            <a:schemeClr val="tx1"/>
                          </a:solidFill>
                        </a:rPr>
                        <a:t>예</a:t>
                      </a:r>
                      <a:r>
                        <a:rPr lang="en-US" altLang="ko-KR" sz="800" b="0" dirty="0" smtClean="0">
                          <a:solidFill>
                            <a:schemeClr val="tx1"/>
                          </a:solidFill>
                        </a:rPr>
                        <a:t>)</a:t>
                      </a:r>
                      <a:r>
                        <a:rPr lang="ko-KR" altLang="en-US" sz="800" b="0" baseline="0" dirty="0" smtClean="0">
                          <a:solidFill>
                            <a:schemeClr val="tx1"/>
                          </a:solidFill>
                        </a:rPr>
                        <a:t> 오늘이 </a:t>
                      </a:r>
                      <a:r>
                        <a:rPr lang="en-US" altLang="ko-KR" sz="800" b="0" baseline="0" dirty="0" smtClean="0">
                          <a:solidFill>
                            <a:schemeClr val="tx1"/>
                          </a:solidFill>
                        </a:rPr>
                        <a:t>2024-07-03</a:t>
                      </a:r>
                      <a:r>
                        <a:rPr lang="ko-KR" altLang="en-US" sz="800" b="0" baseline="0" dirty="0" smtClean="0">
                          <a:solidFill>
                            <a:schemeClr val="tx1"/>
                          </a:solidFill>
                        </a:rPr>
                        <a:t>일 시</a:t>
                      </a:r>
                      <a:r>
                        <a:rPr lang="en-US" altLang="ko-KR" sz="800" b="0" baseline="0" dirty="0" smtClean="0">
                          <a:solidFill>
                            <a:schemeClr val="tx1"/>
                          </a:solidFill>
                        </a:rPr>
                        <a:t> ‘2024-04-04~2024-07-03</a:t>
                      </a:r>
                      <a:r>
                        <a:rPr lang="ko-KR" altLang="en-US" sz="800" b="0" baseline="0" dirty="0" smtClean="0">
                          <a:solidFill>
                            <a:schemeClr val="tx1"/>
                          </a:solidFill>
                        </a:rPr>
                        <a:t>으로 출력</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en-US" altLang="ko-KR" sz="800" b="0" baseline="0" dirty="0" smtClean="0">
                          <a:solidFill>
                            <a:schemeClr val="tx1"/>
                          </a:solidFill>
                        </a:rPr>
                        <a:t>1</a:t>
                      </a:r>
                      <a:r>
                        <a:rPr lang="ko-KR" altLang="en-US" sz="800" b="0" baseline="0" dirty="0" smtClean="0">
                          <a:solidFill>
                            <a:schemeClr val="tx1"/>
                          </a:solidFill>
                        </a:rPr>
                        <a:t>년 선택</a:t>
                      </a:r>
                      <a:r>
                        <a:rPr lang="en-US" altLang="ko-KR" sz="800" b="0" baseline="0" dirty="0" smtClean="0">
                          <a:solidFill>
                            <a:schemeClr val="tx1"/>
                          </a:solidFill>
                        </a:rPr>
                        <a:t>: 1</a:t>
                      </a:r>
                      <a:r>
                        <a:rPr lang="ko-KR" altLang="en-US" sz="800" b="0" baseline="0" dirty="0" smtClean="0">
                          <a:solidFill>
                            <a:schemeClr val="tx1"/>
                          </a:solidFill>
                        </a:rPr>
                        <a:t>년 전 오늘</a:t>
                      </a:r>
                      <a:r>
                        <a:rPr lang="en-US" altLang="ko-KR" sz="800" b="0" baseline="0" dirty="0" smtClean="0">
                          <a:solidFill>
                            <a:schemeClr val="tx1"/>
                          </a:solidFill>
                        </a:rPr>
                        <a:t>+1</a:t>
                      </a:r>
                      <a:r>
                        <a:rPr lang="ko-KR" altLang="en-US" sz="800" b="0" baseline="0" dirty="0" smtClean="0">
                          <a:solidFill>
                            <a:schemeClr val="tx1"/>
                          </a:solidFill>
                        </a:rPr>
                        <a:t>일</a:t>
                      </a:r>
                      <a:r>
                        <a:rPr lang="en-US" altLang="ko-KR" sz="800" b="0" baseline="0" dirty="0" smtClean="0">
                          <a:solidFill>
                            <a:schemeClr val="tx1"/>
                          </a:solidFill>
                        </a:rPr>
                        <a:t>~</a:t>
                      </a:r>
                      <a:r>
                        <a:rPr lang="ko-KR" altLang="en-US" sz="800" b="0" baseline="0" dirty="0" smtClean="0">
                          <a:solidFill>
                            <a:schemeClr val="tx1"/>
                          </a:solidFill>
                        </a:rPr>
                        <a:t>오늘 날짜 출력</a:t>
                      </a:r>
                      <a:endParaRPr lang="en-US" altLang="ko-KR" sz="800" b="0" baseline="0" dirty="0" smtClean="0">
                        <a:solidFill>
                          <a:schemeClr val="tx1"/>
                        </a:solidFill>
                      </a:endParaRPr>
                    </a:p>
                    <a:p>
                      <a:pPr marL="171450" indent="-85725" algn="l" latinLnBrk="1">
                        <a:lnSpc>
                          <a:spcPts val="1200"/>
                        </a:lnSpc>
                        <a:buFontTx/>
                        <a:buChar char="-"/>
                      </a:pPr>
                      <a:r>
                        <a:rPr lang="ko-KR" altLang="en-US" sz="800" b="0" dirty="0" smtClean="0">
                          <a:solidFill>
                            <a:schemeClr val="tx1"/>
                          </a:solidFill>
                        </a:rPr>
                        <a:t>예</a:t>
                      </a:r>
                      <a:r>
                        <a:rPr lang="en-US" altLang="ko-KR" sz="800" b="0" dirty="0" smtClean="0">
                          <a:solidFill>
                            <a:schemeClr val="tx1"/>
                          </a:solidFill>
                        </a:rPr>
                        <a:t>)</a:t>
                      </a:r>
                      <a:r>
                        <a:rPr lang="ko-KR" altLang="en-US" sz="800" b="0" baseline="0" dirty="0" smtClean="0">
                          <a:solidFill>
                            <a:schemeClr val="tx1"/>
                          </a:solidFill>
                        </a:rPr>
                        <a:t> 오늘이 </a:t>
                      </a:r>
                      <a:r>
                        <a:rPr lang="en-US" altLang="ko-KR" sz="800" b="0" baseline="0" dirty="0" smtClean="0">
                          <a:solidFill>
                            <a:schemeClr val="tx1"/>
                          </a:solidFill>
                        </a:rPr>
                        <a:t>2024-07-03</a:t>
                      </a:r>
                      <a:r>
                        <a:rPr lang="ko-KR" altLang="en-US" sz="800" b="0" baseline="0" dirty="0" smtClean="0">
                          <a:solidFill>
                            <a:schemeClr val="tx1"/>
                          </a:solidFill>
                        </a:rPr>
                        <a:t>일 시</a:t>
                      </a:r>
                      <a:r>
                        <a:rPr lang="en-US" altLang="ko-KR" sz="800" b="0" baseline="0" dirty="0" smtClean="0">
                          <a:solidFill>
                            <a:schemeClr val="tx1"/>
                          </a:solidFill>
                        </a:rPr>
                        <a:t> ‘2023-07-04~2024-07-03</a:t>
                      </a:r>
                      <a:r>
                        <a:rPr lang="ko-KR" altLang="en-US" sz="800" b="0" baseline="0" dirty="0" smtClean="0">
                          <a:solidFill>
                            <a:schemeClr val="tx1"/>
                          </a:solidFill>
                        </a:rPr>
                        <a:t>으로 출력</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캘린더 아이콘 클릭</a:t>
                      </a:r>
                      <a:r>
                        <a:rPr lang="en-US" altLang="ko-KR" sz="800" b="0" baseline="0" dirty="0" smtClean="0">
                          <a:solidFill>
                            <a:schemeClr val="tx1"/>
                          </a:solidFill>
                        </a:rPr>
                        <a:t>: </a:t>
                      </a:r>
                      <a:r>
                        <a:rPr lang="ko-KR" altLang="en-US" sz="800" b="0" baseline="0" dirty="0" smtClean="0">
                          <a:solidFill>
                            <a:schemeClr val="tx1"/>
                          </a:solidFill>
                        </a:rPr>
                        <a:t>캘린더 호출</a:t>
                      </a:r>
                      <a:endParaRPr lang="en-US" altLang="ko-KR" sz="800" b="0" baseline="0" dirty="0" smtClean="0">
                        <a:solidFill>
                          <a:schemeClr val="tx1"/>
                        </a:solidFill>
                      </a:endParaRPr>
                    </a:p>
                    <a:p>
                      <a:pPr marL="180975" indent="-95250" algn="l" latinLnBrk="1">
                        <a:lnSpc>
                          <a:spcPts val="1200"/>
                        </a:lnSpc>
                        <a:buFontTx/>
                        <a:buChar char="-"/>
                      </a:pPr>
                      <a:r>
                        <a:rPr lang="ko-KR" altLang="en-US" sz="800" b="0" baseline="0" dirty="0" smtClean="0">
                          <a:solidFill>
                            <a:schemeClr val="tx1"/>
                          </a:solidFill>
                        </a:rPr>
                        <a:t>캘린더 탭 한 영역에 출력된 날짜가 선택된 상태</a:t>
                      </a:r>
                      <a:endParaRPr lang="en-US" altLang="ko-KR" sz="800" b="0" baseline="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a:t>
                      </a:r>
                      <a:r>
                        <a:rPr lang="ko-KR" altLang="en-US" sz="800" b="0" u="none" baseline="0" dirty="0" smtClean="0">
                          <a:solidFill>
                            <a:schemeClr val="tx1"/>
                          </a:solidFill>
                          <a:latin typeface="+mn-ea"/>
                          <a:ea typeface="+mn-ea"/>
                        </a:rPr>
                        <a:t>시작일을 조회 종료일보다 이후의 날짜 선택 시 캘린더 닫은 후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종료일을 조회 시작일보다 이전 날짜 선택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종료일을 오늘보다 이후의 날짜 선택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en-US" altLang="ko-KR" sz="800" b="0" dirty="0" smtClean="0">
                          <a:solidFill>
                            <a:schemeClr val="tx1"/>
                          </a:solidFill>
                        </a:rPr>
                        <a:t>1</a:t>
                      </a:r>
                      <a:r>
                        <a:rPr lang="ko-KR" altLang="en-US" sz="800" b="0" dirty="0" smtClean="0">
                          <a:solidFill>
                            <a:schemeClr val="tx1"/>
                          </a:solidFill>
                        </a:rPr>
                        <a:t>년보다 긴 기간 설정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baseline="0" dirty="0" smtClean="0">
                          <a:solidFill>
                            <a:schemeClr val="tx1"/>
                          </a:solidFill>
                        </a:rPr>
                        <a:t>캘린더로 날짜를 직접 선택했을 시 기간 선택 버튼 선택 해제 상태로 전환</a:t>
                      </a:r>
                      <a:endParaRPr lang="en-US" altLang="ko-KR" sz="800" b="0" baseline="0" dirty="0" smtClean="0">
                        <a:solidFill>
                          <a:schemeClr val="tx1"/>
                        </a:solidFill>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70363703"/>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2687465503"/>
              </p:ext>
            </p:extLst>
          </p:nvPr>
        </p:nvGraphicFramePr>
        <p:xfrm>
          <a:off x="133027" y="2254012"/>
          <a:ext cx="1304427" cy="405530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공병수거현황</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개인정보수정</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배송지관리</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환불계좌관리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개인정보 </a:t>
                      </a:r>
                      <a:r>
                        <a:rPr lang="ko-KR" altLang="en-US" sz="800" kern="1200" dirty="0" err="1" smtClean="0">
                          <a:solidFill>
                            <a:schemeClr val="tx1"/>
                          </a:solidFill>
                          <a:latin typeface="+mn-ea"/>
                          <a:ea typeface="+mn-ea"/>
                          <a:cs typeface="+mn-cs"/>
                        </a:rPr>
                        <a:t>이용내역</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0949339"/>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85465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1181734" cy="276999"/>
          </a:xfrm>
          <a:prstGeom prst="rect">
            <a:avLst/>
          </a:prstGeom>
          <a:solidFill>
            <a:schemeClr val="bg1"/>
          </a:solidFill>
        </p:spPr>
        <p:txBody>
          <a:bodyPr wrap="none">
            <a:spAutoFit/>
          </a:bodyPr>
          <a:lstStyle/>
          <a:p>
            <a:pPr>
              <a:defRPr/>
            </a:pPr>
            <a:r>
              <a:rPr lang="ko-KR" altLang="en-US" sz="1200" b="1" dirty="0" smtClean="0">
                <a:latin typeface="+mn-ea"/>
              </a:rPr>
              <a:t>주문내역       </a:t>
            </a:r>
            <a:endParaRPr lang="en-US" altLang="ko-KR" sz="1200" b="1" dirty="0">
              <a:latin typeface="+mn-ea"/>
            </a:endParaRPr>
          </a:p>
        </p:txBody>
      </p:sp>
      <p:sp>
        <p:nvSpPr>
          <p:cNvPr id="129" name="직사각형 128"/>
          <p:cNvSpPr/>
          <p:nvPr/>
        </p:nvSpPr>
        <p:spPr>
          <a:xfrm>
            <a:off x="1570157" y="2565782"/>
            <a:ext cx="7266161" cy="81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27" name="표 126"/>
          <p:cNvGraphicFramePr>
            <a:graphicFrameLocks noGrp="1"/>
          </p:cNvGraphicFramePr>
          <p:nvPr>
            <p:extLst>
              <p:ext uri="{D42A27DB-BD31-4B8C-83A1-F6EECF244321}">
                <p14:modId xmlns:p14="http://schemas.microsoft.com/office/powerpoint/2010/main" val="391128957"/>
              </p:ext>
            </p:extLst>
          </p:nvPr>
        </p:nvGraphicFramePr>
        <p:xfrm>
          <a:off x="4367808" y="3006967"/>
          <a:ext cx="2088232" cy="2880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88000">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2024-02-02</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tx1"/>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lumMod val="65000"/>
                            </a:schemeClr>
                          </a:solidFill>
                          <a:latin typeface="+mn-ea"/>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2024-02-04</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28" name="표 127"/>
          <p:cNvGraphicFramePr>
            <a:graphicFrameLocks noGrp="1"/>
          </p:cNvGraphicFramePr>
          <p:nvPr>
            <p:extLst>
              <p:ext uri="{D42A27DB-BD31-4B8C-83A1-F6EECF244321}">
                <p14:modId xmlns:p14="http://schemas.microsoft.com/office/powerpoint/2010/main" val="1399688959"/>
              </p:ext>
            </p:extLst>
          </p:nvPr>
        </p:nvGraphicFramePr>
        <p:xfrm>
          <a:off x="2354070" y="3003408"/>
          <a:ext cx="1960772"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gridCol w="653591">
                  <a:extLst>
                    <a:ext uri="{9D8B030D-6E8A-4147-A177-3AD203B41FA5}">
                      <a16:colId xmlns:a16="http://schemas.microsoft.com/office/drawing/2014/main" val="20003"/>
                    </a:ext>
                  </a:extLst>
                </a:gridCol>
              </a:tblGrid>
              <a:tr h="288000">
                <a:tc>
                  <a:txBody>
                    <a:bodyPr/>
                    <a:lstStyle/>
                    <a:p>
                      <a:pPr marL="0" algn="ctr" defTabSz="914400" rtl="0" eaLnBrk="1" latinLnBrk="1" hangingPunct="1"/>
                      <a:r>
                        <a:rPr lang="en-US" altLang="ko-KR" sz="800" b="0" kern="1200" dirty="0" smtClean="0">
                          <a:solidFill>
                            <a:schemeClr val="bg1"/>
                          </a:solidFill>
                          <a:latin typeface="+mn-lt"/>
                          <a:ea typeface="+mn-ea"/>
                          <a:cs typeface="+mn-cs"/>
                        </a:rPr>
                        <a:t>3</a:t>
                      </a:r>
                      <a:r>
                        <a:rPr lang="ko-KR" altLang="en-US" sz="800" b="0" kern="1200" dirty="0" smtClean="0">
                          <a:solidFill>
                            <a:schemeClr val="bg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6</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1561628" y="3047917"/>
            <a:ext cx="595035" cy="215444"/>
          </a:xfrm>
          <a:prstGeom prst="rect">
            <a:avLst/>
          </a:prstGeom>
        </p:spPr>
        <p:txBody>
          <a:bodyPr wrap="none">
            <a:spAutoFit/>
          </a:bodyPr>
          <a:lstStyle/>
          <a:p>
            <a:r>
              <a:rPr lang="ko-KR" altLang="en-US" sz="800" b="1" dirty="0" err="1" smtClean="0"/>
              <a:t>조회기간</a:t>
            </a:r>
            <a:endParaRPr lang="ko-KR" altLang="en-US" sz="800" b="1" dirty="0"/>
          </a:p>
        </p:txBody>
      </p:sp>
      <p:sp>
        <p:nvSpPr>
          <p:cNvPr id="130" name="Button">
            <a:extLst>
              <a:ext uri="{FF2B5EF4-FFF2-40B4-BE49-F238E27FC236}">
                <a16:creationId xmlns:a16="http://schemas.microsoft.com/office/drawing/2014/main" id="{0B50D06C-82E3-4B5D-A60E-0FEAE2474059}"/>
              </a:ext>
            </a:extLst>
          </p:cNvPr>
          <p:cNvSpPr/>
          <p:nvPr/>
        </p:nvSpPr>
        <p:spPr>
          <a:xfrm>
            <a:off x="8104359" y="2991129"/>
            <a:ext cx="652283" cy="298530"/>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검색</a:t>
            </a:r>
            <a:endParaRPr lang="ko-KR" altLang="en-US" sz="800" dirty="0">
              <a:solidFill>
                <a:schemeClr val="bg1"/>
              </a:solidFill>
            </a:endParaRPr>
          </a:p>
        </p:txBody>
      </p:sp>
      <p:sp>
        <p:nvSpPr>
          <p:cNvPr id="131" name="직사각형 130"/>
          <p:cNvSpPr/>
          <p:nvPr/>
        </p:nvSpPr>
        <p:spPr>
          <a:xfrm>
            <a:off x="1577777" y="2642733"/>
            <a:ext cx="492443" cy="215444"/>
          </a:xfrm>
          <a:prstGeom prst="rect">
            <a:avLst/>
          </a:prstGeom>
        </p:spPr>
        <p:txBody>
          <a:bodyPr wrap="none">
            <a:spAutoFit/>
          </a:bodyPr>
          <a:lstStyle/>
          <a:p>
            <a:r>
              <a:rPr lang="ko-KR" altLang="en-US" sz="800" b="1" dirty="0" smtClean="0"/>
              <a:t>구매처</a:t>
            </a:r>
            <a:endParaRPr lang="ko-KR" altLang="en-US" sz="800" b="1" dirty="0"/>
          </a:p>
        </p:txBody>
      </p:sp>
      <p:graphicFrame>
        <p:nvGraphicFramePr>
          <p:cNvPr id="132" name="표 131"/>
          <p:cNvGraphicFramePr>
            <a:graphicFrameLocks noGrp="1"/>
          </p:cNvGraphicFramePr>
          <p:nvPr>
            <p:extLst>
              <p:ext uri="{D42A27DB-BD31-4B8C-83A1-F6EECF244321}">
                <p14:modId xmlns:p14="http://schemas.microsoft.com/office/powerpoint/2010/main" val="2581573531"/>
              </p:ext>
            </p:extLst>
          </p:nvPr>
        </p:nvGraphicFramePr>
        <p:xfrm>
          <a:off x="2348545" y="2622340"/>
          <a:ext cx="1307181"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tblGrid>
              <a:tr h="288000">
                <a:tc>
                  <a:txBody>
                    <a:bodyPr/>
                    <a:lstStyle/>
                    <a:p>
                      <a:pPr marL="0" algn="ctr" defTabSz="914400" rtl="0" eaLnBrk="1" latinLnBrk="1" hangingPunct="1"/>
                      <a:r>
                        <a:rPr lang="ko-KR" altLang="en-US" sz="800" b="0" kern="1200" dirty="0" smtClean="0">
                          <a:solidFill>
                            <a:schemeClr val="bg1"/>
                          </a:solidFill>
                          <a:latin typeface="+mn-lt"/>
                          <a:ea typeface="+mn-ea"/>
                          <a:cs typeface="+mn-cs"/>
                        </a:rPr>
                        <a:t>온라인</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ko-KR" altLang="en-US" sz="800" b="0" kern="1200" dirty="0" smtClean="0">
                          <a:solidFill>
                            <a:schemeClr val="tx1"/>
                          </a:solidFill>
                          <a:latin typeface="+mn-lt"/>
                          <a:ea typeface="+mn-ea"/>
                          <a:cs typeface="+mn-cs"/>
                        </a:rPr>
                        <a:t>매장</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37" name="TextBox 136"/>
          <p:cNvSpPr txBox="1"/>
          <p:nvPr/>
        </p:nvSpPr>
        <p:spPr>
          <a:xfrm>
            <a:off x="1512661" y="3501588"/>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144" name="표 143"/>
          <p:cNvGraphicFramePr>
            <a:graphicFrameLocks noGrp="1"/>
          </p:cNvGraphicFramePr>
          <p:nvPr>
            <p:extLst>
              <p:ext uri="{D42A27DB-BD31-4B8C-83A1-F6EECF244321}">
                <p14:modId xmlns:p14="http://schemas.microsoft.com/office/powerpoint/2010/main" val="3749229571"/>
              </p:ext>
            </p:extLst>
          </p:nvPr>
        </p:nvGraphicFramePr>
        <p:xfrm>
          <a:off x="1570158" y="3744956"/>
          <a:ext cx="7262146" cy="1988300"/>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920697">
                  <a:extLst>
                    <a:ext uri="{9D8B030D-6E8A-4147-A177-3AD203B41FA5}">
                      <a16:colId xmlns:a16="http://schemas.microsoft.com/office/drawing/2014/main" val="3023733782"/>
                    </a:ext>
                  </a:extLst>
                </a:gridCol>
                <a:gridCol w="920697">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주문접수</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결제완료</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bl>
          </a:graphicData>
        </a:graphic>
      </p:graphicFrame>
      <p:grpSp>
        <p:nvGrpSpPr>
          <p:cNvPr id="1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4007225"/>
            <a:ext cx="710660" cy="747626"/>
            <a:chOff x="508000" y="1397000"/>
            <a:chExt cx="1008112" cy="1008112"/>
          </a:xfrm>
          <a:solidFill>
            <a:srgbClr val="FFFFFF"/>
          </a:solidFill>
        </p:grpSpPr>
        <p:sp>
          <p:nvSpPr>
            <p:cNvPr id="1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149" name="모서리가 둥근 직사각형 148"/>
          <p:cNvSpPr/>
          <p:nvPr/>
        </p:nvSpPr>
        <p:spPr>
          <a:xfrm>
            <a:off x="7991455" y="4225625"/>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57" name="모서리가 둥근 직사각형 56"/>
          <p:cNvSpPr/>
          <p:nvPr/>
        </p:nvSpPr>
        <p:spPr>
          <a:xfrm>
            <a:off x="7991455" y="4458951"/>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4914653"/>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3215680" y="14847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p>
        </p:txBody>
      </p:sp>
      <p:sp>
        <p:nvSpPr>
          <p:cNvPr id="64" name="타원 63"/>
          <p:cNvSpPr/>
          <p:nvPr/>
        </p:nvSpPr>
        <p:spPr>
          <a:xfrm>
            <a:off x="4682776" y="1478314"/>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3</a:t>
            </a:r>
            <a:endParaRPr lang="ko-KR" altLang="en-US" sz="800" b="1" dirty="0"/>
          </a:p>
        </p:txBody>
      </p:sp>
      <p:sp>
        <p:nvSpPr>
          <p:cNvPr id="65" name="타원 64"/>
          <p:cNvSpPr/>
          <p:nvPr/>
        </p:nvSpPr>
        <p:spPr>
          <a:xfrm>
            <a:off x="6022511" y="1492743"/>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4</a:t>
            </a:r>
            <a:endParaRPr lang="ko-KR" altLang="en-US" sz="800" b="1" dirty="0"/>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04525" y="14272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7" name="타원 66"/>
          <p:cNvSpPr/>
          <p:nvPr/>
        </p:nvSpPr>
        <p:spPr>
          <a:xfrm>
            <a:off x="7364022" y="1488559"/>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5</a:t>
            </a:r>
            <a:endParaRPr lang="ko-KR" altLang="en-US" sz="800" b="1" dirty="0"/>
          </a:p>
        </p:txBody>
      </p:sp>
      <p:sp>
        <p:nvSpPr>
          <p:cNvPr id="68" name="모서리가 둥근 직사각형 67"/>
          <p:cNvSpPr/>
          <p:nvPr/>
        </p:nvSpPr>
        <p:spPr>
          <a:xfrm>
            <a:off x="7991555" y="5062001"/>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69" name="모서리가 둥근 직사각형 68"/>
          <p:cNvSpPr/>
          <p:nvPr/>
        </p:nvSpPr>
        <p:spPr>
          <a:xfrm>
            <a:off x="7991555" y="5295327"/>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25027" y="227915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2234466" y="25143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7-1</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1452885" y="24455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73" name="Oval 611">
            <a:extLst>
              <a:ext uri="{FF2B5EF4-FFF2-40B4-BE49-F238E27FC236}">
                <a16:creationId xmlns:a16="http://schemas.microsoft.com/office/drawing/2014/main" id="{8A3723C9-7A64-4677-9B95-EBFFA02C0DC4}"/>
              </a:ext>
            </a:extLst>
          </p:cNvPr>
          <p:cNvSpPr>
            <a:spLocks noChangeArrowheads="1"/>
          </p:cNvSpPr>
          <p:nvPr/>
        </p:nvSpPr>
        <p:spPr bwMode="auto">
          <a:xfrm>
            <a:off x="2225114" y="28860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7-2</a:t>
            </a:r>
            <a:endParaRPr lang="en-US" altLang="ko-KR" sz="800" b="1" kern="0" dirty="0">
              <a:solidFill>
                <a:sysClr val="window" lastClr="FFFFFF"/>
              </a:solidFill>
              <a:latin typeface="맑은 고딕"/>
              <a:ea typeface="맑은 고딕"/>
            </a:endParaRPr>
          </a:p>
        </p:txBody>
      </p:sp>
      <p:sp>
        <p:nvSpPr>
          <p:cNvPr id="74" name="Oval 611">
            <a:extLst>
              <a:ext uri="{FF2B5EF4-FFF2-40B4-BE49-F238E27FC236}">
                <a16:creationId xmlns:a16="http://schemas.microsoft.com/office/drawing/2014/main" id="{8A3723C9-7A64-4677-9B95-EBFFA02C0DC4}"/>
              </a:ext>
            </a:extLst>
          </p:cNvPr>
          <p:cNvSpPr>
            <a:spLocks noChangeArrowheads="1"/>
          </p:cNvSpPr>
          <p:nvPr/>
        </p:nvSpPr>
        <p:spPr bwMode="auto">
          <a:xfrm>
            <a:off x="4288940" y="29396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7-3</a:t>
            </a:r>
            <a:endParaRPr lang="en-US" altLang="ko-KR" sz="800" b="1" kern="0" dirty="0">
              <a:solidFill>
                <a:sysClr val="window" lastClr="FFFFFF"/>
              </a:solidFill>
              <a:latin typeface="맑은 고딕"/>
              <a:ea typeface="맑은 고딕"/>
            </a:endParaRPr>
          </a:p>
        </p:txBody>
      </p:sp>
      <p:pic>
        <p:nvPicPr>
          <p:cNvPr id="5" name="그림 4"/>
          <p:cNvPicPr>
            <a:picLocks noChangeAspect="1"/>
          </p:cNvPicPr>
          <p:nvPr/>
        </p:nvPicPr>
        <p:blipFill>
          <a:blip r:embed="rId6"/>
          <a:stretch>
            <a:fillRect/>
          </a:stretch>
        </p:blipFill>
        <p:spPr>
          <a:xfrm>
            <a:off x="5447889" y="3322891"/>
            <a:ext cx="1653478" cy="1575667"/>
          </a:xfrm>
          <a:prstGeom prst="rect">
            <a:avLst/>
          </a:prstGeom>
        </p:spPr>
      </p:pic>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7968208" y="29249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7-4</a:t>
            </a:r>
            <a:endParaRPr lang="en-US" altLang="ko-KR" sz="800" b="1" kern="0" dirty="0">
              <a:solidFill>
                <a:sysClr val="window" lastClr="FFFFFF"/>
              </a:solidFill>
              <a:latin typeface="맑은 고딕"/>
              <a:ea typeface="맑은 고딕"/>
            </a:endParaRPr>
          </a:p>
        </p:txBody>
      </p:sp>
      <p:graphicFrame>
        <p:nvGraphicFramePr>
          <p:cNvPr id="6" name="표 5"/>
          <p:cNvGraphicFramePr>
            <a:graphicFrameLocks noGrp="1"/>
          </p:cNvGraphicFramePr>
          <p:nvPr>
            <p:extLst>
              <p:ext uri="{D42A27DB-BD31-4B8C-83A1-F6EECF244321}">
                <p14:modId xmlns:p14="http://schemas.microsoft.com/office/powerpoint/2010/main" val="3613860531"/>
              </p:ext>
            </p:extLst>
          </p:nvPr>
        </p:nvGraphicFramePr>
        <p:xfrm>
          <a:off x="5816484" y="6164701"/>
          <a:ext cx="3152540" cy="665662"/>
        </p:xfrm>
        <a:graphic>
          <a:graphicData uri="http://schemas.openxmlformats.org/drawingml/2006/table">
            <a:tbl>
              <a:tblPr/>
              <a:tblGrid>
                <a:gridCol w="137459">
                  <a:extLst>
                    <a:ext uri="{9D8B030D-6E8A-4147-A177-3AD203B41FA5}">
                      <a16:colId xmlns:a16="http://schemas.microsoft.com/office/drawing/2014/main" val="2429310122"/>
                    </a:ext>
                  </a:extLst>
                </a:gridCol>
                <a:gridCol w="3015081">
                  <a:extLst>
                    <a:ext uri="{9D8B030D-6E8A-4147-A177-3AD203B41FA5}">
                      <a16:colId xmlns:a16="http://schemas.microsoft.com/office/drawing/2014/main" val="414914262"/>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indent="0" algn="l" latinLnBrk="1">
                        <a:lnSpc>
                          <a:spcPts val="1200"/>
                        </a:lnSpc>
                        <a:buFont typeface="Arial" panose="020B0604020202020204" pitchFamily="34" charset="0"/>
                        <a:buNone/>
                      </a:pPr>
                      <a:r>
                        <a:rPr lang="en-US" altLang="ko-KR" sz="800" b="1" baseline="0" dirty="0" smtClean="0">
                          <a:solidFill>
                            <a:schemeClr val="tx1"/>
                          </a:solidFill>
                        </a:rPr>
                        <a:t>7-4. </a:t>
                      </a:r>
                      <a:r>
                        <a:rPr lang="ko-KR" altLang="en-US" sz="800" b="1" baseline="0" dirty="0" smtClean="0">
                          <a:solidFill>
                            <a:schemeClr val="tx1"/>
                          </a:solidFill>
                        </a:rPr>
                        <a:t>검색</a:t>
                      </a:r>
                      <a:endParaRPr lang="en-US" altLang="ko-KR" sz="800" b="1"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클릭</a:t>
                      </a:r>
                      <a:r>
                        <a:rPr lang="en-US" altLang="ko-KR" sz="800" b="0" baseline="0" dirty="0" smtClean="0">
                          <a:solidFill>
                            <a:schemeClr val="tx1"/>
                          </a:solidFill>
                        </a:rPr>
                        <a:t>: </a:t>
                      </a:r>
                      <a:r>
                        <a:rPr lang="ko-KR" altLang="en-US" sz="800" b="0" baseline="0" dirty="0" smtClean="0">
                          <a:solidFill>
                            <a:schemeClr val="tx1"/>
                          </a:solidFill>
                        </a:rPr>
                        <a:t>설정된 값으로 검색 실행</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검색된 목록이 없을 시 목록 영역에 검색 결과가 없음을 알리는 메시지 출력</a:t>
                      </a:r>
                      <a:r>
                        <a:rPr lang="en-US" altLang="ko-KR" sz="800" b="0" baseline="0" dirty="0" smtClean="0">
                          <a:solidFill>
                            <a:schemeClr val="tx1"/>
                          </a:solidFill>
                        </a:rPr>
                        <a:t>(10</a:t>
                      </a:r>
                      <a:r>
                        <a:rPr lang="ko-KR" altLang="en-US" sz="800" b="0" baseline="0" dirty="0" smtClean="0">
                          <a:solidFill>
                            <a:schemeClr val="tx1"/>
                          </a:solidFill>
                        </a:rPr>
                        <a:t>번 설명에서 확인</a:t>
                      </a:r>
                      <a:r>
                        <a:rPr lang="en-US" altLang="ko-KR" sz="800" b="0" baseline="0" dirty="0" smtClean="0">
                          <a:solidFill>
                            <a:schemeClr val="tx1"/>
                          </a:solidFill>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17464207"/>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7" name="사각형: 둥근 모서리 92">
            <a:extLst>
              <a:ext uri="{FF2B5EF4-FFF2-40B4-BE49-F238E27FC236}">
                <a16:creationId xmlns:a16="http://schemas.microsoft.com/office/drawing/2014/main" id="{2A18CAD1-978E-453D-B4C0-E427E20CB864}"/>
              </a:ext>
            </a:extLst>
          </p:cNvPr>
          <p:cNvSpPr/>
          <p:nvPr/>
        </p:nvSpPr>
        <p:spPr>
          <a:xfrm>
            <a:off x="9163105" y="4298427"/>
            <a:ext cx="2990000" cy="1218256"/>
          </a:xfrm>
          <a:prstGeom prst="roundRect">
            <a:avLst>
              <a:gd name="adj" fmla="val 0"/>
            </a:avLst>
          </a:prstGeom>
          <a:solidFill>
            <a:srgbClr val="C00000">
              <a:alpha val="57000"/>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조회기간</a:t>
            </a:r>
            <a:r>
              <a:rPr lang="ko-KR" altLang="en-US" sz="800" b="1" dirty="0" smtClean="0">
                <a:solidFill>
                  <a:schemeClr val="bg1"/>
                </a:solidFill>
                <a:latin typeface="+mn-ea"/>
              </a:rPr>
              <a:t> 버튼 클릭 시 날짜 세팅은 공통에서 최종으로 확정할 예정 </a:t>
            </a:r>
            <a:r>
              <a:rPr lang="en-US" altLang="ko-KR" sz="800" b="1" dirty="0" smtClean="0">
                <a:solidFill>
                  <a:schemeClr val="bg1"/>
                </a:solidFill>
                <a:latin typeface="+mn-ea"/>
              </a:rPr>
              <a:t>(0412 </a:t>
            </a:r>
            <a:r>
              <a:rPr lang="ko-KR" altLang="en-US" sz="800" b="1" dirty="0" err="1" smtClean="0">
                <a:solidFill>
                  <a:schemeClr val="bg1"/>
                </a:solidFill>
                <a:latin typeface="+mn-ea"/>
              </a:rPr>
              <a:t>주소희님</a:t>
            </a:r>
            <a:r>
              <a:rPr lang="en-US" altLang="ko-KR" sz="800" b="1" dirty="0" smtClean="0">
                <a:solidFill>
                  <a:schemeClr val="bg1"/>
                </a:solidFill>
                <a:latin typeface="+mn-ea"/>
              </a:rPr>
              <a:t>, </a:t>
            </a:r>
            <a:r>
              <a:rPr lang="ko-KR" altLang="en-US" sz="800" b="1" dirty="0" err="1" smtClean="0">
                <a:solidFill>
                  <a:schemeClr val="bg1"/>
                </a:solidFill>
                <a:latin typeface="+mn-ea"/>
              </a:rPr>
              <a:t>정효진님</a:t>
            </a:r>
            <a:r>
              <a:rPr lang="ko-KR" altLang="en-US" sz="800" b="1" dirty="0" smtClean="0">
                <a:solidFill>
                  <a:schemeClr val="bg1"/>
                </a:solidFill>
                <a:latin typeface="+mn-ea"/>
              </a:rPr>
              <a:t> 확인</a:t>
            </a:r>
            <a:r>
              <a:rPr lang="en-US" altLang="ko-KR" sz="800" b="1" dirty="0" smtClean="0">
                <a:solidFill>
                  <a:schemeClr val="bg1"/>
                </a:solidFill>
                <a:latin typeface="+mn-ea"/>
              </a:rPr>
              <a:t>)</a:t>
            </a:r>
            <a:endParaRPr lang="ko-KR" altLang="en-US" sz="700" b="1" dirty="0">
              <a:solidFill>
                <a:schemeClr val="bg1"/>
              </a:solidFill>
            </a:endParaRPr>
          </a:p>
        </p:txBody>
      </p:sp>
      <p:sp>
        <p:nvSpPr>
          <p:cNvPr id="78" name="직사각형 77"/>
          <p:cNvSpPr/>
          <p:nvPr/>
        </p:nvSpPr>
        <p:spPr>
          <a:xfrm>
            <a:off x="9960110" y="-1"/>
            <a:ext cx="2219539" cy="83667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err="1" smtClean="0">
                <a:solidFill>
                  <a:schemeClr val="tx1"/>
                </a:solidFill>
              </a:rPr>
              <a:t>환불계좌</a:t>
            </a:r>
            <a:r>
              <a:rPr lang="ko-KR" altLang="en-US" sz="800" dirty="0" smtClean="0">
                <a:solidFill>
                  <a:schemeClr val="tx1"/>
                </a:solidFill>
              </a:rPr>
              <a:t> 관리 메뉴 추가</a:t>
            </a:r>
            <a:r>
              <a:rPr lang="en-US" altLang="ko-KR" sz="800" dirty="0" smtClean="0">
                <a:solidFill>
                  <a:schemeClr val="tx1"/>
                </a:solidFill>
              </a:rPr>
              <a:t>(0412 </a:t>
            </a:r>
            <a:r>
              <a:rPr lang="ko-KR" altLang="en-US" sz="800" dirty="0" err="1" smtClean="0">
                <a:solidFill>
                  <a:schemeClr val="tx1"/>
                </a:solidFill>
              </a:rPr>
              <a:t>주소희님</a:t>
            </a:r>
            <a:r>
              <a:rPr lang="ko-KR" altLang="en-US" sz="800" dirty="0" smtClean="0">
                <a:solidFill>
                  <a:schemeClr val="tx1"/>
                </a:solidFill>
              </a:rPr>
              <a:t> 요청</a:t>
            </a:r>
            <a:r>
              <a:rPr lang="en-US" altLang="ko-KR" sz="800" dirty="0" smtClean="0">
                <a:solidFill>
                  <a:schemeClr val="tx1"/>
                </a:solidFill>
              </a:rPr>
              <a:t>)</a:t>
            </a:r>
          </a:p>
          <a:p>
            <a:pPr marL="92075" indent="-92075">
              <a:buFont typeface="Arial" panose="020B0604020202020204" pitchFamily="34" charset="0"/>
              <a:buChar char="•"/>
            </a:pPr>
            <a:r>
              <a:rPr lang="ko-KR" altLang="en-US" sz="800" dirty="0" smtClean="0">
                <a:solidFill>
                  <a:schemeClr val="tx1"/>
                </a:solidFill>
              </a:rPr>
              <a:t>구매처에 전체 삭제하고 </a:t>
            </a:r>
            <a:r>
              <a:rPr lang="en-US" altLang="ko-KR" sz="800" dirty="0" smtClean="0">
                <a:solidFill>
                  <a:schemeClr val="tx1"/>
                </a:solidFill>
              </a:rPr>
              <a:t>default </a:t>
            </a:r>
            <a:r>
              <a:rPr lang="ko-KR" altLang="en-US" sz="800" dirty="0" smtClean="0">
                <a:solidFill>
                  <a:schemeClr val="tx1"/>
                </a:solidFill>
              </a:rPr>
              <a:t>온라인으로 수정</a:t>
            </a:r>
            <a:r>
              <a:rPr lang="en-US" altLang="ko-KR" sz="800" dirty="0">
                <a:solidFill>
                  <a:schemeClr val="tx1"/>
                </a:solidFill>
              </a:rPr>
              <a:t>(0412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endParaRPr lang="en-US" altLang="ko-KR" sz="800" dirty="0">
              <a:solidFill>
                <a:schemeClr val="tx1"/>
              </a:solidFill>
            </a:endParaRPr>
          </a:p>
        </p:txBody>
      </p:sp>
      <p:sp>
        <p:nvSpPr>
          <p:cNvPr id="79" name="직사각형 78"/>
          <p:cNvSpPr/>
          <p:nvPr/>
        </p:nvSpPr>
        <p:spPr>
          <a:xfrm>
            <a:off x="9960110" y="176871"/>
            <a:ext cx="2219539" cy="66636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V0.90 </a:t>
            </a:r>
            <a:r>
              <a:rPr lang="en-US" altLang="ko-KR" sz="800" b="1" dirty="0" smtClean="0">
                <a:solidFill>
                  <a:schemeClr val="tx1"/>
                </a:solidFill>
              </a:rPr>
              <a:t>240613</a:t>
            </a:r>
          </a:p>
          <a:p>
            <a:pPr marL="92075" indent="-92075">
              <a:buFont typeface="Arial" panose="020B0604020202020204" pitchFamily="34" charset="0"/>
              <a:buChar char="•"/>
            </a:pPr>
            <a:r>
              <a:rPr lang="ko-KR" altLang="en-US" sz="800" dirty="0" smtClean="0">
                <a:solidFill>
                  <a:schemeClr val="tx1"/>
                </a:solidFill>
              </a:rPr>
              <a:t>개인정보 </a:t>
            </a:r>
            <a:r>
              <a:rPr lang="ko-KR" altLang="en-US" sz="800" dirty="0" err="1" smtClean="0">
                <a:solidFill>
                  <a:schemeClr val="tx1"/>
                </a:solidFill>
              </a:rPr>
              <a:t>이용내역</a:t>
            </a:r>
            <a:r>
              <a:rPr lang="ko-KR" altLang="en-US" sz="800" dirty="0" smtClean="0">
                <a:solidFill>
                  <a:schemeClr val="tx1"/>
                </a:solidFill>
              </a:rPr>
              <a:t> 추가</a:t>
            </a:r>
            <a:r>
              <a:rPr lang="en-US" altLang="ko-KR" sz="800" dirty="0" smtClean="0">
                <a:solidFill>
                  <a:schemeClr val="tx1"/>
                </a:solidFill>
              </a:rPr>
              <a:t>(0613</a:t>
            </a:r>
            <a:r>
              <a:rPr lang="ko-KR" altLang="en-US" sz="800" dirty="0" err="1" smtClean="0">
                <a:solidFill>
                  <a:schemeClr val="tx1"/>
                </a:solidFill>
              </a:rPr>
              <a:t>고하나님</a:t>
            </a:r>
            <a:r>
              <a:rPr lang="ko-KR" altLang="en-US" sz="800" dirty="0" smtClean="0">
                <a:solidFill>
                  <a:schemeClr val="tx1"/>
                </a:solidFill>
              </a:rPr>
              <a:t> 요청</a:t>
            </a:r>
            <a:r>
              <a:rPr lang="en-US" altLang="ko-KR" sz="800" dirty="0" smtClean="0">
                <a:solidFill>
                  <a:schemeClr val="tx1"/>
                </a:solidFill>
              </a:rPr>
              <a:t>)</a:t>
            </a:r>
          </a:p>
        </p:txBody>
      </p:sp>
      <p:sp>
        <p:nvSpPr>
          <p:cNvPr id="80" name="Oval 611">
            <a:extLst>
              <a:ext uri="{FF2B5EF4-FFF2-40B4-BE49-F238E27FC236}">
                <a16:creationId xmlns:a16="http://schemas.microsoft.com/office/drawing/2014/main" id="{8A3723C9-7A64-4677-9B95-EBFFA02C0DC4}"/>
              </a:ext>
            </a:extLst>
          </p:cNvPr>
          <p:cNvSpPr>
            <a:spLocks noChangeArrowheads="1"/>
          </p:cNvSpPr>
          <p:nvPr/>
        </p:nvSpPr>
        <p:spPr bwMode="auto">
          <a:xfrm>
            <a:off x="8853" y="500050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849192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현금영수증 조회</a:t>
            </a:r>
          </a:p>
        </p:txBody>
      </p:sp>
      <p:sp>
        <p:nvSpPr>
          <p:cNvPr id="3" name="부제목 2"/>
          <p:cNvSpPr>
            <a:spLocks noGrp="1"/>
          </p:cNvSpPr>
          <p:nvPr>
            <p:ph type="subTitle" idx="1"/>
          </p:nvPr>
        </p:nvSpPr>
        <p:spPr/>
        <p:txBody>
          <a:bodyPr/>
          <a:lstStyle/>
          <a:p>
            <a:r>
              <a:rPr lang="en-US" altLang="ko-KR" dirty="0" smtClean="0"/>
              <a:t>IN_PC_MYP_02_10</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16100993"/>
              </p:ext>
            </p:extLst>
          </p:nvPr>
        </p:nvGraphicFramePr>
        <p:xfrm>
          <a:off x="9000565" y="44624"/>
          <a:ext cx="3152540" cy="906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확인</a:t>
                      </a:r>
                      <a:r>
                        <a:rPr lang="en-US" altLang="ko-KR" sz="800" b="1" u="none" kern="1200" baseline="0" dirty="0" smtClean="0">
                          <a:solidFill>
                            <a:schemeClr val="tx1"/>
                          </a:solidFill>
                          <a:latin typeface="+mn-ea"/>
                          <a:ea typeface="+mn-ea"/>
                          <a:cs typeface="+mn-cs"/>
                        </a:rPr>
                        <a:t>, X</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ko-KR" altLang="en-US" sz="800" dirty="0" smtClean="0">
                        <a:solidFill>
                          <a:srgbClr val="00BC70"/>
                        </a:solidFill>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재발급</a:t>
                      </a:r>
                      <a:endParaRPr lang="en-US" altLang="ko-KR" sz="800" b="1" u="none" kern="1200" baseline="0" dirty="0" smtClean="0">
                        <a:solidFill>
                          <a:schemeClr val="tx1"/>
                        </a:solidFill>
                        <a:latin typeface="+mn-ea"/>
                        <a:ea typeface="+mn-ea"/>
                        <a:cs typeface="+mn-cs"/>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현금영수증 발급 화면으로 이동</a:t>
                      </a:r>
                      <a:r>
                        <a:rPr lang="en-US" altLang="ko-KR" sz="800" b="0" dirty="0" smtClean="0">
                          <a:solidFill>
                            <a:srgbClr val="00BC70"/>
                          </a:solidFill>
                          <a:latin typeface="+mn-ea"/>
                        </a:rPr>
                        <a:t>(Page</a:t>
                      </a:r>
                      <a:r>
                        <a:rPr lang="en-US" altLang="ko-KR" sz="800" b="0" baseline="0" dirty="0" smtClean="0">
                          <a:solidFill>
                            <a:srgbClr val="00BC70"/>
                          </a:solidFill>
                          <a:latin typeface="+mn-ea"/>
                        </a:rPr>
                        <a:t> ID: </a:t>
                      </a:r>
                      <a:r>
                        <a:rPr lang="en-US" altLang="ko-KR" sz="800" dirty="0" smtClean="0">
                          <a:solidFill>
                            <a:srgbClr val="00BC70"/>
                          </a:solidFill>
                        </a:rPr>
                        <a:t>####</a:t>
                      </a:r>
                      <a:r>
                        <a:rPr lang="en-US" altLang="ko-KR" sz="800" b="0" u="none" kern="1200" baseline="0" dirty="0" smtClean="0">
                          <a:solidFill>
                            <a:srgbClr val="00BC70"/>
                          </a:solidFill>
                          <a:latin typeface="+mn-ea"/>
                          <a:ea typeface="+mn-ea"/>
                          <a:cs typeface="+mn-cs"/>
                        </a:rPr>
                        <a:t>)</a:t>
                      </a:r>
                      <a:endParaRPr lang="en-US" altLang="ko-KR" sz="800" b="0" u="none" kern="1200" baseline="0" dirty="0" smtClean="0">
                        <a:solidFill>
                          <a:schemeClr val="tx1"/>
                        </a:solidFill>
                        <a:latin typeface="+mn-ea"/>
                        <a:ea typeface="+mn-ea"/>
                        <a:cs typeface="+mn-cs"/>
                      </a:endParaRPr>
                    </a:p>
                    <a:p>
                      <a:pPr marL="171450" marR="0" indent="-82550"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결제일로부터 </a:t>
                      </a:r>
                      <a:r>
                        <a:rPr kumimoji="0" lang="en-US" altLang="ko-KR"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5</a:t>
                      </a:r>
                      <a:r>
                        <a:rPr kumimoji="0" lang="ko-KR" altLang="en-US"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년간 제공하며 출력 기한이 지나면 숨김 처리</a:t>
                      </a:r>
                      <a:endParaRPr lang="en-US" altLang="ko-KR" sz="800" b="0" u="none" baseline="0" dirty="0" smtClean="0">
                        <a:solidFill>
                          <a:srgbClr val="C00000"/>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50610" y="153047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Popup</a:t>
            </a:r>
            <a:endParaRPr lang="ko-KR" altLang="en-US" dirty="0"/>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2992" y="2303725"/>
            <a:ext cx="3013087" cy="3475854"/>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388333"/>
            <a:ext cx="1127232" cy="246221"/>
          </a:xfrm>
          <a:prstGeom prst="rect">
            <a:avLst/>
          </a:prstGeom>
          <a:noFill/>
        </p:spPr>
        <p:txBody>
          <a:bodyPr wrap="none" rtlCol="0">
            <a:spAutoFit/>
          </a:bodyPr>
          <a:lstStyle/>
          <a:p>
            <a:r>
              <a:rPr lang="ko-KR" altLang="en-US" sz="1000" b="1" dirty="0" smtClean="0">
                <a:latin typeface="+mn-ea"/>
              </a:rPr>
              <a:t>현금영수증 조회</a:t>
            </a:r>
            <a:endParaRPr lang="ko-KR" altLang="en-US" sz="1000" b="1" dirty="0">
              <a:latin typeface="+mn-ea"/>
            </a:endParaRPr>
          </a:p>
        </p:txBody>
      </p:sp>
      <p:sp>
        <p:nvSpPr>
          <p:cNvPr id="56" name="직사각형 55"/>
          <p:cNvSpPr/>
          <p:nvPr/>
        </p:nvSpPr>
        <p:spPr>
          <a:xfrm>
            <a:off x="5747569" y="2357706"/>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7" name="모서리가 둥근 직사각형 265">
            <a:extLst>
              <a:ext uri="{FF2B5EF4-FFF2-40B4-BE49-F238E27FC236}">
                <a16:creationId xmlns:a16="http://schemas.microsoft.com/office/drawing/2014/main" id="{31616FFB-3FF0-C846-C1A8-366204588010}"/>
              </a:ext>
            </a:extLst>
          </p:cNvPr>
          <p:cNvSpPr/>
          <p:nvPr/>
        </p:nvSpPr>
        <p:spPr>
          <a:xfrm>
            <a:off x="3158623" y="5375706"/>
            <a:ext cx="2924173"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5632103" y="23182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0" name="사각형: 둥근 모서리 92">
            <a:extLst>
              <a:ext uri="{FF2B5EF4-FFF2-40B4-BE49-F238E27FC236}">
                <a16:creationId xmlns:a16="http://schemas.microsoft.com/office/drawing/2014/main" id="{2A18CAD1-978E-453D-B4C0-E427E20CB864}"/>
              </a:ext>
            </a:extLst>
          </p:cNvPr>
          <p:cNvSpPr/>
          <p:nvPr/>
        </p:nvSpPr>
        <p:spPr>
          <a:xfrm>
            <a:off x="3197141" y="2788847"/>
            <a:ext cx="2891325" cy="2477557"/>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smtClean="0">
                <a:solidFill>
                  <a:schemeClr val="bg1"/>
                </a:solidFill>
                <a:latin typeface="+mn-ea"/>
              </a:rPr>
              <a:t>현금영수증 </a:t>
            </a:r>
            <a:r>
              <a:rPr lang="ko-KR" altLang="en-US" sz="800" b="1" dirty="0" err="1" smtClean="0">
                <a:solidFill>
                  <a:schemeClr val="bg1"/>
                </a:solidFill>
                <a:latin typeface="+mn-ea"/>
              </a:rPr>
              <a:t>발급정보</a:t>
            </a:r>
            <a:endParaRPr lang="en-US" altLang="ko-KR" sz="800" b="1" dirty="0" smtClean="0">
              <a:solidFill>
                <a:schemeClr val="bg1"/>
              </a:solidFill>
              <a:latin typeface="+mn-ea"/>
            </a:endParaRPr>
          </a:p>
        </p:txBody>
      </p:sp>
      <p:sp>
        <p:nvSpPr>
          <p:cNvPr id="38" name="Oval 611">
            <a:extLst>
              <a:ext uri="{FF2B5EF4-FFF2-40B4-BE49-F238E27FC236}">
                <a16:creationId xmlns:a16="http://schemas.microsoft.com/office/drawing/2014/main" id="{8A3723C9-7A64-4677-9B95-EBFFA02C0DC4}"/>
              </a:ext>
            </a:extLst>
          </p:cNvPr>
          <p:cNvSpPr>
            <a:spLocks noChangeArrowheads="1"/>
          </p:cNvSpPr>
          <p:nvPr/>
        </p:nvSpPr>
        <p:spPr bwMode="auto">
          <a:xfrm>
            <a:off x="3238154" y="54109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63229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주문취소       </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IN_PC_MYP_01_16</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214132994"/>
              </p:ext>
            </p:extLst>
          </p:nvPr>
        </p:nvGraphicFramePr>
        <p:xfrm>
          <a:off x="9000565" y="44624"/>
          <a:ext cx="3152540" cy="1820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err="1" smtClean="0">
                          <a:solidFill>
                            <a:schemeClr val="tx1"/>
                          </a:solidFill>
                          <a:latin typeface="+mn-ea"/>
                          <a:ea typeface="+mn-ea"/>
                          <a:cs typeface="+mn-cs"/>
                        </a:rPr>
                        <a:t>취소사유</a:t>
                      </a:r>
                      <a:endParaRPr lang="en-US" altLang="ko-KR" sz="800" b="1" u="none" kern="1200" baseline="0" dirty="0" smtClean="0">
                        <a:solidFill>
                          <a:schemeClr val="tx1"/>
                        </a:solidFill>
                        <a:latin typeface="+mn-ea"/>
                        <a:ea typeface="+mn-ea"/>
                        <a:cs typeface="+mn-cs"/>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단순변심</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제품변경</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기타 중 </a:t>
                      </a:r>
                      <a:r>
                        <a:rPr lang="ko-KR" altLang="en-US" sz="800" b="0" u="none" kern="1200" baseline="0" dirty="0" err="1" smtClean="0">
                          <a:solidFill>
                            <a:schemeClr val="tx1"/>
                          </a:solidFill>
                          <a:latin typeface="+mn-ea"/>
                          <a:ea typeface="+mn-ea"/>
                          <a:cs typeface="+mn-cs"/>
                        </a:rPr>
                        <a:t>택</a:t>
                      </a:r>
                      <a:r>
                        <a:rPr lang="en-US" altLang="ko-KR" sz="800" b="0" u="none" kern="1200" baseline="0" dirty="0" smtClean="0">
                          <a:solidFill>
                            <a:schemeClr val="tx1"/>
                          </a:solidFill>
                          <a:latin typeface="+mn-ea"/>
                          <a:ea typeface="+mn-ea"/>
                          <a:cs typeface="+mn-cs"/>
                        </a:rPr>
                        <a:t>1</a:t>
                      </a: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선택된 값이 없는 상태</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취소제품</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쿠폰증정품</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샘플마켓</a:t>
                      </a:r>
                      <a:r>
                        <a:rPr lang="ko-KR" altLang="en-US" sz="800" b="1" u="none" kern="1200" baseline="0" dirty="0" smtClean="0">
                          <a:solidFill>
                            <a:schemeClr val="tx1"/>
                          </a:solidFill>
                          <a:latin typeface="+mn-ea"/>
                          <a:ea typeface="+mn-ea"/>
                          <a:cs typeface="+mn-cs"/>
                        </a:rPr>
                        <a:t> 제품</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클레임 신청 화면에서는 제품 정보에 제품 상세로 이동하는 링크 제공하지 않음</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기술한 내용 외에는 </a:t>
                      </a:r>
                      <a:r>
                        <a:rPr lang="ko-KR" altLang="en-US" sz="800" b="0" u="none" kern="1200" baseline="0" dirty="0" err="1" smtClean="0">
                          <a:solidFill>
                            <a:schemeClr val="tx1"/>
                          </a:solidFill>
                          <a:latin typeface="+mn-ea"/>
                          <a:ea typeface="+mn-ea"/>
                          <a:cs typeface="+mn-cs"/>
                        </a:rPr>
                        <a:t>주문상세에</a:t>
                      </a:r>
                      <a:r>
                        <a:rPr lang="ko-KR" altLang="en-US" sz="800" b="0" u="none" kern="1200" baseline="0" dirty="0" smtClean="0">
                          <a:solidFill>
                            <a:schemeClr val="tx1"/>
                          </a:solidFill>
                          <a:latin typeface="+mn-ea"/>
                          <a:ea typeface="+mn-ea"/>
                          <a:cs typeface="+mn-cs"/>
                        </a:rPr>
                        <a:t> 출력되는 기준과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050"/>
                          </a:solidFill>
                          <a:latin typeface="+mn-ea"/>
                          <a:ea typeface="+mn-ea"/>
                          <a:cs typeface="+mn-cs"/>
                        </a:rPr>
                        <a:t>Page ID: </a:t>
                      </a:r>
                      <a:r>
                        <a:rPr lang="en-US" altLang="ko-KR" sz="800" dirty="0" smtClean="0">
                          <a:solidFill>
                            <a:srgbClr val="00B050"/>
                          </a:solidFill>
                        </a:rPr>
                        <a:t> ####</a:t>
                      </a:r>
                      <a:r>
                        <a:rPr lang="en-US" altLang="ko-KR" sz="800" b="0" u="none" kern="1200" baseline="0" dirty="0" smtClean="0">
                          <a:solidFill>
                            <a:schemeClr val="tx1"/>
                          </a:solidFill>
                          <a:latin typeface="+mn-ea"/>
                          <a:ea typeface="+mn-ea"/>
                          <a:cs typeface="+mn-cs"/>
                        </a:rPr>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2-1.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결제</a:t>
                      </a:r>
                      <a:endParaRPr lang="en-US" altLang="ko-KR" sz="800" b="1"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제품에 할당된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결제 금액이 있을 시 할당된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2220092731"/>
              </p:ext>
            </p:extLst>
          </p:nvPr>
        </p:nvGraphicFramePr>
        <p:xfrm>
          <a:off x="133027" y="2254012"/>
          <a:ext cx="1304427" cy="411405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1181734" cy="276999"/>
          </a:xfrm>
          <a:prstGeom prst="rect">
            <a:avLst/>
          </a:prstGeom>
          <a:solidFill>
            <a:schemeClr val="bg1"/>
          </a:solidFill>
        </p:spPr>
        <p:txBody>
          <a:bodyPr wrap="none">
            <a:spAutoFit/>
          </a:bodyPr>
          <a:lstStyle/>
          <a:p>
            <a:pPr>
              <a:defRPr/>
            </a:pPr>
            <a:r>
              <a:rPr lang="ko-KR" altLang="en-US" sz="1200" b="1" dirty="0" smtClean="0">
                <a:latin typeface="+mn-ea"/>
              </a:rPr>
              <a:t>주문취소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99" name="표 98"/>
          <p:cNvGraphicFramePr>
            <a:graphicFrameLocks noGrp="1"/>
          </p:cNvGraphicFramePr>
          <p:nvPr>
            <p:extLst>
              <p:ext uri="{D42A27DB-BD31-4B8C-83A1-F6EECF244321}">
                <p14:modId xmlns:p14="http://schemas.microsoft.com/office/powerpoint/2010/main" val="2795484821"/>
              </p:ext>
            </p:extLst>
          </p:nvPr>
        </p:nvGraphicFramePr>
        <p:xfrm>
          <a:off x="1567604" y="3898978"/>
          <a:ext cx="7190288" cy="2335139"/>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취소제품</a:t>
                      </a:r>
                      <a:r>
                        <a:rPr lang="ko-KR" altLang="en-US" sz="9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77024">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4801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63108"/>
                  </a:ext>
                </a:extLst>
              </a:tr>
            </a:tbl>
          </a:graphicData>
        </a:graphic>
      </p:graphicFrame>
      <p:grpSp>
        <p:nvGrpSpPr>
          <p:cNvPr id="100" name="그룹 99">
            <a:extLst>
              <a:ext uri="{FF2B5EF4-FFF2-40B4-BE49-F238E27FC236}">
                <a16:creationId xmlns:a16="http://schemas.microsoft.com/office/drawing/2014/main" id="{159809A1-5A1E-4FB9-B218-151E51C981E3}"/>
              </a:ext>
            </a:extLst>
          </p:cNvPr>
          <p:cNvGrpSpPr/>
          <p:nvPr/>
        </p:nvGrpSpPr>
        <p:grpSpPr>
          <a:xfrm>
            <a:off x="1624646" y="4317141"/>
            <a:ext cx="836647" cy="897912"/>
            <a:chOff x="1235339" y="2961048"/>
            <a:chExt cx="1199263" cy="1105474"/>
          </a:xfrm>
        </p:grpSpPr>
        <p:sp>
          <p:nvSpPr>
            <p:cNvPr id="101" name="직사각형 1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2" name="직선 연결선 1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4" name="Oval 611">
            <a:extLst>
              <a:ext uri="{FF2B5EF4-FFF2-40B4-BE49-F238E27FC236}">
                <a16:creationId xmlns:a16="http://schemas.microsoft.com/office/drawing/2014/main" id="{8A3723C9-7A64-4677-9B95-EBFFA02C0DC4}"/>
              </a:ext>
            </a:extLst>
          </p:cNvPr>
          <p:cNvSpPr>
            <a:spLocks noChangeArrowheads="1"/>
          </p:cNvSpPr>
          <p:nvPr/>
        </p:nvSpPr>
        <p:spPr bwMode="auto">
          <a:xfrm>
            <a:off x="7205085" y="476035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52" name="TextBox 51">
            <a:extLst>
              <a:ext uri="{FF2B5EF4-FFF2-40B4-BE49-F238E27FC236}">
                <a16:creationId xmlns:a16="http://schemas.microsoft.com/office/drawing/2014/main" id="{46EEB4C6-4320-49C2-A99E-4CC859BC2CBD}"/>
              </a:ext>
            </a:extLst>
          </p:cNvPr>
          <p:cNvSpPr txBox="1"/>
          <p:nvPr/>
        </p:nvSpPr>
        <p:spPr>
          <a:xfrm>
            <a:off x="1499114" y="2820057"/>
            <a:ext cx="646331" cy="230832"/>
          </a:xfrm>
          <a:prstGeom prst="rect">
            <a:avLst/>
          </a:prstGeom>
          <a:noFill/>
        </p:spPr>
        <p:txBody>
          <a:bodyPr wrap="none" rtlCol="0">
            <a:spAutoFit/>
          </a:bodyPr>
          <a:lstStyle/>
          <a:p>
            <a:r>
              <a:rPr lang="ko-KR" altLang="en-US" sz="900" b="1" dirty="0" err="1" smtClean="0">
                <a:latin typeface="+mn-ea"/>
              </a:rPr>
              <a:t>취소사유</a:t>
            </a:r>
            <a:endParaRPr lang="ko-KR" altLang="en-US" sz="800" dirty="0">
              <a:solidFill>
                <a:srgbClr val="00B050"/>
              </a:solidFill>
              <a:latin typeface="+mn-ea"/>
            </a:endParaRPr>
          </a:p>
        </p:txBody>
      </p:sp>
      <p:graphicFrame>
        <p:nvGraphicFramePr>
          <p:cNvPr id="53" name="표 52"/>
          <p:cNvGraphicFramePr>
            <a:graphicFrameLocks noGrp="1"/>
          </p:cNvGraphicFramePr>
          <p:nvPr>
            <p:extLst>
              <p:ext uri="{D42A27DB-BD31-4B8C-83A1-F6EECF244321}">
                <p14:modId xmlns:p14="http://schemas.microsoft.com/office/powerpoint/2010/main" val="462332763"/>
              </p:ext>
            </p:extLst>
          </p:nvPr>
        </p:nvGraphicFramePr>
        <p:xfrm>
          <a:off x="1567605" y="3105196"/>
          <a:ext cx="7190287" cy="315840"/>
        </p:xfrm>
        <a:graphic>
          <a:graphicData uri="http://schemas.openxmlformats.org/drawingml/2006/table">
            <a:tbl>
              <a:tblPr>
                <a:effectLst/>
              </a:tblPr>
              <a:tblGrid>
                <a:gridCol w="954259">
                  <a:extLst>
                    <a:ext uri="{9D8B030D-6E8A-4147-A177-3AD203B41FA5}">
                      <a16:colId xmlns:a16="http://schemas.microsoft.com/office/drawing/2014/main" val="471136313"/>
                    </a:ext>
                  </a:extLst>
                </a:gridCol>
                <a:gridCol w="954259">
                  <a:extLst>
                    <a:ext uri="{9D8B030D-6E8A-4147-A177-3AD203B41FA5}">
                      <a16:colId xmlns:a16="http://schemas.microsoft.com/office/drawing/2014/main" val="1155884647"/>
                    </a:ext>
                  </a:extLst>
                </a:gridCol>
                <a:gridCol w="5281769">
                  <a:extLst>
                    <a:ext uri="{9D8B030D-6E8A-4147-A177-3AD203B41FA5}">
                      <a16:colId xmlns:a16="http://schemas.microsoft.com/office/drawing/2014/main" val="4017000853"/>
                    </a:ext>
                  </a:extLst>
                </a:gridCol>
              </a:tblGrid>
              <a:tr h="274950">
                <a:tc>
                  <a:txBody>
                    <a:bodyPr/>
                    <a:lstStyle/>
                    <a:p>
                      <a:pPr>
                        <a:lnSpc>
                          <a:spcPct val="200000"/>
                        </a:lnSpc>
                      </a:pPr>
                      <a:r>
                        <a:rPr lang="ko-KR" altLang="en-US" sz="800" dirty="0" smtClean="0">
                          <a:latin typeface="+mj-ea"/>
                        </a:rPr>
                        <a:t>○ 단순변심</a:t>
                      </a:r>
                      <a:endParaRPr lang="en-US" altLang="ko-KR" sz="800" dirty="0" smtClean="0">
                        <a:latin typeface="+mj-ea"/>
                      </a:endParaRPr>
                    </a:p>
                  </a:txBody>
                  <a:tcPr marL="108000" marR="108000"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85000"/>
                          <a:lumOff val="15000"/>
                        </a:schemeClr>
                      </a:solidFill>
                      <a:prstDash val="solid"/>
                      <a:round/>
                      <a:headEnd type="none" w="med" len="med"/>
                      <a:tailEnd type="none" w="med" len="med"/>
                    </a:lnT>
                    <a:lnB w="9525" cap="flat" cmpd="sng" algn="ctr">
                      <a:solidFill>
                        <a:schemeClr val="tx1">
                          <a:lumMod val="85000"/>
                          <a:lumOff val="1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lang="ko-KR" altLang="en-US" sz="800" kern="1200" dirty="0" smtClean="0">
                          <a:solidFill>
                            <a:schemeClr val="tx1"/>
                          </a:solidFill>
                          <a:latin typeface="+mj-ea"/>
                          <a:ea typeface="+mn-ea"/>
                          <a:cs typeface="+mn-cs"/>
                        </a:rPr>
                        <a:t>○ </a:t>
                      </a:r>
                      <a:r>
                        <a:rPr lang="ko-KR" altLang="en-US" sz="800" kern="1200" dirty="0" err="1" smtClean="0">
                          <a:solidFill>
                            <a:schemeClr val="tx1"/>
                          </a:solidFill>
                          <a:latin typeface="+mj-ea"/>
                          <a:ea typeface="+mn-ea"/>
                          <a:cs typeface="+mn-cs"/>
                        </a:rPr>
                        <a:t>제품변경</a:t>
                      </a:r>
                      <a:endParaRPr lang="en-US" altLang="ko-KR" sz="800" kern="1200" dirty="0" smtClean="0">
                        <a:solidFill>
                          <a:schemeClr val="tx1"/>
                        </a:solidFill>
                        <a:latin typeface="+mj-ea"/>
                        <a:ea typeface="+mn-ea"/>
                        <a:cs typeface="+mn-cs"/>
                      </a:endParaRPr>
                    </a:p>
                  </a:txBody>
                  <a:tcPr marL="108000" marR="108000"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85000"/>
                          <a:lumOff val="15000"/>
                        </a:schemeClr>
                      </a:solidFill>
                      <a:prstDash val="solid"/>
                      <a:round/>
                      <a:headEnd type="none" w="med" len="med"/>
                      <a:tailEnd type="none" w="med" len="med"/>
                    </a:lnT>
                    <a:lnB w="9525" cap="flat" cmpd="sng" algn="ctr">
                      <a:solidFill>
                        <a:schemeClr val="tx1">
                          <a:lumMod val="85000"/>
                          <a:lumOff val="1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lang="ko-KR" altLang="en-US" sz="800" kern="1200" dirty="0" smtClean="0">
                          <a:solidFill>
                            <a:schemeClr val="tx1"/>
                          </a:solidFill>
                          <a:latin typeface="+mj-ea"/>
                          <a:ea typeface="+mn-ea"/>
                          <a:cs typeface="+mn-cs"/>
                        </a:rPr>
                        <a:t>○ 기타</a:t>
                      </a:r>
                      <a:endParaRPr lang="en-US" altLang="ko-KR" sz="800" kern="1200" dirty="0" smtClean="0">
                        <a:solidFill>
                          <a:schemeClr val="tx1"/>
                        </a:solidFill>
                        <a:latin typeface="+mj-ea"/>
                        <a:ea typeface="+mn-ea"/>
                        <a:cs typeface="+mn-cs"/>
                      </a:endParaRPr>
                    </a:p>
                  </a:txBody>
                  <a:tcPr marL="108000" marR="108000"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85000"/>
                          <a:lumOff val="15000"/>
                        </a:schemeClr>
                      </a:solidFill>
                      <a:prstDash val="solid"/>
                      <a:round/>
                      <a:headEnd type="none" w="med" len="med"/>
                      <a:tailEnd type="none" w="med" len="med"/>
                    </a:lnT>
                    <a:lnB w="9525" cap="flat" cmpd="sng" algn="ctr">
                      <a:solidFill>
                        <a:schemeClr val="tx1">
                          <a:lumMod val="85000"/>
                          <a:lumOff val="1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56" name="직사각형 55"/>
          <p:cNvSpPr/>
          <p:nvPr/>
        </p:nvSpPr>
        <p:spPr>
          <a:xfrm>
            <a:off x="2160571" y="5606370"/>
            <a:ext cx="1950271"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58" name="그룹 57">
            <a:extLst>
              <a:ext uri="{FF2B5EF4-FFF2-40B4-BE49-F238E27FC236}">
                <a16:creationId xmlns:a16="http://schemas.microsoft.com/office/drawing/2014/main" id="{159809A1-5A1E-4FB9-B218-151E51C981E3}"/>
              </a:ext>
            </a:extLst>
          </p:cNvPr>
          <p:cNvGrpSpPr/>
          <p:nvPr/>
        </p:nvGrpSpPr>
        <p:grpSpPr>
          <a:xfrm>
            <a:off x="1767358" y="5634838"/>
            <a:ext cx="427069" cy="439399"/>
            <a:chOff x="1235339" y="2961048"/>
            <a:chExt cx="1199263" cy="1105474"/>
          </a:xfrm>
        </p:grpSpPr>
        <p:sp>
          <p:nvSpPr>
            <p:cNvPr id="78" name="직사각형 7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3" name="직선 연결선 9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직사각형 59"/>
          <p:cNvSpPr/>
          <p:nvPr/>
        </p:nvSpPr>
        <p:spPr>
          <a:xfrm>
            <a:off x="4616716" y="5572080"/>
            <a:ext cx="1844340"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nvGrpSpPr>
          <p:cNvPr id="61" name="그룹 60">
            <a:extLst>
              <a:ext uri="{FF2B5EF4-FFF2-40B4-BE49-F238E27FC236}">
                <a16:creationId xmlns:a16="http://schemas.microsoft.com/office/drawing/2014/main" id="{159809A1-5A1E-4FB9-B218-151E51C981E3}"/>
              </a:ext>
            </a:extLst>
          </p:cNvPr>
          <p:cNvGrpSpPr/>
          <p:nvPr/>
        </p:nvGrpSpPr>
        <p:grpSpPr>
          <a:xfrm>
            <a:off x="6691095" y="5601756"/>
            <a:ext cx="427069" cy="439399"/>
            <a:chOff x="1235339" y="2961048"/>
            <a:chExt cx="1199263" cy="1105474"/>
          </a:xfrm>
        </p:grpSpPr>
        <p:sp>
          <p:nvSpPr>
            <p:cNvPr id="71" name="직사각형 7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2" name="직선 연결선 7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직사각형 67"/>
          <p:cNvSpPr/>
          <p:nvPr/>
        </p:nvSpPr>
        <p:spPr>
          <a:xfrm>
            <a:off x="7076033" y="5551017"/>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9" name="모서리가 둥근 직사각형 68"/>
          <p:cNvSpPr/>
          <p:nvPr/>
        </p:nvSpPr>
        <p:spPr>
          <a:xfrm>
            <a:off x="1629458" y="5347531"/>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smtClean="0">
                <a:solidFill>
                  <a:prstClr val="black"/>
                </a:solidFill>
              </a:rPr>
              <a:t>제품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1530505" y="5347531"/>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pSp>
        <p:nvGrpSpPr>
          <p:cNvPr id="96" name="그룹 95">
            <a:extLst>
              <a:ext uri="{FF2B5EF4-FFF2-40B4-BE49-F238E27FC236}">
                <a16:creationId xmlns:a16="http://schemas.microsoft.com/office/drawing/2014/main" id="{159809A1-5A1E-4FB9-B218-151E51C981E3}"/>
              </a:ext>
            </a:extLst>
          </p:cNvPr>
          <p:cNvGrpSpPr/>
          <p:nvPr/>
        </p:nvGrpSpPr>
        <p:grpSpPr>
          <a:xfrm>
            <a:off x="4214886" y="5601756"/>
            <a:ext cx="427069" cy="439399"/>
            <a:chOff x="1235339" y="2961048"/>
            <a:chExt cx="1199263" cy="1105474"/>
          </a:xfrm>
        </p:grpSpPr>
        <p:sp>
          <p:nvSpPr>
            <p:cNvPr id="97" name="직사각형 9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6" name="직선 연결선 10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타원 64"/>
          <p:cNvSpPr/>
          <p:nvPr/>
        </p:nvSpPr>
        <p:spPr>
          <a:xfrm>
            <a:off x="1406238" y="2939113"/>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1</a:t>
            </a:r>
            <a:endParaRPr lang="ko-KR" altLang="en-US" sz="800" b="1" dirty="0"/>
          </a:p>
        </p:txBody>
      </p:sp>
      <p:sp>
        <p:nvSpPr>
          <p:cNvPr id="67" name="타원 66"/>
          <p:cNvSpPr/>
          <p:nvPr/>
        </p:nvSpPr>
        <p:spPr>
          <a:xfrm>
            <a:off x="1370721" y="4089578"/>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2</a:t>
            </a:r>
            <a:endParaRPr lang="ko-KR" altLang="en-US" sz="800" b="1" dirty="0"/>
          </a:p>
        </p:txBody>
      </p:sp>
    </p:spTree>
    <p:extLst>
      <p:ext uri="{BB962C8B-B14F-4D97-AF65-F5344CB8AC3E}">
        <p14:creationId xmlns:p14="http://schemas.microsoft.com/office/powerpoint/2010/main" val="117902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표 94"/>
          <p:cNvGraphicFramePr>
            <a:graphicFrameLocks noGrp="1"/>
          </p:cNvGraphicFramePr>
          <p:nvPr>
            <p:extLst>
              <p:ext uri="{D42A27DB-BD31-4B8C-83A1-F6EECF244321}">
                <p14:modId xmlns:p14="http://schemas.microsoft.com/office/powerpoint/2010/main" val="2485997735"/>
              </p:ext>
            </p:extLst>
          </p:nvPr>
        </p:nvGraphicFramePr>
        <p:xfrm>
          <a:off x="133027" y="739790"/>
          <a:ext cx="1304427" cy="5695256"/>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6127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3199923708"/>
              </p:ext>
            </p:extLst>
          </p:nvPr>
        </p:nvGraphicFramePr>
        <p:xfrm>
          <a:off x="1601758" y="764704"/>
          <a:ext cx="7190288" cy="3096344"/>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4018221">
                  <a:extLst>
                    <a:ext uri="{9D8B030D-6E8A-4147-A177-3AD203B41FA5}">
                      <a16:colId xmlns:a16="http://schemas.microsoft.com/office/drawing/2014/main" val="255211327"/>
                    </a:ext>
                  </a:extLst>
                </a:gridCol>
                <a:gridCol w="1728192">
                  <a:extLst>
                    <a:ext uri="{9D8B030D-6E8A-4147-A177-3AD203B41FA5}">
                      <a16:colId xmlns:a16="http://schemas.microsoft.com/office/drawing/2014/main" val="1927575684"/>
                    </a:ext>
                  </a:extLst>
                </a:gridCol>
              </a:tblGrid>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r h="896069">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952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952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355770"/>
                  </a:ext>
                </a:extLst>
              </a:tr>
            </a:tbl>
          </a:graphicData>
        </a:graphic>
      </p:graphicFrame>
      <p:grpSp>
        <p:nvGrpSpPr>
          <p:cNvPr id="109" name="그룹 108">
            <a:extLst>
              <a:ext uri="{FF2B5EF4-FFF2-40B4-BE49-F238E27FC236}">
                <a16:creationId xmlns:a16="http://schemas.microsoft.com/office/drawing/2014/main" id="{159809A1-5A1E-4FB9-B218-151E51C981E3}"/>
              </a:ext>
            </a:extLst>
          </p:cNvPr>
          <p:cNvGrpSpPr/>
          <p:nvPr/>
        </p:nvGrpSpPr>
        <p:grpSpPr>
          <a:xfrm>
            <a:off x="1645973" y="820096"/>
            <a:ext cx="836647" cy="897912"/>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2135821" y="1990403"/>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제목 4"/>
          <p:cNvSpPr>
            <a:spLocks noGrp="1"/>
          </p:cNvSpPr>
          <p:nvPr>
            <p:ph type="ctrTitle"/>
          </p:nvPr>
        </p:nvSpPr>
        <p:spPr/>
        <p:txBody>
          <a:bodyPr/>
          <a:lstStyle/>
          <a:p>
            <a:r>
              <a:rPr lang="ko-KR" altLang="en-US" dirty="0">
                <a:latin typeface="+mn-ea"/>
              </a:rPr>
              <a:t>주문취소 </a:t>
            </a:r>
            <a:endParaRPr lang="ko-KR" altLang="en-US" dirty="0"/>
          </a:p>
        </p:txBody>
      </p:sp>
      <p:grpSp>
        <p:nvGrpSpPr>
          <p:cNvPr id="181" name="그룹 180">
            <a:extLst>
              <a:ext uri="{FF2B5EF4-FFF2-40B4-BE49-F238E27FC236}">
                <a16:creationId xmlns:a16="http://schemas.microsoft.com/office/drawing/2014/main" id="{159809A1-5A1E-4FB9-B218-151E51C981E3}"/>
              </a:ext>
            </a:extLst>
          </p:cNvPr>
          <p:cNvGrpSpPr/>
          <p:nvPr/>
        </p:nvGrpSpPr>
        <p:grpSpPr>
          <a:xfrm>
            <a:off x="1800951" y="3310391"/>
            <a:ext cx="427069" cy="439399"/>
            <a:chOff x="1235339" y="2961048"/>
            <a:chExt cx="1199263" cy="1105474"/>
          </a:xfrm>
        </p:grpSpPr>
        <p:sp>
          <p:nvSpPr>
            <p:cNvPr id="182" name="직사각형 1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3" name="직선 연결선 1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직선 연결선 1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5" name="직사각형 184"/>
          <p:cNvSpPr/>
          <p:nvPr/>
        </p:nvSpPr>
        <p:spPr>
          <a:xfrm>
            <a:off x="2194164" y="3281923"/>
            <a:ext cx="1893235"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86" name="그룹 185">
            <a:extLst>
              <a:ext uri="{FF2B5EF4-FFF2-40B4-BE49-F238E27FC236}">
                <a16:creationId xmlns:a16="http://schemas.microsoft.com/office/drawing/2014/main" id="{159809A1-5A1E-4FB9-B218-151E51C981E3}"/>
              </a:ext>
            </a:extLst>
          </p:cNvPr>
          <p:cNvGrpSpPr/>
          <p:nvPr/>
        </p:nvGrpSpPr>
        <p:grpSpPr>
          <a:xfrm>
            <a:off x="4312996" y="3298372"/>
            <a:ext cx="427069" cy="439399"/>
            <a:chOff x="1235339" y="2961048"/>
            <a:chExt cx="1199263" cy="1105474"/>
          </a:xfrm>
        </p:grpSpPr>
        <p:sp>
          <p:nvSpPr>
            <p:cNvPr id="187" name="직사각형 18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8" name="직선 연결선 18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0" name="직사각형 189"/>
          <p:cNvSpPr/>
          <p:nvPr/>
        </p:nvSpPr>
        <p:spPr>
          <a:xfrm>
            <a:off x="4697934" y="3247633"/>
            <a:ext cx="1818235"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nvGrpSpPr>
          <p:cNvPr id="191" name="그룹 190">
            <a:extLst>
              <a:ext uri="{FF2B5EF4-FFF2-40B4-BE49-F238E27FC236}">
                <a16:creationId xmlns:a16="http://schemas.microsoft.com/office/drawing/2014/main" id="{159809A1-5A1E-4FB9-B218-151E51C981E3}"/>
              </a:ext>
            </a:extLst>
          </p:cNvPr>
          <p:cNvGrpSpPr/>
          <p:nvPr/>
        </p:nvGrpSpPr>
        <p:grpSpPr>
          <a:xfrm>
            <a:off x="6677063" y="3277309"/>
            <a:ext cx="427069" cy="439399"/>
            <a:chOff x="1235339" y="2961048"/>
            <a:chExt cx="1199263" cy="1105474"/>
          </a:xfrm>
        </p:grpSpPr>
        <p:sp>
          <p:nvSpPr>
            <p:cNvPr id="192" name="직사각형 19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3" name="직선 연결선 19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직선 연결선 19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5" name="직사각형 194"/>
          <p:cNvSpPr/>
          <p:nvPr/>
        </p:nvSpPr>
        <p:spPr>
          <a:xfrm>
            <a:off x="7062001" y="3226570"/>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96" name="모서리가 둥근 직사각형 195"/>
          <p:cNvSpPr/>
          <p:nvPr/>
        </p:nvSpPr>
        <p:spPr>
          <a:xfrm>
            <a:off x="1663051" y="3023084"/>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58" name="직사각형 57"/>
          <p:cNvSpPr/>
          <p:nvPr/>
        </p:nvSpPr>
        <p:spPr>
          <a:xfrm>
            <a:off x="1543328" y="4124323"/>
            <a:ext cx="7248570" cy="18610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1679756" y="4605469"/>
            <a:ext cx="427069" cy="439399"/>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직사각형 62"/>
          <p:cNvSpPr/>
          <p:nvPr/>
        </p:nvSpPr>
        <p:spPr>
          <a:xfrm>
            <a:off x="2092834" y="4561318"/>
            <a:ext cx="2923548"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82" name="TextBox 81"/>
          <p:cNvSpPr txBox="1"/>
          <p:nvPr/>
        </p:nvSpPr>
        <p:spPr>
          <a:xfrm>
            <a:off x="1569206" y="5197757"/>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sp>
        <p:nvSpPr>
          <p:cNvPr id="83" name="직사각형 82"/>
          <p:cNvSpPr/>
          <p:nvPr/>
        </p:nvSpPr>
        <p:spPr>
          <a:xfrm>
            <a:off x="2106309" y="5406748"/>
            <a:ext cx="291007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84" name="그룹 83">
            <a:extLst>
              <a:ext uri="{FF2B5EF4-FFF2-40B4-BE49-F238E27FC236}">
                <a16:creationId xmlns:a16="http://schemas.microsoft.com/office/drawing/2014/main" id="{159809A1-5A1E-4FB9-B218-151E51C981E3}"/>
              </a:ext>
            </a:extLst>
          </p:cNvPr>
          <p:cNvGrpSpPr/>
          <p:nvPr/>
        </p:nvGrpSpPr>
        <p:grpSpPr>
          <a:xfrm>
            <a:off x="1713097" y="5454266"/>
            <a:ext cx="427069" cy="439399"/>
            <a:chOff x="1235339" y="2961048"/>
            <a:chExt cx="1199263" cy="1105474"/>
          </a:xfrm>
        </p:grpSpPr>
        <p:sp>
          <p:nvSpPr>
            <p:cNvPr id="85" name="직사각형 8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6" name="직선 연결선 8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8" name="직사각형 87"/>
          <p:cNvSpPr/>
          <p:nvPr/>
        </p:nvSpPr>
        <p:spPr>
          <a:xfrm>
            <a:off x="5865531" y="5405872"/>
            <a:ext cx="291007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5472319" y="5434340"/>
            <a:ext cx="427069" cy="439399"/>
            <a:chOff x="1235339" y="2961048"/>
            <a:chExt cx="1199263" cy="1105474"/>
          </a:xfrm>
        </p:grpSpPr>
        <p:sp>
          <p:nvSpPr>
            <p:cNvPr id="90" name="직사각형 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1" name="직선 연결선 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564680" y="4362464"/>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1475395" y="412432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8"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0"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IN_PC_MYP_01_16</a:t>
            </a:r>
            <a:endParaRPr lang="ko-KR" altLang="en-US" dirty="0"/>
          </a:p>
        </p:txBody>
      </p:sp>
    </p:spTree>
    <p:extLst>
      <p:ext uri="{BB962C8B-B14F-4D97-AF65-F5344CB8AC3E}">
        <p14:creationId xmlns:p14="http://schemas.microsoft.com/office/powerpoint/2010/main" val="3843530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표 94"/>
          <p:cNvGraphicFramePr>
            <a:graphicFrameLocks noGrp="1"/>
          </p:cNvGraphicFramePr>
          <p:nvPr>
            <p:extLst>
              <p:ext uri="{D42A27DB-BD31-4B8C-83A1-F6EECF244321}">
                <p14:modId xmlns:p14="http://schemas.microsoft.com/office/powerpoint/2010/main" val="331745278"/>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a:latin typeface="+mn-ea"/>
              </a:rPr>
              <a:t>주문취소 </a:t>
            </a:r>
            <a:endParaRPr lang="ko-KR" altLang="en-US" dirty="0"/>
          </a:p>
        </p:txBody>
      </p:sp>
      <p:sp>
        <p:nvSpPr>
          <p:cNvPr id="64" name="직사각형 63"/>
          <p:cNvSpPr/>
          <p:nvPr/>
        </p:nvSpPr>
        <p:spPr>
          <a:xfrm>
            <a:off x="2026813" y="1221848"/>
            <a:ext cx="188704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5" name="그룹 64">
            <a:extLst>
              <a:ext uri="{FF2B5EF4-FFF2-40B4-BE49-F238E27FC236}">
                <a16:creationId xmlns:a16="http://schemas.microsoft.com/office/drawing/2014/main" id="{159809A1-5A1E-4FB9-B218-151E51C981E3}"/>
              </a:ext>
            </a:extLst>
          </p:cNvPr>
          <p:cNvGrpSpPr/>
          <p:nvPr/>
        </p:nvGrpSpPr>
        <p:grpSpPr>
          <a:xfrm>
            <a:off x="1633600" y="1250316"/>
            <a:ext cx="427069" cy="439399"/>
            <a:chOff x="1235339" y="2961048"/>
            <a:chExt cx="1199263" cy="1105474"/>
          </a:xfrm>
        </p:grpSpPr>
        <p:sp>
          <p:nvSpPr>
            <p:cNvPr id="66" name="직사각형 6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7" name="직선 연결선 6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9" name="그룹 68"/>
          <p:cNvGrpSpPr/>
          <p:nvPr/>
        </p:nvGrpSpPr>
        <p:grpSpPr>
          <a:xfrm>
            <a:off x="4089636" y="1200821"/>
            <a:ext cx="2440426" cy="538609"/>
            <a:chOff x="4202345" y="3323405"/>
            <a:chExt cx="2440426" cy="538609"/>
          </a:xfrm>
        </p:grpSpPr>
        <p:grpSp>
          <p:nvGrpSpPr>
            <p:cNvPr id="70" name="그룹 69">
              <a:extLst>
                <a:ext uri="{FF2B5EF4-FFF2-40B4-BE49-F238E27FC236}">
                  <a16:creationId xmlns:a16="http://schemas.microsoft.com/office/drawing/2014/main" id="{159809A1-5A1E-4FB9-B218-151E51C981E3}"/>
                </a:ext>
              </a:extLst>
            </p:cNvPr>
            <p:cNvGrpSpPr/>
            <p:nvPr/>
          </p:nvGrpSpPr>
          <p:grpSpPr>
            <a:xfrm>
              <a:off x="4202345" y="3374144"/>
              <a:ext cx="427069" cy="439399"/>
              <a:chOff x="1235339" y="2961048"/>
              <a:chExt cx="1199263" cy="1105474"/>
            </a:xfrm>
          </p:grpSpPr>
          <p:sp>
            <p:nvSpPr>
              <p:cNvPr id="72" name="직사각형 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3" name="직선 연결선 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직사각형 70"/>
            <p:cNvSpPr/>
            <p:nvPr/>
          </p:nvSpPr>
          <p:spPr>
            <a:xfrm>
              <a:off x="4587283" y="3323405"/>
              <a:ext cx="2055488"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grpSp>
        <p:nvGrpSpPr>
          <p:cNvPr id="75" name="그룹 74"/>
          <p:cNvGrpSpPr/>
          <p:nvPr/>
        </p:nvGrpSpPr>
        <p:grpSpPr>
          <a:xfrm>
            <a:off x="6506733" y="1166495"/>
            <a:ext cx="2268870" cy="538609"/>
            <a:chOff x="6614037" y="3302342"/>
            <a:chExt cx="2268870" cy="538609"/>
          </a:xfrm>
        </p:grpSpPr>
        <p:grpSp>
          <p:nvGrpSpPr>
            <p:cNvPr id="76" name="그룹 75">
              <a:extLst>
                <a:ext uri="{FF2B5EF4-FFF2-40B4-BE49-F238E27FC236}">
                  <a16:creationId xmlns:a16="http://schemas.microsoft.com/office/drawing/2014/main" id="{159809A1-5A1E-4FB9-B218-151E51C981E3}"/>
                </a:ext>
              </a:extLst>
            </p:cNvPr>
            <p:cNvGrpSpPr/>
            <p:nvPr/>
          </p:nvGrpSpPr>
          <p:grpSpPr>
            <a:xfrm>
              <a:off x="6614037" y="3353081"/>
              <a:ext cx="427069" cy="439399"/>
              <a:chOff x="1235339" y="2961048"/>
              <a:chExt cx="1199263" cy="1105474"/>
            </a:xfrm>
          </p:grpSpPr>
          <p:sp>
            <p:nvSpPr>
              <p:cNvPr id="78" name="직사각형 7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9" name="직선 연결선 7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7" name="직사각형 76"/>
            <p:cNvSpPr/>
            <p:nvPr/>
          </p:nvSpPr>
          <p:spPr>
            <a:xfrm>
              <a:off x="6998974" y="3302342"/>
              <a:ext cx="1883933"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sp>
        <p:nvSpPr>
          <p:cNvPr id="81" name="모서리가 둥근 직사각형 80"/>
          <p:cNvSpPr/>
          <p:nvPr/>
        </p:nvSpPr>
        <p:spPr>
          <a:xfrm>
            <a:off x="1541394" y="804778"/>
            <a:ext cx="7234210" cy="174763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93" name="TextBox 92"/>
          <p:cNvSpPr txBox="1"/>
          <p:nvPr/>
        </p:nvSpPr>
        <p:spPr>
          <a:xfrm>
            <a:off x="1559588" y="1849616"/>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pSp>
        <p:nvGrpSpPr>
          <p:cNvPr id="94" name="그룹 93">
            <a:extLst>
              <a:ext uri="{FF2B5EF4-FFF2-40B4-BE49-F238E27FC236}">
                <a16:creationId xmlns:a16="http://schemas.microsoft.com/office/drawing/2014/main" id="{159809A1-5A1E-4FB9-B218-151E51C981E3}"/>
              </a:ext>
            </a:extLst>
          </p:cNvPr>
          <p:cNvGrpSpPr/>
          <p:nvPr/>
        </p:nvGrpSpPr>
        <p:grpSpPr>
          <a:xfrm>
            <a:off x="1650194" y="2058116"/>
            <a:ext cx="427069" cy="439399"/>
            <a:chOff x="1235339" y="2961048"/>
            <a:chExt cx="1199263" cy="1105474"/>
          </a:xfrm>
        </p:grpSpPr>
        <p:sp>
          <p:nvSpPr>
            <p:cNvPr id="96" name="직사각형 9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8" name="직선 연결선 9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직사각형 104"/>
          <p:cNvSpPr/>
          <p:nvPr/>
        </p:nvSpPr>
        <p:spPr>
          <a:xfrm>
            <a:off x="2063272" y="2013965"/>
            <a:ext cx="3056218"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100" name="TextBox 99"/>
          <p:cNvSpPr txBox="1"/>
          <p:nvPr/>
        </p:nvSpPr>
        <p:spPr>
          <a:xfrm>
            <a:off x="1534185" y="1022602"/>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112" name="TextBox 111"/>
          <p:cNvSpPr txBox="1"/>
          <p:nvPr/>
        </p:nvSpPr>
        <p:spPr>
          <a:xfrm>
            <a:off x="1463236" y="4729096"/>
            <a:ext cx="800219" cy="215444"/>
          </a:xfrm>
          <a:prstGeom prst="rect">
            <a:avLst/>
          </a:prstGeom>
          <a:noFill/>
        </p:spPr>
        <p:txBody>
          <a:bodyPr wrap="none" rtlCol="0">
            <a:spAutoFit/>
          </a:bodyPr>
          <a:lstStyle/>
          <a:p>
            <a:r>
              <a:rPr lang="ko-KR" altLang="en-US" sz="800" b="1" dirty="0">
                <a:latin typeface="+mn-ea"/>
              </a:rPr>
              <a:t>취소금액정보</a:t>
            </a:r>
          </a:p>
        </p:txBody>
      </p:sp>
      <p:sp>
        <p:nvSpPr>
          <p:cNvPr id="116" name="사각형: 둥근 모서리 123">
            <a:extLst>
              <a:ext uri="{FF2B5EF4-FFF2-40B4-BE49-F238E27FC236}">
                <a16:creationId xmlns:a16="http://schemas.microsoft.com/office/drawing/2014/main" id="{E4A05542-64F5-4338-B1BD-570968F2C15F}"/>
              </a:ext>
            </a:extLst>
          </p:cNvPr>
          <p:cNvSpPr/>
          <p:nvPr/>
        </p:nvSpPr>
        <p:spPr>
          <a:xfrm>
            <a:off x="1553898" y="5019592"/>
            <a:ext cx="7247488" cy="1393908"/>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ko-KR"/>
              <a:t>환불수단</a:t>
            </a:r>
          </a:p>
          <a:p>
            <a:r>
              <a:rPr lang="ko-KR" altLang="ko-KR"/>
              <a:t>입금전 상태로 환불 불필요</a:t>
            </a:r>
          </a:p>
        </p:txBody>
      </p:sp>
      <p:graphicFrame>
        <p:nvGraphicFramePr>
          <p:cNvPr id="119" name="표 118"/>
          <p:cNvGraphicFramePr>
            <a:graphicFrameLocks noGrp="1"/>
          </p:cNvGraphicFramePr>
          <p:nvPr>
            <p:extLst>
              <p:ext uri="{D42A27DB-BD31-4B8C-83A1-F6EECF244321}">
                <p14:modId xmlns:p14="http://schemas.microsoft.com/office/powerpoint/2010/main" val="3936763052"/>
              </p:ext>
            </p:extLst>
          </p:nvPr>
        </p:nvGraphicFramePr>
        <p:xfrm>
          <a:off x="1591998" y="5045410"/>
          <a:ext cx="7209387" cy="1338153"/>
        </p:xfrm>
        <a:graphic>
          <a:graphicData uri="http://schemas.openxmlformats.org/drawingml/2006/table">
            <a:tbl>
              <a:tblPr firstRow="1" bandRow="1">
                <a:tableStyleId>{2D5ABB26-0587-4C30-8999-92F81FD0307C}</a:tableStyleId>
              </a:tblPr>
              <a:tblGrid>
                <a:gridCol w="3852506">
                  <a:extLst>
                    <a:ext uri="{9D8B030D-6E8A-4147-A177-3AD203B41FA5}">
                      <a16:colId xmlns:a16="http://schemas.microsoft.com/office/drawing/2014/main" val="1827514643"/>
                    </a:ext>
                  </a:extLst>
                </a:gridCol>
                <a:gridCol w="3356881">
                  <a:extLst>
                    <a:ext uri="{9D8B030D-6E8A-4147-A177-3AD203B41FA5}">
                      <a16:colId xmlns:a16="http://schemas.microsoft.com/office/drawing/2014/main" val="3409155024"/>
                    </a:ext>
                  </a:extLst>
                </a:gridCol>
              </a:tblGrid>
              <a:tr h="302274">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9027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88401">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33154">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71809">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bl>
          </a:graphicData>
        </a:graphic>
      </p:graphicFrame>
      <p:graphicFrame>
        <p:nvGraphicFramePr>
          <p:cNvPr id="120" name="표 119"/>
          <p:cNvGraphicFramePr>
            <a:graphicFrameLocks noGrp="1"/>
          </p:cNvGraphicFramePr>
          <p:nvPr>
            <p:extLst>
              <p:ext uri="{D42A27DB-BD31-4B8C-83A1-F6EECF244321}">
                <p14:modId xmlns:p14="http://schemas.microsoft.com/office/powerpoint/2010/main" val="429750033"/>
              </p:ext>
            </p:extLst>
          </p:nvPr>
        </p:nvGraphicFramePr>
        <p:xfrm>
          <a:off x="1529200" y="2668389"/>
          <a:ext cx="7303104" cy="1856016"/>
        </p:xfrm>
        <a:graphic>
          <a:graphicData uri="http://schemas.openxmlformats.org/drawingml/2006/table">
            <a:tbl>
              <a:tblPr firstRow="1" bandRow="1">
                <a:tableStyleId>{2D5ABB26-0587-4C30-8999-92F81FD0307C}</a:tableStyleId>
              </a:tblPr>
              <a:tblGrid>
                <a:gridCol w="1283580">
                  <a:extLst>
                    <a:ext uri="{9D8B030D-6E8A-4147-A177-3AD203B41FA5}">
                      <a16:colId xmlns:a16="http://schemas.microsoft.com/office/drawing/2014/main" val="977863895"/>
                    </a:ext>
                  </a:extLst>
                </a:gridCol>
                <a:gridCol w="601952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샘플마켓제품 </a:t>
                      </a:r>
                      <a:r>
                        <a:rPr lang="en-US" altLang="ko-KR" sz="800" dirty="0" smtClean="0">
                          <a:solidFill>
                            <a:srgbClr val="00B050"/>
                          </a:solidFill>
                          <a:latin typeface="+mn-ea"/>
                        </a:rPr>
                        <a:t>2</a:t>
                      </a:r>
                      <a:r>
                        <a:rPr lang="ko-KR" altLang="en-US" sz="800" dirty="0" smtClean="0">
                          <a:solidFill>
                            <a:srgbClr val="00B050"/>
                          </a:solidFill>
                          <a:latin typeface="+mn-ea"/>
                        </a:rPr>
                        <a:t>건</a:t>
                      </a:r>
                      <a:r>
                        <a:rPr lang="ko-KR" altLang="en-US" sz="800" b="1" kern="1200" dirty="0" smtClean="0">
                          <a:solidFill>
                            <a:schemeClr val="tx1"/>
                          </a:solidFill>
                          <a:latin typeface="+mn-ea"/>
                          <a:ea typeface="+mn-ea"/>
                          <a:cs typeface="+mn-cs"/>
                        </a:rPr>
                        <a:t> </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21" name="그룹 120">
            <a:extLst>
              <a:ext uri="{FF2B5EF4-FFF2-40B4-BE49-F238E27FC236}">
                <a16:creationId xmlns:a16="http://schemas.microsoft.com/office/drawing/2014/main" id="{159809A1-5A1E-4FB9-B218-151E51C981E3}"/>
              </a:ext>
            </a:extLst>
          </p:cNvPr>
          <p:cNvGrpSpPr/>
          <p:nvPr/>
        </p:nvGrpSpPr>
        <p:grpSpPr>
          <a:xfrm>
            <a:off x="1661219" y="3182029"/>
            <a:ext cx="539997" cy="555588"/>
            <a:chOff x="1235339" y="2961048"/>
            <a:chExt cx="1199263" cy="1105474"/>
          </a:xfrm>
        </p:grpSpPr>
        <p:sp>
          <p:nvSpPr>
            <p:cNvPr id="122" name="직사각형 12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7" name="직선 연결선 12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9" name="TextBox 128">
            <a:extLst>
              <a:ext uri="{FF2B5EF4-FFF2-40B4-BE49-F238E27FC236}">
                <a16:creationId xmlns:a16="http://schemas.microsoft.com/office/drawing/2014/main" id="{FA4C6DA6-9B7F-452C-AA7D-416E672C32CE}"/>
              </a:ext>
            </a:extLst>
          </p:cNvPr>
          <p:cNvSpPr txBox="1"/>
          <p:nvPr/>
        </p:nvSpPr>
        <p:spPr>
          <a:xfrm>
            <a:off x="2248547" y="3564729"/>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4P</a:t>
            </a:r>
            <a:r>
              <a:rPr lang="en-US" altLang="ko-KR" sz="700" dirty="0" smtClean="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130" name="그룹 129">
            <a:extLst>
              <a:ext uri="{FF2B5EF4-FFF2-40B4-BE49-F238E27FC236}">
                <a16:creationId xmlns:a16="http://schemas.microsoft.com/office/drawing/2014/main" id="{159809A1-5A1E-4FB9-B218-151E51C981E3}"/>
              </a:ext>
            </a:extLst>
          </p:cNvPr>
          <p:cNvGrpSpPr/>
          <p:nvPr/>
        </p:nvGrpSpPr>
        <p:grpSpPr>
          <a:xfrm>
            <a:off x="5308203" y="3176408"/>
            <a:ext cx="539997" cy="555588"/>
            <a:chOff x="1235339" y="2961048"/>
            <a:chExt cx="1199263" cy="1105474"/>
          </a:xfrm>
        </p:grpSpPr>
        <p:sp>
          <p:nvSpPr>
            <p:cNvPr id="131" name="직사각형 13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2" name="직선 연결선 13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B940B3A5-50C7-423A-8736-D0F2823B2384}"/>
              </a:ext>
            </a:extLst>
          </p:cNvPr>
          <p:cNvSpPr txBox="1"/>
          <p:nvPr/>
        </p:nvSpPr>
        <p:spPr>
          <a:xfrm>
            <a:off x="2244643" y="3193491"/>
            <a:ext cx="2822112"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제품 두 줄 이상일 시 </a:t>
            </a:r>
            <a:r>
              <a:rPr lang="ko-KR" altLang="en-US" sz="800" dirty="0" err="1" smtClean="0">
                <a:latin typeface="+mj-ea"/>
              </a:rPr>
              <a:t>말줄임</a:t>
            </a:r>
            <a:r>
              <a:rPr lang="ko-KR" altLang="en-US" sz="800" dirty="0" smtClean="0">
                <a:latin typeface="+mj-ea"/>
              </a:rPr>
              <a:t> 처리</a:t>
            </a:r>
            <a:r>
              <a:rPr lang="en-US" altLang="ko-KR" sz="800" dirty="0" smtClean="0">
                <a:latin typeface="+mj-ea"/>
                <a:ea typeface="+mj-ea"/>
              </a:rPr>
              <a:t>…</a:t>
            </a:r>
            <a:endParaRPr lang="en-US" altLang="ko-KR" sz="800" dirty="0">
              <a:latin typeface="+mj-ea"/>
              <a:ea typeface="+mj-ea"/>
            </a:endParaRPr>
          </a:p>
        </p:txBody>
      </p:sp>
      <p:sp>
        <p:nvSpPr>
          <p:cNvPr id="141" name="TextBox 140">
            <a:extLst>
              <a:ext uri="{FF2B5EF4-FFF2-40B4-BE49-F238E27FC236}">
                <a16:creationId xmlns:a16="http://schemas.microsoft.com/office/drawing/2014/main" id="{B940B3A5-50C7-423A-8736-D0F2823B2384}"/>
              </a:ext>
            </a:extLst>
          </p:cNvPr>
          <p:cNvSpPr txBox="1"/>
          <p:nvPr/>
        </p:nvSpPr>
        <p:spPr>
          <a:xfrm>
            <a:off x="5891627" y="3189394"/>
            <a:ext cx="2724653"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143" name="TextBox 142">
            <a:extLst>
              <a:ext uri="{FF2B5EF4-FFF2-40B4-BE49-F238E27FC236}">
                <a16:creationId xmlns:a16="http://schemas.microsoft.com/office/drawing/2014/main" id="{FA4C6DA6-9B7F-452C-AA7D-416E672C32CE}"/>
              </a:ext>
            </a:extLst>
          </p:cNvPr>
          <p:cNvSpPr txBox="1"/>
          <p:nvPr/>
        </p:nvSpPr>
        <p:spPr>
          <a:xfrm>
            <a:off x="5891627" y="3559108"/>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smtClean="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45" name="Oval 611">
            <a:extLst>
              <a:ext uri="{FF2B5EF4-FFF2-40B4-BE49-F238E27FC236}">
                <a16:creationId xmlns:a16="http://schemas.microsoft.com/office/drawing/2014/main" id="{8A3723C9-7A64-4677-9B95-EBFFA02C0DC4}"/>
              </a:ext>
            </a:extLst>
          </p:cNvPr>
          <p:cNvSpPr>
            <a:spLocks noChangeArrowheads="1"/>
          </p:cNvSpPr>
          <p:nvPr/>
        </p:nvSpPr>
        <p:spPr bwMode="auto">
          <a:xfrm>
            <a:off x="1394915" y="262746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pSp>
        <p:nvGrpSpPr>
          <p:cNvPr id="146" name="그룹 145">
            <a:extLst>
              <a:ext uri="{FF2B5EF4-FFF2-40B4-BE49-F238E27FC236}">
                <a16:creationId xmlns:a16="http://schemas.microsoft.com/office/drawing/2014/main" id="{159809A1-5A1E-4FB9-B218-151E51C981E3}"/>
              </a:ext>
            </a:extLst>
          </p:cNvPr>
          <p:cNvGrpSpPr/>
          <p:nvPr/>
        </p:nvGrpSpPr>
        <p:grpSpPr>
          <a:xfrm>
            <a:off x="1665972" y="3886372"/>
            <a:ext cx="539997" cy="555588"/>
            <a:chOff x="1235339" y="2961048"/>
            <a:chExt cx="1199263" cy="1105474"/>
          </a:xfrm>
        </p:grpSpPr>
        <p:sp>
          <p:nvSpPr>
            <p:cNvPr id="147" name="직사각형 14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48" name="직선 연결선 14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직선 연결선 14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FA4C6DA6-9B7F-452C-AA7D-416E672C32CE}"/>
              </a:ext>
            </a:extLst>
          </p:cNvPr>
          <p:cNvSpPr txBox="1"/>
          <p:nvPr/>
        </p:nvSpPr>
        <p:spPr>
          <a:xfrm>
            <a:off x="2253300" y="4269072"/>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4P</a:t>
            </a:r>
            <a:r>
              <a:rPr lang="en-US" altLang="ko-KR" sz="700" dirty="0" smtClean="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51" name="TextBox 150">
            <a:extLst>
              <a:ext uri="{FF2B5EF4-FFF2-40B4-BE49-F238E27FC236}">
                <a16:creationId xmlns:a16="http://schemas.microsoft.com/office/drawing/2014/main" id="{B940B3A5-50C7-423A-8736-D0F2823B2384}"/>
              </a:ext>
            </a:extLst>
          </p:cNvPr>
          <p:cNvSpPr txBox="1"/>
          <p:nvPr/>
        </p:nvSpPr>
        <p:spPr>
          <a:xfrm>
            <a:off x="2249395" y="3897834"/>
            <a:ext cx="2817359"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53" name="Oval 611">
            <a:extLst>
              <a:ext uri="{FF2B5EF4-FFF2-40B4-BE49-F238E27FC236}">
                <a16:creationId xmlns:a16="http://schemas.microsoft.com/office/drawing/2014/main" id="{8A3723C9-7A64-4677-9B95-EBFFA02C0DC4}"/>
              </a:ext>
            </a:extLst>
          </p:cNvPr>
          <p:cNvSpPr>
            <a:spLocks noChangeArrowheads="1"/>
          </p:cNvSpPr>
          <p:nvPr/>
        </p:nvSpPr>
        <p:spPr bwMode="auto">
          <a:xfrm>
            <a:off x="1436990" y="75512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54"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5"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IN_PC_MYP_01_16</a:t>
            </a:r>
            <a:endParaRPr lang="ko-KR" altLang="en-US" dirty="0"/>
          </a:p>
        </p:txBody>
      </p:sp>
    </p:spTree>
    <p:extLst>
      <p:ext uri="{BB962C8B-B14F-4D97-AF65-F5344CB8AC3E}">
        <p14:creationId xmlns:p14="http://schemas.microsoft.com/office/powerpoint/2010/main" val="1618603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093145922"/>
              </p:ext>
            </p:extLst>
          </p:nvPr>
        </p:nvGraphicFramePr>
        <p:xfrm>
          <a:off x="9000565" y="44624"/>
          <a:ext cx="3152540" cy="38660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kern="1200" dirty="0" smtClean="0">
                          <a:solidFill>
                            <a:schemeClr val="tx1"/>
                          </a:solidFill>
                          <a:latin typeface="+mn-ea"/>
                          <a:ea typeface="+mn-ea"/>
                          <a:cs typeface="+mn-cs"/>
                        </a:rPr>
                        <a:t>취소금액정보</a:t>
                      </a:r>
                      <a:endParaRPr lang="en-US" altLang="ko-KR" sz="800" b="1" kern="120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kern="1200" dirty="0" smtClean="0">
                          <a:solidFill>
                            <a:schemeClr val="tx1"/>
                          </a:solidFill>
                          <a:latin typeface="+mn-ea"/>
                          <a:ea typeface="+mn-ea"/>
                          <a:cs typeface="+mn-cs"/>
                        </a:rPr>
                        <a:t>3-1.</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환불금액</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baseline="0" dirty="0" err="1" smtClean="0">
                          <a:solidFill>
                            <a:schemeClr val="tx1"/>
                          </a:solidFill>
                          <a:latin typeface="+mn-ea"/>
                          <a:ea typeface="+mn-ea"/>
                          <a:cs typeface="+mn-cs"/>
                        </a:rPr>
                        <a:t>제품상세에</a:t>
                      </a:r>
                      <a:r>
                        <a:rPr lang="ko-KR" altLang="en-US" sz="800" b="0" kern="1200" baseline="0" dirty="0" smtClean="0">
                          <a:solidFill>
                            <a:schemeClr val="tx1"/>
                          </a:solidFill>
                          <a:latin typeface="+mn-ea"/>
                          <a:ea typeface="+mn-ea"/>
                          <a:cs typeface="+mn-cs"/>
                        </a:rPr>
                        <a:t> 결제금액 정보와 동일하게 출력</a:t>
                      </a:r>
                      <a:endParaRPr lang="en-US" altLang="ko-KR" sz="800" b="0"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baseline="0" dirty="0" smtClean="0">
                          <a:solidFill>
                            <a:schemeClr val="tx1"/>
                          </a:solidFill>
                          <a:latin typeface="+mn-ea"/>
                          <a:ea typeface="+mn-ea"/>
                          <a:cs typeface="+mn-cs"/>
                        </a:rPr>
                        <a:t>최종결제금액은 환불예정금액으로 출력하며 </a:t>
                      </a:r>
                      <a:r>
                        <a:rPr lang="ko-KR" altLang="en-US" sz="800" b="0" kern="1200" baseline="0" dirty="0" err="1" smtClean="0">
                          <a:solidFill>
                            <a:schemeClr val="tx1"/>
                          </a:solidFill>
                          <a:latin typeface="+mn-ea"/>
                          <a:ea typeface="+mn-ea"/>
                          <a:cs typeface="+mn-cs"/>
                        </a:rPr>
                        <a:t>뷰티포인트</a:t>
                      </a:r>
                      <a:r>
                        <a:rPr lang="ko-KR" altLang="en-US" sz="800" b="0" kern="1200" baseline="0" dirty="0" smtClean="0">
                          <a:solidFill>
                            <a:schemeClr val="tx1"/>
                          </a:solidFill>
                          <a:latin typeface="+mn-ea"/>
                          <a:ea typeface="+mn-ea"/>
                          <a:cs typeface="+mn-cs"/>
                        </a:rPr>
                        <a:t> 정보는 </a:t>
                      </a:r>
                      <a:r>
                        <a:rPr lang="ko-KR" altLang="en-US" sz="800" b="0" kern="1200" baseline="0" dirty="0" err="1" smtClean="0">
                          <a:solidFill>
                            <a:schemeClr val="tx1"/>
                          </a:solidFill>
                          <a:latin typeface="+mn-ea"/>
                          <a:ea typeface="+mn-ea"/>
                          <a:cs typeface="+mn-cs"/>
                        </a:rPr>
                        <a:t>반환예정</a:t>
                      </a:r>
                      <a:r>
                        <a:rPr lang="ko-KR" altLang="en-US" sz="800" b="0" kern="1200" baseline="0" dirty="0" smtClean="0">
                          <a:solidFill>
                            <a:schemeClr val="tx1"/>
                          </a:solidFill>
                          <a:latin typeface="+mn-ea"/>
                          <a:ea typeface="+mn-ea"/>
                          <a:cs typeface="+mn-cs"/>
                        </a:rPr>
                        <a:t> 뷰티포인트만 출력</a:t>
                      </a:r>
                      <a:endParaRPr lang="en-US" altLang="ko-KR" sz="800" b="0"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kern="1200" dirty="0" err="1" smtClean="0">
                          <a:solidFill>
                            <a:schemeClr val="tx1"/>
                          </a:solidFill>
                          <a:latin typeface="+mn-ea"/>
                          <a:ea typeface="+mn-ea"/>
                          <a:cs typeface="+mn-cs"/>
                        </a:rPr>
                        <a:t>반환예정</a:t>
                      </a:r>
                      <a:r>
                        <a:rPr lang="ko-KR" altLang="en-US" sz="800" b="0" kern="1200" dirty="0" smtClean="0">
                          <a:solidFill>
                            <a:schemeClr val="tx1"/>
                          </a:solidFill>
                          <a:latin typeface="+mn-ea"/>
                          <a:ea typeface="+mn-ea"/>
                          <a:cs typeface="+mn-cs"/>
                        </a:rPr>
                        <a:t> </a:t>
                      </a:r>
                      <a:r>
                        <a:rPr lang="ko-KR" altLang="en-US" sz="800" b="0" kern="1200" dirty="0" err="1" smtClean="0">
                          <a:solidFill>
                            <a:schemeClr val="tx1"/>
                          </a:solidFill>
                          <a:latin typeface="+mn-ea"/>
                          <a:ea typeface="+mn-ea"/>
                          <a:cs typeface="+mn-cs"/>
                        </a:rPr>
                        <a:t>뷰티포인트</a:t>
                      </a:r>
                      <a:r>
                        <a:rPr lang="en-US" altLang="ko-KR" sz="800" b="0" kern="1200" dirty="0" smtClean="0">
                          <a:solidFill>
                            <a:schemeClr val="tx1"/>
                          </a:solidFill>
                          <a:latin typeface="+mn-ea"/>
                          <a:ea typeface="+mn-ea"/>
                          <a:cs typeface="+mn-cs"/>
                        </a:rPr>
                        <a:t>: </a:t>
                      </a:r>
                      <a:r>
                        <a:rPr lang="ko-KR" altLang="en-US" sz="800" b="0" kern="1200" dirty="0" err="1" smtClean="0">
                          <a:solidFill>
                            <a:schemeClr val="tx1"/>
                          </a:solidFill>
                          <a:latin typeface="+mn-ea"/>
                          <a:ea typeface="+mn-ea"/>
                          <a:cs typeface="+mn-cs"/>
                        </a:rPr>
                        <a:t>뷰티포인트</a:t>
                      </a:r>
                      <a:r>
                        <a:rPr lang="ko-KR" altLang="en-US" sz="800" b="0" kern="1200" dirty="0" smtClean="0">
                          <a:solidFill>
                            <a:schemeClr val="tx1"/>
                          </a:solidFill>
                          <a:latin typeface="+mn-ea"/>
                          <a:ea typeface="+mn-ea"/>
                          <a:cs typeface="+mn-cs"/>
                        </a:rPr>
                        <a:t> </a:t>
                      </a:r>
                      <a:r>
                        <a:rPr lang="ko-KR" altLang="en-US" sz="800" b="0" kern="1200" dirty="0" err="1" smtClean="0">
                          <a:solidFill>
                            <a:schemeClr val="tx1"/>
                          </a:solidFill>
                          <a:latin typeface="+mn-ea"/>
                          <a:ea typeface="+mn-ea"/>
                          <a:cs typeface="+mn-cs"/>
                        </a:rPr>
                        <a:t>결제금액과</a:t>
                      </a:r>
                      <a:r>
                        <a:rPr lang="ko-KR" altLang="en-US" sz="800" b="0" kern="1200" dirty="0" smtClean="0">
                          <a:solidFill>
                            <a:schemeClr val="tx1"/>
                          </a:solidFill>
                          <a:latin typeface="+mn-ea"/>
                          <a:ea typeface="+mn-ea"/>
                          <a:cs typeface="+mn-cs"/>
                        </a:rPr>
                        <a:t> 동일</a:t>
                      </a:r>
                      <a:endParaRPr lang="en-US" altLang="ko-KR" sz="800" b="0" kern="1200" dirty="0" smtClean="0">
                        <a:solidFill>
                          <a:schemeClr val="tx1"/>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3-2. </a:t>
                      </a:r>
                      <a:r>
                        <a:rPr lang="ko-KR" altLang="en-US" sz="800" b="1" u="none" kern="1200" baseline="0" dirty="0" err="1" smtClean="0">
                          <a:solidFill>
                            <a:schemeClr val="tx1"/>
                          </a:solidFill>
                          <a:latin typeface="+mn-ea"/>
                          <a:ea typeface="+mn-ea"/>
                          <a:cs typeface="+mn-cs"/>
                        </a:rPr>
                        <a:t>반환예정</a:t>
                      </a:r>
                      <a:r>
                        <a:rPr lang="ko-KR" altLang="en-US"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결제</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 포인트와 동일하게 출력</a:t>
                      </a:r>
                      <a:endParaRPr lang="en-US" altLang="ko-KR" sz="800" b="1" kern="120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en-US" altLang="ko-KR" sz="800" b="1" kern="1200" dirty="0" smtClean="0">
                          <a:solidFill>
                            <a:schemeClr val="tx1"/>
                          </a:solidFill>
                          <a:latin typeface="+mn-ea"/>
                          <a:ea typeface="+mn-ea"/>
                          <a:cs typeface="+mn-cs"/>
                        </a:rPr>
                        <a:t>3-3.</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환불수단</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baseline="0" dirty="0" err="1" smtClean="0">
                          <a:solidFill>
                            <a:schemeClr val="tx1"/>
                          </a:solidFill>
                          <a:latin typeface="+mn-ea"/>
                          <a:ea typeface="+mn-ea"/>
                          <a:cs typeface="+mn-cs"/>
                        </a:rPr>
                        <a:t>결제수단에</a:t>
                      </a:r>
                      <a:r>
                        <a:rPr lang="ko-KR" altLang="en-US" sz="800" b="0" kern="1200" baseline="0" dirty="0" smtClean="0">
                          <a:solidFill>
                            <a:schemeClr val="tx1"/>
                          </a:solidFill>
                          <a:latin typeface="+mn-ea"/>
                          <a:ea typeface="+mn-ea"/>
                          <a:cs typeface="+mn-cs"/>
                        </a:rPr>
                        <a:t> 맞춰 출력</a:t>
                      </a:r>
                      <a:endParaRPr lang="en-US" altLang="ko-KR" sz="800" b="0"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smtClean="0">
                          <a:solidFill>
                            <a:schemeClr val="tx1"/>
                          </a:solidFill>
                          <a:latin typeface="+mn-ea"/>
                          <a:ea typeface="+mn-ea"/>
                          <a:cs typeface="+mn-cs"/>
                        </a:rPr>
                        <a:t>무통장입금</a:t>
                      </a:r>
                      <a:r>
                        <a:rPr lang="en-US" altLang="ko-KR" sz="800" b="1" kern="1200" baseline="0" dirty="0" smtClean="0">
                          <a:solidFill>
                            <a:schemeClr val="tx1"/>
                          </a:solidFill>
                          <a:latin typeface="+mn-ea"/>
                          <a:ea typeface="+mn-ea"/>
                          <a:cs typeface="+mn-cs"/>
                        </a:rPr>
                        <a:t>_</a:t>
                      </a:r>
                      <a:r>
                        <a:rPr lang="ko-KR" altLang="en-US" sz="800" b="1" kern="1200" baseline="0" dirty="0" smtClean="0">
                          <a:solidFill>
                            <a:schemeClr val="tx1"/>
                          </a:solidFill>
                          <a:latin typeface="+mn-ea"/>
                          <a:ea typeface="+mn-ea"/>
                          <a:cs typeface="+mn-cs"/>
                        </a:rPr>
                        <a:t>입금 전</a:t>
                      </a:r>
                      <a:endParaRPr lang="en-US" altLang="ko-KR" sz="800" b="1"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1" kern="1200" baseline="0" dirty="0" smtClean="0">
                          <a:solidFill>
                            <a:schemeClr val="tx1"/>
                          </a:solidFill>
                          <a:latin typeface="+mn-ea"/>
                          <a:ea typeface="+mn-ea"/>
                          <a:cs typeface="+mn-cs"/>
                        </a:rPr>
                        <a:t>‘</a:t>
                      </a:r>
                      <a:r>
                        <a:rPr lang="ko-KR" altLang="en-US" sz="800" dirty="0" smtClean="0">
                          <a:solidFill>
                            <a:schemeClr val="tx1">
                              <a:lumMod val="75000"/>
                              <a:lumOff val="25000"/>
                            </a:schemeClr>
                          </a:solidFill>
                          <a:latin typeface="+mn-ea"/>
                        </a:rPr>
                        <a:t>무통장입금</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입금대기</a:t>
                      </a:r>
                      <a:r>
                        <a:rPr lang="en-US" altLang="ko-KR" sz="800" dirty="0" smtClean="0">
                          <a:solidFill>
                            <a:schemeClr val="tx1">
                              <a:lumMod val="75000"/>
                              <a:lumOff val="25000"/>
                            </a:schemeClr>
                          </a:solidFill>
                          <a:latin typeface="+mn-ea"/>
                        </a:rPr>
                        <a:t>) </a:t>
                      </a:r>
                      <a:r>
                        <a:rPr lang="ko-KR" altLang="en-US" sz="800" dirty="0" smtClean="0">
                          <a:solidFill>
                            <a:schemeClr val="tx1">
                              <a:lumMod val="75000"/>
                              <a:lumOff val="25000"/>
                            </a:schemeClr>
                          </a:solidFill>
                          <a:latin typeface="+mn-ea"/>
                        </a:rPr>
                        <a:t>환불 불필요</a:t>
                      </a:r>
                      <a:r>
                        <a:rPr lang="en-US" altLang="ko-KR" sz="800" dirty="0" smtClean="0">
                          <a:solidFill>
                            <a:schemeClr val="tx1">
                              <a:lumMod val="75000"/>
                              <a:lumOff val="25000"/>
                            </a:schemeClr>
                          </a:solidFill>
                          <a:latin typeface="+mn-ea"/>
                        </a:rPr>
                        <a:t>’</a:t>
                      </a:r>
                      <a:r>
                        <a:rPr lang="ko-KR" altLang="en-US" sz="800" dirty="0" smtClean="0">
                          <a:solidFill>
                            <a:schemeClr val="tx1">
                              <a:lumMod val="75000"/>
                              <a:lumOff val="25000"/>
                            </a:schemeClr>
                          </a:solidFill>
                          <a:latin typeface="+mn-ea"/>
                        </a:rPr>
                        <a:t>로 출력</a:t>
                      </a:r>
                      <a:endParaRPr lang="en-US" altLang="ko-KR" sz="800" dirty="0" smtClean="0">
                        <a:solidFill>
                          <a:schemeClr val="tx1">
                            <a:lumMod val="75000"/>
                            <a:lumOff val="25000"/>
                          </a:schemeClr>
                        </a:solidFill>
                        <a:latin typeface="+mn-ea"/>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kern="1200" baseline="0" dirty="0" smtClean="0">
                          <a:solidFill>
                            <a:schemeClr val="tx1"/>
                          </a:solidFill>
                          <a:latin typeface="+mn-ea"/>
                          <a:ea typeface="+mn-ea"/>
                          <a:cs typeface="+mn-cs"/>
                        </a:rPr>
                        <a:t>무통장입금</a:t>
                      </a:r>
                      <a:r>
                        <a:rPr lang="en-US" altLang="ko-KR" sz="800" b="1" kern="1200" baseline="0" dirty="0" smtClean="0">
                          <a:solidFill>
                            <a:schemeClr val="tx1"/>
                          </a:solidFill>
                          <a:latin typeface="+mn-ea"/>
                          <a:ea typeface="+mn-ea"/>
                          <a:cs typeface="+mn-cs"/>
                        </a:rPr>
                        <a:t>_</a:t>
                      </a:r>
                      <a:r>
                        <a:rPr lang="ko-KR" altLang="en-US" sz="800" b="1" kern="1200" baseline="0" dirty="0" smtClean="0">
                          <a:solidFill>
                            <a:schemeClr val="tx1"/>
                          </a:solidFill>
                          <a:latin typeface="+mn-ea"/>
                          <a:ea typeface="+mn-ea"/>
                          <a:cs typeface="+mn-cs"/>
                        </a:rPr>
                        <a:t>입금 후</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결제월과</a:t>
                      </a:r>
                      <a:r>
                        <a:rPr lang="ko-KR" altLang="en-US"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취소월이</a:t>
                      </a:r>
                      <a:r>
                        <a:rPr lang="ko-KR" altLang="en-US" sz="800" b="1" kern="1200" baseline="0" dirty="0" smtClean="0">
                          <a:solidFill>
                            <a:schemeClr val="tx1"/>
                          </a:solidFill>
                          <a:latin typeface="+mn-ea"/>
                          <a:ea typeface="+mn-ea"/>
                          <a:cs typeface="+mn-cs"/>
                        </a:rPr>
                        <a:t> 다른 휴대폰결제</a:t>
                      </a:r>
                      <a:endParaRPr lang="en-US" altLang="ko-KR" sz="800" b="1"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solidFill>
                            <a:schemeClr val="tx1">
                              <a:lumMod val="75000"/>
                              <a:lumOff val="25000"/>
                            </a:schemeClr>
                          </a:solidFill>
                          <a:latin typeface="+mn-ea"/>
                        </a:rPr>
                        <a:t>결제</a:t>
                      </a:r>
                      <a:r>
                        <a:rPr lang="en-US" altLang="ko-KR" sz="800" baseline="0" dirty="0" smtClean="0">
                          <a:solidFill>
                            <a:schemeClr val="tx1">
                              <a:lumMod val="75000"/>
                              <a:lumOff val="25000"/>
                            </a:schemeClr>
                          </a:solidFill>
                          <a:latin typeface="+mn-ea"/>
                        </a:rPr>
                        <a:t> </a:t>
                      </a:r>
                      <a:r>
                        <a:rPr lang="ko-KR" altLang="en-US" sz="800" baseline="0" dirty="0" smtClean="0">
                          <a:solidFill>
                            <a:schemeClr val="tx1">
                              <a:lumMod val="75000"/>
                              <a:lumOff val="25000"/>
                            </a:schemeClr>
                          </a:solidFill>
                          <a:latin typeface="+mn-ea"/>
                        </a:rPr>
                        <a:t>화면</a:t>
                      </a:r>
                      <a:r>
                        <a:rPr lang="ko-KR" altLang="en-US" sz="800" dirty="0" smtClean="0">
                          <a:solidFill>
                            <a:schemeClr val="tx1">
                              <a:lumMod val="75000"/>
                              <a:lumOff val="25000"/>
                            </a:schemeClr>
                          </a:solidFill>
                          <a:latin typeface="+mn-ea"/>
                        </a:rPr>
                        <a:t>에서 </a:t>
                      </a:r>
                      <a:r>
                        <a:rPr lang="en-US" altLang="ko-KR" sz="800" dirty="0" smtClean="0">
                          <a:solidFill>
                            <a:schemeClr val="tx1">
                              <a:lumMod val="75000"/>
                              <a:lumOff val="25000"/>
                            </a:schemeClr>
                          </a:solidFill>
                          <a:latin typeface="+mn-ea"/>
                        </a:rPr>
                        <a:t>‘</a:t>
                      </a:r>
                      <a:r>
                        <a:rPr lang="ko-KR" altLang="en-US" sz="800" dirty="0" smtClean="0">
                          <a:solidFill>
                            <a:schemeClr val="tx1">
                              <a:lumMod val="75000"/>
                              <a:lumOff val="25000"/>
                            </a:schemeClr>
                          </a:solidFill>
                          <a:latin typeface="+mn-ea"/>
                        </a:rPr>
                        <a:t>품절 시 </a:t>
                      </a:r>
                      <a:r>
                        <a:rPr lang="ko-KR" altLang="en-US" sz="800" dirty="0" err="1" smtClean="0">
                          <a:solidFill>
                            <a:schemeClr val="tx1">
                              <a:lumMod val="75000"/>
                              <a:lumOff val="25000"/>
                            </a:schemeClr>
                          </a:solidFill>
                          <a:latin typeface="+mn-ea"/>
                        </a:rPr>
                        <a:t>환불계좌</a:t>
                      </a:r>
                      <a:r>
                        <a:rPr lang="en-US" altLang="ko-KR" sz="800" dirty="0" smtClean="0">
                          <a:solidFill>
                            <a:schemeClr val="tx1">
                              <a:lumMod val="75000"/>
                              <a:lumOff val="25000"/>
                            </a:schemeClr>
                          </a:solidFill>
                          <a:latin typeface="+mn-ea"/>
                        </a:rPr>
                        <a:t>＇</a:t>
                      </a:r>
                      <a:r>
                        <a:rPr lang="ko-KR" altLang="en-US" sz="800" dirty="0" smtClean="0">
                          <a:solidFill>
                            <a:schemeClr val="tx1">
                              <a:lumMod val="75000"/>
                              <a:lumOff val="25000"/>
                            </a:schemeClr>
                          </a:solidFill>
                          <a:latin typeface="+mn-ea"/>
                        </a:rPr>
                        <a:t>로 입력한 정보 출력</a:t>
                      </a:r>
                      <a:endParaRPr lang="en-US" altLang="ko-KR" sz="800" dirty="0" smtClean="0">
                        <a:solidFill>
                          <a:schemeClr val="tx1">
                            <a:lumMod val="75000"/>
                            <a:lumOff val="25000"/>
                          </a:schemeClr>
                        </a:solidFill>
                        <a:latin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kern="1200" baseline="0" dirty="0" smtClean="0">
                          <a:solidFill>
                            <a:schemeClr val="tx1"/>
                          </a:solidFill>
                          <a:latin typeface="+mn-ea"/>
                          <a:ea typeface="+mn-ea"/>
                          <a:cs typeface="+mn-cs"/>
                        </a:rPr>
                        <a:t>‘</a:t>
                      </a:r>
                      <a:r>
                        <a:rPr lang="ko-KR" altLang="en-US" sz="800" b="0" kern="1200" baseline="0" dirty="0" err="1" smtClean="0">
                          <a:solidFill>
                            <a:schemeClr val="tx1"/>
                          </a:solidFill>
                          <a:latin typeface="+mn-ea"/>
                          <a:ea typeface="+mn-ea"/>
                          <a:cs typeface="+mn-cs"/>
                        </a:rPr>
                        <a:t>결제월과</a:t>
                      </a:r>
                      <a:r>
                        <a:rPr lang="ko-KR" altLang="en-US" sz="800" b="0" kern="1200" baseline="0" dirty="0" smtClean="0">
                          <a:solidFill>
                            <a:schemeClr val="tx1"/>
                          </a:solidFill>
                          <a:latin typeface="+mn-ea"/>
                          <a:ea typeface="+mn-ea"/>
                          <a:cs typeface="+mn-cs"/>
                        </a:rPr>
                        <a:t> </a:t>
                      </a:r>
                      <a:r>
                        <a:rPr lang="ko-KR" altLang="en-US" sz="800" b="0" kern="1200" baseline="0" dirty="0" err="1" smtClean="0">
                          <a:solidFill>
                            <a:schemeClr val="tx1"/>
                          </a:solidFill>
                          <a:latin typeface="+mn-ea"/>
                          <a:ea typeface="+mn-ea"/>
                          <a:cs typeface="+mn-cs"/>
                        </a:rPr>
                        <a:t>취소월이</a:t>
                      </a:r>
                      <a:r>
                        <a:rPr lang="ko-KR" altLang="en-US" sz="800" b="0" kern="1200" baseline="0" dirty="0" smtClean="0">
                          <a:solidFill>
                            <a:schemeClr val="tx1"/>
                          </a:solidFill>
                          <a:latin typeface="+mn-ea"/>
                          <a:ea typeface="+mn-ea"/>
                          <a:cs typeface="+mn-cs"/>
                        </a:rPr>
                        <a:t> 다른 휴대폰결제</a:t>
                      </a:r>
                      <a:r>
                        <a:rPr lang="en-US" altLang="ko-KR" sz="800" b="0" kern="1200" baseline="0" dirty="0" smtClean="0">
                          <a:solidFill>
                            <a:schemeClr val="tx1"/>
                          </a:solidFill>
                          <a:latin typeface="+mn-ea"/>
                          <a:ea typeface="+mn-ea"/>
                          <a:cs typeface="+mn-cs"/>
                        </a:rPr>
                        <a:t>’ </a:t>
                      </a:r>
                      <a:r>
                        <a:rPr lang="ko-KR" altLang="en-US" sz="800" b="0" kern="1200" baseline="0" dirty="0" smtClean="0">
                          <a:solidFill>
                            <a:schemeClr val="tx1"/>
                          </a:solidFill>
                          <a:latin typeface="+mn-ea"/>
                          <a:ea typeface="+mn-ea"/>
                          <a:cs typeface="+mn-cs"/>
                        </a:rPr>
                        <a:t>케이스에서 회원 정보에 저장된 </a:t>
                      </a:r>
                      <a:r>
                        <a:rPr lang="ko-KR" altLang="en-US" sz="800" b="0" kern="1200" baseline="0" dirty="0" err="1" smtClean="0">
                          <a:solidFill>
                            <a:schemeClr val="tx1"/>
                          </a:solidFill>
                          <a:latin typeface="+mn-ea"/>
                          <a:ea typeface="+mn-ea"/>
                          <a:cs typeface="+mn-cs"/>
                        </a:rPr>
                        <a:t>환불계좌가</a:t>
                      </a:r>
                      <a:r>
                        <a:rPr lang="ko-KR" altLang="en-US" sz="800" b="0" kern="1200" baseline="0" dirty="0" smtClean="0">
                          <a:solidFill>
                            <a:schemeClr val="tx1"/>
                          </a:solidFill>
                          <a:latin typeface="+mn-ea"/>
                          <a:ea typeface="+mn-ea"/>
                          <a:cs typeface="+mn-cs"/>
                        </a:rPr>
                        <a:t> 없을 시 </a:t>
                      </a:r>
                      <a:r>
                        <a:rPr lang="ko-KR" altLang="en-US" sz="800" b="0" kern="1200" baseline="0" dirty="0" err="1" smtClean="0">
                          <a:solidFill>
                            <a:schemeClr val="tx1"/>
                          </a:solidFill>
                          <a:latin typeface="+mn-ea"/>
                          <a:ea typeface="+mn-ea"/>
                          <a:cs typeface="+mn-cs"/>
                        </a:rPr>
                        <a:t>환불계좌</a:t>
                      </a:r>
                      <a:r>
                        <a:rPr lang="ko-KR" altLang="en-US" sz="800" b="0" kern="1200" baseline="0" dirty="0" smtClean="0">
                          <a:solidFill>
                            <a:schemeClr val="tx1"/>
                          </a:solidFill>
                          <a:latin typeface="+mn-ea"/>
                          <a:ea typeface="+mn-ea"/>
                          <a:cs typeface="+mn-cs"/>
                        </a:rPr>
                        <a:t> 입력 모드로 출력</a:t>
                      </a:r>
                      <a:endParaRPr lang="en-US" altLang="ko-KR" sz="800" b="0"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kern="1200" baseline="0" dirty="0" smtClean="0">
                          <a:solidFill>
                            <a:schemeClr val="tx1"/>
                          </a:solidFill>
                          <a:latin typeface="+mn-ea"/>
                          <a:ea typeface="+mn-ea"/>
                          <a:cs typeface="+mn-cs"/>
                        </a:rPr>
                        <a:t>저장된 </a:t>
                      </a:r>
                      <a:r>
                        <a:rPr lang="ko-KR" altLang="en-US" sz="800" b="0" kern="1200" baseline="0" dirty="0" err="1" smtClean="0">
                          <a:solidFill>
                            <a:schemeClr val="tx1"/>
                          </a:solidFill>
                          <a:latin typeface="+mn-ea"/>
                          <a:ea typeface="+mn-ea"/>
                          <a:cs typeface="+mn-cs"/>
                        </a:rPr>
                        <a:t>환불계좌가</a:t>
                      </a:r>
                      <a:r>
                        <a:rPr lang="ko-KR" altLang="en-US" sz="800" b="0" kern="1200" baseline="0" dirty="0" smtClean="0">
                          <a:solidFill>
                            <a:schemeClr val="tx1"/>
                          </a:solidFill>
                          <a:latin typeface="+mn-ea"/>
                          <a:ea typeface="+mn-ea"/>
                          <a:cs typeface="+mn-cs"/>
                        </a:rPr>
                        <a:t> 있을 시 해당 정보 출력</a:t>
                      </a:r>
                      <a:endParaRPr lang="en-US" altLang="ko-KR" sz="800" b="0"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kern="1200" baseline="0" dirty="0" err="1" smtClean="0">
                          <a:solidFill>
                            <a:schemeClr val="tx1"/>
                          </a:solidFill>
                          <a:latin typeface="+mn-ea"/>
                          <a:ea typeface="+mn-ea"/>
                          <a:cs typeface="+mn-cs"/>
                        </a:rPr>
                        <a:t>환불계좌의</a:t>
                      </a:r>
                      <a:r>
                        <a:rPr lang="ko-KR" altLang="en-US" sz="800" b="0" kern="1200" baseline="0" dirty="0" smtClean="0">
                          <a:solidFill>
                            <a:schemeClr val="tx1"/>
                          </a:solidFill>
                          <a:latin typeface="+mn-ea"/>
                          <a:ea typeface="+mn-ea"/>
                          <a:cs typeface="+mn-cs"/>
                        </a:rPr>
                        <a:t> 조회</a:t>
                      </a:r>
                      <a:r>
                        <a:rPr lang="en-US" altLang="ko-KR" sz="800" b="0" kern="1200" baseline="0" dirty="0" smtClean="0">
                          <a:solidFill>
                            <a:schemeClr val="tx1"/>
                          </a:solidFill>
                          <a:latin typeface="+mn-ea"/>
                          <a:ea typeface="+mn-ea"/>
                          <a:cs typeface="+mn-cs"/>
                        </a:rPr>
                        <a:t>, </a:t>
                      </a:r>
                      <a:r>
                        <a:rPr lang="ko-KR" altLang="en-US" sz="800" b="0" kern="1200" baseline="0" dirty="0" smtClean="0">
                          <a:solidFill>
                            <a:schemeClr val="tx1"/>
                          </a:solidFill>
                          <a:latin typeface="+mn-ea"/>
                          <a:ea typeface="+mn-ea"/>
                          <a:cs typeface="+mn-cs"/>
                        </a:rPr>
                        <a:t>편집</a:t>
                      </a:r>
                      <a:r>
                        <a:rPr lang="en-US" altLang="ko-KR" sz="800" b="0" kern="1200" baseline="0" dirty="0" smtClean="0">
                          <a:solidFill>
                            <a:schemeClr val="tx1"/>
                          </a:solidFill>
                          <a:latin typeface="+mn-ea"/>
                          <a:ea typeface="+mn-ea"/>
                          <a:cs typeface="+mn-cs"/>
                        </a:rPr>
                        <a:t>, </a:t>
                      </a:r>
                      <a:r>
                        <a:rPr lang="ko-KR" altLang="en-US" sz="800" b="0" kern="1200" baseline="0" dirty="0" smtClean="0">
                          <a:solidFill>
                            <a:schemeClr val="tx1"/>
                          </a:solidFill>
                          <a:latin typeface="+mn-ea"/>
                          <a:ea typeface="+mn-ea"/>
                          <a:cs typeface="+mn-cs"/>
                        </a:rPr>
                        <a:t>등록 기능은 결제 화면 </a:t>
                      </a:r>
                      <a:r>
                        <a:rPr lang="en-US" altLang="ko-KR" sz="800" b="0" kern="1200" baseline="0" dirty="0" smtClean="0">
                          <a:solidFill>
                            <a:schemeClr val="tx1"/>
                          </a:solidFill>
                          <a:latin typeface="+mn-ea"/>
                          <a:ea typeface="+mn-ea"/>
                          <a:cs typeface="+mn-cs"/>
                        </a:rPr>
                        <a:t>‘</a:t>
                      </a:r>
                      <a:r>
                        <a:rPr lang="ko-KR" altLang="en-US" sz="800" b="0" kern="1200" baseline="0" dirty="0" smtClean="0">
                          <a:solidFill>
                            <a:schemeClr val="tx1"/>
                          </a:solidFill>
                          <a:latin typeface="+mn-ea"/>
                          <a:ea typeface="+mn-ea"/>
                          <a:cs typeface="+mn-cs"/>
                        </a:rPr>
                        <a:t>품절 시 </a:t>
                      </a:r>
                      <a:r>
                        <a:rPr lang="ko-KR" altLang="en-US" sz="800" b="0" kern="1200" baseline="0" dirty="0" err="1" smtClean="0">
                          <a:solidFill>
                            <a:schemeClr val="tx1"/>
                          </a:solidFill>
                          <a:latin typeface="+mn-ea"/>
                          <a:ea typeface="+mn-ea"/>
                          <a:cs typeface="+mn-cs"/>
                        </a:rPr>
                        <a:t>환불계좌</a:t>
                      </a:r>
                      <a:r>
                        <a:rPr lang="en-US" altLang="ko-KR" sz="800" b="0" kern="1200" baseline="0" dirty="0" smtClean="0">
                          <a:solidFill>
                            <a:schemeClr val="tx1"/>
                          </a:solidFill>
                          <a:latin typeface="+mn-ea"/>
                          <a:ea typeface="+mn-ea"/>
                          <a:cs typeface="+mn-cs"/>
                        </a:rPr>
                        <a:t>＇</a:t>
                      </a:r>
                      <a:r>
                        <a:rPr lang="ko-KR" altLang="en-US" sz="800" b="0" kern="1200" baseline="0" dirty="0" smtClean="0">
                          <a:solidFill>
                            <a:schemeClr val="tx1"/>
                          </a:solidFill>
                          <a:latin typeface="+mn-ea"/>
                          <a:ea typeface="+mn-ea"/>
                          <a:cs typeface="+mn-cs"/>
                        </a:rPr>
                        <a:t>영역 설명과 동일</a:t>
                      </a:r>
                      <a:r>
                        <a:rPr lang="en-US" altLang="ko-KR" sz="800" dirty="0" smtClean="0">
                          <a:solidFill>
                            <a:srgbClr val="00B050"/>
                          </a:solidFill>
                          <a:latin typeface="+mn-ea"/>
                        </a:rPr>
                        <a:t>(Page ID: ####</a:t>
                      </a:r>
                      <a:r>
                        <a:rPr lang="en-US" altLang="ko-KR" sz="800" dirty="0" smtClean="0">
                          <a:solidFill>
                            <a:srgbClr val="00B050"/>
                          </a:solidFill>
                        </a:rPr>
                        <a:t>)</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smtClean="0">
                          <a:solidFill>
                            <a:schemeClr val="tx1"/>
                          </a:solidFill>
                          <a:latin typeface="+mn-ea"/>
                          <a:ea typeface="+mn-ea"/>
                          <a:cs typeface="+mn-cs"/>
                        </a:rPr>
                        <a:t>실시간계좌이체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결제월과</a:t>
                      </a:r>
                      <a:r>
                        <a:rPr lang="ko-KR" altLang="en-US"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취소월이</a:t>
                      </a:r>
                      <a:r>
                        <a:rPr lang="ko-KR" altLang="en-US" sz="800" b="1" kern="1200" baseline="0" dirty="0" smtClean="0">
                          <a:solidFill>
                            <a:schemeClr val="tx1"/>
                          </a:solidFill>
                          <a:latin typeface="+mn-ea"/>
                          <a:ea typeface="+mn-ea"/>
                          <a:cs typeface="+mn-cs"/>
                        </a:rPr>
                        <a:t> 같은 휴대폰결제</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1" kern="1200" dirty="0" smtClean="0">
                          <a:solidFill>
                            <a:srgbClr val="C00000"/>
                          </a:solidFill>
                          <a:latin typeface="+mn-ea"/>
                          <a:ea typeface="+mn-ea"/>
                          <a:cs typeface="+mn-cs"/>
                        </a:rPr>
                        <a:t>‘$</a:t>
                      </a:r>
                      <a:r>
                        <a:rPr lang="ko-KR" altLang="en-US" sz="800" b="1" kern="1200" dirty="0" err="1" smtClean="0">
                          <a:solidFill>
                            <a:srgbClr val="C00000"/>
                          </a:solidFill>
                          <a:latin typeface="+mn-ea"/>
                          <a:ea typeface="+mn-ea"/>
                          <a:cs typeface="+mn-cs"/>
                        </a:rPr>
                        <a:t>결제수단명</a:t>
                      </a:r>
                      <a:r>
                        <a:rPr lang="en-US" altLang="ko-KR" sz="800" b="1" kern="1200" dirty="0" smtClean="0">
                          <a:solidFill>
                            <a:srgbClr val="C00000"/>
                          </a:solidFill>
                          <a:latin typeface="+mn-ea"/>
                          <a:ea typeface="+mn-ea"/>
                          <a:cs typeface="+mn-cs"/>
                        </a:rPr>
                        <a:t>$</a:t>
                      </a:r>
                      <a:r>
                        <a:rPr lang="ko-KR" altLang="en-US" sz="800" b="1" kern="1200" dirty="0" smtClean="0">
                          <a:solidFill>
                            <a:srgbClr val="C00000"/>
                          </a:solidFill>
                          <a:latin typeface="+mn-ea"/>
                          <a:ea typeface="+mn-ea"/>
                          <a:cs typeface="+mn-cs"/>
                        </a:rPr>
                        <a:t> 취소</a:t>
                      </a:r>
                      <a:r>
                        <a:rPr lang="en-US" altLang="ko-KR" sz="800" b="1" kern="1200" dirty="0" smtClean="0">
                          <a:solidFill>
                            <a:srgbClr val="C00000"/>
                          </a:solidFill>
                          <a:latin typeface="+mn-ea"/>
                          <a:ea typeface="+mn-ea"/>
                          <a:cs typeface="+mn-cs"/>
                        </a:rPr>
                        <a:t>’ </a:t>
                      </a:r>
                      <a:r>
                        <a:rPr lang="ko-KR" altLang="en-US" sz="800" b="1" kern="1200" dirty="0" smtClean="0">
                          <a:solidFill>
                            <a:srgbClr val="C00000"/>
                          </a:solidFill>
                          <a:latin typeface="+mn-ea"/>
                          <a:ea typeface="+mn-ea"/>
                          <a:cs typeface="+mn-cs"/>
                        </a:rPr>
                        <a:t>로 출력</a:t>
                      </a:r>
                      <a:endParaRPr lang="en-US" altLang="ko-KR" sz="800" b="1" kern="1200" dirty="0" smtClean="0">
                        <a:solidFill>
                          <a:srgbClr val="C00000"/>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smtClean="0">
                          <a:solidFill>
                            <a:schemeClr val="tx1"/>
                          </a:solidFill>
                          <a:latin typeface="+mn-ea"/>
                          <a:ea typeface="+mn-ea"/>
                          <a:cs typeface="+mn-cs"/>
                        </a:rPr>
                        <a:t>신용카드</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dirty="0" smtClean="0">
                          <a:solidFill>
                            <a:schemeClr val="tx1">
                              <a:lumMod val="75000"/>
                              <a:lumOff val="25000"/>
                            </a:schemeClr>
                          </a:solidFill>
                          <a:latin typeface="+mn-ea"/>
                          <a:ea typeface="+mn-ea"/>
                          <a:cs typeface="+mn-cs"/>
                        </a:rPr>
                        <a:t>‘$</a:t>
                      </a:r>
                      <a:r>
                        <a:rPr lang="ko-KR" altLang="en-US" sz="800" kern="1200" dirty="0" err="1" smtClean="0">
                          <a:solidFill>
                            <a:schemeClr val="tx1">
                              <a:lumMod val="75000"/>
                              <a:lumOff val="25000"/>
                            </a:schemeClr>
                          </a:solidFill>
                          <a:latin typeface="+mn-ea"/>
                          <a:ea typeface="+mn-ea"/>
                          <a:cs typeface="+mn-cs"/>
                        </a:rPr>
                        <a:t>카드명</a:t>
                      </a:r>
                      <a:r>
                        <a:rPr lang="en-US" altLang="ko-KR" sz="800" kern="1200" dirty="0" smtClean="0">
                          <a:solidFill>
                            <a:schemeClr val="tx1">
                              <a:lumMod val="75000"/>
                              <a:lumOff val="25000"/>
                            </a:schemeClr>
                          </a:solidFill>
                          <a:latin typeface="+mn-ea"/>
                          <a:ea typeface="+mn-ea"/>
                          <a:cs typeface="+mn-cs"/>
                        </a:rPr>
                        <a:t>$ </a:t>
                      </a:r>
                      <a:r>
                        <a:rPr lang="ko-KR" altLang="en-US" sz="800" kern="1200" dirty="0" err="1" smtClean="0">
                          <a:solidFill>
                            <a:schemeClr val="tx1">
                              <a:lumMod val="75000"/>
                              <a:lumOff val="25000"/>
                            </a:schemeClr>
                          </a:solidFill>
                          <a:latin typeface="+mn-ea"/>
                          <a:ea typeface="+mn-ea"/>
                          <a:cs typeface="+mn-cs"/>
                        </a:rPr>
                        <a:t>결제취소</a:t>
                      </a:r>
                      <a:r>
                        <a:rPr lang="en-US" altLang="ko-KR" sz="800" kern="1200" dirty="0" smtClean="0">
                          <a:solidFill>
                            <a:schemeClr val="tx1">
                              <a:lumMod val="75000"/>
                              <a:lumOff val="25000"/>
                            </a:schemeClr>
                          </a:solidFill>
                          <a:latin typeface="+mn-ea"/>
                          <a:ea typeface="+mn-ea"/>
                          <a:cs typeface="+mn-cs"/>
                        </a:rPr>
                        <a:t>’ </a:t>
                      </a:r>
                      <a:r>
                        <a:rPr lang="ko-KR" altLang="en-US" sz="800" kern="1200" dirty="0" smtClean="0">
                          <a:solidFill>
                            <a:schemeClr val="tx1">
                              <a:lumMod val="75000"/>
                              <a:lumOff val="25000"/>
                            </a:schemeClr>
                          </a:solidFill>
                          <a:latin typeface="+mn-ea"/>
                          <a:ea typeface="+mn-ea"/>
                          <a:cs typeface="+mn-cs"/>
                        </a:rPr>
                        <a:t>형태로 출력 </a:t>
                      </a:r>
                      <a:endParaRPr lang="en-US" altLang="ko-KR" sz="800" kern="1200" dirty="0" smtClean="0">
                        <a:solidFill>
                          <a:schemeClr val="tx1">
                            <a:lumMod val="75000"/>
                            <a:lumOff val="25000"/>
                          </a:schemeClr>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err="1" smtClean="0">
                          <a:solidFill>
                            <a:schemeClr val="tx1"/>
                          </a:solidFill>
                          <a:latin typeface="+mn-ea"/>
                          <a:ea typeface="+mn-ea"/>
                          <a:cs typeface="+mn-cs"/>
                        </a:rPr>
                        <a:t>네이버페이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카카오페이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삼성페이</a:t>
                      </a:r>
                      <a:r>
                        <a:rPr lang="ko-KR" altLang="en-US" sz="800" b="1" kern="1200" baseline="0" dirty="0" smtClean="0">
                          <a:solidFill>
                            <a:schemeClr val="tx1"/>
                          </a:solidFill>
                          <a:latin typeface="+mn-ea"/>
                          <a:ea typeface="+mn-ea"/>
                          <a:cs typeface="+mn-cs"/>
                        </a:rPr>
                        <a:t> 등</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dirty="0" smtClean="0">
                          <a:solidFill>
                            <a:schemeClr val="tx1">
                              <a:lumMod val="75000"/>
                              <a:lumOff val="25000"/>
                            </a:schemeClr>
                          </a:solidFill>
                          <a:latin typeface="+mn-ea"/>
                          <a:ea typeface="+mn-ea"/>
                          <a:cs typeface="+mn-cs"/>
                        </a:rPr>
                        <a:t>‘$</a:t>
                      </a:r>
                      <a:r>
                        <a:rPr lang="ko-KR" altLang="en-US" sz="800" kern="1200" dirty="0" err="1" smtClean="0">
                          <a:solidFill>
                            <a:schemeClr val="tx1">
                              <a:lumMod val="75000"/>
                              <a:lumOff val="25000"/>
                            </a:schemeClr>
                          </a:solidFill>
                          <a:latin typeface="+mn-ea"/>
                          <a:ea typeface="+mn-ea"/>
                          <a:cs typeface="+mn-cs"/>
                        </a:rPr>
                        <a:t>결제수단명</a:t>
                      </a:r>
                      <a:r>
                        <a:rPr lang="en-US" altLang="ko-KR" sz="800" kern="1200" dirty="0" smtClean="0">
                          <a:solidFill>
                            <a:schemeClr val="tx1">
                              <a:lumMod val="75000"/>
                              <a:lumOff val="25000"/>
                            </a:schemeClr>
                          </a:solidFill>
                          <a:latin typeface="+mn-ea"/>
                          <a:ea typeface="+mn-ea"/>
                          <a:cs typeface="+mn-cs"/>
                        </a:rPr>
                        <a:t>$ </a:t>
                      </a:r>
                      <a:r>
                        <a:rPr lang="ko-KR" altLang="en-US" sz="800" kern="1200" dirty="0" err="1" smtClean="0">
                          <a:solidFill>
                            <a:schemeClr val="tx1">
                              <a:lumMod val="75000"/>
                              <a:lumOff val="25000"/>
                            </a:schemeClr>
                          </a:solidFill>
                          <a:latin typeface="+mn-ea"/>
                          <a:ea typeface="+mn-ea"/>
                          <a:cs typeface="+mn-cs"/>
                        </a:rPr>
                        <a:t>결제취소</a:t>
                      </a:r>
                      <a:r>
                        <a:rPr lang="en-US" altLang="ko-KR" sz="800" kern="1200" dirty="0" smtClean="0">
                          <a:solidFill>
                            <a:schemeClr val="tx1">
                              <a:lumMod val="75000"/>
                              <a:lumOff val="25000"/>
                            </a:schemeClr>
                          </a:solidFill>
                          <a:latin typeface="+mn-ea"/>
                          <a:ea typeface="+mn-ea"/>
                          <a:cs typeface="+mn-cs"/>
                        </a:rPr>
                        <a:t>’ </a:t>
                      </a:r>
                      <a:r>
                        <a:rPr lang="ko-KR" altLang="en-US" sz="800" kern="1200" dirty="0" smtClean="0">
                          <a:solidFill>
                            <a:schemeClr val="tx1">
                              <a:lumMod val="75000"/>
                              <a:lumOff val="25000"/>
                            </a:schemeClr>
                          </a:solidFill>
                          <a:latin typeface="+mn-ea"/>
                          <a:ea typeface="+mn-ea"/>
                          <a:cs typeface="+mn-cs"/>
                        </a:rPr>
                        <a:t>형태로 출력 </a:t>
                      </a:r>
                      <a:endParaRPr lang="en-US" altLang="ko-KR" sz="800" kern="1200" dirty="0" smtClean="0">
                        <a:solidFill>
                          <a:schemeClr val="tx1">
                            <a:lumMod val="75000"/>
                            <a:lumOff val="25000"/>
                          </a:schemeClr>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2031810519"/>
              </p:ext>
            </p:extLst>
          </p:nvPr>
        </p:nvGraphicFramePr>
        <p:xfrm>
          <a:off x="133027" y="739790"/>
          <a:ext cx="1304427" cy="5587820"/>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a:latin typeface="+mn-ea"/>
              </a:rPr>
              <a:t>주문취소 </a:t>
            </a:r>
            <a:endParaRPr lang="ko-KR" altLang="en-US" dirty="0"/>
          </a:p>
        </p:txBody>
      </p:sp>
      <p:sp>
        <p:nvSpPr>
          <p:cNvPr id="112" name="TextBox 111"/>
          <p:cNvSpPr txBox="1"/>
          <p:nvPr/>
        </p:nvSpPr>
        <p:spPr>
          <a:xfrm>
            <a:off x="1466481" y="761704"/>
            <a:ext cx="800219" cy="215444"/>
          </a:xfrm>
          <a:prstGeom prst="rect">
            <a:avLst/>
          </a:prstGeom>
          <a:noFill/>
        </p:spPr>
        <p:txBody>
          <a:bodyPr wrap="none" rtlCol="0">
            <a:spAutoFit/>
          </a:bodyPr>
          <a:lstStyle/>
          <a:p>
            <a:r>
              <a:rPr lang="ko-KR" altLang="en-US" sz="800" b="1" dirty="0">
                <a:latin typeface="+mn-ea"/>
              </a:rPr>
              <a:t>취소금액정보</a:t>
            </a:r>
          </a:p>
        </p:txBody>
      </p:sp>
      <p:sp>
        <p:nvSpPr>
          <p:cNvPr id="116" name="사각형: 둥근 모서리 123">
            <a:extLst>
              <a:ext uri="{FF2B5EF4-FFF2-40B4-BE49-F238E27FC236}">
                <a16:creationId xmlns:a16="http://schemas.microsoft.com/office/drawing/2014/main" id="{E4A05542-64F5-4338-B1BD-570968F2C15F}"/>
              </a:ext>
            </a:extLst>
          </p:cNvPr>
          <p:cNvSpPr/>
          <p:nvPr/>
        </p:nvSpPr>
        <p:spPr>
          <a:xfrm>
            <a:off x="1557143" y="990202"/>
            <a:ext cx="7247488" cy="3782197"/>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ko-KR"/>
              <a:t>환불수단</a:t>
            </a:r>
          </a:p>
          <a:p>
            <a:r>
              <a:rPr lang="ko-KR" altLang="ko-KR"/>
              <a:t>입금전 상태로 환불 불필요</a:t>
            </a:r>
          </a:p>
        </p:txBody>
      </p:sp>
      <p:graphicFrame>
        <p:nvGraphicFramePr>
          <p:cNvPr id="119" name="표 118"/>
          <p:cNvGraphicFramePr>
            <a:graphicFrameLocks noGrp="1"/>
          </p:cNvGraphicFramePr>
          <p:nvPr>
            <p:extLst>
              <p:ext uri="{D42A27DB-BD31-4B8C-83A1-F6EECF244321}">
                <p14:modId xmlns:p14="http://schemas.microsoft.com/office/powerpoint/2010/main" val="2763397537"/>
              </p:ext>
            </p:extLst>
          </p:nvPr>
        </p:nvGraphicFramePr>
        <p:xfrm>
          <a:off x="1576193" y="1000815"/>
          <a:ext cx="7209387" cy="2581367"/>
        </p:xfrm>
        <a:graphic>
          <a:graphicData uri="http://schemas.openxmlformats.org/drawingml/2006/table">
            <a:tbl>
              <a:tblPr firstRow="1" bandRow="1">
                <a:tableStyleId>{2D5ABB26-0587-4C30-8999-92F81FD0307C}</a:tableStyleId>
              </a:tblPr>
              <a:tblGrid>
                <a:gridCol w="3852506">
                  <a:extLst>
                    <a:ext uri="{9D8B030D-6E8A-4147-A177-3AD203B41FA5}">
                      <a16:colId xmlns:a16="http://schemas.microsoft.com/office/drawing/2014/main" val="1827514643"/>
                    </a:ext>
                  </a:extLst>
                </a:gridCol>
                <a:gridCol w="3356881">
                  <a:extLst>
                    <a:ext uri="{9D8B030D-6E8A-4147-A177-3AD203B41FA5}">
                      <a16:colId xmlns:a16="http://schemas.microsoft.com/office/drawing/2014/main" val="3409155024"/>
                    </a:ext>
                  </a:extLst>
                </a:gridCol>
              </a:tblGrid>
              <a:tr h="302274">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9027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88401">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33154">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71809">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2945">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38617">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225551">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255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3331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35" name="표 34"/>
          <p:cNvGraphicFramePr>
            <a:graphicFrameLocks noGrp="1"/>
          </p:cNvGraphicFramePr>
          <p:nvPr>
            <p:extLst>
              <p:ext uri="{D42A27DB-BD31-4B8C-83A1-F6EECF244321}">
                <p14:modId xmlns:p14="http://schemas.microsoft.com/office/powerpoint/2010/main" val="3979304270"/>
              </p:ext>
            </p:extLst>
          </p:nvPr>
        </p:nvGraphicFramePr>
        <p:xfrm>
          <a:off x="1689879" y="3962123"/>
          <a:ext cx="7004649" cy="756546"/>
        </p:xfrm>
        <a:graphic>
          <a:graphicData uri="http://schemas.openxmlformats.org/drawingml/2006/table">
            <a:tbl>
              <a:tblPr firstRow="1" bandRow="1">
                <a:tableStyleId>{2D5ABB26-0587-4C30-8999-92F81FD0307C}</a:tableStyleId>
              </a:tblPr>
              <a:tblGrid>
                <a:gridCol w="1516276">
                  <a:extLst>
                    <a:ext uri="{9D8B030D-6E8A-4147-A177-3AD203B41FA5}">
                      <a16:colId xmlns:a16="http://schemas.microsoft.com/office/drawing/2014/main" val="51359985"/>
                    </a:ext>
                  </a:extLst>
                </a:gridCol>
                <a:gridCol w="5488373">
                  <a:extLst>
                    <a:ext uri="{9D8B030D-6E8A-4147-A177-3AD203B41FA5}">
                      <a16:colId xmlns:a16="http://schemas.microsoft.com/office/drawing/2014/main" val="1418220719"/>
                    </a:ext>
                  </a:extLst>
                </a:gridCol>
              </a:tblGrid>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en-US" altLang="ko-KR" sz="800" dirty="0" smtClean="0"/>
                        <a:t>00000000000</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ko-KR" altLang="en-US" sz="800" dirty="0" smtClean="0"/>
                        <a:t>홍길동</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bl>
          </a:graphicData>
        </a:graphic>
      </p:graphicFrame>
      <p:sp>
        <p:nvSpPr>
          <p:cNvPr id="38" name="Button">
            <a:extLst>
              <a:ext uri="{FF2B5EF4-FFF2-40B4-BE49-F238E27FC236}">
                <a16:creationId xmlns:a16="http://schemas.microsoft.com/office/drawing/2014/main" id="{0B50D06C-82E3-4B5D-A60E-0FEAE2474059}"/>
              </a:ext>
            </a:extLst>
          </p:cNvPr>
          <p:cNvSpPr/>
          <p:nvPr/>
        </p:nvSpPr>
        <p:spPr>
          <a:xfrm>
            <a:off x="8260197" y="3722987"/>
            <a:ext cx="424227" cy="195867"/>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변경</a:t>
            </a:r>
            <a:endParaRPr lang="ko-KR" altLang="en-US" sz="700" dirty="0">
              <a:solidFill>
                <a:schemeClr val="tx1"/>
              </a:solidFill>
            </a:endParaRPr>
          </a:p>
        </p:txBody>
      </p:sp>
      <p:graphicFrame>
        <p:nvGraphicFramePr>
          <p:cNvPr id="39" name="표 38"/>
          <p:cNvGraphicFramePr>
            <a:graphicFrameLocks noGrp="1"/>
          </p:cNvGraphicFramePr>
          <p:nvPr>
            <p:extLst>
              <p:ext uri="{D42A27DB-BD31-4B8C-83A1-F6EECF244321}">
                <p14:modId xmlns:p14="http://schemas.microsoft.com/office/powerpoint/2010/main" val="507782557"/>
              </p:ext>
            </p:extLst>
          </p:nvPr>
        </p:nvGraphicFramePr>
        <p:xfrm>
          <a:off x="1678893" y="5082688"/>
          <a:ext cx="7004649" cy="1226632"/>
        </p:xfrm>
        <a:graphic>
          <a:graphicData uri="http://schemas.openxmlformats.org/drawingml/2006/table">
            <a:tbl>
              <a:tblPr firstRow="1" bandRow="1">
                <a:tableStyleId>{2D5ABB26-0587-4C30-8999-92F81FD0307C}</a:tableStyleId>
              </a:tblPr>
              <a:tblGrid>
                <a:gridCol w="1536787">
                  <a:extLst>
                    <a:ext uri="{9D8B030D-6E8A-4147-A177-3AD203B41FA5}">
                      <a16:colId xmlns:a16="http://schemas.microsoft.com/office/drawing/2014/main" val="51359985"/>
                    </a:ext>
                  </a:extLst>
                </a:gridCol>
                <a:gridCol w="5467862">
                  <a:extLst>
                    <a:ext uri="{9D8B030D-6E8A-4147-A177-3AD203B41FA5}">
                      <a16:colId xmlns:a16="http://schemas.microsoft.com/office/drawing/2014/main" val="1418220719"/>
                    </a:ext>
                  </a:extLst>
                </a:gridCol>
              </a:tblGrid>
              <a:tr h="3066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3066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3066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r h="306658">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2483072"/>
                  </a:ext>
                </a:extLst>
              </a:tr>
            </a:tbl>
          </a:graphicData>
        </a:graphic>
      </p:graphicFrame>
      <p:graphicFrame>
        <p:nvGraphicFramePr>
          <p:cNvPr id="40" name="표 39"/>
          <p:cNvGraphicFramePr>
            <a:graphicFrameLocks noGrp="1"/>
          </p:cNvGraphicFramePr>
          <p:nvPr>
            <p:extLst>
              <p:ext uri="{D42A27DB-BD31-4B8C-83A1-F6EECF244321}">
                <p14:modId xmlns:p14="http://schemas.microsoft.com/office/powerpoint/2010/main" val="3983992493"/>
              </p:ext>
            </p:extLst>
          </p:nvPr>
        </p:nvGraphicFramePr>
        <p:xfrm>
          <a:off x="3359696" y="5144160"/>
          <a:ext cx="3096697" cy="246722"/>
        </p:xfrm>
        <a:graphic>
          <a:graphicData uri="http://schemas.openxmlformats.org/drawingml/2006/table">
            <a:tbl>
              <a:tblPr firstRow="1" bandRow="1">
                <a:tableStyleId>{2D5ABB26-0587-4C30-8999-92F81FD0307C}</a:tableStyleId>
              </a:tblPr>
              <a:tblGrid>
                <a:gridCol w="2504668">
                  <a:extLst>
                    <a:ext uri="{9D8B030D-6E8A-4147-A177-3AD203B41FA5}">
                      <a16:colId xmlns:a16="http://schemas.microsoft.com/office/drawing/2014/main" val="977931440"/>
                    </a:ext>
                  </a:extLst>
                </a:gridCol>
                <a:gridCol w="592029">
                  <a:extLst>
                    <a:ext uri="{9D8B030D-6E8A-4147-A177-3AD203B41FA5}">
                      <a16:colId xmlns:a16="http://schemas.microsoft.com/office/drawing/2014/main" val="2490038426"/>
                    </a:ext>
                  </a:extLst>
                </a:gridCol>
              </a:tblGrid>
              <a:tr h="246722">
                <a:tc>
                  <a:txBody>
                    <a:bodyPr/>
                    <a:lstStyle/>
                    <a:p>
                      <a:pPr marL="0" algn="l" defTabSz="914400" rtl="0" eaLnBrk="1" latinLnBrk="1" hangingPunct="1"/>
                      <a:r>
                        <a:rPr lang="ko-KR" altLang="en-US" sz="800" kern="1200" dirty="0" smtClean="0">
                          <a:solidFill>
                            <a:schemeClr val="tx1"/>
                          </a:solidFill>
                          <a:latin typeface="+mn-ea"/>
                          <a:ea typeface="+mn-ea"/>
                          <a:cs typeface="+mn-cs"/>
                        </a:rPr>
                        <a:t>선택</a:t>
                      </a:r>
                      <a:endParaRPr lang="ko-KR" altLang="en-US" sz="8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41" name="표 40"/>
          <p:cNvGraphicFramePr>
            <a:graphicFrameLocks noGrp="1"/>
          </p:cNvGraphicFramePr>
          <p:nvPr>
            <p:extLst>
              <p:ext uri="{D42A27DB-BD31-4B8C-83A1-F6EECF244321}">
                <p14:modId xmlns:p14="http://schemas.microsoft.com/office/powerpoint/2010/main" val="3654517075"/>
              </p:ext>
            </p:extLst>
          </p:nvPr>
        </p:nvGraphicFramePr>
        <p:xfrm>
          <a:off x="3358277" y="5448309"/>
          <a:ext cx="3097763" cy="242724"/>
        </p:xfrm>
        <a:graphic>
          <a:graphicData uri="http://schemas.openxmlformats.org/drawingml/2006/table">
            <a:tbl>
              <a:tblPr firstRow="1" bandRow="1">
                <a:tableStyleId>{2D5ABB26-0587-4C30-8999-92F81FD0307C}</a:tableStyleId>
              </a:tblPr>
              <a:tblGrid>
                <a:gridCol w="3097763">
                  <a:extLst>
                    <a:ext uri="{9D8B030D-6E8A-4147-A177-3AD203B41FA5}">
                      <a16:colId xmlns:a16="http://schemas.microsoft.com/office/drawing/2014/main" val="977931440"/>
                    </a:ext>
                  </a:extLst>
                </a:gridCol>
              </a:tblGrid>
              <a:tr h="242724">
                <a:tc>
                  <a:txBody>
                    <a:bodyPr/>
                    <a:lstStyle/>
                    <a:p>
                      <a:pPr marL="0" algn="l" defTabSz="914400" rtl="0" eaLnBrk="1" latinLnBrk="1" hangingPunct="1"/>
                      <a:r>
                        <a:rPr lang="ko-KR" altLang="en-US" sz="800" kern="1200" dirty="0" smtClean="0">
                          <a:solidFill>
                            <a:schemeClr val="bg1">
                              <a:lumMod val="75000"/>
                            </a:schemeClr>
                          </a:solidFill>
                          <a:latin typeface="+mn-ea"/>
                          <a:ea typeface="+mn-ea"/>
                          <a:cs typeface="+mn-cs"/>
                        </a:rPr>
                        <a:t>계좌번호</a:t>
                      </a:r>
                      <a:r>
                        <a:rPr lang="ko-KR" altLang="en-US" sz="800" kern="1200" baseline="0" dirty="0" smtClean="0">
                          <a:solidFill>
                            <a:schemeClr val="bg1">
                              <a:lumMod val="75000"/>
                            </a:schemeClr>
                          </a:solidFill>
                          <a:latin typeface="+mn-ea"/>
                          <a:ea typeface="+mn-ea"/>
                          <a:cs typeface="+mn-cs"/>
                        </a:rPr>
                        <a:t> 입력</a:t>
                      </a:r>
                      <a:r>
                        <a:rPr lang="ko-KR" altLang="en-US" sz="800" kern="1200" dirty="0" smtClean="0">
                          <a:solidFill>
                            <a:schemeClr val="bg1">
                              <a:lumMod val="75000"/>
                            </a:schemeClr>
                          </a:solidFill>
                          <a:latin typeface="+mn-ea"/>
                          <a:ea typeface="+mn-ea"/>
                          <a:cs typeface="+mn-cs"/>
                        </a:rPr>
                        <a:t> </a:t>
                      </a:r>
                      <a:r>
                        <a:rPr lang="en-US" altLang="ko-KR" sz="800" kern="1200" dirty="0" smtClean="0">
                          <a:solidFill>
                            <a:schemeClr val="bg1">
                              <a:lumMod val="75000"/>
                            </a:schemeClr>
                          </a:solidFill>
                          <a:latin typeface="+mn-ea"/>
                          <a:ea typeface="+mn-ea"/>
                          <a:cs typeface="+mn-cs"/>
                        </a:rPr>
                        <a:t>(‘-’</a:t>
                      </a:r>
                      <a:r>
                        <a:rPr lang="ko-KR" altLang="en-US" sz="800" kern="1200" dirty="0" smtClean="0">
                          <a:solidFill>
                            <a:schemeClr val="bg1">
                              <a:lumMod val="75000"/>
                            </a:schemeClr>
                          </a:solidFill>
                          <a:latin typeface="+mn-ea"/>
                          <a:ea typeface="+mn-ea"/>
                          <a:cs typeface="+mn-cs"/>
                        </a:rPr>
                        <a:t>제외</a:t>
                      </a:r>
                      <a:r>
                        <a:rPr lang="en-US" altLang="ko-KR" sz="800" kern="1200" dirty="0" smtClean="0">
                          <a:solidFill>
                            <a:schemeClr val="bg1">
                              <a:lumMod val="75000"/>
                            </a:schemeClr>
                          </a:solidFill>
                          <a:latin typeface="+mn-ea"/>
                          <a:ea typeface="+mn-ea"/>
                          <a:cs typeface="+mn-cs"/>
                        </a:rPr>
                        <a:t>)</a:t>
                      </a:r>
                      <a:endParaRPr lang="ko-KR" altLang="en-US" sz="800" kern="1200" dirty="0">
                        <a:solidFill>
                          <a:schemeClr val="bg1">
                            <a:lumMod val="75000"/>
                          </a:schemeClr>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42" name="표 41"/>
          <p:cNvGraphicFramePr>
            <a:graphicFrameLocks noGrp="1"/>
          </p:cNvGraphicFramePr>
          <p:nvPr>
            <p:extLst>
              <p:ext uri="{D42A27DB-BD31-4B8C-83A1-F6EECF244321}">
                <p14:modId xmlns:p14="http://schemas.microsoft.com/office/powerpoint/2010/main" val="729948125"/>
              </p:ext>
            </p:extLst>
          </p:nvPr>
        </p:nvGraphicFramePr>
        <p:xfrm>
          <a:off x="3358277" y="5740854"/>
          <a:ext cx="3097763" cy="213360"/>
        </p:xfrm>
        <a:graphic>
          <a:graphicData uri="http://schemas.openxmlformats.org/drawingml/2006/table">
            <a:tbl>
              <a:tblPr firstRow="1" bandRow="1">
                <a:tableStyleId>{2D5ABB26-0587-4C30-8999-92F81FD0307C}</a:tableStyleId>
              </a:tblPr>
              <a:tblGrid>
                <a:gridCol w="3097763">
                  <a:extLst>
                    <a:ext uri="{9D8B030D-6E8A-4147-A177-3AD203B41FA5}">
                      <a16:colId xmlns:a16="http://schemas.microsoft.com/office/drawing/2014/main" val="977931440"/>
                    </a:ext>
                  </a:extLst>
                </a:gridCol>
              </a:tblGrid>
              <a:tr h="204356">
                <a:tc>
                  <a:txBody>
                    <a:bodyPr/>
                    <a:lstStyle/>
                    <a:p>
                      <a:pPr marL="0" algn="l" defTabSz="914400" rtl="0" eaLnBrk="1" latinLnBrk="1" hangingPunct="1"/>
                      <a:r>
                        <a:rPr lang="ko-KR" altLang="en-US" sz="800" kern="1200" dirty="0" err="1" smtClean="0">
                          <a:solidFill>
                            <a:schemeClr val="bg1">
                              <a:lumMod val="75000"/>
                            </a:schemeClr>
                          </a:solidFill>
                          <a:latin typeface="+mn-ea"/>
                          <a:ea typeface="+mn-ea"/>
                          <a:cs typeface="+mn-cs"/>
                        </a:rPr>
                        <a:t>예금주명</a:t>
                      </a:r>
                      <a:r>
                        <a:rPr lang="ko-KR" altLang="en-US" sz="800" kern="1200" dirty="0" smtClean="0">
                          <a:solidFill>
                            <a:schemeClr val="bg1">
                              <a:lumMod val="75000"/>
                            </a:schemeClr>
                          </a:solidFill>
                          <a:latin typeface="+mn-ea"/>
                          <a:ea typeface="+mn-ea"/>
                          <a:cs typeface="+mn-cs"/>
                        </a:rPr>
                        <a:t> 입력</a:t>
                      </a:r>
                      <a:endParaRPr lang="ko-KR" altLang="en-US" sz="800" kern="1200" dirty="0">
                        <a:solidFill>
                          <a:schemeClr val="bg1">
                            <a:lumMod val="75000"/>
                          </a:schemeClr>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3" name="표 2"/>
          <p:cNvGraphicFramePr>
            <a:graphicFrameLocks noGrp="1"/>
          </p:cNvGraphicFramePr>
          <p:nvPr/>
        </p:nvGraphicFramePr>
        <p:xfrm>
          <a:off x="-1147313" y="3674853"/>
          <a:ext cx="208280" cy="365760"/>
        </p:xfrm>
        <a:graphic>
          <a:graphicData uri="http://schemas.openxmlformats.org/drawingml/2006/table">
            <a:tbl>
              <a:tblPr/>
              <a:tblGrid>
                <a:gridCol w="208280">
                  <a:extLst>
                    <a:ext uri="{9D8B030D-6E8A-4147-A177-3AD203B41FA5}">
                      <a16:colId xmlns:a16="http://schemas.microsoft.com/office/drawing/2014/main" val="3701601790"/>
                    </a:ext>
                  </a:extLst>
                </a:gridCol>
              </a:tblGrid>
              <a:tr h="0">
                <a:tc>
                  <a:txBody>
                    <a:bodyPr/>
                    <a:lstStyle/>
                    <a:p>
                      <a:pPr latinLnBrk="1"/>
                      <a:endParaRPr lang="ko-KR" altLang="en-US" dirty="0"/>
                    </a:p>
                  </a:txBody>
                  <a:tcPr>
                    <a:lnL w="6350" cmpd="sng">
                      <a:solidFill>
                        <a:schemeClr val="bg1">
                          <a:lumMod val="85000"/>
                        </a:schemeClr>
                      </a:solidFill>
                      <a:prstDash val="solid"/>
                    </a:lnL>
                    <a:lnR w="6350" cmpd="sng">
                      <a:solidFill>
                        <a:schemeClr val="bg1">
                          <a:lumMod val="85000"/>
                        </a:schemeClr>
                      </a:solidFill>
                      <a:prstDash val="solid"/>
                    </a:lnR>
                    <a:lnT w="6350" cmpd="sng">
                      <a:solidFill>
                        <a:schemeClr val="bg1">
                          <a:lumMod val="85000"/>
                        </a:schemeClr>
                      </a:solidFill>
                      <a:prstDash val="solid"/>
                    </a:lnT>
                    <a:lnB w="6350" cmpd="sng">
                      <a:solidFill>
                        <a:schemeClr val="bg1">
                          <a:lumMod val="85000"/>
                        </a:schemeClr>
                      </a:solidFill>
                      <a:prstDash val="solid"/>
                    </a:lnB>
                  </a:tcPr>
                </a:tc>
                <a:extLst>
                  <a:ext uri="{0D108BD9-81ED-4DB2-BD59-A6C34878D82A}">
                    <a16:rowId xmlns:a16="http://schemas.microsoft.com/office/drawing/2014/main" val="544105460"/>
                  </a:ext>
                </a:extLst>
              </a:tr>
            </a:tbl>
          </a:graphicData>
        </a:graphic>
      </p:graphicFrame>
      <p:sp>
        <p:nvSpPr>
          <p:cNvPr id="44" name="Button">
            <a:extLst>
              <a:ext uri="{FF2B5EF4-FFF2-40B4-BE49-F238E27FC236}">
                <a16:creationId xmlns:a16="http://schemas.microsoft.com/office/drawing/2014/main" id="{0B50D06C-82E3-4B5D-A60E-0FEAE2474059}"/>
              </a:ext>
            </a:extLst>
          </p:cNvPr>
          <p:cNvSpPr/>
          <p:nvPr/>
        </p:nvSpPr>
        <p:spPr>
          <a:xfrm>
            <a:off x="8040217" y="4841926"/>
            <a:ext cx="643326" cy="195867"/>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err="1" smtClean="0">
                <a:solidFill>
                  <a:schemeClr val="bg1"/>
                </a:solidFill>
              </a:rPr>
              <a:t>계좌인증</a:t>
            </a:r>
            <a:endParaRPr lang="ko-KR" altLang="en-US" sz="700" dirty="0">
              <a:solidFill>
                <a:schemeClr val="bg1"/>
              </a:solidFill>
            </a:endParaRPr>
          </a:p>
        </p:txBody>
      </p:sp>
      <p:sp>
        <p:nvSpPr>
          <p:cNvPr id="6" name="직사각형 5"/>
          <p:cNvSpPr/>
          <p:nvPr/>
        </p:nvSpPr>
        <p:spPr>
          <a:xfrm>
            <a:off x="1587681" y="4846089"/>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grpSp>
        <p:nvGrpSpPr>
          <p:cNvPr id="47" name="그룹 46"/>
          <p:cNvGrpSpPr/>
          <p:nvPr/>
        </p:nvGrpSpPr>
        <p:grpSpPr>
          <a:xfrm>
            <a:off x="1775520" y="6063164"/>
            <a:ext cx="3312368" cy="215444"/>
            <a:chOff x="2926412" y="2964058"/>
            <a:chExt cx="3312368" cy="215444"/>
          </a:xfrm>
        </p:grpSpPr>
        <p:sp>
          <p:nvSpPr>
            <p:cNvPr id="48" name="직사각형 47">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49" name="TextBox 48">
              <a:extLst>
                <a:ext uri="{FF2B5EF4-FFF2-40B4-BE49-F238E27FC236}">
                  <a16:creationId xmlns:a16="http://schemas.microsoft.com/office/drawing/2014/main" id="{3BE96798-3229-41C7-9D93-18E637BBD588}"/>
                </a:ext>
              </a:extLst>
            </p:cNvPr>
            <p:cNvSpPr txBox="1"/>
            <p:nvPr/>
          </p:nvSpPr>
          <p:spPr>
            <a:xfrm>
              <a:off x="3033158" y="2964058"/>
              <a:ext cx="3205622" cy="215444"/>
            </a:xfrm>
            <a:prstGeom prst="rect">
              <a:avLst/>
            </a:prstGeom>
            <a:noFill/>
          </p:spPr>
          <p:txBody>
            <a:bodyPr wrap="square" rtlCol="0">
              <a:spAutoFit/>
            </a:bodyPr>
            <a:lstStyle/>
            <a:p>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개인정보 수집</a:t>
              </a:r>
              <a:r>
                <a:rPr lang="en-US" altLang="ko-KR" sz="800" dirty="0" smtClean="0">
                  <a:latin typeface="+mn-ea"/>
                </a:rPr>
                <a:t>/</a:t>
              </a:r>
              <a:r>
                <a:rPr lang="ko-KR" altLang="en-US" sz="800" dirty="0" err="1" smtClean="0">
                  <a:latin typeface="+mn-ea"/>
                </a:rPr>
                <a:t>이용동의</a:t>
              </a:r>
              <a:r>
                <a:rPr lang="en-US" altLang="ko-KR" sz="800" dirty="0" smtClean="0">
                  <a:latin typeface="+mn-ea"/>
                </a:rPr>
                <a:t>(</a:t>
              </a:r>
              <a:r>
                <a:rPr lang="ko-KR" altLang="en-US" sz="800" dirty="0" err="1" smtClean="0">
                  <a:latin typeface="+mn-ea"/>
                </a:rPr>
                <a:t>환불계좌</a:t>
              </a:r>
              <a:r>
                <a:rPr lang="en-US" altLang="ko-KR" sz="800" dirty="0" smtClean="0">
                  <a:latin typeface="+mn-ea"/>
                </a:rPr>
                <a:t>)  </a:t>
              </a:r>
              <a:r>
                <a:rPr lang="ko-KR" altLang="en-US" sz="800" u="sng" dirty="0" err="1" smtClean="0">
                  <a:latin typeface="+mn-ea"/>
                </a:rPr>
                <a:t>자세히보기</a:t>
              </a:r>
              <a:r>
                <a:rPr lang="en-US" altLang="ko-KR" sz="800" dirty="0" smtClean="0">
                  <a:latin typeface="+mn-ea"/>
                </a:rPr>
                <a:t>&gt;</a:t>
              </a:r>
              <a:endParaRPr lang="ko-KR" altLang="en-US" sz="800" dirty="0">
                <a:latin typeface="+mn-ea"/>
              </a:endParaRPr>
            </a:p>
          </p:txBody>
        </p:sp>
      </p:grpSp>
      <p:sp>
        <p:nvSpPr>
          <p:cNvPr id="50" name="직사각형 49"/>
          <p:cNvSpPr/>
          <p:nvPr/>
        </p:nvSpPr>
        <p:spPr>
          <a:xfrm>
            <a:off x="1616006" y="3719745"/>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sp>
        <p:nvSpPr>
          <p:cNvPr id="21" name="Oval 611">
            <a:extLst>
              <a:ext uri="{FF2B5EF4-FFF2-40B4-BE49-F238E27FC236}">
                <a16:creationId xmlns:a16="http://schemas.microsoft.com/office/drawing/2014/main" id="{8A3723C9-7A64-4677-9B95-EBFFA02C0DC4}"/>
              </a:ext>
            </a:extLst>
          </p:cNvPr>
          <p:cNvSpPr>
            <a:spLocks noChangeArrowheads="1"/>
          </p:cNvSpPr>
          <p:nvPr/>
        </p:nvSpPr>
        <p:spPr bwMode="auto">
          <a:xfrm>
            <a:off x="1374593" y="724704"/>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444966" y="103925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7176120" y="33119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24" name="Oval 611">
            <a:extLst>
              <a:ext uri="{FF2B5EF4-FFF2-40B4-BE49-F238E27FC236}">
                <a16:creationId xmlns:a16="http://schemas.microsoft.com/office/drawing/2014/main" id="{8A3723C9-7A64-4677-9B95-EBFFA02C0DC4}"/>
              </a:ext>
            </a:extLst>
          </p:cNvPr>
          <p:cNvSpPr>
            <a:spLocks noChangeArrowheads="1"/>
          </p:cNvSpPr>
          <p:nvPr/>
        </p:nvSpPr>
        <p:spPr bwMode="auto">
          <a:xfrm>
            <a:off x="1469546" y="37197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2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26"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IN_PC_MYP_01_16</a:t>
            </a:r>
            <a:endParaRPr lang="ko-KR" altLang="en-US" dirty="0"/>
          </a:p>
        </p:txBody>
      </p:sp>
    </p:spTree>
    <p:extLst>
      <p:ext uri="{BB962C8B-B14F-4D97-AF65-F5344CB8AC3E}">
        <p14:creationId xmlns:p14="http://schemas.microsoft.com/office/powerpoint/2010/main" val="1550472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110258501"/>
              </p:ext>
            </p:extLst>
          </p:nvPr>
        </p:nvGraphicFramePr>
        <p:xfrm>
          <a:off x="9000565" y="44624"/>
          <a:ext cx="3152540" cy="259344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en-US" altLang="ko-KR" sz="800" b="1" kern="1200" dirty="0" smtClean="0">
                          <a:solidFill>
                            <a:schemeClr val="tx1"/>
                          </a:solidFill>
                          <a:latin typeface="+mn-ea"/>
                          <a:ea typeface="+mn-ea"/>
                          <a:cs typeface="+mn-cs"/>
                        </a:rPr>
                        <a:t>3-3.</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환불수단</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smtClean="0">
                          <a:solidFill>
                            <a:schemeClr val="tx1"/>
                          </a:solidFill>
                          <a:latin typeface="+mn-ea"/>
                          <a:ea typeface="+mn-ea"/>
                          <a:cs typeface="+mn-cs"/>
                        </a:rPr>
                        <a:t>실시간계좌이체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결제월과</a:t>
                      </a:r>
                      <a:r>
                        <a:rPr lang="ko-KR" altLang="en-US"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취소월이</a:t>
                      </a:r>
                      <a:r>
                        <a:rPr lang="ko-KR" altLang="en-US" sz="800" b="1" kern="1200" baseline="0" dirty="0" smtClean="0">
                          <a:solidFill>
                            <a:schemeClr val="tx1"/>
                          </a:solidFill>
                          <a:latin typeface="+mn-ea"/>
                          <a:ea typeface="+mn-ea"/>
                          <a:cs typeface="+mn-cs"/>
                        </a:rPr>
                        <a:t> 같은 휴대폰결제</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1" kern="1200" dirty="0" smtClean="0">
                          <a:solidFill>
                            <a:srgbClr val="C00000"/>
                          </a:solidFill>
                          <a:latin typeface="+mn-ea"/>
                          <a:ea typeface="+mn-ea"/>
                          <a:cs typeface="+mn-cs"/>
                        </a:rPr>
                        <a:t>‘$</a:t>
                      </a:r>
                      <a:r>
                        <a:rPr lang="ko-KR" altLang="en-US" sz="800" b="1" kern="1200" dirty="0" err="1" smtClean="0">
                          <a:solidFill>
                            <a:srgbClr val="C00000"/>
                          </a:solidFill>
                          <a:latin typeface="+mn-ea"/>
                          <a:ea typeface="+mn-ea"/>
                          <a:cs typeface="+mn-cs"/>
                        </a:rPr>
                        <a:t>결제수단명</a:t>
                      </a:r>
                      <a:r>
                        <a:rPr lang="en-US" altLang="ko-KR" sz="800" b="1" kern="1200" dirty="0" smtClean="0">
                          <a:solidFill>
                            <a:srgbClr val="C00000"/>
                          </a:solidFill>
                          <a:latin typeface="+mn-ea"/>
                          <a:ea typeface="+mn-ea"/>
                          <a:cs typeface="+mn-cs"/>
                        </a:rPr>
                        <a:t>$</a:t>
                      </a:r>
                      <a:r>
                        <a:rPr lang="ko-KR" altLang="en-US" sz="800" b="1" kern="1200" dirty="0" smtClean="0">
                          <a:solidFill>
                            <a:srgbClr val="C00000"/>
                          </a:solidFill>
                          <a:latin typeface="+mn-ea"/>
                          <a:ea typeface="+mn-ea"/>
                          <a:cs typeface="+mn-cs"/>
                        </a:rPr>
                        <a:t> 취소</a:t>
                      </a:r>
                      <a:r>
                        <a:rPr lang="en-US" altLang="ko-KR" sz="800" b="1" kern="1200" dirty="0" smtClean="0">
                          <a:solidFill>
                            <a:srgbClr val="C00000"/>
                          </a:solidFill>
                          <a:latin typeface="+mn-ea"/>
                          <a:ea typeface="+mn-ea"/>
                          <a:cs typeface="+mn-cs"/>
                        </a:rPr>
                        <a:t>’ </a:t>
                      </a:r>
                      <a:r>
                        <a:rPr lang="ko-KR" altLang="en-US" sz="800" b="1" kern="1200" dirty="0" smtClean="0">
                          <a:solidFill>
                            <a:srgbClr val="C00000"/>
                          </a:solidFill>
                          <a:latin typeface="+mn-ea"/>
                          <a:ea typeface="+mn-ea"/>
                          <a:cs typeface="+mn-cs"/>
                        </a:rPr>
                        <a:t>로 출력</a:t>
                      </a:r>
                      <a:endParaRPr lang="en-US" altLang="ko-KR" sz="800" b="1" kern="1200" dirty="0" smtClean="0">
                        <a:solidFill>
                          <a:srgbClr val="C00000"/>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smtClean="0">
                          <a:solidFill>
                            <a:schemeClr val="tx1"/>
                          </a:solidFill>
                          <a:latin typeface="+mn-ea"/>
                          <a:ea typeface="+mn-ea"/>
                          <a:cs typeface="+mn-cs"/>
                        </a:rPr>
                        <a:t>신용카드</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dirty="0" smtClean="0">
                          <a:solidFill>
                            <a:schemeClr val="tx1">
                              <a:lumMod val="75000"/>
                              <a:lumOff val="25000"/>
                            </a:schemeClr>
                          </a:solidFill>
                          <a:latin typeface="+mn-ea"/>
                          <a:ea typeface="+mn-ea"/>
                          <a:cs typeface="+mn-cs"/>
                        </a:rPr>
                        <a:t>‘$</a:t>
                      </a:r>
                      <a:r>
                        <a:rPr lang="ko-KR" altLang="en-US" sz="800" kern="1200" dirty="0" err="1" smtClean="0">
                          <a:solidFill>
                            <a:schemeClr val="tx1">
                              <a:lumMod val="75000"/>
                              <a:lumOff val="25000"/>
                            </a:schemeClr>
                          </a:solidFill>
                          <a:latin typeface="+mn-ea"/>
                          <a:ea typeface="+mn-ea"/>
                          <a:cs typeface="+mn-cs"/>
                        </a:rPr>
                        <a:t>카드명</a:t>
                      </a:r>
                      <a:r>
                        <a:rPr lang="en-US" altLang="ko-KR" sz="800" kern="1200" dirty="0" smtClean="0">
                          <a:solidFill>
                            <a:schemeClr val="tx1">
                              <a:lumMod val="75000"/>
                              <a:lumOff val="25000"/>
                            </a:schemeClr>
                          </a:solidFill>
                          <a:latin typeface="+mn-ea"/>
                          <a:ea typeface="+mn-ea"/>
                          <a:cs typeface="+mn-cs"/>
                        </a:rPr>
                        <a:t>$ </a:t>
                      </a:r>
                      <a:r>
                        <a:rPr lang="ko-KR" altLang="en-US" sz="800" kern="1200" dirty="0" err="1" smtClean="0">
                          <a:solidFill>
                            <a:schemeClr val="tx1">
                              <a:lumMod val="75000"/>
                              <a:lumOff val="25000"/>
                            </a:schemeClr>
                          </a:solidFill>
                          <a:latin typeface="+mn-ea"/>
                          <a:ea typeface="+mn-ea"/>
                          <a:cs typeface="+mn-cs"/>
                        </a:rPr>
                        <a:t>결제취소</a:t>
                      </a:r>
                      <a:r>
                        <a:rPr lang="en-US" altLang="ko-KR" sz="800" kern="1200" dirty="0" smtClean="0">
                          <a:solidFill>
                            <a:schemeClr val="tx1">
                              <a:lumMod val="75000"/>
                              <a:lumOff val="25000"/>
                            </a:schemeClr>
                          </a:solidFill>
                          <a:latin typeface="+mn-ea"/>
                          <a:ea typeface="+mn-ea"/>
                          <a:cs typeface="+mn-cs"/>
                        </a:rPr>
                        <a:t>’ </a:t>
                      </a:r>
                      <a:r>
                        <a:rPr lang="ko-KR" altLang="en-US" sz="800" kern="1200" dirty="0" smtClean="0">
                          <a:solidFill>
                            <a:schemeClr val="tx1">
                              <a:lumMod val="75000"/>
                              <a:lumOff val="25000"/>
                            </a:schemeClr>
                          </a:solidFill>
                          <a:latin typeface="+mn-ea"/>
                          <a:ea typeface="+mn-ea"/>
                          <a:cs typeface="+mn-cs"/>
                        </a:rPr>
                        <a:t>형태로 출력 </a:t>
                      </a:r>
                      <a:endParaRPr lang="en-US" altLang="ko-KR" sz="800" kern="1200" dirty="0" smtClean="0">
                        <a:solidFill>
                          <a:schemeClr val="tx1">
                            <a:lumMod val="75000"/>
                            <a:lumOff val="25000"/>
                          </a:schemeClr>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kern="1200" baseline="0" dirty="0" err="1" smtClean="0">
                          <a:solidFill>
                            <a:schemeClr val="tx1"/>
                          </a:solidFill>
                          <a:latin typeface="+mn-ea"/>
                          <a:ea typeface="+mn-ea"/>
                          <a:cs typeface="+mn-cs"/>
                        </a:rPr>
                        <a:t>네이버페이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카카오페이</a:t>
                      </a:r>
                      <a:r>
                        <a:rPr lang="en-US" altLang="ko-KR" sz="800" b="1" kern="1200" baseline="0" dirty="0" smtClean="0">
                          <a:solidFill>
                            <a:schemeClr val="tx1"/>
                          </a:solidFill>
                          <a:latin typeface="+mn-ea"/>
                          <a:ea typeface="+mn-ea"/>
                          <a:cs typeface="+mn-cs"/>
                        </a:rPr>
                        <a:t>, </a:t>
                      </a:r>
                      <a:r>
                        <a:rPr lang="ko-KR" altLang="en-US" sz="800" b="1" kern="1200" baseline="0" dirty="0" err="1" smtClean="0">
                          <a:solidFill>
                            <a:schemeClr val="tx1"/>
                          </a:solidFill>
                          <a:latin typeface="+mn-ea"/>
                          <a:ea typeface="+mn-ea"/>
                          <a:cs typeface="+mn-cs"/>
                        </a:rPr>
                        <a:t>삼성페이</a:t>
                      </a:r>
                      <a:r>
                        <a:rPr lang="ko-KR" altLang="en-US" sz="800" b="1" kern="1200" baseline="0" dirty="0" smtClean="0">
                          <a:solidFill>
                            <a:schemeClr val="tx1"/>
                          </a:solidFill>
                          <a:latin typeface="+mn-ea"/>
                          <a:ea typeface="+mn-ea"/>
                          <a:cs typeface="+mn-cs"/>
                        </a:rPr>
                        <a:t> 등</a:t>
                      </a:r>
                      <a:endParaRPr lang="en-US" altLang="ko-KR" sz="800" b="1"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dirty="0" smtClean="0">
                          <a:solidFill>
                            <a:schemeClr val="tx1">
                              <a:lumMod val="75000"/>
                              <a:lumOff val="25000"/>
                            </a:schemeClr>
                          </a:solidFill>
                          <a:latin typeface="+mn-ea"/>
                          <a:ea typeface="+mn-ea"/>
                          <a:cs typeface="+mn-cs"/>
                        </a:rPr>
                        <a:t>‘$</a:t>
                      </a:r>
                      <a:r>
                        <a:rPr lang="ko-KR" altLang="en-US" sz="800" kern="1200" dirty="0" err="1" smtClean="0">
                          <a:solidFill>
                            <a:schemeClr val="tx1">
                              <a:lumMod val="75000"/>
                              <a:lumOff val="25000"/>
                            </a:schemeClr>
                          </a:solidFill>
                          <a:latin typeface="+mn-ea"/>
                          <a:ea typeface="+mn-ea"/>
                          <a:cs typeface="+mn-cs"/>
                        </a:rPr>
                        <a:t>결제수단명</a:t>
                      </a:r>
                      <a:r>
                        <a:rPr lang="en-US" altLang="ko-KR" sz="800" kern="1200" dirty="0" smtClean="0">
                          <a:solidFill>
                            <a:schemeClr val="tx1">
                              <a:lumMod val="75000"/>
                              <a:lumOff val="25000"/>
                            </a:schemeClr>
                          </a:solidFill>
                          <a:latin typeface="+mn-ea"/>
                          <a:ea typeface="+mn-ea"/>
                          <a:cs typeface="+mn-cs"/>
                        </a:rPr>
                        <a:t>$ </a:t>
                      </a:r>
                      <a:r>
                        <a:rPr lang="ko-KR" altLang="en-US" sz="800" kern="1200" dirty="0" err="1" smtClean="0">
                          <a:solidFill>
                            <a:schemeClr val="tx1">
                              <a:lumMod val="75000"/>
                              <a:lumOff val="25000"/>
                            </a:schemeClr>
                          </a:solidFill>
                          <a:latin typeface="+mn-ea"/>
                          <a:ea typeface="+mn-ea"/>
                          <a:cs typeface="+mn-cs"/>
                        </a:rPr>
                        <a:t>결제취소</a:t>
                      </a:r>
                      <a:r>
                        <a:rPr lang="en-US" altLang="ko-KR" sz="800" kern="1200" dirty="0" smtClean="0">
                          <a:solidFill>
                            <a:schemeClr val="tx1">
                              <a:lumMod val="75000"/>
                              <a:lumOff val="25000"/>
                            </a:schemeClr>
                          </a:solidFill>
                          <a:latin typeface="+mn-ea"/>
                          <a:ea typeface="+mn-ea"/>
                          <a:cs typeface="+mn-cs"/>
                        </a:rPr>
                        <a:t>’ </a:t>
                      </a:r>
                      <a:r>
                        <a:rPr lang="ko-KR" altLang="en-US" sz="800" kern="1200" dirty="0" smtClean="0">
                          <a:solidFill>
                            <a:schemeClr val="tx1">
                              <a:lumMod val="75000"/>
                              <a:lumOff val="25000"/>
                            </a:schemeClr>
                          </a:solidFill>
                          <a:latin typeface="+mn-ea"/>
                          <a:ea typeface="+mn-ea"/>
                          <a:cs typeface="+mn-cs"/>
                        </a:rPr>
                        <a:t>형태로 출력 </a:t>
                      </a:r>
                      <a:endParaRPr lang="en-US" altLang="ko-KR" sz="800" kern="1200" dirty="0" smtClean="0">
                        <a:solidFill>
                          <a:schemeClr val="tx1">
                            <a:lumMod val="75000"/>
                            <a:lumOff val="25000"/>
                          </a:schemeClr>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주문취소</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취소사유</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미선택</a:t>
                      </a:r>
                      <a:r>
                        <a:rPr lang="ko-KR" altLang="en-US" sz="800" b="0" u="none" kern="1200" baseline="0" dirty="0" smtClean="0">
                          <a:solidFill>
                            <a:schemeClr val="tx1"/>
                          </a:solidFill>
                          <a:latin typeface="+mn-ea"/>
                          <a:ea typeface="+mn-ea"/>
                          <a:cs typeface="+mn-cs"/>
                        </a:rPr>
                        <a:t> 시</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환불수단</a:t>
                      </a:r>
                      <a:r>
                        <a:rPr lang="ko-KR" altLang="en-US" sz="800" b="0" u="none" kern="1200" baseline="0" dirty="0" smtClean="0">
                          <a:solidFill>
                            <a:schemeClr val="tx1"/>
                          </a:solidFill>
                          <a:latin typeface="+mn-ea"/>
                          <a:ea typeface="+mn-ea"/>
                          <a:cs typeface="+mn-cs"/>
                        </a:rPr>
                        <a:t> 계좌정보 </a:t>
                      </a:r>
                      <a:r>
                        <a:rPr lang="ko-KR" altLang="en-US" sz="800" b="0" u="none" kern="1200" baseline="0" dirty="0" err="1" smtClean="0">
                          <a:solidFill>
                            <a:schemeClr val="tx1"/>
                          </a:solidFill>
                          <a:latin typeface="+mn-ea"/>
                          <a:ea typeface="+mn-ea"/>
                          <a:cs typeface="+mn-cs"/>
                        </a:rPr>
                        <a:t>미저장</a:t>
                      </a:r>
                      <a:r>
                        <a:rPr lang="ko-KR" altLang="en-US" sz="800" b="0" u="none" kern="1200" baseline="0" dirty="0" smtClean="0">
                          <a:solidFill>
                            <a:schemeClr val="tx1"/>
                          </a:solidFill>
                          <a:latin typeface="+mn-ea"/>
                          <a:ea typeface="+mn-ea"/>
                          <a:cs typeface="+mn-cs"/>
                        </a:rPr>
                        <a:t> 상태일 시 버튼 비활성화 상태</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비활성화 버튼 선택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주문취소 가능 기한이 지났을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 시 </a:t>
                      </a:r>
                      <a:r>
                        <a:rPr lang="ko-KR" altLang="en-US" sz="800" b="0" u="none" kern="1200" baseline="0" dirty="0" err="1" smtClean="0">
                          <a:solidFill>
                            <a:schemeClr val="tx1"/>
                          </a:solidFill>
                          <a:latin typeface="+mn-ea"/>
                          <a:ea typeface="+mn-ea"/>
                          <a:cs typeface="+mn-cs"/>
                        </a:rPr>
                        <a:t>취소신청</a:t>
                      </a:r>
                      <a:r>
                        <a:rPr lang="ko-KR" altLang="en-US" sz="800" b="0" u="none" kern="1200" baseline="0" dirty="0" smtClean="0">
                          <a:solidFill>
                            <a:schemeClr val="tx1"/>
                          </a:solidFill>
                          <a:latin typeface="+mn-ea"/>
                          <a:ea typeface="+mn-ea"/>
                          <a:cs typeface="+mn-cs"/>
                        </a:rPr>
                        <a:t> 완료 화면 호출</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취소</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주문취소 화면을 호출한 화면으로 이동</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686927012"/>
              </p:ext>
            </p:extLst>
          </p:nvPr>
        </p:nvGraphicFramePr>
        <p:xfrm>
          <a:off x="133027" y="739790"/>
          <a:ext cx="1304427" cy="5425514"/>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39153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2" name="제목 1"/>
          <p:cNvSpPr>
            <a:spLocks noGrp="1"/>
          </p:cNvSpPr>
          <p:nvPr>
            <p:ph type="ctrTitle"/>
          </p:nvPr>
        </p:nvSpPr>
        <p:spPr/>
        <p:txBody>
          <a:bodyPr/>
          <a:lstStyle/>
          <a:p>
            <a:r>
              <a:rPr lang="ko-KR" altLang="en-US" dirty="0">
                <a:latin typeface="+mn-ea"/>
              </a:rPr>
              <a:t>주문취소 </a:t>
            </a:r>
            <a:endParaRPr lang="ko-KR" altLang="en-US" dirty="0"/>
          </a:p>
        </p:txBody>
      </p:sp>
      <p:sp>
        <p:nvSpPr>
          <p:cNvPr id="112" name="TextBox 111"/>
          <p:cNvSpPr txBox="1"/>
          <p:nvPr/>
        </p:nvSpPr>
        <p:spPr>
          <a:xfrm>
            <a:off x="1466481" y="761704"/>
            <a:ext cx="800219" cy="215444"/>
          </a:xfrm>
          <a:prstGeom prst="rect">
            <a:avLst/>
          </a:prstGeom>
          <a:noFill/>
        </p:spPr>
        <p:txBody>
          <a:bodyPr wrap="none" rtlCol="0">
            <a:spAutoFit/>
          </a:bodyPr>
          <a:lstStyle/>
          <a:p>
            <a:r>
              <a:rPr lang="ko-KR" altLang="en-US" sz="800" b="1" dirty="0">
                <a:latin typeface="+mn-ea"/>
              </a:rPr>
              <a:t>취소금액정보</a:t>
            </a:r>
          </a:p>
        </p:txBody>
      </p:sp>
      <p:sp>
        <p:nvSpPr>
          <p:cNvPr id="116" name="사각형: 둥근 모서리 123">
            <a:extLst>
              <a:ext uri="{FF2B5EF4-FFF2-40B4-BE49-F238E27FC236}">
                <a16:creationId xmlns:a16="http://schemas.microsoft.com/office/drawing/2014/main" id="{E4A05542-64F5-4338-B1BD-570968F2C15F}"/>
              </a:ext>
            </a:extLst>
          </p:cNvPr>
          <p:cNvSpPr/>
          <p:nvPr/>
        </p:nvSpPr>
        <p:spPr>
          <a:xfrm>
            <a:off x="1557143" y="990202"/>
            <a:ext cx="7247488" cy="3584651"/>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ko-KR"/>
              <a:t>환불수단</a:t>
            </a:r>
          </a:p>
          <a:p>
            <a:r>
              <a:rPr lang="ko-KR" altLang="ko-KR"/>
              <a:t>입금전 상태로 환불 불필요</a:t>
            </a:r>
          </a:p>
        </p:txBody>
      </p:sp>
      <p:graphicFrame>
        <p:nvGraphicFramePr>
          <p:cNvPr id="119" name="표 118"/>
          <p:cNvGraphicFramePr>
            <a:graphicFrameLocks noGrp="1"/>
          </p:cNvGraphicFramePr>
          <p:nvPr>
            <p:extLst>
              <p:ext uri="{D42A27DB-BD31-4B8C-83A1-F6EECF244321}">
                <p14:modId xmlns:p14="http://schemas.microsoft.com/office/powerpoint/2010/main" val="290977042"/>
              </p:ext>
            </p:extLst>
          </p:nvPr>
        </p:nvGraphicFramePr>
        <p:xfrm>
          <a:off x="1576193" y="1000815"/>
          <a:ext cx="7209387" cy="2638792"/>
        </p:xfrm>
        <a:graphic>
          <a:graphicData uri="http://schemas.openxmlformats.org/drawingml/2006/table">
            <a:tbl>
              <a:tblPr firstRow="1" bandRow="1">
                <a:tableStyleId>{2D5ABB26-0587-4C30-8999-92F81FD0307C}</a:tableStyleId>
              </a:tblPr>
              <a:tblGrid>
                <a:gridCol w="3852506">
                  <a:extLst>
                    <a:ext uri="{9D8B030D-6E8A-4147-A177-3AD203B41FA5}">
                      <a16:colId xmlns:a16="http://schemas.microsoft.com/office/drawing/2014/main" val="1827514643"/>
                    </a:ext>
                  </a:extLst>
                </a:gridCol>
                <a:gridCol w="3356881">
                  <a:extLst>
                    <a:ext uri="{9D8B030D-6E8A-4147-A177-3AD203B41FA5}">
                      <a16:colId xmlns:a16="http://schemas.microsoft.com/office/drawing/2014/main" val="3409155024"/>
                    </a:ext>
                  </a:extLst>
                </a:gridCol>
              </a:tblGrid>
              <a:tr h="302274">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9027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88401">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33154">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71809">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2945">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38617">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225551">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255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3331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3" name="표 2"/>
          <p:cNvGraphicFramePr>
            <a:graphicFrameLocks noGrp="1"/>
          </p:cNvGraphicFramePr>
          <p:nvPr/>
        </p:nvGraphicFramePr>
        <p:xfrm>
          <a:off x="-1147313" y="3674853"/>
          <a:ext cx="208280" cy="365760"/>
        </p:xfrm>
        <a:graphic>
          <a:graphicData uri="http://schemas.openxmlformats.org/drawingml/2006/table">
            <a:tbl>
              <a:tblPr/>
              <a:tblGrid>
                <a:gridCol w="208280">
                  <a:extLst>
                    <a:ext uri="{9D8B030D-6E8A-4147-A177-3AD203B41FA5}">
                      <a16:colId xmlns:a16="http://schemas.microsoft.com/office/drawing/2014/main" val="3701601790"/>
                    </a:ext>
                  </a:extLst>
                </a:gridCol>
              </a:tblGrid>
              <a:tr h="0">
                <a:tc>
                  <a:txBody>
                    <a:bodyPr/>
                    <a:lstStyle/>
                    <a:p>
                      <a:pPr latinLnBrk="1"/>
                      <a:endParaRPr lang="ko-KR" altLang="en-US" dirty="0"/>
                    </a:p>
                  </a:txBody>
                  <a:tcPr>
                    <a:lnL w="6350" cmpd="sng">
                      <a:solidFill>
                        <a:schemeClr val="bg1">
                          <a:lumMod val="85000"/>
                        </a:schemeClr>
                      </a:solidFill>
                      <a:prstDash val="solid"/>
                    </a:lnL>
                    <a:lnR w="6350" cmpd="sng">
                      <a:solidFill>
                        <a:schemeClr val="bg1">
                          <a:lumMod val="85000"/>
                        </a:schemeClr>
                      </a:solidFill>
                      <a:prstDash val="solid"/>
                    </a:lnR>
                    <a:lnT w="6350" cmpd="sng">
                      <a:solidFill>
                        <a:schemeClr val="bg1">
                          <a:lumMod val="85000"/>
                        </a:schemeClr>
                      </a:solidFill>
                      <a:prstDash val="solid"/>
                    </a:lnT>
                    <a:lnB w="6350" cmpd="sng">
                      <a:solidFill>
                        <a:schemeClr val="bg1">
                          <a:lumMod val="85000"/>
                        </a:schemeClr>
                      </a:solidFill>
                      <a:prstDash val="solid"/>
                    </a:lnB>
                  </a:tcPr>
                </a:tc>
                <a:extLst>
                  <a:ext uri="{0D108BD9-81ED-4DB2-BD59-A6C34878D82A}">
                    <a16:rowId xmlns:a16="http://schemas.microsoft.com/office/drawing/2014/main" val="544105460"/>
                  </a:ext>
                </a:extLst>
              </a:tr>
            </a:tbl>
          </a:graphicData>
        </a:graphic>
      </p:graphicFrame>
      <p:graphicFrame>
        <p:nvGraphicFramePr>
          <p:cNvPr id="23" name="표 22"/>
          <p:cNvGraphicFramePr>
            <a:graphicFrameLocks noGrp="1"/>
          </p:cNvGraphicFramePr>
          <p:nvPr>
            <p:extLst>
              <p:ext uri="{D42A27DB-BD31-4B8C-83A1-F6EECF244321}">
                <p14:modId xmlns:p14="http://schemas.microsoft.com/office/powerpoint/2010/main" val="4160805350"/>
              </p:ext>
            </p:extLst>
          </p:nvPr>
        </p:nvGraphicFramePr>
        <p:xfrm>
          <a:off x="1567888" y="3687819"/>
          <a:ext cx="7225996" cy="887034"/>
        </p:xfrm>
        <a:graphic>
          <a:graphicData uri="http://schemas.openxmlformats.org/drawingml/2006/table">
            <a:tbl>
              <a:tblPr firstRow="1" bandRow="1">
                <a:tableStyleId>{2D5ABB26-0587-4C30-8999-92F81FD0307C}</a:tableStyleId>
              </a:tblPr>
              <a:tblGrid>
                <a:gridCol w="3299660">
                  <a:extLst>
                    <a:ext uri="{9D8B030D-6E8A-4147-A177-3AD203B41FA5}">
                      <a16:colId xmlns:a16="http://schemas.microsoft.com/office/drawing/2014/main" val="393641702"/>
                    </a:ext>
                  </a:extLst>
                </a:gridCol>
                <a:gridCol w="3926336">
                  <a:extLst>
                    <a:ext uri="{9D8B030D-6E8A-4147-A177-3AD203B41FA5}">
                      <a16:colId xmlns:a16="http://schemas.microsoft.com/office/drawing/2014/main" val="2313966261"/>
                    </a:ext>
                  </a:extLst>
                </a:gridCol>
              </a:tblGrid>
              <a:tr h="2956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L="108000" marR="108000"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 취소 </a:t>
                      </a:r>
                    </a:p>
                  </a:txBody>
                  <a:tcPr marL="108000" marR="108000"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9581163"/>
                  </a:ext>
                </a:extLst>
              </a:tr>
              <a:tr h="2956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L="108000" marR="108000"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하나카드 </a:t>
                      </a:r>
                      <a:r>
                        <a:rPr lang="ko-KR" altLang="en-US" sz="800" dirty="0" err="1" smtClean="0">
                          <a:solidFill>
                            <a:schemeClr val="tx1">
                              <a:lumMod val="75000"/>
                              <a:lumOff val="25000"/>
                            </a:schemeClr>
                          </a:solidFill>
                          <a:latin typeface="+mn-ea"/>
                        </a:rPr>
                        <a:t>결제취소</a:t>
                      </a:r>
                      <a:endParaRPr lang="ko-KR" altLang="en-US" sz="800" dirty="0" smtClean="0">
                        <a:solidFill>
                          <a:schemeClr val="tx1">
                            <a:lumMod val="75000"/>
                            <a:lumOff val="25000"/>
                          </a:schemeClr>
                        </a:solidFill>
                        <a:latin typeface="+mn-ea"/>
                      </a:endParaRPr>
                    </a:p>
                  </a:txBody>
                  <a:tcPr marL="108000" marR="108000"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0506180"/>
                  </a:ext>
                </a:extLst>
              </a:tr>
              <a:tr h="2956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L="108000" marR="108000"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카카오페이</a:t>
                      </a:r>
                      <a:r>
                        <a:rPr lang="ko-KR" altLang="en-US" sz="800" dirty="0" smtClean="0">
                          <a:solidFill>
                            <a:schemeClr val="tx1">
                              <a:lumMod val="75000"/>
                              <a:lumOff val="25000"/>
                            </a:schemeClr>
                          </a:solidFill>
                          <a:latin typeface="+mn-ea"/>
                        </a:rPr>
                        <a:t> </a:t>
                      </a:r>
                      <a:r>
                        <a:rPr lang="ko-KR" altLang="en-US" sz="800" dirty="0" err="1" smtClean="0">
                          <a:solidFill>
                            <a:schemeClr val="tx1">
                              <a:lumMod val="75000"/>
                              <a:lumOff val="25000"/>
                            </a:schemeClr>
                          </a:solidFill>
                          <a:latin typeface="+mn-ea"/>
                        </a:rPr>
                        <a:t>결제취소</a:t>
                      </a:r>
                      <a:endParaRPr lang="ko-KR" altLang="en-US" sz="800" dirty="0" smtClean="0">
                        <a:solidFill>
                          <a:schemeClr val="tx1">
                            <a:lumMod val="75000"/>
                            <a:lumOff val="25000"/>
                          </a:schemeClr>
                        </a:solidFill>
                        <a:latin typeface="+mn-ea"/>
                      </a:endParaRPr>
                    </a:p>
                  </a:txBody>
                  <a:tcPr marL="108000" marR="108000"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298928"/>
                  </a:ext>
                </a:extLst>
              </a:tr>
            </a:tbl>
          </a:graphicData>
        </a:graphic>
      </p:graphicFrame>
      <p:sp>
        <p:nvSpPr>
          <p:cNvPr id="24" name="직사각형 23"/>
          <p:cNvSpPr/>
          <p:nvPr/>
        </p:nvSpPr>
        <p:spPr>
          <a:xfrm>
            <a:off x="1535671" y="4693595"/>
            <a:ext cx="7268959" cy="823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ko-KR" altLang="en-US" sz="800" dirty="0" smtClean="0">
                <a:solidFill>
                  <a:schemeClr val="tx1">
                    <a:lumMod val="50000"/>
                    <a:lumOff val="50000"/>
                  </a:schemeClr>
                </a:solidFill>
              </a:rPr>
              <a:t>무통장 입금은 주문접수 후 환불이 완료되면 취소가 완료됩니다</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입금은 취소 접수일로부터 </a:t>
            </a:r>
            <a:r>
              <a:rPr lang="en-US" altLang="ko-KR" sz="800" dirty="0" smtClean="0">
                <a:solidFill>
                  <a:schemeClr val="tx1">
                    <a:lumMod val="50000"/>
                    <a:lumOff val="50000"/>
                  </a:schemeClr>
                </a:solidFill>
              </a:rPr>
              <a:t>2~3 </a:t>
            </a:r>
            <a:r>
              <a:rPr lang="ko-KR" altLang="en-US" sz="800" dirty="0" smtClean="0">
                <a:solidFill>
                  <a:schemeClr val="tx1">
                    <a:lumMod val="50000"/>
                    <a:lumOff val="50000"/>
                  </a:schemeClr>
                </a:solidFill>
              </a:rPr>
              <a:t>영업일 이내에 완료됩니다</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smtClean="0">
                <a:solidFill>
                  <a:schemeClr val="tx1">
                    <a:lumMod val="50000"/>
                    <a:lumOff val="50000"/>
                  </a:schemeClr>
                </a:solidFill>
              </a:rPr>
              <a:t>휴대폰 결제의 경우 결제일에서 </a:t>
            </a:r>
            <a:r>
              <a:rPr lang="ko-KR" altLang="en-US" sz="800" dirty="0" err="1" smtClean="0">
                <a:solidFill>
                  <a:schemeClr val="tx1">
                    <a:lumMod val="50000"/>
                    <a:lumOff val="50000"/>
                  </a:schemeClr>
                </a:solidFill>
              </a:rPr>
              <a:t>취소일까지</a:t>
            </a:r>
            <a:r>
              <a:rPr lang="ko-KR" altLang="en-US" sz="800" dirty="0" smtClean="0">
                <a:solidFill>
                  <a:schemeClr val="tx1">
                    <a:lumMod val="50000"/>
                    <a:lumOff val="50000"/>
                  </a:schemeClr>
                </a:solidFill>
              </a:rPr>
              <a:t> 월이 넘어가면 바로 취소가 되지 않고 취소 접수 후 환불이 됩니다</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smtClean="0">
                <a:solidFill>
                  <a:schemeClr val="tx1">
                    <a:lumMod val="50000"/>
                    <a:lumOff val="50000"/>
                  </a:schemeClr>
                </a:solidFill>
              </a:rPr>
              <a:t>실시간 계좌이체의 취소와 반품의 경우 </a:t>
            </a:r>
            <a:r>
              <a:rPr lang="ko-KR" altLang="en-US" sz="800" dirty="0" err="1" smtClean="0">
                <a:solidFill>
                  <a:schemeClr val="tx1">
                    <a:lumMod val="50000"/>
                    <a:lumOff val="50000"/>
                  </a:schemeClr>
                </a:solidFill>
              </a:rPr>
              <a:t>은행사마다</a:t>
            </a:r>
            <a:r>
              <a:rPr lang="ko-KR" altLang="en-US" sz="800" dirty="0" smtClean="0">
                <a:solidFill>
                  <a:schemeClr val="tx1">
                    <a:lumMod val="50000"/>
                    <a:lumOff val="50000"/>
                  </a:schemeClr>
                </a:solidFill>
              </a:rPr>
              <a:t> 자동 환불 기간이 다르기 때문에 자동 환불 기간이 지난 취소</a:t>
            </a:r>
            <a:r>
              <a:rPr lang="en-US" altLang="ko-KR" sz="800" dirty="0" smtClean="0">
                <a:solidFill>
                  <a:schemeClr val="tx1">
                    <a:lumMod val="50000"/>
                    <a:lumOff val="50000"/>
                  </a:schemeClr>
                </a:solidFill>
              </a:rPr>
              <a:t>/</a:t>
            </a:r>
            <a:r>
              <a:rPr lang="ko-KR" altLang="en-US" sz="800" dirty="0" smtClean="0">
                <a:solidFill>
                  <a:schemeClr val="tx1">
                    <a:lumMod val="50000"/>
                    <a:lumOff val="50000"/>
                  </a:schemeClr>
                </a:solidFill>
              </a:rPr>
              <a:t>반품 금액은 별도로 입력하신 환불 계좌로 입금해드리며 </a:t>
            </a:r>
            <a:r>
              <a:rPr lang="en-US" altLang="ko-KR" sz="800" dirty="0" smtClean="0">
                <a:solidFill>
                  <a:schemeClr val="tx1">
                    <a:lumMod val="50000"/>
                    <a:lumOff val="50000"/>
                  </a:schemeClr>
                </a:solidFill>
              </a:rPr>
              <a:t>2~3</a:t>
            </a:r>
            <a:r>
              <a:rPr lang="ko-KR" altLang="en-US" sz="800" dirty="0" smtClean="0">
                <a:solidFill>
                  <a:schemeClr val="tx1">
                    <a:lumMod val="50000"/>
                    <a:lumOff val="50000"/>
                  </a:schemeClr>
                </a:solidFill>
              </a:rPr>
              <a:t>일의 시간이 소요됩니다</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smtClean="0">
                <a:solidFill>
                  <a:schemeClr val="tx1">
                    <a:lumMod val="50000"/>
                    <a:lumOff val="50000"/>
                  </a:schemeClr>
                </a:solidFill>
              </a:rPr>
              <a:t>사용한 뷰티포인트는 취소 후 즉시 환불됩니다</a:t>
            </a:r>
            <a:r>
              <a:rPr lang="en-US" altLang="ko-KR" sz="800" dirty="0" smtClean="0">
                <a:solidFill>
                  <a:schemeClr val="tx1">
                    <a:lumMod val="50000"/>
                    <a:lumOff val="50000"/>
                  </a:schemeClr>
                </a:solidFill>
              </a:rPr>
              <a:t>.</a:t>
            </a:r>
            <a:r>
              <a:rPr lang="ko-KR" altLang="en-US" sz="800" dirty="0" smtClean="0">
                <a:solidFill>
                  <a:schemeClr val="tx1">
                    <a:lumMod val="50000"/>
                    <a:lumOff val="50000"/>
                  </a:schemeClr>
                </a:solidFill>
              </a:rPr>
              <a:t> </a:t>
            </a:r>
            <a:endParaRPr lang="en-US" altLang="ko-KR" sz="800" dirty="0" smtClean="0">
              <a:solidFill>
                <a:schemeClr val="tx1">
                  <a:lumMod val="50000"/>
                  <a:lumOff val="50000"/>
                </a:schemeClr>
              </a:solidFill>
            </a:endParaRPr>
          </a:p>
          <a:p>
            <a:pPr marL="85725" indent="-85725">
              <a:buFont typeface="Arial" panose="020B0604020202020204" pitchFamily="34" charset="0"/>
              <a:buChar char="•"/>
            </a:pPr>
            <a:r>
              <a:rPr lang="ko-KR" altLang="en-US" sz="800" dirty="0" smtClean="0">
                <a:solidFill>
                  <a:schemeClr val="tx1">
                    <a:lumMod val="50000"/>
                    <a:lumOff val="50000"/>
                  </a:schemeClr>
                </a:solidFill>
              </a:rPr>
              <a:t>사용 기간이 경과되지 않은 쿠폰일 경우에만 주문 취소 시 재사용할 수 있습니다</a:t>
            </a:r>
            <a:r>
              <a:rPr lang="en-US" altLang="ko-KR" sz="800" dirty="0" smtClean="0">
                <a:solidFill>
                  <a:schemeClr val="tx1">
                    <a:lumMod val="50000"/>
                    <a:lumOff val="50000"/>
                  </a:schemeClr>
                </a:solidFill>
              </a:rPr>
              <a:t>.</a:t>
            </a:r>
          </a:p>
        </p:txBody>
      </p:sp>
      <p:sp>
        <p:nvSpPr>
          <p:cNvPr id="25" name="직사각형 24"/>
          <p:cNvSpPr/>
          <p:nvPr/>
        </p:nvSpPr>
        <p:spPr>
          <a:xfrm>
            <a:off x="72427" y="6291541"/>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6" name="모서리가 둥근 직사각형 265">
            <a:extLst>
              <a:ext uri="{FF2B5EF4-FFF2-40B4-BE49-F238E27FC236}">
                <a16:creationId xmlns:a16="http://schemas.microsoft.com/office/drawing/2014/main" id="{31616FFB-3FF0-C846-C1A8-366204588010}"/>
              </a:ext>
            </a:extLst>
          </p:cNvPr>
          <p:cNvSpPr/>
          <p:nvPr/>
        </p:nvSpPr>
        <p:spPr>
          <a:xfrm>
            <a:off x="3863752" y="5681821"/>
            <a:ext cx="4921827"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주문취소</a:t>
            </a:r>
            <a:endParaRPr lang="ko-KR" altLang="en-US" sz="800" b="1" dirty="0">
              <a:solidFill>
                <a:schemeClr val="bg1"/>
              </a:solidFill>
            </a:endParaRPr>
          </a:p>
        </p:txBody>
      </p:sp>
      <p:sp>
        <p:nvSpPr>
          <p:cNvPr id="27" name="모서리가 둥근 직사각형 265">
            <a:extLst>
              <a:ext uri="{FF2B5EF4-FFF2-40B4-BE49-F238E27FC236}">
                <a16:creationId xmlns:a16="http://schemas.microsoft.com/office/drawing/2014/main" id="{31616FFB-3FF0-C846-C1A8-366204588010}"/>
              </a:ext>
            </a:extLst>
          </p:cNvPr>
          <p:cNvSpPr/>
          <p:nvPr/>
        </p:nvSpPr>
        <p:spPr>
          <a:xfrm>
            <a:off x="3855449" y="6043390"/>
            <a:ext cx="4930132"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주문취소</a:t>
            </a:r>
            <a:endParaRPr lang="ko-KR" altLang="en-US" sz="800" b="1" dirty="0">
              <a:solidFill>
                <a:schemeClr val="bg1"/>
              </a:solidFill>
            </a:endParaRPr>
          </a:p>
        </p:txBody>
      </p:sp>
      <p:sp>
        <p:nvSpPr>
          <p:cNvPr id="29" name="모서리가 둥근 직사각형 264">
            <a:extLst>
              <a:ext uri="{FF2B5EF4-FFF2-40B4-BE49-F238E27FC236}">
                <a16:creationId xmlns:a16="http://schemas.microsoft.com/office/drawing/2014/main" id="{F6DF594A-5B81-9C31-51F8-1802D3355EA8}"/>
              </a:ext>
            </a:extLst>
          </p:cNvPr>
          <p:cNvSpPr/>
          <p:nvPr/>
        </p:nvSpPr>
        <p:spPr>
          <a:xfrm>
            <a:off x="1497571" y="5678615"/>
            <a:ext cx="231243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6" name="Oval 611">
            <a:extLst>
              <a:ext uri="{FF2B5EF4-FFF2-40B4-BE49-F238E27FC236}">
                <a16:creationId xmlns:a16="http://schemas.microsoft.com/office/drawing/2014/main" id="{8A3723C9-7A64-4677-9B95-EBFFA02C0DC4}"/>
              </a:ext>
            </a:extLst>
          </p:cNvPr>
          <p:cNvSpPr>
            <a:spLocks noChangeArrowheads="1"/>
          </p:cNvSpPr>
          <p:nvPr/>
        </p:nvSpPr>
        <p:spPr bwMode="auto">
          <a:xfrm>
            <a:off x="1469546" y="37197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3814077" y="564361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18" name="Oval 611">
            <a:extLst>
              <a:ext uri="{FF2B5EF4-FFF2-40B4-BE49-F238E27FC236}">
                <a16:creationId xmlns:a16="http://schemas.microsoft.com/office/drawing/2014/main" id="{8A3723C9-7A64-4677-9B95-EBFFA02C0DC4}"/>
              </a:ext>
            </a:extLst>
          </p:cNvPr>
          <p:cNvSpPr>
            <a:spLocks noChangeArrowheads="1"/>
          </p:cNvSpPr>
          <p:nvPr/>
        </p:nvSpPr>
        <p:spPr bwMode="auto">
          <a:xfrm>
            <a:off x="1436438" y="567711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19"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21" name="부제목 2"/>
          <p:cNvSpPr>
            <a:spLocks noGrp="1"/>
          </p:cNvSpPr>
          <p:nvPr>
            <p:ph type="subTitle" idx="1"/>
          </p:nvPr>
        </p:nvSpPr>
        <p:spPr/>
        <p:txBody>
          <a:bodyPr/>
          <a:lstStyle/>
          <a:p>
            <a:r>
              <a:rPr lang="en-US" altLang="ko-KR" dirty="0"/>
              <a:t> </a:t>
            </a:r>
            <a:r>
              <a:rPr lang="en-US" altLang="ko-KR" dirty="0" smtClean="0"/>
              <a:t>IN_PC_MYP_01_16</a:t>
            </a:r>
            <a:endParaRPr lang="ko-KR" altLang="en-US" dirty="0"/>
          </a:p>
        </p:txBody>
      </p:sp>
    </p:spTree>
    <p:extLst>
      <p:ext uri="{BB962C8B-B14F-4D97-AF65-F5344CB8AC3E}">
        <p14:creationId xmlns:p14="http://schemas.microsoft.com/office/powerpoint/2010/main" val="1223714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583017031"/>
              </p:ext>
            </p:extLst>
          </p:nvPr>
        </p:nvGraphicFramePr>
        <p:xfrm>
          <a:off x="188706" y="548680"/>
          <a:ext cx="11769782" cy="1217135"/>
        </p:xfrm>
        <a:graphic>
          <a:graphicData uri="http://schemas.openxmlformats.org/drawingml/2006/table">
            <a:tbl>
              <a:tblPr>
                <a:tableStyleId>{5940675A-B579-460E-94D1-54222C63F5DA}</a:tableStyleId>
              </a:tblPr>
              <a:tblGrid>
                <a:gridCol w="691556">
                  <a:extLst>
                    <a:ext uri="{9D8B030D-6E8A-4147-A177-3AD203B41FA5}">
                      <a16:colId xmlns:a16="http://schemas.microsoft.com/office/drawing/2014/main" val="3304318455"/>
                    </a:ext>
                  </a:extLst>
                </a:gridCol>
                <a:gridCol w="869286">
                  <a:extLst>
                    <a:ext uri="{9D8B030D-6E8A-4147-A177-3AD203B41FA5}">
                      <a16:colId xmlns:a16="http://schemas.microsoft.com/office/drawing/2014/main" val="20007"/>
                    </a:ext>
                  </a:extLst>
                </a:gridCol>
                <a:gridCol w="347355">
                  <a:extLst>
                    <a:ext uri="{9D8B030D-6E8A-4147-A177-3AD203B41FA5}">
                      <a16:colId xmlns:a16="http://schemas.microsoft.com/office/drawing/2014/main" val="20008"/>
                    </a:ext>
                  </a:extLst>
                </a:gridCol>
                <a:gridCol w="2539031">
                  <a:extLst>
                    <a:ext uri="{9D8B030D-6E8A-4147-A177-3AD203B41FA5}">
                      <a16:colId xmlns:a16="http://schemas.microsoft.com/office/drawing/2014/main" val="20001"/>
                    </a:ext>
                  </a:extLst>
                </a:gridCol>
                <a:gridCol w="3545985">
                  <a:extLst>
                    <a:ext uri="{9D8B030D-6E8A-4147-A177-3AD203B41FA5}">
                      <a16:colId xmlns:a16="http://schemas.microsoft.com/office/drawing/2014/main" val="20003"/>
                    </a:ext>
                  </a:extLst>
                </a:gridCol>
                <a:gridCol w="518384">
                  <a:extLst>
                    <a:ext uri="{9D8B030D-6E8A-4147-A177-3AD203B41FA5}">
                      <a16:colId xmlns:a16="http://schemas.microsoft.com/office/drawing/2014/main" val="20004"/>
                    </a:ext>
                  </a:extLst>
                </a:gridCol>
                <a:gridCol w="584836">
                  <a:extLst>
                    <a:ext uri="{9D8B030D-6E8A-4147-A177-3AD203B41FA5}">
                      <a16:colId xmlns:a16="http://schemas.microsoft.com/office/drawing/2014/main" val="20005"/>
                    </a:ext>
                  </a:extLst>
                </a:gridCol>
                <a:gridCol w="2673349">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주문취소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4. </a:t>
                      </a:r>
                      <a:r>
                        <a:rPr kumimoji="1" lang="ko-KR" altLang="en-US" sz="800" kern="1200" spc="0" dirty="0" smtClean="0">
                          <a:solidFill>
                            <a:prstClr val="black"/>
                          </a:solidFill>
                          <a:effectLst/>
                          <a:latin typeface="맑은 고딕" pitchFamily="50" charset="-127"/>
                          <a:ea typeface="+mn-ea"/>
                          <a:cs typeface="+mn-cs"/>
                          <a:sym typeface="Wingdings 2" pitchFamily="18" charset="2"/>
                        </a:rPr>
                        <a:t>주문취소</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err="1" smtClean="0">
                          <a:solidFill>
                            <a:schemeClr val="tx1"/>
                          </a:solidFill>
                          <a:effectLst/>
                          <a:latin typeface="+mn-ea"/>
                          <a:ea typeface="+mn-ea"/>
                          <a:cs typeface="+mn-cs"/>
                          <a:sym typeface="Wingdings" panose="05000000000000000000" pitchFamily="2" charset="2"/>
                        </a:rPr>
                        <a:t>환불계</a:t>
                      </a:r>
                      <a:r>
                        <a:rPr lang="ko-KR" altLang="en-US" sz="800" kern="1200" spc="0" baseline="0" dirty="0" err="1" smtClean="0">
                          <a:solidFill>
                            <a:schemeClr val="tx1"/>
                          </a:solidFill>
                          <a:effectLst/>
                          <a:latin typeface="+mn-ea"/>
                          <a:ea typeface="+mn-ea"/>
                          <a:cs typeface="+mn-cs"/>
                          <a:sym typeface="Wingdings" panose="05000000000000000000" pitchFamily="2" charset="2"/>
                        </a:rPr>
                        <a:t>좌</a:t>
                      </a:r>
                      <a:r>
                        <a:rPr lang="ko-KR" altLang="en-US" sz="800" kern="1200" spc="0" baseline="0" dirty="0" smtClean="0">
                          <a:solidFill>
                            <a:schemeClr val="tx1"/>
                          </a:solidFill>
                          <a:effectLst/>
                          <a:latin typeface="+mn-ea"/>
                          <a:ea typeface="+mn-ea"/>
                          <a:cs typeface="+mn-cs"/>
                          <a:sym typeface="Wingdings" panose="05000000000000000000" pitchFamily="2" charset="2"/>
                        </a:rPr>
                        <a:t> </a:t>
                      </a:r>
                      <a:r>
                        <a:rPr lang="ko-KR" altLang="en-US" sz="800" kern="1200" spc="0" baseline="0" dirty="0" err="1" smtClean="0">
                          <a:solidFill>
                            <a:schemeClr val="tx1"/>
                          </a:solidFill>
                          <a:effectLst/>
                          <a:latin typeface="+mn-ea"/>
                          <a:ea typeface="+mn-ea"/>
                          <a:cs typeface="+mn-cs"/>
                          <a:sym typeface="Wingdings" panose="05000000000000000000" pitchFamily="2" charset="2"/>
                        </a:rPr>
                        <a:t>미저장</a:t>
                      </a:r>
                      <a:r>
                        <a:rPr lang="ko-KR" altLang="en-US" sz="800" kern="1200" spc="0" baseline="0" dirty="0" smtClean="0">
                          <a:solidFill>
                            <a:schemeClr val="tx1"/>
                          </a:solidFill>
                          <a:effectLst/>
                          <a:latin typeface="+mn-ea"/>
                          <a:ea typeface="+mn-ea"/>
                          <a:cs typeface="+mn-cs"/>
                          <a:sym typeface="Wingdings" panose="05000000000000000000" pitchFamily="2" charset="2"/>
                        </a:rPr>
                        <a:t> 상태</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 입력은 필수입니다</a:t>
                      </a:r>
                      <a:r>
                        <a:rPr lang="en-US" altLang="ko-KR" sz="800" kern="1200" dirty="0" smtClean="0">
                          <a:solidFill>
                            <a:schemeClr val="tx1"/>
                          </a:solidFill>
                          <a:latin typeface="+mn-ea"/>
                          <a:ea typeface="+mn-ea"/>
                          <a:cs typeface="+mn-cs"/>
                        </a:rPr>
                        <a:t>.</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정보를 저장해주세요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주문취소 가능 기한이 지남</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t>주문 상태가 변경되어 주문 취소가 불가합니다</a:t>
                      </a:r>
                      <a:r>
                        <a:rPr lang="en-US" altLang="ko-KR" sz="800" dirty="0" smtClean="0"/>
                        <a:t>.</a:t>
                      </a: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취소신청</a:t>
                      </a:r>
                      <a:r>
                        <a:rPr lang="ko-KR" altLang="en-US" sz="800" spc="0" baseline="0" dirty="0" smtClean="0">
                          <a:effectLst/>
                          <a:latin typeface="+mn-ea"/>
                          <a:ea typeface="+mn-ea"/>
                        </a:rPr>
                        <a:t> 화면을 호출했던 화면으로 복귀</a:t>
                      </a:r>
                      <a:endParaRPr lang="en-US" altLang="ko-KR" sz="800" spc="0" baseline="0" dirty="0" smtClean="0">
                        <a:effectLst/>
                        <a:latin typeface="+mn-ea"/>
                        <a:ea typeface="+mn-ea"/>
                      </a:endParaRPr>
                    </a:p>
                    <a:p>
                      <a:pPr marL="171450" marR="0" lvl="0" indent="-85725" algn="l" defTabSz="914400" rtl="0" eaLnBrk="1" fontAlgn="ctr" latinLnBrk="1" hangingPunct="1">
                        <a:lnSpc>
                          <a:spcPct val="100000"/>
                        </a:lnSpc>
                        <a:spcBef>
                          <a:spcPts val="0"/>
                        </a:spcBef>
                        <a:spcAft>
                          <a:spcPts val="0"/>
                        </a:spcAft>
                        <a:buClrTx/>
                        <a:buSzTx/>
                        <a:buFontTx/>
                        <a:buChar char="-"/>
                        <a:tabLst/>
                        <a:defRPr/>
                      </a:pPr>
                      <a:r>
                        <a:rPr lang="ko-KR" altLang="en-US" sz="800" spc="0" baseline="0" dirty="0" smtClean="0">
                          <a:effectLst/>
                          <a:latin typeface="+mn-ea"/>
                          <a:ea typeface="+mn-ea"/>
                        </a:rPr>
                        <a:t>해당 화면에서 주문취소 버튼 숨김 처리 되어야 함</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1127568"/>
                  </a:ext>
                </a:extLst>
              </a:tr>
            </a:tbl>
          </a:graphicData>
        </a:graphic>
      </p:graphicFrame>
    </p:spTree>
    <p:extLst>
      <p:ext uri="{BB962C8B-B14F-4D97-AF65-F5344CB8AC3E}">
        <p14:creationId xmlns:p14="http://schemas.microsoft.com/office/powerpoint/2010/main" val="71210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주문취소 </a:t>
            </a:r>
            <a:r>
              <a:rPr lang="ko-KR" altLang="en-US" dirty="0" smtClean="0">
                <a:latin typeface="+mn-ea"/>
              </a:rPr>
              <a:t>완료</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IN_PC_MYP_02_11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12765156"/>
              </p:ext>
            </p:extLst>
          </p:nvPr>
        </p:nvGraphicFramePr>
        <p:xfrm>
          <a:off x="9000565" y="44624"/>
          <a:ext cx="3152540" cy="31601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주문취소 완료 메시지</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1-1. </a:t>
                      </a:r>
                      <a:r>
                        <a:rPr lang="ko-KR" altLang="en-US" sz="800" b="1" u="none" baseline="0" dirty="0" err="1" smtClean="0">
                          <a:solidFill>
                            <a:schemeClr val="tx1"/>
                          </a:solidFill>
                          <a:latin typeface="+mn-ea"/>
                          <a:ea typeface="+mn-ea"/>
                        </a:rPr>
                        <a:t>수기환불이</a:t>
                      </a:r>
                      <a:r>
                        <a:rPr lang="ko-KR" altLang="en-US" sz="800" b="1" u="none" baseline="0" dirty="0" smtClean="0">
                          <a:solidFill>
                            <a:schemeClr val="tx1"/>
                          </a:solidFill>
                          <a:latin typeface="+mn-ea"/>
                          <a:ea typeface="+mn-ea"/>
                        </a:rPr>
                        <a:t> 없는 경우</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주문취소가 완료되었다는 메시지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입금대기</a:t>
                      </a:r>
                      <a:r>
                        <a:rPr lang="ko-KR" altLang="en-US" sz="800" b="0" u="none" baseline="0" dirty="0" smtClean="0">
                          <a:solidFill>
                            <a:schemeClr val="tx1"/>
                          </a:solidFill>
                          <a:latin typeface="+mn-ea"/>
                          <a:ea typeface="+mn-ea"/>
                        </a:rPr>
                        <a:t> 상태에서 취소 시 </a:t>
                      </a:r>
                      <a:r>
                        <a:rPr lang="ko-KR" altLang="en-US" sz="800" b="0" u="none" baseline="0" dirty="0" err="1" smtClean="0">
                          <a:solidFill>
                            <a:schemeClr val="tx1"/>
                          </a:solidFill>
                          <a:latin typeface="+mn-ea"/>
                          <a:ea typeface="+mn-ea"/>
                        </a:rPr>
                        <a:t>환불될</a:t>
                      </a:r>
                      <a:r>
                        <a:rPr lang="ko-KR" altLang="en-US" sz="800" b="0" u="none" baseline="0" dirty="0" smtClean="0">
                          <a:solidFill>
                            <a:schemeClr val="tx1"/>
                          </a:solidFill>
                          <a:latin typeface="+mn-ea"/>
                          <a:ea typeface="+mn-ea"/>
                        </a:rPr>
                        <a:t> 금액이 없음을 알리는 메시지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PG</a:t>
                      </a:r>
                      <a:r>
                        <a:rPr lang="ko-KR" altLang="en-US" sz="800" b="0" u="none" baseline="0" dirty="0" smtClean="0">
                          <a:solidFill>
                            <a:schemeClr val="tx1"/>
                          </a:solidFill>
                          <a:latin typeface="+mn-ea"/>
                          <a:ea typeface="+mn-ea"/>
                        </a:rPr>
                        <a:t>사를 통해 환불이 이루어질 시 </a:t>
                      </a:r>
                      <a:r>
                        <a:rPr lang="ko-KR" altLang="en-US" sz="800" b="0" u="none" baseline="0" dirty="0" err="1" smtClean="0">
                          <a:solidFill>
                            <a:schemeClr val="tx1"/>
                          </a:solidFill>
                          <a:latin typeface="+mn-ea"/>
                          <a:ea typeface="+mn-ea"/>
                        </a:rPr>
                        <a:t>결제사에</a:t>
                      </a:r>
                      <a:r>
                        <a:rPr lang="ko-KR" altLang="en-US" sz="800" b="0" u="none" baseline="0" dirty="0" smtClean="0">
                          <a:solidFill>
                            <a:schemeClr val="tx1"/>
                          </a:solidFill>
                          <a:latin typeface="+mn-ea"/>
                          <a:ea typeface="+mn-ea"/>
                        </a:rPr>
                        <a:t> 따라 환불에 </a:t>
                      </a:r>
                      <a:r>
                        <a:rPr lang="en-US" altLang="ko-KR" sz="800" b="0" u="none" baseline="0" dirty="0" smtClean="0">
                          <a:solidFill>
                            <a:schemeClr val="tx1"/>
                          </a:solidFill>
                          <a:latin typeface="+mn-ea"/>
                          <a:ea typeface="+mn-ea"/>
                        </a:rPr>
                        <a:t>3-5</a:t>
                      </a:r>
                      <a:r>
                        <a:rPr lang="ko-KR" altLang="en-US" sz="800" b="0" u="none" baseline="0" dirty="0" smtClean="0">
                          <a:solidFill>
                            <a:schemeClr val="tx1"/>
                          </a:solidFill>
                          <a:latin typeface="+mn-ea"/>
                          <a:ea typeface="+mn-ea"/>
                        </a:rPr>
                        <a:t>일이 소요된다는 안내 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1-2. </a:t>
                      </a:r>
                      <a:r>
                        <a:rPr lang="ko-KR" altLang="en-US" sz="800" b="1" u="none" baseline="0" dirty="0" err="1" smtClean="0">
                          <a:solidFill>
                            <a:schemeClr val="tx1"/>
                          </a:solidFill>
                          <a:latin typeface="+mn-ea"/>
                          <a:ea typeface="+mn-ea"/>
                        </a:rPr>
                        <a:t>수기환불이</a:t>
                      </a:r>
                      <a:r>
                        <a:rPr lang="ko-KR" altLang="en-US" sz="800" b="1" u="none" baseline="0" dirty="0" smtClean="0">
                          <a:solidFill>
                            <a:schemeClr val="tx1"/>
                          </a:solidFill>
                          <a:latin typeface="+mn-ea"/>
                          <a:ea typeface="+mn-ea"/>
                        </a:rPr>
                        <a:t> 필요한 경우</a:t>
                      </a:r>
                      <a:r>
                        <a:rPr lang="en-US" altLang="ko-KR" sz="800" b="1" u="none" baseline="0" dirty="0" smtClean="0">
                          <a:solidFill>
                            <a:schemeClr val="tx1"/>
                          </a:solidFill>
                          <a:latin typeface="+mn-ea"/>
                          <a:ea typeface="+mn-ea"/>
                        </a:rPr>
                        <a:t>(</a:t>
                      </a:r>
                      <a:r>
                        <a:rPr lang="ko-KR" altLang="en-US" sz="800" b="1" u="none" baseline="0" dirty="0" smtClean="0">
                          <a:solidFill>
                            <a:schemeClr val="tx1"/>
                          </a:solidFill>
                          <a:latin typeface="+mn-ea"/>
                          <a:ea typeface="+mn-ea"/>
                        </a:rPr>
                        <a:t>무통장 입금</a:t>
                      </a:r>
                      <a:r>
                        <a:rPr lang="en-US" altLang="ko-KR" sz="800" b="1" u="none" baseline="0" dirty="0" smtClean="0">
                          <a:solidFill>
                            <a:schemeClr val="tx1"/>
                          </a:solidFill>
                          <a:latin typeface="+mn-ea"/>
                          <a:ea typeface="+mn-ea"/>
                        </a:rPr>
                        <a:t>)</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주문취소가 접수되었다는 메시지와 환불예정금액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취소제품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주문취소한</a:t>
                      </a:r>
                      <a:r>
                        <a:rPr lang="ko-KR" altLang="en-US" sz="800" b="0" u="none" baseline="0" dirty="0" smtClean="0">
                          <a:solidFill>
                            <a:schemeClr val="tx1"/>
                          </a:solidFill>
                          <a:latin typeface="+mn-ea"/>
                          <a:ea typeface="+mn-ea"/>
                        </a:rPr>
                        <a:t> 제품 목록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증정품</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샘플마켓</a:t>
                      </a:r>
                      <a:r>
                        <a:rPr lang="ko-KR" altLang="en-US" sz="800" b="0" u="none" kern="1200" baseline="0" dirty="0" smtClean="0">
                          <a:solidFill>
                            <a:schemeClr val="tx1"/>
                          </a:solidFill>
                          <a:latin typeface="+mn-ea"/>
                          <a:ea typeface="+mn-ea"/>
                          <a:cs typeface="+mn-cs"/>
                        </a:rPr>
                        <a:t> 제품은 출력되지 않음</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제품 </a:t>
                      </a:r>
                      <a:r>
                        <a:rPr lang="ko-KR" altLang="en-US" sz="800" kern="1200" baseline="0" dirty="0" err="1" smtClean="0">
                          <a:solidFill>
                            <a:prstClr val="black"/>
                          </a:solidFill>
                          <a:latin typeface="+mn-lt"/>
                          <a:ea typeface="+mn-ea"/>
                          <a:cs typeface="+mn-cs"/>
                        </a:rPr>
                        <a:t>썸네일</a:t>
                      </a:r>
                      <a:r>
                        <a:rPr lang="en-US" altLang="ko-KR" sz="800" kern="1200" baseline="0" dirty="0" smtClean="0">
                          <a:solidFill>
                            <a:prstClr val="black"/>
                          </a:solidFill>
                          <a:latin typeface="+mn-lt"/>
                          <a:ea typeface="+mn-ea"/>
                          <a:cs typeface="+mn-cs"/>
                        </a:rPr>
                        <a:t>, </a:t>
                      </a:r>
                      <a:r>
                        <a:rPr lang="ko-KR" altLang="en-US" sz="800" kern="1200" baseline="0" dirty="0" smtClean="0">
                          <a:solidFill>
                            <a:prstClr val="black"/>
                          </a:solidFill>
                          <a:latin typeface="+mn-lt"/>
                          <a:ea typeface="+mn-ea"/>
                          <a:cs typeface="+mn-cs"/>
                        </a:rPr>
                        <a:t>제품명 탭 시 해당 제품의 상세 페이지로 이동</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목록 영역은 출력 제품 수에 따라 높이 값이 유동적으로 설정되며 최대 높이 값 보다 출력될 목록이 길어질 시상</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하 스크롤 처리</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주문취소 화면의 제품 목록 영역과 정렬 및 </a:t>
                      </a:r>
                      <a:r>
                        <a:rPr lang="ko-KR" altLang="en-US" sz="800" b="0" u="none" kern="1200" baseline="0" dirty="0" err="1" smtClean="0">
                          <a:solidFill>
                            <a:schemeClr val="tx1"/>
                          </a:solidFill>
                          <a:latin typeface="+mn-ea"/>
                          <a:ea typeface="+mn-ea"/>
                          <a:cs typeface="+mn-cs"/>
                        </a:rPr>
                        <a:t>출력정보</a:t>
                      </a:r>
                      <a:r>
                        <a:rPr lang="ko-KR" altLang="en-US" sz="800" b="0" u="none" kern="1200" baseline="0" dirty="0" smtClean="0">
                          <a:solidFill>
                            <a:schemeClr val="tx1"/>
                          </a:solidFill>
                          <a:latin typeface="+mn-ea"/>
                          <a:ea typeface="+mn-ea"/>
                          <a:cs typeface="+mn-cs"/>
                        </a:rPr>
                        <a:t> 동일</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취소제품</a:t>
                      </a:r>
                      <a:r>
                        <a:rPr lang="ko-KR" altLang="en-US" sz="800" b="0" u="none" kern="1200" baseline="0" dirty="0" smtClean="0">
                          <a:solidFill>
                            <a:schemeClr val="tx1"/>
                          </a:solidFill>
                          <a:latin typeface="+mn-ea"/>
                          <a:ea typeface="+mn-ea"/>
                          <a:cs typeface="+mn-cs"/>
                        </a:rPr>
                        <a:t> 중 </a:t>
                      </a:r>
                      <a:r>
                        <a:rPr lang="ko-KR" altLang="en-US" sz="800" b="0" u="none" kern="1200" baseline="0" dirty="0" err="1" smtClean="0">
                          <a:solidFill>
                            <a:schemeClr val="tx1"/>
                          </a:solidFill>
                          <a:latin typeface="+mn-ea"/>
                          <a:ea typeface="+mn-ea"/>
                          <a:cs typeface="+mn-cs"/>
                        </a:rPr>
                        <a:t>샘플마켓</a:t>
                      </a:r>
                      <a:r>
                        <a:rPr lang="ko-KR" altLang="en-US" sz="800" b="0" u="none" kern="1200" baseline="0" dirty="0" smtClean="0">
                          <a:solidFill>
                            <a:schemeClr val="tx1"/>
                          </a:solidFill>
                          <a:latin typeface="+mn-ea"/>
                          <a:ea typeface="+mn-ea"/>
                          <a:cs typeface="+mn-cs"/>
                        </a:rPr>
                        <a:t> 제품이 포함되어 있을 시 일반 제품 목록을 </a:t>
                      </a:r>
                      <a:r>
                        <a:rPr lang="ko-KR" altLang="en-US" sz="800" b="0" u="none" kern="1200" baseline="0" dirty="0" err="1" smtClean="0">
                          <a:solidFill>
                            <a:schemeClr val="tx1"/>
                          </a:solidFill>
                          <a:latin typeface="+mn-ea"/>
                          <a:ea typeface="+mn-ea"/>
                          <a:cs typeface="+mn-cs"/>
                        </a:rPr>
                        <a:t>우선정렬</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샘플마켓</a:t>
                      </a:r>
                      <a:r>
                        <a:rPr lang="ko-KR" altLang="en-US" sz="800" b="0" u="none" kern="1200" baseline="0" dirty="0" smtClean="0">
                          <a:solidFill>
                            <a:schemeClr val="tx1"/>
                          </a:solidFill>
                          <a:latin typeface="+mn-ea"/>
                          <a:ea typeface="+mn-ea"/>
                          <a:cs typeface="+mn-cs"/>
                        </a:rPr>
                        <a:t> 제품 목록을 하위에 정렬함</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60333"/>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1181734" cy="276999"/>
          </a:xfrm>
          <a:prstGeom prst="rect">
            <a:avLst/>
          </a:prstGeom>
          <a:solidFill>
            <a:schemeClr val="bg1"/>
          </a:solidFill>
        </p:spPr>
        <p:txBody>
          <a:bodyPr wrap="none">
            <a:spAutoFit/>
          </a:bodyPr>
          <a:lstStyle/>
          <a:p>
            <a:pPr>
              <a:defRPr/>
            </a:pPr>
            <a:r>
              <a:rPr lang="ko-KR" altLang="en-US" sz="1200" b="1" dirty="0" smtClean="0">
                <a:latin typeface="+mn-ea"/>
              </a:rPr>
              <a:t>주문취소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pic>
        <p:nvPicPr>
          <p:cNvPr id="79" name="Picture 2" descr="check, checkmark, ok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663" y="2763506"/>
            <a:ext cx="288705" cy="288705"/>
          </a:xfrm>
          <a:prstGeom prst="rect">
            <a:avLst/>
          </a:prstGeom>
          <a:noFill/>
          <a:extLst>
            <a:ext uri="{909E8E84-426E-40DD-AFC4-6F175D3DCCD1}">
              <a14:hiddenFill xmlns:a14="http://schemas.microsoft.com/office/drawing/2010/main">
                <a:solidFill>
                  <a:srgbClr val="FFFFFF"/>
                </a:solidFill>
              </a14:hiddenFill>
            </a:ext>
          </a:extLst>
        </p:spPr>
      </p:pic>
      <p:sp>
        <p:nvSpPr>
          <p:cNvPr id="80" name="직사각형 79"/>
          <p:cNvSpPr/>
          <p:nvPr/>
        </p:nvSpPr>
        <p:spPr>
          <a:xfrm>
            <a:off x="3348356" y="3077363"/>
            <a:ext cx="3160325" cy="492443"/>
          </a:xfrm>
          <a:prstGeom prst="rect">
            <a:avLst/>
          </a:prstGeom>
        </p:spPr>
        <p:txBody>
          <a:bodyPr wrap="square">
            <a:spAutoFit/>
          </a:bodyPr>
          <a:lstStyle/>
          <a:p>
            <a:pPr algn="ctr"/>
            <a:r>
              <a:rPr lang="ko-KR" altLang="en-US" sz="1000" b="1" dirty="0" smtClean="0">
                <a:latin typeface="+mn-ea"/>
              </a:rPr>
              <a:t>주문취소가 완료되었습니다</a:t>
            </a:r>
            <a:r>
              <a:rPr lang="en-US" altLang="ko-KR" sz="1000" b="1" dirty="0" smtClean="0">
                <a:latin typeface="+mn-ea"/>
              </a:rPr>
              <a:t>.</a:t>
            </a:r>
          </a:p>
          <a:p>
            <a:pPr algn="ctr"/>
            <a:r>
              <a:rPr lang="ko-KR" altLang="en-US" sz="800" dirty="0" err="1" smtClean="0">
                <a:latin typeface="+mn-ea"/>
              </a:rPr>
              <a:t>입금대기</a:t>
            </a:r>
            <a:r>
              <a:rPr lang="ko-KR" altLang="en-US" sz="800" dirty="0" smtClean="0">
                <a:latin typeface="+mn-ea"/>
              </a:rPr>
              <a:t> 상태에서 취소되어 </a:t>
            </a:r>
            <a:r>
              <a:rPr lang="ko-KR" altLang="en-US" sz="800" dirty="0" err="1" smtClean="0">
                <a:latin typeface="+mn-ea"/>
              </a:rPr>
              <a:t>환불될</a:t>
            </a:r>
            <a:r>
              <a:rPr lang="ko-KR" altLang="en-US" sz="800" dirty="0" smtClean="0">
                <a:latin typeface="+mn-ea"/>
              </a:rPr>
              <a:t> 금액이 없습니다</a:t>
            </a:r>
            <a:r>
              <a:rPr lang="en-US" altLang="ko-KR" sz="800" dirty="0" smtClean="0">
                <a:latin typeface="+mn-ea"/>
              </a:rPr>
              <a:t>.</a:t>
            </a:r>
          </a:p>
          <a:p>
            <a:pPr algn="ctr"/>
            <a:r>
              <a:rPr lang="ko-KR" altLang="en-US" sz="800" dirty="0" err="1" smtClean="0">
                <a:latin typeface="+mn-ea"/>
              </a:rPr>
              <a:t>결제사에</a:t>
            </a:r>
            <a:r>
              <a:rPr lang="ko-KR" altLang="en-US" sz="800" dirty="0" smtClean="0">
                <a:latin typeface="+mn-ea"/>
              </a:rPr>
              <a:t> 따라 환불까지 </a:t>
            </a:r>
            <a:r>
              <a:rPr lang="en-US" altLang="ko-KR" sz="800" dirty="0" smtClean="0">
                <a:latin typeface="+mn-ea"/>
              </a:rPr>
              <a:t>2~3</a:t>
            </a:r>
            <a:r>
              <a:rPr lang="ko-KR" altLang="en-US" sz="800" dirty="0" smtClean="0">
                <a:latin typeface="+mn-ea"/>
              </a:rPr>
              <a:t>영업일 정도 </a:t>
            </a:r>
            <a:r>
              <a:rPr lang="ko-KR" altLang="en-US" sz="800" dirty="0">
                <a:latin typeface="+mn-ea"/>
              </a:rPr>
              <a:t>소요될 수 있습니다</a:t>
            </a:r>
            <a:r>
              <a:rPr lang="en-US" altLang="ko-KR" sz="800" dirty="0" smtClean="0">
                <a:latin typeface="+mn-ea"/>
              </a:rPr>
              <a:t>.</a:t>
            </a:r>
            <a:r>
              <a:rPr lang="ko-KR" altLang="en-US" sz="800" dirty="0" smtClean="0">
                <a:latin typeface="+mn-ea"/>
              </a:rPr>
              <a:t> </a:t>
            </a:r>
            <a:endParaRPr lang="en-US" altLang="ko-KR" sz="800" dirty="0" smtClean="0">
              <a:latin typeface="+mn-ea"/>
            </a:endParaRPr>
          </a:p>
        </p:txBody>
      </p:sp>
      <p:graphicFrame>
        <p:nvGraphicFramePr>
          <p:cNvPr id="81" name="표 80"/>
          <p:cNvGraphicFramePr>
            <a:graphicFrameLocks noGrp="1"/>
          </p:cNvGraphicFramePr>
          <p:nvPr>
            <p:extLst>
              <p:ext uri="{D42A27DB-BD31-4B8C-83A1-F6EECF244321}">
                <p14:modId xmlns:p14="http://schemas.microsoft.com/office/powerpoint/2010/main" val="919779241"/>
              </p:ext>
            </p:extLst>
          </p:nvPr>
        </p:nvGraphicFramePr>
        <p:xfrm>
          <a:off x="1567604" y="3898978"/>
          <a:ext cx="7190288" cy="231450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취소제품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77024">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4801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63108"/>
                  </a:ext>
                </a:extLst>
              </a:tr>
            </a:tbl>
          </a:graphicData>
        </a:graphic>
      </p:graphicFrame>
      <p:graphicFrame>
        <p:nvGraphicFramePr>
          <p:cNvPr id="96" name="표 95"/>
          <p:cNvGraphicFramePr>
            <a:graphicFrameLocks noGrp="1"/>
          </p:cNvGraphicFramePr>
          <p:nvPr>
            <p:extLst>
              <p:ext uri="{D42A27DB-BD31-4B8C-83A1-F6EECF244321}">
                <p14:modId xmlns:p14="http://schemas.microsoft.com/office/powerpoint/2010/main" val="582945433"/>
              </p:ext>
            </p:extLst>
          </p:nvPr>
        </p:nvGraphicFramePr>
        <p:xfrm>
          <a:off x="1506725" y="5309828"/>
          <a:ext cx="7265800" cy="990600"/>
        </p:xfrm>
        <a:graphic>
          <a:graphicData uri="http://schemas.openxmlformats.org/drawingml/2006/table">
            <a:tbl>
              <a:tblPr firstRow="1" bandRow="1">
                <a:tableStyleId>{2D5ABB26-0587-4C30-8999-92F81FD0307C}</a:tableStyleId>
              </a:tblPr>
              <a:tblGrid>
                <a:gridCol w="940702">
                  <a:extLst>
                    <a:ext uri="{9D8B030D-6E8A-4147-A177-3AD203B41FA5}">
                      <a16:colId xmlns:a16="http://schemas.microsoft.com/office/drawing/2014/main" val="977863895"/>
                    </a:ext>
                  </a:extLst>
                </a:gridCol>
                <a:gridCol w="4578757">
                  <a:extLst>
                    <a:ext uri="{9D8B030D-6E8A-4147-A177-3AD203B41FA5}">
                      <a16:colId xmlns:a16="http://schemas.microsoft.com/office/drawing/2014/main" val="356602255"/>
                    </a:ext>
                  </a:extLst>
                </a:gridCol>
                <a:gridCol w="1746341">
                  <a:extLst>
                    <a:ext uri="{9D8B030D-6E8A-4147-A177-3AD203B41FA5}">
                      <a16:colId xmlns:a16="http://schemas.microsoft.com/office/drawing/2014/main" val="1927575684"/>
                    </a:ext>
                  </a:extLst>
                </a:gridCol>
              </a:tblGrid>
              <a:tr h="51677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456095271"/>
                  </a:ext>
                </a:extLst>
              </a:tr>
            </a:tbl>
          </a:graphicData>
        </a:graphic>
      </p:graphicFrame>
      <p:grpSp>
        <p:nvGrpSpPr>
          <p:cNvPr id="97" name="그룹 96">
            <a:extLst>
              <a:ext uri="{FF2B5EF4-FFF2-40B4-BE49-F238E27FC236}">
                <a16:creationId xmlns:a16="http://schemas.microsoft.com/office/drawing/2014/main" id="{159809A1-5A1E-4FB9-B218-151E51C981E3}"/>
              </a:ext>
            </a:extLst>
          </p:cNvPr>
          <p:cNvGrpSpPr/>
          <p:nvPr/>
        </p:nvGrpSpPr>
        <p:grpSpPr>
          <a:xfrm>
            <a:off x="1550940" y="5365220"/>
            <a:ext cx="836647" cy="897912"/>
            <a:chOff x="1235339" y="2961048"/>
            <a:chExt cx="1199263" cy="1105474"/>
          </a:xfrm>
        </p:grpSpPr>
        <p:sp>
          <p:nvSpPr>
            <p:cNvPr id="106" name="직사각형 1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7" name="직선 연결선 1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1545454" y="4317251"/>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Oval 611">
            <a:extLst>
              <a:ext uri="{FF2B5EF4-FFF2-40B4-BE49-F238E27FC236}">
                <a16:creationId xmlns:a16="http://schemas.microsoft.com/office/drawing/2014/main" id="{8A3723C9-7A64-4677-9B95-EBFFA02C0DC4}"/>
              </a:ext>
            </a:extLst>
          </p:cNvPr>
          <p:cNvSpPr>
            <a:spLocks noChangeArrowheads="1"/>
          </p:cNvSpPr>
          <p:nvPr/>
        </p:nvSpPr>
        <p:spPr bwMode="auto">
          <a:xfrm>
            <a:off x="3699928" y="285293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3" name="Oval 611">
            <a:extLst>
              <a:ext uri="{FF2B5EF4-FFF2-40B4-BE49-F238E27FC236}">
                <a16:creationId xmlns:a16="http://schemas.microsoft.com/office/drawing/2014/main" id="{8A3723C9-7A64-4677-9B95-EBFFA02C0DC4}"/>
              </a:ext>
            </a:extLst>
          </p:cNvPr>
          <p:cNvSpPr>
            <a:spLocks noChangeArrowheads="1"/>
          </p:cNvSpPr>
          <p:nvPr/>
        </p:nvSpPr>
        <p:spPr bwMode="auto">
          <a:xfrm>
            <a:off x="1501912" y="416268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3852328" y="300533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50" name="직사각형 49"/>
          <p:cNvSpPr/>
          <p:nvPr/>
        </p:nvSpPr>
        <p:spPr>
          <a:xfrm>
            <a:off x="9962438" y="0"/>
            <a:ext cx="2219539" cy="988196"/>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a:solidFill>
                  <a:schemeClr val="tx1"/>
                </a:solidFill>
              </a:rPr>
              <a:t> </a:t>
            </a:r>
            <a:r>
              <a:rPr lang="ko-KR" altLang="en-US" sz="800" dirty="0" err="1">
                <a:solidFill>
                  <a:schemeClr val="tx1"/>
                </a:solidFill>
              </a:rPr>
              <a:t>취소제품</a:t>
            </a:r>
            <a:r>
              <a:rPr lang="ko-KR" altLang="en-US" sz="800" dirty="0">
                <a:solidFill>
                  <a:schemeClr val="tx1"/>
                </a:solidFill>
              </a:rPr>
              <a:t> 목록에서 </a:t>
            </a:r>
            <a:r>
              <a:rPr lang="ko-KR" altLang="en-US" sz="800" dirty="0" err="1">
                <a:solidFill>
                  <a:schemeClr val="tx1"/>
                </a:solidFill>
              </a:rPr>
              <a:t>샘플마켓</a:t>
            </a:r>
            <a:r>
              <a:rPr lang="ko-KR" altLang="en-US" sz="800" dirty="0">
                <a:solidFill>
                  <a:schemeClr val="tx1"/>
                </a:solidFill>
              </a:rPr>
              <a:t> 제품 </a:t>
            </a:r>
            <a:r>
              <a:rPr lang="ko-KR" altLang="en-US" sz="800" dirty="0" smtClean="0">
                <a:solidFill>
                  <a:schemeClr val="tx1"/>
                </a:solidFill>
              </a:rPr>
              <a:t>삭제</a:t>
            </a:r>
            <a:endParaRPr lang="en-US" altLang="ko-KR" sz="800" dirty="0" smtClean="0">
              <a:solidFill>
                <a:schemeClr val="tx1"/>
              </a:solidFill>
            </a:endParaRPr>
          </a:p>
          <a:p>
            <a:pPr marL="171450" indent="-85725">
              <a:lnSpc>
                <a:spcPts val="1200"/>
              </a:lnSpc>
              <a:buFontTx/>
              <a:buChar char="-"/>
            </a:pPr>
            <a:r>
              <a:rPr lang="ko-KR" altLang="en-US" sz="800" dirty="0" smtClean="0">
                <a:solidFill>
                  <a:schemeClr val="tx1"/>
                </a:solidFill>
              </a:rPr>
              <a:t>사유</a:t>
            </a:r>
            <a:r>
              <a:rPr lang="en-US" altLang="ko-KR" sz="800" dirty="0">
                <a:solidFill>
                  <a:schemeClr val="tx1"/>
                </a:solidFill>
              </a:rPr>
              <a:t>: </a:t>
            </a:r>
            <a:r>
              <a:rPr lang="ko-KR" altLang="en-US" sz="800" dirty="0">
                <a:solidFill>
                  <a:schemeClr val="tx1"/>
                </a:solidFill>
              </a:rPr>
              <a:t>장바구니 다시 담기 </a:t>
            </a:r>
            <a:r>
              <a:rPr lang="ko-KR" altLang="en-US" sz="800" dirty="0" smtClean="0">
                <a:solidFill>
                  <a:schemeClr val="tx1"/>
                </a:solidFill>
              </a:rPr>
              <a:t>불가</a:t>
            </a:r>
            <a:endParaRPr lang="en-US" altLang="ko-KR" sz="800" dirty="0" smtClean="0">
              <a:solidFill>
                <a:schemeClr val="tx1"/>
              </a:solidFill>
            </a:endParaRPr>
          </a:p>
          <a:p>
            <a:pPr>
              <a:lnSpc>
                <a:spcPts val="1200"/>
              </a:lnSpc>
            </a:pPr>
            <a:r>
              <a:rPr lang="en-US" altLang="ko-KR" sz="800" dirty="0" smtClean="0">
                <a:solidFill>
                  <a:schemeClr val="tx1"/>
                </a:solidFill>
              </a:rPr>
              <a:t>(0516 </a:t>
            </a:r>
            <a:r>
              <a:rPr lang="ko-KR" altLang="en-US" sz="800" dirty="0" err="1" smtClean="0">
                <a:solidFill>
                  <a:schemeClr val="tx1"/>
                </a:solidFill>
              </a:rPr>
              <a:t>주소희님</a:t>
            </a:r>
            <a:r>
              <a:rPr lang="ko-KR" altLang="en-US" sz="800" dirty="0" smtClean="0">
                <a:solidFill>
                  <a:schemeClr val="tx1"/>
                </a:solidFill>
              </a:rPr>
              <a:t> 확인</a:t>
            </a:r>
            <a:r>
              <a:rPr lang="en-US" altLang="ko-KR" sz="800" dirty="0" smtClean="0">
                <a:solidFill>
                  <a:schemeClr val="tx1"/>
                </a:solidFill>
              </a:rPr>
              <a:t>)</a:t>
            </a:r>
          </a:p>
          <a:p>
            <a:pPr>
              <a:lnSpc>
                <a:spcPts val="1200"/>
              </a:lnSpc>
            </a:pPr>
            <a:r>
              <a:rPr lang="ko-KR" altLang="en-US" sz="800" dirty="0" err="1">
                <a:solidFill>
                  <a:schemeClr val="tx1"/>
                </a:solidFill>
              </a:rPr>
              <a:t>묶음할인</a:t>
            </a:r>
            <a:r>
              <a:rPr lang="ko-KR" altLang="en-US" sz="800" dirty="0">
                <a:solidFill>
                  <a:schemeClr val="tx1"/>
                </a:solidFill>
              </a:rPr>
              <a:t> 영역 표시 추가</a:t>
            </a:r>
            <a:r>
              <a:rPr lang="en-US" altLang="ko-KR" sz="800" dirty="0">
                <a:solidFill>
                  <a:schemeClr val="tx1"/>
                </a:solidFill>
              </a:rPr>
              <a:t>(</a:t>
            </a:r>
            <a:r>
              <a:rPr lang="ko-KR" altLang="en-US" sz="800" dirty="0">
                <a:solidFill>
                  <a:schemeClr val="tx1"/>
                </a:solidFill>
              </a:rPr>
              <a:t>장바구니와 맞춰 </a:t>
            </a:r>
            <a:r>
              <a:rPr lang="ko-KR" altLang="en-US" sz="800" dirty="0" smtClean="0">
                <a:solidFill>
                  <a:schemeClr val="tx1"/>
                </a:solidFill>
              </a:rPr>
              <a:t>수정</a:t>
            </a:r>
            <a:r>
              <a:rPr lang="en-US" altLang="ko-KR" sz="800" dirty="0">
                <a:solidFill>
                  <a:schemeClr val="tx1"/>
                </a:solidFill>
              </a:rPr>
              <a:t>)</a:t>
            </a:r>
          </a:p>
        </p:txBody>
      </p:sp>
    </p:spTree>
    <p:extLst>
      <p:ext uri="{BB962C8B-B14F-4D97-AF65-F5344CB8AC3E}">
        <p14:creationId xmlns:p14="http://schemas.microsoft.com/office/powerpoint/2010/main" val="1135394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주문취소 완료</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IN_PC_MYP_02_11</a:t>
            </a:r>
            <a:endParaRPr lang="ko-KR" altLang="en-US"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81" name="표 80"/>
          <p:cNvGraphicFramePr>
            <a:graphicFrameLocks noGrp="1"/>
          </p:cNvGraphicFramePr>
          <p:nvPr>
            <p:extLst>
              <p:ext uri="{D42A27DB-BD31-4B8C-83A1-F6EECF244321}">
                <p14:modId xmlns:p14="http://schemas.microsoft.com/office/powerpoint/2010/main" val="2724970395"/>
              </p:ext>
            </p:extLst>
          </p:nvPr>
        </p:nvGraphicFramePr>
        <p:xfrm>
          <a:off x="1511300" y="739790"/>
          <a:ext cx="7265097" cy="2335139"/>
        </p:xfrm>
        <a:graphic>
          <a:graphicData uri="http://schemas.openxmlformats.org/drawingml/2006/table">
            <a:tbl>
              <a:tblPr firstRow="1" bandRow="1">
                <a:tableStyleId>{2D5ABB26-0587-4C30-8999-92F81FD0307C}</a:tableStyleId>
              </a:tblPr>
              <a:tblGrid>
                <a:gridCol w="940612">
                  <a:extLst>
                    <a:ext uri="{9D8B030D-6E8A-4147-A177-3AD203B41FA5}">
                      <a16:colId xmlns:a16="http://schemas.microsoft.com/office/drawing/2014/main" val="977863895"/>
                    </a:ext>
                  </a:extLst>
                </a:gridCol>
                <a:gridCol w="4578313">
                  <a:extLst>
                    <a:ext uri="{9D8B030D-6E8A-4147-A177-3AD203B41FA5}">
                      <a16:colId xmlns:a16="http://schemas.microsoft.com/office/drawing/2014/main" val="356602255"/>
                    </a:ext>
                  </a:extLst>
                </a:gridCol>
                <a:gridCol w="174617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취소제품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77024">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4801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63108"/>
                  </a:ext>
                </a:extLst>
              </a:tr>
            </a:tbl>
          </a:graphicData>
        </a:graphic>
      </p:graphicFrame>
      <p:graphicFrame>
        <p:nvGraphicFramePr>
          <p:cNvPr id="96" name="표 95"/>
          <p:cNvGraphicFramePr>
            <a:graphicFrameLocks noGrp="1"/>
          </p:cNvGraphicFramePr>
          <p:nvPr>
            <p:extLst>
              <p:ext uri="{D42A27DB-BD31-4B8C-83A1-F6EECF244321}">
                <p14:modId xmlns:p14="http://schemas.microsoft.com/office/powerpoint/2010/main" val="4102650528"/>
              </p:ext>
            </p:extLst>
          </p:nvPr>
        </p:nvGraphicFramePr>
        <p:xfrm>
          <a:off x="1525230" y="2150640"/>
          <a:ext cx="7280964" cy="2470523"/>
        </p:xfrm>
        <a:graphic>
          <a:graphicData uri="http://schemas.openxmlformats.org/drawingml/2006/table">
            <a:tbl>
              <a:tblPr firstRow="1" bandRow="1">
                <a:tableStyleId>{2D5ABB26-0587-4C30-8999-92F81FD0307C}</a:tableStyleId>
              </a:tblPr>
              <a:tblGrid>
                <a:gridCol w="367575">
                  <a:extLst>
                    <a:ext uri="{9D8B030D-6E8A-4147-A177-3AD203B41FA5}">
                      <a16:colId xmlns:a16="http://schemas.microsoft.com/office/drawing/2014/main" val="977863895"/>
                    </a:ext>
                  </a:extLst>
                </a:gridCol>
                <a:gridCol w="573127">
                  <a:extLst>
                    <a:ext uri="{9D8B030D-6E8A-4147-A177-3AD203B41FA5}">
                      <a16:colId xmlns:a16="http://schemas.microsoft.com/office/drawing/2014/main" val="3776210665"/>
                    </a:ext>
                  </a:extLst>
                </a:gridCol>
                <a:gridCol w="533500">
                  <a:extLst>
                    <a:ext uri="{9D8B030D-6E8A-4147-A177-3AD203B41FA5}">
                      <a16:colId xmlns:a16="http://schemas.microsoft.com/office/drawing/2014/main" val="356602255"/>
                    </a:ext>
                  </a:extLst>
                </a:gridCol>
                <a:gridCol w="4060421">
                  <a:extLst>
                    <a:ext uri="{9D8B030D-6E8A-4147-A177-3AD203B41FA5}">
                      <a16:colId xmlns:a16="http://schemas.microsoft.com/office/drawing/2014/main" val="255211327"/>
                    </a:ext>
                  </a:extLst>
                </a:gridCol>
                <a:gridCol w="1746341">
                  <a:extLst>
                    <a:ext uri="{9D8B030D-6E8A-4147-A177-3AD203B41FA5}">
                      <a16:colId xmlns:a16="http://schemas.microsoft.com/office/drawing/2014/main" val="1927575684"/>
                    </a:ext>
                  </a:extLst>
                </a:gridCol>
              </a:tblGrid>
              <a:tr h="270248">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u="none" kern="1200" dirty="0" smtClean="0">
                          <a:solidFill>
                            <a:schemeClr val="tx1"/>
                          </a:solidFill>
                          <a:latin typeface="+mn-ea"/>
                          <a:ea typeface="+mn-ea"/>
                          <a:cs typeface="+mn-cs"/>
                        </a:rPr>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1358986"/>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bl>
          </a:graphicData>
        </a:graphic>
      </p:graphicFrame>
      <p:grpSp>
        <p:nvGrpSpPr>
          <p:cNvPr id="97" name="그룹 96">
            <a:extLst>
              <a:ext uri="{FF2B5EF4-FFF2-40B4-BE49-F238E27FC236}">
                <a16:creationId xmlns:a16="http://schemas.microsoft.com/office/drawing/2014/main" id="{159809A1-5A1E-4FB9-B218-151E51C981E3}"/>
              </a:ext>
            </a:extLst>
          </p:cNvPr>
          <p:cNvGrpSpPr/>
          <p:nvPr/>
        </p:nvGrpSpPr>
        <p:grpSpPr>
          <a:xfrm>
            <a:off x="1569445" y="2492896"/>
            <a:ext cx="836647" cy="897912"/>
            <a:chOff x="1235339" y="2961048"/>
            <a:chExt cx="1199263" cy="1105474"/>
          </a:xfrm>
        </p:grpSpPr>
        <p:sp>
          <p:nvSpPr>
            <p:cNvPr id="106" name="직사각형 1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7" name="직선 연결선 1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2059293" y="3663203"/>
            <a:ext cx="836647" cy="897912"/>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1563959" y="1158063"/>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8" name="표 57"/>
          <p:cNvGraphicFramePr>
            <a:graphicFrameLocks noGrp="1"/>
          </p:cNvGraphicFramePr>
          <p:nvPr>
            <p:extLst>
              <p:ext uri="{D42A27DB-BD31-4B8C-83A1-F6EECF244321}">
                <p14:modId xmlns:p14="http://schemas.microsoft.com/office/powerpoint/2010/main" val="303895476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40" name="사각형: 둥근 모서리 121">
            <a:extLst>
              <a:ext uri="{FF2B5EF4-FFF2-40B4-BE49-F238E27FC236}">
                <a16:creationId xmlns:a16="http://schemas.microsoft.com/office/drawing/2014/main" id="{6EE3D00B-115E-4D43-837C-4393BDDF7857}"/>
              </a:ext>
            </a:extLst>
          </p:cNvPr>
          <p:cNvSpPr/>
          <p:nvPr/>
        </p:nvSpPr>
        <p:spPr>
          <a:xfrm>
            <a:off x="4082088" y="4783624"/>
            <a:ext cx="2233397" cy="253391"/>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lumMod val="75000"/>
                    <a:lumOff val="25000"/>
                  </a:schemeClr>
                </a:solidFill>
              </a:rPr>
              <a:t>장바구니에 </a:t>
            </a:r>
            <a:r>
              <a:rPr lang="ko-KR" altLang="en-US" sz="800" dirty="0" err="1" smtClean="0">
                <a:solidFill>
                  <a:schemeClr val="tx1">
                    <a:lumMod val="75000"/>
                    <a:lumOff val="25000"/>
                  </a:schemeClr>
                </a:solidFill>
              </a:rPr>
              <a:t>다시담기</a:t>
            </a:r>
            <a:endParaRPr lang="en-US" sz="800" dirty="0">
              <a:solidFill>
                <a:schemeClr val="tx1">
                  <a:lumMod val="50000"/>
                  <a:lumOff val="50000"/>
                </a:schemeClr>
              </a:solidFill>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3906534" y="47160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grpSp>
        <p:nvGrpSpPr>
          <p:cNvPr id="42" name="그룹 41"/>
          <p:cNvGrpSpPr/>
          <p:nvPr/>
        </p:nvGrpSpPr>
        <p:grpSpPr>
          <a:xfrm>
            <a:off x="1526875" y="5820764"/>
            <a:ext cx="7299142" cy="337938"/>
            <a:chOff x="830726" y="6032083"/>
            <a:chExt cx="3259244" cy="337938"/>
          </a:xfrm>
        </p:grpSpPr>
        <p:sp>
          <p:nvSpPr>
            <p:cNvPr id="43" name="모서리가 둥근 직사각형 265">
              <a:extLst>
                <a:ext uri="{FF2B5EF4-FFF2-40B4-BE49-F238E27FC236}">
                  <a16:creationId xmlns:a16="http://schemas.microsoft.com/office/drawing/2014/main" id="{31616FFB-3FF0-C846-C1A8-366204588010}"/>
                </a:ext>
              </a:extLst>
            </p:cNvPr>
            <p:cNvSpPr/>
            <p:nvPr/>
          </p:nvSpPr>
          <p:spPr>
            <a:xfrm>
              <a:off x="830726"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홈</a:t>
              </a:r>
              <a:endParaRPr lang="en-US" altLang="ko-KR" sz="800" b="1" dirty="0" smtClean="0">
                <a:solidFill>
                  <a:schemeClr val="bg1"/>
                </a:solidFill>
              </a:endParaRPr>
            </a:p>
          </p:txBody>
        </p:sp>
        <p:sp>
          <p:nvSpPr>
            <p:cNvPr id="44" name="모서리가 둥근 직사각형 265">
              <a:extLst>
                <a:ext uri="{FF2B5EF4-FFF2-40B4-BE49-F238E27FC236}">
                  <a16:creationId xmlns:a16="http://schemas.microsoft.com/office/drawing/2014/main" id="{31616FFB-3FF0-C846-C1A8-366204588010}"/>
                </a:ext>
              </a:extLst>
            </p:cNvPr>
            <p:cNvSpPr/>
            <p:nvPr/>
          </p:nvSpPr>
          <p:spPr>
            <a:xfrm>
              <a:off x="2470324"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취소상세</a:t>
              </a:r>
              <a:endParaRPr lang="ko-KR" altLang="en-US" sz="800" b="1" dirty="0">
                <a:solidFill>
                  <a:schemeClr val="bg1"/>
                </a:solidFill>
              </a:endParaRPr>
            </a:p>
          </p:txBody>
        </p:sp>
      </p:grpSp>
      <p:sp>
        <p:nvSpPr>
          <p:cNvPr id="45" name="Oval 611">
            <a:extLst>
              <a:ext uri="{FF2B5EF4-FFF2-40B4-BE49-F238E27FC236}">
                <a16:creationId xmlns:a16="http://schemas.microsoft.com/office/drawing/2014/main" id="{8A3723C9-7A64-4677-9B95-EBFFA02C0DC4}"/>
              </a:ext>
            </a:extLst>
          </p:cNvPr>
          <p:cNvSpPr>
            <a:spLocks noChangeArrowheads="1"/>
          </p:cNvSpPr>
          <p:nvPr/>
        </p:nvSpPr>
        <p:spPr bwMode="auto">
          <a:xfrm>
            <a:off x="1414913" y="57840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5174465" y="58407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aphicFrame>
        <p:nvGraphicFramePr>
          <p:cNvPr id="49" name="표 48">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320820146"/>
              </p:ext>
            </p:extLst>
          </p:nvPr>
        </p:nvGraphicFramePr>
        <p:xfrm>
          <a:off x="9000565" y="44624"/>
          <a:ext cx="3152540" cy="2349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장바구니에 </a:t>
                      </a:r>
                      <a:r>
                        <a:rPr lang="ko-KR" altLang="en-US" sz="800" b="1" u="none" kern="1200" baseline="0" dirty="0" err="1" smtClean="0">
                          <a:solidFill>
                            <a:schemeClr val="tx1"/>
                          </a:solidFill>
                          <a:latin typeface="+mn-ea"/>
                          <a:ea typeface="+mn-ea"/>
                          <a:cs typeface="+mn-cs"/>
                        </a:rPr>
                        <a:t>다시담기</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취소 제품 목록에 있는 제품 장바구니에 취소 수량에 맞춰 다시 담고 완료 시 토스트 메시지로 알림</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토스트 메시지</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전체 담기 완료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장바구니에 다시 담기가 완료되었습니다</a:t>
                      </a:r>
                      <a:r>
                        <a:rPr lang="en-US" altLang="ko-KR" sz="800" b="0" u="none" kern="1200" baseline="0" dirty="0" smtClean="0">
                          <a:solidFill>
                            <a:schemeClr val="tx1"/>
                          </a:solidFill>
                          <a:latin typeface="+mn-ea"/>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토스트 메시지</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품절 또는 판매 중지 등의 이유로 일부 제품만 담기 완료</a:t>
                      </a:r>
                      <a:r>
                        <a:rPr lang="en-US" altLang="ko-KR" sz="800" b="0" u="none" kern="1200" baseline="0" dirty="0" smtClean="0">
                          <a:solidFill>
                            <a:schemeClr val="tx1"/>
                          </a:solidFill>
                          <a:latin typeface="+mn-ea"/>
                          <a:ea typeface="+mn-ea"/>
                          <a:cs typeface="+mn-cs"/>
                        </a:rPr>
                        <a:t>: </a:t>
                      </a:r>
                      <a:r>
                        <a:rPr lang="ko-KR" altLang="en-US" sz="800" kern="1200" dirty="0" smtClean="0">
                          <a:solidFill>
                            <a:schemeClr val="tx1"/>
                          </a:solidFill>
                          <a:latin typeface="+mn-ea"/>
                          <a:ea typeface="+mn-ea"/>
                          <a:cs typeface="+mn-cs"/>
                        </a:rPr>
                        <a:t>재고 수량 변경으로 </a:t>
                      </a:r>
                      <a:r>
                        <a:rPr lang="en-US" altLang="ko-KR" sz="800" kern="1200" dirty="0" smtClean="0">
                          <a:solidFill>
                            <a:schemeClr val="tx1"/>
                          </a:solidFill>
                          <a:latin typeface="+mn-ea"/>
                          <a:ea typeface="+mn-ea"/>
                          <a:cs typeface="+mn-cs"/>
                        </a:rPr>
                        <a:t>N</a:t>
                      </a:r>
                      <a:r>
                        <a:rPr lang="ko-KR" altLang="en-US" sz="800" kern="1200" dirty="0" smtClean="0">
                          <a:solidFill>
                            <a:schemeClr val="tx1"/>
                          </a:solidFill>
                          <a:latin typeface="+mn-ea"/>
                          <a:ea typeface="+mn-ea"/>
                          <a:cs typeface="+mn-cs"/>
                        </a:rPr>
                        <a:t>개의 취소 제품 중 </a:t>
                      </a:r>
                      <a:r>
                        <a:rPr lang="en-US" altLang="ko-KR" sz="800" kern="1200" dirty="0" smtClean="0">
                          <a:solidFill>
                            <a:schemeClr val="tx1"/>
                          </a:solidFill>
                          <a:latin typeface="+mn-ea"/>
                          <a:ea typeface="+mn-ea"/>
                          <a:cs typeface="+mn-cs"/>
                        </a:rPr>
                        <a:t>N</a:t>
                      </a:r>
                      <a:r>
                        <a:rPr lang="ko-KR" altLang="en-US" sz="800" kern="1200" dirty="0" smtClean="0">
                          <a:solidFill>
                            <a:schemeClr val="tx1"/>
                          </a:solidFill>
                          <a:latin typeface="+mn-ea"/>
                          <a:ea typeface="+mn-ea"/>
                          <a:cs typeface="+mn-cs"/>
                        </a:rPr>
                        <a:t>개만 장바구니에 다시 담았습니다</a:t>
                      </a:r>
                      <a:r>
                        <a:rPr lang="en-US" altLang="ko-KR" sz="800" kern="1200" dirty="0" smtClean="0">
                          <a:solidFill>
                            <a:schemeClr val="tx1"/>
                          </a:solidFill>
                          <a:latin typeface="+mn-ea"/>
                          <a:ea typeface="+mn-ea"/>
                          <a:cs typeface="+mn-cs"/>
                        </a:rPr>
                        <a:t>.</a:t>
                      </a:r>
                    </a:p>
                    <a:p>
                      <a:pPr marL="85725"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rgbClr val="C00000"/>
                          </a:solidFill>
                          <a:latin typeface="+mn-ea"/>
                          <a:ea typeface="+mn-ea"/>
                          <a:cs typeface="+mn-cs"/>
                        </a:rPr>
                        <a:t>- </a:t>
                      </a:r>
                      <a:r>
                        <a:rPr lang="ko-KR" altLang="en-US" sz="800" b="0" u="none" kern="1200" baseline="0" dirty="0" smtClean="0">
                          <a:solidFill>
                            <a:schemeClr val="tx1"/>
                          </a:solidFill>
                          <a:latin typeface="+mn-ea"/>
                          <a:ea typeface="+mn-ea"/>
                          <a:cs typeface="+mn-cs"/>
                        </a:rPr>
                        <a:t>전체 제품이 품절 또는  판매중지 등의 이유로 장바구니에 담길 수 없을 시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으로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오류 알림</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홈 화면으로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err="1" smtClean="0">
                          <a:solidFill>
                            <a:schemeClr val="tx1"/>
                          </a:solidFill>
                          <a:latin typeface="+mn-ea"/>
                          <a:ea typeface="+mn-ea"/>
                          <a:cs typeface="+mn-cs"/>
                        </a:rPr>
                        <a:t>취소상세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탭클릭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해당 취소 건의 상세 페이지로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51" name="직사각형 50"/>
          <p:cNvSpPr/>
          <p:nvPr/>
        </p:nvSpPr>
        <p:spPr>
          <a:xfrm>
            <a:off x="72427" y="6291541"/>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Tree>
    <p:extLst>
      <p:ext uri="{BB962C8B-B14F-4D97-AF65-F5344CB8AC3E}">
        <p14:creationId xmlns:p14="http://schemas.microsoft.com/office/powerpoint/2010/main" val="3192076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88706" y="548680"/>
          <a:ext cx="11769782" cy="775873"/>
        </p:xfrm>
        <a:graphic>
          <a:graphicData uri="http://schemas.openxmlformats.org/drawingml/2006/table">
            <a:tbl>
              <a:tblPr>
                <a:tableStyleId>{5940675A-B579-460E-94D1-54222C63F5DA}</a:tableStyleId>
              </a:tblPr>
              <a:tblGrid>
                <a:gridCol w="691556">
                  <a:extLst>
                    <a:ext uri="{9D8B030D-6E8A-4147-A177-3AD203B41FA5}">
                      <a16:colId xmlns:a16="http://schemas.microsoft.com/office/drawing/2014/main" val="3304318455"/>
                    </a:ext>
                  </a:extLst>
                </a:gridCol>
                <a:gridCol w="869286">
                  <a:extLst>
                    <a:ext uri="{9D8B030D-6E8A-4147-A177-3AD203B41FA5}">
                      <a16:colId xmlns:a16="http://schemas.microsoft.com/office/drawing/2014/main" val="20007"/>
                    </a:ext>
                  </a:extLst>
                </a:gridCol>
                <a:gridCol w="347355">
                  <a:extLst>
                    <a:ext uri="{9D8B030D-6E8A-4147-A177-3AD203B41FA5}">
                      <a16:colId xmlns:a16="http://schemas.microsoft.com/office/drawing/2014/main" val="20008"/>
                    </a:ext>
                  </a:extLst>
                </a:gridCol>
                <a:gridCol w="2539031">
                  <a:extLst>
                    <a:ext uri="{9D8B030D-6E8A-4147-A177-3AD203B41FA5}">
                      <a16:colId xmlns:a16="http://schemas.microsoft.com/office/drawing/2014/main" val="20001"/>
                    </a:ext>
                  </a:extLst>
                </a:gridCol>
                <a:gridCol w="3545985">
                  <a:extLst>
                    <a:ext uri="{9D8B030D-6E8A-4147-A177-3AD203B41FA5}">
                      <a16:colId xmlns:a16="http://schemas.microsoft.com/office/drawing/2014/main" val="20003"/>
                    </a:ext>
                  </a:extLst>
                </a:gridCol>
                <a:gridCol w="518384">
                  <a:extLst>
                    <a:ext uri="{9D8B030D-6E8A-4147-A177-3AD203B41FA5}">
                      <a16:colId xmlns:a16="http://schemas.microsoft.com/office/drawing/2014/main" val="20004"/>
                    </a:ext>
                  </a:extLst>
                </a:gridCol>
                <a:gridCol w="584836">
                  <a:extLst>
                    <a:ext uri="{9D8B030D-6E8A-4147-A177-3AD203B41FA5}">
                      <a16:colId xmlns:a16="http://schemas.microsoft.com/office/drawing/2014/main" val="20005"/>
                    </a:ext>
                  </a:extLst>
                </a:gridCol>
                <a:gridCol w="2673349">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장바구니 </a:t>
                      </a:r>
                      <a:r>
                        <a:rPr lang="ko-KR" altLang="en-US" sz="800" b="1" spc="0" baseline="0" dirty="0" err="1" smtClean="0">
                          <a:solidFill>
                            <a:schemeClr val="bg1"/>
                          </a:solidFill>
                          <a:effectLst/>
                          <a:latin typeface="+mn-ea"/>
                          <a:ea typeface="+mn-ea"/>
                        </a:rPr>
                        <a:t>다시담기</a:t>
                      </a:r>
                      <a:endParaRPr lang="ko-KR" altLang="en-US" sz="800" b="1" spc="0" baseline="0" dirty="0" smtClean="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 </a:t>
                      </a:r>
                      <a:r>
                        <a:rPr kumimoji="1" lang="ko-KR" altLang="en-US" sz="800" kern="1200" spc="0" dirty="0" smtClean="0">
                          <a:solidFill>
                            <a:prstClr val="black"/>
                          </a:solidFill>
                          <a:effectLst/>
                          <a:latin typeface="맑은 고딕" pitchFamily="50" charset="-127"/>
                          <a:ea typeface="+mn-ea"/>
                          <a:cs typeface="+mn-cs"/>
                          <a:sym typeface="Wingdings 2" pitchFamily="18" charset="2"/>
                        </a:rPr>
                        <a:t>장바구니에 </a:t>
                      </a:r>
                      <a:r>
                        <a:rPr kumimoji="1" lang="ko-KR" altLang="en-US" sz="800" kern="1200" spc="0" dirty="0" err="1" smtClean="0">
                          <a:solidFill>
                            <a:prstClr val="black"/>
                          </a:solidFill>
                          <a:effectLst/>
                          <a:latin typeface="맑은 고딕" pitchFamily="50" charset="-127"/>
                          <a:ea typeface="+mn-ea"/>
                          <a:cs typeface="+mn-cs"/>
                          <a:sym typeface="Wingdings 2" pitchFamily="18" charset="2"/>
                        </a:rPr>
                        <a:t>다시담기</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r>
                        <a:rPr lang="ko-KR" altLang="en-US" sz="800" b="0" u="none" kern="1200" baseline="0" dirty="0" smtClean="0">
                          <a:solidFill>
                            <a:schemeClr val="tx1"/>
                          </a:solidFill>
                          <a:latin typeface="+mn-ea"/>
                          <a:ea typeface="+mn-ea"/>
                          <a:cs typeface="+mn-cs"/>
                        </a:rPr>
                        <a:t>전체 제품이 품절 또는  판매중지 등의 이유로 장바구니에 담길 수 없음</a:t>
                      </a:r>
                      <a:endParaRPr lang="en-US" altLang="ko-KR" sz="800" dirty="0">
                        <a:solidFill>
                          <a:schemeClr val="tx1">
                            <a:lumMod val="50000"/>
                            <a:lumOff val="50000"/>
                          </a:schemeClr>
                        </a:solidFill>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재고 수량 변경 또는 판매 상태의 변경으로 장바구니에 다시 담을 수 있는 제품이 없습니다</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bl>
          </a:graphicData>
        </a:graphic>
      </p:graphicFrame>
    </p:spTree>
    <p:extLst>
      <p:ext uri="{BB962C8B-B14F-4D97-AF65-F5344CB8AC3E}">
        <p14:creationId xmlns:p14="http://schemas.microsoft.com/office/powerpoint/2010/main" val="416777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4" name="부제목 3"/>
          <p:cNvSpPr>
            <a:spLocks noGrp="1"/>
          </p:cNvSpPr>
          <p:nvPr>
            <p:ph type="subTitle" idx="1"/>
          </p:nvPr>
        </p:nvSpPr>
        <p:spPr/>
        <p:txBody>
          <a:bodyPr/>
          <a:lstStyle/>
          <a:p>
            <a:r>
              <a:rPr lang="en-US" altLang="ko-KR" dirty="0"/>
              <a:t> </a:t>
            </a:r>
            <a:r>
              <a:rPr lang="en-US" altLang="ko-KR" dirty="0" smtClean="0"/>
              <a:t>IN_PC_MYP_01_08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933158224"/>
              </p:ext>
            </p:extLst>
          </p:nvPr>
        </p:nvGraphicFramePr>
        <p:xfrm>
          <a:off x="9000565" y="44624"/>
          <a:ext cx="3152540" cy="573962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조회 된 목록 수 </a:t>
                      </a:r>
                      <a:endParaRPr lang="en-US" altLang="ko-KR" sz="800" b="1"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조회된 목록 수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목록</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최근 주문일 순으로 정렬</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20</a:t>
                      </a:r>
                      <a:r>
                        <a:rPr lang="ko-KR" altLang="en-US" sz="800" b="0" u="none" baseline="0" dirty="0" smtClean="0">
                          <a:solidFill>
                            <a:schemeClr val="tx1"/>
                          </a:solidFill>
                          <a:latin typeface="+mn-ea"/>
                          <a:ea typeface="+mn-ea"/>
                        </a:rPr>
                        <a:t>개 단위로 </a:t>
                      </a:r>
                      <a:r>
                        <a:rPr lang="ko-KR" altLang="en-US" sz="800" b="0" u="none" baseline="0" dirty="0" err="1" smtClean="0">
                          <a:solidFill>
                            <a:schemeClr val="tx1"/>
                          </a:solidFill>
                          <a:latin typeface="+mn-ea"/>
                          <a:ea typeface="+mn-ea"/>
                        </a:rPr>
                        <a:t>페이징</a:t>
                      </a:r>
                      <a:r>
                        <a:rPr lang="ko-KR" altLang="en-US" sz="800" b="0" u="none" baseline="0" dirty="0" smtClean="0">
                          <a:solidFill>
                            <a:schemeClr val="tx1"/>
                          </a:solidFill>
                          <a:latin typeface="+mn-ea"/>
                          <a:ea typeface="+mn-ea"/>
                        </a:rPr>
                        <a:t> 처리</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주문일</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매장 구매일 시에는 구매일</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대표제품</a:t>
                      </a:r>
                      <a:r>
                        <a:rPr lang="ko-KR" altLang="en-US" sz="800" b="0" u="none" baseline="0" dirty="0" smtClean="0">
                          <a:solidFill>
                            <a:schemeClr val="tx1"/>
                          </a:solidFill>
                          <a:latin typeface="+mn-ea"/>
                          <a:ea typeface="+mn-ea"/>
                        </a:rPr>
                        <a:t> 정보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결제금액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주문일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온라인 구매일 시에는 구매일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주문번호</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주문일 아래 주문번호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대표제품</a:t>
                      </a:r>
                      <a:r>
                        <a:rPr lang="ko-KR" altLang="en-US" sz="800" b="0" u="none" baseline="0" dirty="0" smtClean="0">
                          <a:solidFill>
                            <a:schemeClr val="tx1"/>
                          </a:solidFill>
                          <a:latin typeface="+mn-ea"/>
                          <a:ea typeface="+mn-ea"/>
                        </a:rPr>
                        <a:t> 정보</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썸네일</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옵션명</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N</a:t>
                      </a:r>
                      <a:r>
                        <a:rPr lang="ko-KR" altLang="en-US" sz="800" b="0" u="none" baseline="0" dirty="0" smtClean="0">
                          <a:solidFill>
                            <a:schemeClr val="tx1"/>
                          </a:solidFill>
                          <a:latin typeface="+mn-ea"/>
                          <a:ea typeface="+mn-ea"/>
                        </a:rPr>
                        <a:t>개의 제품을 주문했을 시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외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으로 출력</a:t>
                      </a:r>
                      <a:r>
                        <a:rPr lang="en-US" altLang="ko-KR" sz="800" b="0" u="none" baseline="0" dirty="0" smtClean="0">
                          <a:solidFill>
                            <a:schemeClr val="tx1"/>
                          </a:solidFill>
                          <a:latin typeface="+mn-ea"/>
                          <a:ea typeface="+mn-ea"/>
                        </a:rPr>
                        <a:t>.</a:t>
                      </a:r>
                    </a:p>
                    <a:p>
                      <a:pPr marL="171450" marR="0" indent="-79375"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대표제품명은 최대 두 줄 까지 출력하며 그 이상일 시 제품명에 </a:t>
                      </a:r>
                      <a:r>
                        <a:rPr lang="ko-KR" altLang="en-US" sz="800" b="0" u="none" baseline="0" dirty="0" err="1" smtClean="0">
                          <a:solidFill>
                            <a:schemeClr val="tx1"/>
                          </a:solidFill>
                          <a:latin typeface="+mn-ea"/>
                          <a:ea typeface="+mn-ea"/>
                        </a:rPr>
                        <a:t>말줄임</a:t>
                      </a:r>
                      <a:r>
                        <a:rPr lang="ko-KR" altLang="en-US" sz="800" b="0" u="none" baseline="0" dirty="0" smtClean="0">
                          <a:solidFill>
                            <a:schemeClr val="tx1"/>
                          </a:solidFill>
                          <a:latin typeface="+mn-ea"/>
                          <a:ea typeface="+mn-ea"/>
                        </a:rPr>
                        <a:t> 처리하여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대표제품명대표제품명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외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의 형태로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옵션명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옵션이 있는 제품을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구매했을 시에만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결제금액</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뷰티포인트</a:t>
                      </a:r>
                      <a:r>
                        <a:rPr lang="ko-KR" altLang="en-US" sz="800" b="0" u="none" baseline="0" dirty="0" smtClean="0">
                          <a:solidFill>
                            <a:schemeClr val="tx1"/>
                          </a:solidFill>
                          <a:latin typeface="+mn-ea"/>
                          <a:ea typeface="+mn-ea"/>
                        </a:rPr>
                        <a:t> 결제금액을 제외한 제품 금액의 일반결제 금액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Tx/>
                        <a:buNone/>
                        <a:tabLst/>
                        <a:defRPr/>
                      </a:pPr>
                      <a:r>
                        <a:rPr lang="en-US" altLang="ko-KR" sz="800" b="1" u="none" baseline="0" dirty="0" smtClean="0">
                          <a:solidFill>
                            <a:schemeClr val="tx1"/>
                          </a:solidFill>
                          <a:latin typeface="+mn-ea"/>
                          <a:ea typeface="+mn-ea"/>
                        </a:rPr>
                        <a:t>9-1. </a:t>
                      </a:r>
                      <a:r>
                        <a:rPr lang="ko-KR" altLang="en-US" sz="800" b="1" u="none" baseline="0" dirty="0" err="1" smtClean="0">
                          <a:solidFill>
                            <a:schemeClr val="tx1"/>
                          </a:solidFill>
                          <a:latin typeface="+mn-ea"/>
                          <a:ea typeface="+mn-ea"/>
                        </a:rPr>
                        <a:t>배송비</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배송비가 없을 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무료</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배송비가 있으나 </a:t>
                      </a:r>
                      <a:r>
                        <a:rPr lang="ko-KR" altLang="en-US" sz="800" b="0" u="none" baseline="0" dirty="0" err="1" smtClean="0">
                          <a:solidFill>
                            <a:schemeClr val="tx1"/>
                          </a:solidFill>
                          <a:latin typeface="+mn-ea"/>
                          <a:ea typeface="+mn-ea"/>
                        </a:rPr>
                        <a:t>배송비쿠폰</a:t>
                      </a:r>
                      <a:r>
                        <a:rPr lang="ko-KR" altLang="en-US" sz="800" b="0" u="none" baseline="0" dirty="0" smtClean="0">
                          <a:solidFill>
                            <a:schemeClr val="tx1"/>
                          </a:solidFill>
                          <a:latin typeface="+mn-ea"/>
                          <a:ea typeface="+mn-ea"/>
                        </a:rPr>
                        <a:t> 사용 또는 </a:t>
                      </a:r>
                      <a:r>
                        <a:rPr lang="ko-KR" altLang="en-US" sz="800" b="0" u="none" baseline="0" dirty="0" err="1" smtClean="0">
                          <a:solidFill>
                            <a:schemeClr val="tx1"/>
                          </a:solidFill>
                          <a:latin typeface="+mn-ea"/>
                          <a:ea typeface="+mn-ea"/>
                        </a:rPr>
                        <a:t>뷰티포인트</a:t>
                      </a:r>
                      <a:r>
                        <a:rPr lang="ko-KR" altLang="en-US" sz="800" b="0" u="none" baseline="0" dirty="0" smtClean="0">
                          <a:solidFill>
                            <a:schemeClr val="tx1"/>
                          </a:solidFill>
                          <a:latin typeface="+mn-ea"/>
                          <a:ea typeface="+mn-ea"/>
                        </a:rPr>
                        <a:t> 사용 시 </a:t>
                      </a:r>
                      <a:r>
                        <a:rPr lang="en-US" altLang="ko-KR" sz="800" b="0" u="none" baseline="0" dirty="0" smtClean="0">
                          <a:solidFill>
                            <a:schemeClr val="tx1"/>
                          </a:solidFill>
                          <a:latin typeface="+mn-ea"/>
                          <a:ea typeface="+mn-ea"/>
                        </a:rPr>
                        <a:t>‘0</a:t>
                      </a:r>
                      <a:r>
                        <a:rPr lang="ko-KR" altLang="en-US" sz="800" b="0" u="none" baseline="0" dirty="0" smtClean="0">
                          <a:solidFill>
                            <a:schemeClr val="tx1"/>
                          </a:solidFill>
                          <a:latin typeface="+mn-ea"/>
                          <a:ea typeface="+mn-ea"/>
                        </a:rPr>
                        <a:t>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으로 표기하고 괄호에 </a:t>
                      </a:r>
                      <a:r>
                        <a:rPr lang="ko-KR" altLang="en-US" sz="800" b="0" u="none" baseline="0" dirty="0" err="1" smtClean="0">
                          <a:solidFill>
                            <a:schemeClr val="tx1"/>
                          </a:solidFill>
                          <a:latin typeface="+mn-ea"/>
                          <a:ea typeface="+mn-ea"/>
                        </a:rPr>
                        <a:t>배송비</a:t>
                      </a:r>
                      <a:r>
                        <a:rPr lang="ko-KR" altLang="en-US" sz="800" b="0" u="none" baseline="0" dirty="0" smtClean="0">
                          <a:solidFill>
                            <a:schemeClr val="tx1"/>
                          </a:solidFill>
                          <a:latin typeface="+mn-ea"/>
                          <a:ea typeface="+mn-ea"/>
                        </a:rPr>
                        <a:t> 결제 수단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무료배송 쿠폰 사용 시</a:t>
                      </a:r>
                      <a:r>
                        <a:rPr lang="en-US" altLang="ko-KR" sz="800" b="0" u="none" baseline="0" dirty="0" smtClean="0">
                          <a:solidFill>
                            <a:schemeClr val="tx1"/>
                          </a:solidFill>
                          <a:latin typeface="+mn-ea"/>
                          <a:ea typeface="+mn-ea"/>
                        </a:rPr>
                        <a:t>: 0</a:t>
                      </a:r>
                      <a:r>
                        <a:rPr lang="ko-KR" altLang="en-US" sz="800" b="0" u="none" baseline="0" dirty="0" smtClean="0">
                          <a:solidFill>
                            <a:schemeClr val="tx1"/>
                          </a:solidFill>
                          <a:latin typeface="+mn-ea"/>
                          <a:ea typeface="+mn-ea"/>
                        </a:rPr>
                        <a:t>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쿠폰</a:t>
                      </a:r>
                      <a:r>
                        <a:rPr lang="en-US" altLang="ko-KR" sz="800" b="0" u="none" baseline="0" dirty="0" smtClean="0">
                          <a:solidFill>
                            <a:schemeClr val="tx1"/>
                          </a:solidFill>
                          <a:latin typeface="+mn-ea"/>
                          <a:ea typeface="+mn-ea"/>
                        </a:rPr>
                        <a:t>)</a:t>
                      </a:r>
                    </a:p>
                    <a:p>
                      <a:pPr marL="171450" marR="0" indent="-85725"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뷰티포인트</a:t>
                      </a:r>
                      <a:r>
                        <a:rPr lang="ko-KR" altLang="en-US" sz="800" b="0" u="none" baseline="0" dirty="0" smtClean="0">
                          <a:solidFill>
                            <a:schemeClr val="tx1"/>
                          </a:solidFill>
                          <a:latin typeface="+mn-ea"/>
                          <a:ea typeface="+mn-ea"/>
                        </a:rPr>
                        <a:t> 사용 시</a:t>
                      </a:r>
                      <a:r>
                        <a:rPr lang="en-US" altLang="ko-KR" sz="800" b="0" u="none" baseline="0" dirty="0" smtClean="0">
                          <a:solidFill>
                            <a:schemeClr val="tx1"/>
                          </a:solidFill>
                          <a:latin typeface="+mn-ea"/>
                          <a:ea typeface="+mn-ea"/>
                        </a:rPr>
                        <a:t>: 0</a:t>
                      </a:r>
                      <a:r>
                        <a:rPr lang="ko-KR" altLang="en-US" sz="800" b="0" u="none" baseline="0" dirty="0" smtClean="0">
                          <a:solidFill>
                            <a:schemeClr val="tx1"/>
                          </a:solidFill>
                          <a:latin typeface="+mn-ea"/>
                          <a:ea typeface="+mn-ea"/>
                        </a:rPr>
                        <a:t>원</a:t>
                      </a:r>
                      <a:r>
                        <a:rPr lang="en-US" altLang="ko-KR" sz="800" b="0" u="none" baseline="0" dirty="0" smtClean="0">
                          <a:solidFill>
                            <a:schemeClr val="tx1"/>
                          </a:solidFill>
                          <a:latin typeface="+mn-ea"/>
                          <a:ea typeface="+mn-ea"/>
                        </a:rPr>
                        <a:t>($0,000P$)</a:t>
                      </a: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배송비가 있을 시 부과된 </a:t>
                      </a:r>
                      <a:r>
                        <a:rPr lang="ko-KR" altLang="en-US" sz="800" b="0" u="none" baseline="0" dirty="0" err="1" smtClean="0">
                          <a:solidFill>
                            <a:schemeClr val="tx1"/>
                          </a:solidFill>
                          <a:latin typeface="+mn-ea"/>
                          <a:ea typeface="+mn-ea"/>
                        </a:rPr>
                        <a:t>배송비</a:t>
                      </a:r>
                      <a:r>
                        <a:rPr lang="ko-KR" altLang="en-US" sz="800" b="0" u="none" baseline="0" dirty="0" smtClean="0">
                          <a:solidFill>
                            <a:schemeClr val="tx1"/>
                          </a:solidFill>
                          <a:latin typeface="+mn-ea"/>
                          <a:ea typeface="+mn-ea"/>
                        </a:rPr>
                        <a:t> 출력 </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Tx/>
                        <a:buNone/>
                        <a:tabLst/>
                        <a:defRPr/>
                      </a:pPr>
                      <a:r>
                        <a:rPr lang="en-US" altLang="ko-KR" sz="800" b="1" u="none" baseline="0" dirty="0" smtClean="0">
                          <a:solidFill>
                            <a:schemeClr val="tx1"/>
                          </a:solidFill>
                          <a:latin typeface="+mn-ea"/>
                          <a:ea typeface="+mn-ea"/>
                        </a:rPr>
                        <a:t>9-2. </a:t>
                      </a:r>
                      <a:r>
                        <a:rPr lang="ko-KR" altLang="en-US" sz="800" b="1" u="none" baseline="0" dirty="0" smtClean="0">
                          <a:solidFill>
                            <a:schemeClr val="tx1"/>
                          </a:solidFill>
                          <a:latin typeface="+mn-ea"/>
                          <a:ea typeface="+mn-ea"/>
                        </a:rPr>
                        <a:t>주문접수</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결제완료</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배송지변경</a:t>
                      </a:r>
                      <a:r>
                        <a:rPr lang="ko-KR" altLang="en-US" sz="800" b="0" u="none" baseline="0" dirty="0" smtClean="0">
                          <a:solidFill>
                            <a:schemeClr val="tx1"/>
                          </a:solidFill>
                          <a:latin typeface="+mn-ea"/>
                          <a:ea typeface="+mn-ea"/>
                        </a:rPr>
                        <a:t>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 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주문취소 화면 호출</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변경 버튼 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 </a:t>
                      </a:r>
                      <a:r>
                        <a:rPr lang="ko-KR" altLang="en-US" sz="800" b="0" u="none" baseline="0" dirty="0" err="1" smtClean="0">
                          <a:solidFill>
                            <a:schemeClr val="tx1"/>
                          </a:solidFill>
                          <a:latin typeface="+mn-ea"/>
                          <a:ea typeface="+mn-ea"/>
                        </a:rPr>
                        <a:t>배송지정보</a:t>
                      </a:r>
                      <a:r>
                        <a:rPr lang="ko-KR" altLang="en-US" sz="800" b="0" u="none" baseline="0" dirty="0" smtClean="0">
                          <a:solidFill>
                            <a:schemeClr val="tx1"/>
                          </a:solidFill>
                          <a:latin typeface="+mn-ea"/>
                          <a:ea typeface="+mn-ea"/>
                        </a:rPr>
                        <a:t> 영역으로 이동</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9-3. </a:t>
                      </a:r>
                      <a:r>
                        <a:rPr lang="ko-KR" altLang="en-US" sz="800" b="1" u="none" baseline="0" dirty="0" err="1" smtClean="0">
                          <a:solidFill>
                            <a:schemeClr val="tx1"/>
                          </a:solidFill>
                          <a:latin typeface="+mn-ea"/>
                          <a:ea typeface="+mn-ea"/>
                        </a:rPr>
                        <a:t>제품준비중</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dirty="0" err="1" smtClean="0">
                          <a:solidFill>
                            <a:schemeClr val="tx1"/>
                          </a:solidFill>
                          <a:latin typeface="+mn-lt"/>
                          <a:ea typeface="+mn-ea"/>
                          <a:cs typeface="+mn-cs"/>
                        </a:rPr>
                        <a:t>피킹</a:t>
                      </a:r>
                      <a:r>
                        <a:rPr lang="ko-KR" altLang="en-US" sz="800" u="none" kern="1200" dirty="0" smtClean="0">
                          <a:solidFill>
                            <a:schemeClr val="tx1"/>
                          </a:solidFill>
                          <a:latin typeface="+mn-lt"/>
                          <a:ea typeface="+mn-ea"/>
                          <a:cs typeface="+mn-cs"/>
                        </a:rPr>
                        <a:t> 전</a:t>
                      </a:r>
                      <a:r>
                        <a:rPr lang="en-US" altLang="ko-KR" sz="800" u="none" kern="1200" dirty="0" smtClean="0">
                          <a:solidFill>
                            <a:schemeClr val="tx1"/>
                          </a:solidFill>
                          <a:latin typeface="+mn-lt"/>
                          <a:ea typeface="+mn-ea"/>
                          <a:cs typeface="+mn-cs"/>
                        </a:rPr>
                        <a:t>(</a:t>
                      </a:r>
                      <a:r>
                        <a:rPr lang="en-US" altLang="ko-KR" sz="800" dirty="0" smtClean="0"/>
                        <a:t>WM </a:t>
                      </a:r>
                      <a:r>
                        <a:rPr lang="ko-KR" altLang="en-US" sz="800" dirty="0" smtClean="0"/>
                        <a:t>출고 요청 전</a:t>
                      </a:r>
                      <a:r>
                        <a:rPr lang="en-US" altLang="ko-KR" sz="800" dirty="0" smtClean="0"/>
                        <a:t>)</a:t>
                      </a:r>
                      <a:r>
                        <a:rPr lang="ko-KR" altLang="en-US" sz="800" dirty="0" smtClean="0"/>
                        <a:t>까지</a:t>
                      </a:r>
                      <a:r>
                        <a:rPr lang="ko-KR" altLang="en-US" sz="800" b="0" u="none" baseline="0" dirty="0" smtClean="0">
                          <a:solidFill>
                            <a:schemeClr val="tx1"/>
                          </a:solidFill>
                          <a:latin typeface="+mn-ea"/>
                          <a:ea typeface="+mn-ea"/>
                        </a:rPr>
                        <a:t> 주문취소</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배송지변경</a:t>
                      </a:r>
                      <a:r>
                        <a:rPr lang="ko-KR" altLang="en-US" sz="800" b="0" u="none" baseline="0" dirty="0" smtClean="0">
                          <a:solidFill>
                            <a:schemeClr val="tx1"/>
                          </a:solidFill>
                          <a:latin typeface="+mn-ea"/>
                          <a:ea typeface="+mn-ea"/>
                        </a:rPr>
                        <a:t> 버튼 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9-4. </a:t>
                      </a:r>
                      <a:r>
                        <a:rPr lang="ko-KR" altLang="en-US" sz="800" b="1" u="none" baseline="0" dirty="0" err="1" smtClean="0">
                          <a:solidFill>
                            <a:schemeClr val="tx1"/>
                          </a:solidFill>
                          <a:latin typeface="+mn-ea"/>
                          <a:ea typeface="+mn-ea"/>
                        </a:rPr>
                        <a:t>배송중</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버튼 출력</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_1</a:t>
                      </a:r>
                      <a:r>
                        <a:rPr lang="ko-KR" altLang="en-US" sz="800" b="0" u="none" baseline="0" dirty="0" smtClean="0">
                          <a:solidFill>
                            <a:schemeClr val="tx1"/>
                          </a:solidFill>
                          <a:latin typeface="+mn-ea"/>
                          <a:ea typeface="+mn-ea"/>
                        </a:rPr>
                        <a:t>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배송조회 창 호출</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a:t>
                      </a:r>
                      <a:r>
                        <a:rPr lang="ko-KR" altLang="en-US" sz="800" b="0" u="none" baseline="0" dirty="0" smtClean="0">
                          <a:solidFill>
                            <a:schemeClr val="tx1"/>
                          </a:solidFill>
                          <a:latin typeface="+mn-ea"/>
                          <a:ea typeface="+mn-ea"/>
                        </a:rPr>
                        <a:t>복수개의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운송장 목록 창 호출</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수취확인</a:t>
                      </a:r>
                      <a:r>
                        <a:rPr lang="ko-KR" altLang="en-US" sz="800" b="0" u="none" baseline="0" dirty="0" smtClean="0">
                          <a:solidFill>
                            <a:schemeClr val="tx1"/>
                          </a:solidFill>
                          <a:latin typeface="+mn-ea"/>
                          <a:ea typeface="+mn-ea"/>
                        </a:rPr>
                        <a:t> 클릭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수취확인</a:t>
                      </a:r>
                      <a:r>
                        <a:rPr lang="ko-KR" altLang="en-US" sz="800" b="0" u="none" baseline="0" dirty="0" smtClean="0">
                          <a:solidFill>
                            <a:schemeClr val="tx1"/>
                          </a:solidFill>
                          <a:latin typeface="+mn-ea"/>
                          <a:ea typeface="+mn-ea"/>
                        </a:rPr>
                        <a:t> 의사 확인 후 승인 시 배송완료 상태로 변경</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19127053"/>
              </p:ext>
            </p:extLst>
          </p:nvPr>
        </p:nvGraphicFramePr>
        <p:xfrm>
          <a:off x="133027" y="764704"/>
          <a:ext cx="1304427" cy="545431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캠페인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4073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7" name="TextBox 26"/>
          <p:cNvSpPr txBox="1"/>
          <p:nvPr/>
        </p:nvSpPr>
        <p:spPr>
          <a:xfrm>
            <a:off x="1512661" y="764704"/>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28" name="표 27"/>
          <p:cNvGraphicFramePr>
            <a:graphicFrameLocks noGrp="1"/>
          </p:cNvGraphicFramePr>
          <p:nvPr>
            <p:extLst>
              <p:ext uri="{D42A27DB-BD31-4B8C-83A1-F6EECF244321}">
                <p14:modId xmlns:p14="http://schemas.microsoft.com/office/powerpoint/2010/main" val="470398958"/>
              </p:ext>
            </p:extLst>
          </p:nvPr>
        </p:nvGraphicFramePr>
        <p:xfrm>
          <a:off x="1570158" y="972171"/>
          <a:ext cx="7262146" cy="5206111"/>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920697">
                  <a:extLst>
                    <a:ext uri="{9D8B030D-6E8A-4147-A177-3AD203B41FA5}">
                      <a16:colId xmlns:a16="http://schemas.microsoft.com/office/drawing/2014/main" val="3023733782"/>
                    </a:ext>
                  </a:extLst>
                </a:gridCol>
                <a:gridCol w="920697">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주문접수</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(2,500P)</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제품준비중</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r h="609489">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smtClean="0">
                          <a:solidFill>
                            <a:srgbClr val="000000"/>
                          </a:solidFill>
                          <a:effectLst/>
                          <a:latin typeface="Pretendard"/>
                        </a:rPr>
                        <a:t>듀이 글로이 립스틱 </a:t>
                      </a:r>
                      <a:r>
                        <a:rPr lang="en-US" altLang="ko-KR" sz="800" b="0" i="0" kern="1200" dirty="0" smtClean="0">
                          <a:solidFill>
                            <a:srgbClr val="000000"/>
                          </a:solidFill>
                          <a:effectLst/>
                          <a:latin typeface="Pretendard"/>
                          <a:ea typeface="+mn-ea"/>
                          <a:cs typeface="+mn-cs"/>
                        </a:rPr>
                        <a:t>3.5G</a:t>
                      </a:r>
                      <a:r>
                        <a:rPr lang="en-US" altLang="ko-KR" sz="800" b="0" i="0" kern="1200" baseline="0" dirty="0" smtClean="0">
                          <a:solidFill>
                            <a:srgbClr val="000000"/>
                          </a:solidFill>
                          <a:effectLst/>
                          <a:latin typeface="Pretendard"/>
                          <a:ea typeface="+mn-ea"/>
                          <a:cs typeface="+mn-cs"/>
                        </a:rPr>
                        <a:t> </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2,500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배송중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0" u="none" dirty="0" smtClean="0">
                          <a:solidFill>
                            <a:srgbClr val="0070C0"/>
                          </a:solidFill>
                        </a:rPr>
                        <a:t>배송조회</a:t>
                      </a:r>
                      <a:r>
                        <a:rPr lang="en-US" altLang="ko-KR" sz="800" b="0" u="none" dirty="0" smtClean="0">
                          <a:solidFill>
                            <a:srgbClr val="0070C0"/>
                          </a:solidFill>
                        </a:rPr>
                        <a:t>&gt;</a:t>
                      </a:r>
                      <a:endParaRPr lang="ko-KR" altLang="en-US" sz="9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303175"/>
                  </a:ext>
                </a:extLst>
              </a:tr>
              <a:tr h="144016">
                <a:tc vMerge="1">
                  <a:txBody>
                    <a:bodyPr/>
                    <a:lstStyle/>
                    <a:p>
                      <a:pPr latinLnBrk="1"/>
                      <a:endParaRPr lang="ko-KR" alt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60162"/>
                  </a:ext>
                </a:extLst>
              </a:tr>
              <a:tr h="434712">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marL="36000" marR="3600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배송완료</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0070C0"/>
                          </a:solidFill>
                          <a:effectLst/>
                          <a:uLnTx/>
                          <a:uFillTx/>
                          <a:latin typeface="+mn-lt"/>
                          <a:ea typeface="+mn-ea"/>
                          <a:cs typeface="+mn-cs"/>
                        </a:rPr>
                        <a:t>배송조회</a:t>
                      </a:r>
                      <a:r>
                        <a:rPr kumimoji="0" lang="en-US" altLang="ko-KR" sz="800" b="0" i="0" u="none" strike="noStrike" kern="1200" cap="none" spc="0" normalizeH="0" baseline="0" noProof="0" dirty="0" smtClean="0">
                          <a:ln>
                            <a:noFill/>
                          </a:ln>
                          <a:solidFill>
                            <a:srgbClr val="0070C0"/>
                          </a:solidFill>
                          <a:effectLst/>
                          <a:uLnTx/>
                          <a:uFillTx/>
                          <a:latin typeface="+mn-lt"/>
                          <a:ea typeface="+mn-ea"/>
                          <a:cs typeface="+mn-cs"/>
                        </a:rPr>
                        <a:t>&gt;</a:t>
                      </a:r>
                      <a:endParaRPr kumimoji="0" lang="ko-KR" altLang="en-US" sz="900" b="0" i="0" u="none" strike="noStrike" kern="1200" cap="none" spc="0" normalizeH="0" baseline="0" noProof="0" dirty="0" smtClean="0">
                        <a:ln>
                          <a:noFill/>
                        </a:ln>
                        <a:solidFill>
                          <a:srgbClr val="0070C0"/>
                        </a:solidFill>
                        <a:effectLst/>
                        <a:uLnTx/>
                        <a:uFillTx/>
                        <a:latin typeface="+mn-lt"/>
                        <a:ea typeface="+mn-ea"/>
                        <a:cs typeface="+mn-cs"/>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682173"/>
                  </a:ext>
                </a:extLst>
              </a:tr>
              <a:tr h="373018">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046748"/>
                  </a:ext>
                </a:extLst>
              </a:tr>
              <a:tr h="432048">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a:t>
                      </a:r>
                      <a:r>
                        <a:rPr lang="ko-KR" altLang="en-US" sz="800" b="0" dirty="0" smtClean="0"/>
                        <a:t>쿠폰</a:t>
                      </a:r>
                      <a:r>
                        <a:rPr lang="en-US" altLang="ko-KR" sz="800" b="0" dirty="0" smtClean="0"/>
                        <a:t>)</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구매확정</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6318214"/>
                  </a:ext>
                </a:extLst>
              </a:tr>
              <a:tr h="188600">
                <a:tc vMerge="1">
                  <a:txBody>
                    <a:bodyPr/>
                    <a:lstStyle/>
                    <a:p>
                      <a:pPr latinLnBrk="1"/>
                      <a:endParaRPr lang="ko-KR" altLang="en-US"/>
                    </a:p>
                  </a:txBody>
                  <a:tcPr/>
                </a:tc>
                <a:tc>
                  <a:txBody>
                    <a:bodyPr/>
                    <a:lstStyle/>
                    <a:p>
                      <a:pPr latinLnBrk="1"/>
                      <a:endParaRPr lang="ko-KR" altLang="en-US"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30,000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sz="800"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689764140"/>
                  </a:ext>
                </a:extLst>
              </a:tr>
              <a:tr h="576064">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매장구매완료</a:t>
                      </a:r>
                      <a:r>
                        <a:rPr lang="en-US" altLang="ko-KR" sz="800" b="0" dirty="0" smtClean="0"/>
                        <a:t>(</a:t>
                      </a:r>
                      <a:r>
                        <a:rPr lang="ko-KR" altLang="en-US" sz="800" b="0" dirty="0" smtClean="0"/>
                        <a:t>이마트</a:t>
                      </a:r>
                      <a:r>
                        <a:rPr lang="en-US" altLang="ko-KR" sz="800" b="0" dirty="0" smtClean="0"/>
                        <a:t>_IF</a:t>
                      </a:r>
                      <a:r>
                        <a:rPr lang="ko-KR" altLang="en-US" sz="800" b="0" dirty="0" err="1" smtClean="0"/>
                        <a:t>용산점</a:t>
                      </a:r>
                      <a:r>
                        <a:rPr lang="en-US" altLang="ko-KR" sz="800" b="0" dirty="0" smtClean="0"/>
                        <a:t>)</a:t>
                      </a:r>
                      <a:endParaRPr lang="ko-KR" altLang="en-US" sz="8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011214"/>
                  </a:ext>
                </a:extLst>
              </a:tr>
              <a:tr h="138296">
                <a:tc vMerge="1">
                  <a:txBody>
                    <a:bodyPr/>
                    <a:lstStyle/>
                    <a:p>
                      <a:pPr marL="0" algn="l" defTabSz="914400" rtl="0" eaLnBrk="1" latinLnBrk="1" hangingPunct="1"/>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1640460"/>
                  </a:ext>
                </a:extLst>
              </a:tr>
            </a:tbl>
          </a:graphicData>
        </a:graphic>
      </p:graphicFrame>
      <p:grpSp>
        <p:nvGrpSpPr>
          <p:cNvPr id="29"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1233304"/>
            <a:ext cx="710660" cy="747626"/>
            <a:chOff x="508000" y="1397000"/>
            <a:chExt cx="1008112" cy="1008112"/>
          </a:xfrm>
          <a:solidFill>
            <a:srgbClr val="FFFFFF"/>
          </a:solidFill>
        </p:grpSpPr>
        <p:sp>
          <p:nvSpPr>
            <p:cNvPr id="3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3" name="모서리가 둥근 직사각형 32"/>
          <p:cNvSpPr/>
          <p:nvPr/>
        </p:nvSpPr>
        <p:spPr>
          <a:xfrm>
            <a:off x="7991455" y="1451704"/>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34" name="모서리가 둥근 직사각형 33"/>
          <p:cNvSpPr/>
          <p:nvPr/>
        </p:nvSpPr>
        <p:spPr>
          <a:xfrm>
            <a:off x="7991455" y="1685030"/>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3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2121682"/>
            <a:ext cx="710660" cy="747626"/>
            <a:chOff x="508000" y="1397000"/>
            <a:chExt cx="1008112" cy="1008112"/>
          </a:xfrm>
          <a:solidFill>
            <a:srgbClr val="FFFFFF"/>
          </a:solidFill>
        </p:grpSpPr>
        <p:sp>
          <p:nvSpPr>
            <p:cNvPr id="3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9" name="모서리가 둥근 직사각형 38"/>
          <p:cNvSpPr/>
          <p:nvPr/>
        </p:nvSpPr>
        <p:spPr>
          <a:xfrm>
            <a:off x="7991555" y="2288080"/>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40" name="모서리가 둥근 직사각형 39"/>
          <p:cNvSpPr/>
          <p:nvPr/>
        </p:nvSpPr>
        <p:spPr>
          <a:xfrm>
            <a:off x="7991555" y="2521406"/>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42" name="그룹 41"/>
          <p:cNvGrpSpPr/>
          <p:nvPr/>
        </p:nvGrpSpPr>
        <p:grpSpPr>
          <a:xfrm>
            <a:off x="5557671" y="4293096"/>
            <a:ext cx="823213" cy="277310"/>
            <a:chOff x="7503630" y="1254772"/>
            <a:chExt cx="823213" cy="277310"/>
          </a:xfrm>
        </p:grpSpPr>
        <p:sp>
          <p:nvSpPr>
            <p:cNvPr id="43" name="모서리가 둥근 직사각형 42"/>
            <p:cNvSpPr/>
            <p:nvPr/>
          </p:nvSpPr>
          <p:spPr>
            <a:xfrm>
              <a:off x="7503630"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44" name="사각형 설명선 43"/>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grpSp>
        <p:nvGrpSpPr>
          <p:cNvPr id="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3000535"/>
            <a:ext cx="710660" cy="747626"/>
            <a:chOff x="508000" y="1397000"/>
            <a:chExt cx="1008112" cy="1008112"/>
          </a:xfrm>
          <a:solidFill>
            <a:srgbClr val="FFFFFF"/>
          </a:solidFill>
        </p:grpSpPr>
        <p:sp>
          <p:nvSpPr>
            <p:cNvPr id="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49"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3816801"/>
            <a:ext cx="710660" cy="747626"/>
            <a:chOff x="508000" y="1397000"/>
            <a:chExt cx="1008112" cy="1008112"/>
          </a:xfrm>
          <a:solidFill>
            <a:srgbClr val="FFFFFF"/>
          </a:solidFill>
        </p:grpSpPr>
        <p:sp>
          <p:nvSpPr>
            <p:cNvPr id="5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53" name="모서리가 둥근 직사각형 52"/>
          <p:cNvSpPr/>
          <p:nvPr/>
        </p:nvSpPr>
        <p:spPr>
          <a:xfrm>
            <a:off x="7991454" y="3259623"/>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수취확인</a:t>
            </a:r>
            <a:endParaRPr lang="ko-KR" altLang="en-US" sz="800" dirty="0">
              <a:solidFill>
                <a:schemeClr val="tx1"/>
              </a:solidFill>
            </a:endParaRPr>
          </a:p>
        </p:txBody>
      </p:sp>
      <p:grpSp>
        <p:nvGrpSpPr>
          <p:cNvPr id="123" name="그룹 122"/>
          <p:cNvGrpSpPr/>
          <p:nvPr/>
        </p:nvGrpSpPr>
        <p:grpSpPr>
          <a:xfrm>
            <a:off x="7991454" y="3909940"/>
            <a:ext cx="739673" cy="561347"/>
            <a:chOff x="6489409" y="1617959"/>
            <a:chExt cx="772638" cy="561347"/>
          </a:xfrm>
        </p:grpSpPr>
        <p:sp>
          <p:nvSpPr>
            <p:cNvPr id="138" name="모서리가 둥근 직사각형 137"/>
            <p:cNvSpPr/>
            <p:nvPr/>
          </p:nvSpPr>
          <p:spPr>
            <a:xfrm>
              <a:off x="6489410" y="2007701"/>
              <a:ext cx="772637"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반품</a:t>
              </a:r>
              <a:endParaRPr lang="ko-KR" altLang="en-US" sz="800" dirty="0">
                <a:solidFill>
                  <a:schemeClr val="tx1"/>
                </a:solidFill>
              </a:endParaRPr>
            </a:p>
          </p:txBody>
        </p:sp>
        <p:sp>
          <p:nvSpPr>
            <p:cNvPr id="150" name="모서리가 둥근 직사각형 149"/>
            <p:cNvSpPr/>
            <p:nvPr/>
          </p:nvSpPr>
          <p:spPr>
            <a:xfrm>
              <a:off x="6489409" y="1817884"/>
              <a:ext cx="772637"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교환</a:t>
              </a:r>
              <a:endParaRPr lang="ko-KR" altLang="en-US" sz="800" dirty="0">
                <a:solidFill>
                  <a:schemeClr val="tx1"/>
                </a:solidFill>
              </a:endParaRPr>
            </a:p>
          </p:txBody>
        </p:sp>
        <p:sp>
          <p:nvSpPr>
            <p:cNvPr id="23" name="모서리가 둥근 직사각형 22"/>
            <p:cNvSpPr/>
            <p:nvPr/>
          </p:nvSpPr>
          <p:spPr>
            <a:xfrm>
              <a:off x="6489409" y="1617959"/>
              <a:ext cx="77263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구매확정</a:t>
              </a:r>
              <a:endParaRPr lang="ko-KR" altLang="en-US" sz="800" dirty="0">
                <a:solidFill>
                  <a:schemeClr val="tx1"/>
                </a:solidFill>
              </a:endParaRPr>
            </a:p>
          </p:txBody>
        </p:sp>
      </p:grpSp>
      <p:grpSp>
        <p:nvGrpSpPr>
          <p:cNvPr id="54" name="Placeholder">
            <a:extLst>
              <a:ext uri="{FF2B5EF4-FFF2-40B4-BE49-F238E27FC236}">
                <a16:creationId xmlns:a16="http://schemas.microsoft.com/office/drawing/2014/main" id="{553F2BB2-1B7F-442D-9B25-5095C88FF85E}"/>
              </a:ext>
            </a:extLst>
          </p:cNvPr>
          <p:cNvGrpSpPr>
            <a:grpSpLocks/>
          </p:cNvGrpSpPr>
          <p:nvPr/>
        </p:nvGrpSpPr>
        <p:grpSpPr bwMode="auto">
          <a:xfrm>
            <a:off x="2450999" y="4633067"/>
            <a:ext cx="710660" cy="747626"/>
            <a:chOff x="508000" y="1397000"/>
            <a:chExt cx="1008112" cy="1008112"/>
          </a:xfrm>
          <a:solidFill>
            <a:srgbClr val="FFFFFF"/>
          </a:solidFill>
        </p:grpSpPr>
        <p:sp>
          <p:nvSpPr>
            <p:cNvPr id="5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5436796"/>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62" name="그룹 61"/>
          <p:cNvGrpSpPr/>
          <p:nvPr/>
        </p:nvGrpSpPr>
        <p:grpSpPr>
          <a:xfrm>
            <a:off x="5541927" y="5059403"/>
            <a:ext cx="823213" cy="277310"/>
            <a:chOff x="7495004" y="1254772"/>
            <a:chExt cx="823213" cy="277310"/>
          </a:xfrm>
        </p:grpSpPr>
        <p:sp>
          <p:nvSpPr>
            <p:cNvPr id="63" name="모서리가 둥근 직사각형 62"/>
            <p:cNvSpPr/>
            <p:nvPr/>
          </p:nvSpPr>
          <p:spPr>
            <a:xfrm>
              <a:off x="7495004"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64" name="사각형 설명선 63"/>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grpSp>
        <p:nvGrpSpPr>
          <p:cNvPr id="65" name="그룹 64"/>
          <p:cNvGrpSpPr/>
          <p:nvPr/>
        </p:nvGrpSpPr>
        <p:grpSpPr>
          <a:xfrm>
            <a:off x="5537162" y="5871129"/>
            <a:ext cx="823213" cy="277310"/>
            <a:chOff x="7495004" y="1254772"/>
            <a:chExt cx="823213" cy="277310"/>
          </a:xfrm>
        </p:grpSpPr>
        <p:sp>
          <p:nvSpPr>
            <p:cNvPr id="66" name="모서리가 둥근 직사각형 65"/>
            <p:cNvSpPr/>
            <p:nvPr/>
          </p:nvSpPr>
          <p:spPr>
            <a:xfrm>
              <a:off x="7495004"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67" name="사각형 설명선 66"/>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sp>
        <p:nvSpPr>
          <p:cNvPr id="41" name="자유형 40"/>
          <p:cNvSpPr/>
          <p:nvPr/>
        </p:nvSpPr>
        <p:spPr>
          <a:xfrm>
            <a:off x="1512661" y="6036448"/>
            <a:ext cx="7319643" cy="178137"/>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1401898" y="6677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1503017" y="109117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70" name="직사각형 69"/>
          <p:cNvSpPr/>
          <p:nvPr/>
        </p:nvSpPr>
        <p:spPr>
          <a:xfrm>
            <a:off x="2439330" y="1217506"/>
            <a:ext cx="3833277" cy="818816"/>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6240016" y="1109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9-1</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6907990" y="11217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9-2</a:t>
            </a:r>
            <a:endParaRPr lang="en-US" altLang="ko-KR" sz="800" b="1" kern="0" dirty="0">
              <a:solidFill>
                <a:sysClr val="window" lastClr="FFFFFF"/>
              </a:solidFill>
              <a:latin typeface="맑은 고딕"/>
              <a:ea typeface="맑은 고딕"/>
            </a:endParaRPr>
          </a:p>
        </p:txBody>
      </p:sp>
      <p:sp>
        <p:nvSpPr>
          <p:cNvPr id="73" name="Oval 611">
            <a:extLst>
              <a:ext uri="{FF2B5EF4-FFF2-40B4-BE49-F238E27FC236}">
                <a16:creationId xmlns:a16="http://schemas.microsoft.com/office/drawing/2014/main" id="{8A3723C9-7A64-4677-9B95-EBFFA02C0DC4}"/>
              </a:ext>
            </a:extLst>
          </p:cNvPr>
          <p:cNvSpPr>
            <a:spLocks noChangeArrowheads="1"/>
          </p:cNvSpPr>
          <p:nvPr/>
        </p:nvSpPr>
        <p:spPr bwMode="auto">
          <a:xfrm>
            <a:off x="6907990" y="207208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9-3</a:t>
            </a:r>
            <a:endParaRPr lang="en-US" altLang="ko-KR" sz="800" b="1" kern="0" dirty="0">
              <a:solidFill>
                <a:sysClr val="window" lastClr="FFFFFF"/>
              </a:solidFill>
              <a:latin typeface="맑은 고딕"/>
              <a:ea typeface="맑은 고딕"/>
            </a:endParaRPr>
          </a:p>
        </p:txBody>
      </p:sp>
      <p:sp>
        <p:nvSpPr>
          <p:cNvPr id="74" name="Oval 611">
            <a:extLst>
              <a:ext uri="{FF2B5EF4-FFF2-40B4-BE49-F238E27FC236}">
                <a16:creationId xmlns:a16="http://schemas.microsoft.com/office/drawing/2014/main" id="{8A3723C9-7A64-4677-9B95-EBFFA02C0DC4}"/>
              </a:ext>
            </a:extLst>
          </p:cNvPr>
          <p:cNvSpPr>
            <a:spLocks noChangeArrowheads="1"/>
          </p:cNvSpPr>
          <p:nvPr/>
        </p:nvSpPr>
        <p:spPr bwMode="auto">
          <a:xfrm>
            <a:off x="6907990" y="294383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9-4</a:t>
            </a:r>
            <a:endParaRPr lang="en-US" altLang="ko-KR" sz="800" b="1" kern="0" dirty="0">
              <a:solidFill>
                <a:sysClr val="window" lastClr="FFFFFF"/>
              </a:solidFill>
              <a:latin typeface="맑은 고딕"/>
              <a:ea typeface="맑은 고딕"/>
            </a:endParaRPr>
          </a:p>
        </p:txBody>
      </p:sp>
      <p:sp>
        <p:nvSpPr>
          <p:cNvPr id="81" name="직사각형 80"/>
          <p:cNvSpPr/>
          <p:nvPr/>
        </p:nvSpPr>
        <p:spPr>
          <a:xfrm>
            <a:off x="2439330" y="1065508"/>
            <a:ext cx="721810"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rgbClr val="0070C0"/>
                </a:solidFill>
              </a:rPr>
              <a:t> </a:t>
            </a:r>
            <a:r>
              <a:rPr lang="ko-KR" altLang="en-US" sz="800" dirty="0" smtClean="0">
                <a:solidFill>
                  <a:srgbClr val="0070C0"/>
                </a:solidFill>
              </a:rPr>
              <a:t>클릭 영역</a:t>
            </a:r>
            <a:endParaRPr lang="ko-KR" altLang="en-US" sz="800" dirty="0">
              <a:solidFill>
                <a:srgbClr val="0070C0"/>
              </a:solidFill>
            </a:endParaRPr>
          </a:p>
        </p:txBody>
      </p:sp>
      <p:sp>
        <p:nvSpPr>
          <p:cNvPr id="75" name="Button">
            <a:extLst>
              <a:ext uri="{FF2B5EF4-FFF2-40B4-BE49-F238E27FC236}">
                <a16:creationId xmlns:a16="http://schemas.microsoft.com/office/drawing/2014/main" id="{0B50D06C-82E3-4B5D-A60E-0FEAE2474059}"/>
              </a:ext>
            </a:extLst>
          </p:cNvPr>
          <p:cNvSpPr/>
          <p:nvPr/>
        </p:nvSpPr>
        <p:spPr>
          <a:xfrm>
            <a:off x="3686136" y="6332007"/>
            <a:ext cx="1640601"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Tree>
    <p:extLst>
      <p:ext uri="{BB962C8B-B14F-4D97-AF65-F5344CB8AC3E}">
        <p14:creationId xmlns:p14="http://schemas.microsoft.com/office/powerpoint/2010/main" val="208714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반품사유</a:t>
            </a:r>
            <a:r>
              <a:rPr lang="ko-KR" altLang="en-US" dirty="0"/>
              <a:t> 선택</a:t>
            </a:r>
          </a:p>
        </p:txBody>
      </p:sp>
      <p:sp>
        <p:nvSpPr>
          <p:cNvPr id="3" name="부제목 2"/>
          <p:cNvSpPr>
            <a:spLocks noGrp="1"/>
          </p:cNvSpPr>
          <p:nvPr>
            <p:ph type="subTitle" idx="1"/>
          </p:nvPr>
        </p:nvSpPr>
        <p:spPr/>
        <p:txBody>
          <a:bodyPr/>
          <a:lstStyle/>
          <a:p>
            <a:r>
              <a:rPr lang="en-US" altLang="ko-KR" dirty="0"/>
              <a:t> </a:t>
            </a:r>
            <a:r>
              <a:rPr lang="en-US" altLang="ko-KR" dirty="0" smtClean="0"/>
              <a:t>IN_PC_MYP_01_18</a:t>
            </a:r>
            <a:endParaRPr lang="ko-KR" altLang="en-US" dirty="0"/>
          </a:p>
        </p:txBody>
      </p:sp>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11405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반품신청</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81" name="직사각형 80"/>
          <p:cNvSpPr/>
          <p:nvPr/>
        </p:nvSpPr>
        <p:spPr>
          <a:xfrm>
            <a:off x="3060687" y="3070594"/>
            <a:ext cx="2915823" cy="2554545"/>
          </a:xfrm>
          <a:prstGeom prst="rect">
            <a:avLst/>
          </a:prstGeom>
        </p:spPr>
        <p:txBody>
          <a:bodyPr wrap="square">
            <a:spAutoFit/>
          </a:bodyPr>
          <a:lstStyle/>
          <a:p>
            <a:pPr>
              <a:lnSpc>
                <a:spcPct val="200000"/>
              </a:lnSpc>
            </a:pPr>
            <a:r>
              <a:rPr lang="ko-KR" altLang="en-US" sz="800" dirty="0" smtClean="0">
                <a:latin typeface="+mj-ea"/>
              </a:rPr>
              <a:t>○ 단순변심</a:t>
            </a:r>
            <a:endParaRPr lang="en-US" altLang="ko-KR" sz="800" dirty="0" smtClean="0">
              <a:latin typeface="+mj-ea"/>
            </a:endParaRPr>
          </a:p>
          <a:p>
            <a:pPr>
              <a:lnSpc>
                <a:spcPct val="200000"/>
              </a:lnSpc>
            </a:pPr>
            <a:r>
              <a:rPr lang="ko-KR" altLang="en-US" sz="800" dirty="0">
                <a:latin typeface="+mj-ea"/>
              </a:rPr>
              <a:t>○ </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endParaRPr lang="en-US" altLang="ko-KR" sz="800" dirty="0" smtClean="0">
              <a:latin typeface="+mj-ea"/>
            </a:endParaRPr>
          </a:p>
          <a:p>
            <a:pPr>
              <a:lnSpc>
                <a:spcPct val="200000"/>
              </a:lnSpc>
            </a:pPr>
            <a:r>
              <a:rPr lang="ko-KR" altLang="en-US" sz="800" dirty="0">
                <a:latin typeface="+mj-ea"/>
              </a:rPr>
              <a:t>○ 불량 </a:t>
            </a:r>
            <a:r>
              <a:rPr lang="ko-KR" altLang="en-US" sz="800" dirty="0" smtClean="0">
                <a:latin typeface="+mj-ea"/>
              </a:rPr>
              <a:t>제품이 </a:t>
            </a:r>
            <a:r>
              <a:rPr lang="ko-KR" altLang="en-US" sz="800" dirty="0" err="1" smtClean="0">
                <a:latin typeface="+mj-ea"/>
              </a:rPr>
              <a:t>배송됨</a:t>
            </a:r>
            <a:endParaRPr lang="en-US" altLang="ko-KR" sz="800" dirty="0" smtClean="0">
              <a:latin typeface="+mj-ea"/>
            </a:endParaRPr>
          </a:p>
          <a:p>
            <a:pPr>
              <a:lnSpc>
                <a:spcPct val="200000"/>
              </a:lnSpc>
            </a:pPr>
            <a:r>
              <a:rPr lang="ko-KR" altLang="en-US" sz="800" dirty="0">
                <a:latin typeface="+mj-ea"/>
              </a:rPr>
              <a:t>○ </a:t>
            </a:r>
            <a:r>
              <a:rPr lang="ko-KR" altLang="en-US" sz="800" dirty="0" smtClean="0">
                <a:latin typeface="+mj-ea"/>
              </a:rPr>
              <a:t>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p>
            <a:pPr>
              <a:lnSpc>
                <a:spcPct val="200000"/>
              </a:lnSpc>
            </a:pPr>
            <a:r>
              <a:rPr lang="ko-KR" altLang="en-US" sz="800" dirty="0">
                <a:latin typeface="+mj-ea"/>
              </a:rPr>
              <a:t>○ </a:t>
            </a:r>
            <a:r>
              <a:rPr lang="ko-KR" altLang="en-US" sz="800" dirty="0" smtClean="0">
                <a:latin typeface="+mj-ea"/>
              </a:rPr>
              <a:t>주문한 </a:t>
            </a:r>
            <a:r>
              <a:rPr lang="ko-KR" altLang="en-US" sz="800" dirty="0">
                <a:latin typeface="+mj-ea"/>
              </a:rPr>
              <a:t>제품과 다른 제품이 </a:t>
            </a:r>
            <a:r>
              <a:rPr lang="ko-KR" altLang="en-US" sz="800" dirty="0" err="1" smtClean="0">
                <a:latin typeface="+mj-ea"/>
              </a:rPr>
              <a:t>배송됨</a:t>
            </a:r>
            <a:endParaRPr lang="en-US" altLang="ko-KR" sz="800" dirty="0" smtClean="0">
              <a:latin typeface="+mj-ea"/>
            </a:endParaRPr>
          </a:p>
          <a:p>
            <a:pPr>
              <a:lnSpc>
                <a:spcPct val="200000"/>
              </a:lnSpc>
            </a:pPr>
            <a:r>
              <a:rPr lang="ko-KR" altLang="en-US" sz="800" dirty="0" smtClean="0">
                <a:latin typeface="+mj-ea"/>
              </a:rPr>
              <a:t>○ 기타</a:t>
            </a: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a:latin typeface="+mj-ea"/>
            </a:endParaRPr>
          </a:p>
        </p:txBody>
      </p:sp>
      <p:sp>
        <p:nvSpPr>
          <p:cNvPr id="97" name="모서리가 둥근 직사각형 265">
            <a:extLst>
              <a:ext uri="{FF2B5EF4-FFF2-40B4-BE49-F238E27FC236}">
                <a16:creationId xmlns:a16="http://schemas.microsoft.com/office/drawing/2014/main" id="{31616FFB-3FF0-C846-C1A8-366204588010}"/>
              </a:ext>
            </a:extLst>
          </p:cNvPr>
          <p:cNvSpPr/>
          <p:nvPr/>
        </p:nvSpPr>
        <p:spPr>
          <a:xfrm>
            <a:off x="3863752" y="5591479"/>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다음</a:t>
            </a:r>
            <a:endParaRPr lang="ko-KR" altLang="en-US" sz="800" b="1" dirty="0">
              <a:solidFill>
                <a:schemeClr val="bg1"/>
              </a:solidFill>
            </a:endParaRPr>
          </a:p>
        </p:txBody>
      </p:sp>
      <p:sp>
        <p:nvSpPr>
          <p:cNvPr id="106" name="모서리가 둥근 직사각형 264">
            <a:extLst>
              <a:ext uri="{FF2B5EF4-FFF2-40B4-BE49-F238E27FC236}">
                <a16:creationId xmlns:a16="http://schemas.microsoft.com/office/drawing/2014/main" id="{F6DF594A-5B81-9C31-51F8-1802D3355EA8}"/>
              </a:ext>
            </a:extLst>
          </p:cNvPr>
          <p:cNvSpPr/>
          <p:nvPr/>
        </p:nvSpPr>
        <p:spPr>
          <a:xfrm>
            <a:off x="1497571" y="5588273"/>
            <a:ext cx="231243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44" name="TextBox 43">
            <a:extLst>
              <a:ext uri="{FF2B5EF4-FFF2-40B4-BE49-F238E27FC236}">
                <a16:creationId xmlns:a16="http://schemas.microsoft.com/office/drawing/2014/main" id="{8B29133D-5902-4CD9-91AB-A45E38931F4C}"/>
              </a:ext>
            </a:extLst>
          </p:cNvPr>
          <p:cNvSpPr txBox="1"/>
          <p:nvPr/>
        </p:nvSpPr>
        <p:spPr>
          <a:xfrm>
            <a:off x="3462554" y="2656651"/>
            <a:ext cx="2459328" cy="246221"/>
          </a:xfrm>
          <a:prstGeom prst="rect">
            <a:avLst/>
          </a:prstGeom>
          <a:noFill/>
        </p:spPr>
        <p:txBody>
          <a:bodyPr wrap="none" rtlCol="0">
            <a:spAutoFit/>
          </a:bodyPr>
          <a:lstStyle/>
          <a:p>
            <a:r>
              <a:rPr lang="en-US" altLang="ko-KR" sz="1000" b="1" dirty="0" smtClean="0">
                <a:latin typeface="+mn-ea"/>
              </a:rPr>
              <a:t>1. </a:t>
            </a:r>
            <a:r>
              <a:rPr lang="ko-KR" altLang="en-US" sz="1000" b="1" dirty="0" err="1" smtClean="0">
                <a:latin typeface="+mn-ea"/>
              </a:rPr>
              <a:t>반품사유</a:t>
            </a:r>
            <a:r>
              <a:rPr lang="ko-KR" altLang="en-US" sz="1000" b="1" dirty="0" smtClean="0">
                <a:latin typeface="+mn-ea"/>
              </a:rPr>
              <a:t> 선택  </a:t>
            </a:r>
            <a:r>
              <a:rPr lang="en-US" altLang="ko-KR" sz="1000" dirty="0" smtClean="0">
                <a:solidFill>
                  <a:schemeClr val="tx1">
                    <a:lumMod val="50000"/>
                    <a:lumOff val="50000"/>
                  </a:schemeClr>
                </a:solidFill>
                <a:latin typeface="+mn-ea"/>
                <a:sym typeface="Wingdings" panose="05000000000000000000" pitchFamily="2" charset="2"/>
              </a:rPr>
              <a:t>   2. </a:t>
            </a:r>
            <a:r>
              <a:rPr lang="ko-KR" altLang="en-US" sz="1000" dirty="0" err="1" smtClean="0">
                <a:solidFill>
                  <a:schemeClr val="tx1">
                    <a:lumMod val="50000"/>
                    <a:lumOff val="50000"/>
                  </a:schemeClr>
                </a:solidFill>
                <a:latin typeface="+mn-ea"/>
                <a:sym typeface="Wingdings" panose="05000000000000000000" pitchFamily="2" charset="2"/>
              </a:rPr>
              <a:t>반품제품</a:t>
            </a:r>
            <a:r>
              <a:rPr lang="ko-KR" altLang="en-US" sz="1000" dirty="0" smtClean="0">
                <a:solidFill>
                  <a:schemeClr val="tx1">
                    <a:lumMod val="50000"/>
                    <a:lumOff val="50000"/>
                  </a:schemeClr>
                </a:solidFill>
                <a:latin typeface="+mn-ea"/>
                <a:sym typeface="Wingdings" panose="05000000000000000000" pitchFamily="2" charset="2"/>
              </a:rPr>
              <a:t> 선택</a:t>
            </a:r>
            <a:endParaRPr lang="ko-KR" altLang="en-US" sz="1000" dirty="0">
              <a:solidFill>
                <a:schemeClr val="tx1">
                  <a:lumMod val="50000"/>
                  <a:lumOff val="50000"/>
                </a:schemeClr>
              </a:solidFill>
              <a:latin typeface="+mn-ea"/>
            </a:endParaRPr>
          </a:p>
        </p:txBody>
      </p:sp>
      <p:sp>
        <p:nvSpPr>
          <p:cNvPr id="45" name="직사각형 44"/>
          <p:cNvSpPr/>
          <p:nvPr/>
        </p:nvSpPr>
        <p:spPr>
          <a:xfrm>
            <a:off x="72427" y="601656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48" name="직사각형 47"/>
          <p:cNvSpPr/>
          <p:nvPr/>
        </p:nvSpPr>
        <p:spPr>
          <a:xfrm>
            <a:off x="1497571" y="5230315"/>
            <a:ext cx="7334733" cy="299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lvl="0" indent="-92075">
              <a:buFont typeface="Arial" panose="020B0604020202020204" pitchFamily="34" charset="0"/>
              <a:buChar char="•"/>
              <a:tabLst>
                <a:tab pos="177800" algn="l"/>
              </a:tabLst>
            </a:pPr>
            <a:r>
              <a:rPr lang="ko-KR" altLang="en-US" sz="800" dirty="0" err="1" smtClean="0">
                <a:solidFill>
                  <a:schemeClr val="tx1">
                    <a:lumMod val="50000"/>
                    <a:lumOff val="50000"/>
                  </a:schemeClr>
                </a:solidFill>
              </a:rPr>
              <a:t>샘플마켓</a:t>
            </a:r>
            <a:r>
              <a:rPr lang="ko-KR" altLang="en-US" sz="800" dirty="0" smtClean="0">
                <a:solidFill>
                  <a:schemeClr val="tx1">
                    <a:lumMod val="50000"/>
                    <a:lumOff val="50000"/>
                  </a:schemeClr>
                </a:solidFill>
              </a:rPr>
              <a:t> 제품</a:t>
            </a:r>
            <a:r>
              <a:rPr lang="en-US" altLang="ko-KR" sz="800" dirty="0" smtClean="0">
                <a:solidFill>
                  <a:schemeClr val="tx1">
                    <a:lumMod val="50000"/>
                    <a:lumOff val="50000"/>
                  </a:schemeClr>
                </a:solidFill>
              </a:rPr>
              <a:t>, </a:t>
            </a:r>
            <a:r>
              <a:rPr lang="ko-KR" altLang="en-US" sz="800" dirty="0" err="1">
                <a:solidFill>
                  <a:schemeClr val="tx1">
                    <a:lumMod val="50000"/>
                    <a:lumOff val="50000"/>
                  </a:schemeClr>
                </a:solidFill>
              </a:rPr>
              <a:t>증정품에</a:t>
            </a:r>
            <a:r>
              <a:rPr lang="ko-KR" altLang="en-US" sz="800" dirty="0">
                <a:solidFill>
                  <a:schemeClr val="tx1">
                    <a:lumMod val="50000"/>
                    <a:lumOff val="50000"/>
                  </a:schemeClr>
                </a:solidFill>
              </a:rPr>
              <a:t> </a:t>
            </a:r>
            <a:r>
              <a:rPr lang="ko-KR" altLang="en-US" sz="800" dirty="0" smtClean="0">
                <a:solidFill>
                  <a:schemeClr val="tx1">
                    <a:lumMod val="50000"/>
                    <a:lumOff val="50000"/>
                  </a:schemeClr>
                </a:solidFill>
              </a:rPr>
              <a:t>문제가 있어 반품이 필요할 시 고객센터로 문의해 주세요</a:t>
            </a:r>
            <a:r>
              <a:rPr lang="en-US" altLang="ko-KR" sz="800" dirty="0" smtClean="0">
                <a:solidFill>
                  <a:schemeClr val="tx1">
                    <a:lumMod val="50000"/>
                    <a:lumOff val="50000"/>
                  </a:schemeClr>
                </a:solidFill>
              </a:rPr>
              <a:t>. (</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graphicFrame>
        <p:nvGraphicFramePr>
          <p:cNvPr id="41" name="표 40"/>
          <p:cNvGraphicFramePr>
            <a:graphicFrameLocks noGrp="1"/>
          </p:cNvGraphicFramePr>
          <p:nvPr>
            <p:extLst>
              <p:ext uri="{D42A27DB-BD31-4B8C-83A1-F6EECF244321}">
                <p14:modId xmlns:p14="http://schemas.microsoft.com/office/powerpoint/2010/main" val="2352614585"/>
              </p:ext>
            </p:extLst>
          </p:nvPr>
        </p:nvGraphicFramePr>
        <p:xfrm>
          <a:off x="9024880" y="53333"/>
          <a:ext cx="3119792" cy="1893804"/>
        </p:xfrm>
        <a:graphic>
          <a:graphicData uri="http://schemas.openxmlformats.org/drawingml/2006/table">
            <a:tbl>
              <a:tblPr firstRow="1" bandRow="1">
                <a:tableStyleId>{5C22544A-7EE6-4342-B048-85BDC9FD1C3A}</a:tableStyleId>
              </a:tblPr>
              <a:tblGrid>
                <a:gridCol w="535420">
                  <a:extLst>
                    <a:ext uri="{9D8B030D-6E8A-4147-A177-3AD203B41FA5}">
                      <a16:colId xmlns:a16="http://schemas.microsoft.com/office/drawing/2014/main" val="2939302522"/>
                    </a:ext>
                  </a:extLst>
                </a:gridCol>
                <a:gridCol w="927662">
                  <a:extLst>
                    <a:ext uri="{9D8B030D-6E8A-4147-A177-3AD203B41FA5}">
                      <a16:colId xmlns:a16="http://schemas.microsoft.com/office/drawing/2014/main" val="1431353443"/>
                    </a:ext>
                  </a:extLst>
                </a:gridCol>
                <a:gridCol w="1656710">
                  <a:extLst>
                    <a:ext uri="{9D8B030D-6E8A-4147-A177-3AD203B41FA5}">
                      <a16:colId xmlns:a16="http://schemas.microsoft.com/office/drawing/2014/main" val="2809361054"/>
                    </a:ext>
                  </a:extLst>
                </a:gridCol>
              </a:tblGrid>
              <a:tr h="21035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귀책구분</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BO</a:t>
                      </a: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반품사유</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FO</a:t>
                      </a: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반품사유</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0912"/>
                  </a:ext>
                </a:extLst>
              </a:tr>
              <a:tr h="210354">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고객귀책</a:t>
                      </a:r>
                      <a:endParaRPr lang="ko-KR" altLang="en-US" sz="800" b="0"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lt"/>
                          <a:ea typeface="+mn-ea"/>
                          <a:cs typeface="+mn-cs"/>
                        </a:rPr>
                        <a:t>단순 변심</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lt"/>
                          <a:ea typeface="+mn-ea"/>
                          <a:cs typeface="+mn-cs"/>
                        </a:rPr>
                        <a:t>단순변심</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23130179"/>
                  </a:ext>
                </a:extLst>
              </a:tr>
              <a:tr h="210354">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배송지</a:t>
                      </a:r>
                      <a:r>
                        <a:rPr lang="ko-KR" altLang="en-US" sz="800" dirty="0" smtClean="0"/>
                        <a:t> </a:t>
                      </a:r>
                      <a:r>
                        <a:rPr lang="ko-KR" altLang="en-US" sz="800" dirty="0" err="1" smtClean="0"/>
                        <a:t>오기입</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endParaRPr lang="en-US" altLang="ko-KR" sz="800" dirty="0" smtClean="0">
                        <a:latin typeface="+mj-ea"/>
                      </a:endParaRP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9144558"/>
                  </a:ext>
                </a:extLst>
              </a:tr>
              <a:tr h="210354">
                <a:tc row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당사귀책</a:t>
                      </a:r>
                      <a:endParaRPr lang="ko-KR" altLang="en-US" sz="800" b="1"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제품 불량</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불량 제품이 </a:t>
                      </a:r>
                      <a:r>
                        <a:rPr lang="ko-KR" altLang="en-US" sz="800" dirty="0" err="1" smtClean="0">
                          <a:latin typeface="+mj-ea"/>
                        </a:rPr>
                        <a:t>배송됨</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7949986"/>
                  </a:ext>
                </a:extLst>
              </a:tr>
              <a:tr h="210354">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피부 트러블</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bg2">
                              <a:lumMod val="75000"/>
                            </a:schemeClr>
                          </a:solidFill>
                          <a:latin typeface="+mj-ea"/>
                        </a:rPr>
                        <a:t>FO</a:t>
                      </a:r>
                      <a:r>
                        <a:rPr lang="ko-KR" altLang="en-US" sz="800" dirty="0" smtClean="0">
                          <a:solidFill>
                            <a:schemeClr val="bg2">
                              <a:lumMod val="75000"/>
                            </a:schemeClr>
                          </a:solidFill>
                          <a:latin typeface="+mj-ea"/>
                        </a:rPr>
                        <a:t>에서는 해당 사유 제공하지 않음</a:t>
                      </a:r>
                      <a:endParaRPr lang="en-US" altLang="ko-KR" sz="800" dirty="0" smtClean="0">
                        <a:solidFill>
                          <a:schemeClr val="bg2">
                            <a:lumMod val="75000"/>
                          </a:schemeClr>
                        </a:solidFill>
                        <a:latin typeface="+mj-ea"/>
                      </a:endParaRP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75807527"/>
                  </a:ext>
                </a:extLst>
              </a:tr>
              <a:tr h="210354">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제품</a:t>
                      </a:r>
                      <a:r>
                        <a:rPr lang="en-US" altLang="ko-KR" sz="800" baseline="0" dirty="0" smtClean="0"/>
                        <a:t> </a:t>
                      </a:r>
                      <a:r>
                        <a:rPr lang="ko-KR" altLang="en-US" sz="800" baseline="0" dirty="0" err="1" smtClean="0"/>
                        <a:t>오배송</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주문한 제품과 다른 제품이 </a:t>
                      </a:r>
                      <a:r>
                        <a:rPr lang="ko-KR" altLang="en-US" sz="800" dirty="0" err="1" smtClean="0">
                          <a:latin typeface="+mj-ea"/>
                        </a:rPr>
                        <a:t>배송됨</a:t>
                      </a:r>
                      <a:endParaRPr lang="en-US" altLang="ko-KR" sz="800" dirty="0" smtClean="0">
                        <a:latin typeface="+mj-ea"/>
                      </a:endParaRP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82669471"/>
                  </a:ext>
                </a:extLst>
              </a:tr>
              <a:tr h="210354">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aseline="0" dirty="0" smtClean="0"/>
                        <a:t>배송 불만</a:t>
                      </a:r>
                      <a:r>
                        <a:rPr lang="en-US" altLang="ko-KR" sz="800" baseline="0" dirty="0" smtClean="0"/>
                        <a:t>(</a:t>
                      </a:r>
                      <a:r>
                        <a:rPr lang="ko-KR" altLang="en-US" sz="800" baseline="0" dirty="0" smtClean="0"/>
                        <a:t>파손</a:t>
                      </a:r>
                      <a:r>
                        <a:rPr lang="en-US" altLang="ko-KR" sz="800" baseline="0" dirty="0" smtClean="0"/>
                        <a:t>)</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6083436"/>
                  </a:ext>
                </a:extLst>
              </a:tr>
              <a:tr h="21035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판단불가</a:t>
                      </a:r>
                      <a:endParaRPr lang="ko-KR" altLang="en-US" sz="800" b="1"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기타</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기타</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8641997"/>
                  </a:ext>
                </a:extLst>
              </a:tr>
            </a:tbl>
          </a:graphicData>
        </a:graphic>
      </p:graphicFrame>
    </p:spTree>
    <p:extLst>
      <p:ext uri="{BB962C8B-B14F-4D97-AF65-F5344CB8AC3E}">
        <p14:creationId xmlns:p14="http://schemas.microsoft.com/office/powerpoint/2010/main" val="3228604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반품사유</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IN_PC_MYP_01_18</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795423576"/>
              </p:ext>
            </p:extLst>
          </p:nvPr>
        </p:nvGraphicFramePr>
        <p:xfrm>
          <a:off x="9000565" y="44624"/>
          <a:ext cx="3152540" cy="495868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반품사유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선택된 </a:t>
                      </a:r>
                      <a:r>
                        <a:rPr lang="ko-KR" altLang="en-US" sz="800" b="0" u="none" baseline="0" dirty="0" err="1" smtClean="0">
                          <a:solidFill>
                            <a:schemeClr val="tx1"/>
                          </a:solidFill>
                          <a:latin typeface="+mn-ea"/>
                          <a:ea typeface="+mn-ea"/>
                        </a:rPr>
                        <a:t>반품사유</a:t>
                      </a:r>
                      <a:r>
                        <a:rPr lang="ko-KR" altLang="en-US" sz="800" b="0" u="none" baseline="0" dirty="0" smtClean="0">
                          <a:solidFill>
                            <a:schemeClr val="tx1"/>
                          </a:solidFill>
                          <a:latin typeface="+mn-ea"/>
                          <a:ea typeface="+mn-ea"/>
                        </a:rPr>
                        <a:t> 없음</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반품사유</a:t>
                      </a:r>
                      <a:r>
                        <a:rPr lang="ko-KR" altLang="en-US" sz="800" b="0" u="none" baseline="0" dirty="0" smtClean="0">
                          <a:solidFill>
                            <a:schemeClr val="tx1"/>
                          </a:solidFill>
                          <a:latin typeface="+mn-ea"/>
                          <a:ea typeface="+mn-ea"/>
                        </a:rPr>
                        <a:t> 리스트에서 </a:t>
                      </a:r>
                      <a:r>
                        <a:rPr lang="ko-KR" altLang="en-US" sz="800" b="0" u="none" baseline="0" dirty="0" err="1" smtClean="0">
                          <a:solidFill>
                            <a:schemeClr val="tx1"/>
                          </a:solidFill>
                          <a:latin typeface="+mn-ea"/>
                          <a:ea typeface="+mn-ea"/>
                        </a:rPr>
                        <a:t>택</a:t>
                      </a:r>
                      <a:r>
                        <a:rPr lang="en-US" altLang="ko-KR" sz="800" b="0" u="none" baseline="0" dirty="0" smtClean="0">
                          <a:solidFill>
                            <a:schemeClr val="tx1"/>
                          </a:solidFill>
                          <a:latin typeface="+mn-ea"/>
                          <a:ea typeface="+mn-ea"/>
                        </a:rPr>
                        <a:t>1</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1-1. ‘</a:t>
                      </a:r>
                      <a:r>
                        <a:rPr lang="ko-KR" altLang="en-US" sz="800" b="1" dirty="0" err="1" smtClean="0">
                          <a:latin typeface="+mj-ea"/>
                        </a:rPr>
                        <a:t>배송지를</a:t>
                      </a:r>
                      <a:r>
                        <a:rPr lang="ko-KR" altLang="en-US" sz="800" b="1" dirty="0" smtClean="0">
                          <a:latin typeface="+mj-ea"/>
                        </a:rPr>
                        <a:t> 잘못 입력하여 다른 주소로 </a:t>
                      </a:r>
                      <a:r>
                        <a:rPr lang="ko-KR" altLang="en-US" sz="800" b="1" dirty="0" err="1" smtClean="0">
                          <a:latin typeface="+mj-ea"/>
                        </a:rPr>
                        <a:t>배송됨</a:t>
                      </a:r>
                      <a:r>
                        <a:rPr lang="en-US" altLang="ko-KR" sz="800" b="1" dirty="0" smtClean="0">
                          <a:latin typeface="+mj-ea"/>
                        </a:rPr>
                        <a:t>’ </a:t>
                      </a:r>
                      <a:r>
                        <a:rPr lang="ko-KR" altLang="en-US" sz="800" b="1" dirty="0" smtClean="0">
                          <a:latin typeface="+mj-ea"/>
                        </a:rPr>
                        <a:t>선택 </a:t>
                      </a:r>
                      <a:endParaRPr lang="en-US" altLang="ko-KR" sz="800" b="1" dirty="0" smtClean="0">
                        <a:latin typeface="+mj-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latin typeface="+mj-ea"/>
                        </a:rPr>
                        <a:t>하단에 안내 메시지 출력</a:t>
                      </a:r>
                      <a:endParaRPr lang="en-US" altLang="ko-KR" sz="800" dirty="0" smtClean="0">
                        <a:latin typeface="+mj-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dirty="0" smtClean="0">
                          <a:latin typeface="+mj-ea"/>
                        </a:rPr>
                        <a:t>‘</a:t>
                      </a:r>
                      <a:r>
                        <a:rPr lang="ko-KR" altLang="en-US" sz="800" dirty="0" err="1" smtClean="0">
                          <a:latin typeface="+mj-ea"/>
                        </a:rPr>
                        <a:t>교환신청</a:t>
                      </a:r>
                      <a:r>
                        <a:rPr lang="en-US" altLang="ko-KR" sz="800" dirty="0" smtClean="0">
                          <a:latin typeface="+mj-ea"/>
                        </a:rPr>
                        <a:t>’ </a:t>
                      </a:r>
                      <a:r>
                        <a:rPr lang="ko-KR" altLang="en-US" sz="800" dirty="0" smtClean="0">
                          <a:latin typeface="+mj-ea"/>
                        </a:rPr>
                        <a:t>버튼 탭 시 </a:t>
                      </a:r>
                      <a:r>
                        <a:rPr lang="en-US" altLang="ko-KR" sz="800" dirty="0" smtClean="0">
                          <a:latin typeface="+mj-ea"/>
                        </a:rPr>
                        <a:t>‘</a:t>
                      </a:r>
                      <a:r>
                        <a:rPr lang="ko-KR" altLang="en-US" sz="800" dirty="0" err="1" smtClean="0">
                          <a:latin typeface="+mj-ea"/>
                        </a:rPr>
                        <a:t>교환</a:t>
                      </a:r>
                      <a:r>
                        <a:rPr lang="ko-KR" altLang="en-US" sz="800" dirty="0" err="1" smtClean="0"/>
                        <a:t>신청</a:t>
                      </a:r>
                      <a:r>
                        <a:rPr lang="en-US" altLang="ko-KR" sz="800" dirty="0" smtClean="0"/>
                        <a:t>_</a:t>
                      </a:r>
                      <a:r>
                        <a:rPr lang="ko-KR" altLang="en-US" sz="800" dirty="0" err="1" smtClean="0"/>
                        <a:t>교환사유</a:t>
                      </a:r>
                      <a:r>
                        <a:rPr lang="ko-KR" altLang="en-US" sz="800" dirty="0" smtClean="0"/>
                        <a:t> 선택</a:t>
                      </a:r>
                      <a:r>
                        <a:rPr lang="en-US" altLang="ko-KR" sz="800" dirty="0" smtClean="0"/>
                        <a:t>’ </a:t>
                      </a:r>
                      <a:r>
                        <a:rPr lang="ko-KR" altLang="en-US" sz="800" dirty="0" smtClean="0"/>
                        <a:t>화면에 </a:t>
                      </a:r>
                      <a:r>
                        <a:rPr lang="ko-KR" altLang="en-US" sz="800" dirty="0" smtClean="0">
                          <a:latin typeface="+mj-ea"/>
                        </a:rPr>
                        <a:t>선택에 </a:t>
                      </a:r>
                      <a:r>
                        <a:rPr lang="en-US" altLang="ko-KR" sz="800" dirty="0" smtClean="0">
                          <a:latin typeface="+mj-ea"/>
                        </a:rPr>
                        <a:t>‘</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r>
                        <a:rPr lang="en-US" altLang="ko-KR" sz="800" dirty="0" smtClean="0">
                          <a:latin typeface="+mj-ea"/>
                        </a:rPr>
                        <a:t>’ </a:t>
                      </a:r>
                      <a:r>
                        <a:rPr lang="ko-KR" altLang="en-US" sz="800" dirty="0" smtClean="0">
                          <a:latin typeface="+mj-ea"/>
                        </a:rPr>
                        <a:t>사유가 선택된 상태로 이동</a:t>
                      </a:r>
                      <a:endParaRPr lang="en-US" altLang="ko-KR" sz="800" dirty="0" smtClean="0">
                        <a:latin typeface="+mj-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1-2.</a:t>
                      </a:r>
                      <a:r>
                        <a:rPr lang="en-US" altLang="ko-KR" sz="800" b="1" baseline="0" dirty="0" smtClean="0"/>
                        <a:t> </a:t>
                      </a:r>
                      <a:r>
                        <a:rPr lang="ko-KR" altLang="en-US" sz="800" b="1" dirty="0" err="1" smtClean="0"/>
                        <a:t>당사귀책</a:t>
                      </a:r>
                      <a:r>
                        <a:rPr lang="ko-KR" altLang="en-US" sz="800" b="1" dirty="0" smtClean="0"/>
                        <a:t> 사유 선택 </a:t>
                      </a:r>
                      <a:endParaRPr lang="en-US" altLang="ko-KR" sz="800" b="1"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err="1" smtClean="0"/>
                        <a:t>사진첨부와</a:t>
                      </a:r>
                      <a:r>
                        <a:rPr lang="ko-KR" altLang="en-US" sz="800" dirty="0" smtClean="0"/>
                        <a:t> </a:t>
                      </a:r>
                      <a:r>
                        <a:rPr lang="ko-KR" altLang="en-US" sz="800" dirty="0" err="1" smtClean="0"/>
                        <a:t>상세사유</a:t>
                      </a:r>
                      <a:r>
                        <a:rPr lang="ko-KR" altLang="en-US" sz="800" dirty="0" smtClean="0"/>
                        <a:t> 입력 영역 출력</a:t>
                      </a:r>
                      <a:endParaRPr lang="en-US" altLang="ko-KR" sz="80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t>사진 최대 </a:t>
                      </a:r>
                      <a:r>
                        <a:rPr lang="en-US" altLang="ko-KR" sz="800" dirty="0" smtClean="0"/>
                        <a:t>3</a:t>
                      </a:r>
                      <a:r>
                        <a:rPr lang="ko-KR" altLang="en-US" sz="800" dirty="0" smtClean="0"/>
                        <a:t>장까지 입력</a:t>
                      </a:r>
                      <a:r>
                        <a:rPr lang="ko-KR" altLang="en-US" sz="800" baseline="0" dirty="0" smtClean="0"/>
                        <a:t> 가능하며 최소 </a:t>
                      </a:r>
                      <a:r>
                        <a:rPr lang="en-US" altLang="ko-KR" sz="800" baseline="0" dirty="0" smtClean="0"/>
                        <a:t>1</a:t>
                      </a:r>
                      <a:r>
                        <a:rPr lang="ko-KR" altLang="en-US" sz="800" baseline="0" dirty="0" smtClean="0"/>
                        <a:t>장 입력 필수</a:t>
                      </a:r>
                      <a:endParaRPr lang="en-US" altLang="ko-KR" sz="800" baseline="0" dirty="0" smtClean="0"/>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aseline="0" dirty="0" err="1" smtClean="0"/>
                        <a:t>사진첨부</a:t>
                      </a:r>
                      <a:r>
                        <a:rPr lang="ko-KR" altLang="en-US" sz="800" baseline="0" dirty="0" smtClean="0"/>
                        <a:t> 기능은 공통에서 정의</a:t>
                      </a:r>
                      <a:endParaRPr lang="en-US" altLang="ko-KR" sz="800" baseline="0" dirty="0" smtClean="0"/>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lang="ko-KR" altLang="en-US" sz="800" baseline="0" dirty="0" err="1" smtClean="0"/>
                        <a:t>상세사유</a:t>
                      </a:r>
                      <a:r>
                        <a:rPr lang="ko-KR" altLang="en-US" sz="800" baseline="0" dirty="0" smtClean="0"/>
                        <a:t> 영역</a:t>
                      </a:r>
                      <a:r>
                        <a:rPr lang="en-US" altLang="ko-KR" sz="800" baseline="0" dirty="0" smtClean="0"/>
                        <a:t>: </a:t>
                      </a:r>
                      <a:r>
                        <a:rPr kumimoji="0" lang="ko-KR" altLang="en-US" sz="800" b="0" i="0" u="none" strike="noStrike" kern="1200" cap="none" normalizeH="0" baseline="0" dirty="0" smtClean="0">
                          <a:ln>
                            <a:noFill/>
                          </a:ln>
                          <a:solidFill>
                            <a:schemeClr val="tx1"/>
                          </a:solidFill>
                          <a:effectLst/>
                          <a:latin typeface="+mn-lt"/>
                          <a:ea typeface="+mn-ea"/>
                          <a:cs typeface="+mn-cs"/>
                        </a:rPr>
                        <a:t>제한 글자 수는 </a:t>
                      </a:r>
                      <a:r>
                        <a:rPr kumimoji="0" lang="ko-KR" altLang="en-US" sz="800" b="0" i="0" u="none" strike="noStrike" kern="1200" cap="none" normalizeH="0" baseline="0" dirty="0" err="1" smtClean="0">
                          <a:ln>
                            <a:noFill/>
                          </a:ln>
                          <a:solidFill>
                            <a:schemeClr val="tx1"/>
                          </a:solidFill>
                          <a:effectLst/>
                          <a:latin typeface="+mn-lt"/>
                          <a:ea typeface="+mn-ea"/>
                          <a:cs typeface="+mn-cs"/>
                        </a:rPr>
                        <a:t>텍스트박스</a:t>
                      </a:r>
                      <a:r>
                        <a:rPr kumimoji="0" lang="ko-KR" altLang="en-US" sz="800" b="0" i="0" u="none" strike="noStrike" kern="1200" cap="none" normalizeH="0" baseline="0" dirty="0" smtClean="0">
                          <a:ln>
                            <a:noFill/>
                          </a:ln>
                          <a:solidFill>
                            <a:schemeClr val="tx1"/>
                          </a:solidFill>
                          <a:effectLst/>
                          <a:latin typeface="+mn-lt"/>
                          <a:ea typeface="+mn-ea"/>
                          <a:cs typeface="+mn-cs"/>
                        </a:rPr>
                        <a:t> 우측 하단에서 </a:t>
                      </a:r>
                      <a:r>
                        <a:rPr kumimoji="0" lang="ko-KR" altLang="en-US" sz="800" b="0" i="0" u="none" strike="noStrike" kern="1200" cap="none" normalizeH="0" baseline="0" dirty="0" err="1" smtClean="0">
                          <a:ln>
                            <a:noFill/>
                          </a:ln>
                          <a:solidFill>
                            <a:schemeClr val="tx1"/>
                          </a:solidFill>
                          <a:effectLst/>
                          <a:latin typeface="+mn-lt"/>
                          <a:ea typeface="+mn-ea"/>
                          <a:cs typeface="+mn-cs"/>
                        </a:rPr>
                        <a:t>카운팅되며</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제한된 글자 수 이상 입력 시도 시 반응 없도록 처리 </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enter </a:t>
                      </a:r>
                      <a:r>
                        <a:rPr kumimoji="0" lang="ko-KR" altLang="en-US" sz="800" b="0" i="0" u="none" strike="noStrike" kern="1200" cap="none" normalizeH="0" baseline="0" dirty="0" smtClean="0">
                          <a:ln>
                            <a:noFill/>
                          </a:ln>
                          <a:solidFill>
                            <a:schemeClr val="tx1"/>
                          </a:solidFill>
                          <a:effectLst/>
                          <a:latin typeface="+mn-lt"/>
                          <a:ea typeface="+mn-ea"/>
                          <a:cs typeface="+mn-cs"/>
                        </a:rPr>
                        <a:t>연속으로 두 번까지 입력 가능</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세 번째부터는 반응 없도록 구현</a:t>
                      </a:r>
                      <a:r>
                        <a:rPr kumimoji="0" lang="en-US" altLang="ko-KR" sz="800" b="0" i="0" u="none" strike="noStrike" kern="1200" cap="none" normalizeH="0" baseline="0" dirty="0" smtClean="0">
                          <a:ln>
                            <a:noFill/>
                          </a:ln>
                          <a:solidFill>
                            <a:schemeClr val="tx1"/>
                          </a:solidFill>
                          <a:effectLst/>
                          <a:latin typeface="+mn-lt"/>
                          <a:ea typeface="+mn-ea"/>
                          <a:cs typeface="+mn-cs"/>
                        </a:rPr>
                        <a:t>)</a:t>
                      </a: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일정 길이 이상 길어질 시 </a:t>
                      </a:r>
                      <a:r>
                        <a:rPr kumimoji="0" lang="ko-KR" altLang="en-US" sz="800" b="0" i="0" u="none" strike="noStrike" kern="1200" cap="none" normalizeH="0" baseline="0" dirty="0" err="1" smtClean="0">
                          <a:ln>
                            <a:noFill/>
                          </a:ln>
                          <a:solidFill>
                            <a:schemeClr val="tx1"/>
                          </a:solidFill>
                          <a:effectLst/>
                          <a:latin typeface="+mn-lt"/>
                          <a:ea typeface="+mn-ea"/>
                          <a:cs typeface="+mn-cs"/>
                        </a:rPr>
                        <a:t>상세사유</a:t>
                      </a:r>
                      <a:r>
                        <a:rPr kumimoji="0" lang="ko-KR" altLang="en-US" sz="800" b="0" i="0" u="none" strike="noStrike" kern="1200" cap="none" normalizeH="0" baseline="0" dirty="0" smtClean="0">
                          <a:ln>
                            <a:noFill/>
                          </a:ln>
                          <a:solidFill>
                            <a:schemeClr val="tx1"/>
                          </a:solidFill>
                          <a:effectLst/>
                          <a:latin typeface="+mn-lt"/>
                          <a:ea typeface="+mn-ea"/>
                          <a:cs typeface="+mn-cs"/>
                        </a:rPr>
                        <a:t> 입력 영역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rPr>
                        <a:t>1-3. </a:t>
                      </a:r>
                      <a:r>
                        <a:rPr kumimoji="0" lang="ko-KR" altLang="en-US" sz="800" b="1" i="0" u="none" strike="noStrike" kern="1200" cap="none" normalizeH="0" baseline="0" dirty="0" smtClean="0">
                          <a:ln>
                            <a:noFill/>
                          </a:ln>
                          <a:solidFill>
                            <a:schemeClr val="tx1"/>
                          </a:solidFill>
                          <a:effectLst/>
                          <a:latin typeface="+mn-lt"/>
                          <a:ea typeface="+mn-ea"/>
                          <a:cs typeface="+mn-cs"/>
                        </a:rPr>
                        <a:t>기타</a:t>
                      </a:r>
                      <a:endParaRPr kumimoji="0" lang="en-US" altLang="ko-KR" sz="800" b="1"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lang="ko-KR" altLang="en-US" sz="800" dirty="0" smtClean="0">
                          <a:latin typeface="+mj-ea"/>
                        </a:rPr>
                        <a:t>하단에 안내 메시지 출력</a:t>
                      </a:r>
                      <a:endParaRPr kumimoji="0" lang="en-US" altLang="ko-KR" sz="800" b="1"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이후 화면에도 해당 버튼에 대해 동일한 처리 필요</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dirty="0" smtClean="0"/>
                        <a:t>다음</a:t>
                      </a:r>
                      <a:endParaRPr lang="en-US" altLang="ko-KR" sz="800" b="1"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err="1" smtClean="0"/>
                        <a:t>반품사유</a:t>
                      </a:r>
                      <a:r>
                        <a:rPr lang="ko-KR" altLang="en-US" sz="800" b="0" baseline="0" dirty="0" smtClean="0"/>
                        <a:t> 선택 없을 시</a:t>
                      </a:r>
                      <a:r>
                        <a:rPr lang="en-US" altLang="ko-KR" sz="800" b="0" baseline="0" dirty="0" smtClean="0"/>
                        <a:t>, </a:t>
                      </a:r>
                      <a:r>
                        <a:rPr lang="ko-KR" altLang="en-US" sz="800" b="0" baseline="0" dirty="0" err="1" smtClean="0"/>
                        <a:t>당사귀책의</a:t>
                      </a:r>
                      <a:r>
                        <a:rPr lang="ko-KR" altLang="en-US" sz="800" b="0" baseline="0" dirty="0" smtClean="0"/>
                        <a:t> </a:t>
                      </a:r>
                      <a:r>
                        <a:rPr lang="ko-KR" altLang="en-US" sz="800" b="0" baseline="0" dirty="0" err="1" smtClean="0"/>
                        <a:t>반품사유</a:t>
                      </a:r>
                      <a:r>
                        <a:rPr lang="ko-KR" altLang="en-US" sz="800" b="0" baseline="0" dirty="0" smtClean="0"/>
                        <a:t> 선택 후 사진 </a:t>
                      </a:r>
                      <a:r>
                        <a:rPr lang="ko-KR" altLang="en-US" sz="800" b="0" baseline="0" dirty="0" err="1" smtClean="0"/>
                        <a:t>미첨부</a:t>
                      </a:r>
                      <a:r>
                        <a:rPr lang="ko-KR" altLang="en-US" sz="800" b="0" baseline="0" dirty="0" smtClean="0"/>
                        <a:t> 시</a:t>
                      </a:r>
                      <a:r>
                        <a:rPr lang="en-US" altLang="ko-KR" sz="800" b="0" baseline="0" dirty="0" smtClean="0"/>
                        <a:t>, </a:t>
                      </a:r>
                      <a:r>
                        <a:rPr lang="ko-KR" altLang="en-US" sz="800" b="0" baseline="0" dirty="0" err="1" smtClean="0"/>
                        <a:t>반품사유를</a:t>
                      </a:r>
                      <a:r>
                        <a:rPr lang="ko-KR" altLang="en-US" sz="800" b="0" baseline="0" dirty="0" smtClean="0"/>
                        <a:t> 기타로 선택 시 다음 버튼 비활성화</a:t>
                      </a:r>
                      <a:endParaRPr lang="en-US" altLang="ko-KR" sz="800" b="0"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비활성화 상태의 다음 버튼 탭 시 </a:t>
                      </a:r>
                      <a:r>
                        <a:rPr lang="en-US" altLang="ko-KR" sz="800" b="0" baseline="0" dirty="0" smtClean="0"/>
                        <a:t>alert</a:t>
                      </a:r>
                      <a:r>
                        <a:rPr lang="ko-KR" altLang="en-US" sz="800" b="0" baseline="0" dirty="0" smtClean="0"/>
                        <a:t>으로 오류 알림</a:t>
                      </a:r>
                      <a:endParaRPr lang="en-US" altLang="ko-KR" sz="800" b="0"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활성화 상태의 다음 버튼 탭 시 </a:t>
                      </a:r>
                      <a:r>
                        <a:rPr lang="en-US" altLang="ko-KR" sz="800" b="0" baseline="0" dirty="0" smtClean="0"/>
                        <a:t>‘</a:t>
                      </a:r>
                      <a:r>
                        <a:rPr lang="ko-KR" altLang="en-US" sz="800" dirty="0" err="1" smtClean="0"/>
                        <a:t>반품신청</a:t>
                      </a:r>
                      <a:r>
                        <a:rPr lang="en-US" altLang="ko-KR" sz="800" dirty="0" smtClean="0"/>
                        <a:t>_</a:t>
                      </a:r>
                      <a:r>
                        <a:rPr lang="ko-KR" altLang="en-US" sz="800" b="0" baseline="0" dirty="0" err="1" smtClean="0"/>
                        <a:t>반품제품</a:t>
                      </a:r>
                      <a:r>
                        <a:rPr lang="ko-KR" altLang="en-US" sz="800" b="0" baseline="0" dirty="0" smtClean="0"/>
                        <a:t> 선택</a:t>
                      </a:r>
                      <a:r>
                        <a:rPr lang="en-US" altLang="ko-KR" sz="800" b="0" baseline="0" dirty="0" smtClean="0"/>
                        <a:t>’</a:t>
                      </a:r>
                      <a:r>
                        <a:rPr lang="ko-KR" altLang="en-US" sz="800" b="0" baseline="0" dirty="0" smtClean="0"/>
                        <a:t> 화면으로 이동</a:t>
                      </a:r>
                      <a:endParaRPr lang="en-US" altLang="ko-KR" sz="800" b="0" baseline="0" dirty="0" smtClean="0"/>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baseline="0" dirty="0" smtClean="0"/>
                        <a:t>취소</a:t>
                      </a:r>
                      <a:endParaRPr lang="en-US" altLang="ko-KR" sz="800" b="1"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클릭</a:t>
                      </a:r>
                      <a:r>
                        <a:rPr lang="en-US" altLang="ko-KR" sz="800" b="0" baseline="0" dirty="0" smtClean="0"/>
                        <a:t>: </a:t>
                      </a:r>
                      <a:r>
                        <a:rPr lang="ko-KR" altLang="en-US" sz="800" b="0" baseline="0" dirty="0" err="1" smtClean="0"/>
                        <a:t>반품신청</a:t>
                      </a:r>
                      <a:r>
                        <a:rPr lang="ko-KR" altLang="en-US" sz="800" b="0" baseline="0" dirty="0" smtClean="0"/>
                        <a:t> 화면을 호출한 화면으로 이동</a:t>
                      </a:r>
                      <a:endParaRPr lang="en-US" altLang="ko-KR" sz="800" b="0" baseline="0" dirty="0" smtClean="0"/>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920374990"/>
                  </a:ext>
                </a:extLst>
              </a:tr>
            </a:tbl>
          </a:graphicData>
        </a:graphic>
      </p:graphicFrame>
      <p:sp>
        <p:nvSpPr>
          <p:cNvPr id="105" name="직사각형 104"/>
          <p:cNvSpPr/>
          <p:nvPr/>
        </p:nvSpPr>
        <p:spPr>
          <a:xfrm>
            <a:off x="1457882" y="784294"/>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반품신청</a:t>
            </a:r>
            <a:endParaRPr lang="en-US" altLang="ko-KR" sz="1200" b="1" dirty="0">
              <a:latin typeface="+mn-ea"/>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44" name="직사각형 43"/>
          <p:cNvSpPr/>
          <p:nvPr/>
        </p:nvSpPr>
        <p:spPr>
          <a:xfrm>
            <a:off x="3061025" y="1501197"/>
            <a:ext cx="3395015" cy="3785652"/>
          </a:xfrm>
          <a:prstGeom prst="rect">
            <a:avLst/>
          </a:prstGeom>
        </p:spPr>
        <p:txBody>
          <a:bodyPr wrap="square">
            <a:spAutoFit/>
          </a:bodyPr>
          <a:lstStyle/>
          <a:p>
            <a:pPr>
              <a:lnSpc>
                <a:spcPct val="200000"/>
              </a:lnSpc>
            </a:pPr>
            <a:r>
              <a:rPr lang="ko-KR" altLang="en-US" sz="800" dirty="0" smtClean="0">
                <a:latin typeface="+mj-ea"/>
              </a:rPr>
              <a:t>○ 단순변심</a:t>
            </a:r>
            <a:endParaRPr lang="en-US" altLang="ko-KR" sz="800" dirty="0" smtClean="0">
              <a:latin typeface="+mj-ea"/>
            </a:endParaRPr>
          </a:p>
          <a:p>
            <a:pPr>
              <a:lnSpc>
                <a:spcPct val="200000"/>
              </a:lnSpc>
            </a:pPr>
            <a:r>
              <a:rPr lang="ko-KR" altLang="en-US" sz="800" dirty="0" smtClean="0">
                <a:latin typeface="+mj-ea"/>
              </a:rPr>
              <a:t>○ </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endParaRPr lang="en-US" altLang="ko-KR" sz="800" dirty="0" smtClean="0">
              <a:latin typeface="+mj-ea"/>
            </a:endParaRPr>
          </a:p>
          <a:p>
            <a:pPr marL="177800">
              <a:tabLst>
                <a:tab pos="177800" algn="l"/>
              </a:tabLst>
            </a:pPr>
            <a:r>
              <a:rPr lang="en-US" altLang="ko-KR" sz="800" dirty="0" smtClean="0">
                <a:solidFill>
                  <a:schemeClr val="bg1">
                    <a:lumMod val="65000"/>
                  </a:schemeClr>
                </a:solidFill>
                <a:latin typeface="맑은 고딕" panose="020B0503020000020004" pitchFamily="50" charset="-127"/>
              </a:rPr>
              <a:t>※ </a:t>
            </a:r>
            <a:r>
              <a:rPr lang="ko-KR" altLang="en-US" sz="800" dirty="0" smtClean="0">
                <a:solidFill>
                  <a:schemeClr val="bg1">
                    <a:lumMod val="65000"/>
                  </a:schemeClr>
                </a:solidFill>
                <a:latin typeface="맑은 고딕" panose="020B0503020000020004" pitchFamily="50" charset="-127"/>
              </a:rPr>
              <a:t>해당 사유로는 전체 </a:t>
            </a:r>
            <a:r>
              <a:rPr lang="ko-KR" altLang="en-US" sz="800" dirty="0" err="1" smtClean="0">
                <a:solidFill>
                  <a:schemeClr val="bg1">
                    <a:lumMod val="65000"/>
                  </a:schemeClr>
                </a:solidFill>
                <a:latin typeface="맑은 고딕" panose="020B0503020000020004" pitchFamily="50" charset="-127"/>
              </a:rPr>
              <a:t>반품만</a:t>
            </a:r>
            <a:r>
              <a:rPr lang="ko-KR" altLang="en-US" sz="800" dirty="0" smtClean="0">
                <a:solidFill>
                  <a:schemeClr val="bg1">
                    <a:lumMod val="65000"/>
                  </a:schemeClr>
                </a:solidFill>
                <a:latin typeface="맑은 고딕" panose="020B0503020000020004" pitchFamily="50" charset="-127"/>
              </a:rPr>
              <a:t> 가능합니다</a:t>
            </a:r>
            <a:r>
              <a:rPr lang="en-US" altLang="ko-KR" sz="800" dirty="0" smtClean="0">
                <a:solidFill>
                  <a:schemeClr val="bg1">
                    <a:lumMod val="65000"/>
                  </a:schemeClr>
                </a:solidFill>
                <a:latin typeface="맑은 고딕" panose="020B0503020000020004" pitchFamily="50" charset="-127"/>
              </a:rPr>
              <a:t>. </a:t>
            </a:r>
            <a:r>
              <a:rPr lang="ko-KR" altLang="en-US" sz="800" dirty="0" smtClean="0">
                <a:solidFill>
                  <a:schemeClr val="bg1">
                    <a:lumMod val="65000"/>
                  </a:schemeClr>
                </a:solidFill>
                <a:latin typeface="맑은 고딕" panose="020B0503020000020004" pitchFamily="50" charset="-127"/>
              </a:rPr>
              <a:t>다른</a:t>
            </a:r>
            <a:r>
              <a:rPr lang="en-US" altLang="ko-KR" sz="800" dirty="0" smtClean="0">
                <a:solidFill>
                  <a:schemeClr val="bg1">
                    <a:lumMod val="65000"/>
                  </a:schemeClr>
                </a:solidFill>
                <a:latin typeface="맑은 고딕" panose="020B0503020000020004" pitchFamily="50" charset="-127"/>
              </a:rPr>
              <a:t> </a:t>
            </a:r>
            <a:r>
              <a:rPr lang="ko-KR" altLang="en-US" sz="800" dirty="0" smtClean="0">
                <a:solidFill>
                  <a:schemeClr val="bg1">
                    <a:lumMod val="65000"/>
                  </a:schemeClr>
                </a:solidFill>
                <a:latin typeface="맑은 고딕" panose="020B0503020000020004" pitchFamily="50" charset="-127"/>
              </a:rPr>
              <a:t>주소로 다시 배송 받길 원하시면 교환신청으로 이동해주세요</a:t>
            </a:r>
            <a:r>
              <a:rPr lang="en-US" altLang="ko-KR" sz="800" dirty="0" smtClean="0">
                <a:solidFill>
                  <a:schemeClr val="bg1">
                    <a:lumMod val="65000"/>
                  </a:schemeClr>
                </a:solidFill>
                <a:latin typeface="맑은 고딕" panose="020B0503020000020004" pitchFamily="50" charset="-127"/>
              </a:rPr>
              <a:t>.</a:t>
            </a:r>
            <a:r>
              <a:rPr lang="ko-KR" altLang="en-US" sz="800" dirty="0" smtClean="0">
                <a:solidFill>
                  <a:schemeClr val="bg1">
                    <a:lumMod val="65000"/>
                  </a:schemeClr>
                </a:solidFill>
                <a:latin typeface="맑은 고딕" panose="020B0503020000020004" pitchFamily="50" charset="-127"/>
              </a:rPr>
              <a:t> </a:t>
            </a:r>
            <a:r>
              <a:rPr lang="ko-KR" altLang="en-US" sz="800" u="sng" dirty="0" err="1" smtClean="0">
                <a:solidFill>
                  <a:schemeClr val="accent5"/>
                </a:solidFill>
                <a:latin typeface="맑은 고딕" panose="020B0503020000020004" pitchFamily="50" charset="-127"/>
              </a:rPr>
              <a:t>교환신청</a:t>
            </a:r>
            <a:r>
              <a:rPr lang="en-US" altLang="ko-KR" sz="800" u="sng" dirty="0" smtClean="0">
                <a:solidFill>
                  <a:schemeClr val="accent5"/>
                </a:solidFill>
                <a:latin typeface="맑은 고딕" panose="020B0503020000020004" pitchFamily="50" charset="-127"/>
              </a:rPr>
              <a:t>&gt;</a:t>
            </a:r>
            <a:endParaRPr lang="en-US" altLang="ko-KR" sz="800" dirty="0" smtClean="0">
              <a:latin typeface="+mj-ea"/>
            </a:endParaRPr>
          </a:p>
          <a:p>
            <a:pPr>
              <a:lnSpc>
                <a:spcPct val="200000"/>
              </a:lnSpc>
            </a:pPr>
            <a:r>
              <a:rPr lang="ko-KR" altLang="en-US" sz="800" dirty="0" smtClean="0">
                <a:latin typeface="+mj-ea"/>
              </a:rPr>
              <a:t>    불량 제품이 </a:t>
            </a:r>
            <a:r>
              <a:rPr lang="ko-KR" altLang="en-US" sz="800" dirty="0" err="1" smtClean="0">
                <a:latin typeface="+mj-ea"/>
              </a:rPr>
              <a:t>배송됨</a:t>
            </a:r>
            <a:endParaRPr lang="en-US" altLang="ko-KR" sz="800" dirty="0" smtClean="0">
              <a:latin typeface="+mj-ea"/>
            </a:endParaRPr>
          </a:p>
          <a:p>
            <a:pPr>
              <a:lnSpc>
                <a:spcPct val="200000"/>
              </a:lnSpc>
            </a:pPr>
            <a:endParaRPr lang="en-US" altLang="ko-KR" sz="800" dirty="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a:latin typeface="+mj-ea"/>
            </a:endParaRPr>
          </a:p>
          <a:p>
            <a:pPr>
              <a:lnSpc>
                <a:spcPct val="200000"/>
              </a:lnSpc>
            </a:pPr>
            <a:endParaRPr lang="en-US" altLang="ko-KR" sz="800" b="1" dirty="0" smtClean="0">
              <a:latin typeface="+mj-ea"/>
            </a:endParaRPr>
          </a:p>
          <a:p>
            <a:pPr>
              <a:lnSpc>
                <a:spcPct val="200000"/>
              </a:lnSpc>
            </a:pPr>
            <a:endParaRPr lang="en-US" altLang="ko-KR" sz="800" dirty="0" smtClean="0">
              <a:latin typeface="+mj-ea"/>
            </a:endParaRPr>
          </a:p>
          <a:p>
            <a:pPr>
              <a:lnSpc>
                <a:spcPct val="200000"/>
              </a:lnSpc>
            </a:pPr>
            <a:r>
              <a:rPr lang="ko-KR" altLang="en-US" sz="800" dirty="0" smtClean="0">
                <a:latin typeface="+mj-ea"/>
              </a:rPr>
              <a:t>○ 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p>
            <a:pPr>
              <a:lnSpc>
                <a:spcPct val="200000"/>
              </a:lnSpc>
            </a:pPr>
            <a:r>
              <a:rPr lang="ko-KR" altLang="en-US" sz="800" dirty="0">
                <a:latin typeface="+mj-ea"/>
              </a:rPr>
              <a:t>○ </a:t>
            </a:r>
            <a:r>
              <a:rPr lang="ko-KR" altLang="en-US" sz="800" dirty="0" smtClean="0">
                <a:latin typeface="+mj-ea"/>
              </a:rPr>
              <a:t>주문한 </a:t>
            </a:r>
            <a:r>
              <a:rPr lang="ko-KR" altLang="en-US" sz="800" dirty="0">
                <a:latin typeface="+mj-ea"/>
              </a:rPr>
              <a:t>제품과 다른 제품이 </a:t>
            </a:r>
            <a:r>
              <a:rPr lang="ko-KR" altLang="en-US" sz="800" dirty="0" err="1" smtClean="0">
                <a:latin typeface="+mj-ea"/>
              </a:rPr>
              <a:t>배송됨</a:t>
            </a:r>
            <a:endParaRPr lang="en-US" altLang="ko-KR" sz="800" dirty="0" smtClean="0">
              <a:latin typeface="+mj-ea"/>
            </a:endParaRPr>
          </a:p>
          <a:p>
            <a:pPr>
              <a:lnSpc>
                <a:spcPct val="200000"/>
              </a:lnSpc>
            </a:pPr>
            <a:r>
              <a:rPr lang="ko-KR" altLang="en-US" sz="800" dirty="0" smtClean="0">
                <a:latin typeface="+mj-ea"/>
              </a:rPr>
              <a:t>○ 기타</a:t>
            </a:r>
            <a:endParaRPr lang="en-US" altLang="ko-KR" sz="800" dirty="0" smtClean="0">
              <a:latin typeface="+mj-ea"/>
            </a:endParaRPr>
          </a:p>
          <a:p>
            <a:pPr marL="177800" lvl="0">
              <a:tabLst>
                <a:tab pos="177800" algn="l"/>
              </a:tabLst>
            </a:pPr>
            <a:r>
              <a:rPr lang="en-US" altLang="ko-KR" sz="800" dirty="0" smtClean="0">
                <a:solidFill>
                  <a:prstClr val="white">
                    <a:lumMod val="65000"/>
                  </a:prstClr>
                </a:solidFill>
                <a:latin typeface="맑은 고딕" panose="020B0503020000020004" pitchFamily="50" charset="-127"/>
              </a:rPr>
              <a:t>※ </a:t>
            </a:r>
            <a:r>
              <a:rPr lang="ko-KR" altLang="en-US" sz="800" dirty="0" smtClean="0">
                <a:solidFill>
                  <a:prstClr val="white">
                    <a:lumMod val="65000"/>
                  </a:prstClr>
                </a:solidFill>
                <a:latin typeface="맑은 고딕" panose="020B0503020000020004" pitchFamily="50" charset="-127"/>
              </a:rPr>
              <a:t>해당하는 반품 사유가 없을 시 고객센터에</a:t>
            </a:r>
            <a:r>
              <a:rPr lang="en-US" altLang="ko-KR" sz="800" dirty="0" smtClean="0">
                <a:solidFill>
                  <a:prstClr val="white">
                    <a:lumMod val="65000"/>
                  </a:prstClr>
                </a:solidFill>
                <a:latin typeface="맑은 고딕" panose="020B0503020000020004" pitchFamily="50" charset="-127"/>
              </a:rPr>
              <a:t> </a:t>
            </a:r>
            <a:r>
              <a:rPr lang="ko-KR" altLang="en-US" sz="800" dirty="0" smtClean="0">
                <a:solidFill>
                  <a:prstClr val="white">
                    <a:lumMod val="65000"/>
                  </a:prstClr>
                </a:solidFill>
                <a:latin typeface="맑은 고딕" panose="020B0503020000020004" pitchFamily="50" charset="-127"/>
              </a:rPr>
              <a:t>문의 후 반품해주세요</a:t>
            </a:r>
            <a:r>
              <a:rPr lang="en-US" altLang="ko-KR" sz="800" dirty="0" smtClean="0">
                <a:solidFill>
                  <a:prstClr val="white">
                    <a:lumMod val="65000"/>
                  </a:prstClr>
                </a:solidFill>
                <a:latin typeface="맑은 고딕" panose="020B0503020000020004" pitchFamily="50" charset="-127"/>
              </a:rPr>
              <a:t>.</a:t>
            </a:r>
            <a:r>
              <a:rPr lang="ko-KR" altLang="en-US" sz="800" dirty="0" smtClean="0">
                <a:solidFill>
                  <a:prstClr val="white">
                    <a:lumMod val="65000"/>
                  </a:prstClr>
                </a:solidFill>
                <a:latin typeface="맑은 고딕" panose="020B0503020000020004" pitchFamily="50" charset="-127"/>
              </a:rPr>
              <a:t> </a:t>
            </a:r>
            <a:r>
              <a:rPr lang="en-US" altLang="ko-KR" sz="800" dirty="0" smtClean="0">
                <a:solidFill>
                  <a:prstClr val="white">
                    <a:lumMod val="65000"/>
                  </a:prstClr>
                </a:solidFill>
                <a:latin typeface="맑은 고딕" panose="020B0503020000020004" pitchFamily="50" charset="-127"/>
              </a:rPr>
              <a:t>(</a:t>
            </a:r>
            <a:r>
              <a:rPr lang="ko-KR" altLang="en-US" sz="800" dirty="0" smtClean="0">
                <a:solidFill>
                  <a:prstClr val="white">
                    <a:lumMod val="65000"/>
                  </a:prstClr>
                </a:solidFill>
                <a:latin typeface="맑은 고딕" panose="020B0503020000020004" pitchFamily="50" charset="-127"/>
              </a:rPr>
              <a:t>고객센터</a:t>
            </a:r>
            <a:r>
              <a:rPr lang="en-US" altLang="ko-KR" sz="800" dirty="0" smtClean="0">
                <a:solidFill>
                  <a:prstClr val="white">
                    <a:lumMod val="65000"/>
                  </a:prstClr>
                </a:solidFill>
                <a:latin typeface="맑은 고딕" panose="020B0503020000020004" pitchFamily="50" charset="-127"/>
              </a:rPr>
              <a:t>: 080-380-0114, </a:t>
            </a:r>
            <a:r>
              <a:rPr lang="en-US" altLang="ko-KR" sz="800" u="sng" dirty="0" smtClean="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grpSp>
        <p:nvGrpSpPr>
          <p:cNvPr id="45" name="그룹 44"/>
          <p:cNvGrpSpPr/>
          <p:nvPr/>
        </p:nvGrpSpPr>
        <p:grpSpPr>
          <a:xfrm>
            <a:off x="3155638" y="2379518"/>
            <a:ext cx="97778" cy="97778"/>
            <a:chOff x="4295800" y="2110728"/>
            <a:chExt cx="133350" cy="133350"/>
          </a:xfrm>
        </p:grpSpPr>
        <p:sp>
          <p:nvSpPr>
            <p:cNvPr id="46"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7"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48" name="직사각형 47"/>
          <p:cNvSpPr/>
          <p:nvPr/>
        </p:nvSpPr>
        <p:spPr>
          <a:xfrm>
            <a:off x="3305172" y="2505068"/>
            <a:ext cx="3078860" cy="1718074"/>
          </a:xfrm>
          <a:prstGeom prst="rect">
            <a:avLst/>
          </a:prstGeom>
          <a:solidFill>
            <a:schemeClr val="bg2">
              <a:lumMod val="9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72000" rtlCol="0" anchor="t"/>
          <a:lstStyle/>
          <a:p>
            <a:pPr lvl="0" indent="92075">
              <a:lnSpc>
                <a:spcPct val="200000"/>
              </a:lnSpc>
            </a:pPr>
            <a:r>
              <a:rPr lang="en-US" altLang="ko-KR" sz="800" dirty="0">
                <a:solidFill>
                  <a:prstClr val="black"/>
                </a:solidFill>
                <a:latin typeface="맑은 고딕" panose="020B0503020000020004" pitchFamily="50" charset="-127"/>
              </a:rPr>
              <a:t>[</a:t>
            </a:r>
            <a:r>
              <a:rPr lang="ko-KR" altLang="en-US" sz="800" dirty="0">
                <a:solidFill>
                  <a:prstClr val="black"/>
                </a:solidFill>
                <a:latin typeface="맑은 고딕" panose="020B0503020000020004" pitchFamily="50" charset="-127"/>
              </a:rPr>
              <a:t>필수</a:t>
            </a:r>
            <a:r>
              <a:rPr lang="en-US" altLang="ko-KR" sz="800" dirty="0">
                <a:solidFill>
                  <a:prstClr val="black"/>
                </a:solidFill>
                <a:latin typeface="맑은 고딕" panose="020B0503020000020004" pitchFamily="50" charset="-127"/>
              </a:rPr>
              <a:t>] </a:t>
            </a:r>
            <a:r>
              <a:rPr lang="ko-KR" altLang="en-US" sz="800" dirty="0" err="1" smtClean="0">
                <a:solidFill>
                  <a:prstClr val="black"/>
                </a:solidFill>
                <a:latin typeface="맑은 고딕" panose="020B0503020000020004" pitchFamily="50" charset="-127"/>
              </a:rPr>
              <a:t>사진첨부</a:t>
            </a:r>
            <a:r>
              <a:rPr lang="en-US" altLang="ko-KR" sz="800" dirty="0" smtClean="0">
                <a:solidFill>
                  <a:prstClr val="black"/>
                </a:solidFill>
                <a:latin typeface="맑은 고딕" panose="020B0503020000020004" pitchFamily="50" charset="-127"/>
              </a:rPr>
              <a:t>(</a:t>
            </a:r>
            <a:r>
              <a:rPr lang="ko-KR" altLang="en-US" sz="800" dirty="0" smtClean="0">
                <a:solidFill>
                  <a:prstClr val="black"/>
                </a:solidFill>
                <a:latin typeface="맑은 고딕" panose="020B0503020000020004" pitchFamily="50" charset="-127"/>
              </a:rPr>
              <a:t>최대 </a:t>
            </a:r>
            <a:r>
              <a:rPr lang="en-US" altLang="ko-KR" sz="800" dirty="0" smtClean="0">
                <a:solidFill>
                  <a:prstClr val="black"/>
                </a:solidFill>
                <a:latin typeface="맑은 고딕" panose="020B0503020000020004" pitchFamily="50" charset="-127"/>
              </a:rPr>
              <a:t>3</a:t>
            </a:r>
            <a:r>
              <a:rPr lang="ko-KR" altLang="en-US" sz="800" dirty="0" smtClean="0">
                <a:solidFill>
                  <a:prstClr val="black"/>
                </a:solidFill>
                <a:latin typeface="맑은 고딕" panose="020B0503020000020004" pitchFamily="50" charset="-127"/>
              </a:rPr>
              <a:t>장</a:t>
            </a:r>
            <a:r>
              <a:rPr lang="en-US" altLang="ko-KR" sz="800" dirty="0" smtClean="0">
                <a:solidFill>
                  <a:prstClr val="black"/>
                </a:solidFill>
                <a:latin typeface="맑은 고딕" panose="020B0503020000020004" pitchFamily="50" charset="-127"/>
              </a:rPr>
              <a:t>)</a:t>
            </a:r>
          </a:p>
          <a:p>
            <a:pPr lvl="0" indent="92075">
              <a:lnSpc>
                <a:spcPct val="200000"/>
              </a:lnSpc>
            </a:pPr>
            <a:endParaRPr lang="en-US" altLang="ko-KR" sz="800" dirty="0" smtClean="0">
              <a:solidFill>
                <a:prstClr val="black"/>
              </a:solidFill>
              <a:latin typeface="맑은 고딕" panose="020B0503020000020004" pitchFamily="50" charset="-127"/>
            </a:endParaRPr>
          </a:p>
          <a:p>
            <a:pPr lvl="0" indent="92075">
              <a:lnSpc>
                <a:spcPct val="200000"/>
              </a:lnSpc>
            </a:pPr>
            <a:endParaRPr lang="en-US" altLang="ko-KR" sz="800" dirty="0">
              <a:solidFill>
                <a:prstClr val="black"/>
              </a:solidFill>
              <a:latin typeface="맑은 고딕" panose="020B0503020000020004" pitchFamily="50" charset="-127"/>
            </a:endParaRPr>
          </a:p>
          <a:p>
            <a:pPr lvl="0" indent="92075">
              <a:lnSpc>
                <a:spcPct val="200000"/>
              </a:lnSpc>
            </a:pPr>
            <a:r>
              <a:rPr lang="ko-KR" altLang="en-US" sz="800" dirty="0" err="1" smtClean="0">
                <a:solidFill>
                  <a:prstClr val="black"/>
                </a:solidFill>
                <a:latin typeface="맑은 고딕" panose="020B0503020000020004" pitchFamily="50" charset="-127"/>
              </a:rPr>
              <a:t>상세사유</a:t>
            </a:r>
            <a:r>
              <a:rPr lang="ko-KR" altLang="en-US" sz="800" dirty="0" smtClean="0">
                <a:solidFill>
                  <a:prstClr val="black"/>
                </a:solidFill>
                <a:latin typeface="맑은 고딕" panose="020B0503020000020004" pitchFamily="50" charset="-127"/>
              </a:rPr>
              <a:t> </a:t>
            </a:r>
            <a:endParaRPr lang="en-US" altLang="ko-KR" sz="800" dirty="0" smtClean="0">
              <a:solidFill>
                <a:prstClr val="black"/>
              </a:solidFill>
              <a:latin typeface="맑은 고딕" panose="020B0503020000020004" pitchFamily="50" charset="-127"/>
            </a:endParaRPr>
          </a:p>
          <a:p>
            <a:pPr lvl="0" indent="92075">
              <a:lnSpc>
                <a:spcPct val="200000"/>
              </a:lnSpc>
            </a:pPr>
            <a:endParaRPr lang="en-US" altLang="ko-KR" sz="800" dirty="0">
              <a:solidFill>
                <a:prstClr val="black"/>
              </a:solidFill>
              <a:latin typeface="맑은 고딕" panose="020B0503020000020004" pitchFamily="50" charset="-127"/>
            </a:endParaRPr>
          </a:p>
        </p:txBody>
      </p:sp>
      <p:sp>
        <p:nvSpPr>
          <p:cNvPr id="49" name="직사각형 48">
            <a:extLst>
              <a:ext uri="{FF2B5EF4-FFF2-40B4-BE49-F238E27FC236}">
                <a16:creationId xmlns:a16="http://schemas.microsoft.com/office/drawing/2014/main" id="{CADE630C-8895-436E-96BB-59F78B4193F2}"/>
              </a:ext>
            </a:extLst>
          </p:cNvPr>
          <p:cNvSpPr/>
          <p:nvPr/>
        </p:nvSpPr>
        <p:spPr>
          <a:xfrm>
            <a:off x="3414334" y="3552402"/>
            <a:ext cx="2876469" cy="52778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sp>
        <p:nvSpPr>
          <p:cNvPr id="50" name="직사각형 49">
            <a:extLst>
              <a:ext uri="{FF2B5EF4-FFF2-40B4-BE49-F238E27FC236}">
                <a16:creationId xmlns:a16="http://schemas.microsoft.com/office/drawing/2014/main" id="{CADE630C-8895-436E-96BB-59F78B4193F2}"/>
              </a:ext>
            </a:extLst>
          </p:cNvPr>
          <p:cNvSpPr/>
          <p:nvPr/>
        </p:nvSpPr>
        <p:spPr>
          <a:xfrm>
            <a:off x="3414336" y="2805907"/>
            <a:ext cx="444304" cy="4571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mj-ea"/>
                <a:ea typeface="+mj-ea"/>
              </a:rPr>
              <a:t>+</a:t>
            </a:r>
            <a:endParaRPr lang="ko-KR" altLang="en-US" sz="1400" dirty="0">
              <a:solidFill>
                <a:schemeClr val="tx1"/>
              </a:solidFill>
              <a:latin typeface="+mj-ea"/>
              <a:ea typeface="+mj-ea"/>
            </a:endParaRPr>
          </a:p>
        </p:txBody>
      </p:sp>
      <p:sp>
        <p:nvSpPr>
          <p:cNvPr id="51" name="직사각형 50"/>
          <p:cNvSpPr/>
          <p:nvPr/>
        </p:nvSpPr>
        <p:spPr>
          <a:xfrm>
            <a:off x="5949883" y="4052689"/>
            <a:ext cx="418704" cy="200055"/>
          </a:xfrm>
          <a:prstGeom prst="rect">
            <a:avLst/>
          </a:prstGeom>
        </p:spPr>
        <p:txBody>
          <a:bodyPr wrap="none">
            <a:spAutoFit/>
          </a:bodyPr>
          <a:lstStyle/>
          <a:p>
            <a:r>
              <a:rPr lang="en-US" altLang="ko-KR" sz="700" dirty="0" smtClean="0">
                <a:solidFill>
                  <a:srgbClr val="00B050"/>
                </a:solidFill>
                <a:latin typeface="맑은 고딕" panose="020B0503020000020004" pitchFamily="50" charset="-127"/>
              </a:rPr>
              <a:t>0</a:t>
            </a:r>
            <a:r>
              <a:rPr lang="en-US" altLang="ko-KR" sz="700" dirty="0" smtClean="0">
                <a:solidFill>
                  <a:prstClr val="black">
                    <a:lumMod val="65000"/>
                    <a:lumOff val="35000"/>
                  </a:prstClr>
                </a:solidFill>
                <a:latin typeface="맑은 고딕" panose="020B0503020000020004" pitchFamily="50" charset="-127"/>
              </a:rPr>
              <a:t>/100</a:t>
            </a:r>
            <a:endParaRPr lang="ko-KR" altLang="en-US" dirty="0"/>
          </a:p>
        </p:txBody>
      </p:sp>
      <p:grpSp>
        <p:nvGrpSpPr>
          <p:cNvPr id="52" name="그룹 51"/>
          <p:cNvGrpSpPr/>
          <p:nvPr/>
        </p:nvGrpSpPr>
        <p:grpSpPr>
          <a:xfrm>
            <a:off x="3155638" y="1888312"/>
            <a:ext cx="97778" cy="97778"/>
            <a:chOff x="4295800" y="2110728"/>
            <a:chExt cx="133350" cy="133350"/>
          </a:xfrm>
        </p:grpSpPr>
        <p:sp>
          <p:nvSpPr>
            <p:cNvPr id="53"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54"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pSp>
        <p:nvGrpSpPr>
          <p:cNvPr id="56" name="그룹 55"/>
          <p:cNvGrpSpPr/>
          <p:nvPr/>
        </p:nvGrpSpPr>
        <p:grpSpPr>
          <a:xfrm>
            <a:off x="3155638" y="4839086"/>
            <a:ext cx="97778" cy="97778"/>
            <a:chOff x="4295800" y="2110728"/>
            <a:chExt cx="133350" cy="133350"/>
          </a:xfrm>
        </p:grpSpPr>
        <p:sp>
          <p:nvSpPr>
            <p:cNvPr id="57"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58"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aphicFrame>
        <p:nvGraphicFramePr>
          <p:cNvPr id="68" name="표 67"/>
          <p:cNvGraphicFramePr>
            <a:graphicFrameLocks noGrp="1"/>
          </p:cNvGraphicFramePr>
          <p:nvPr>
            <p:extLst>
              <p:ext uri="{D42A27DB-BD31-4B8C-83A1-F6EECF244321}">
                <p14:modId xmlns:p14="http://schemas.microsoft.com/office/powerpoint/2010/main" val="3419488474"/>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69" name="TextBox 68">
            <a:extLst>
              <a:ext uri="{FF2B5EF4-FFF2-40B4-BE49-F238E27FC236}">
                <a16:creationId xmlns:a16="http://schemas.microsoft.com/office/drawing/2014/main" id="{8B29133D-5902-4CD9-91AB-A45E38931F4C}"/>
              </a:ext>
            </a:extLst>
          </p:cNvPr>
          <p:cNvSpPr txBox="1"/>
          <p:nvPr/>
        </p:nvSpPr>
        <p:spPr>
          <a:xfrm>
            <a:off x="3462554" y="1102492"/>
            <a:ext cx="2459328" cy="246221"/>
          </a:xfrm>
          <a:prstGeom prst="rect">
            <a:avLst/>
          </a:prstGeom>
          <a:noFill/>
        </p:spPr>
        <p:txBody>
          <a:bodyPr wrap="none" rtlCol="0">
            <a:spAutoFit/>
          </a:bodyPr>
          <a:lstStyle/>
          <a:p>
            <a:r>
              <a:rPr lang="en-US" altLang="ko-KR" sz="1000" b="1" dirty="0" smtClean="0">
                <a:latin typeface="+mn-ea"/>
              </a:rPr>
              <a:t>1. </a:t>
            </a:r>
            <a:r>
              <a:rPr lang="ko-KR" altLang="en-US" sz="1000" b="1" dirty="0" err="1" smtClean="0">
                <a:latin typeface="+mn-ea"/>
              </a:rPr>
              <a:t>반품사유</a:t>
            </a:r>
            <a:r>
              <a:rPr lang="ko-KR" altLang="en-US" sz="1000" b="1" dirty="0" smtClean="0">
                <a:latin typeface="+mn-ea"/>
              </a:rPr>
              <a:t> 선택  </a:t>
            </a:r>
            <a:r>
              <a:rPr lang="en-US" altLang="ko-KR" sz="1000" dirty="0" smtClean="0">
                <a:solidFill>
                  <a:schemeClr val="tx1">
                    <a:lumMod val="50000"/>
                    <a:lumOff val="50000"/>
                  </a:schemeClr>
                </a:solidFill>
                <a:latin typeface="+mn-ea"/>
                <a:sym typeface="Wingdings" panose="05000000000000000000" pitchFamily="2" charset="2"/>
              </a:rPr>
              <a:t>   2. </a:t>
            </a:r>
            <a:r>
              <a:rPr lang="ko-KR" altLang="en-US" sz="1000" dirty="0" err="1" smtClean="0">
                <a:solidFill>
                  <a:schemeClr val="tx1">
                    <a:lumMod val="50000"/>
                    <a:lumOff val="50000"/>
                  </a:schemeClr>
                </a:solidFill>
                <a:latin typeface="+mn-ea"/>
                <a:sym typeface="Wingdings" panose="05000000000000000000" pitchFamily="2" charset="2"/>
              </a:rPr>
              <a:t>반품제품</a:t>
            </a:r>
            <a:r>
              <a:rPr lang="ko-KR" altLang="en-US" sz="1000" dirty="0" smtClean="0">
                <a:solidFill>
                  <a:schemeClr val="tx1">
                    <a:lumMod val="50000"/>
                    <a:lumOff val="50000"/>
                  </a:schemeClr>
                </a:solidFill>
                <a:latin typeface="+mn-ea"/>
                <a:sym typeface="Wingdings" panose="05000000000000000000" pitchFamily="2" charset="2"/>
              </a:rPr>
              <a:t> 선택</a:t>
            </a:r>
            <a:endParaRPr lang="ko-KR" altLang="en-US" sz="1000" dirty="0">
              <a:solidFill>
                <a:schemeClr val="tx1">
                  <a:lumMod val="50000"/>
                  <a:lumOff val="50000"/>
                </a:schemeClr>
              </a:solidFill>
              <a:latin typeface="+mn-ea"/>
            </a:endParaRPr>
          </a:p>
        </p:txBody>
      </p:sp>
      <p:sp>
        <p:nvSpPr>
          <p:cNvPr id="71" name="모서리가 둥근 직사각형 265">
            <a:extLst>
              <a:ext uri="{FF2B5EF4-FFF2-40B4-BE49-F238E27FC236}">
                <a16:creationId xmlns:a16="http://schemas.microsoft.com/office/drawing/2014/main" id="{31616FFB-3FF0-C846-C1A8-366204588010}"/>
              </a:ext>
            </a:extLst>
          </p:cNvPr>
          <p:cNvSpPr/>
          <p:nvPr/>
        </p:nvSpPr>
        <p:spPr>
          <a:xfrm>
            <a:off x="3863752" y="6074043"/>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다음</a:t>
            </a:r>
            <a:endParaRPr lang="ko-KR" altLang="en-US" sz="800" b="1" dirty="0">
              <a:solidFill>
                <a:schemeClr val="bg1"/>
              </a:solidFill>
            </a:endParaRPr>
          </a:p>
        </p:txBody>
      </p:sp>
      <p:sp>
        <p:nvSpPr>
          <p:cNvPr id="72" name="모서리가 둥근 직사각형 264">
            <a:extLst>
              <a:ext uri="{FF2B5EF4-FFF2-40B4-BE49-F238E27FC236}">
                <a16:creationId xmlns:a16="http://schemas.microsoft.com/office/drawing/2014/main" id="{F6DF594A-5B81-9C31-51F8-1802D3355EA8}"/>
              </a:ext>
            </a:extLst>
          </p:cNvPr>
          <p:cNvSpPr/>
          <p:nvPr/>
        </p:nvSpPr>
        <p:spPr>
          <a:xfrm>
            <a:off x="1497571" y="6070837"/>
            <a:ext cx="231243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2798607" y="149736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2899407" y="1814455"/>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28" name="Oval 611">
            <a:extLst>
              <a:ext uri="{FF2B5EF4-FFF2-40B4-BE49-F238E27FC236}">
                <a16:creationId xmlns:a16="http://schemas.microsoft.com/office/drawing/2014/main" id="{8A3723C9-7A64-4677-9B95-EBFFA02C0DC4}"/>
              </a:ext>
            </a:extLst>
          </p:cNvPr>
          <p:cNvSpPr>
            <a:spLocks noChangeArrowheads="1"/>
          </p:cNvSpPr>
          <p:nvPr/>
        </p:nvSpPr>
        <p:spPr bwMode="auto">
          <a:xfrm>
            <a:off x="2907704" y="232981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2896921" y="478940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3831136" y="6073632"/>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31" name="Oval 611">
            <a:extLst>
              <a:ext uri="{FF2B5EF4-FFF2-40B4-BE49-F238E27FC236}">
                <a16:creationId xmlns:a16="http://schemas.microsoft.com/office/drawing/2014/main" id="{8A3723C9-7A64-4677-9B95-EBFFA02C0DC4}"/>
              </a:ext>
            </a:extLst>
          </p:cNvPr>
          <p:cNvSpPr>
            <a:spLocks noChangeArrowheads="1"/>
          </p:cNvSpPr>
          <p:nvPr/>
        </p:nvSpPr>
        <p:spPr bwMode="auto">
          <a:xfrm>
            <a:off x="1437454" y="604649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32" name="모서리가 둥근 직사각형 265">
            <a:extLst>
              <a:ext uri="{FF2B5EF4-FFF2-40B4-BE49-F238E27FC236}">
                <a16:creationId xmlns:a16="http://schemas.microsoft.com/office/drawing/2014/main" id="{31616FFB-3FF0-C846-C1A8-366204588010}"/>
              </a:ext>
            </a:extLst>
          </p:cNvPr>
          <p:cNvSpPr/>
          <p:nvPr/>
        </p:nvSpPr>
        <p:spPr>
          <a:xfrm>
            <a:off x="3853307" y="6423934"/>
            <a:ext cx="497899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다음</a:t>
            </a:r>
            <a:endParaRPr lang="ko-KR" altLang="en-US" sz="800" b="1" dirty="0">
              <a:solidFill>
                <a:schemeClr val="bg1"/>
              </a:solidFill>
            </a:endParaRPr>
          </a:p>
        </p:txBody>
      </p:sp>
      <p:sp>
        <p:nvSpPr>
          <p:cNvPr id="33" name="직사각형 32"/>
          <p:cNvSpPr/>
          <p:nvPr/>
        </p:nvSpPr>
        <p:spPr>
          <a:xfrm>
            <a:off x="1497571" y="5696995"/>
            <a:ext cx="7334733" cy="299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lvl="0" indent="-92075">
              <a:buFont typeface="Arial" panose="020B0604020202020204" pitchFamily="34" charset="0"/>
              <a:buChar char="•"/>
              <a:tabLst>
                <a:tab pos="177800" algn="l"/>
              </a:tabLst>
            </a:pPr>
            <a:r>
              <a:rPr lang="ko-KR" altLang="en-US" sz="800" dirty="0" err="1" smtClean="0">
                <a:solidFill>
                  <a:schemeClr val="tx1">
                    <a:lumMod val="50000"/>
                    <a:lumOff val="50000"/>
                  </a:schemeClr>
                </a:solidFill>
              </a:rPr>
              <a:t>샘플마켓</a:t>
            </a:r>
            <a:r>
              <a:rPr lang="ko-KR" altLang="en-US" sz="800" dirty="0" smtClean="0">
                <a:solidFill>
                  <a:schemeClr val="tx1">
                    <a:lumMod val="50000"/>
                    <a:lumOff val="50000"/>
                  </a:schemeClr>
                </a:solidFill>
              </a:rPr>
              <a:t> 제품에 문제가 있어 반품이 필요할 시 고객센터로 문의해 주세요</a:t>
            </a:r>
            <a:r>
              <a:rPr lang="en-US" altLang="ko-KR" sz="800" dirty="0" smtClean="0">
                <a:solidFill>
                  <a:schemeClr val="tx1">
                    <a:lumMod val="50000"/>
                    <a:lumOff val="50000"/>
                  </a:schemeClr>
                </a:solidFill>
              </a:rPr>
              <a:t>.</a:t>
            </a:r>
            <a:r>
              <a:rPr lang="en-US" altLang="ko-KR" sz="800" dirty="0">
                <a:solidFill>
                  <a:prstClr val="white">
                    <a:lumMod val="65000"/>
                  </a:prstClr>
                </a:solidFill>
                <a:latin typeface="맑은 고딕" panose="020B0503020000020004" pitchFamily="50" charset="-127"/>
              </a:rPr>
              <a:t> </a:t>
            </a:r>
            <a:r>
              <a:rPr lang="en-US" altLang="ko-KR" sz="800" dirty="0" smtClean="0">
                <a:solidFill>
                  <a:schemeClr val="tx1">
                    <a:lumMod val="50000"/>
                    <a:lumOff val="50000"/>
                  </a:schemeClr>
                </a:solidFill>
              </a:rPr>
              <a:t>(</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34" name="직사각형 33"/>
          <p:cNvSpPr/>
          <p:nvPr/>
        </p:nvSpPr>
        <p:spPr>
          <a:xfrm>
            <a:off x="9972461" y="7268"/>
            <a:ext cx="2219539" cy="61342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err="1">
                <a:solidFill>
                  <a:schemeClr val="tx1"/>
                </a:solidFill>
              </a:rPr>
              <a:t>반품사유</a:t>
            </a:r>
            <a:r>
              <a:rPr lang="ko-KR" altLang="en-US" sz="800" dirty="0">
                <a:solidFill>
                  <a:schemeClr val="tx1"/>
                </a:solidFill>
              </a:rPr>
              <a:t> 중 피부 트러블은 </a:t>
            </a:r>
            <a:r>
              <a:rPr lang="en-US" altLang="ko-KR" sz="800" dirty="0">
                <a:solidFill>
                  <a:schemeClr val="tx1"/>
                </a:solidFill>
              </a:rPr>
              <a:t>FO</a:t>
            </a:r>
            <a:r>
              <a:rPr lang="ko-KR" altLang="en-US" sz="800" dirty="0">
                <a:solidFill>
                  <a:schemeClr val="tx1"/>
                </a:solidFill>
              </a:rPr>
              <a:t>에서 제공 </a:t>
            </a:r>
            <a:r>
              <a:rPr lang="ko-KR" altLang="en-US" sz="800" dirty="0" smtClean="0">
                <a:solidFill>
                  <a:schemeClr val="tx1"/>
                </a:solidFill>
              </a:rPr>
              <a:t>안함 </a:t>
            </a:r>
            <a:r>
              <a:rPr lang="en-US" altLang="ko-KR" sz="800" dirty="0" smtClean="0">
                <a:solidFill>
                  <a:schemeClr val="tx1"/>
                </a:solidFill>
              </a:rPr>
              <a:t>(0516 </a:t>
            </a:r>
            <a:r>
              <a:rPr lang="ko-KR" altLang="en-US" sz="800" dirty="0" err="1" smtClean="0">
                <a:solidFill>
                  <a:schemeClr val="tx1"/>
                </a:solidFill>
              </a:rPr>
              <a:t>정아름님</a:t>
            </a:r>
            <a:r>
              <a:rPr lang="en-US" altLang="ko-KR" sz="800" dirty="0" smtClean="0">
                <a:solidFill>
                  <a:schemeClr val="tx1"/>
                </a:solidFill>
              </a:rPr>
              <a:t>, </a:t>
            </a:r>
            <a:r>
              <a:rPr lang="ko-KR" altLang="en-US" sz="800" dirty="0" err="1" smtClean="0">
                <a:solidFill>
                  <a:schemeClr val="tx1"/>
                </a:solidFill>
              </a:rPr>
              <a:t>주소희님</a:t>
            </a:r>
            <a:r>
              <a:rPr lang="ko-KR" altLang="en-US" sz="800" dirty="0" smtClean="0">
                <a:solidFill>
                  <a:schemeClr val="tx1"/>
                </a:solidFill>
              </a:rPr>
              <a:t> 확인</a:t>
            </a:r>
            <a:r>
              <a:rPr lang="en-US" altLang="ko-KR" sz="800" dirty="0" smtClean="0">
                <a:solidFill>
                  <a:schemeClr val="tx1"/>
                </a:solidFill>
              </a:rPr>
              <a:t>)</a:t>
            </a:r>
          </a:p>
        </p:txBody>
      </p:sp>
    </p:spTree>
    <p:extLst>
      <p:ext uri="{BB962C8B-B14F-4D97-AF65-F5344CB8AC3E}">
        <p14:creationId xmlns:p14="http://schemas.microsoft.com/office/powerpoint/2010/main" val="96484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517682378"/>
              </p:ext>
            </p:extLst>
          </p:nvPr>
        </p:nvGraphicFramePr>
        <p:xfrm>
          <a:off x="188706" y="548680"/>
          <a:ext cx="11769782" cy="1446433"/>
        </p:xfrm>
        <a:graphic>
          <a:graphicData uri="http://schemas.openxmlformats.org/drawingml/2006/table">
            <a:tbl>
              <a:tblPr>
                <a:tableStyleId>{5940675A-B579-460E-94D1-54222C63F5DA}</a:tableStyleId>
              </a:tblPr>
              <a:tblGrid>
                <a:gridCol w="691556">
                  <a:extLst>
                    <a:ext uri="{9D8B030D-6E8A-4147-A177-3AD203B41FA5}">
                      <a16:colId xmlns:a16="http://schemas.microsoft.com/office/drawing/2014/main" val="3304318455"/>
                    </a:ext>
                  </a:extLst>
                </a:gridCol>
                <a:gridCol w="869286">
                  <a:extLst>
                    <a:ext uri="{9D8B030D-6E8A-4147-A177-3AD203B41FA5}">
                      <a16:colId xmlns:a16="http://schemas.microsoft.com/office/drawing/2014/main" val="20007"/>
                    </a:ext>
                  </a:extLst>
                </a:gridCol>
                <a:gridCol w="347355">
                  <a:extLst>
                    <a:ext uri="{9D8B030D-6E8A-4147-A177-3AD203B41FA5}">
                      <a16:colId xmlns:a16="http://schemas.microsoft.com/office/drawing/2014/main" val="20008"/>
                    </a:ext>
                  </a:extLst>
                </a:gridCol>
                <a:gridCol w="2539031">
                  <a:extLst>
                    <a:ext uri="{9D8B030D-6E8A-4147-A177-3AD203B41FA5}">
                      <a16:colId xmlns:a16="http://schemas.microsoft.com/office/drawing/2014/main" val="20001"/>
                    </a:ext>
                  </a:extLst>
                </a:gridCol>
                <a:gridCol w="3545985">
                  <a:extLst>
                    <a:ext uri="{9D8B030D-6E8A-4147-A177-3AD203B41FA5}">
                      <a16:colId xmlns:a16="http://schemas.microsoft.com/office/drawing/2014/main" val="20003"/>
                    </a:ext>
                  </a:extLst>
                </a:gridCol>
                <a:gridCol w="518384">
                  <a:extLst>
                    <a:ext uri="{9D8B030D-6E8A-4147-A177-3AD203B41FA5}">
                      <a16:colId xmlns:a16="http://schemas.microsoft.com/office/drawing/2014/main" val="20004"/>
                    </a:ext>
                  </a:extLst>
                </a:gridCol>
                <a:gridCol w="584836">
                  <a:extLst>
                    <a:ext uri="{9D8B030D-6E8A-4147-A177-3AD203B41FA5}">
                      <a16:colId xmlns:a16="http://schemas.microsoft.com/office/drawing/2014/main" val="20005"/>
                    </a:ext>
                  </a:extLst>
                </a:gridCol>
                <a:gridCol w="2673349">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다음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 </a:t>
                      </a:r>
                      <a:r>
                        <a:rPr kumimoji="1" lang="ko-KR" altLang="en-US" sz="800" kern="1200" spc="0" dirty="0" smtClean="0">
                          <a:solidFill>
                            <a:prstClr val="black"/>
                          </a:solidFill>
                          <a:effectLst/>
                          <a:latin typeface="맑은 고딕" pitchFamily="50" charset="-127"/>
                          <a:ea typeface="+mn-ea"/>
                          <a:cs typeface="+mn-cs"/>
                          <a:sym typeface="Wingdings 2" pitchFamily="18" charset="2"/>
                        </a:rPr>
                        <a:t>다음</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반품사유</a:t>
                      </a:r>
                      <a:r>
                        <a:rPr lang="ko-KR" altLang="en-US" sz="800" b="0" baseline="0" dirty="0" smtClean="0"/>
                        <a:t> 선택 없음</a:t>
                      </a:r>
                      <a:endParaRPr lang="en-US" altLang="ko-KR" sz="800" dirty="0">
                        <a:solidFill>
                          <a:schemeClr val="tx1">
                            <a:lumMod val="50000"/>
                            <a:lumOff val="50000"/>
                          </a:schemeClr>
                        </a:solidFill>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반품 사유를 선택해 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당사귀책의</a:t>
                      </a:r>
                      <a:r>
                        <a:rPr lang="ko-KR" altLang="en-US" sz="800" b="0" baseline="0" dirty="0" smtClean="0"/>
                        <a:t> </a:t>
                      </a:r>
                      <a:r>
                        <a:rPr lang="ko-KR" altLang="en-US" sz="800" b="0" baseline="0" dirty="0" err="1" smtClean="0"/>
                        <a:t>반품사유</a:t>
                      </a:r>
                      <a:r>
                        <a:rPr lang="ko-KR" altLang="en-US" sz="800" b="0" baseline="0" dirty="0" smtClean="0"/>
                        <a:t> 선택 후 사진 </a:t>
                      </a:r>
                      <a:r>
                        <a:rPr lang="ko-KR" altLang="en-US" sz="800" b="0" baseline="0" dirty="0" err="1" smtClean="0"/>
                        <a:t>미첨부</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선택하신 반품 사유는 당사 귀책으로</a:t>
                      </a:r>
                      <a:r>
                        <a:rPr lang="en-US" altLang="ko-KR" sz="800" kern="1200" dirty="0" smtClean="0">
                          <a:solidFill>
                            <a:schemeClr val="tx1"/>
                          </a:solidFill>
                          <a:latin typeface="+mn-ea"/>
                          <a:ea typeface="+mn-ea"/>
                          <a:cs typeface="+mn-cs"/>
                        </a:rPr>
                        <a:t>, </a:t>
                      </a:r>
                      <a:r>
                        <a:rPr lang="ko-KR" altLang="en-US" sz="800" kern="1200" dirty="0" smtClean="0">
                          <a:solidFill>
                            <a:schemeClr val="tx1"/>
                          </a:solidFill>
                          <a:latin typeface="+mn-ea"/>
                          <a:ea typeface="+mn-ea"/>
                          <a:cs typeface="+mn-cs"/>
                        </a:rPr>
                        <a:t>당사 귀책 반품 사유 선택 시 사진은 필수로 등록되어야 합니다</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1925993"/>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반품사유를</a:t>
                      </a:r>
                      <a:r>
                        <a:rPr lang="ko-KR" altLang="en-US" sz="800" b="0" baseline="0" dirty="0" smtClean="0"/>
                        <a:t> 기타로 선택 </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고객센터에 문의 후 반품을 진행해주세요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61783020"/>
                  </a:ext>
                </a:extLst>
              </a:tr>
            </a:tbl>
          </a:graphicData>
        </a:graphic>
      </p:graphicFrame>
    </p:spTree>
    <p:extLst>
      <p:ext uri="{BB962C8B-B14F-4D97-AF65-F5344CB8AC3E}">
        <p14:creationId xmlns:p14="http://schemas.microsoft.com/office/powerpoint/2010/main" val="258742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430601064"/>
              </p:ext>
            </p:extLst>
          </p:nvPr>
        </p:nvGraphicFramePr>
        <p:xfrm>
          <a:off x="9000565" y="44624"/>
          <a:ext cx="3152540" cy="67903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반품가능</a:t>
                      </a:r>
                      <a:r>
                        <a:rPr lang="ko-KR" altLang="en-US" sz="800" b="1" u="none" baseline="0" dirty="0" smtClean="0">
                          <a:solidFill>
                            <a:schemeClr val="tx1"/>
                          </a:solidFill>
                          <a:latin typeface="+mn-ea"/>
                          <a:ea typeface="+mn-ea"/>
                        </a:rPr>
                        <a:t> 제품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체험단제품은 반품 제품 선택 목록에 </a:t>
                      </a:r>
                      <a:r>
                        <a:rPr lang="ko-KR" altLang="en-US" sz="800" b="0" u="none" baseline="0" dirty="0" err="1" smtClean="0">
                          <a:solidFill>
                            <a:schemeClr val="tx1"/>
                          </a:solidFill>
                          <a:latin typeface="+mn-ea"/>
                          <a:ea typeface="+mn-ea"/>
                        </a:rPr>
                        <a:t>미노출</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단</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배송지를</a:t>
                      </a:r>
                      <a:r>
                        <a:rPr lang="ko-KR" altLang="en-US" sz="800" b="0" u="none" baseline="0" dirty="0" smtClean="0">
                          <a:solidFill>
                            <a:schemeClr val="tx1"/>
                          </a:solidFill>
                          <a:latin typeface="+mn-ea"/>
                          <a:ea typeface="+mn-ea"/>
                        </a:rPr>
                        <a:t> 잘못 입력하여 다른 주소로 </a:t>
                      </a:r>
                      <a:r>
                        <a:rPr lang="ko-KR" altLang="en-US" sz="800" b="0" u="none" baseline="0" dirty="0" err="1" smtClean="0">
                          <a:solidFill>
                            <a:schemeClr val="tx1"/>
                          </a:solidFill>
                          <a:latin typeface="+mn-ea"/>
                          <a:ea typeface="+mn-ea"/>
                        </a:rPr>
                        <a:t>배송됨</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의 </a:t>
                      </a:r>
                      <a:r>
                        <a:rPr lang="ko-KR" altLang="en-US" sz="800" b="0" u="none" baseline="0" dirty="0" err="1" smtClean="0">
                          <a:solidFill>
                            <a:schemeClr val="tx1"/>
                          </a:solidFill>
                          <a:latin typeface="+mn-ea"/>
                          <a:ea typeface="+mn-ea"/>
                        </a:rPr>
                        <a:t>반품사유</a:t>
                      </a:r>
                      <a:r>
                        <a:rPr lang="ko-KR" altLang="en-US" sz="800" b="0" u="none" baseline="0" dirty="0" smtClean="0">
                          <a:solidFill>
                            <a:schemeClr val="tx1"/>
                          </a:solidFill>
                          <a:latin typeface="+mn-ea"/>
                          <a:ea typeface="+mn-ea"/>
                        </a:rPr>
                        <a:t> 선택 시 </a:t>
                      </a:r>
                      <a:r>
                        <a:rPr lang="ko-KR" altLang="en-US" sz="800" b="0" u="none" baseline="0" dirty="0" err="1" smtClean="0">
                          <a:solidFill>
                            <a:schemeClr val="tx1"/>
                          </a:solidFill>
                          <a:latin typeface="+mn-ea"/>
                          <a:ea typeface="+mn-ea"/>
                        </a:rPr>
                        <a:t>주문시와</a:t>
                      </a:r>
                      <a:r>
                        <a:rPr lang="ko-KR" altLang="en-US" sz="800" b="0" u="none" baseline="0" dirty="0" smtClean="0">
                          <a:solidFill>
                            <a:schemeClr val="tx1"/>
                          </a:solidFill>
                          <a:latin typeface="+mn-ea"/>
                          <a:ea typeface="+mn-ea"/>
                        </a:rPr>
                        <a:t> 동일하게 전체 제품 노출</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ts val="11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배송지를</a:t>
                      </a:r>
                      <a:r>
                        <a:rPr lang="ko-KR" altLang="en-US" sz="800" b="0" u="none" baseline="0" dirty="0" smtClean="0">
                          <a:solidFill>
                            <a:schemeClr val="tx1"/>
                          </a:solidFill>
                          <a:latin typeface="+mn-ea"/>
                          <a:ea typeface="+mn-ea"/>
                        </a:rPr>
                        <a:t> 잘못 입력하여 다른 주소로 </a:t>
                      </a:r>
                      <a:r>
                        <a:rPr lang="ko-KR" altLang="en-US" sz="800" b="0" u="none" baseline="0" dirty="0" err="1" smtClean="0">
                          <a:solidFill>
                            <a:schemeClr val="tx1"/>
                          </a:solidFill>
                          <a:latin typeface="+mn-ea"/>
                          <a:ea typeface="+mn-ea"/>
                        </a:rPr>
                        <a:t>배송됨</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의 </a:t>
                      </a:r>
                      <a:r>
                        <a:rPr lang="ko-KR" altLang="en-US" sz="800" b="0" u="none" baseline="0" dirty="0" err="1" smtClean="0">
                          <a:solidFill>
                            <a:schemeClr val="tx1"/>
                          </a:solidFill>
                          <a:latin typeface="+mn-ea"/>
                          <a:ea typeface="+mn-ea"/>
                        </a:rPr>
                        <a:t>반품사유</a:t>
                      </a:r>
                      <a:r>
                        <a:rPr lang="ko-KR" altLang="en-US" sz="800" b="0" u="none" baseline="0" dirty="0" smtClean="0">
                          <a:solidFill>
                            <a:schemeClr val="tx1"/>
                          </a:solidFill>
                          <a:latin typeface="+mn-ea"/>
                          <a:ea typeface="+mn-ea"/>
                        </a:rPr>
                        <a:t> 선택 시 전체 제품 전체 수량 선택된 상태에서 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선택 기능 비활성화 처리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해당 사유로 진입 시 전량 </a:t>
                      </a:r>
                      <a:r>
                        <a:rPr lang="ko-KR" altLang="en-US" sz="800" b="0" u="none" baseline="0" dirty="0" err="1" smtClean="0">
                          <a:solidFill>
                            <a:schemeClr val="tx1"/>
                          </a:solidFill>
                          <a:latin typeface="+mn-ea"/>
                          <a:ea typeface="+mn-ea"/>
                        </a:rPr>
                        <a:t>반품만</a:t>
                      </a:r>
                      <a:r>
                        <a:rPr lang="ko-KR" altLang="en-US" sz="800" b="0" u="none" baseline="0" dirty="0" smtClean="0">
                          <a:solidFill>
                            <a:schemeClr val="tx1"/>
                          </a:solidFill>
                          <a:latin typeface="+mn-ea"/>
                          <a:ea typeface="+mn-ea"/>
                        </a:rPr>
                        <a:t> 제공함</a:t>
                      </a:r>
                      <a:r>
                        <a:rPr lang="en-US" altLang="ko-KR" sz="800" b="0" u="none" baseline="0" dirty="0" smtClean="0">
                          <a:solidFill>
                            <a:schemeClr val="tx1"/>
                          </a:solidFill>
                          <a:latin typeface="+mn-ea"/>
                          <a:ea typeface="+mn-ea"/>
                        </a:rPr>
                        <a:t>)</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반품사유가</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단순변심일</a:t>
                      </a:r>
                      <a:r>
                        <a:rPr lang="ko-KR" altLang="en-US" sz="800" b="0" u="none" baseline="0" dirty="0" smtClean="0">
                          <a:solidFill>
                            <a:schemeClr val="tx1"/>
                          </a:solidFill>
                          <a:latin typeface="+mn-ea"/>
                          <a:ea typeface="+mn-ea"/>
                        </a:rPr>
                        <a:t> 시 반품</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교환 불가 제품은 반품 제품으로 선택 못함</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비활성화 처리</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그 외 제품 정보 출력</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정렬은 주문취소 화면 </a:t>
                      </a:r>
                      <a:r>
                        <a:rPr lang="ko-KR" altLang="en-US" sz="800" b="0" u="none" baseline="0" dirty="0" err="1" smtClean="0">
                          <a:solidFill>
                            <a:schemeClr val="tx1"/>
                          </a:solidFill>
                          <a:latin typeface="+mn-ea"/>
                          <a:ea typeface="+mn-ea"/>
                        </a:rPr>
                        <a:t>취소제품</a:t>
                      </a:r>
                      <a:r>
                        <a:rPr lang="ko-KR" altLang="en-US" sz="800" b="0" u="none" baseline="0" dirty="0" smtClean="0">
                          <a:solidFill>
                            <a:schemeClr val="tx1"/>
                          </a:solidFill>
                          <a:latin typeface="+mn-ea"/>
                          <a:ea typeface="+mn-ea"/>
                        </a:rPr>
                        <a:t>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1-1. </a:t>
                      </a:r>
                      <a:r>
                        <a:rPr lang="ko-KR" altLang="en-US" sz="800" b="1" u="none" baseline="0" dirty="0" err="1" smtClean="0">
                          <a:solidFill>
                            <a:schemeClr val="tx1"/>
                          </a:solidFill>
                          <a:latin typeface="+mn-ea"/>
                          <a:ea typeface="+mn-ea"/>
                        </a:rPr>
                        <a:t>전체선택</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전체선택</a:t>
                      </a:r>
                      <a:r>
                        <a:rPr lang="ko-KR" altLang="en-US" sz="800" b="0" u="none" baseline="0" dirty="0" smtClean="0">
                          <a:solidFill>
                            <a:schemeClr val="tx1"/>
                          </a:solidFill>
                          <a:latin typeface="+mn-ea"/>
                          <a:ea typeface="+mn-ea"/>
                        </a:rPr>
                        <a:t> 체크 시 전체 제품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전체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체크 처리하고 전체 수량 반품 수량으로 세팅</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수량을 전체에서 일부로 변경하여 세팅해도 </a:t>
                      </a:r>
                      <a:r>
                        <a:rPr lang="ko-KR" altLang="en-US" sz="800" b="0" u="none" baseline="0" dirty="0" err="1" smtClean="0">
                          <a:solidFill>
                            <a:schemeClr val="tx1"/>
                          </a:solidFill>
                          <a:latin typeface="+mn-ea"/>
                          <a:ea typeface="+mn-ea"/>
                        </a:rPr>
                        <a:t>전체선택</a:t>
                      </a:r>
                      <a:r>
                        <a:rPr lang="ko-KR" altLang="en-US" sz="800" b="0" u="none" baseline="0" dirty="0" smtClean="0">
                          <a:solidFill>
                            <a:schemeClr val="tx1"/>
                          </a:solidFill>
                          <a:latin typeface="+mn-ea"/>
                          <a:ea typeface="+mn-ea"/>
                        </a:rPr>
                        <a:t> 체크 유지</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반품 수량이 </a:t>
                      </a:r>
                      <a:r>
                        <a:rPr lang="en-US" altLang="ko-KR" sz="800" b="0" u="none" baseline="0" dirty="0" smtClean="0">
                          <a:solidFill>
                            <a:schemeClr val="tx1"/>
                          </a:solidFill>
                          <a:latin typeface="+mn-ea"/>
                          <a:ea typeface="+mn-ea"/>
                        </a:rPr>
                        <a:t>0</a:t>
                      </a:r>
                      <a:r>
                        <a:rPr lang="ko-KR" altLang="en-US" sz="800" b="0" u="none" baseline="0" dirty="0" smtClean="0">
                          <a:solidFill>
                            <a:schemeClr val="tx1"/>
                          </a:solidFill>
                          <a:latin typeface="+mn-ea"/>
                          <a:ea typeface="+mn-ea"/>
                        </a:rPr>
                        <a:t>인 제품 또는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체크해제 처리</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1-2. </a:t>
                      </a:r>
                      <a:r>
                        <a:rPr lang="ko-KR" altLang="en-US" sz="800" b="1" u="none" kern="1200" baseline="0" dirty="0" err="1" smtClean="0">
                          <a:solidFill>
                            <a:schemeClr val="tx1"/>
                          </a:solidFill>
                          <a:latin typeface="+mn-ea"/>
                          <a:ea typeface="+mn-ea"/>
                          <a:cs typeface="+mn-cs"/>
                        </a:rPr>
                        <a:t>반품제품</a:t>
                      </a:r>
                      <a:r>
                        <a:rPr lang="ko-KR" altLang="en-US" sz="800" b="1" u="none" kern="1200" baseline="0" dirty="0" smtClean="0">
                          <a:solidFill>
                            <a:schemeClr val="tx1"/>
                          </a:solidFill>
                          <a:latin typeface="+mn-ea"/>
                          <a:ea typeface="+mn-ea"/>
                          <a:cs typeface="+mn-cs"/>
                        </a:rPr>
                        <a:t> 개별 선택 </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체크 시 수량 전량으로 자동 설정</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수량 </a:t>
                      </a:r>
                      <a:r>
                        <a:rPr lang="en-US" altLang="ko-KR" sz="800" b="0" u="none" kern="1200" baseline="0" noProof="0" dirty="0" smtClean="0">
                          <a:solidFill>
                            <a:schemeClr val="tx1"/>
                          </a:solidFill>
                          <a:latin typeface="+mn-ea"/>
                          <a:ea typeface="+mn-ea"/>
                          <a:cs typeface="+mn-cs"/>
                          <a:sym typeface="Wingdings 2" pitchFamily="18" charset="2"/>
                        </a:rPr>
                        <a:t>0</a:t>
                      </a:r>
                      <a:r>
                        <a:rPr lang="ko-KR" altLang="en-US" sz="800" b="0" u="none" kern="1200" baseline="0" noProof="0" dirty="0" smtClean="0">
                          <a:solidFill>
                            <a:schemeClr val="tx1"/>
                          </a:solidFill>
                          <a:latin typeface="+mn-ea"/>
                          <a:ea typeface="+mn-ea"/>
                          <a:cs typeface="+mn-cs"/>
                          <a:sym typeface="Wingdings 2" pitchFamily="18" charset="2"/>
                        </a:rPr>
                        <a:t>개로 변경 시 자동 체크 해제</a:t>
                      </a:r>
                      <a:endParaRPr lang="en-US" altLang="ko-KR" sz="800" b="0" u="none" kern="1200" baseline="0" noProof="0" dirty="0" smtClean="0">
                        <a:solidFill>
                          <a:schemeClr val="tx1"/>
                        </a:solidFill>
                        <a:latin typeface="+mn-ea"/>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1-3. </a:t>
                      </a:r>
                      <a:r>
                        <a:rPr lang="ko-KR" altLang="en-US" sz="800" b="1" u="none" kern="1200" baseline="0" noProof="0" dirty="0" err="1" smtClean="0">
                          <a:solidFill>
                            <a:schemeClr val="tx1"/>
                          </a:solidFill>
                          <a:latin typeface="+mn-ea"/>
                          <a:ea typeface="+mn-ea"/>
                          <a:cs typeface="+mn-cs"/>
                          <a:sym typeface="Wingdings 2" pitchFamily="18" charset="2"/>
                        </a:rPr>
                        <a:t>수량선택</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클릭하여 수량 증감 가능</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수량이 </a:t>
                      </a:r>
                      <a:r>
                        <a:rPr lang="en-US" altLang="ko-KR" sz="800" b="0" u="none" kern="1200" baseline="0" noProof="0" dirty="0" smtClean="0">
                          <a:solidFill>
                            <a:schemeClr val="tx1"/>
                          </a:solidFill>
                          <a:latin typeface="+mn-ea"/>
                          <a:ea typeface="+mn-ea"/>
                          <a:cs typeface="+mn-cs"/>
                          <a:sym typeface="Wingdings 2" pitchFamily="18" charset="2"/>
                        </a:rPr>
                        <a:t>0</a:t>
                      </a:r>
                      <a:r>
                        <a:rPr lang="ko-KR" altLang="en-US" sz="800" b="0" u="none" kern="1200" baseline="0" noProof="0" dirty="0" smtClean="0">
                          <a:solidFill>
                            <a:schemeClr val="tx1"/>
                          </a:solidFill>
                          <a:latin typeface="+mn-ea"/>
                          <a:ea typeface="+mn-ea"/>
                          <a:cs typeface="+mn-cs"/>
                          <a:sym typeface="Wingdings 2" pitchFamily="18" charset="2"/>
                        </a:rPr>
                        <a:t>으로 설정되어 있을 시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비활성화</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반품 가능 수량과 동일하게 설정되어 있을 시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비활성화</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텍스트 입력으로 수량 설정 가능</a:t>
                      </a:r>
                      <a:endParaRPr lang="en-US" altLang="ko-KR" sz="800" b="0" u="none" kern="1200" baseline="0" noProof="0" dirty="0" smtClean="0">
                        <a:solidFill>
                          <a:schemeClr val="tx1"/>
                        </a:solidFill>
                        <a:latin typeface="+mn-ea"/>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숫자 외 문자 입력 시 반응 없도록 처리</a:t>
                      </a:r>
                      <a:endParaRPr lang="en-US" altLang="ko-KR" sz="800" b="0" u="none" kern="1200" baseline="0" noProof="0" dirty="0" smtClean="0">
                        <a:solidFill>
                          <a:schemeClr val="tx1"/>
                        </a:solidFill>
                        <a:latin typeface="+mn-ea"/>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첫째 자리에 </a:t>
                      </a:r>
                      <a:r>
                        <a:rPr lang="en-US" altLang="ko-KR" sz="800" b="0" u="none" kern="1200" baseline="0" noProof="0" dirty="0" smtClean="0">
                          <a:solidFill>
                            <a:schemeClr val="tx1"/>
                          </a:solidFill>
                          <a:latin typeface="+mn-ea"/>
                          <a:ea typeface="+mn-ea"/>
                          <a:cs typeface="+mn-cs"/>
                          <a:sym typeface="Wingdings 2" pitchFamily="18" charset="2"/>
                        </a:rPr>
                        <a:t>0 </a:t>
                      </a:r>
                      <a:r>
                        <a:rPr lang="ko-KR" altLang="en-US" sz="800" b="0" u="none" kern="1200" baseline="0" noProof="0" dirty="0" smtClean="0">
                          <a:solidFill>
                            <a:schemeClr val="tx1"/>
                          </a:solidFill>
                          <a:latin typeface="+mn-ea"/>
                          <a:ea typeface="+mn-ea"/>
                          <a:cs typeface="+mn-cs"/>
                          <a:sym typeface="Wingdings 2" pitchFamily="18" charset="2"/>
                        </a:rPr>
                        <a:t>입력 후 둘째 자리 입력 시 첫째 자리에 입력한 </a:t>
                      </a:r>
                      <a:r>
                        <a:rPr lang="en-US" altLang="ko-KR" sz="800" b="0" u="none" kern="1200" baseline="0" noProof="0" dirty="0" smtClean="0">
                          <a:solidFill>
                            <a:schemeClr val="tx1"/>
                          </a:solidFill>
                          <a:latin typeface="+mn-ea"/>
                          <a:ea typeface="+mn-ea"/>
                          <a:cs typeface="+mn-cs"/>
                          <a:sym typeface="Wingdings 2" pitchFamily="18" charset="2"/>
                        </a:rPr>
                        <a:t>0 </a:t>
                      </a:r>
                      <a:r>
                        <a:rPr lang="ko-KR" altLang="en-US" sz="800" b="0" u="none" kern="1200" baseline="0" noProof="0" dirty="0" smtClean="0">
                          <a:solidFill>
                            <a:schemeClr val="tx1"/>
                          </a:solidFill>
                          <a:latin typeface="+mn-ea"/>
                          <a:ea typeface="+mn-ea"/>
                          <a:cs typeface="+mn-cs"/>
                          <a:sym typeface="Wingdings 2" pitchFamily="18" charset="2"/>
                        </a:rPr>
                        <a:t>삭제 처리</a:t>
                      </a:r>
                      <a:endParaRPr lang="en-US" altLang="ko-KR" sz="800" b="0" u="none" kern="1200" baseline="0" noProof="0" dirty="0" smtClean="0">
                        <a:solidFill>
                          <a:schemeClr val="tx1"/>
                        </a:solidFill>
                        <a:latin typeface="+mn-ea"/>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가능 수량보다 큰 수 입력 시 </a:t>
                      </a:r>
                      <a:r>
                        <a:rPr lang="en-US" altLang="ko-KR" sz="800" b="0" u="none" kern="1200" baseline="0" noProof="0" dirty="0" smtClean="0">
                          <a:solidFill>
                            <a:schemeClr val="tx1"/>
                          </a:solidFill>
                          <a:latin typeface="+mn-ea"/>
                          <a:ea typeface="+mn-ea"/>
                          <a:cs typeface="+mn-cs"/>
                          <a:sym typeface="Wingdings 2" pitchFamily="18" charset="2"/>
                        </a:rPr>
                        <a:t>alert</a:t>
                      </a:r>
                      <a:r>
                        <a:rPr lang="ko-KR" altLang="en-US" sz="800" b="0" u="none" kern="1200" baseline="0" noProof="0" dirty="0" smtClean="0">
                          <a:solidFill>
                            <a:schemeClr val="tx1"/>
                          </a:solidFill>
                          <a:latin typeface="+mn-ea"/>
                          <a:ea typeface="+mn-ea"/>
                          <a:cs typeface="+mn-cs"/>
                          <a:sym typeface="Wingdings 2" pitchFamily="18" charset="2"/>
                        </a:rPr>
                        <a:t>으로</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오류 알리고 설정 가능한 최대 숫자로 자동 수정</a:t>
                      </a:r>
                      <a:endParaRPr lang="en-US" altLang="ko-KR" sz="800" b="0" u="none" kern="1200" baseline="0" noProof="0" dirty="0" smtClean="0">
                        <a:solidFill>
                          <a:schemeClr val="tx1"/>
                        </a:solidFill>
                        <a:latin typeface="+mn-ea"/>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noProof="0" dirty="0" smtClean="0">
                          <a:solidFill>
                            <a:schemeClr val="tx1"/>
                          </a:solidFill>
                          <a:latin typeface="+mn-ea"/>
                          <a:ea typeface="+mn-ea"/>
                          <a:cs typeface="+mn-cs"/>
                          <a:sym typeface="Wingdings 2" pitchFamily="18" charset="2"/>
                        </a:rPr>
                        <a:t>1-2,1-3 </a:t>
                      </a:r>
                      <a:r>
                        <a:rPr lang="ko-KR" altLang="en-US" sz="800" b="1" u="none" kern="1200" baseline="0" noProof="0" dirty="0" smtClean="0">
                          <a:solidFill>
                            <a:schemeClr val="tx1"/>
                          </a:solidFill>
                          <a:latin typeface="+mn-ea"/>
                          <a:ea typeface="+mn-ea"/>
                          <a:cs typeface="+mn-cs"/>
                          <a:sym typeface="Wingdings 2" pitchFamily="18" charset="2"/>
                        </a:rPr>
                        <a:t>공통</a:t>
                      </a:r>
                      <a:r>
                        <a:rPr lang="en-US" altLang="ko-KR" sz="800" b="1" u="none" kern="1200" baseline="0" noProof="0" dirty="0" smtClean="0">
                          <a:solidFill>
                            <a:schemeClr val="tx1"/>
                          </a:solidFill>
                          <a:latin typeface="+mn-ea"/>
                          <a:ea typeface="+mn-ea"/>
                          <a:cs typeface="+mn-cs"/>
                          <a:sym typeface="Wingdings 2" pitchFamily="18" charset="2"/>
                        </a:rPr>
                        <a:t>(</a:t>
                      </a:r>
                      <a:r>
                        <a:rPr lang="ko-KR" altLang="en-US" sz="800" b="1" u="none" kern="1200" baseline="0" noProof="0" dirty="0" err="1" smtClean="0">
                          <a:solidFill>
                            <a:schemeClr val="tx1"/>
                          </a:solidFill>
                          <a:latin typeface="+mn-ea"/>
                          <a:ea typeface="+mn-ea"/>
                          <a:cs typeface="+mn-cs"/>
                          <a:sym typeface="Wingdings 2" pitchFamily="18" charset="2"/>
                        </a:rPr>
                        <a:t>반품사유</a:t>
                      </a:r>
                      <a:r>
                        <a:rPr lang="en-US" altLang="ko-KR" sz="800" b="1" u="none" kern="1200" baseline="0" noProof="0" dirty="0" smtClean="0">
                          <a:solidFill>
                            <a:schemeClr val="tx1"/>
                          </a:solidFill>
                          <a:latin typeface="+mn-ea"/>
                          <a:ea typeface="+mn-ea"/>
                          <a:cs typeface="+mn-cs"/>
                          <a:sym typeface="Wingdings 2" pitchFamily="18" charset="2"/>
                        </a:rPr>
                        <a:t>: </a:t>
                      </a:r>
                      <a:r>
                        <a:rPr lang="ko-KR" altLang="en-US" sz="800" b="1" u="none" kern="1200" baseline="0" noProof="0" dirty="0" smtClean="0">
                          <a:solidFill>
                            <a:schemeClr val="tx1"/>
                          </a:solidFill>
                          <a:latin typeface="+mn-ea"/>
                          <a:ea typeface="+mn-ea"/>
                          <a:cs typeface="+mn-cs"/>
                          <a:sym typeface="Wingdings 2" pitchFamily="18" charset="2"/>
                        </a:rPr>
                        <a:t>단순변심에 해당함</a:t>
                      </a:r>
                      <a:r>
                        <a:rPr lang="en-US" altLang="ko-KR" sz="800" b="1" u="none" kern="1200" baseline="0" noProof="0" dirty="0" smtClean="0">
                          <a:solidFill>
                            <a:schemeClr val="tx1"/>
                          </a:solidFill>
                          <a:latin typeface="+mn-ea"/>
                          <a:ea typeface="+mn-ea"/>
                          <a:cs typeface="+mn-cs"/>
                          <a:sym typeface="Wingdings 2" pitchFamily="18" charset="2"/>
                        </a:rPr>
                        <a:t>)</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noProof="0" dirty="0" smtClean="0">
                          <a:solidFill>
                            <a:schemeClr val="tx1"/>
                          </a:solidFill>
                          <a:latin typeface="+mn-ea"/>
                          <a:ea typeface="+mn-ea"/>
                          <a:cs typeface="+mn-cs"/>
                          <a:sym typeface="Wingdings 2" pitchFamily="18" charset="2"/>
                        </a:rPr>
                        <a:t>N+% </a:t>
                      </a:r>
                      <a:r>
                        <a:rPr lang="ko-KR" altLang="en-US" sz="800" b="0" u="none" kern="1200" baseline="0" noProof="0" dirty="0" smtClean="0">
                          <a:solidFill>
                            <a:schemeClr val="tx1"/>
                          </a:solidFill>
                          <a:latin typeface="+mn-ea"/>
                          <a:ea typeface="+mn-ea"/>
                          <a:cs typeface="+mn-cs"/>
                          <a:sym typeface="Wingdings 2" pitchFamily="18" charset="2"/>
                        </a:rPr>
                        <a:t>할인이 적용된 제품일 시 묶인 제품 중 일부를 </a:t>
                      </a:r>
                      <a:r>
                        <a:rPr lang="ko-KR" altLang="en-US" sz="800" b="0" u="none" kern="1200" baseline="0" noProof="0" dirty="0" err="1" smtClean="0">
                          <a:solidFill>
                            <a:schemeClr val="tx1"/>
                          </a:solidFill>
                          <a:latin typeface="+mn-ea"/>
                          <a:ea typeface="+mn-ea"/>
                          <a:cs typeface="+mn-cs"/>
                          <a:sym typeface="Wingdings 2" pitchFamily="18" charset="2"/>
                        </a:rPr>
                        <a:t>반품수량을</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1 </a:t>
                      </a:r>
                      <a:r>
                        <a:rPr lang="ko-KR" altLang="en-US" sz="800" b="0" u="none" kern="1200" baseline="0" noProof="0" dirty="0" smtClean="0">
                          <a:solidFill>
                            <a:schemeClr val="tx1"/>
                          </a:solidFill>
                          <a:latin typeface="+mn-ea"/>
                          <a:ea typeface="+mn-ea"/>
                          <a:cs typeface="+mn-cs"/>
                          <a:sym typeface="Wingdings 2" pitchFamily="18" charset="2"/>
                        </a:rPr>
                        <a:t>이상 최초 선택 시 </a:t>
                      </a:r>
                      <a:r>
                        <a:rPr lang="en-US" altLang="ko-KR" sz="800" b="0" u="none" kern="1200" baseline="0" noProof="0" dirty="0" smtClean="0">
                          <a:solidFill>
                            <a:schemeClr val="tx1"/>
                          </a:solidFill>
                          <a:latin typeface="+mn-ea"/>
                          <a:ea typeface="+mn-ea"/>
                          <a:cs typeface="+mn-cs"/>
                          <a:sym typeface="Wingdings 2" pitchFamily="18" charset="2"/>
                        </a:rPr>
                        <a:t>alert</a:t>
                      </a:r>
                      <a:r>
                        <a:rPr lang="ko-KR" altLang="en-US" sz="800" b="0" u="none" kern="1200" baseline="0" noProof="0" dirty="0" smtClean="0">
                          <a:solidFill>
                            <a:schemeClr val="tx1"/>
                          </a:solidFill>
                          <a:latin typeface="+mn-ea"/>
                          <a:ea typeface="+mn-ea"/>
                          <a:cs typeface="+mn-cs"/>
                          <a:sym typeface="Wingdings 2" pitchFamily="18" charset="2"/>
                        </a:rPr>
                        <a:t>으로 전체가 </a:t>
                      </a:r>
                      <a:r>
                        <a:rPr lang="ko-KR" altLang="en-US" sz="800" b="0" u="none" kern="1200" baseline="0" noProof="0" dirty="0" err="1" smtClean="0">
                          <a:solidFill>
                            <a:schemeClr val="tx1"/>
                          </a:solidFill>
                          <a:latin typeface="+mn-ea"/>
                          <a:ea typeface="+mn-ea"/>
                          <a:cs typeface="+mn-cs"/>
                          <a:sym typeface="Wingdings 2" pitchFamily="18" charset="2"/>
                        </a:rPr>
                        <a:t>반품되어야</a:t>
                      </a:r>
                      <a:r>
                        <a:rPr lang="ko-KR" altLang="en-US" sz="800" b="0" u="none" kern="1200" baseline="0" noProof="0" dirty="0" smtClean="0">
                          <a:solidFill>
                            <a:schemeClr val="tx1"/>
                          </a:solidFill>
                          <a:latin typeface="+mn-ea"/>
                          <a:ea typeface="+mn-ea"/>
                          <a:cs typeface="+mn-cs"/>
                          <a:sym typeface="Wingdings 2" pitchFamily="18" charset="2"/>
                        </a:rPr>
                        <a:t> 함을 알리고 묶인 제품의 전량을 반품 수량으로 세팅</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dirty="0" smtClean="0">
                          <a:latin typeface="+mn-ea"/>
                          <a:ea typeface="+mn-ea"/>
                        </a:rPr>
                        <a:t>N+N</a:t>
                      </a:r>
                      <a:r>
                        <a:rPr lang="en-US" altLang="ko-KR" sz="800" baseline="0" dirty="0" smtClean="0">
                          <a:latin typeface="+mn-ea"/>
                          <a:ea typeface="+mn-ea"/>
                        </a:rPr>
                        <a:t> </a:t>
                      </a:r>
                      <a:r>
                        <a:rPr lang="ko-KR" altLang="en-US" sz="800" baseline="0" dirty="0" smtClean="0">
                          <a:latin typeface="+mn-ea"/>
                          <a:ea typeface="+mn-ea"/>
                        </a:rPr>
                        <a:t>할인이 적용된 제품의 반품 수량을 묶음 수량에 맞지 않게 최초 선택 시 </a:t>
                      </a:r>
                      <a:r>
                        <a:rPr lang="en-US" altLang="ko-KR" sz="800" baseline="0" dirty="0" smtClean="0">
                          <a:latin typeface="+mn-ea"/>
                          <a:ea typeface="+mn-ea"/>
                        </a:rPr>
                        <a:t>alert</a:t>
                      </a:r>
                      <a:r>
                        <a:rPr lang="ko-KR" altLang="en-US" sz="800" baseline="0" dirty="0" smtClean="0">
                          <a:latin typeface="+mn-ea"/>
                          <a:ea typeface="+mn-ea"/>
                        </a:rPr>
                        <a:t>으로</a:t>
                      </a:r>
                      <a:r>
                        <a:rPr lang="en-US" altLang="ko-KR" sz="800" baseline="0" dirty="0" smtClean="0">
                          <a:latin typeface="+mn-ea"/>
                          <a:ea typeface="+mn-ea"/>
                        </a:rPr>
                        <a:t> </a:t>
                      </a:r>
                      <a:r>
                        <a:rPr lang="ko-KR" altLang="en-US" sz="800" baseline="0" dirty="0" smtClean="0">
                          <a:latin typeface="+mn-ea"/>
                          <a:ea typeface="+mn-ea"/>
                        </a:rPr>
                        <a:t>오류 알림</a:t>
                      </a:r>
                      <a:endParaRPr lang="en-US" altLang="ko-KR" sz="800" baseline="0" dirty="0" smtClean="0">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aseline="0" dirty="0" smtClean="0">
                          <a:latin typeface="+mn-ea"/>
                          <a:ea typeface="+mn-ea"/>
                        </a:rPr>
                        <a:t>묶음 수량</a:t>
                      </a:r>
                      <a:r>
                        <a:rPr lang="en-US" altLang="ko-KR" sz="800" baseline="0" dirty="0" smtClean="0">
                          <a:latin typeface="+mn-ea"/>
                          <a:ea typeface="+mn-ea"/>
                        </a:rPr>
                        <a:t>: 2+2 </a:t>
                      </a:r>
                      <a:r>
                        <a:rPr lang="ko-KR" altLang="en-US" sz="800" baseline="0" dirty="0" smtClean="0">
                          <a:latin typeface="+mn-ea"/>
                          <a:ea typeface="+mn-ea"/>
                        </a:rPr>
                        <a:t>할인일 시 </a:t>
                      </a:r>
                      <a:r>
                        <a:rPr lang="en-US" altLang="ko-KR" sz="800" baseline="0" dirty="0" smtClean="0">
                          <a:latin typeface="+mn-ea"/>
                          <a:ea typeface="+mn-ea"/>
                        </a:rPr>
                        <a:t>4</a:t>
                      </a:r>
                      <a:r>
                        <a:rPr lang="ko-KR" altLang="en-US" sz="800" baseline="0" dirty="0" smtClean="0">
                          <a:latin typeface="+mn-ea"/>
                          <a:ea typeface="+mn-ea"/>
                        </a:rPr>
                        <a:t>배수가</a:t>
                      </a:r>
                      <a:r>
                        <a:rPr lang="en-US" altLang="ko-KR" sz="800" baseline="0" dirty="0" smtClean="0">
                          <a:latin typeface="+mn-ea"/>
                          <a:ea typeface="+mn-ea"/>
                        </a:rPr>
                        <a:t>, 3+3 </a:t>
                      </a:r>
                      <a:r>
                        <a:rPr lang="ko-KR" altLang="en-US" sz="800" baseline="0" dirty="0" smtClean="0">
                          <a:latin typeface="+mn-ea"/>
                          <a:ea typeface="+mn-ea"/>
                        </a:rPr>
                        <a:t>할인일 시 </a:t>
                      </a:r>
                      <a:r>
                        <a:rPr lang="en-US" altLang="ko-KR" sz="800" baseline="0" dirty="0" smtClean="0">
                          <a:latin typeface="+mn-ea"/>
                          <a:ea typeface="+mn-ea"/>
                        </a:rPr>
                        <a:t>6</a:t>
                      </a:r>
                      <a:r>
                        <a:rPr lang="ko-KR" altLang="en-US" sz="800" baseline="0" dirty="0" smtClean="0">
                          <a:latin typeface="+mn-ea"/>
                          <a:ea typeface="+mn-ea"/>
                        </a:rPr>
                        <a:t>배수가 묶음 수량</a:t>
                      </a:r>
                      <a:endParaRPr lang="en-US" altLang="ko-KR" sz="800" dirty="0" smtClean="0">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latin typeface="+mn-ea"/>
                          <a:ea typeface="+mn-ea"/>
                        </a:rPr>
                        <a:t>제품구매</a:t>
                      </a:r>
                      <a:r>
                        <a:rPr lang="en-US" altLang="ko-KR" sz="800" dirty="0" smtClean="0">
                          <a:latin typeface="+mn-ea"/>
                          <a:ea typeface="+mn-ea"/>
                        </a:rPr>
                        <a:t>+</a:t>
                      </a:r>
                      <a:r>
                        <a:rPr lang="ko-KR" altLang="en-US" sz="800" dirty="0" smtClean="0">
                          <a:latin typeface="+mn-ea"/>
                          <a:ea typeface="+mn-ea"/>
                        </a:rPr>
                        <a:t>추가구성품할인</a:t>
                      </a:r>
                      <a:r>
                        <a:rPr lang="ko-KR" altLang="en-US" sz="800" b="0" u="none" kern="1200" baseline="0" noProof="0" dirty="0" smtClean="0">
                          <a:solidFill>
                            <a:schemeClr val="tx1"/>
                          </a:solidFill>
                          <a:latin typeface="+mn-ea"/>
                          <a:ea typeface="+mn-ea"/>
                          <a:cs typeface="+mn-cs"/>
                          <a:sym typeface="Wingdings 2" pitchFamily="18" charset="2"/>
                        </a:rPr>
                        <a:t>이 적용된 제품의 </a:t>
                      </a:r>
                      <a:r>
                        <a:rPr lang="ko-KR" altLang="en-US" sz="800" b="0" u="none" kern="1200" baseline="0" noProof="0" dirty="0" err="1" smtClean="0">
                          <a:solidFill>
                            <a:schemeClr val="tx1"/>
                          </a:solidFill>
                          <a:latin typeface="+mn-ea"/>
                          <a:ea typeface="+mn-ea"/>
                          <a:cs typeface="+mn-cs"/>
                          <a:sym typeface="Wingdings 2" pitchFamily="18" charset="2"/>
                        </a:rPr>
                        <a:t>대상제품</a:t>
                      </a:r>
                      <a:r>
                        <a:rPr lang="ko-KR" altLang="en-US" sz="800" b="0" u="none" kern="1200" baseline="0" noProof="0" dirty="0" smtClean="0">
                          <a:solidFill>
                            <a:schemeClr val="tx1"/>
                          </a:solidFill>
                          <a:latin typeface="+mn-ea"/>
                          <a:ea typeface="+mn-ea"/>
                          <a:cs typeface="+mn-cs"/>
                          <a:sym typeface="Wingdings 2" pitchFamily="18" charset="2"/>
                        </a:rPr>
                        <a:t> 수량을 </a:t>
                      </a:r>
                      <a:r>
                        <a:rPr lang="en-US" altLang="ko-KR" sz="800" b="0" u="none" kern="1200" baseline="0" noProof="0" dirty="0" smtClean="0">
                          <a:solidFill>
                            <a:schemeClr val="tx1"/>
                          </a:solidFill>
                          <a:latin typeface="+mn-ea"/>
                          <a:ea typeface="+mn-ea"/>
                          <a:cs typeface="+mn-cs"/>
                          <a:sym typeface="Wingdings 2" pitchFamily="18" charset="2"/>
                        </a:rPr>
                        <a:t>1 </a:t>
                      </a:r>
                      <a:r>
                        <a:rPr lang="ko-KR" altLang="en-US" sz="800" b="0" u="none" kern="1200" baseline="0" noProof="0" dirty="0" smtClean="0">
                          <a:solidFill>
                            <a:schemeClr val="tx1"/>
                          </a:solidFill>
                          <a:latin typeface="+mn-ea"/>
                          <a:ea typeface="+mn-ea"/>
                          <a:cs typeface="+mn-cs"/>
                          <a:sym typeface="Wingdings 2" pitchFamily="18" charset="2"/>
                        </a:rPr>
                        <a:t>이상 최초 선택 시 추가구성품의 반품이 필요하면 </a:t>
                      </a:r>
                      <a:r>
                        <a:rPr lang="en-US" altLang="ko-KR" sz="800" b="0" u="none" kern="1200" baseline="0" noProof="0" dirty="0" smtClean="0">
                          <a:solidFill>
                            <a:schemeClr val="tx1"/>
                          </a:solidFill>
                          <a:latin typeface="+mn-ea"/>
                          <a:ea typeface="+mn-ea"/>
                          <a:cs typeface="+mn-cs"/>
                          <a:sym typeface="Wingdings 2" pitchFamily="18" charset="2"/>
                        </a:rPr>
                        <a:t>alert</a:t>
                      </a:r>
                      <a:r>
                        <a:rPr lang="ko-KR" altLang="en-US" sz="800" b="0" u="none" kern="1200" baseline="0" noProof="0" dirty="0" smtClean="0">
                          <a:solidFill>
                            <a:schemeClr val="tx1"/>
                          </a:solidFill>
                          <a:latin typeface="+mn-ea"/>
                          <a:ea typeface="+mn-ea"/>
                          <a:cs typeface="+mn-cs"/>
                          <a:sym typeface="Wingdings 2" pitchFamily="18" charset="2"/>
                        </a:rPr>
                        <a:t>으로 안내</a:t>
                      </a:r>
                      <a:endParaRPr lang="en-US" altLang="ko-KR" sz="800" b="1" u="none" kern="1200" baseline="0" noProof="0" dirty="0" smtClean="0">
                        <a:solidFill>
                          <a:schemeClr val="tx1"/>
                        </a:solidFill>
                        <a:latin typeface="+mn-ea"/>
                        <a:ea typeface="+mn-ea"/>
                        <a:cs typeface="+mn-cs"/>
                        <a:sym typeface="Wingdings 2" pitchFamily="18" charset="2"/>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sp>
        <p:nvSpPr>
          <p:cNvPr id="105" name="직사각형 104"/>
          <p:cNvSpPr/>
          <p:nvPr/>
        </p:nvSpPr>
        <p:spPr>
          <a:xfrm>
            <a:off x="1457882" y="784294"/>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반품신청</a:t>
            </a:r>
            <a:endParaRPr lang="en-US" altLang="ko-KR" sz="1200" b="1" dirty="0">
              <a:latin typeface="+mn-ea"/>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9" name="TextBox 78">
            <a:extLst>
              <a:ext uri="{FF2B5EF4-FFF2-40B4-BE49-F238E27FC236}">
                <a16:creationId xmlns:a16="http://schemas.microsoft.com/office/drawing/2014/main" id="{8B29133D-5902-4CD9-91AB-A45E38931F4C}"/>
              </a:ext>
            </a:extLst>
          </p:cNvPr>
          <p:cNvSpPr txBox="1"/>
          <p:nvPr/>
        </p:nvSpPr>
        <p:spPr>
          <a:xfrm>
            <a:off x="3654289" y="1057322"/>
            <a:ext cx="2459328" cy="246221"/>
          </a:xfrm>
          <a:prstGeom prst="rect">
            <a:avLst/>
          </a:prstGeom>
          <a:noFill/>
        </p:spPr>
        <p:txBody>
          <a:bodyPr wrap="none" rtlCol="0">
            <a:spAutoFit/>
          </a:bodyPr>
          <a:lstStyle/>
          <a:p>
            <a:r>
              <a:rPr lang="en-US" altLang="ko-KR" sz="1000" dirty="0">
                <a:solidFill>
                  <a:schemeClr val="tx1">
                    <a:lumMod val="50000"/>
                    <a:lumOff val="50000"/>
                  </a:schemeClr>
                </a:solidFill>
                <a:latin typeface="+mn-ea"/>
              </a:rPr>
              <a:t>1. </a:t>
            </a:r>
            <a:r>
              <a:rPr lang="ko-KR" altLang="en-US" sz="1000" dirty="0" err="1">
                <a:solidFill>
                  <a:schemeClr val="tx1">
                    <a:lumMod val="50000"/>
                    <a:lumOff val="50000"/>
                  </a:schemeClr>
                </a:solidFill>
                <a:latin typeface="+mn-ea"/>
              </a:rPr>
              <a:t>반품사유</a:t>
            </a:r>
            <a:r>
              <a:rPr lang="ko-KR" altLang="en-US" sz="1000" dirty="0">
                <a:solidFill>
                  <a:schemeClr val="tx1">
                    <a:lumMod val="50000"/>
                    <a:lumOff val="50000"/>
                  </a:schemeClr>
                </a:solidFill>
                <a:latin typeface="+mn-ea"/>
              </a:rPr>
              <a:t> 선택  </a:t>
            </a:r>
            <a:r>
              <a:rPr lang="en-US" altLang="ko-KR" sz="1000" dirty="0">
                <a:solidFill>
                  <a:schemeClr val="tx1">
                    <a:lumMod val="50000"/>
                    <a:lumOff val="50000"/>
                  </a:schemeClr>
                </a:solidFill>
                <a:latin typeface="+mn-ea"/>
                <a:sym typeface="Wingdings" panose="05000000000000000000" pitchFamily="2" charset="2"/>
              </a:rPr>
              <a:t>   </a:t>
            </a:r>
            <a:r>
              <a:rPr lang="en-US" altLang="ko-KR" sz="1000" b="1" dirty="0">
                <a:latin typeface="+mn-ea"/>
                <a:sym typeface="Wingdings" panose="05000000000000000000" pitchFamily="2" charset="2"/>
              </a:rPr>
              <a:t>2. </a:t>
            </a:r>
            <a:r>
              <a:rPr lang="ko-KR" altLang="en-US" sz="1000" b="1" dirty="0" err="1">
                <a:latin typeface="+mn-ea"/>
                <a:sym typeface="Wingdings" panose="05000000000000000000" pitchFamily="2" charset="2"/>
              </a:rPr>
              <a:t>반품제품</a:t>
            </a:r>
            <a:r>
              <a:rPr lang="ko-KR" altLang="en-US" sz="1000" b="1" dirty="0">
                <a:latin typeface="+mn-ea"/>
                <a:sym typeface="Wingdings" panose="05000000000000000000" pitchFamily="2" charset="2"/>
              </a:rPr>
              <a:t> </a:t>
            </a:r>
            <a:r>
              <a:rPr lang="ko-KR" altLang="en-US" sz="1000" b="1" dirty="0" smtClean="0">
                <a:latin typeface="+mn-ea"/>
                <a:sym typeface="Wingdings" panose="05000000000000000000" pitchFamily="2" charset="2"/>
              </a:rPr>
              <a:t>선택</a:t>
            </a:r>
            <a:endParaRPr lang="ko-KR" altLang="en-US" sz="1000" dirty="0">
              <a:solidFill>
                <a:schemeClr val="tx1">
                  <a:lumMod val="50000"/>
                  <a:lumOff val="50000"/>
                </a:schemeClr>
              </a:solidFill>
              <a:latin typeface="+mn-ea"/>
            </a:endParaRPr>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32" name="표 31"/>
          <p:cNvGraphicFramePr>
            <a:graphicFrameLocks noGrp="1"/>
          </p:cNvGraphicFramePr>
          <p:nvPr>
            <p:extLst>
              <p:ext uri="{D42A27DB-BD31-4B8C-83A1-F6EECF244321}">
                <p14:modId xmlns:p14="http://schemas.microsoft.com/office/powerpoint/2010/main" val="706876172"/>
              </p:ext>
            </p:extLst>
          </p:nvPr>
        </p:nvGraphicFramePr>
        <p:xfrm>
          <a:off x="1581383" y="1641563"/>
          <a:ext cx="7190288" cy="4733018"/>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275269">
                <a:tc gridSpan="3">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tab pos="87313" algn="l"/>
                        </a:tabLst>
                        <a:defRPr/>
                      </a:pPr>
                      <a:r>
                        <a:rPr lang="en-US" altLang="ko-KR" sz="900" b="1" dirty="0" smtClean="0">
                          <a:solidFill>
                            <a:schemeClr val="tx1"/>
                          </a:solidFill>
                        </a:rPr>
                        <a:t>N+%</a:t>
                      </a:r>
                      <a:r>
                        <a:rPr lang="en-US" altLang="ko-KR" sz="900" b="1" baseline="0" dirty="0" smtClean="0">
                          <a:solidFill>
                            <a:schemeClr val="tx1"/>
                          </a:solidFill>
                        </a:rPr>
                        <a:t> </a:t>
                      </a:r>
                      <a:r>
                        <a:rPr lang="ko-KR" altLang="en-US" sz="900" b="1" baseline="0" dirty="0" err="1" smtClean="0">
                          <a:solidFill>
                            <a:schemeClr val="tx1"/>
                          </a:solidFill>
                        </a:rPr>
                        <a:t>캠페인명</a:t>
                      </a:r>
                      <a:r>
                        <a:rPr lang="ko-KR" altLang="en-US" sz="900" b="1" baseline="0" dirty="0" smtClean="0">
                          <a:solidFill>
                            <a:schemeClr val="tx1"/>
                          </a:solidFill>
                        </a:rPr>
                        <a:t> 출력</a:t>
                      </a:r>
                      <a:endParaRPr lang="ko-KR" altLang="en-US" sz="900" b="1" dirty="0" smtClean="0">
                        <a:solidFill>
                          <a:schemeClr val="tx1"/>
                        </a:solidFill>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104886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51677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395112">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456095271"/>
                  </a:ext>
                </a:extLst>
              </a:tr>
              <a:tr h="473822">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8235526"/>
                  </a:ext>
                </a:extLst>
              </a:tr>
              <a:tr h="411443">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8097048"/>
                  </a:ext>
                </a:extLst>
              </a:tr>
              <a:tr h="29347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854606"/>
                  </a:ext>
                </a:extLst>
              </a:tr>
            </a:tbl>
          </a:graphicData>
        </a:graphic>
      </p:graphicFrame>
      <p:grpSp>
        <p:nvGrpSpPr>
          <p:cNvPr id="33" name="그룹 32">
            <a:extLst>
              <a:ext uri="{FF2B5EF4-FFF2-40B4-BE49-F238E27FC236}">
                <a16:creationId xmlns:a16="http://schemas.microsoft.com/office/drawing/2014/main" id="{159809A1-5A1E-4FB9-B218-151E51C981E3}"/>
              </a:ext>
            </a:extLst>
          </p:cNvPr>
          <p:cNvGrpSpPr/>
          <p:nvPr/>
        </p:nvGrpSpPr>
        <p:grpSpPr>
          <a:xfrm>
            <a:off x="1609850" y="1998365"/>
            <a:ext cx="836647" cy="897912"/>
            <a:chOff x="1235339" y="2961048"/>
            <a:chExt cx="1199263" cy="1105474"/>
          </a:xfrm>
        </p:grpSpPr>
        <p:sp>
          <p:nvSpPr>
            <p:cNvPr id="34" name="직사각형 3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5" name="직선 연결선 3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159809A1-5A1E-4FB9-B218-151E51C981E3}"/>
              </a:ext>
            </a:extLst>
          </p:cNvPr>
          <p:cNvGrpSpPr/>
          <p:nvPr/>
        </p:nvGrpSpPr>
        <p:grpSpPr>
          <a:xfrm>
            <a:off x="1597023" y="4087280"/>
            <a:ext cx="836647" cy="897912"/>
            <a:chOff x="1235339" y="2961048"/>
            <a:chExt cx="1199263" cy="1105474"/>
          </a:xfrm>
        </p:grpSpPr>
        <p:sp>
          <p:nvSpPr>
            <p:cNvPr id="38" name="직사각형 3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9" name="직선 연결선 3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그룹 40">
            <a:extLst>
              <a:ext uri="{FF2B5EF4-FFF2-40B4-BE49-F238E27FC236}">
                <a16:creationId xmlns:a16="http://schemas.microsoft.com/office/drawing/2014/main" id="{159809A1-5A1E-4FB9-B218-151E51C981E3}"/>
              </a:ext>
            </a:extLst>
          </p:cNvPr>
          <p:cNvGrpSpPr/>
          <p:nvPr/>
        </p:nvGrpSpPr>
        <p:grpSpPr>
          <a:xfrm>
            <a:off x="1613022" y="5124537"/>
            <a:ext cx="836647" cy="897912"/>
            <a:chOff x="1235339" y="2961048"/>
            <a:chExt cx="1199263" cy="1105474"/>
          </a:xfrm>
        </p:grpSpPr>
        <p:sp>
          <p:nvSpPr>
            <p:cNvPr id="42" name="직사각형 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3" name="직선 연결선 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7" name="직사각형 106"/>
          <p:cNvSpPr/>
          <p:nvPr/>
        </p:nvSpPr>
        <p:spPr>
          <a:xfrm>
            <a:off x="1660866" y="1406171"/>
            <a:ext cx="640537" cy="215444"/>
          </a:xfrm>
          <a:prstGeom prst="rect">
            <a:avLst/>
          </a:prstGeom>
        </p:spPr>
        <p:txBody>
          <a:bodyPr wrap="square">
            <a:spAutoFit/>
          </a:bodyPr>
          <a:lstStyle/>
          <a:p>
            <a:r>
              <a:rPr lang="ko-KR" altLang="en-US" sz="800" dirty="0" err="1" smtClean="0">
                <a:latin typeface="+mj-ea"/>
              </a:rPr>
              <a:t>전체선택</a:t>
            </a:r>
            <a:endParaRPr lang="en-US" altLang="ko-KR" sz="800" dirty="0">
              <a:latin typeface="+mj-ea"/>
            </a:endParaRPr>
          </a:p>
        </p:txBody>
      </p:sp>
      <p:sp>
        <p:nvSpPr>
          <p:cNvPr id="109" name="직사각형 108">
            <a:extLst>
              <a:ext uri="{FF2B5EF4-FFF2-40B4-BE49-F238E27FC236}">
                <a16:creationId xmlns:a16="http://schemas.microsoft.com/office/drawing/2014/main" id="{CADE630C-8895-436E-96BB-59F78B4193F2}"/>
              </a:ext>
            </a:extLst>
          </p:cNvPr>
          <p:cNvSpPr/>
          <p:nvPr/>
        </p:nvSpPr>
        <p:spPr>
          <a:xfrm>
            <a:off x="1562440" y="1460031"/>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aphicFrame>
        <p:nvGraphicFramePr>
          <p:cNvPr id="113" name="표 112"/>
          <p:cNvGraphicFramePr>
            <a:graphicFrameLocks noGrp="1"/>
          </p:cNvGraphicFramePr>
          <p:nvPr>
            <p:extLst>
              <p:ext uri="{D42A27DB-BD31-4B8C-83A1-F6EECF244321}">
                <p14:modId xmlns:p14="http://schemas.microsoft.com/office/powerpoint/2010/main" val="1743625911"/>
              </p:ext>
            </p:extLst>
          </p:nvPr>
        </p:nvGraphicFramePr>
        <p:xfrm>
          <a:off x="2601596" y="4775262"/>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2</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114" name="직사각형 113"/>
          <p:cNvSpPr/>
          <p:nvPr/>
        </p:nvSpPr>
        <p:spPr>
          <a:xfrm>
            <a:off x="1545611" y="2015604"/>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solidFill>
                <a:prstClr val="black"/>
              </a:solidFill>
            </a:endParaRPr>
          </a:p>
        </p:txBody>
      </p:sp>
      <p:sp>
        <p:nvSpPr>
          <p:cNvPr id="59" name="직사각형 58"/>
          <p:cNvSpPr/>
          <p:nvPr/>
        </p:nvSpPr>
        <p:spPr>
          <a:xfrm>
            <a:off x="2236360" y="3227037"/>
            <a:ext cx="1877520"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6</a:t>
            </a:r>
            <a:r>
              <a:rPr lang="ko-KR" altLang="en-US" sz="700" dirty="0" smtClean="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0" name="그룹 59">
            <a:extLst>
              <a:ext uri="{FF2B5EF4-FFF2-40B4-BE49-F238E27FC236}">
                <a16:creationId xmlns:a16="http://schemas.microsoft.com/office/drawing/2014/main" id="{159809A1-5A1E-4FB9-B218-151E51C981E3}"/>
              </a:ext>
            </a:extLst>
          </p:cNvPr>
          <p:cNvGrpSpPr/>
          <p:nvPr/>
        </p:nvGrpSpPr>
        <p:grpSpPr>
          <a:xfrm>
            <a:off x="1721904" y="3266933"/>
            <a:ext cx="542924" cy="614618"/>
            <a:chOff x="1235339" y="2961048"/>
            <a:chExt cx="1199263" cy="1105474"/>
          </a:xfrm>
        </p:grpSpPr>
        <p:sp>
          <p:nvSpPr>
            <p:cNvPr id="61" name="직사각형 6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3" name="직선 연결선 6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직사각형 64"/>
          <p:cNvSpPr/>
          <p:nvPr/>
        </p:nvSpPr>
        <p:spPr>
          <a:xfrm>
            <a:off x="4674209" y="3215549"/>
            <a:ext cx="1671847"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66" name="직사각형 65"/>
          <p:cNvSpPr/>
          <p:nvPr/>
        </p:nvSpPr>
        <p:spPr>
          <a:xfrm>
            <a:off x="7085901" y="3223061"/>
            <a:ext cx="1682272"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a:solidFill>
                  <a:schemeClr val="tx1">
                    <a:lumMod val="65000"/>
                    <a:lumOff val="35000"/>
                  </a:schemeClr>
                </a:solidFill>
                <a:latin typeface="+mj-ea"/>
              </a:rPr>
              <a:t>4</a:t>
            </a:r>
            <a:r>
              <a:rPr lang="ko-KR" altLang="en-US" sz="700" dirty="0" smtClean="0">
                <a:solidFill>
                  <a:schemeClr val="tx1">
                    <a:lumMod val="65000"/>
                    <a:lumOff val="35000"/>
                  </a:schemeClr>
                </a:solidFill>
                <a:latin typeface="+mj-ea"/>
              </a:rPr>
              <a:t>개</a:t>
            </a:r>
            <a:endParaRPr lang="ko-KR" altLang="en-US" sz="700" dirty="0"/>
          </a:p>
        </p:txBody>
      </p:sp>
      <p:sp>
        <p:nvSpPr>
          <p:cNvPr id="67" name="모서리가 둥근 직사각형 66"/>
          <p:cNvSpPr/>
          <p:nvPr/>
        </p:nvSpPr>
        <p:spPr>
          <a:xfrm>
            <a:off x="1639326" y="3038625"/>
            <a:ext cx="7065199" cy="934100"/>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3</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69" name="직사각형 68"/>
          <p:cNvSpPr/>
          <p:nvPr/>
        </p:nvSpPr>
        <p:spPr>
          <a:xfrm>
            <a:off x="1641779" y="3267486"/>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70" name="표 69"/>
          <p:cNvGraphicFramePr>
            <a:graphicFrameLocks noGrp="1"/>
          </p:cNvGraphicFramePr>
          <p:nvPr>
            <p:extLst>
              <p:ext uri="{D42A27DB-BD31-4B8C-83A1-F6EECF244321}">
                <p14:modId xmlns:p14="http://schemas.microsoft.com/office/powerpoint/2010/main" val="4279554156"/>
              </p:ext>
            </p:extLst>
          </p:nvPr>
        </p:nvGraphicFramePr>
        <p:xfrm>
          <a:off x="2314891" y="3664936"/>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71" name="직사각형 70"/>
          <p:cNvSpPr/>
          <p:nvPr/>
        </p:nvSpPr>
        <p:spPr>
          <a:xfrm>
            <a:off x="2975408" y="3672430"/>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3</a:t>
            </a:r>
            <a:r>
              <a:rPr lang="ko-KR" altLang="en-US" sz="800" dirty="0" smtClean="0">
                <a:solidFill>
                  <a:schemeClr val="tx1">
                    <a:lumMod val="65000"/>
                    <a:lumOff val="35000"/>
                  </a:schemeClr>
                </a:solidFill>
                <a:latin typeface="+mj-ea"/>
              </a:rPr>
              <a:t>개 반환</a:t>
            </a:r>
            <a:endParaRPr lang="ko-KR" altLang="en-US" dirty="0"/>
          </a:p>
        </p:txBody>
      </p:sp>
      <p:grpSp>
        <p:nvGrpSpPr>
          <p:cNvPr id="72" name="그룹 71">
            <a:extLst>
              <a:ext uri="{FF2B5EF4-FFF2-40B4-BE49-F238E27FC236}">
                <a16:creationId xmlns:a16="http://schemas.microsoft.com/office/drawing/2014/main" id="{159809A1-5A1E-4FB9-B218-151E51C981E3}"/>
              </a:ext>
            </a:extLst>
          </p:cNvPr>
          <p:cNvGrpSpPr/>
          <p:nvPr/>
        </p:nvGrpSpPr>
        <p:grpSpPr>
          <a:xfrm>
            <a:off x="4182319" y="3266932"/>
            <a:ext cx="542924" cy="614618"/>
            <a:chOff x="1235339" y="2961048"/>
            <a:chExt cx="1199263" cy="1105474"/>
          </a:xfrm>
        </p:grpSpPr>
        <p:sp>
          <p:nvSpPr>
            <p:cNvPr id="73" name="직사각형 7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4" name="직선 연결선 7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7" name="직사각형 76"/>
          <p:cNvSpPr/>
          <p:nvPr/>
        </p:nvSpPr>
        <p:spPr>
          <a:xfrm>
            <a:off x="4102194" y="3267485"/>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78" name="표 77"/>
          <p:cNvGraphicFramePr>
            <a:graphicFrameLocks noGrp="1"/>
          </p:cNvGraphicFramePr>
          <p:nvPr>
            <p:extLst>
              <p:ext uri="{D42A27DB-BD31-4B8C-83A1-F6EECF244321}">
                <p14:modId xmlns:p14="http://schemas.microsoft.com/office/powerpoint/2010/main" val="2741531224"/>
              </p:ext>
            </p:extLst>
          </p:nvPr>
        </p:nvGraphicFramePr>
        <p:xfrm>
          <a:off x="4757017" y="3656581"/>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80" name="직사각형 79"/>
          <p:cNvSpPr/>
          <p:nvPr/>
        </p:nvSpPr>
        <p:spPr>
          <a:xfrm>
            <a:off x="5417534" y="3664075"/>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grpSp>
        <p:nvGrpSpPr>
          <p:cNvPr id="81" name="그룹 80">
            <a:extLst>
              <a:ext uri="{FF2B5EF4-FFF2-40B4-BE49-F238E27FC236}">
                <a16:creationId xmlns:a16="http://schemas.microsoft.com/office/drawing/2014/main" id="{159809A1-5A1E-4FB9-B218-151E51C981E3}"/>
              </a:ext>
            </a:extLst>
          </p:cNvPr>
          <p:cNvGrpSpPr/>
          <p:nvPr/>
        </p:nvGrpSpPr>
        <p:grpSpPr>
          <a:xfrm>
            <a:off x="6574950" y="3266932"/>
            <a:ext cx="542924" cy="614618"/>
            <a:chOff x="1235339" y="2961048"/>
            <a:chExt cx="1199263" cy="1105474"/>
          </a:xfrm>
        </p:grpSpPr>
        <p:sp>
          <p:nvSpPr>
            <p:cNvPr id="82" name="직사각형 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3" name="직선 연결선 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5" name="직사각형 84"/>
          <p:cNvSpPr/>
          <p:nvPr/>
        </p:nvSpPr>
        <p:spPr>
          <a:xfrm>
            <a:off x="6492105" y="3268015"/>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86" name="표 85"/>
          <p:cNvGraphicFramePr>
            <a:graphicFrameLocks noGrp="1"/>
          </p:cNvGraphicFramePr>
          <p:nvPr>
            <p:extLst>
              <p:ext uri="{D42A27DB-BD31-4B8C-83A1-F6EECF244321}">
                <p14:modId xmlns:p14="http://schemas.microsoft.com/office/powerpoint/2010/main" val="2968908829"/>
              </p:ext>
            </p:extLst>
          </p:nvPr>
        </p:nvGraphicFramePr>
        <p:xfrm>
          <a:off x="7166272" y="3657442"/>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87" name="직사각형 86"/>
          <p:cNvSpPr/>
          <p:nvPr/>
        </p:nvSpPr>
        <p:spPr>
          <a:xfrm>
            <a:off x="7826789" y="3664936"/>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smtClean="0">
                <a:solidFill>
                  <a:schemeClr val="tx1">
                    <a:lumMod val="65000"/>
                    <a:lumOff val="35000"/>
                  </a:schemeClr>
                </a:solidFill>
                <a:latin typeface="+mj-ea"/>
              </a:rPr>
              <a:t>개 반환</a:t>
            </a:r>
            <a:endParaRPr lang="ko-KR" altLang="en-US" dirty="0"/>
          </a:p>
        </p:txBody>
      </p:sp>
      <p:sp>
        <p:nvSpPr>
          <p:cNvPr id="88" name="직사각형 87"/>
          <p:cNvSpPr/>
          <p:nvPr/>
        </p:nvSpPr>
        <p:spPr>
          <a:xfrm>
            <a:off x="1545611" y="4101872"/>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solidFill>
                <a:prstClr val="black"/>
              </a:solidFill>
            </a:endParaRPr>
          </a:p>
        </p:txBody>
      </p:sp>
      <p:sp>
        <p:nvSpPr>
          <p:cNvPr id="90" name="직사각형 89">
            <a:extLst>
              <a:ext uri="{FF2B5EF4-FFF2-40B4-BE49-F238E27FC236}">
                <a16:creationId xmlns:a16="http://schemas.microsoft.com/office/drawing/2014/main" id="{CADE630C-8895-436E-96BB-59F78B4193F2}"/>
              </a:ext>
            </a:extLst>
          </p:cNvPr>
          <p:cNvSpPr/>
          <p:nvPr/>
        </p:nvSpPr>
        <p:spPr>
          <a:xfrm>
            <a:off x="1622165" y="6193115"/>
            <a:ext cx="836647" cy="22673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sp>
        <p:nvSpPr>
          <p:cNvPr id="57" name="직사각형 56">
            <a:extLst>
              <a:ext uri="{FF2B5EF4-FFF2-40B4-BE49-F238E27FC236}">
                <a16:creationId xmlns:a16="http://schemas.microsoft.com/office/drawing/2014/main" id="{CADE630C-8895-436E-96BB-59F78B4193F2}"/>
              </a:ext>
            </a:extLst>
          </p:cNvPr>
          <p:cNvSpPr/>
          <p:nvPr/>
        </p:nvSpPr>
        <p:spPr>
          <a:xfrm>
            <a:off x="1576714" y="1454517"/>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1312770" y="118976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89" name="Oval 611">
            <a:extLst>
              <a:ext uri="{FF2B5EF4-FFF2-40B4-BE49-F238E27FC236}">
                <a16:creationId xmlns:a16="http://schemas.microsoft.com/office/drawing/2014/main" id="{8A3723C9-7A64-4677-9B95-EBFFA02C0DC4}"/>
              </a:ext>
            </a:extLst>
          </p:cNvPr>
          <p:cNvSpPr>
            <a:spLocks noChangeArrowheads="1"/>
          </p:cNvSpPr>
          <p:nvPr/>
        </p:nvSpPr>
        <p:spPr bwMode="auto">
          <a:xfrm>
            <a:off x="1408682" y="140444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91" name="Oval 611">
            <a:extLst>
              <a:ext uri="{FF2B5EF4-FFF2-40B4-BE49-F238E27FC236}">
                <a16:creationId xmlns:a16="http://schemas.microsoft.com/office/drawing/2014/main" id="{8A3723C9-7A64-4677-9B95-EBFFA02C0DC4}"/>
              </a:ext>
            </a:extLst>
          </p:cNvPr>
          <p:cNvSpPr>
            <a:spLocks noChangeArrowheads="1"/>
          </p:cNvSpPr>
          <p:nvPr/>
        </p:nvSpPr>
        <p:spPr bwMode="auto">
          <a:xfrm>
            <a:off x="1451403" y="196114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graphicFrame>
        <p:nvGraphicFramePr>
          <p:cNvPr id="92" name="표 91"/>
          <p:cNvGraphicFramePr>
            <a:graphicFrameLocks noGrp="1"/>
          </p:cNvGraphicFramePr>
          <p:nvPr>
            <p:extLst>
              <p:ext uri="{D42A27DB-BD31-4B8C-83A1-F6EECF244321}">
                <p14:modId xmlns:p14="http://schemas.microsoft.com/office/powerpoint/2010/main" val="2776530353"/>
              </p:ext>
            </p:extLst>
          </p:nvPr>
        </p:nvGraphicFramePr>
        <p:xfrm>
          <a:off x="2589417" y="2634639"/>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4" name="표 93"/>
          <p:cNvGraphicFramePr>
            <a:graphicFrameLocks noGrp="1"/>
          </p:cNvGraphicFramePr>
          <p:nvPr>
            <p:extLst>
              <p:ext uri="{D42A27DB-BD31-4B8C-83A1-F6EECF244321}">
                <p14:modId xmlns:p14="http://schemas.microsoft.com/office/powerpoint/2010/main" val="917426300"/>
              </p:ext>
            </p:extLst>
          </p:nvPr>
        </p:nvGraphicFramePr>
        <p:xfrm>
          <a:off x="2605049" y="578609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95" name="직사각형 94">
            <a:extLst>
              <a:ext uri="{FF2B5EF4-FFF2-40B4-BE49-F238E27FC236}">
                <a16:creationId xmlns:a16="http://schemas.microsoft.com/office/drawing/2014/main" id="{CADE630C-8895-436E-96BB-59F78B4193F2}"/>
              </a:ext>
            </a:extLst>
          </p:cNvPr>
          <p:cNvSpPr/>
          <p:nvPr/>
        </p:nvSpPr>
        <p:spPr>
          <a:xfrm>
            <a:off x="1650554" y="5177754"/>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96" name="직사각형 95">
            <a:extLst>
              <a:ext uri="{FF2B5EF4-FFF2-40B4-BE49-F238E27FC236}">
                <a16:creationId xmlns:a16="http://schemas.microsoft.com/office/drawing/2014/main" id="{CADE630C-8895-436E-96BB-59F78B4193F2}"/>
              </a:ext>
            </a:extLst>
          </p:cNvPr>
          <p:cNvSpPr/>
          <p:nvPr/>
        </p:nvSpPr>
        <p:spPr>
          <a:xfrm>
            <a:off x="1660079" y="6248349"/>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97" name="Oval 611">
            <a:extLst>
              <a:ext uri="{FF2B5EF4-FFF2-40B4-BE49-F238E27FC236}">
                <a16:creationId xmlns:a16="http://schemas.microsoft.com/office/drawing/2014/main" id="{8A3723C9-7A64-4677-9B95-EBFFA02C0DC4}"/>
              </a:ext>
            </a:extLst>
          </p:cNvPr>
          <p:cNvSpPr>
            <a:spLocks noChangeArrowheads="1"/>
          </p:cNvSpPr>
          <p:nvPr/>
        </p:nvSpPr>
        <p:spPr bwMode="auto">
          <a:xfrm>
            <a:off x="1537641" y="3044564"/>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1-4</a:t>
            </a:r>
            <a:endParaRPr lang="en-US" altLang="ko-KR" sz="800" b="1" kern="0" dirty="0">
              <a:solidFill>
                <a:sysClr val="window" lastClr="FFFFFF"/>
              </a:solidFill>
              <a:latin typeface="맑은 고딕"/>
              <a:ea typeface="맑은 고딕"/>
            </a:endParaRPr>
          </a:p>
        </p:txBody>
      </p:sp>
      <p:sp>
        <p:nvSpPr>
          <p:cNvPr id="98" name="Oval 611">
            <a:extLst>
              <a:ext uri="{FF2B5EF4-FFF2-40B4-BE49-F238E27FC236}">
                <a16:creationId xmlns:a16="http://schemas.microsoft.com/office/drawing/2014/main" id="{8A3723C9-7A64-4677-9B95-EBFFA02C0DC4}"/>
              </a:ext>
            </a:extLst>
          </p:cNvPr>
          <p:cNvSpPr>
            <a:spLocks noChangeArrowheads="1"/>
          </p:cNvSpPr>
          <p:nvPr/>
        </p:nvSpPr>
        <p:spPr bwMode="auto">
          <a:xfrm>
            <a:off x="2472782" y="256863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graphicFrame>
        <p:nvGraphicFramePr>
          <p:cNvPr id="99" name="표 98">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049300896"/>
              </p:ext>
            </p:extLst>
          </p:nvPr>
        </p:nvGraphicFramePr>
        <p:xfrm>
          <a:off x="5784942" y="5239481"/>
          <a:ext cx="3152540" cy="1596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noProof="0" dirty="0" smtClean="0">
                          <a:solidFill>
                            <a:schemeClr val="tx1"/>
                          </a:solidFill>
                          <a:latin typeface="+mn-ea"/>
                          <a:ea typeface="+mn-ea"/>
                          <a:cs typeface="+mn-cs"/>
                          <a:sym typeface="Wingdings 2" pitchFamily="18" charset="2"/>
                        </a:rPr>
                        <a:t>1-4. </a:t>
                      </a:r>
                      <a:r>
                        <a:rPr lang="ko-KR" altLang="en-US" sz="800" b="1" u="none" kern="1200" baseline="0" noProof="0" dirty="0" smtClean="0">
                          <a:solidFill>
                            <a:schemeClr val="tx1"/>
                          </a:solidFill>
                          <a:latin typeface="+mn-ea"/>
                          <a:ea typeface="+mn-ea"/>
                          <a:cs typeface="+mn-cs"/>
                          <a:sym typeface="Wingdings 2" pitchFamily="18" charset="2"/>
                        </a:rPr>
                        <a:t>제품 </a:t>
                      </a:r>
                      <a:r>
                        <a:rPr lang="ko-KR" altLang="en-US" sz="800" b="1" u="none" kern="1200" baseline="0" noProof="0" dirty="0" err="1" smtClean="0">
                          <a:solidFill>
                            <a:schemeClr val="tx1"/>
                          </a:solidFill>
                          <a:latin typeface="+mn-ea"/>
                          <a:ea typeface="+mn-ea"/>
                          <a:cs typeface="+mn-cs"/>
                          <a:sym typeface="Wingdings 2" pitchFamily="18" charset="2"/>
                        </a:rPr>
                        <a:t>증정품</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사유가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단순변심</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이고 </a:t>
                      </a:r>
                      <a:r>
                        <a:rPr lang="ko-KR" altLang="en-US" sz="800" b="0" u="none" kern="1200" baseline="0" noProof="0" dirty="0" err="1" smtClean="0">
                          <a:solidFill>
                            <a:schemeClr val="tx1"/>
                          </a:solidFill>
                          <a:latin typeface="+mn-ea"/>
                          <a:ea typeface="+mn-ea"/>
                          <a:cs typeface="+mn-cs"/>
                          <a:sym typeface="Wingdings 2" pitchFamily="18" charset="2"/>
                        </a:rPr>
                        <a:t>개별증정일</a:t>
                      </a:r>
                      <a:r>
                        <a:rPr lang="ko-KR" altLang="en-US" sz="800" b="0" u="none" kern="1200" baseline="0" noProof="0" dirty="0" smtClean="0">
                          <a:solidFill>
                            <a:schemeClr val="tx1"/>
                          </a:solidFill>
                          <a:latin typeface="+mn-ea"/>
                          <a:ea typeface="+mn-ea"/>
                          <a:cs typeface="+mn-cs"/>
                          <a:sym typeface="Wingdings 2" pitchFamily="18" charset="2"/>
                        </a:rPr>
                        <a:t> 시 반품 수량에 따라 반환 </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수 자동으로 세팅</a:t>
                      </a:r>
                      <a:endParaRPr lang="en-US" altLang="ko-KR" sz="800" b="0" u="none" kern="1200" baseline="0" noProof="0" dirty="0" smtClean="0">
                        <a:solidFill>
                          <a:schemeClr val="tx1"/>
                        </a:solidFill>
                        <a:latin typeface="+mn-ea"/>
                        <a:ea typeface="+mn-ea"/>
                        <a:cs typeface="+mn-cs"/>
                        <a:sym typeface="Wingdings 2" pitchFamily="18" charset="2"/>
                      </a:endParaRPr>
                    </a:p>
                    <a:p>
                      <a:pPr marL="180975" marR="0" lvl="0" indent="-95250" algn="l" defTabSz="844083" rtl="0" eaLnBrk="1" fontAlgn="auto" latinLnBrk="1" hangingPunct="1">
                        <a:lnSpc>
                          <a:spcPts val="1200"/>
                        </a:lnSpc>
                        <a:spcBef>
                          <a:spcPts val="0"/>
                        </a:spcBef>
                        <a:spcAft>
                          <a:spcPts val="0"/>
                        </a:spcAft>
                        <a:buClrTx/>
                        <a:buSzTx/>
                        <a:buFontTx/>
                        <a:buNone/>
                        <a:tabLst/>
                        <a:defRPr/>
                      </a:pPr>
                      <a:r>
                        <a:rPr lang="ko-KR" altLang="en-US" sz="800" b="0" u="none" kern="1200" baseline="0" noProof="0" dirty="0" smtClean="0">
                          <a:solidFill>
                            <a:schemeClr val="tx1"/>
                          </a:solidFill>
                          <a:latin typeface="+mn-ea"/>
                          <a:ea typeface="+mn-ea"/>
                          <a:cs typeface="+mn-cs"/>
                          <a:sym typeface="Wingdings 2" pitchFamily="18" charset="2"/>
                        </a:rPr>
                        <a:t>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제품 </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개 구매 시 </a:t>
                      </a:r>
                      <a:r>
                        <a:rPr lang="en-US" altLang="ko-KR" sz="800" b="0" u="none" kern="1200" baseline="0" noProof="0" dirty="0" smtClean="0">
                          <a:solidFill>
                            <a:schemeClr val="tx1"/>
                          </a:solidFill>
                          <a:latin typeface="+mn-ea"/>
                          <a:ea typeface="+mn-ea"/>
                          <a:cs typeface="+mn-cs"/>
                          <a:sym typeface="Wingdings 2" pitchFamily="18" charset="2"/>
                        </a:rPr>
                        <a:t>A</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개</a:t>
                      </a:r>
                      <a:r>
                        <a:rPr lang="en-US" altLang="ko-KR" sz="800" b="0" u="none" kern="1200" baseline="0" noProof="0" dirty="0" smtClean="0">
                          <a:solidFill>
                            <a:schemeClr val="tx1"/>
                          </a:solidFill>
                          <a:latin typeface="+mn-ea"/>
                          <a:ea typeface="+mn-ea"/>
                          <a:cs typeface="+mn-cs"/>
                          <a:sym typeface="Wingdings 2" pitchFamily="18" charset="2"/>
                        </a:rPr>
                        <a:t>, B</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3</a:t>
                      </a:r>
                      <a:r>
                        <a:rPr lang="ko-KR" altLang="en-US" sz="800" b="0" u="none" kern="1200" baseline="0" noProof="0" dirty="0" smtClean="0">
                          <a:solidFill>
                            <a:schemeClr val="tx1"/>
                          </a:solidFill>
                          <a:latin typeface="+mn-ea"/>
                          <a:ea typeface="+mn-ea"/>
                          <a:cs typeface="+mn-cs"/>
                          <a:sym typeface="Wingdings 2" pitchFamily="18" charset="2"/>
                        </a:rPr>
                        <a:t>개 증정하는 </a:t>
                      </a:r>
                      <a:r>
                        <a:rPr lang="ko-KR" altLang="en-US" sz="800" b="0" u="none" kern="1200" baseline="0" noProof="0" dirty="0" err="1" smtClean="0">
                          <a:solidFill>
                            <a:schemeClr val="tx1"/>
                          </a:solidFill>
                          <a:latin typeface="+mn-ea"/>
                          <a:ea typeface="+mn-ea"/>
                          <a:cs typeface="+mn-cs"/>
                          <a:sym typeface="Wingdings 2" pitchFamily="18" charset="2"/>
                        </a:rPr>
                        <a:t>대상제품을</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개 구매하고 반품 수량을 </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개로 세팅 시 </a:t>
                      </a:r>
                      <a:r>
                        <a:rPr lang="en-US" altLang="ko-KR" sz="800" b="0" u="none" kern="1200" baseline="0" noProof="0" dirty="0" smtClean="0">
                          <a:solidFill>
                            <a:schemeClr val="tx1"/>
                          </a:solidFill>
                          <a:latin typeface="+mn-ea"/>
                          <a:ea typeface="+mn-ea"/>
                          <a:cs typeface="+mn-cs"/>
                          <a:sym typeface="Wingdings 2" pitchFamily="18" charset="2"/>
                        </a:rPr>
                        <a:t>A</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반환수량</a:t>
                      </a:r>
                      <a:r>
                        <a:rPr lang="en-US" altLang="ko-KR" sz="800" b="0" u="none" kern="1200" baseline="0" noProof="0" dirty="0" smtClean="0">
                          <a:solidFill>
                            <a:schemeClr val="tx1"/>
                          </a:solidFill>
                          <a:latin typeface="+mn-ea"/>
                          <a:ea typeface="+mn-ea"/>
                          <a:cs typeface="+mn-cs"/>
                          <a:sym typeface="Wingdings 2" pitchFamily="18" charset="2"/>
                        </a:rPr>
                        <a:t>1, B</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반환수량</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로 자동 </a:t>
                      </a:r>
                      <a:r>
                        <a:rPr lang="ko-KR" altLang="en-US" sz="800" b="0" u="none" kern="1200" baseline="0" noProof="0" dirty="0" err="1" smtClean="0">
                          <a:solidFill>
                            <a:schemeClr val="tx1"/>
                          </a:solidFill>
                          <a:latin typeface="+mn-ea"/>
                          <a:ea typeface="+mn-ea"/>
                          <a:cs typeface="+mn-cs"/>
                          <a:sym typeface="Wingdings 2" pitchFamily="18" charset="2"/>
                        </a:rPr>
                        <a:t>세팅되며</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수량 선택 영역 우측에 </a:t>
                      </a:r>
                      <a:r>
                        <a:rPr lang="ko-KR" altLang="en-US" sz="800" b="0" u="none" kern="1200" baseline="0" noProof="0" dirty="0" err="1" smtClean="0">
                          <a:solidFill>
                            <a:schemeClr val="tx1"/>
                          </a:solidFill>
                          <a:latin typeface="+mn-ea"/>
                          <a:ea typeface="+mn-ea"/>
                          <a:cs typeface="+mn-cs"/>
                          <a:sym typeface="Wingdings 2" pitchFamily="18" charset="2"/>
                        </a:rPr>
                        <a:t>반환수량</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A</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개</a:t>
                      </a:r>
                      <a:r>
                        <a:rPr lang="en-US" altLang="ko-KR" sz="800" b="0" u="none" kern="1200" baseline="0" noProof="0" dirty="0" smtClean="0">
                          <a:solidFill>
                            <a:schemeClr val="tx1"/>
                          </a:solidFill>
                          <a:latin typeface="+mn-ea"/>
                          <a:ea typeface="+mn-ea"/>
                          <a:cs typeface="+mn-cs"/>
                          <a:sym typeface="Wingdings 2" pitchFamily="18" charset="2"/>
                        </a:rPr>
                        <a:t>, B</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3</a:t>
                      </a:r>
                      <a:r>
                        <a:rPr lang="ko-KR" altLang="en-US" sz="800" b="0" u="none" kern="1200" baseline="0" noProof="0" dirty="0" smtClean="0">
                          <a:solidFill>
                            <a:schemeClr val="tx1"/>
                          </a:solidFill>
                          <a:latin typeface="+mn-ea"/>
                          <a:ea typeface="+mn-ea"/>
                          <a:cs typeface="+mn-cs"/>
                          <a:sym typeface="Wingdings 2" pitchFamily="18" charset="2"/>
                        </a:rPr>
                        <a:t>개로 출력</a:t>
                      </a:r>
                      <a:endParaRPr lang="en-US" altLang="ko-KR" sz="800" b="0" u="none" kern="1200" baseline="0" noProof="0" dirty="0" smtClean="0">
                        <a:solidFill>
                          <a:schemeClr val="tx1"/>
                        </a:solidFill>
                        <a:latin typeface="+mn-ea"/>
                        <a:ea typeface="+mn-ea"/>
                        <a:cs typeface="+mn-cs"/>
                        <a:sym typeface="Wingdings 2" pitchFamily="18" charset="2"/>
                      </a:endParaRPr>
                    </a:p>
                    <a:p>
                      <a:pPr marL="182563" marR="0" lvl="0" indent="-9048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 체크박스</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수량선택</a:t>
                      </a:r>
                      <a:r>
                        <a:rPr lang="ko-KR" altLang="en-US" sz="800" b="0" u="none" kern="1200" baseline="0" noProof="0" dirty="0" smtClean="0">
                          <a:solidFill>
                            <a:schemeClr val="tx1"/>
                          </a:solidFill>
                          <a:latin typeface="+mn-ea"/>
                          <a:ea typeface="+mn-ea"/>
                          <a:cs typeface="+mn-cs"/>
                          <a:sym typeface="Wingdings 2" pitchFamily="18" charset="2"/>
                        </a:rPr>
                        <a:t> 영역 비활성화 처리하여 고객이 직접 선택할 수 없도록 구현</a:t>
                      </a:r>
                      <a:endParaRPr lang="en-US" altLang="ko-KR" sz="800" b="0" u="none" kern="1200" baseline="0" noProof="0" dirty="0" smtClean="0">
                        <a:solidFill>
                          <a:schemeClr val="tx1"/>
                        </a:solidFill>
                        <a:latin typeface="+mn-ea"/>
                        <a:ea typeface="+mn-ea"/>
                        <a:cs typeface="+mn-cs"/>
                        <a:sym typeface="Wingdings 2" pitchFamily="18" charset="2"/>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182563" algn="l"/>
                        </a:tabLst>
                        <a:defRPr/>
                      </a:pPr>
                      <a:r>
                        <a:rPr lang="ko-KR" altLang="en-US" sz="800" b="1" u="none" kern="1200" baseline="0" noProof="0" dirty="0" err="1" smtClean="0">
                          <a:solidFill>
                            <a:srgbClr val="C00000"/>
                          </a:solidFill>
                          <a:latin typeface="+mn-ea"/>
                          <a:ea typeface="+mn-ea"/>
                          <a:cs typeface="+mn-cs"/>
                          <a:sym typeface="Wingdings 2" pitchFamily="18" charset="2"/>
                        </a:rPr>
                        <a:t>반품사유가</a:t>
                      </a:r>
                      <a:r>
                        <a:rPr lang="ko-KR" altLang="en-US" sz="800" b="1" u="none" kern="1200" baseline="0" noProof="0" dirty="0" smtClean="0">
                          <a:solidFill>
                            <a:srgbClr val="C00000"/>
                          </a:solidFill>
                          <a:latin typeface="+mn-ea"/>
                          <a:ea typeface="+mn-ea"/>
                          <a:cs typeface="+mn-cs"/>
                          <a:sym typeface="Wingdings 2" pitchFamily="18" charset="2"/>
                        </a:rPr>
                        <a:t> </a:t>
                      </a:r>
                      <a:r>
                        <a:rPr lang="ko-KR" altLang="en-US" sz="800" b="1" u="none" kern="1200" baseline="0" noProof="0" dirty="0" err="1" smtClean="0">
                          <a:solidFill>
                            <a:srgbClr val="C00000"/>
                          </a:solidFill>
                          <a:latin typeface="+mn-ea"/>
                          <a:ea typeface="+mn-ea"/>
                          <a:cs typeface="+mn-cs"/>
                          <a:sym typeface="Wingdings 2" pitchFamily="18" charset="2"/>
                        </a:rPr>
                        <a:t>당사귀책일</a:t>
                      </a:r>
                      <a:r>
                        <a:rPr lang="ko-KR" altLang="en-US" sz="800" b="1" u="none" kern="1200" baseline="0" noProof="0" dirty="0" smtClean="0">
                          <a:solidFill>
                            <a:srgbClr val="C00000"/>
                          </a:solidFill>
                          <a:latin typeface="+mn-ea"/>
                          <a:ea typeface="+mn-ea"/>
                          <a:cs typeface="+mn-cs"/>
                          <a:sym typeface="Wingdings 2" pitchFamily="18" charset="2"/>
                        </a:rPr>
                        <a:t> 시 </a:t>
                      </a:r>
                      <a:r>
                        <a:rPr lang="ko-KR" altLang="en-US" sz="800" b="1" u="none" kern="1200" baseline="0" noProof="0" dirty="0" err="1" smtClean="0">
                          <a:solidFill>
                            <a:srgbClr val="C00000"/>
                          </a:solidFill>
                          <a:latin typeface="+mn-ea"/>
                          <a:ea typeface="+mn-ea"/>
                          <a:cs typeface="+mn-cs"/>
                          <a:sym typeface="Wingdings 2" pitchFamily="18" charset="2"/>
                        </a:rPr>
                        <a:t>증정품영역</a:t>
                      </a:r>
                      <a:r>
                        <a:rPr lang="ko-KR" altLang="en-US" sz="800" b="1" u="none" kern="1200" baseline="0" noProof="0" dirty="0" smtClean="0">
                          <a:solidFill>
                            <a:srgbClr val="C00000"/>
                          </a:solidFill>
                          <a:latin typeface="+mn-ea"/>
                          <a:ea typeface="+mn-ea"/>
                          <a:cs typeface="+mn-cs"/>
                          <a:sym typeface="Wingdings 2" pitchFamily="18" charset="2"/>
                        </a:rPr>
                        <a:t> 출력 안함</a:t>
                      </a:r>
                      <a:endParaRPr lang="en-US" altLang="ko-KR" sz="800" b="1" u="none" kern="1200" baseline="0" noProof="0" dirty="0" smtClean="0">
                        <a:solidFill>
                          <a:schemeClr val="tx1"/>
                        </a:solidFill>
                        <a:latin typeface="+mn-ea"/>
                        <a:ea typeface="+mn-ea"/>
                        <a:cs typeface="+mn-cs"/>
                        <a:sym typeface="Wingdings 2" pitchFamily="18" charset="2"/>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spTree>
    <p:extLst>
      <p:ext uri="{BB962C8B-B14F-4D97-AF65-F5344CB8AC3E}">
        <p14:creationId xmlns:p14="http://schemas.microsoft.com/office/powerpoint/2010/main" val="4281327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627992724"/>
              </p:ext>
            </p:extLst>
          </p:nvPr>
        </p:nvGraphicFramePr>
        <p:xfrm>
          <a:off x="9000565" y="44624"/>
          <a:ext cx="3152540" cy="2358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noProof="0" dirty="0" smtClean="0">
                          <a:solidFill>
                            <a:schemeClr val="tx1"/>
                          </a:solidFill>
                          <a:latin typeface="+mn-ea"/>
                          <a:ea typeface="+mn-ea"/>
                          <a:cs typeface="+mn-cs"/>
                          <a:sym typeface="Wingdings 2" pitchFamily="18" charset="2"/>
                        </a:rPr>
                        <a:t>1-5. </a:t>
                      </a:r>
                      <a:r>
                        <a:rPr lang="ko-KR" altLang="en-US" sz="800" b="1" u="none" kern="1200" baseline="0" noProof="0" dirty="0" smtClean="0">
                          <a:solidFill>
                            <a:schemeClr val="tx1"/>
                          </a:solidFill>
                          <a:latin typeface="+mn-ea"/>
                          <a:ea typeface="+mn-ea"/>
                          <a:cs typeface="+mn-cs"/>
                          <a:sym typeface="Wingdings 2" pitchFamily="18" charset="2"/>
                        </a:rPr>
                        <a:t>제품 </a:t>
                      </a:r>
                      <a:r>
                        <a:rPr lang="ko-KR" altLang="en-US" sz="800" b="1" u="none" kern="1200" baseline="0" noProof="0" dirty="0" err="1" smtClean="0">
                          <a:solidFill>
                            <a:schemeClr val="tx1"/>
                          </a:solidFill>
                          <a:latin typeface="+mn-ea"/>
                          <a:ea typeface="+mn-ea"/>
                          <a:cs typeface="+mn-cs"/>
                          <a:sym typeface="Wingdings 2" pitchFamily="18" charset="2"/>
                        </a:rPr>
                        <a:t>증정품</a:t>
                      </a:r>
                      <a:r>
                        <a:rPr lang="en-US" altLang="ko-KR" sz="800" b="1" u="none" kern="1200" baseline="0" noProof="0" dirty="0" smtClean="0">
                          <a:solidFill>
                            <a:schemeClr val="tx1"/>
                          </a:solidFill>
                          <a:latin typeface="+mn-ea"/>
                          <a:ea typeface="+mn-ea"/>
                          <a:cs typeface="+mn-cs"/>
                          <a:sym typeface="Wingdings 2" pitchFamily="18" charset="2"/>
                        </a:rPr>
                        <a:t>_</a:t>
                      </a:r>
                      <a:r>
                        <a:rPr lang="ko-KR" altLang="en-US" sz="800" b="1" u="none" kern="1200" baseline="0" noProof="0" dirty="0" err="1" smtClean="0">
                          <a:solidFill>
                            <a:schemeClr val="tx1"/>
                          </a:solidFill>
                          <a:latin typeface="+mn-ea"/>
                          <a:ea typeface="+mn-ea"/>
                          <a:cs typeface="+mn-cs"/>
                          <a:sym typeface="Wingdings 2" pitchFamily="18" charset="2"/>
                        </a:rPr>
                        <a:t>선택증정</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사유가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단순변심</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이고 </a:t>
                      </a:r>
                      <a:r>
                        <a:rPr lang="ko-KR" altLang="en-US" sz="800" b="0" u="none" kern="1200" baseline="0" noProof="0" dirty="0" err="1" smtClean="0">
                          <a:solidFill>
                            <a:schemeClr val="tx1"/>
                          </a:solidFill>
                          <a:latin typeface="+mn-ea"/>
                          <a:ea typeface="+mn-ea"/>
                          <a:cs typeface="+mn-cs"/>
                          <a:sym typeface="Wingdings 2" pitchFamily="18" charset="2"/>
                        </a:rPr>
                        <a:t>선택증정일</a:t>
                      </a:r>
                      <a:r>
                        <a:rPr lang="ko-KR" altLang="en-US" sz="800" b="0" u="none" kern="1200" baseline="0" noProof="0" dirty="0" smtClean="0">
                          <a:solidFill>
                            <a:schemeClr val="tx1"/>
                          </a:solidFill>
                          <a:latin typeface="+mn-ea"/>
                          <a:ea typeface="+mn-ea"/>
                          <a:cs typeface="+mn-cs"/>
                          <a:sym typeface="Wingdings 2" pitchFamily="18" charset="2"/>
                        </a:rPr>
                        <a:t> 시 </a:t>
                      </a:r>
                      <a:r>
                        <a:rPr lang="ko-KR" altLang="en-US" sz="800" b="0" u="none" kern="1200" baseline="0" noProof="0" dirty="0" err="1" smtClean="0">
                          <a:solidFill>
                            <a:schemeClr val="tx1"/>
                          </a:solidFill>
                          <a:latin typeface="+mn-ea"/>
                          <a:ea typeface="+mn-ea"/>
                          <a:cs typeface="+mn-cs"/>
                          <a:sym typeface="Wingdings 2" pitchFamily="18" charset="2"/>
                        </a:rPr>
                        <a:t>대상제품의</a:t>
                      </a:r>
                      <a:r>
                        <a:rPr lang="ko-KR" altLang="en-US" sz="800" b="0" u="none" kern="1200" baseline="0" noProof="0" dirty="0" smtClean="0">
                          <a:solidFill>
                            <a:schemeClr val="tx1"/>
                          </a:solidFill>
                          <a:latin typeface="+mn-ea"/>
                          <a:ea typeface="+mn-ea"/>
                          <a:cs typeface="+mn-cs"/>
                          <a:sym typeface="Wingdings 2" pitchFamily="18" charset="2"/>
                        </a:rPr>
                        <a:t> 반품 수량에 따라 반환할 </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직접 선택해야 함</a:t>
                      </a:r>
                      <a:endParaRPr lang="en-US" altLang="ko-KR" sz="800" b="0" u="none" kern="1200" baseline="0" noProof="0" dirty="0" smtClean="0">
                        <a:solidFill>
                          <a:schemeClr val="tx1"/>
                        </a:solidFill>
                        <a:latin typeface="+mn-ea"/>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반품 사유가 </a:t>
                      </a:r>
                      <a:r>
                        <a:rPr lang="ko-KR" altLang="en-US" sz="800" b="0" u="none" kern="1200" baseline="0" noProof="0" dirty="0" err="1" smtClean="0">
                          <a:solidFill>
                            <a:schemeClr val="tx1"/>
                          </a:solidFill>
                          <a:latin typeface="+mn-ea"/>
                          <a:ea typeface="+mn-ea"/>
                          <a:cs typeface="+mn-cs"/>
                          <a:sym typeface="Wingdings 2" pitchFamily="18" charset="2"/>
                        </a:rPr>
                        <a:t>고객귀책이더라도</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r>
                        <a:rPr lang="en-US" altLang="ko-KR" sz="800" dirty="0" smtClean="0">
                          <a:latin typeface="+mj-ea"/>
                        </a:rPr>
                        <a:t>’</a:t>
                      </a:r>
                      <a:r>
                        <a:rPr lang="ko-KR" altLang="en-US" sz="800" dirty="0" smtClean="0">
                          <a:latin typeface="+mj-ea"/>
                        </a:rPr>
                        <a:t>을 선택했을 시에는 전 제품 전량 자동 체크되고 변경 불가하므로 고객이 직접 선택하지 않음</a:t>
                      </a:r>
                      <a:endParaRPr lang="en-US" altLang="ko-KR" sz="800" dirty="0" smtClean="0">
                        <a:latin typeface="+mj-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err="1" smtClean="0">
                          <a:solidFill>
                            <a:schemeClr val="tx1"/>
                          </a:solidFill>
                          <a:latin typeface="+mn-ea"/>
                          <a:ea typeface="+mn-ea"/>
                          <a:cs typeface="+mn-cs"/>
                          <a:sym typeface="Wingdings 2" pitchFamily="18" charset="2"/>
                        </a:rPr>
                        <a:t>반품사유가</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당사귀책일</a:t>
                      </a:r>
                      <a:r>
                        <a:rPr lang="ko-KR" altLang="en-US" sz="800" b="0" u="none" kern="1200" baseline="0" noProof="0" dirty="0" smtClean="0">
                          <a:solidFill>
                            <a:schemeClr val="tx1"/>
                          </a:solidFill>
                          <a:latin typeface="+mn-ea"/>
                          <a:ea typeface="+mn-ea"/>
                          <a:cs typeface="+mn-cs"/>
                          <a:sym typeface="Wingdings 2" pitchFamily="18" charset="2"/>
                        </a:rPr>
                        <a:t> 시 </a:t>
                      </a:r>
                      <a:r>
                        <a:rPr lang="ko-KR" altLang="en-US" sz="800" b="0" u="none" kern="1200" baseline="0" noProof="0" dirty="0" err="1" smtClean="0">
                          <a:solidFill>
                            <a:schemeClr val="tx1"/>
                          </a:solidFill>
                          <a:latin typeface="+mn-ea"/>
                          <a:ea typeface="+mn-ea"/>
                          <a:cs typeface="+mn-cs"/>
                          <a:sym typeface="Wingdings 2" pitchFamily="18" charset="2"/>
                        </a:rPr>
                        <a:t>제품증정품</a:t>
                      </a:r>
                      <a:r>
                        <a:rPr lang="ko-KR" altLang="en-US" sz="800" b="0" u="none" kern="1200" baseline="0" noProof="0" dirty="0" smtClean="0">
                          <a:solidFill>
                            <a:schemeClr val="tx1"/>
                          </a:solidFill>
                          <a:latin typeface="+mn-ea"/>
                          <a:ea typeface="+mn-ea"/>
                          <a:cs typeface="+mn-cs"/>
                          <a:sym typeface="Wingdings 2" pitchFamily="18" charset="2"/>
                        </a:rPr>
                        <a:t> 영역 </a:t>
                      </a:r>
                      <a:r>
                        <a:rPr lang="ko-KR" altLang="en-US" sz="800" b="0" u="none" kern="1200" baseline="0" noProof="0" dirty="0" err="1" smtClean="0">
                          <a:solidFill>
                            <a:schemeClr val="tx1"/>
                          </a:solidFill>
                          <a:latin typeface="+mn-ea"/>
                          <a:ea typeface="+mn-ea"/>
                          <a:cs typeface="+mn-cs"/>
                          <a:sym typeface="Wingdings 2" pitchFamily="18" charset="2"/>
                        </a:rPr>
                        <a:t>미노출</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반품 수량에 따라 타이틀 옆에 반환을 선택한 종 수와 반환해야 할 종 수 안내</a:t>
                      </a:r>
                      <a:endParaRPr lang="en-US" altLang="ko-KR" sz="800" b="0" u="none" kern="1200" baseline="0" noProof="0" dirty="0" smtClean="0">
                        <a:solidFill>
                          <a:schemeClr val="tx1"/>
                        </a:solidFill>
                        <a:latin typeface="+mn-ea"/>
                        <a:ea typeface="+mn-ea"/>
                        <a:cs typeface="+mn-cs"/>
                        <a:sym typeface="Wingdings 2" pitchFamily="18" charset="2"/>
                      </a:endParaRPr>
                    </a:p>
                    <a:p>
                      <a:pPr marL="180975" marR="0" lvl="0" indent="-9525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0" u="none" kern="1200" baseline="0" noProof="0" dirty="0" smtClean="0">
                          <a:solidFill>
                            <a:schemeClr val="tx1"/>
                          </a:solidFill>
                          <a:latin typeface="+mn-ea"/>
                          <a:ea typeface="+mn-ea"/>
                          <a:cs typeface="+mn-cs"/>
                          <a:sym typeface="Wingdings 2" pitchFamily="18" charset="2"/>
                        </a:rPr>
                        <a:t>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제품 </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개 구매 시 </a:t>
                      </a:r>
                      <a:r>
                        <a:rPr lang="en-US" altLang="ko-KR" sz="800" b="0" u="none" kern="1200" baseline="0" noProof="0" dirty="0" smtClean="0">
                          <a:solidFill>
                            <a:schemeClr val="tx1"/>
                          </a:solidFill>
                          <a:latin typeface="+mn-ea"/>
                          <a:ea typeface="+mn-ea"/>
                          <a:cs typeface="+mn-cs"/>
                          <a:sym typeface="Wingdings 2" pitchFamily="18" charset="2"/>
                        </a:rPr>
                        <a:t>A, B, C </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중 </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종 선택이 가능한 </a:t>
                      </a:r>
                      <a:r>
                        <a:rPr lang="ko-KR" altLang="en-US" sz="800" b="0" u="none" kern="1200" baseline="0" noProof="0" dirty="0" err="1" smtClean="0">
                          <a:solidFill>
                            <a:schemeClr val="tx1"/>
                          </a:solidFill>
                          <a:latin typeface="+mn-ea"/>
                          <a:ea typeface="+mn-ea"/>
                          <a:cs typeface="+mn-cs"/>
                          <a:sym typeface="Wingdings 2" pitchFamily="18" charset="2"/>
                        </a:rPr>
                        <a:t>대상제품을</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4</a:t>
                      </a:r>
                      <a:r>
                        <a:rPr lang="ko-KR" altLang="en-US" sz="800" b="0" u="none" kern="1200" baseline="0" noProof="0" dirty="0" smtClean="0">
                          <a:solidFill>
                            <a:schemeClr val="tx1"/>
                          </a:solidFill>
                          <a:latin typeface="+mn-ea"/>
                          <a:ea typeface="+mn-ea"/>
                          <a:cs typeface="+mn-cs"/>
                          <a:sym typeface="Wingdings 2" pitchFamily="18" charset="2"/>
                        </a:rPr>
                        <a:t>개 구매하면서 </a:t>
                      </a:r>
                      <a:r>
                        <a:rPr lang="en-US" altLang="ko-KR" sz="800" b="0" u="none" kern="1200" baseline="0" noProof="0" dirty="0" smtClean="0">
                          <a:solidFill>
                            <a:schemeClr val="tx1"/>
                          </a:solidFill>
                          <a:latin typeface="+mn-ea"/>
                          <a:ea typeface="+mn-ea"/>
                          <a:cs typeface="+mn-cs"/>
                          <a:sym typeface="Wingdings 2" pitchFamily="18" charset="2"/>
                        </a:rPr>
                        <a:t>A</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종</a:t>
                      </a:r>
                      <a:r>
                        <a:rPr lang="en-US" altLang="ko-KR" sz="800" b="0" u="none" kern="1200" baseline="0" noProof="0" dirty="0" smtClean="0">
                          <a:solidFill>
                            <a:schemeClr val="tx1"/>
                          </a:solidFill>
                          <a:latin typeface="+mn-ea"/>
                          <a:ea typeface="+mn-ea"/>
                          <a:cs typeface="+mn-cs"/>
                          <a:sym typeface="Wingdings 2" pitchFamily="18" charset="2"/>
                        </a:rPr>
                        <a:t>(4</a:t>
                      </a:r>
                      <a:r>
                        <a:rPr lang="ko-KR" altLang="en-US" sz="800" b="0" u="none" kern="1200" baseline="0" noProof="0" dirty="0" smtClean="0">
                          <a:solidFill>
                            <a:schemeClr val="tx1"/>
                          </a:solidFill>
                          <a:latin typeface="+mn-ea"/>
                          <a:ea typeface="+mn-ea"/>
                          <a:cs typeface="+mn-cs"/>
                          <a:sym typeface="Wingdings 2" pitchFamily="18" charset="2"/>
                        </a:rPr>
                        <a:t>개</a:t>
                      </a:r>
                      <a:r>
                        <a:rPr lang="en-US" altLang="ko-KR" sz="800" b="0" u="none" kern="1200" baseline="0" noProof="0" dirty="0" smtClean="0">
                          <a:solidFill>
                            <a:schemeClr val="tx1"/>
                          </a:solidFill>
                          <a:latin typeface="+mn-ea"/>
                          <a:ea typeface="+mn-ea"/>
                          <a:cs typeface="+mn-cs"/>
                          <a:sym typeface="Wingdings 2" pitchFamily="18" charset="2"/>
                        </a:rPr>
                        <a:t>), B</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종</a:t>
                      </a:r>
                      <a:r>
                        <a:rPr lang="en-US" altLang="ko-KR" sz="800" b="0" u="none" kern="1200" baseline="0" noProof="0" dirty="0" smtClean="0">
                          <a:solidFill>
                            <a:schemeClr val="tx1"/>
                          </a:solidFill>
                          <a:latin typeface="+mn-ea"/>
                          <a:ea typeface="+mn-ea"/>
                          <a:cs typeface="+mn-cs"/>
                          <a:sym typeface="Wingdings 2" pitchFamily="18" charset="2"/>
                        </a:rPr>
                        <a:t>(3</a:t>
                      </a:r>
                      <a:r>
                        <a:rPr lang="ko-KR" altLang="en-US" sz="800" b="0" u="none" kern="1200" baseline="0" noProof="0" dirty="0" smtClean="0">
                          <a:solidFill>
                            <a:schemeClr val="tx1"/>
                          </a:solidFill>
                          <a:latin typeface="+mn-ea"/>
                          <a:ea typeface="+mn-ea"/>
                          <a:cs typeface="+mn-cs"/>
                          <a:sym typeface="Wingdings 2" pitchFamily="18" charset="2"/>
                        </a:rPr>
                        <a:t>개</a:t>
                      </a:r>
                      <a:r>
                        <a:rPr lang="en-US" altLang="ko-KR" sz="800" b="0" u="none" kern="1200" baseline="0" noProof="0" dirty="0" smtClean="0">
                          <a:solidFill>
                            <a:schemeClr val="tx1"/>
                          </a:solidFill>
                          <a:latin typeface="+mn-ea"/>
                          <a:ea typeface="+mn-ea"/>
                          <a:cs typeface="+mn-cs"/>
                          <a:sym typeface="Wingdings 2" pitchFamily="18" charset="2"/>
                        </a:rPr>
                        <a:t>), C 1</a:t>
                      </a:r>
                      <a:r>
                        <a:rPr lang="ko-KR" altLang="en-US" sz="800" b="0" u="none" kern="1200" baseline="0" noProof="0" dirty="0" smtClean="0">
                          <a:solidFill>
                            <a:schemeClr val="tx1"/>
                          </a:solidFill>
                          <a:latin typeface="+mn-ea"/>
                          <a:ea typeface="+mn-ea"/>
                          <a:cs typeface="+mn-cs"/>
                          <a:sym typeface="Wingdings 2" pitchFamily="18" charset="2"/>
                        </a:rPr>
                        <a:t>종</a:t>
                      </a:r>
                      <a:r>
                        <a:rPr lang="en-US" altLang="ko-KR" sz="800" b="0" u="none" kern="1200" baseline="0" noProof="0" dirty="0" smtClean="0">
                          <a:solidFill>
                            <a:schemeClr val="tx1"/>
                          </a:solidFill>
                          <a:latin typeface="+mn-ea"/>
                          <a:ea typeface="+mn-ea"/>
                          <a:cs typeface="+mn-cs"/>
                          <a:sym typeface="Wingdings 2" pitchFamily="18" charset="2"/>
                        </a:rPr>
                        <a:t>(1</a:t>
                      </a:r>
                      <a:r>
                        <a:rPr lang="ko-KR" altLang="en-US" sz="800" b="0" u="none" kern="1200" baseline="0" noProof="0" dirty="0" smtClean="0">
                          <a:solidFill>
                            <a:schemeClr val="tx1"/>
                          </a:solidFill>
                          <a:latin typeface="+mn-ea"/>
                          <a:ea typeface="+mn-ea"/>
                          <a:cs typeface="+mn-cs"/>
                          <a:sym typeface="Wingdings 2" pitchFamily="18" charset="2"/>
                        </a:rPr>
                        <a:t>개</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선택하여 구매</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후 제품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개를 반품수량으로 선택하면 </a:t>
                      </a: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종의 </a:t>
                      </a:r>
                      <a:r>
                        <a:rPr lang="ko-KR" altLang="en-US" sz="800" b="0" u="none" kern="1200" baseline="0" noProof="0" dirty="0" err="1" smtClean="0">
                          <a:solidFill>
                            <a:schemeClr val="tx1"/>
                          </a:solidFill>
                          <a:latin typeface="+mn-ea"/>
                          <a:ea typeface="+mn-ea"/>
                          <a:cs typeface="+mn-cs"/>
                          <a:sym typeface="Wingdings 2" pitchFamily="18" charset="2"/>
                        </a:rPr>
                        <a:t>증정품을</a:t>
                      </a:r>
                      <a:r>
                        <a:rPr lang="ko-KR" altLang="en-US" sz="800" b="0" u="none" kern="1200" baseline="0" noProof="0" dirty="0" smtClean="0">
                          <a:solidFill>
                            <a:schemeClr val="tx1"/>
                          </a:solidFill>
                          <a:latin typeface="+mn-ea"/>
                          <a:ea typeface="+mn-ea"/>
                          <a:cs typeface="+mn-cs"/>
                          <a:sym typeface="Wingdings 2" pitchFamily="18" charset="2"/>
                        </a:rPr>
                        <a:t> 반환하라고 안내함</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선택 가능한 종 수보다 많은 종 수 선택 또는 입력 시도 시 </a:t>
                      </a:r>
                      <a:r>
                        <a:rPr lang="en-US" altLang="ko-KR" sz="800" b="0" u="none" kern="1200" baseline="0" noProof="0" dirty="0" smtClean="0">
                          <a:solidFill>
                            <a:schemeClr val="tx1"/>
                          </a:solidFill>
                          <a:latin typeface="+mn-ea"/>
                          <a:ea typeface="+mn-ea"/>
                          <a:cs typeface="+mn-cs"/>
                          <a:sym typeface="Wingdings 2" pitchFamily="18" charset="2"/>
                        </a:rPr>
                        <a:t>alert</a:t>
                      </a:r>
                      <a:r>
                        <a:rPr lang="ko-KR" altLang="en-US" sz="800" b="0" u="none" kern="1200" baseline="0" noProof="0" dirty="0" smtClean="0">
                          <a:solidFill>
                            <a:schemeClr val="tx1"/>
                          </a:solidFill>
                          <a:latin typeface="+mn-ea"/>
                          <a:ea typeface="+mn-ea"/>
                          <a:cs typeface="+mn-cs"/>
                          <a:sym typeface="Wingdings 2" pitchFamily="18" charset="2"/>
                        </a:rPr>
                        <a:t>으로</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오류 알리고 선택 가능한 최대 수량으로 자동 세팅</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sp>
        <p:nvSpPr>
          <p:cNvPr id="105" name="직사각형 104"/>
          <p:cNvSpPr/>
          <p:nvPr/>
        </p:nvSpPr>
        <p:spPr>
          <a:xfrm>
            <a:off x="1457882" y="784294"/>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반품신청</a:t>
            </a:r>
            <a:endParaRPr lang="en-US" altLang="ko-KR" sz="1200" b="1" dirty="0">
              <a:latin typeface="+mn-ea"/>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9" name="TextBox 78">
            <a:extLst>
              <a:ext uri="{FF2B5EF4-FFF2-40B4-BE49-F238E27FC236}">
                <a16:creationId xmlns:a16="http://schemas.microsoft.com/office/drawing/2014/main" id="{8B29133D-5902-4CD9-91AB-A45E38931F4C}"/>
              </a:ext>
            </a:extLst>
          </p:cNvPr>
          <p:cNvSpPr txBox="1"/>
          <p:nvPr/>
        </p:nvSpPr>
        <p:spPr>
          <a:xfrm>
            <a:off x="3654289" y="1057322"/>
            <a:ext cx="2459328" cy="246221"/>
          </a:xfrm>
          <a:prstGeom prst="rect">
            <a:avLst/>
          </a:prstGeom>
          <a:noFill/>
        </p:spPr>
        <p:txBody>
          <a:bodyPr wrap="none" rtlCol="0">
            <a:spAutoFit/>
          </a:bodyPr>
          <a:lstStyle/>
          <a:p>
            <a:r>
              <a:rPr lang="en-US" altLang="ko-KR" sz="1000" dirty="0">
                <a:solidFill>
                  <a:schemeClr val="tx1">
                    <a:lumMod val="50000"/>
                    <a:lumOff val="50000"/>
                  </a:schemeClr>
                </a:solidFill>
                <a:latin typeface="+mn-ea"/>
              </a:rPr>
              <a:t>1. </a:t>
            </a:r>
            <a:r>
              <a:rPr lang="ko-KR" altLang="en-US" sz="1000" dirty="0" err="1">
                <a:solidFill>
                  <a:schemeClr val="tx1">
                    <a:lumMod val="50000"/>
                    <a:lumOff val="50000"/>
                  </a:schemeClr>
                </a:solidFill>
                <a:latin typeface="+mn-ea"/>
              </a:rPr>
              <a:t>반품사유</a:t>
            </a:r>
            <a:r>
              <a:rPr lang="ko-KR" altLang="en-US" sz="1000" dirty="0">
                <a:solidFill>
                  <a:schemeClr val="tx1">
                    <a:lumMod val="50000"/>
                    <a:lumOff val="50000"/>
                  </a:schemeClr>
                </a:solidFill>
                <a:latin typeface="+mn-ea"/>
              </a:rPr>
              <a:t> 선택  </a:t>
            </a:r>
            <a:r>
              <a:rPr lang="en-US" altLang="ko-KR" sz="1000" dirty="0">
                <a:solidFill>
                  <a:schemeClr val="tx1">
                    <a:lumMod val="50000"/>
                    <a:lumOff val="50000"/>
                  </a:schemeClr>
                </a:solidFill>
                <a:latin typeface="+mn-ea"/>
                <a:sym typeface="Wingdings" panose="05000000000000000000" pitchFamily="2" charset="2"/>
              </a:rPr>
              <a:t>   </a:t>
            </a:r>
            <a:r>
              <a:rPr lang="en-US" altLang="ko-KR" sz="1000" b="1" dirty="0">
                <a:latin typeface="+mn-ea"/>
                <a:sym typeface="Wingdings" panose="05000000000000000000" pitchFamily="2" charset="2"/>
              </a:rPr>
              <a:t>2. </a:t>
            </a:r>
            <a:r>
              <a:rPr lang="ko-KR" altLang="en-US" sz="1000" b="1" dirty="0" err="1">
                <a:latin typeface="+mn-ea"/>
                <a:sym typeface="Wingdings" panose="05000000000000000000" pitchFamily="2" charset="2"/>
              </a:rPr>
              <a:t>반품제품</a:t>
            </a:r>
            <a:r>
              <a:rPr lang="ko-KR" altLang="en-US" sz="1000" b="1" dirty="0">
                <a:latin typeface="+mn-ea"/>
                <a:sym typeface="Wingdings" panose="05000000000000000000" pitchFamily="2" charset="2"/>
              </a:rPr>
              <a:t> </a:t>
            </a:r>
            <a:r>
              <a:rPr lang="ko-KR" altLang="en-US" sz="1000" b="1" dirty="0" smtClean="0">
                <a:latin typeface="+mn-ea"/>
                <a:sym typeface="Wingdings" panose="05000000000000000000" pitchFamily="2" charset="2"/>
              </a:rPr>
              <a:t>선택</a:t>
            </a:r>
            <a:endParaRPr lang="ko-KR" altLang="en-US" sz="1000" dirty="0">
              <a:solidFill>
                <a:schemeClr val="tx1">
                  <a:lumMod val="50000"/>
                  <a:lumOff val="50000"/>
                </a:schemeClr>
              </a:solidFill>
              <a:latin typeface="+mn-ea"/>
            </a:endParaRPr>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32" name="표 31"/>
          <p:cNvGraphicFramePr>
            <a:graphicFrameLocks noGrp="1"/>
          </p:cNvGraphicFramePr>
          <p:nvPr>
            <p:extLst>
              <p:ext uri="{D42A27DB-BD31-4B8C-83A1-F6EECF244321}">
                <p14:modId xmlns:p14="http://schemas.microsoft.com/office/powerpoint/2010/main" val="578842540"/>
              </p:ext>
            </p:extLst>
          </p:nvPr>
        </p:nvGraphicFramePr>
        <p:xfrm>
          <a:off x="1581383" y="1641563"/>
          <a:ext cx="7190288" cy="4733018"/>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275269">
                <a:tc gridSpan="3">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tab pos="87313" algn="l"/>
                        </a:tabLst>
                        <a:defRPr/>
                      </a:pPr>
                      <a:r>
                        <a:rPr lang="en-US" altLang="ko-KR" sz="900" b="1" dirty="0" smtClean="0">
                          <a:solidFill>
                            <a:schemeClr val="tx1"/>
                          </a:solidFill>
                        </a:rPr>
                        <a:t>N+N</a:t>
                      </a:r>
                      <a:r>
                        <a:rPr lang="ko-KR" altLang="en-US" sz="900" b="1" dirty="0" smtClean="0">
                          <a:solidFill>
                            <a:schemeClr val="tx1"/>
                          </a:solidFill>
                        </a:rPr>
                        <a:t>캠페인명출력</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4</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104886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51677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395112">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456095271"/>
                  </a:ext>
                </a:extLst>
              </a:tr>
              <a:tr h="473822">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8235526"/>
                  </a:ext>
                </a:extLst>
              </a:tr>
              <a:tr h="411443">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8097048"/>
                  </a:ext>
                </a:extLst>
              </a:tr>
              <a:tr h="29347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854606"/>
                  </a:ext>
                </a:extLst>
              </a:tr>
            </a:tbl>
          </a:graphicData>
        </a:graphic>
      </p:graphicFrame>
      <p:grpSp>
        <p:nvGrpSpPr>
          <p:cNvPr id="33" name="그룹 32">
            <a:extLst>
              <a:ext uri="{FF2B5EF4-FFF2-40B4-BE49-F238E27FC236}">
                <a16:creationId xmlns:a16="http://schemas.microsoft.com/office/drawing/2014/main" id="{159809A1-5A1E-4FB9-B218-151E51C981E3}"/>
              </a:ext>
            </a:extLst>
          </p:cNvPr>
          <p:cNvGrpSpPr/>
          <p:nvPr/>
        </p:nvGrpSpPr>
        <p:grpSpPr>
          <a:xfrm>
            <a:off x="1609850" y="1998365"/>
            <a:ext cx="836647" cy="897912"/>
            <a:chOff x="1235339" y="2961048"/>
            <a:chExt cx="1199263" cy="1105474"/>
          </a:xfrm>
        </p:grpSpPr>
        <p:sp>
          <p:nvSpPr>
            <p:cNvPr id="34" name="직사각형 3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5" name="직선 연결선 3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159809A1-5A1E-4FB9-B218-151E51C981E3}"/>
              </a:ext>
            </a:extLst>
          </p:cNvPr>
          <p:cNvGrpSpPr/>
          <p:nvPr/>
        </p:nvGrpSpPr>
        <p:grpSpPr>
          <a:xfrm>
            <a:off x="1597023" y="4087280"/>
            <a:ext cx="836647" cy="897912"/>
            <a:chOff x="1235339" y="2961048"/>
            <a:chExt cx="1199263" cy="1105474"/>
          </a:xfrm>
        </p:grpSpPr>
        <p:sp>
          <p:nvSpPr>
            <p:cNvPr id="38" name="직사각형 3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9" name="직선 연결선 3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그룹 40">
            <a:extLst>
              <a:ext uri="{FF2B5EF4-FFF2-40B4-BE49-F238E27FC236}">
                <a16:creationId xmlns:a16="http://schemas.microsoft.com/office/drawing/2014/main" id="{159809A1-5A1E-4FB9-B218-151E51C981E3}"/>
              </a:ext>
            </a:extLst>
          </p:cNvPr>
          <p:cNvGrpSpPr/>
          <p:nvPr/>
        </p:nvGrpSpPr>
        <p:grpSpPr>
          <a:xfrm>
            <a:off x="1613022" y="5124537"/>
            <a:ext cx="836647" cy="897912"/>
            <a:chOff x="1235339" y="2961048"/>
            <a:chExt cx="1199263" cy="1105474"/>
          </a:xfrm>
        </p:grpSpPr>
        <p:sp>
          <p:nvSpPr>
            <p:cNvPr id="42" name="직사각형 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3" name="직선 연결선 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7" name="직사각형 106"/>
          <p:cNvSpPr/>
          <p:nvPr/>
        </p:nvSpPr>
        <p:spPr>
          <a:xfrm>
            <a:off x="1660866" y="1406171"/>
            <a:ext cx="640537" cy="215444"/>
          </a:xfrm>
          <a:prstGeom prst="rect">
            <a:avLst/>
          </a:prstGeom>
        </p:spPr>
        <p:txBody>
          <a:bodyPr wrap="square">
            <a:spAutoFit/>
          </a:bodyPr>
          <a:lstStyle/>
          <a:p>
            <a:r>
              <a:rPr lang="ko-KR" altLang="en-US" sz="800" dirty="0" err="1" smtClean="0">
                <a:latin typeface="+mj-ea"/>
              </a:rPr>
              <a:t>전체선택</a:t>
            </a:r>
            <a:endParaRPr lang="en-US" altLang="ko-KR" sz="800" dirty="0">
              <a:latin typeface="+mj-ea"/>
            </a:endParaRPr>
          </a:p>
        </p:txBody>
      </p:sp>
      <p:graphicFrame>
        <p:nvGraphicFramePr>
          <p:cNvPr id="113" name="표 112"/>
          <p:cNvGraphicFramePr>
            <a:graphicFrameLocks noGrp="1"/>
          </p:cNvGraphicFramePr>
          <p:nvPr>
            <p:extLst>
              <p:ext uri="{D42A27DB-BD31-4B8C-83A1-F6EECF244321}">
                <p14:modId xmlns:p14="http://schemas.microsoft.com/office/powerpoint/2010/main" val="1743625911"/>
              </p:ext>
            </p:extLst>
          </p:nvPr>
        </p:nvGraphicFramePr>
        <p:xfrm>
          <a:off x="2601596" y="4775262"/>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2</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114" name="직사각형 113"/>
          <p:cNvSpPr/>
          <p:nvPr/>
        </p:nvSpPr>
        <p:spPr>
          <a:xfrm>
            <a:off x="1545611" y="2015604"/>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solidFill>
                <a:prstClr val="black"/>
              </a:solidFill>
            </a:endParaRPr>
          </a:p>
        </p:txBody>
      </p:sp>
      <p:sp>
        <p:nvSpPr>
          <p:cNvPr id="59" name="직사각형 58"/>
          <p:cNvSpPr/>
          <p:nvPr/>
        </p:nvSpPr>
        <p:spPr>
          <a:xfrm>
            <a:off x="2236360" y="3227037"/>
            <a:ext cx="1877520"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4</a:t>
            </a:r>
            <a:r>
              <a:rPr lang="ko-KR" altLang="en-US" sz="700" dirty="0" smtClean="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0" name="그룹 59">
            <a:extLst>
              <a:ext uri="{FF2B5EF4-FFF2-40B4-BE49-F238E27FC236}">
                <a16:creationId xmlns:a16="http://schemas.microsoft.com/office/drawing/2014/main" id="{159809A1-5A1E-4FB9-B218-151E51C981E3}"/>
              </a:ext>
            </a:extLst>
          </p:cNvPr>
          <p:cNvGrpSpPr/>
          <p:nvPr/>
        </p:nvGrpSpPr>
        <p:grpSpPr>
          <a:xfrm>
            <a:off x="1721904" y="3266933"/>
            <a:ext cx="542924" cy="614618"/>
            <a:chOff x="1235339" y="2961048"/>
            <a:chExt cx="1199263" cy="1105474"/>
          </a:xfrm>
        </p:grpSpPr>
        <p:sp>
          <p:nvSpPr>
            <p:cNvPr id="61" name="직사각형 6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3" name="직선 연결선 6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직사각형 64"/>
          <p:cNvSpPr/>
          <p:nvPr/>
        </p:nvSpPr>
        <p:spPr>
          <a:xfrm>
            <a:off x="4674209" y="3215549"/>
            <a:ext cx="1671847"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a:solidFill>
                  <a:schemeClr val="tx1">
                    <a:lumMod val="65000"/>
                    <a:lumOff val="35000"/>
                  </a:schemeClr>
                </a:solidFill>
                <a:latin typeface="+mj-ea"/>
              </a:rPr>
              <a:t>3</a:t>
            </a:r>
            <a:r>
              <a:rPr lang="ko-KR" altLang="en-US" sz="700" dirty="0" smtClean="0">
                <a:solidFill>
                  <a:schemeClr val="tx1">
                    <a:lumMod val="65000"/>
                    <a:lumOff val="35000"/>
                  </a:schemeClr>
                </a:solidFill>
                <a:latin typeface="+mj-ea"/>
              </a:rPr>
              <a:t>개</a:t>
            </a:r>
            <a:endParaRPr lang="ko-KR" altLang="en-US" sz="700" dirty="0"/>
          </a:p>
        </p:txBody>
      </p:sp>
      <p:sp>
        <p:nvSpPr>
          <p:cNvPr id="66" name="직사각형 65"/>
          <p:cNvSpPr/>
          <p:nvPr/>
        </p:nvSpPr>
        <p:spPr>
          <a:xfrm>
            <a:off x="7085901" y="3223061"/>
            <a:ext cx="1682272"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7" name="모서리가 둥근 직사각형 66"/>
          <p:cNvSpPr/>
          <p:nvPr/>
        </p:nvSpPr>
        <p:spPr>
          <a:xfrm>
            <a:off x="1639326" y="3038625"/>
            <a:ext cx="7065199" cy="934100"/>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a:solidFill>
                  <a:srgbClr val="00B050"/>
                </a:solidFill>
                <a:latin typeface="+mn-ea"/>
              </a:rPr>
              <a:t>4</a:t>
            </a:r>
            <a:r>
              <a:rPr lang="ko-KR" altLang="en-US" sz="700" dirty="0">
                <a:solidFill>
                  <a:srgbClr val="00B050"/>
                </a:solidFill>
                <a:latin typeface="+mn-ea"/>
              </a:rPr>
              <a:t>종</a:t>
            </a:r>
            <a:r>
              <a:rPr lang="en-US" altLang="ko-KR" sz="700" dirty="0" smtClean="0">
                <a:solidFill>
                  <a:srgbClr val="00B050"/>
                </a:solidFill>
                <a:latin typeface="+mn-ea"/>
              </a:rPr>
              <a:t>(</a:t>
            </a:r>
            <a:r>
              <a:rPr lang="ko-KR" altLang="en-US" sz="700" dirty="0" err="1">
                <a:solidFill>
                  <a:srgbClr val="00B050"/>
                </a:solidFill>
                <a:latin typeface="+mn-ea"/>
              </a:rPr>
              <a:t>반환증정품</a:t>
            </a:r>
            <a:r>
              <a:rPr lang="ko-KR" altLang="en-US" sz="700" dirty="0">
                <a:solidFill>
                  <a:srgbClr val="00B050"/>
                </a:solidFill>
                <a:latin typeface="+mn-ea"/>
              </a:rPr>
              <a:t> </a:t>
            </a:r>
            <a:r>
              <a:rPr lang="en-US" altLang="ko-KR" sz="700" dirty="0">
                <a:solidFill>
                  <a:srgbClr val="00B050"/>
                </a:solidFill>
                <a:latin typeface="+mn-ea"/>
              </a:rPr>
              <a:t>2</a:t>
            </a:r>
            <a:r>
              <a:rPr lang="ko-KR" altLang="en-US" sz="700" dirty="0">
                <a:solidFill>
                  <a:srgbClr val="00B050"/>
                </a:solidFill>
                <a:latin typeface="+mn-ea"/>
              </a:rPr>
              <a:t>중</a:t>
            </a:r>
            <a:r>
              <a:rPr lang="en-US" altLang="ko-KR" sz="700" dirty="0">
                <a:solidFill>
                  <a:srgbClr val="00B050"/>
                </a:solidFill>
                <a:latin typeface="+mn-ea"/>
              </a:rPr>
              <a:t>0</a:t>
            </a:r>
            <a:r>
              <a:rPr lang="ko-KR" altLang="en-US" sz="700" dirty="0" err="1">
                <a:solidFill>
                  <a:srgbClr val="00B050"/>
                </a:solidFill>
                <a:latin typeface="+mn-ea"/>
              </a:rPr>
              <a:t>택</a:t>
            </a:r>
            <a:r>
              <a:rPr lang="en-US" altLang="ko-KR" sz="700" dirty="0">
                <a:solidFill>
                  <a:srgbClr val="00B050"/>
                </a:solidFill>
                <a:latin typeface="+mn-ea"/>
              </a:rPr>
              <a:t>)</a:t>
            </a:r>
            <a:endParaRPr lang="ko-KR" altLang="en-US" sz="700" dirty="0">
              <a:solidFill>
                <a:srgbClr val="00B050"/>
              </a:solidFill>
              <a:latin typeface="+mn-ea"/>
            </a:endParaRPr>
          </a:p>
        </p:txBody>
      </p:sp>
      <p:sp>
        <p:nvSpPr>
          <p:cNvPr id="69" name="직사각형 68"/>
          <p:cNvSpPr/>
          <p:nvPr/>
        </p:nvSpPr>
        <p:spPr>
          <a:xfrm>
            <a:off x="1641779" y="3267486"/>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p>
        </p:txBody>
      </p:sp>
      <p:sp>
        <p:nvSpPr>
          <p:cNvPr id="71" name="직사각형 70"/>
          <p:cNvSpPr/>
          <p:nvPr/>
        </p:nvSpPr>
        <p:spPr>
          <a:xfrm>
            <a:off x="2975408" y="3672430"/>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a:solidFill>
                  <a:schemeClr val="tx1">
                    <a:lumMod val="65000"/>
                    <a:lumOff val="35000"/>
                  </a:schemeClr>
                </a:solidFill>
                <a:latin typeface="+mj-ea"/>
              </a:rPr>
              <a:t>개 </a:t>
            </a:r>
            <a:r>
              <a:rPr lang="ko-KR" altLang="en-US" sz="800" dirty="0" smtClean="0">
                <a:solidFill>
                  <a:schemeClr val="tx1">
                    <a:lumMod val="65000"/>
                    <a:lumOff val="35000"/>
                  </a:schemeClr>
                </a:solidFill>
                <a:latin typeface="+mj-ea"/>
              </a:rPr>
              <a:t>반환</a:t>
            </a:r>
            <a:endParaRPr lang="ko-KR" altLang="en-US" dirty="0"/>
          </a:p>
        </p:txBody>
      </p:sp>
      <p:grpSp>
        <p:nvGrpSpPr>
          <p:cNvPr id="72" name="그룹 71">
            <a:extLst>
              <a:ext uri="{FF2B5EF4-FFF2-40B4-BE49-F238E27FC236}">
                <a16:creationId xmlns:a16="http://schemas.microsoft.com/office/drawing/2014/main" id="{159809A1-5A1E-4FB9-B218-151E51C981E3}"/>
              </a:ext>
            </a:extLst>
          </p:cNvPr>
          <p:cNvGrpSpPr/>
          <p:nvPr/>
        </p:nvGrpSpPr>
        <p:grpSpPr>
          <a:xfrm>
            <a:off x="4182319" y="3266932"/>
            <a:ext cx="542924" cy="614618"/>
            <a:chOff x="1235339" y="2961048"/>
            <a:chExt cx="1199263" cy="1105474"/>
          </a:xfrm>
        </p:grpSpPr>
        <p:sp>
          <p:nvSpPr>
            <p:cNvPr id="73" name="직사각형 7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4" name="직선 연결선 7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7" name="직사각형 76"/>
          <p:cNvSpPr/>
          <p:nvPr/>
        </p:nvSpPr>
        <p:spPr>
          <a:xfrm>
            <a:off x="4102194" y="3267485"/>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p>
        </p:txBody>
      </p:sp>
      <p:sp>
        <p:nvSpPr>
          <p:cNvPr id="80" name="직사각형 79"/>
          <p:cNvSpPr/>
          <p:nvPr/>
        </p:nvSpPr>
        <p:spPr>
          <a:xfrm>
            <a:off x="5417534" y="3664075"/>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3</a:t>
            </a:r>
            <a:r>
              <a:rPr lang="ko-KR" altLang="en-US" sz="800" dirty="0" smtClean="0">
                <a:solidFill>
                  <a:schemeClr val="tx1">
                    <a:lumMod val="65000"/>
                    <a:lumOff val="35000"/>
                  </a:schemeClr>
                </a:solidFill>
                <a:latin typeface="+mj-ea"/>
              </a:rPr>
              <a:t>개 반환</a:t>
            </a:r>
            <a:endParaRPr lang="ko-KR" altLang="en-US" dirty="0"/>
          </a:p>
        </p:txBody>
      </p:sp>
      <p:grpSp>
        <p:nvGrpSpPr>
          <p:cNvPr id="81" name="그룹 80">
            <a:extLst>
              <a:ext uri="{FF2B5EF4-FFF2-40B4-BE49-F238E27FC236}">
                <a16:creationId xmlns:a16="http://schemas.microsoft.com/office/drawing/2014/main" id="{159809A1-5A1E-4FB9-B218-151E51C981E3}"/>
              </a:ext>
            </a:extLst>
          </p:cNvPr>
          <p:cNvGrpSpPr/>
          <p:nvPr/>
        </p:nvGrpSpPr>
        <p:grpSpPr>
          <a:xfrm>
            <a:off x="6574950" y="3266932"/>
            <a:ext cx="542924" cy="614618"/>
            <a:chOff x="1235339" y="2961048"/>
            <a:chExt cx="1199263" cy="1105474"/>
          </a:xfrm>
        </p:grpSpPr>
        <p:sp>
          <p:nvSpPr>
            <p:cNvPr id="82" name="직사각형 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3" name="직선 연결선 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7" name="직사각형 86"/>
          <p:cNvSpPr/>
          <p:nvPr/>
        </p:nvSpPr>
        <p:spPr>
          <a:xfrm>
            <a:off x="7826789" y="3664936"/>
            <a:ext cx="64953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a:t>
            </a:r>
            <a:r>
              <a:rPr lang="ko-KR" altLang="en-US" sz="800" dirty="0">
                <a:solidFill>
                  <a:schemeClr val="tx1">
                    <a:lumMod val="65000"/>
                    <a:lumOff val="35000"/>
                  </a:schemeClr>
                </a:solidFill>
                <a:latin typeface="+mj-ea"/>
              </a:rPr>
              <a:t>반환</a:t>
            </a:r>
            <a:r>
              <a:rPr lang="en-US" altLang="ko-KR" sz="800" dirty="0">
                <a:solidFill>
                  <a:schemeClr val="tx1">
                    <a:lumMod val="65000"/>
                    <a:lumOff val="35000"/>
                  </a:schemeClr>
                </a:solidFill>
                <a:latin typeface="+mj-ea"/>
              </a:rPr>
              <a:t>)</a:t>
            </a:r>
            <a:endParaRPr lang="ko-KR" altLang="en-US" dirty="0"/>
          </a:p>
        </p:txBody>
      </p:sp>
      <p:sp>
        <p:nvSpPr>
          <p:cNvPr id="88" name="직사각형 87"/>
          <p:cNvSpPr/>
          <p:nvPr/>
        </p:nvSpPr>
        <p:spPr>
          <a:xfrm>
            <a:off x="1545611" y="4101872"/>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solidFill>
                <a:prstClr val="black"/>
              </a:solidFill>
            </a:endParaRPr>
          </a:p>
        </p:txBody>
      </p:sp>
      <p:sp>
        <p:nvSpPr>
          <p:cNvPr id="90" name="직사각형 89">
            <a:extLst>
              <a:ext uri="{FF2B5EF4-FFF2-40B4-BE49-F238E27FC236}">
                <a16:creationId xmlns:a16="http://schemas.microsoft.com/office/drawing/2014/main" id="{CADE630C-8895-436E-96BB-59F78B4193F2}"/>
              </a:ext>
            </a:extLst>
          </p:cNvPr>
          <p:cNvSpPr/>
          <p:nvPr/>
        </p:nvSpPr>
        <p:spPr>
          <a:xfrm>
            <a:off x="1622165" y="6193115"/>
            <a:ext cx="836647" cy="22673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1357896" y="1354371"/>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92" name="표 91"/>
          <p:cNvGraphicFramePr>
            <a:graphicFrameLocks noGrp="1"/>
          </p:cNvGraphicFramePr>
          <p:nvPr>
            <p:extLst>
              <p:ext uri="{D42A27DB-BD31-4B8C-83A1-F6EECF244321}">
                <p14:modId xmlns:p14="http://schemas.microsoft.com/office/powerpoint/2010/main" val="433621427"/>
              </p:ext>
            </p:extLst>
          </p:nvPr>
        </p:nvGraphicFramePr>
        <p:xfrm>
          <a:off x="2589417" y="2634639"/>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4" name="표 93"/>
          <p:cNvGraphicFramePr>
            <a:graphicFrameLocks noGrp="1"/>
          </p:cNvGraphicFramePr>
          <p:nvPr>
            <p:extLst>
              <p:ext uri="{D42A27DB-BD31-4B8C-83A1-F6EECF244321}">
                <p14:modId xmlns:p14="http://schemas.microsoft.com/office/powerpoint/2010/main" val="2840508587"/>
              </p:ext>
            </p:extLst>
          </p:nvPr>
        </p:nvGraphicFramePr>
        <p:xfrm>
          <a:off x="2605049" y="578609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95" name="직사각형 94">
            <a:extLst>
              <a:ext uri="{FF2B5EF4-FFF2-40B4-BE49-F238E27FC236}">
                <a16:creationId xmlns:a16="http://schemas.microsoft.com/office/drawing/2014/main" id="{CADE630C-8895-436E-96BB-59F78B4193F2}"/>
              </a:ext>
            </a:extLst>
          </p:cNvPr>
          <p:cNvSpPr/>
          <p:nvPr/>
        </p:nvSpPr>
        <p:spPr>
          <a:xfrm>
            <a:off x="1650554" y="5177754"/>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96" name="직사각형 95">
            <a:extLst>
              <a:ext uri="{FF2B5EF4-FFF2-40B4-BE49-F238E27FC236}">
                <a16:creationId xmlns:a16="http://schemas.microsoft.com/office/drawing/2014/main" id="{CADE630C-8895-436E-96BB-59F78B4193F2}"/>
              </a:ext>
            </a:extLst>
          </p:cNvPr>
          <p:cNvSpPr/>
          <p:nvPr/>
        </p:nvSpPr>
        <p:spPr>
          <a:xfrm>
            <a:off x="1660079" y="6248349"/>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97" name="Oval 611">
            <a:extLst>
              <a:ext uri="{FF2B5EF4-FFF2-40B4-BE49-F238E27FC236}">
                <a16:creationId xmlns:a16="http://schemas.microsoft.com/office/drawing/2014/main" id="{8A3723C9-7A64-4677-9B95-EBFFA02C0DC4}"/>
              </a:ext>
            </a:extLst>
          </p:cNvPr>
          <p:cNvSpPr>
            <a:spLocks noChangeArrowheads="1"/>
          </p:cNvSpPr>
          <p:nvPr/>
        </p:nvSpPr>
        <p:spPr bwMode="auto">
          <a:xfrm>
            <a:off x="1505268" y="304686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1-5</a:t>
            </a:r>
            <a:endParaRPr lang="en-US" altLang="ko-KR" sz="800" b="1" kern="0" dirty="0">
              <a:solidFill>
                <a:sysClr val="window" lastClr="FFFFFF"/>
              </a:solidFill>
              <a:latin typeface="맑은 고딕"/>
              <a:ea typeface="맑은 고딕"/>
            </a:endParaRPr>
          </a:p>
        </p:txBody>
      </p:sp>
      <p:graphicFrame>
        <p:nvGraphicFramePr>
          <p:cNvPr id="93" name="표 92"/>
          <p:cNvGraphicFramePr>
            <a:graphicFrameLocks noGrp="1"/>
          </p:cNvGraphicFramePr>
          <p:nvPr>
            <p:extLst>
              <p:ext uri="{D42A27DB-BD31-4B8C-83A1-F6EECF244321}">
                <p14:modId xmlns:p14="http://schemas.microsoft.com/office/powerpoint/2010/main" val="2080120614"/>
              </p:ext>
            </p:extLst>
          </p:nvPr>
        </p:nvGraphicFramePr>
        <p:xfrm>
          <a:off x="7165202" y="3652901"/>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4167975260"/>
              </p:ext>
            </p:extLst>
          </p:nvPr>
        </p:nvGraphicFramePr>
        <p:xfrm>
          <a:off x="2322116" y="365391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1375994158"/>
              </p:ext>
            </p:extLst>
          </p:nvPr>
        </p:nvGraphicFramePr>
        <p:xfrm>
          <a:off x="4778884" y="3643383"/>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100" name="직사각형 99">
            <a:extLst>
              <a:ext uri="{FF2B5EF4-FFF2-40B4-BE49-F238E27FC236}">
                <a16:creationId xmlns:a16="http://schemas.microsoft.com/office/drawing/2014/main" id="{CADE630C-8895-436E-96BB-59F78B4193F2}"/>
              </a:ext>
            </a:extLst>
          </p:cNvPr>
          <p:cNvSpPr/>
          <p:nvPr/>
        </p:nvSpPr>
        <p:spPr>
          <a:xfrm>
            <a:off x="1576714" y="1454517"/>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102" name="직사각형 101">
            <a:extLst>
              <a:ext uri="{FF2B5EF4-FFF2-40B4-BE49-F238E27FC236}">
                <a16:creationId xmlns:a16="http://schemas.microsoft.com/office/drawing/2014/main" id="{CADE630C-8895-436E-96BB-59F78B4193F2}"/>
              </a:ext>
            </a:extLst>
          </p:cNvPr>
          <p:cNvSpPr/>
          <p:nvPr/>
        </p:nvSpPr>
        <p:spPr>
          <a:xfrm>
            <a:off x="6614082" y="3308106"/>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Tree>
    <p:extLst>
      <p:ext uri="{BB962C8B-B14F-4D97-AF65-F5344CB8AC3E}">
        <p14:creationId xmlns:p14="http://schemas.microsoft.com/office/powerpoint/2010/main" val="1796655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184" name="표 183"/>
          <p:cNvGraphicFramePr>
            <a:graphicFrameLocks noGrp="1"/>
          </p:cNvGraphicFramePr>
          <p:nvPr>
            <p:extLst>
              <p:ext uri="{D42A27DB-BD31-4B8C-83A1-F6EECF244321}">
                <p14:modId xmlns:p14="http://schemas.microsoft.com/office/powerpoint/2010/main" val="2239548841"/>
              </p:ext>
            </p:extLst>
          </p:nvPr>
        </p:nvGraphicFramePr>
        <p:xfrm>
          <a:off x="1523526" y="808155"/>
          <a:ext cx="7280964" cy="2672114"/>
        </p:xfrm>
        <a:graphic>
          <a:graphicData uri="http://schemas.openxmlformats.org/drawingml/2006/table">
            <a:tbl>
              <a:tblPr firstRow="1" bandRow="1">
                <a:tableStyleId>{2D5ABB26-0587-4C30-8999-92F81FD0307C}</a:tableStyleId>
              </a:tblPr>
              <a:tblGrid>
                <a:gridCol w="367575">
                  <a:extLst>
                    <a:ext uri="{9D8B030D-6E8A-4147-A177-3AD203B41FA5}">
                      <a16:colId xmlns:a16="http://schemas.microsoft.com/office/drawing/2014/main" val="977863895"/>
                    </a:ext>
                  </a:extLst>
                </a:gridCol>
                <a:gridCol w="573127">
                  <a:extLst>
                    <a:ext uri="{9D8B030D-6E8A-4147-A177-3AD203B41FA5}">
                      <a16:colId xmlns:a16="http://schemas.microsoft.com/office/drawing/2014/main" val="3776210665"/>
                    </a:ext>
                  </a:extLst>
                </a:gridCol>
                <a:gridCol w="533500">
                  <a:extLst>
                    <a:ext uri="{9D8B030D-6E8A-4147-A177-3AD203B41FA5}">
                      <a16:colId xmlns:a16="http://schemas.microsoft.com/office/drawing/2014/main" val="356602255"/>
                    </a:ext>
                  </a:extLst>
                </a:gridCol>
                <a:gridCol w="4060421">
                  <a:extLst>
                    <a:ext uri="{9D8B030D-6E8A-4147-A177-3AD203B41FA5}">
                      <a16:colId xmlns:a16="http://schemas.microsoft.com/office/drawing/2014/main" val="255211327"/>
                    </a:ext>
                  </a:extLst>
                </a:gridCol>
                <a:gridCol w="1746341">
                  <a:extLst>
                    <a:ext uri="{9D8B030D-6E8A-4147-A177-3AD203B41FA5}">
                      <a16:colId xmlns:a16="http://schemas.microsoft.com/office/drawing/2014/main" val="1927575684"/>
                    </a:ext>
                  </a:extLst>
                </a:gridCol>
              </a:tblGrid>
              <a:tr h="24458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0677530"/>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53170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103303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3449994"/>
                  </a:ext>
                </a:extLst>
              </a:tr>
            </a:tbl>
          </a:graphicData>
        </a:graphic>
      </p:graphicFrame>
      <p:grpSp>
        <p:nvGrpSpPr>
          <p:cNvPr id="185" name="그룹 184">
            <a:extLst>
              <a:ext uri="{FF2B5EF4-FFF2-40B4-BE49-F238E27FC236}">
                <a16:creationId xmlns:a16="http://schemas.microsoft.com/office/drawing/2014/main" id="{159809A1-5A1E-4FB9-B218-151E51C981E3}"/>
              </a:ext>
            </a:extLst>
          </p:cNvPr>
          <p:cNvGrpSpPr/>
          <p:nvPr/>
        </p:nvGrpSpPr>
        <p:grpSpPr>
          <a:xfrm>
            <a:off x="1567741" y="1161782"/>
            <a:ext cx="836647" cy="897912"/>
            <a:chOff x="1235339" y="2961048"/>
            <a:chExt cx="1199263" cy="1105474"/>
          </a:xfrm>
        </p:grpSpPr>
        <p:sp>
          <p:nvSpPr>
            <p:cNvPr id="186" name="직사각형 18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7" name="직선 연결선 18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직선 연결선 18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9" name="그룹 188">
            <a:extLst>
              <a:ext uri="{FF2B5EF4-FFF2-40B4-BE49-F238E27FC236}">
                <a16:creationId xmlns:a16="http://schemas.microsoft.com/office/drawing/2014/main" id="{159809A1-5A1E-4FB9-B218-151E51C981E3}"/>
              </a:ext>
            </a:extLst>
          </p:cNvPr>
          <p:cNvGrpSpPr/>
          <p:nvPr/>
        </p:nvGrpSpPr>
        <p:grpSpPr>
          <a:xfrm>
            <a:off x="2038539" y="2494014"/>
            <a:ext cx="836647" cy="897912"/>
            <a:chOff x="1235339" y="2961048"/>
            <a:chExt cx="1199263" cy="1105474"/>
          </a:xfrm>
        </p:grpSpPr>
        <p:sp>
          <p:nvSpPr>
            <p:cNvPr id="190" name="직사각형 1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1" name="직선 연결선 1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직선 연결선 1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9" name="표 28"/>
          <p:cNvGraphicFramePr>
            <a:graphicFrameLocks noGrp="1"/>
          </p:cNvGraphicFramePr>
          <p:nvPr>
            <p:extLst>
              <p:ext uri="{D42A27DB-BD31-4B8C-83A1-F6EECF244321}">
                <p14:modId xmlns:p14="http://schemas.microsoft.com/office/powerpoint/2010/main" val="3654093017"/>
              </p:ext>
            </p:extLst>
          </p:nvPr>
        </p:nvGraphicFramePr>
        <p:xfrm>
          <a:off x="2547899" y="1808624"/>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30" name="직사각형 29">
            <a:extLst>
              <a:ext uri="{FF2B5EF4-FFF2-40B4-BE49-F238E27FC236}">
                <a16:creationId xmlns:a16="http://schemas.microsoft.com/office/drawing/2014/main" id="{CADE630C-8895-436E-96BB-59F78B4193F2}"/>
              </a:ext>
            </a:extLst>
          </p:cNvPr>
          <p:cNvSpPr/>
          <p:nvPr/>
        </p:nvSpPr>
        <p:spPr>
          <a:xfrm>
            <a:off x="1602929" y="1200281"/>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31" name="직사각형 30">
            <a:extLst>
              <a:ext uri="{FF2B5EF4-FFF2-40B4-BE49-F238E27FC236}">
                <a16:creationId xmlns:a16="http://schemas.microsoft.com/office/drawing/2014/main" id="{CADE630C-8895-436E-96BB-59F78B4193F2}"/>
              </a:ext>
            </a:extLst>
          </p:cNvPr>
          <p:cNvSpPr/>
          <p:nvPr/>
        </p:nvSpPr>
        <p:spPr>
          <a:xfrm>
            <a:off x="2084114" y="2550672"/>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aphicFrame>
        <p:nvGraphicFramePr>
          <p:cNvPr id="35" name="표 34"/>
          <p:cNvGraphicFramePr>
            <a:graphicFrameLocks noGrp="1"/>
          </p:cNvGraphicFramePr>
          <p:nvPr>
            <p:extLst>
              <p:ext uri="{D42A27DB-BD31-4B8C-83A1-F6EECF244321}">
                <p14:modId xmlns:p14="http://schemas.microsoft.com/office/powerpoint/2010/main" val="3983711478"/>
              </p:ext>
            </p:extLst>
          </p:nvPr>
        </p:nvGraphicFramePr>
        <p:xfrm>
          <a:off x="3050965" y="3155739"/>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43" name="표 42"/>
          <p:cNvGraphicFramePr>
            <a:graphicFrameLocks noGrp="1"/>
          </p:cNvGraphicFramePr>
          <p:nvPr>
            <p:extLst>
              <p:ext uri="{D42A27DB-BD31-4B8C-83A1-F6EECF244321}">
                <p14:modId xmlns:p14="http://schemas.microsoft.com/office/powerpoint/2010/main" val="802133688"/>
              </p:ext>
            </p:extLst>
          </p:nvPr>
        </p:nvGraphicFramePr>
        <p:xfrm>
          <a:off x="1523526" y="3757952"/>
          <a:ext cx="7303104" cy="1825638"/>
        </p:xfrm>
        <a:graphic>
          <a:graphicData uri="http://schemas.openxmlformats.org/drawingml/2006/table">
            <a:tbl>
              <a:tblPr firstRow="1" bandRow="1">
                <a:tableStyleId>{2D5ABB26-0587-4C30-8999-92F81FD0307C}</a:tableStyleId>
              </a:tblPr>
              <a:tblGrid>
                <a:gridCol w="1283580">
                  <a:extLst>
                    <a:ext uri="{9D8B030D-6E8A-4147-A177-3AD203B41FA5}">
                      <a16:colId xmlns:a16="http://schemas.microsoft.com/office/drawing/2014/main" val="977863895"/>
                    </a:ext>
                  </a:extLst>
                </a:gridCol>
                <a:gridCol w="601952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샘플마켓제품 </a:t>
                      </a:r>
                      <a:r>
                        <a:rPr lang="en-US" altLang="ko-KR" sz="800" dirty="0" smtClean="0">
                          <a:solidFill>
                            <a:srgbClr val="00B050"/>
                          </a:solidFill>
                          <a:latin typeface="+mn-ea"/>
                        </a:rPr>
                        <a:t>2</a:t>
                      </a:r>
                      <a:r>
                        <a:rPr lang="ko-KR" altLang="en-US" sz="800" dirty="0" smtClean="0">
                          <a:solidFill>
                            <a:srgbClr val="00B050"/>
                          </a:solidFill>
                          <a:latin typeface="+mn-ea"/>
                        </a:rPr>
                        <a:t>건</a:t>
                      </a:r>
                      <a:r>
                        <a:rPr lang="ko-KR" altLang="en-US" sz="800" b="1" kern="1200" dirty="0" smtClean="0">
                          <a:solidFill>
                            <a:schemeClr val="tx1"/>
                          </a:solidFill>
                          <a:latin typeface="+mn-ea"/>
                          <a:ea typeface="+mn-ea"/>
                          <a:cs typeface="+mn-cs"/>
                        </a:rPr>
                        <a:t> </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46991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44" name="그룹 43">
            <a:extLst>
              <a:ext uri="{FF2B5EF4-FFF2-40B4-BE49-F238E27FC236}">
                <a16:creationId xmlns:a16="http://schemas.microsoft.com/office/drawing/2014/main" id="{159809A1-5A1E-4FB9-B218-151E51C981E3}"/>
              </a:ext>
            </a:extLst>
          </p:cNvPr>
          <p:cNvGrpSpPr/>
          <p:nvPr/>
        </p:nvGrpSpPr>
        <p:grpSpPr>
          <a:xfrm>
            <a:off x="1578478" y="4184896"/>
            <a:ext cx="539997" cy="654719"/>
            <a:chOff x="1235339" y="2961048"/>
            <a:chExt cx="1199263" cy="1105474"/>
          </a:xfrm>
        </p:grpSpPr>
        <p:sp>
          <p:nvSpPr>
            <p:cNvPr id="45" name="직사각형 4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6" name="직선 연결선 4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FA4C6DA6-9B7F-452C-AA7D-416E672C32CE}"/>
              </a:ext>
            </a:extLst>
          </p:cNvPr>
          <p:cNvSpPr txBox="1"/>
          <p:nvPr/>
        </p:nvSpPr>
        <p:spPr>
          <a:xfrm>
            <a:off x="2165806" y="4413810"/>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49" name="그룹 48">
            <a:extLst>
              <a:ext uri="{FF2B5EF4-FFF2-40B4-BE49-F238E27FC236}">
                <a16:creationId xmlns:a16="http://schemas.microsoft.com/office/drawing/2014/main" id="{159809A1-5A1E-4FB9-B218-151E51C981E3}"/>
              </a:ext>
            </a:extLst>
          </p:cNvPr>
          <p:cNvGrpSpPr/>
          <p:nvPr/>
        </p:nvGrpSpPr>
        <p:grpSpPr>
          <a:xfrm>
            <a:off x="5524227" y="4179275"/>
            <a:ext cx="539997" cy="654719"/>
            <a:chOff x="1235339" y="2961048"/>
            <a:chExt cx="1199263" cy="1105474"/>
          </a:xfrm>
        </p:grpSpPr>
        <p:sp>
          <p:nvSpPr>
            <p:cNvPr id="50" name="직사각형 4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1" name="직선 연결선 5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B940B3A5-50C7-423A-8736-D0F2823B2384}"/>
              </a:ext>
            </a:extLst>
          </p:cNvPr>
          <p:cNvSpPr txBox="1"/>
          <p:nvPr/>
        </p:nvSpPr>
        <p:spPr>
          <a:xfrm>
            <a:off x="2161902" y="4196359"/>
            <a:ext cx="2822112"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제품 두 줄 이상일 시 </a:t>
            </a:r>
            <a:r>
              <a:rPr lang="ko-KR" altLang="en-US" sz="800" dirty="0" err="1" smtClean="0">
                <a:latin typeface="+mj-ea"/>
              </a:rPr>
              <a:t>말줄임</a:t>
            </a:r>
            <a:r>
              <a:rPr lang="ko-KR" altLang="en-US" sz="800" dirty="0" smtClean="0">
                <a:latin typeface="+mj-ea"/>
              </a:rPr>
              <a:t> 처리</a:t>
            </a:r>
            <a:r>
              <a:rPr lang="en-US" altLang="ko-KR" sz="800" dirty="0" smtClean="0">
                <a:latin typeface="+mj-ea"/>
                <a:ea typeface="+mj-ea"/>
              </a:rPr>
              <a:t>…</a:t>
            </a:r>
            <a:endParaRPr lang="en-US" altLang="ko-KR" sz="800" dirty="0">
              <a:latin typeface="+mj-ea"/>
              <a:ea typeface="+mj-ea"/>
            </a:endParaRPr>
          </a:p>
        </p:txBody>
      </p:sp>
      <p:sp>
        <p:nvSpPr>
          <p:cNvPr id="54" name="TextBox 53">
            <a:extLst>
              <a:ext uri="{FF2B5EF4-FFF2-40B4-BE49-F238E27FC236}">
                <a16:creationId xmlns:a16="http://schemas.microsoft.com/office/drawing/2014/main" id="{B940B3A5-50C7-423A-8736-D0F2823B2384}"/>
              </a:ext>
            </a:extLst>
          </p:cNvPr>
          <p:cNvSpPr txBox="1"/>
          <p:nvPr/>
        </p:nvSpPr>
        <p:spPr>
          <a:xfrm>
            <a:off x="6107651" y="4192262"/>
            <a:ext cx="2724653"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55" name="TextBox 54">
            <a:extLst>
              <a:ext uri="{FF2B5EF4-FFF2-40B4-BE49-F238E27FC236}">
                <a16:creationId xmlns:a16="http://schemas.microsoft.com/office/drawing/2014/main" id="{FA4C6DA6-9B7F-452C-AA7D-416E672C32CE}"/>
              </a:ext>
            </a:extLst>
          </p:cNvPr>
          <p:cNvSpPr txBox="1"/>
          <p:nvPr/>
        </p:nvSpPr>
        <p:spPr>
          <a:xfrm>
            <a:off x="6107651" y="4398448"/>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1389241" y="371703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pSp>
        <p:nvGrpSpPr>
          <p:cNvPr id="57" name="그룹 56">
            <a:extLst>
              <a:ext uri="{FF2B5EF4-FFF2-40B4-BE49-F238E27FC236}">
                <a16:creationId xmlns:a16="http://schemas.microsoft.com/office/drawing/2014/main" id="{159809A1-5A1E-4FB9-B218-151E51C981E3}"/>
              </a:ext>
            </a:extLst>
          </p:cNvPr>
          <p:cNvGrpSpPr/>
          <p:nvPr/>
        </p:nvGrpSpPr>
        <p:grpSpPr>
          <a:xfrm>
            <a:off x="1583231" y="4889239"/>
            <a:ext cx="539997" cy="654719"/>
            <a:chOff x="1235339" y="2961048"/>
            <a:chExt cx="1199263" cy="1105474"/>
          </a:xfrm>
        </p:grpSpPr>
        <p:sp>
          <p:nvSpPr>
            <p:cNvPr id="58" name="직사각형 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9" name="직선 연결선 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FA4C6DA6-9B7F-452C-AA7D-416E672C32CE}"/>
              </a:ext>
            </a:extLst>
          </p:cNvPr>
          <p:cNvSpPr txBox="1"/>
          <p:nvPr/>
        </p:nvSpPr>
        <p:spPr>
          <a:xfrm>
            <a:off x="2188756" y="5121591"/>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62" name="TextBox 61">
            <a:extLst>
              <a:ext uri="{FF2B5EF4-FFF2-40B4-BE49-F238E27FC236}">
                <a16:creationId xmlns:a16="http://schemas.microsoft.com/office/drawing/2014/main" id="{B940B3A5-50C7-423A-8736-D0F2823B2384}"/>
              </a:ext>
            </a:extLst>
          </p:cNvPr>
          <p:cNvSpPr txBox="1"/>
          <p:nvPr/>
        </p:nvSpPr>
        <p:spPr>
          <a:xfrm>
            <a:off x="2166654" y="4900702"/>
            <a:ext cx="2817359"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63" name="직사각형 62"/>
          <p:cNvSpPr/>
          <p:nvPr/>
        </p:nvSpPr>
        <p:spPr>
          <a:xfrm>
            <a:off x="1487488" y="4173910"/>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sp>
        <p:nvSpPr>
          <p:cNvPr id="64" name="직사각형 63"/>
          <p:cNvSpPr/>
          <p:nvPr/>
        </p:nvSpPr>
        <p:spPr>
          <a:xfrm>
            <a:off x="1492630" y="4896761"/>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65" name="표 64"/>
          <p:cNvGraphicFramePr>
            <a:graphicFrameLocks noGrp="1"/>
          </p:cNvGraphicFramePr>
          <p:nvPr>
            <p:extLst>
              <p:ext uri="{D42A27DB-BD31-4B8C-83A1-F6EECF244321}">
                <p14:modId xmlns:p14="http://schemas.microsoft.com/office/powerpoint/2010/main" val="4160712770"/>
              </p:ext>
            </p:extLst>
          </p:nvPr>
        </p:nvGraphicFramePr>
        <p:xfrm>
          <a:off x="2179013" y="4608143"/>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2</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2613857588"/>
              </p:ext>
            </p:extLst>
          </p:nvPr>
        </p:nvGraphicFramePr>
        <p:xfrm>
          <a:off x="2194881" y="5311233"/>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2035580244"/>
              </p:ext>
            </p:extLst>
          </p:nvPr>
        </p:nvGraphicFramePr>
        <p:xfrm>
          <a:off x="6142902" y="4601974"/>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69" name="직사각형 68"/>
          <p:cNvSpPr/>
          <p:nvPr/>
        </p:nvSpPr>
        <p:spPr>
          <a:xfrm>
            <a:off x="5441581" y="4163743"/>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70" name="표 69">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914529429"/>
              </p:ext>
            </p:extLst>
          </p:nvPr>
        </p:nvGraphicFramePr>
        <p:xfrm>
          <a:off x="9000565" y="44450"/>
          <a:ext cx="3152540" cy="4563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92075" marR="0" lvl="0" indent="-92075"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sym typeface="Wingdings 2" pitchFamily="18" charset="2"/>
                        </a:rPr>
                        <a:t>샘플마켓</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제품</a:t>
                      </a: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dirty="0" smtClean="0">
                          <a:solidFill>
                            <a:schemeClr val="tx1"/>
                          </a:solidFill>
                          <a:latin typeface="+mn-ea"/>
                        </a:rPr>
                        <a:t>‘</a:t>
                      </a:r>
                      <a:r>
                        <a:rPr lang="ko-KR" altLang="en-US" sz="800" dirty="0" err="1" smtClean="0">
                          <a:solidFill>
                            <a:schemeClr val="tx1"/>
                          </a:solidFill>
                          <a:latin typeface="+mn-ea"/>
                        </a:rPr>
                        <a:t>배송지를</a:t>
                      </a:r>
                      <a:r>
                        <a:rPr lang="ko-KR" altLang="en-US" sz="800" dirty="0" smtClean="0">
                          <a:solidFill>
                            <a:schemeClr val="tx1"/>
                          </a:solidFill>
                          <a:latin typeface="+mn-ea"/>
                        </a:rPr>
                        <a:t> 잘못 입력하여 다른 주소로 </a:t>
                      </a:r>
                      <a:r>
                        <a:rPr lang="ko-KR" altLang="en-US" sz="800" dirty="0" err="1" smtClean="0">
                          <a:solidFill>
                            <a:schemeClr val="tx1"/>
                          </a:solidFill>
                          <a:latin typeface="+mn-ea"/>
                        </a:rPr>
                        <a:t>배송됨</a:t>
                      </a:r>
                      <a:r>
                        <a:rPr lang="en-US" altLang="ko-KR" sz="800" dirty="0" smtClean="0">
                          <a:solidFill>
                            <a:schemeClr val="tx1"/>
                          </a:solidFill>
                          <a:latin typeface="+mn-ea"/>
                        </a:rPr>
                        <a:t>’</a:t>
                      </a:r>
                      <a:r>
                        <a:rPr lang="ko-KR" altLang="en-US" sz="800" dirty="0" smtClean="0">
                          <a:solidFill>
                            <a:schemeClr val="tx1"/>
                          </a:solidFill>
                          <a:latin typeface="+mn-ea"/>
                        </a:rPr>
                        <a:t>의 </a:t>
                      </a:r>
                      <a:r>
                        <a:rPr lang="ko-KR" altLang="en-US" sz="800" dirty="0" err="1" smtClean="0">
                          <a:solidFill>
                            <a:schemeClr val="tx1"/>
                          </a:solidFill>
                          <a:latin typeface="+mn-ea"/>
                        </a:rPr>
                        <a:t>반품사유</a:t>
                      </a:r>
                      <a:r>
                        <a:rPr lang="ko-KR" altLang="en-US" sz="800" dirty="0" smtClean="0">
                          <a:solidFill>
                            <a:schemeClr val="tx1"/>
                          </a:solidFill>
                          <a:latin typeface="+mn-ea"/>
                        </a:rPr>
                        <a:t> 선택 시 출력</a:t>
                      </a:r>
                      <a:endParaRPr lang="en-US" altLang="ko-KR" sz="800" dirty="0" smtClean="0">
                        <a:solidFill>
                          <a:schemeClr val="tx1"/>
                        </a:solidFill>
                        <a:latin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전체 제품 전체 수량 선택된 상태에서 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선택 기능 비활성화 처리</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2021253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반품제품</a:t>
                      </a:r>
                      <a:r>
                        <a:rPr lang="ko-KR" altLang="en-US"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선택완료</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배송지를</a:t>
                      </a:r>
                      <a:r>
                        <a:rPr lang="ko-KR" altLang="en-US" sz="800" b="0" u="none" kern="1200" baseline="0" dirty="0" smtClean="0">
                          <a:solidFill>
                            <a:schemeClr val="tx1"/>
                          </a:solidFill>
                          <a:latin typeface="+mn-ea"/>
                          <a:ea typeface="+mn-ea"/>
                          <a:cs typeface="+mn-cs"/>
                        </a:rPr>
                        <a:t> 잘못 입력하여 다른 주소로 </a:t>
                      </a:r>
                      <a:r>
                        <a:rPr lang="ko-KR" altLang="en-US" sz="800" b="0" u="none" kern="1200" baseline="0" dirty="0" err="1" smtClean="0">
                          <a:solidFill>
                            <a:schemeClr val="tx1"/>
                          </a:solidFill>
                          <a:latin typeface="+mn-ea"/>
                          <a:ea typeface="+mn-ea"/>
                          <a:cs typeface="+mn-cs"/>
                        </a:rPr>
                        <a:t>배송됨</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의 </a:t>
                      </a:r>
                      <a:r>
                        <a:rPr lang="ko-KR" altLang="en-US" sz="800" b="0" u="none" kern="1200" baseline="0" dirty="0" err="1" smtClean="0">
                          <a:solidFill>
                            <a:schemeClr val="tx1"/>
                          </a:solidFill>
                          <a:latin typeface="+mn-ea"/>
                          <a:ea typeface="+mn-ea"/>
                          <a:cs typeface="+mn-cs"/>
                        </a:rPr>
                        <a:t>반품사유</a:t>
                      </a:r>
                      <a:r>
                        <a:rPr lang="ko-KR" altLang="en-US" sz="800" b="0" u="none" kern="1200" baseline="0" dirty="0" smtClean="0">
                          <a:solidFill>
                            <a:schemeClr val="tx1"/>
                          </a:solidFill>
                          <a:latin typeface="+mn-ea"/>
                          <a:ea typeface="+mn-ea"/>
                          <a:cs typeface="+mn-cs"/>
                        </a:rPr>
                        <a:t> 선택 시 버튼</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미제공</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아래와 같은 케이스에서 버튼 비활성화 처리하며 클릭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미선택</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제품 </a:t>
                      </a:r>
                      <a:r>
                        <a:rPr lang="ko-KR" altLang="en-US" sz="800" b="0" u="none" kern="1200" baseline="0" dirty="0" err="1" smtClean="0">
                          <a:solidFill>
                            <a:schemeClr val="tx1"/>
                          </a:solidFill>
                          <a:latin typeface="+mn-ea"/>
                          <a:ea typeface="+mn-ea"/>
                          <a:cs typeface="+mn-cs"/>
                        </a:rPr>
                        <a:t>증정품</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선택 </a:t>
                      </a:r>
                      <a:r>
                        <a:rPr lang="ko-KR" altLang="en-US" sz="800" b="0" u="none" kern="1200" baseline="0" dirty="0" err="1" smtClean="0">
                          <a:solidFill>
                            <a:schemeClr val="tx1"/>
                          </a:solidFill>
                          <a:latin typeface="+mn-ea"/>
                          <a:ea typeface="+mn-ea"/>
                          <a:cs typeface="+mn-cs"/>
                        </a:rPr>
                        <a:t>증정품</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의 반환 수량을 종 수에 맞춰 선택하지 않았음</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dirty="0" smtClean="0">
                          <a:latin typeface="+mn-ea"/>
                          <a:ea typeface="+mn-ea"/>
                        </a:rPr>
                        <a:t>제품구매</a:t>
                      </a:r>
                      <a:r>
                        <a:rPr lang="en-US" altLang="ko-KR" sz="800" dirty="0" smtClean="0">
                          <a:latin typeface="+mn-ea"/>
                          <a:ea typeface="+mn-ea"/>
                        </a:rPr>
                        <a:t>+</a:t>
                      </a:r>
                      <a:r>
                        <a:rPr lang="ko-KR" altLang="en-US" sz="800" dirty="0" smtClean="0">
                          <a:latin typeface="+mn-ea"/>
                          <a:ea typeface="+mn-ea"/>
                        </a:rPr>
                        <a:t>추가구성품할인</a:t>
                      </a:r>
                      <a:r>
                        <a:rPr lang="ko-KR" altLang="en-US" sz="800" b="0" u="none" kern="1200" baseline="0" noProof="0" dirty="0" smtClean="0">
                          <a:solidFill>
                            <a:schemeClr val="tx1"/>
                          </a:solidFill>
                          <a:latin typeface="+mn-ea"/>
                          <a:ea typeface="+mn-ea"/>
                          <a:cs typeface="+mn-cs"/>
                          <a:sym typeface="Wingdings 2" pitchFamily="18" charset="2"/>
                        </a:rPr>
                        <a:t>이 적용된 제품의 </a:t>
                      </a:r>
                      <a:r>
                        <a:rPr lang="ko-KR" altLang="en-US" sz="800" b="0" u="none" kern="1200" baseline="0" noProof="0" dirty="0" err="1" smtClean="0">
                          <a:solidFill>
                            <a:schemeClr val="tx1"/>
                          </a:solidFill>
                          <a:latin typeface="+mn-ea"/>
                          <a:ea typeface="+mn-ea"/>
                          <a:cs typeface="+mn-cs"/>
                          <a:sym typeface="Wingdings 2" pitchFamily="18" charset="2"/>
                        </a:rPr>
                        <a:t>대상제품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반품수량과</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추가구성품</a:t>
                      </a:r>
                      <a:r>
                        <a:rPr lang="ko-KR" altLang="en-US" sz="800" b="0" u="none" kern="1200" baseline="0" noProof="0" dirty="0" smtClean="0">
                          <a:solidFill>
                            <a:schemeClr val="tx1"/>
                          </a:solidFill>
                          <a:latin typeface="+mn-ea"/>
                          <a:ea typeface="+mn-ea"/>
                          <a:cs typeface="+mn-cs"/>
                          <a:sym typeface="Wingdings 2" pitchFamily="18" charset="2"/>
                        </a:rPr>
                        <a:t> 수량이 맞지 않음</a:t>
                      </a:r>
                      <a:endParaRPr lang="en-US" altLang="ko-KR" sz="800" b="0" u="none" kern="1200" baseline="0" noProof="0" dirty="0" smtClean="0">
                        <a:solidFill>
                          <a:schemeClr val="tx1"/>
                        </a:solidFill>
                        <a:latin typeface="+mn-ea"/>
                        <a:ea typeface="+mn-ea"/>
                        <a:cs typeface="+mn-cs"/>
                        <a:sym typeface="Wingdings 2" pitchFamily="18" charset="2"/>
                      </a:endParaRPr>
                    </a:p>
                    <a:p>
                      <a:pPr marL="271463" marR="0" lvl="0" indent="-93663" algn="l" defTabSz="844083" rtl="0" eaLnBrk="1" fontAlgn="auto" latinLnBrk="1" hangingPunct="1">
                        <a:lnSpc>
                          <a:spcPts val="1200"/>
                        </a:lnSpc>
                        <a:spcBef>
                          <a:spcPts val="0"/>
                        </a:spcBef>
                        <a:spcAft>
                          <a:spcPts val="0"/>
                        </a:spcAft>
                        <a:buClrTx/>
                        <a:buSzTx/>
                        <a:buFontTx/>
                        <a:buAutoNum type="arabicPeriod"/>
                        <a:tabLst/>
                        <a:defRPr/>
                      </a:pPr>
                      <a:r>
                        <a:rPr lang="en-US" altLang="ko-KR" sz="800" b="0" u="none" kern="1200" baseline="0" noProof="0" dirty="0" smtClean="0">
                          <a:solidFill>
                            <a:schemeClr val="tx1"/>
                          </a:solidFill>
                          <a:latin typeface="+mn-ea"/>
                          <a:ea typeface="+mn-ea"/>
                          <a:cs typeface="+mn-cs"/>
                          <a:sym typeface="Wingdings 2" pitchFamily="18" charset="2"/>
                        </a:rPr>
                        <a:t>N+% </a:t>
                      </a:r>
                      <a:r>
                        <a:rPr lang="ko-KR" altLang="en-US" sz="800" b="0" u="none" kern="1200" baseline="0" noProof="0" dirty="0" smtClean="0">
                          <a:solidFill>
                            <a:schemeClr val="tx1"/>
                          </a:solidFill>
                          <a:latin typeface="+mn-ea"/>
                          <a:ea typeface="+mn-ea"/>
                          <a:cs typeface="+mn-cs"/>
                          <a:sym typeface="Wingdings 2" pitchFamily="18" charset="2"/>
                        </a:rPr>
                        <a:t>할인이 적용된 제품 중 </a:t>
                      </a:r>
                      <a:r>
                        <a:rPr lang="ko-KR" altLang="en-US" sz="800" b="0" u="none" kern="1200" baseline="0" noProof="0" dirty="0" err="1" smtClean="0">
                          <a:solidFill>
                            <a:schemeClr val="tx1"/>
                          </a:solidFill>
                          <a:latin typeface="+mn-ea"/>
                          <a:ea typeface="+mn-ea"/>
                          <a:cs typeface="+mn-cs"/>
                          <a:sym typeface="Wingdings 2" pitchFamily="18" charset="2"/>
                        </a:rPr>
                        <a:t>일부제품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일부 수량만 선택 됨</a:t>
                      </a:r>
                      <a:endParaRPr lang="en-US" altLang="ko-KR" sz="800" b="0" u="none" kern="1200" baseline="0" noProof="0" dirty="0" smtClean="0">
                        <a:solidFill>
                          <a:schemeClr val="tx1"/>
                        </a:solidFill>
                        <a:latin typeface="+mn-ea"/>
                        <a:ea typeface="+mn-ea"/>
                        <a:cs typeface="+mn-cs"/>
                        <a:sym typeface="Wingdings 2" pitchFamily="18" charset="2"/>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en-US" altLang="ko-KR" sz="800" b="0" u="none" kern="1200" baseline="0" dirty="0" smtClean="0">
                          <a:solidFill>
                            <a:schemeClr val="tx1"/>
                          </a:solidFill>
                          <a:latin typeface="+mn-ea"/>
                          <a:ea typeface="+mn-ea"/>
                          <a:cs typeface="+mn-cs"/>
                        </a:rPr>
                        <a:t>N+N </a:t>
                      </a:r>
                      <a:r>
                        <a:rPr lang="ko-KR" altLang="en-US" sz="800" b="0" u="none" kern="1200" baseline="0" dirty="0" smtClean="0">
                          <a:solidFill>
                            <a:schemeClr val="tx1"/>
                          </a:solidFill>
                          <a:latin typeface="+mn-ea"/>
                          <a:ea typeface="+mn-ea"/>
                          <a:cs typeface="+mn-cs"/>
                        </a:rPr>
                        <a:t>할인이 적용된 제품이 묶음 수량에 맞지 않게 반품 수량이 설정됨</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이미 </a:t>
                      </a: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선택완료</a:t>
                      </a:r>
                      <a:r>
                        <a:rPr lang="ko-KR" altLang="en-US" sz="800" b="0" u="none" kern="1200" baseline="0" dirty="0" smtClean="0">
                          <a:solidFill>
                            <a:schemeClr val="tx1"/>
                          </a:solidFill>
                          <a:latin typeface="+mn-ea"/>
                          <a:ea typeface="+mn-ea"/>
                          <a:cs typeface="+mn-cs"/>
                        </a:rPr>
                        <a:t> 버튼으로 </a:t>
                      </a:r>
                      <a:r>
                        <a:rPr lang="ko-KR" altLang="en-US" sz="800" b="0" u="none" kern="1200" baseline="0" dirty="0" err="1" smtClean="0">
                          <a:solidFill>
                            <a:schemeClr val="tx1"/>
                          </a:solidFill>
                          <a:latin typeface="+mn-ea"/>
                          <a:ea typeface="+mn-ea"/>
                          <a:cs typeface="+mn-cs"/>
                        </a:rPr>
                        <a:t>반품금액</a:t>
                      </a:r>
                      <a:r>
                        <a:rPr lang="ko-KR" altLang="en-US" sz="800" b="0" u="none" kern="1200" baseline="0" dirty="0" smtClean="0">
                          <a:solidFill>
                            <a:schemeClr val="tx1"/>
                          </a:solidFill>
                          <a:latin typeface="+mn-ea"/>
                          <a:ea typeface="+mn-ea"/>
                          <a:cs typeface="+mn-cs"/>
                        </a:rPr>
                        <a:t> 계산이 완료됨</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번은 </a:t>
                      </a:r>
                      <a:r>
                        <a:rPr lang="ko-KR" altLang="en-US" sz="800" b="0" u="none" kern="1200" baseline="0" dirty="0" err="1" smtClean="0">
                          <a:solidFill>
                            <a:schemeClr val="tx1"/>
                          </a:solidFill>
                          <a:latin typeface="+mn-ea"/>
                          <a:ea typeface="+mn-ea"/>
                          <a:cs typeface="+mn-cs"/>
                        </a:rPr>
                        <a:t>반품사유</a:t>
                      </a:r>
                      <a:r>
                        <a:rPr lang="ko-KR" altLang="en-US" sz="800" b="0" u="none" kern="1200" baseline="0" dirty="0" smtClean="0">
                          <a:solidFill>
                            <a:schemeClr val="tx1"/>
                          </a:solidFill>
                          <a:latin typeface="+mn-ea"/>
                          <a:ea typeface="+mn-ea"/>
                          <a:cs typeface="+mn-cs"/>
                        </a:rPr>
                        <a:t> 무관</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2-5</a:t>
                      </a:r>
                      <a:r>
                        <a:rPr lang="ko-KR" altLang="en-US" sz="800" b="0" u="none" kern="1200" baseline="0" dirty="0" smtClean="0">
                          <a:solidFill>
                            <a:schemeClr val="tx1"/>
                          </a:solidFill>
                          <a:latin typeface="+mn-ea"/>
                          <a:ea typeface="+mn-ea"/>
                          <a:cs typeface="+mn-cs"/>
                        </a:rPr>
                        <a:t>번은 </a:t>
                      </a:r>
                      <a:r>
                        <a:rPr lang="ko-KR" altLang="en-US" sz="800" b="0" u="none" kern="1200" baseline="0" dirty="0" err="1" smtClean="0">
                          <a:solidFill>
                            <a:schemeClr val="tx1"/>
                          </a:solidFill>
                          <a:latin typeface="+mn-ea"/>
                          <a:ea typeface="+mn-ea"/>
                          <a:cs typeface="+mn-cs"/>
                        </a:rPr>
                        <a:t>반품사유가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단순변심</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일 시에만 해당</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6, 1, 2-5</a:t>
                      </a:r>
                      <a:r>
                        <a:rPr lang="ko-KR" altLang="en-US" sz="800" b="0" u="none" kern="1200" baseline="0" dirty="0" smtClean="0">
                          <a:solidFill>
                            <a:schemeClr val="tx1"/>
                          </a:solidFill>
                          <a:latin typeface="+mn-ea"/>
                          <a:ea typeface="+mn-ea"/>
                          <a:cs typeface="+mn-cs"/>
                        </a:rPr>
                        <a:t>번 순으로 체크하여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제공</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2-5</a:t>
                      </a:r>
                      <a:r>
                        <a:rPr lang="ko-KR" altLang="en-US" sz="800" b="0" u="none" kern="1200" baseline="0" dirty="0" smtClean="0">
                          <a:solidFill>
                            <a:schemeClr val="tx1"/>
                          </a:solidFill>
                          <a:latin typeface="+mn-ea"/>
                          <a:ea typeface="+mn-ea"/>
                          <a:cs typeface="+mn-cs"/>
                        </a:rPr>
                        <a:t>번이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개 있을 시 </a:t>
                      </a: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목록 상단에 해당되는 케이스부터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제공</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반품 가능 기한이 지났을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정상적으로 활성화 버튼 선택이 완료되었을 시 버튼 하단 정보 호출</a:t>
                      </a:r>
                      <a:r>
                        <a:rPr lang="en-US" altLang="ko-KR" sz="800" b="0" u="none" kern="1200" baseline="0" dirty="0" smtClean="0">
                          <a:solidFill>
                            <a:schemeClr val="tx1"/>
                          </a:solidFill>
                          <a:latin typeface="+mn-ea"/>
                          <a:ea typeface="+mn-ea"/>
                          <a:cs typeface="+mn-cs"/>
                        </a:rPr>
                        <a:t> </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37230264"/>
                  </a:ext>
                </a:extLst>
              </a:tr>
            </a:tbl>
          </a:graphicData>
        </a:graphic>
      </p:graphicFrame>
      <p:sp>
        <p:nvSpPr>
          <p:cNvPr id="73" name="직사각형 72"/>
          <p:cNvSpPr/>
          <p:nvPr/>
        </p:nvSpPr>
        <p:spPr>
          <a:xfrm>
            <a:off x="9944413" y="27559"/>
            <a:ext cx="2219539" cy="682627"/>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ko-KR" altLang="en-US" sz="800" dirty="0" err="1" smtClean="0">
                <a:solidFill>
                  <a:schemeClr val="tx1"/>
                </a:solidFill>
                <a:latin typeface="+mn-ea"/>
              </a:rPr>
              <a:t>샘플마켓</a:t>
            </a:r>
            <a:r>
              <a:rPr lang="ko-KR" altLang="en-US" sz="800" dirty="0" smtClean="0">
                <a:solidFill>
                  <a:schemeClr val="tx1"/>
                </a:solidFill>
                <a:latin typeface="+mn-ea"/>
              </a:rPr>
              <a:t> 제품 영역 추가</a:t>
            </a:r>
            <a:endParaRPr lang="en-US" altLang="ko-KR" sz="800" dirty="0" smtClean="0">
              <a:solidFill>
                <a:schemeClr val="tx1"/>
              </a:solidFill>
              <a:latin typeface="+mn-ea"/>
            </a:endParaRPr>
          </a:p>
          <a:p>
            <a:pPr marL="92075" indent="-92075">
              <a:lnSpc>
                <a:spcPts val="1200"/>
              </a:lnSpc>
              <a:buFont typeface="Arial" panose="020B0604020202020204" pitchFamily="34" charset="0"/>
              <a:buChar char="•"/>
            </a:pPr>
            <a:r>
              <a:rPr lang="ko-KR" altLang="en-US" sz="800" dirty="0">
                <a:solidFill>
                  <a:schemeClr val="tx1"/>
                </a:solidFill>
              </a:rPr>
              <a:t> </a:t>
            </a:r>
            <a:r>
              <a:rPr lang="en-US" altLang="ko-KR" sz="800" dirty="0">
                <a:solidFill>
                  <a:schemeClr val="tx1"/>
                </a:solidFill>
              </a:rPr>
              <a:t>'</a:t>
            </a:r>
            <a:r>
              <a:rPr lang="ko-KR" altLang="en-US" sz="800" dirty="0" err="1">
                <a:solidFill>
                  <a:schemeClr val="tx1"/>
                </a:solidFill>
              </a:rPr>
              <a:t>반품제품</a:t>
            </a:r>
            <a:r>
              <a:rPr lang="ko-KR" altLang="en-US" sz="800" dirty="0">
                <a:solidFill>
                  <a:schemeClr val="tx1"/>
                </a:solidFill>
              </a:rPr>
              <a:t> </a:t>
            </a:r>
            <a:r>
              <a:rPr lang="ko-KR" altLang="en-US" sz="800" dirty="0" err="1">
                <a:solidFill>
                  <a:schemeClr val="tx1"/>
                </a:solidFill>
              </a:rPr>
              <a:t>선택완료</a:t>
            </a:r>
            <a:r>
              <a:rPr lang="en-US" altLang="ko-KR" sz="800" dirty="0">
                <a:solidFill>
                  <a:schemeClr val="tx1"/>
                </a:solidFill>
              </a:rPr>
              <a:t>' </a:t>
            </a:r>
            <a:r>
              <a:rPr lang="ko-KR" altLang="en-US" sz="800" dirty="0" smtClean="0">
                <a:solidFill>
                  <a:schemeClr val="tx1"/>
                </a:solidFill>
              </a:rPr>
              <a:t>버튼 추가</a:t>
            </a:r>
            <a:r>
              <a:rPr lang="en-US" altLang="ko-KR" sz="800" dirty="0" smtClean="0">
                <a:solidFill>
                  <a:schemeClr val="tx1"/>
                </a:solidFill>
              </a:rPr>
              <a:t>(</a:t>
            </a:r>
            <a:r>
              <a:rPr lang="ko-KR" altLang="en-US" sz="800" dirty="0" smtClean="0">
                <a:solidFill>
                  <a:schemeClr val="tx1"/>
                </a:solidFill>
              </a:rPr>
              <a:t>최영호님 요청</a:t>
            </a:r>
            <a:r>
              <a:rPr lang="en-US" altLang="ko-KR" sz="800" dirty="0" smtClean="0">
                <a:solidFill>
                  <a:schemeClr val="tx1"/>
                </a:solidFill>
              </a:rPr>
              <a:t>)</a:t>
            </a:r>
            <a:r>
              <a:rPr lang="ko-KR" altLang="en-US" sz="800" dirty="0" smtClean="0">
                <a:solidFill>
                  <a:schemeClr val="tx1"/>
                </a:solidFill>
              </a:rPr>
              <a:t> </a:t>
            </a:r>
            <a:endParaRPr lang="en-US" altLang="ko-KR" sz="800" dirty="0" smtClean="0">
              <a:solidFill>
                <a:schemeClr val="tx1"/>
              </a:solidFill>
            </a:endParaRPr>
          </a:p>
        </p:txBody>
      </p:sp>
      <p:sp>
        <p:nvSpPr>
          <p:cNvPr id="74" name="모서리가 둥근 직사각형 265">
            <a:extLst>
              <a:ext uri="{FF2B5EF4-FFF2-40B4-BE49-F238E27FC236}">
                <a16:creationId xmlns:a16="http://schemas.microsoft.com/office/drawing/2014/main" id="{31616FFB-3FF0-C846-C1A8-366204588010}"/>
              </a:ext>
            </a:extLst>
          </p:cNvPr>
          <p:cNvSpPr/>
          <p:nvPr/>
        </p:nvSpPr>
        <p:spPr>
          <a:xfrm>
            <a:off x="3425455" y="5656359"/>
            <a:ext cx="2903084" cy="337938"/>
          </a:xfrm>
          <a:prstGeom prst="roundRect">
            <a:avLst>
              <a:gd name="adj" fmla="val 0"/>
            </a:avLst>
          </a:prstGeom>
          <a:solidFill>
            <a:srgbClr val="A6A6A6"/>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t>반품제품</a:t>
            </a:r>
            <a:r>
              <a:rPr lang="ko-KR" altLang="en-US" sz="800" b="1" dirty="0"/>
              <a:t> </a:t>
            </a:r>
            <a:r>
              <a:rPr lang="ko-KR" altLang="en-US" sz="800" b="1" dirty="0" err="1"/>
              <a:t>선택완료</a:t>
            </a:r>
            <a:endParaRPr lang="ko-KR" altLang="en-US" sz="800" b="1" dirty="0"/>
          </a:p>
        </p:txBody>
      </p:sp>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3313950" y="55481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77" name="모서리가 둥근 직사각형 265">
            <a:extLst>
              <a:ext uri="{FF2B5EF4-FFF2-40B4-BE49-F238E27FC236}">
                <a16:creationId xmlns:a16="http://schemas.microsoft.com/office/drawing/2014/main" id="{31616FFB-3FF0-C846-C1A8-366204588010}"/>
              </a:ext>
            </a:extLst>
          </p:cNvPr>
          <p:cNvSpPr/>
          <p:nvPr/>
        </p:nvSpPr>
        <p:spPr>
          <a:xfrm>
            <a:off x="3425455" y="6018131"/>
            <a:ext cx="2903084"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t>반품제품</a:t>
            </a:r>
            <a:r>
              <a:rPr lang="ko-KR" altLang="en-US" sz="800" b="1" dirty="0"/>
              <a:t> </a:t>
            </a:r>
            <a:r>
              <a:rPr lang="ko-KR" altLang="en-US" sz="800" b="1" dirty="0" err="1"/>
              <a:t>선택완료</a:t>
            </a:r>
            <a:endParaRPr lang="ko-KR" altLang="en-US" sz="800" b="1" dirty="0"/>
          </a:p>
        </p:txBody>
      </p:sp>
    </p:spTree>
    <p:extLst>
      <p:ext uri="{BB962C8B-B14F-4D97-AF65-F5344CB8AC3E}">
        <p14:creationId xmlns:p14="http://schemas.microsoft.com/office/powerpoint/2010/main" val="2992580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823748830"/>
              </p:ext>
            </p:extLst>
          </p:nvPr>
        </p:nvGraphicFramePr>
        <p:xfrm>
          <a:off x="9000565" y="44624"/>
          <a:ext cx="3072099" cy="4146524"/>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쿠폰증정품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반품사유가</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고객귀책이며</a:t>
                      </a:r>
                      <a:r>
                        <a:rPr lang="ko-KR" altLang="en-US" sz="800" b="0" u="none" baseline="0" dirty="0" smtClean="0">
                          <a:solidFill>
                            <a:schemeClr val="tx1"/>
                          </a:solidFill>
                          <a:latin typeface="+mn-ea"/>
                          <a:ea typeface="+mn-ea"/>
                        </a:rPr>
                        <a:t> 지급된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출력되는 영역</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기술한 내용 외에는 </a:t>
                      </a:r>
                      <a:r>
                        <a:rPr lang="ko-KR" altLang="en-US" sz="800" b="0" u="none" kern="1200" baseline="0" dirty="0" err="1" smtClean="0">
                          <a:solidFill>
                            <a:schemeClr val="tx1"/>
                          </a:solidFill>
                          <a:latin typeface="+mn-ea"/>
                          <a:ea typeface="+mn-ea"/>
                          <a:cs typeface="+mn-cs"/>
                        </a:rPr>
                        <a:t>주문상세에</a:t>
                      </a:r>
                      <a:r>
                        <a:rPr lang="ko-KR" altLang="en-US" sz="800" b="0" u="none" kern="1200" baseline="0" dirty="0" smtClean="0">
                          <a:solidFill>
                            <a:schemeClr val="tx1"/>
                          </a:solidFill>
                          <a:latin typeface="+mn-ea"/>
                          <a:ea typeface="+mn-ea"/>
                          <a:cs typeface="+mn-cs"/>
                        </a:rPr>
                        <a:t> 출력되는 기준과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050"/>
                          </a:solidFill>
                          <a:latin typeface="+mn-ea"/>
                          <a:ea typeface="+mn-ea"/>
                          <a:cs typeface="+mn-cs"/>
                        </a:rPr>
                        <a:t>Page ID: </a:t>
                      </a:r>
                      <a:r>
                        <a:rPr lang="en-US" altLang="ko-KR" sz="800" dirty="0" smtClean="0">
                          <a:solidFill>
                            <a:srgbClr val="00B050"/>
                          </a:solidFill>
                        </a:rPr>
                        <a:t> IN_PC_MYP_01_11</a:t>
                      </a:r>
                      <a:r>
                        <a:rPr lang="en-US" altLang="ko-KR" sz="800" b="0" u="none" kern="1200" baseline="0" dirty="0" smtClean="0">
                          <a:solidFill>
                            <a:schemeClr val="tx1"/>
                          </a:solidFill>
                          <a:latin typeface="+mn-ea"/>
                          <a:ea typeface="+mn-ea"/>
                          <a:cs typeface="+mn-cs"/>
                        </a:rPr>
                        <a:t>)</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반품으로 사용 조건을 만족하지 못하는 쿠폰의 </a:t>
                      </a:r>
                      <a:r>
                        <a:rPr lang="ko-KR" altLang="en-US" sz="800" b="0" u="none" kern="1200" baseline="0" noProof="0" dirty="0" err="1" smtClean="0">
                          <a:solidFill>
                            <a:schemeClr val="tx1"/>
                          </a:solidFill>
                          <a:latin typeface="+mn-ea"/>
                          <a:ea typeface="+mn-ea"/>
                          <a:cs typeface="+mn-cs"/>
                          <a:sym typeface="Wingdings 2" pitchFamily="18" charset="2"/>
                        </a:rPr>
                        <a:t>증정품을</a:t>
                      </a:r>
                      <a:r>
                        <a:rPr lang="ko-KR" altLang="en-US" sz="800" b="0" u="none" kern="1200" baseline="0" noProof="0" dirty="0" smtClean="0">
                          <a:solidFill>
                            <a:schemeClr val="tx1"/>
                          </a:solidFill>
                          <a:latin typeface="+mn-ea"/>
                          <a:ea typeface="+mn-ea"/>
                          <a:cs typeface="+mn-cs"/>
                          <a:sym typeface="Wingdings 2" pitchFamily="18" charset="2"/>
                        </a:rPr>
                        <a:t> 전량 반환하는 것으로 자동 세팅</a:t>
                      </a:r>
                      <a:endParaRPr lang="en-US" altLang="ko-KR" sz="800" b="0" u="none" kern="1200" baseline="0" noProof="0" dirty="0" smtClean="0">
                        <a:solidFill>
                          <a:schemeClr val="tx1"/>
                        </a:solidFill>
                        <a:latin typeface="+mn-ea"/>
                        <a:ea typeface="+mn-ea"/>
                        <a:cs typeface="+mn-cs"/>
                        <a:sym typeface="Wingdings 2" pitchFamily="18" charset="2"/>
                      </a:endParaRPr>
                    </a:p>
                    <a:p>
                      <a:pPr marL="182563" marR="0" lvl="0" indent="-90488"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체크박스</a:t>
                      </a: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sym typeface="Wingdings 2" pitchFamily="18" charset="2"/>
                        </a:rPr>
                        <a:t>수량선택</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영역 비활성화 처리하여 고객이 직접 선택할 수 없도록 구현</a:t>
                      </a:r>
                      <a:endPar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구매금액대별 </a:t>
                      </a:r>
                      <a:r>
                        <a:rPr lang="ko-KR" altLang="en-US" sz="800" b="1" u="none" baseline="0" dirty="0" err="1" smtClean="0">
                          <a:solidFill>
                            <a:schemeClr val="tx1"/>
                          </a:solidFill>
                          <a:latin typeface="+mn-ea"/>
                          <a:ea typeface="+mn-ea"/>
                        </a:rPr>
                        <a:t>증정품</a:t>
                      </a:r>
                      <a:endParaRPr lang="en-US" altLang="ko-KR" sz="800" b="1"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반품사유가</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고객귀책이며</a:t>
                      </a:r>
                      <a:r>
                        <a:rPr lang="ko-KR" altLang="en-US" sz="800" b="0" u="none" baseline="0" dirty="0" smtClean="0">
                          <a:solidFill>
                            <a:schemeClr val="tx1"/>
                          </a:solidFill>
                          <a:latin typeface="+mn-ea"/>
                          <a:ea typeface="+mn-ea"/>
                        </a:rPr>
                        <a:t> 지급된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출력되는 영역</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반품으로 지급 조건을 미달하는 </a:t>
                      </a:r>
                      <a:r>
                        <a:rPr lang="ko-KR" altLang="en-US" sz="800" b="0" u="none" baseline="0" dirty="0" err="1" smtClean="0">
                          <a:solidFill>
                            <a:schemeClr val="tx1"/>
                          </a:solidFill>
                          <a:latin typeface="+mn-ea"/>
                          <a:ea typeface="+mn-ea"/>
                        </a:rPr>
                        <a:t>금액대가</a:t>
                      </a:r>
                      <a:r>
                        <a:rPr lang="ko-KR" altLang="en-US" sz="800" b="0" u="none" baseline="0" dirty="0" smtClean="0">
                          <a:solidFill>
                            <a:schemeClr val="tx1"/>
                          </a:solidFill>
                          <a:latin typeface="+mn-ea"/>
                          <a:ea typeface="+mn-ea"/>
                        </a:rPr>
                        <a:t> 생겼을 시 해당 </a:t>
                      </a:r>
                      <a:r>
                        <a:rPr lang="ko-KR" altLang="en-US" sz="800" b="0" u="none" baseline="0" dirty="0" err="1" smtClean="0">
                          <a:solidFill>
                            <a:schemeClr val="tx1"/>
                          </a:solidFill>
                          <a:latin typeface="+mn-ea"/>
                          <a:ea typeface="+mn-ea"/>
                        </a:rPr>
                        <a:t>금액대의</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전량 반환하는 것으로 자동 세팅</a:t>
                      </a:r>
                      <a:endParaRPr lang="en-US" altLang="ko-KR" sz="800" b="0" u="none" baseline="0" dirty="0" smtClean="0">
                        <a:solidFill>
                          <a:schemeClr val="tx1"/>
                        </a:solidFill>
                        <a:latin typeface="+mn-ea"/>
                        <a:ea typeface="+mn-ea"/>
                      </a:endParaRPr>
                    </a:p>
                    <a:p>
                      <a:pPr marL="182563" marR="0" lvl="0" indent="-90488"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체크박스</a:t>
                      </a: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sym typeface="Wingdings 2" pitchFamily="18" charset="2"/>
                        </a:rPr>
                        <a:t>수량선택</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영역 비활성화 처리하여 고객이 직접 선택할 수 없도록 구현</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기술한 내용 외에는 </a:t>
                      </a:r>
                      <a:r>
                        <a:rPr lang="ko-KR" altLang="en-US" sz="800" b="0" u="none" kern="1200" baseline="0" dirty="0" err="1" smtClean="0">
                          <a:solidFill>
                            <a:schemeClr val="tx1"/>
                          </a:solidFill>
                          <a:latin typeface="+mn-ea"/>
                          <a:ea typeface="+mn-ea"/>
                          <a:cs typeface="+mn-cs"/>
                        </a:rPr>
                        <a:t>주문상세에</a:t>
                      </a:r>
                      <a:r>
                        <a:rPr lang="ko-KR" altLang="en-US" sz="800" b="0" u="none" kern="1200" baseline="0" dirty="0" smtClean="0">
                          <a:solidFill>
                            <a:schemeClr val="tx1"/>
                          </a:solidFill>
                          <a:latin typeface="+mn-ea"/>
                          <a:ea typeface="+mn-ea"/>
                          <a:cs typeface="+mn-cs"/>
                        </a:rPr>
                        <a:t> 출력되는 기준과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050"/>
                          </a:solidFill>
                          <a:latin typeface="+mn-ea"/>
                          <a:ea typeface="+mn-ea"/>
                          <a:cs typeface="+mn-cs"/>
                        </a:rPr>
                        <a:t>Page ID: </a:t>
                      </a:r>
                      <a:r>
                        <a:rPr lang="en-US" altLang="ko-KR" sz="800" dirty="0" smtClean="0">
                          <a:solidFill>
                            <a:srgbClr val="00B050"/>
                          </a:solidFill>
                        </a:rPr>
                        <a:t> IN_PC_MYP_01_11</a:t>
                      </a:r>
                      <a:r>
                        <a:rPr lang="en-US" altLang="ko-KR" sz="800" b="0" u="none" kern="1200" baseline="0" dirty="0" smtClean="0">
                          <a:solidFill>
                            <a:schemeClr val="tx1"/>
                          </a:solidFill>
                          <a:latin typeface="+mn-ea"/>
                          <a:ea typeface="+mn-ea"/>
                          <a:cs typeface="+mn-cs"/>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err="1" smtClean="0">
                          <a:solidFill>
                            <a:schemeClr val="tx1"/>
                          </a:solidFill>
                          <a:latin typeface="+mn-ea"/>
                          <a:ea typeface="+mn-ea"/>
                          <a:cs typeface="+mn-cs"/>
                        </a:rPr>
                        <a:t>회수지정보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err="1" smtClean="0">
                          <a:solidFill>
                            <a:schemeClr val="tx1"/>
                          </a:solidFill>
                          <a:latin typeface="+mn-ea"/>
                          <a:ea typeface="+mn-ea"/>
                          <a:cs typeface="+mn-cs"/>
                        </a:rPr>
                        <a:t>반품신청을</a:t>
                      </a:r>
                      <a:r>
                        <a:rPr lang="ko-KR" altLang="en-US" sz="800" b="0" u="none" kern="1200" baseline="0" dirty="0" smtClean="0">
                          <a:solidFill>
                            <a:schemeClr val="tx1"/>
                          </a:solidFill>
                          <a:latin typeface="+mn-ea"/>
                          <a:ea typeface="+mn-ea"/>
                          <a:cs typeface="+mn-cs"/>
                        </a:rPr>
                        <a:t> 호출한 주문의 배송지가 선택된 상태</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ko-KR" altLang="en-US" sz="800" b="0" u="none" kern="1200" baseline="0" dirty="0" smtClean="0">
                          <a:solidFill>
                            <a:schemeClr val="tx1"/>
                          </a:solidFill>
                          <a:latin typeface="+mn-ea"/>
                          <a:ea typeface="+mn-ea"/>
                          <a:cs typeface="+mn-cs"/>
                        </a:rPr>
                        <a:t>주문 배송지가 </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또는 군부대 배송 체크된 주소일 시</a:t>
                      </a:r>
                      <a:r>
                        <a:rPr lang="en-US" altLang="ko-KR" sz="800" b="0" u="none" kern="1200" baseline="0" dirty="0" smtClean="0">
                          <a:solidFill>
                            <a:schemeClr val="tx1"/>
                          </a:solidFill>
                          <a:latin typeface="+mn-ea"/>
                          <a:ea typeface="+mn-ea"/>
                          <a:cs typeface="+mn-cs"/>
                        </a:rPr>
                        <a:t> default </a:t>
                      </a:r>
                      <a:r>
                        <a:rPr lang="ko-KR" altLang="en-US" sz="800" b="0" u="none" kern="1200" baseline="0" dirty="0" err="1" smtClean="0">
                          <a:solidFill>
                            <a:schemeClr val="tx1"/>
                          </a:solidFill>
                          <a:latin typeface="+mn-ea"/>
                          <a:ea typeface="+mn-ea"/>
                          <a:cs typeface="+mn-cs"/>
                        </a:rPr>
                        <a:t>회수지</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제공 안함</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Tx/>
                        <a:buNone/>
                        <a:tabLst>
                          <a:tab pos="85725" algn="l"/>
                        </a:tabLst>
                        <a:defRPr/>
                      </a:pP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영역에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회수지를</a:t>
                      </a:r>
                      <a:r>
                        <a:rPr lang="ko-KR" altLang="en-US" sz="800" b="0" u="none" kern="1200" baseline="0" dirty="0" smtClean="0">
                          <a:solidFill>
                            <a:schemeClr val="tx1"/>
                          </a:solidFill>
                          <a:latin typeface="+mn-ea"/>
                          <a:ea typeface="+mn-ea"/>
                          <a:cs typeface="+mn-cs"/>
                        </a:rPr>
                        <a:t> 등록해주세요</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메시지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ko-KR" altLang="en-US" sz="800" b="0" u="none" kern="1200" baseline="0" dirty="0" smtClean="0">
                          <a:solidFill>
                            <a:schemeClr val="tx1"/>
                          </a:solidFill>
                          <a:latin typeface="+mn-ea"/>
                          <a:ea typeface="+mn-ea"/>
                          <a:cs typeface="+mn-cs"/>
                        </a:rPr>
                        <a:t>결제 화면과 기능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050"/>
                          </a:solidFill>
                          <a:latin typeface="+mn-ea"/>
                          <a:ea typeface="+mn-ea"/>
                          <a:cs typeface="+mn-cs"/>
                        </a:rPr>
                        <a:t>Page ID: </a:t>
                      </a:r>
                      <a:r>
                        <a:rPr lang="en-US" altLang="ko-KR" sz="800" dirty="0" smtClean="0">
                          <a:solidFill>
                            <a:srgbClr val="00B050"/>
                          </a:solidFill>
                        </a:rPr>
                        <a:t>IN_PC_ORD_01_01</a:t>
                      </a:r>
                      <a:r>
                        <a:rPr lang="en-US" altLang="ko-KR" sz="800" b="0" u="none" kern="1200" baseline="0" dirty="0" smtClean="0">
                          <a:solidFill>
                            <a:schemeClr val="tx1"/>
                          </a:solidFill>
                          <a:latin typeface="+mn-ea"/>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배송 요청사항 선택</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입력기능과</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CU</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GS</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버튼 제공하지 않음</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35" name="직사각형 34"/>
          <p:cNvSpPr/>
          <p:nvPr/>
        </p:nvSpPr>
        <p:spPr>
          <a:xfrm>
            <a:off x="1543328" y="774512"/>
            <a:ext cx="7248570" cy="199598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sp>
        <p:nvSpPr>
          <p:cNvPr id="40" name="직사각형 39"/>
          <p:cNvSpPr/>
          <p:nvPr/>
        </p:nvSpPr>
        <p:spPr>
          <a:xfrm>
            <a:off x="2142642" y="1212623"/>
            <a:ext cx="2923548"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41" name="TextBox 40"/>
          <p:cNvSpPr txBox="1"/>
          <p:nvPr/>
        </p:nvSpPr>
        <p:spPr>
          <a:xfrm>
            <a:off x="1569206" y="1916526"/>
            <a:ext cx="2736647" cy="21544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smtClean="0"/>
              <a:t>증정품</a:t>
            </a:r>
            <a:endParaRPr lang="ko-KR" altLang="en-US" sz="800" b="1" dirty="0"/>
          </a:p>
        </p:txBody>
      </p:sp>
      <p:sp>
        <p:nvSpPr>
          <p:cNvPr id="42" name="직사각형 41"/>
          <p:cNvSpPr/>
          <p:nvPr/>
        </p:nvSpPr>
        <p:spPr>
          <a:xfrm>
            <a:off x="2144409" y="2056937"/>
            <a:ext cx="291007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sp>
        <p:nvSpPr>
          <p:cNvPr id="47" name="직사각형 46"/>
          <p:cNvSpPr/>
          <p:nvPr/>
        </p:nvSpPr>
        <p:spPr>
          <a:xfrm>
            <a:off x="5865531" y="2056061"/>
            <a:ext cx="291007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48" name="그룹 47">
            <a:extLst>
              <a:ext uri="{FF2B5EF4-FFF2-40B4-BE49-F238E27FC236}">
                <a16:creationId xmlns:a16="http://schemas.microsoft.com/office/drawing/2014/main" id="{159809A1-5A1E-4FB9-B218-151E51C981E3}"/>
              </a:ext>
            </a:extLst>
          </p:cNvPr>
          <p:cNvGrpSpPr/>
          <p:nvPr/>
        </p:nvGrpSpPr>
        <p:grpSpPr>
          <a:xfrm>
            <a:off x="5371390" y="2084529"/>
            <a:ext cx="494141" cy="612232"/>
            <a:chOff x="1235339" y="2961048"/>
            <a:chExt cx="1199263" cy="1105474"/>
          </a:xfrm>
        </p:grpSpPr>
        <p:sp>
          <p:nvSpPr>
            <p:cNvPr id="49" name="직사각형 48">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0" name="직선 연결선 49">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564680" y="1012653"/>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sp>
        <p:nvSpPr>
          <p:cNvPr id="53" name="직사각형 52"/>
          <p:cNvSpPr/>
          <p:nvPr/>
        </p:nvSpPr>
        <p:spPr>
          <a:xfrm>
            <a:off x="2143148" y="3283774"/>
            <a:ext cx="188704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sp>
        <p:nvSpPr>
          <p:cNvPr id="60" name="직사각형 59"/>
          <p:cNvSpPr/>
          <p:nvPr/>
        </p:nvSpPr>
        <p:spPr>
          <a:xfrm>
            <a:off x="4513319" y="3270496"/>
            <a:ext cx="2055488" cy="430887"/>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7" name="직사각형 66"/>
          <p:cNvSpPr/>
          <p:nvPr/>
        </p:nvSpPr>
        <p:spPr>
          <a:xfrm>
            <a:off x="6891670" y="3236170"/>
            <a:ext cx="1883933" cy="430887"/>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72" name="모서리가 둥근 직사각형 71"/>
          <p:cNvSpPr/>
          <p:nvPr/>
        </p:nvSpPr>
        <p:spPr>
          <a:xfrm>
            <a:off x="1541394" y="2889951"/>
            <a:ext cx="7250504" cy="203005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73" name="TextBox 72"/>
          <p:cNvSpPr txBox="1"/>
          <p:nvPr/>
        </p:nvSpPr>
        <p:spPr>
          <a:xfrm>
            <a:off x="1559588" y="4051436"/>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80" name="TextBox 79"/>
          <p:cNvSpPr txBox="1"/>
          <p:nvPr/>
        </p:nvSpPr>
        <p:spPr>
          <a:xfrm>
            <a:off x="1534185" y="3107775"/>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108" name="Oval 611">
            <a:extLst>
              <a:ext uri="{FF2B5EF4-FFF2-40B4-BE49-F238E27FC236}">
                <a16:creationId xmlns:a16="http://schemas.microsoft.com/office/drawing/2014/main" id="{8A3723C9-7A64-4677-9B95-EBFFA02C0DC4}"/>
              </a:ext>
            </a:extLst>
          </p:cNvPr>
          <p:cNvSpPr>
            <a:spLocks noChangeArrowheads="1"/>
          </p:cNvSpPr>
          <p:nvPr/>
        </p:nvSpPr>
        <p:spPr bwMode="auto">
          <a:xfrm>
            <a:off x="1440009" y="73079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81" name="Oval 611">
            <a:extLst>
              <a:ext uri="{FF2B5EF4-FFF2-40B4-BE49-F238E27FC236}">
                <a16:creationId xmlns:a16="http://schemas.microsoft.com/office/drawing/2014/main" id="{8A3723C9-7A64-4677-9B95-EBFFA02C0DC4}"/>
              </a:ext>
            </a:extLst>
          </p:cNvPr>
          <p:cNvSpPr>
            <a:spLocks noChangeArrowheads="1"/>
          </p:cNvSpPr>
          <p:nvPr/>
        </p:nvSpPr>
        <p:spPr bwMode="auto">
          <a:xfrm>
            <a:off x="1468406" y="282540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aphicFrame>
        <p:nvGraphicFramePr>
          <p:cNvPr id="97" name="표 96"/>
          <p:cNvGraphicFramePr>
            <a:graphicFrameLocks noGrp="1"/>
          </p:cNvGraphicFramePr>
          <p:nvPr>
            <p:extLst>
              <p:ext uri="{D42A27DB-BD31-4B8C-83A1-F6EECF244321}">
                <p14:modId xmlns:p14="http://schemas.microsoft.com/office/powerpoint/2010/main" val="3620226799"/>
              </p:ext>
            </p:extLst>
          </p:nvPr>
        </p:nvGraphicFramePr>
        <p:xfrm>
          <a:off x="1534185" y="5153073"/>
          <a:ext cx="7307188" cy="1732311"/>
        </p:xfrm>
        <a:graphic>
          <a:graphicData uri="http://schemas.openxmlformats.org/drawingml/2006/table">
            <a:tbl>
              <a:tblPr firstRow="1" bandRow="1">
                <a:tableStyleId>{2D5ABB26-0587-4C30-8999-92F81FD0307C}</a:tableStyleId>
              </a:tblPr>
              <a:tblGrid>
                <a:gridCol w="1108666">
                  <a:extLst>
                    <a:ext uri="{9D8B030D-6E8A-4147-A177-3AD203B41FA5}">
                      <a16:colId xmlns:a16="http://schemas.microsoft.com/office/drawing/2014/main" val="977863895"/>
                    </a:ext>
                  </a:extLst>
                </a:gridCol>
                <a:gridCol w="1495271">
                  <a:extLst>
                    <a:ext uri="{9D8B030D-6E8A-4147-A177-3AD203B41FA5}">
                      <a16:colId xmlns:a16="http://schemas.microsoft.com/office/drawing/2014/main" val="356602255"/>
                    </a:ext>
                  </a:extLst>
                </a:gridCol>
                <a:gridCol w="4703251">
                  <a:extLst>
                    <a:ext uri="{9D8B030D-6E8A-4147-A177-3AD203B41FA5}">
                      <a16:colId xmlns:a16="http://schemas.microsoft.com/office/drawing/2014/main" val="249456048"/>
                    </a:ext>
                  </a:extLst>
                </a:gridCol>
              </a:tblGrid>
              <a:tr h="31828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회수지정보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8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47658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grpSp>
        <p:nvGrpSpPr>
          <p:cNvPr id="109" name="그룹 108"/>
          <p:cNvGrpSpPr/>
          <p:nvPr/>
        </p:nvGrpSpPr>
        <p:grpSpPr>
          <a:xfrm>
            <a:off x="3509460" y="6168395"/>
            <a:ext cx="1163311" cy="163433"/>
            <a:chOff x="2718994" y="4153023"/>
            <a:chExt cx="1163311" cy="163433"/>
          </a:xfrm>
        </p:grpSpPr>
        <p:grpSp>
          <p:nvGrpSpPr>
            <p:cNvPr id="110" name="그룹 109"/>
            <p:cNvGrpSpPr/>
            <p:nvPr/>
          </p:nvGrpSpPr>
          <p:grpSpPr>
            <a:xfrm>
              <a:off x="2718994" y="4153023"/>
              <a:ext cx="1163311" cy="154495"/>
              <a:chOff x="7764043" y="2719676"/>
              <a:chExt cx="1163311" cy="154495"/>
            </a:xfrm>
          </p:grpSpPr>
          <p:sp>
            <p:nvSpPr>
              <p:cNvPr id="112" name="TextBox 11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113"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111" name="타원 110">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pSp>
        <p:nvGrpSpPr>
          <p:cNvPr id="118" name="그룹 117"/>
          <p:cNvGrpSpPr/>
          <p:nvPr/>
        </p:nvGrpSpPr>
        <p:grpSpPr>
          <a:xfrm>
            <a:off x="7482953" y="5214275"/>
            <a:ext cx="1292650" cy="198368"/>
            <a:chOff x="8794796" y="7565835"/>
            <a:chExt cx="1292650" cy="198368"/>
          </a:xfrm>
        </p:grpSpPr>
        <p:sp>
          <p:nvSpPr>
            <p:cNvPr id="119" name="사각형: 둥근 모서리 102">
              <a:extLst>
                <a:ext uri="{FF2B5EF4-FFF2-40B4-BE49-F238E27FC236}">
                  <a16:creationId xmlns:a16="http://schemas.microsoft.com/office/drawing/2014/main" id="{2172766A-6A40-4D82-BA4A-1D132F6D8CDC}"/>
                </a:ext>
              </a:extLst>
            </p:cNvPr>
            <p:cNvSpPr/>
            <p:nvPr/>
          </p:nvSpPr>
          <p:spPr>
            <a:xfrm>
              <a:off x="9463037" y="7566120"/>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120" name="사각형: 둥근 모서리 102">
              <a:extLst>
                <a:ext uri="{FF2B5EF4-FFF2-40B4-BE49-F238E27FC236}">
                  <a16:creationId xmlns:a16="http://schemas.microsoft.com/office/drawing/2014/main" id="{2172766A-6A40-4D82-BA4A-1D132F6D8CDC}"/>
                </a:ext>
              </a:extLst>
            </p:cNvPr>
            <p:cNvSpPr/>
            <p:nvPr/>
          </p:nvSpPr>
          <p:spPr>
            <a:xfrm>
              <a:off x="8794796" y="7565835"/>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grpSp>
      <p:sp>
        <p:nvSpPr>
          <p:cNvPr id="82" name="Oval 611">
            <a:extLst>
              <a:ext uri="{FF2B5EF4-FFF2-40B4-BE49-F238E27FC236}">
                <a16:creationId xmlns:a16="http://schemas.microsoft.com/office/drawing/2014/main" id="{8A3723C9-7A64-4677-9B95-EBFFA02C0DC4}"/>
              </a:ext>
            </a:extLst>
          </p:cNvPr>
          <p:cNvSpPr>
            <a:spLocks noChangeArrowheads="1"/>
          </p:cNvSpPr>
          <p:nvPr/>
        </p:nvSpPr>
        <p:spPr bwMode="auto">
          <a:xfrm>
            <a:off x="1318185" y="520785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123" name="직사각형 122"/>
          <p:cNvSpPr/>
          <p:nvPr/>
        </p:nvSpPr>
        <p:spPr>
          <a:xfrm>
            <a:off x="2872493" y="1631045"/>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a:solidFill>
                  <a:schemeClr val="tx1">
                    <a:lumMod val="65000"/>
                    <a:lumOff val="35000"/>
                  </a:schemeClr>
                </a:solidFill>
                <a:latin typeface="+mj-ea"/>
              </a:rPr>
              <a:t>개 </a:t>
            </a:r>
            <a:r>
              <a:rPr lang="ko-KR" altLang="en-US" sz="800" dirty="0" smtClean="0">
                <a:solidFill>
                  <a:schemeClr val="tx1">
                    <a:lumMod val="65000"/>
                    <a:lumOff val="35000"/>
                  </a:schemeClr>
                </a:solidFill>
                <a:latin typeface="+mj-ea"/>
              </a:rPr>
              <a:t>반환</a:t>
            </a:r>
            <a:endParaRPr lang="ko-KR" altLang="en-US" dirty="0"/>
          </a:p>
        </p:txBody>
      </p:sp>
      <p:graphicFrame>
        <p:nvGraphicFramePr>
          <p:cNvPr id="124" name="표 123"/>
          <p:cNvGraphicFramePr>
            <a:graphicFrameLocks noGrp="1"/>
          </p:cNvGraphicFramePr>
          <p:nvPr>
            <p:extLst>
              <p:ext uri="{D42A27DB-BD31-4B8C-83A1-F6EECF244321}">
                <p14:modId xmlns:p14="http://schemas.microsoft.com/office/powerpoint/2010/main" val="1202352005"/>
              </p:ext>
            </p:extLst>
          </p:nvPr>
        </p:nvGraphicFramePr>
        <p:xfrm>
          <a:off x="2219201" y="1612532"/>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pSp>
        <p:nvGrpSpPr>
          <p:cNvPr id="6" name="그룹 5"/>
          <p:cNvGrpSpPr/>
          <p:nvPr/>
        </p:nvGrpSpPr>
        <p:grpSpPr>
          <a:xfrm>
            <a:off x="1680794" y="2136888"/>
            <a:ext cx="494141" cy="612232"/>
            <a:chOff x="1680794" y="2068308"/>
            <a:chExt cx="494141" cy="612232"/>
          </a:xfrm>
        </p:grpSpPr>
        <p:grpSp>
          <p:nvGrpSpPr>
            <p:cNvPr id="43" name="그룹 42">
              <a:extLst>
                <a:ext uri="{FF2B5EF4-FFF2-40B4-BE49-F238E27FC236}">
                  <a16:creationId xmlns:a16="http://schemas.microsoft.com/office/drawing/2014/main" id="{159809A1-5A1E-4FB9-B218-151E51C981E3}"/>
                </a:ext>
              </a:extLst>
            </p:cNvPr>
            <p:cNvGrpSpPr/>
            <p:nvPr/>
          </p:nvGrpSpPr>
          <p:grpSpPr>
            <a:xfrm>
              <a:off x="1680794" y="2068308"/>
              <a:ext cx="494141" cy="612232"/>
              <a:chOff x="1235339" y="2961048"/>
              <a:chExt cx="1199263" cy="1105474"/>
            </a:xfrm>
          </p:grpSpPr>
          <p:sp>
            <p:nvSpPr>
              <p:cNvPr id="44" name="직사각형 4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5" name="직선 연결선 4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5" name="직사각형 124">
              <a:extLst>
                <a:ext uri="{FF2B5EF4-FFF2-40B4-BE49-F238E27FC236}">
                  <a16:creationId xmlns:a16="http://schemas.microsoft.com/office/drawing/2014/main" id="{CADE630C-8895-436E-96BB-59F78B4193F2}"/>
                </a:ext>
              </a:extLst>
            </p:cNvPr>
            <p:cNvSpPr/>
            <p:nvPr/>
          </p:nvSpPr>
          <p:spPr>
            <a:xfrm>
              <a:off x="1707883" y="2112414"/>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aphicFrame>
        <p:nvGraphicFramePr>
          <p:cNvPr id="126" name="표 125"/>
          <p:cNvGraphicFramePr>
            <a:graphicFrameLocks noGrp="1"/>
          </p:cNvGraphicFramePr>
          <p:nvPr>
            <p:extLst>
              <p:ext uri="{D42A27DB-BD31-4B8C-83A1-F6EECF244321}">
                <p14:modId xmlns:p14="http://schemas.microsoft.com/office/powerpoint/2010/main" val="3706538355"/>
              </p:ext>
            </p:extLst>
          </p:nvPr>
        </p:nvGraphicFramePr>
        <p:xfrm>
          <a:off x="2235245" y="2513560"/>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pSp>
        <p:nvGrpSpPr>
          <p:cNvPr id="7" name="그룹 6"/>
          <p:cNvGrpSpPr/>
          <p:nvPr/>
        </p:nvGrpSpPr>
        <p:grpSpPr>
          <a:xfrm>
            <a:off x="1679756" y="1255658"/>
            <a:ext cx="494141" cy="612232"/>
            <a:chOff x="1679756" y="1255658"/>
            <a:chExt cx="494141" cy="612232"/>
          </a:xfrm>
        </p:grpSpPr>
        <p:grpSp>
          <p:nvGrpSpPr>
            <p:cNvPr id="36" name="그룹 35">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37" name="직사각형 3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8" name="직선 연결선 3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7" name="직사각형 126">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sp>
        <p:nvSpPr>
          <p:cNvPr id="128" name="직사각형 127">
            <a:extLst>
              <a:ext uri="{FF2B5EF4-FFF2-40B4-BE49-F238E27FC236}">
                <a16:creationId xmlns:a16="http://schemas.microsoft.com/office/drawing/2014/main" id="{CADE630C-8895-436E-96BB-59F78B4193F2}"/>
              </a:ext>
            </a:extLst>
          </p:cNvPr>
          <p:cNvSpPr/>
          <p:nvPr/>
        </p:nvSpPr>
        <p:spPr>
          <a:xfrm>
            <a:off x="5406008" y="2120642"/>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nvGrpSpPr>
          <p:cNvPr id="129" name="그룹 128"/>
          <p:cNvGrpSpPr/>
          <p:nvPr/>
        </p:nvGrpSpPr>
        <p:grpSpPr>
          <a:xfrm>
            <a:off x="1685280" y="3331247"/>
            <a:ext cx="494141" cy="612232"/>
            <a:chOff x="1679756" y="1255658"/>
            <a:chExt cx="494141" cy="612232"/>
          </a:xfrm>
        </p:grpSpPr>
        <p:grpSp>
          <p:nvGrpSpPr>
            <p:cNvPr id="130" name="그룹 129">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32" name="직사각형 13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3" name="직선 연결선 13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1" name="직사각형 130">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pSp>
        <p:nvGrpSpPr>
          <p:cNvPr id="143" name="그룹 142"/>
          <p:cNvGrpSpPr/>
          <p:nvPr/>
        </p:nvGrpSpPr>
        <p:grpSpPr>
          <a:xfrm>
            <a:off x="4054256" y="3314364"/>
            <a:ext cx="494141" cy="612232"/>
            <a:chOff x="1679756" y="1255658"/>
            <a:chExt cx="494141" cy="612232"/>
          </a:xfrm>
        </p:grpSpPr>
        <p:grpSp>
          <p:nvGrpSpPr>
            <p:cNvPr id="144" name="그룹 143">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46" name="직사각형 14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47" name="직선 연결선 14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5" name="직사각형 144">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pSp>
        <p:nvGrpSpPr>
          <p:cNvPr id="155" name="그룹 154"/>
          <p:cNvGrpSpPr/>
          <p:nvPr/>
        </p:nvGrpSpPr>
        <p:grpSpPr>
          <a:xfrm>
            <a:off x="6422636" y="3306615"/>
            <a:ext cx="494141" cy="612232"/>
            <a:chOff x="1679756" y="1255658"/>
            <a:chExt cx="494141" cy="612232"/>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aphicFrame>
        <p:nvGraphicFramePr>
          <p:cNvPr id="164" name="표 163"/>
          <p:cNvGraphicFramePr>
            <a:graphicFrameLocks noGrp="1"/>
          </p:cNvGraphicFramePr>
          <p:nvPr>
            <p:extLst>
              <p:ext uri="{D42A27DB-BD31-4B8C-83A1-F6EECF244321}">
                <p14:modId xmlns:p14="http://schemas.microsoft.com/office/powerpoint/2010/main" val="1227515925"/>
              </p:ext>
            </p:extLst>
          </p:nvPr>
        </p:nvGraphicFramePr>
        <p:xfrm>
          <a:off x="5964909" y="2475148"/>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176" name="표 175"/>
          <p:cNvGraphicFramePr>
            <a:graphicFrameLocks noGrp="1"/>
          </p:cNvGraphicFramePr>
          <p:nvPr>
            <p:extLst>
              <p:ext uri="{D42A27DB-BD31-4B8C-83A1-F6EECF244321}">
                <p14:modId xmlns:p14="http://schemas.microsoft.com/office/powerpoint/2010/main" val="592272139"/>
              </p:ext>
            </p:extLst>
          </p:nvPr>
        </p:nvGraphicFramePr>
        <p:xfrm>
          <a:off x="6972817" y="368682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177" name="표 176"/>
          <p:cNvGraphicFramePr>
            <a:graphicFrameLocks noGrp="1"/>
          </p:cNvGraphicFramePr>
          <p:nvPr>
            <p:extLst>
              <p:ext uri="{D42A27DB-BD31-4B8C-83A1-F6EECF244321}">
                <p14:modId xmlns:p14="http://schemas.microsoft.com/office/powerpoint/2010/main" val="2227638448"/>
              </p:ext>
            </p:extLst>
          </p:nvPr>
        </p:nvGraphicFramePr>
        <p:xfrm>
          <a:off x="4595113" y="3688565"/>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178" name="표 177"/>
          <p:cNvGraphicFramePr>
            <a:graphicFrameLocks noGrp="1"/>
          </p:cNvGraphicFramePr>
          <p:nvPr>
            <p:extLst>
              <p:ext uri="{D42A27DB-BD31-4B8C-83A1-F6EECF244321}">
                <p14:modId xmlns:p14="http://schemas.microsoft.com/office/powerpoint/2010/main" val="4283874731"/>
              </p:ext>
            </p:extLst>
          </p:nvPr>
        </p:nvGraphicFramePr>
        <p:xfrm>
          <a:off x="2231066" y="3722096"/>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179" name="직사각형 178"/>
          <p:cNvSpPr/>
          <p:nvPr/>
        </p:nvSpPr>
        <p:spPr>
          <a:xfrm>
            <a:off x="2885298" y="3745610"/>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a:solidFill>
                  <a:schemeClr val="tx1">
                    <a:lumMod val="65000"/>
                    <a:lumOff val="35000"/>
                  </a:schemeClr>
                </a:solidFill>
                <a:latin typeface="+mj-ea"/>
              </a:rPr>
              <a:t>개 </a:t>
            </a:r>
            <a:r>
              <a:rPr lang="ko-KR" altLang="en-US" sz="800" dirty="0" smtClean="0">
                <a:solidFill>
                  <a:schemeClr val="tx1">
                    <a:lumMod val="65000"/>
                    <a:lumOff val="35000"/>
                  </a:schemeClr>
                </a:solidFill>
                <a:latin typeface="+mj-ea"/>
              </a:rPr>
              <a:t>반환</a:t>
            </a:r>
            <a:endParaRPr lang="ko-KR" altLang="en-US" dirty="0"/>
          </a:p>
        </p:txBody>
      </p:sp>
      <p:sp>
        <p:nvSpPr>
          <p:cNvPr id="180" name="직사각형 179"/>
          <p:cNvSpPr/>
          <p:nvPr/>
        </p:nvSpPr>
        <p:spPr>
          <a:xfrm>
            <a:off x="5264409" y="3699321"/>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181" name="직사각형 180"/>
          <p:cNvSpPr/>
          <p:nvPr/>
        </p:nvSpPr>
        <p:spPr>
          <a:xfrm>
            <a:off x="7622062" y="3699321"/>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182" name="직사각형 181"/>
          <p:cNvSpPr/>
          <p:nvPr/>
        </p:nvSpPr>
        <p:spPr>
          <a:xfrm>
            <a:off x="2151058" y="4215785"/>
            <a:ext cx="3056218"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grpSp>
        <p:nvGrpSpPr>
          <p:cNvPr id="183" name="그룹 182"/>
          <p:cNvGrpSpPr/>
          <p:nvPr/>
        </p:nvGrpSpPr>
        <p:grpSpPr>
          <a:xfrm>
            <a:off x="1687834" y="4252407"/>
            <a:ext cx="494141" cy="612232"/>
            <a:chOff x="1679756" y="1255658"/>
            <a:chExt cx="494141" cy="612232"/>
          </a:xfrm>
        </p:grpSpPr>
        <p:grpSp>
          <p:nvGrpSpPr>
            <p:cNvPr id="184" name="그룹 183">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86" name="직사각형 18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7" name="직선 연결선 18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직선 연결선 18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5" name="직사각형 184">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aphicFrame>
        <p:nvGraphicFramePr>
          <p:cNvPr id="189" name="표 188"/>
          <p:cNvGraphicFramePr>
            <a:graphicFrameLocks noGrp="1"/>
          </p:cNvGraphicFramePr>
          <p:nvPr>
            <p:extLst>
              <p:ext uri="{D42A27DB-BD31-4B8C-83A1-F6EECF244321}">
                <p14:modId xmlns:p14="http://schemas.microsoft.com/office/powerpoint/2010/main" val="292527525"/>
              </p:ext>
            </p:extLst>
          </p:nvPr>
        </p:nvGraphicFramePr>
        <p:xfrm>
          <a:off x="2236846" y="4631208"/>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Tree>
    <p:extLst>
      <p:ext uri="{BB962C8B-B14F-4D97-AF65-F5344CB8AC3E}">
        <p14:creationId xmlns:p14="http://schemas.microsoft.com/office/powerpoint/2010/main" val="2835625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641041470"/>
              </p:ext>
            </p:extLst>
          </p:nvPr>
        </p:nvGraphicFramePr>
        <p:xfrm>
          <a:off x="9000565" y="44624"/>
          <a:ext cx="3072099" cy="307604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en-US" altLang="ko-KR" sz="800" b="1" u="none" baseline="0" dirty="0" smtClean="0">
                          <a:solidFill>
                            <a:schemeClr val="tx1"/>
                          </a:solidFill>
                          <a:latin typeface="+mn-ea"/>
                          <a:ea typeface="+mn-ea"/>
                        </a:rPr>
                        <a:t>6-1. </a:t>
                      </a:r>
                      <a:r>
                        <a:rPr lang="ko-KR" altLang="en-US" sz="800" b="1" u="none" baseline="0" dirty="0" err="1" smtClean="0">
                          <a:solidFill>
                            <a:schemeClr val="tx1"/>
                          </a:solidFill>
                          <a:latin typeface="+mn-ea"/>
                          <a:ea typeface="+mn-ea"/>
                        </a:rPr>
                        <a:t>회수지</a:t>
                      </a:r>
                      <a:r>
                        <a:rPr lang="ko-KR" altLang="en-US" sz="800" b="1" u="none" baseline="0" dirty="0" smtClean="0">
                          <a:solidFill>
                            <a:schemeClr val="tx1"/>
                          </a:solidFill>
                          <a:latin typeface="+mn-ea"/>
                          <a:ea typeface="+mn-ea"/>
                        </a:rPr>
                        <a:t> 없을 시</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신규배송지</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배송지목록</a:t>
                      </a:r>
                      <a:r>
                        <a:rPr lang="ko-KR" altLang="en-US" sz="800" b="0" u="none" baseline="0" dirty="0" smtClean="0">
                          <a:solidFill>
                            <a:schemeClr val="tx1"/>
                          </a:solidFill>
                          <a:latin typeface="+mn-ea"/>
                          <a:ea typeface="+mn-ea"/>
                        </a:rPr>
                        <a:t> 버튼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신규배송지</a:t>
                      </a:r>
                      <a:r>
                        <a:rPr lang="ko-KR" altLang="en-US" sz="800" b="0" u="none" baseline="0" dirty="0" smtClean="0">
                          <a:solidFill>
                            <a:schemeClr val="tx1"/>
                          </a:solidFill>
                          <a:latin typeface="+mn-ea"/>
                          <a:ea typeface="+mn-ea"/>
                        </a:rPr>
                        <a:t> 또는 </a:t>
                      </a:r>
                      <a:r>
                        <a:rPr lang="ko-KR" altLang="en-US" sz="800" b="0" u="none" baseline="0" dirty="0" err="1" smtClean="0">
                          <a:solidFill>
                            <a:schemeClr val="tx1"/>
                          </a:solidFill>
                          <a:latin typeface="+mn-ea"/>
                          <a:ea typeface="+mn-ea"/>
                        </a:rPr>
                        <a:t>배송지목록</a:t>
                      </a:r>
                      <a:r>
                        <a:rPr lang="ko-KR" altLang="en-US" sz="800" b="0" u="none" baseline="0" dirty="0" smtClean="0">
                          <a:solidFill>
                            <a:schemeClr val="tx1"/>
                          </a:solidFill>
                          <a:latin typeface="+mn-ea"/>
                          <a:ea typeface="+mn-ea"/>
                        </a:rPr>
                        <a:t> 버튼을 통해 영역에 입력된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정보가 있을 시 </a:t>
                      </a:r>
                      <a:r>
                        <a:rPr lang="en-US" altLang="ko-KR" sz="800" b="0" u="none" baseline="0" dirty="0" smtClean="0">
                          <a:solidFill>
                            <a:schemeClr val="tx1"/>
                          </a:solidFill>
                          <a:latin typeface="+mn-ea"/>
                          <a:ea typeface="+mn-ea"/>
                        </a:rPr>
                        <a:t>4-1</a:t>
                      </a:r>
                      <a:r>
                        <a:rPr lang="ko-KR" altLang="en-US" sz="800" b="0" u="none" baseline="0" dirty="0" smtClean="0">
                          <a:solidFill>
                            <a:schemeClr val="tx1"/>
                          </a:solidFill>
                          <a:latin typeface="+mn-ea"/>
                          <a:ea typeface="+mn-ea"/>
                        </a:rPr>
                        <a:t>과 같은 </a:t>
                      </a:r>
                      <a:r>
                        <a:rPr lang="en-US" altLang="ko-KR" sz="800" b="0" u="none" baseline="0" dirty="0" smtClean="0">
                          <a:solidFill>
                            <a:schemeClr val="tx1"/>
                          </a:solidFill>
                          <a:latin typeface="+mn-ea"/>
                          <a:ea typeface="+mn-ea"/>
                        </a:rPr>
                        <a:t>UI</a:t>
                      </a:r>
                      <a:r>
                        <a:rPr lang="ko-KR" altLang="en-US" sz="800" b="0" u="none" baseline="0" dirty="0" smtClean="0">
                          <a:solidFill>
                            <a:schemeClr val="tx1"/>
                          </a:solidFill>
                          <a:latin typeface="+mn-ea"/>
                          <a:ea typeface="+mn-ea"/>
                        </a:rPr>
                        <a:t>로 변경</a:t>
                      </a:r>
                      <a:endParaRPr lang="en-US" altLang="ko-KR" sz="800" b="1"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 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smtClean="0">
                          <a:latin typeface="+mn-ea"/>
                        </a:rPr>
                        <a:t>반품배송비결제 </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반품사유가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고객귀책이며</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배송비쿠폰</a:t>
                      </a:r>
                      <a:r>
                        <a:rPr lang="ko-KR" altLang="en-US" sz="800" b="0" u="none" kern="1200" baseline="0" dirty="0" smtClean="0">
                          <a:solidFill>
                            <a:schemeClr val="tx1"/>
                          </a:solidFill>
                          <a:latin typeface="+mn-ea"/>
                          <a:ea typeface="+mn-ea"/>
                          <a:cs typeface="+mn-cs"/>
                        </a:rPr>
                        <a:t> 보유 또는 뷰티포인트를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이상으로 보유 시 해당 영역 제공</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7-1. </a:t>
                      </a:r>
                      <a:r>
                        <a:rPr lang="ko-KR" altLang="en-US" sz="800" b="1" u="none" kern="1200" baseline="0" dirty="0" err="1" smtClean="0">
                          <a:solidFill>
                            <a:schemeClr val="tx1"/>
                          </a:solidFill>
                          <a:latin typeface="+mn-ea"/>
                          <a:ea typeface="+mn-ea"/>
                          <a:cs typeface="+mn-cs"/>
                        </a:rPr>
                        <a:t>배송비쿠폰</a:t>
                      </a:r>
                      <a:r>
                        <a:rPr lang="ko-KR" altLang="en-US" sz="800" b="1" u="none" kern="1200" baseline="0" dirty="0" smtClean="0">
                          <a:solidFill>
                            <a:schemeClr val="tx1"/>
                          </a:solidFill>
                          <a:latin typeface="+mn-ea"/>
                          <a:ea typeface="+mn-ea"/>
                          <a:cs typeface="+mn-cs"/>
                        </a:rPr>
                        <a:t> 적용</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적용 가능한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쿠폰이 있을 시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체크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적용 체크박스 비활성화</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11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개 보유 시 적용되는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쿠폰의 기준을 </a:t>
                      </a:r>
                      <a:r>
                        <a:rPr lang="en-US" altLang="ko-KR" sz="800" b="0" u="none" kern="1200" baseline="0" dirty="0" smtClean="0">
                          <a:solidFill>
                            <a:schemeClr val="tx1"/>
                          </a:solidFill>
                          <a:latin typeface="+mn-ea"/>
                          <a:ea typeface="+mn-ea"/>
                          <a:cs typeface="+mn-cs"/>
                        </a:rPr>
                        <a:t>as-is</a:t>
                      </a:r>
                      <a:r>
                        <a:rPr lang="ko-KR" altLang="en-US" sz="800" b="0" u="none" kern="1200" baseline="0" dirty="0" smtClean="0">
                          <a:solidFill>
                            <a:schemeClr val="tx1"/>
                          </a:solidFill>
                          <a:latin typeface="+mn-ea"/>
                          <a:ea typeface="+mn-ea"/>
                          <a:cs typeface="+mn-cs"/>
                        </a:rPr>
                        <a:t>와 동일</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7-2.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적용</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보유한 뷰티포인트가 있을 시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괄호 안에 보유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체크 시 </a:t>
                      </a:r>
                      <a:r>
                        <a:rPr lang="ko-KR" altLang="en-US" sz="800" b="0" u="none" kern="1200" baseline="0" dirty="0" err="1" smtClean="0">
                          <a:solidFill>
                            <a:schemeClr val="tx1"/>
                          </a:solidFill>
                          <a:latin typeface="+mn-ea"/>
                          <a:ea typeface="+mn-ea"/>
                          <a:cs typeface="+mn-cs"/>
                        </a:rPr>
                        <a:t>비송비만큼</a:t>
                      </a:r>
                      <a:r>
                        <a:rPr lang="ko-KR" altLang="en-US" sz="800" b="0" u="none" kern="1200" baseline="0" dirty="0" smtClean="0">
                          <a:solidFill>
                            <a:schemeClr val="tx1"/>
                          </a:solidFill>
                          <a:latin typeface="+mn-ea"/>
                          <a:ea typeface="+mn-ea"/>
                          <a:cs typeface="+mn-cs"/>
                        </a:rPr>
                        <a:t> 보유한 뷰티포인트에서 차감 처리 되며 </a:t>
                      </a:r>
                      <a:r>
                        <a:rPr lang="ko-KR" altLang="en-US" sz="800" b="0" u="none" kern="1200" baseline="0" dirty="0" err="1" smtClean="0">
                          <a:solidFill>
                            <a:schemeClr val="tx1"/>
                          </a:solidFill>
                          <a:latin typeface="+mn-ea"/>
                          <a:ea typeface="+mn-ea"/>
                          <a:cs typeface="+mn-cs"/>
                        </a:rPr>
                        <a:t>배송비쿠폰</a:t>
                      </a:r>
                      <a:r>
                        <a:rPr lang="ko-KR" altLang="en-US" sz="800" b="0" u="none" kern="1200" baseline="0" dirty="0" smtClean="0">
                          <a:solidFill>
                            <a:schemeClr val="tx1"/>
                          </a:solidFill>
                          <a:latin typeface="+mn-ea"/>
                          <a:ea typeface="+mn-ea"/>
                          <a:cs typeface="+mn-cs"/>
                        </a:rPr>
                        <a:t> 적용 체크박스 비활성화</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체크 해제 시 차감했던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복구하여 보유한 뷰티포인트로 출력되어야 함</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결제수단</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반품금액에</a:t>
                      </a:r>
                      <a:r>
                        <a:rPr lang="ko-KR" altLang="en-US" sz="800" b="0" u="none" kern="1200" baseline="0" dirty="0" smtClean="0">
                          <a:solidFill>
                            <a:schemeClr val="tx1"/>
                          </a:solidFill>
                          <a:latin typeface="+mn-ea"/>
                          <a:ea typeface="+mn-ea"/>
                          <a:cs typeface="+mn-cs"/>
                        </a:rPr>
                        <a:t> 추가결제금액이 있을 시 출력되는 영역</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81" name="표 80"/>
          <p:cNvGraphicFramePr>
            <a:graphicFrameLocks noGrp="1"/>
          </p:cNvGraphicFramePr>
          <p:nvPr>
            <p:extLst>
              <p:ext uri="{D42A27DB-BD31-4B8C-83A1-F6EECF244321}">
                <p14:modId xmlns:p14="http://schemas.microsoft.com/office/powerpoint/2010/main" val="536506202"/>
              </p:ext>
            </p:extLst>
          </p:nvPr>
        </p:nvGraphicFramePr>
        <p:xfrm>
          <a:off x="1531103" y="1052736"/>
          <a:ext cx="7319599" cy="814174"/>
        </p:xfrm>
        <a:graphic>
          <a:graphicData uri="http://schemas.openxmlformats.org/drawingml/2006/table">
            <a:tbl>
              <a:tblPr firstRow="1" bandRow="1">
                <a:tableStyleId>{2D5ABB26-0587-4C30-8999-92F81FD0307C}</a:tableStyleId>
              </a:tblPr>
              <a:tblGrid>
                <a:gridCol w="7319599">
                  <a:extLst>
                    <a:ext uri="{9D8B030D-6E8A-4147-A177-3AD203B41FA5}">
                      <a16:colId xmlns:a16="http://schemas.microsoft.com/office/drawing/2014/main" val="977863895"/>
                    </a:ext>
                  </a:extLst>
                </a:gridCol>
              </a:tblGrid>
              <a:tr h="81417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회수지를</a:t>
                      </a:r>
                      <a:r>
                        <a:rPr lang="ko-KR" altLang="en-US" sz="800" dirty="0" smtClean="0">
                          <a:solidFill>
                            <a:schemeClr val="tx1">
                              <a:lumMod val="75000"/>
                              <a:lumOff val="25000"/>
                            </a:schemeClr>
                          </a:solidFill>
                          <a:latin typeface="+mn-ea"/>
                        </a:rPr>
                        <a:t> 등록해주세요</a:t>
                      </a:r>
                      <a:r>
                        <a:rPr lang="en-US" altLang="ko-KR" sz="800" dirty="0" smtClean="0">
                          <a:solidFill>
                            <a:schemeClr val="tx1">
                              <a:lumMod val="75000"/>
                              <a:lumOff val="25000"/>
                            </a:schemeClr>
                          </a:solidFill>
                          <a:latin typeface="+mn-ea"/>
                        </a:rPr>
                        <a: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bl>
          </a:graphicData>
        </a:graphic>
      </p:graphicFrame>
      <p:sp>
        <p:nvSpPr>
          <p:cNvPr id="83" name="사각형: 둥근 모서리 102">
            <a:extLst>
              <a:ext uri="{FF2B5EF4-FFF2-40B4-BE49-F238E27FC236}">
                <a16:creationId xmlns:a16="http://schemas.microsoft.com/office/drawing/2014/main" id="{2172766A-6A40-4D82-BA4A-1D132F6D8CDC}"/>
              </a:ext>
            </a:extLst>
          </p:cNvPr>
          <p:cNvSpPr/>
          <p:nvPr/>
        </p:nvSpPr>
        <p:spPr>
          <a:xfrm>
            <a:off x="4511824" y="1531603"/>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87" name="직사각형 86"/>
          <p:cNvSpPr/>
          <p:nvPr/>
        </p:nvSpPr>
        <p:spPr>
          <a:xfrm>
            <a:off x="1531103" y="1103356"/>
            <a:ext cx="1492585"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70C0"/>
                </a:solidFill>
              </a:rPr>
              <a:t>회수지</a:t>
            </a:r>
            <a:r>
              <a:rPr lang="ko-KR" altLang="en-US" sz="800" dirty="0" smtClean="0">
                <a:solidFill>
                  <a:srgbClr val="0070C0"/>
                </a:solidFill>
              </a:rPr>
              <a:t> 없을 시</a:t>
            </a:r>
            <a:endParaRPr lang="ko-KR" altLang="en-US" sz="800" dirty="0">
              <a:solidFill>
                <a:srgbClr val="0070C0"/>
              </a:solidFill>
            </a:endParaRPr>
          </a:p>
        </p:txBody>
      </p:sp>
      <p:sp>
        <p:nvSpPr>
          <p:cNvPr id="88" name="사각형: 둥근 모서리 102">
            <a:extLst>
              <a:ext uri="{FF2B5EF4-FFF2-40B4-BE49-F238E27FC236}">
                <a16:creationId xmlns:a16="http://schemas.microsoft.com/office/drawing/2014/main" id="{2172766A-6A40-4D82-BA4A-1D132F6D8CDC}"/>
              </a:ext>
            </a:extLst>
          </p:cNvPr>
          <p:cNvSpPr/>
          <p:nvPr/>
        </p:nvSpPr>
        <p:spPr>
          <a:xfrm>
            <a:off x="5178976" y="1531602"/>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5" name="직사각형 4"/>
          <p:cNvSpPr/>
          <p:nvPr/>
        </p:nvSpPr>
        <p:spPr>
          <a:xfrm>
            <a:off x="1437454" y="813851"/>
            <a:ext cx="761747" cy="230832"/>
          </a:xfrm>
          <a:prstGeom prst="rect">
            <a:avLst/>
          </a:prstGeom>
        </p:spPr>
        <p:txBody>
          <a:bodyPr wrap="none">
            <a:spAutoFit/>
          </a:bodyPr>
          <a:lstStyle/>
          <a:p>
            <a:pPr lvl="0">
              <a:defRPr/>
            </a:pPr>
            <a:r>
              <a:rPr lang="ko-KR" altLang="en-US" sz="900" b="1" dirty="0" err="1">
                <a:solidFill>
                  <a:prstClr val="black"/>
                </a:solidFill>
                <a:latin typeface="맑은 고딕" panose="020B0503020000020004" pitchFamily="50" charset="-127"/>
              </a:rPr>
              <a:t>회수지정보</a:t>
            </a:r>
            <a:endParaRPr lang="ko-KR" altLang="en-US" sz="900" b="1" dirty="0">
              <a:solidFill>
                <a:prstClr val="black"/>
              </a:solidFill>
              <a:latin typeface="맑은 고딕" panose="020B0503020000020004" pitchFamily="50" charset="-127"/>
            </a:endParaRPr>
          </a:p>
        </p:txBody>
      </p:sp>
      <p:sp>
        <p:nvSpPr>
          <p:cNvPr id="142" name="Oval 611">
            <a:extLst>
              <a:ext uri="{FF2B5EF4-FFF2-40B4-BE49-F238E27FC236}">
                <a16:creationId xmlns:a16="http://schemas.microsoft.com/office/drawing/2014/main" id="{8A3723C9-7A64-4677-9B95-EBFFA02C0DC4}"/>
              </a:ext>
            </a:extLst>
          </p:cNvPr>
          <p:cNvSpPr>
            <a:spLocks noChangeArrowheads="1"/>
          </p:cNvSpPr>
          <p:nvPr/>
        </p:nvSpPr>
        <p:spPr bwMode="auto">
          <a:xfrm>
            <a:off x="2902677" y="19896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5-2</a:t>
            </a:r>
            <a:endParaRPr lang="en-US" altLang="ko-KR" sz="800" b="1" kern="0" dirty="0">
              <a:solidFill>
                <a:sysClr val="window" lastClr="FFFFFF"/>
              </a:solidFill>
              <a:latin typeface="맑은 고딕"/>
              <a:ea typeface="맑은 고딕"/>
            </a:endParaRPr>
          </a:p>
        </p:txBody>
      </p:sp>
      <p:graphicFrame>
        <p:nvGraphicFramePr>
          <p:cNvPr id="143" name="표 142"/>
          <p:cNvGraphicFramePr>
            <a:graphicFrameLocks noGrp="1"/>
          </p:cNvGraphicFramePr>
          <p:nvPr>
            <p:extLst>
              <p:ext uri="{D42A27DB-BD31-4B8C-83A1-F6EECF244321}">
                <p14:modId xmlns:p14="http://schemas.microsoft.com/office/powerpoint/2010/main" val="3403407339"/>
              </p:ext>
            </p:extLst>
          </p:nvPr>
        </p:nvGraphicFramePr>
        <p:xfrm>
          <a:off x="1521476" y="1980385"/>
          <a:ext cx="7310828" cy="901729"/>
        </p:xfrm>
        <a:graphic>
          <a:graphicData uri="http://schemas.openxmlformats.org/drawingml/2006/table">
            <a:tbl>
              <a:tblPr firstRow="1" bandRow="1">
                <a:tableStyleId>{2D5ABB26-0587-4C30-8999-92F81FD0307C}</a:tableStyleId>
              </a:tblPr>
              <a:tblGrid>
                <a:gridCol w="2518832">
                  <a:extLst>
                    <a:ext uri="{9D8B030D-6E8A-4147-A177-3AD203B41FA5}">
                      <a16:colId xmlns:a16="http://schemas.microsoft.com/office/drawing/2014/main" val="977863895"/>
                    </a:ext>
                  </a:extLst>
                </a:gridCol>
                <a:gridCol w="4791996">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반품배송비결제</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54600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dirty="0" smtClean="0">
                        <a:latin typeface="+mn-ea"/>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44" name="그룹 143"/>
          <p:cNvGrpSpPr/>
          <p:nvPr/>
        </p:nvGrpSpPr>
        <p:grpSpPr>
          <a:xfrm>
            <a:off x="1601012" y="2524917"/>
            <a:ext cx="1436408" cy="215444"/>
            <a:chOff x="2926412" y="2963063"/>
            <a:chExt cx="1436408" cy="215444"/>
          </a:xfrm>
        </p:grpSpPr>
        <p:sp>
          <p:nvSpPr>
            <p:cNvPr id="145" name="직사각형 144">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46" name="TextBox 145">
              <a:extLst>
                <a:ext uri="{FF2B5EF4-FFF2-40B4-BE49-F238E27FC236}">
                  <a16:creationId xmlns:a16="http://schemas.microsoft.com/office/drawing/2014/main" id="{3BE96798-3229-41C7-9D93-18E637BBD588}"/>
                </a:ext>
              </a:extLst>
            </p:cNvPr>
            <p:cNvSpPr txBox="1"/>
            <p:nvPr/>
          </p:nvSpPr>
          <p:spPr>
            <a:xfrm>
              <a:off x="3034401" y="2963063"/>
              <a:ext cx="1328419" cy="215444"/>
            </a:xfrm>
            <a:prstGeom prst="rect">
              <a:avLst/>
            </a:prstGeom>
            <a:noFill/>
          </p:spPr>
          <p:txBody>
            <a:bodyPr wrap="square" rtlCol="0">
              <a:spAutoFit/>
            </a:bodyPr>
            <a:lstStyle/>
            <a:p>
              <a:r>
                <a:rPr lang="ko-KR" altLang="en-US" sz="800" dirty="0" err="1" smtClean="0">
                  <a:latin typeface="+mn-ea"/>
                </a:rPr>
                <a:t>배송비쿠폰</a:t>
              </a:r>
              <a:r>
                <a:rPr lang="ko-KR" altLang="en-US" sz="800" dirty="0" smtClean="0">
                  <a:latin typeface="+mn-ea"/>
                </a:rPr>
                <a:t> 적용</a:t>
              </a:r>
              <a:endParaRPr lang="ko-KR" altLang="en-US" sz="800" dirty="0">
                <a:latin typeface="+mn-ea"/>
              </a:endParaRPr>
            </a:p>
          </p:txBody>
        </p:sp>
      </p:grpSp>
      <p:grpSp>
        <p:nvGrpSpPr>
          <p:cNvPr id="147" name="그룹 146"/>
          <p:cNvGrpSpPr/>
          <p:nvPr/>
        </p:nvGrpSpPr>
        <p:grpSpPr>
          <a:xfrm>
            <a:off x="2904195" y="2524917"/>
            <a:ext cx="2012196" cy="215444"/>
            <a:chOff x="2926412" y="2963063"/>
            <a:chExt cx="2012196" cy="215444"/>
          </a:xfrm>
        </p:grpSpPr>
        <p:sp>
          <p:nvSpPr>
            <p:cNvPr id="148" name="직사각형 147">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49" name="TextBox 148">
              <a:extLst>
                <a:ext uri="{FF2B5EF4-FFF2-40B4-BE49-F238E27FC236}">
                  <a16:creationId xmlns:a16="http://schemas.microsoft.com/office/drawing/2014/main" id="{3BE96798-3229-41C7-9D93-18E637BBD588}"/>
                </a:ext>
              </a:extLst>
            </p:cNvPr>
            <p:cNvSpPr txBox="1"/>
            <p:nvPr/>
          </p:nvSpPr>
          <p:spPr>
            <a:xfrm>
              <a:off x="3034402" y="2963063"/>
              <a:ext cx="1904206" cy="215444"/>
            </a:xfrm>
            <a:prstGeom prst="rect">
              <a:avLst/>
            </a:prstGeom>
            <a:noFill/>
          </p:spPr>
          <p:txBody>
            <a:bodyPr wrap="square" rtlCol="0">
              <a:spAutoFit/>
            </a:bodyPr>
            <a:lstStyle/>
            <a:p>
              <a:r>
                <a:rPr lang="ko-KR" altLang="en-US" sz="800" dirty="0" err="1" smtClean="0">
                  <a:latin typeface="+mn-ea"/>
                </a:rPr>
                <a:t>뷰티포인트</a:t>
              </a:r>
              <a:r>
                <a:rPr lang="ko-KR" altLang="en-US" sz="800" dirty="0" smtClean="0">
                  <a:latin typeface="+mn-ea"/>
                </a:rPr>
                <a:t> 적용 </a:t>
              </a:r>
              <a:r>
                <a:rPr lang="en-US" altLang="ko-KR" sz="800" dirty="0" smtClean="0">
                  <a:latin typeface="+mn-ea"/>
                </a:rPr>
                <a:t>(</a:t>
              </a:r>
              <a:r>
                <a:rPr lang="en-US" altLang="ko-KR" sz="800" dirty="0">
                  <a:solidFill>
                    <a:srgbClr val="00B050"/>
                  </a:solidFill>
                  <a:latin typeface="+mn-ea"/>
                </a:rPr>
                <a:t>7,000P</a:t>
              </a:r>
              <a:r>
                <a:rPr lang="en-US" altLang="ko-KR" sz="800" dirty="0" smtClean="0">
                  <a:latin typeface="+mn-ea"/>
                </a:rPr>
                <a:t>)</a:t>
              </a:r>
              <a:endParaRPr lang="ko-KR" altLang="en-US" sz="800" b="1" dirty="0">
                <a:latin typeface="+mn-ea"/>
              </a:endParaRPr>
            </a:p>
          </p:txBody>
        </p:sp>
      </p:gr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1343189" y="71701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44" name="Oval 611">
            <a:extLst>
              <a:ext uri="{FF2B5EF4-FFF2-40B4-BE49-F238E27FC236}">
                <a16:creationId xmlns:a16="http://schemas.microsoft.com/office/drawing/2014/main" id="{8A3723C9-7A64-4677-9B95-EBFFA02C0DC4}"/>
              </a:ext>
            </a:extLst>
          </p:cNvPr>
          <p:cNvSpPr>
            <a:spLocks noChangeArrowheads="1"/>
          </p:cNvSpPr>
          <p:nvPr/>
        </p:nvSpPr>
        <p:spPr bwMode="auto">
          <a:xfrm>
            <a:off x="1350911" y="97004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6-1</a:t>
            </a:r>
            <a:endParaRPr lang="en-US" altLang="ko-KR" sz="800" b="1" kern="0" dirty="0">
              <a:solidFill>
                <a:sysClr val="window" lastClr="FFFFFF"/>
              </a:solidFill>
              <a:latin typeface="맑은 고딕"/>
              <a:ea typeface="맑은 고딕"/>
            </a:endParaRPr>
          </a:p>
        </p:txBody>
      </p:sp>
      <p:graphicFrame>
        <p:nvGraphicFramePr>
          <p:cNvPr id="45" name="표 44"/>
          <p:cNvGraphicFramePr>
            <a:graphicFrameLocks noGrp="1"/>
          </p:cNvGraphicFramePr>
          <p:nvPr>
            <p:extLst>
              <p:ext uri="{D42A27DB-BD31-4B8C-83A1-F6EECF244321}">
                <p14:modId xmlns:p14="http://schemas.microsoft.com/office/powerpoint/2010/main" val="1495736038"/>
              </p:ext>
            </p:extLst>
          </p:nvPr>
        </p:nvGraphicFramePr>
        <p:xfrm>
          <a:off x="1500535" y="2991388"/>
          <a:ext cx="7350166" cy="2741868"/>
        </p:xfrm>
        <a:graphic>
          <a:graphicData uri="http://schemas.openxmlformats.org/drawingml/2006/table">
            <a:tbl>
              <a:tblPr firstRow="1" bandRow="1">
                <a:tableStyleId>{2D5ABB26-0587-4C30-8999-92F81FD0307C}</a:tableStyleId>
              </a:tblPr>
              <a:tblGrid>
                <a:gridCol w="1115187">
                  <a:extLst>
                    <a:ext uri="{9D8B030D-6E8A-4147-A177-3AD203B41FA5}">
                      <a16:colId xmlns:a16="http://schemas.microsoft.com/office/drawing/2014/main" val="977863895"/>
                    </a:ext>
                  </a:extLst>
                </a:gridCol>
                <a:gridCol w="1504066">
                  <a:extLst>
                    <a:ext uri="{9D8B030D-6E8A-4147-A177-3AD203B41FA5}">
                      <a16:colId xmlns:a16="http://schemas.microsoft.com/office/drawing/2014/main" val="356602255"/>
                    </a:ext>
                  </a:extLst>
                </a:gridCol>
                <a:gridCol w="4730913">
                  <a:extLst>
                    <a:ext uri="{9D8B030D-6E8A-4147-A177-3AD203B41FA5}">
                      <a16:colId xmlns:a16="http://schemas.microsoft.com/office/drawing/2014/main" val="249456048"/>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결제수단</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3861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grpSp>
        <p:nvGrpSpPr>
          <p:cNvPr id="46" name="그룹 45"/>
          <p:cNvGrpSpPr/>
          <p:nvPr/>
        </p:nvGrpSpPr>
        <p:grpSpPr>
          <a:xfrm>
            <a:off x="1494890" y="5833586"/>
            <a:ext cx="7273913" cy="507917"/>
            <a:chOff x="5234104" y="4303701"/>
            <a:chExt cx="7273913" cy="507917"/>
          </a:xfrm>
        </p:grpSpPr>
        <p:grpSp>
          <p:nvGrpSpPr>
            <p:cNvPr id="47" name="그룹 46"/>
            <p:cNvGrpSpPr/>
            <p:nvPr/>
          </p:nvGrpSpPr>
          <p:grpSpPr>
            <a:xfrm>
              <a:off x="5298536" y="4303701"/>
              <a:ext cx="2160414" cy="215444"/>
              <a:chOff x="2926412" y="2963063"/>
              <a:chExt cx="2160414" cy="215444"/>
            </a:xfrm>
          </p:grpSpPr>
          <p:sp>
            <p:nvSpPr>
              <p:cNvPr id="49" name="직사각형 48">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50" name="TextBox 49">
                <a:extLst>
                  <a:ext uri="{FF2B5EF4-FFF2-40B4-BE49-F238E27FC236}">
                    <a16:creationId xmlns:a16="http://schemas.microsoft.com/office/drawing/2014/main" id="{3BE96798-3229-41C7-9D93-18E637BBD588}"/>
                  </a:ext>
                </a:extLst>
              </p:cNvPr>
              <p:cNvSpPr txBox="1"/>
              <p:nvPr/>
            </p:nvSpPr>
            <p:spPr>
              <a:xfrm>
                <a:off x="3034401" y="2963063"/>
                <a:ext cx="2052425" cy="215444"/>
              </a:xfrm>
              <a:prstGeom prst="rect">
                <a:avLst/>
              </a:prstGeom>
              <a:noFill/>
            </p:spPr>
            <p:txBody>
              <a:bodyPr wrap="square" rtlCol="0">
                <a:spAutoFit/>
              </a:bodyPr>
              <a:lstStyle/>
              <a:p>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구매 조건 및 결제 진행 동의</a:t>
                </a:r>
                <a:endParaRPr lang="ko-KR" altLang="en-US" sz="800" dirty="0">
                  <a:latin typeface="+mn-ea"/>
                </a:endParaRPr>
              </a:p>
            </p:txBody>
          </p:sp>
        </p:grpSp>
        <p:sp>
          <p:nvSpPr>
            <p:cNvPr id="48" name="TextBox 47">
              <a:extLst>
                <a:ext uri="{FF2B5EF4-FFF2-40B4-BE49-F238E27FC236}">
                  <a16:creationId xmlns:a16="http://schemas.microsoft.com/office/drawing/2014/main" id="{3BE96798-3229-41C7-9D93-18E637BBD588}"/>
                </a:ext>
              </a:extLst>
            </p:cNvPr>
            <p:cNvSpPr txBox="1"/>
            <p:nvPr/>
          </p:nvSpPr>
          <p:spPr>
            <a:xfrm>
              <a:off x="5234104" y="4473064"/>
              <a:ext cx="7273913" cy="338554"/>
            </a:xfrm>
            <a:prstGeom prst="rect">
              <a:avLst/>
            </a:prstGeom>
            <a:noFill/>
          </p:spPr>
          <p:txBody>
            <a:bodyPr wrap="square" rtlCol="0">
              <a:spAutoFit/>
            </a:bodyPr>
            <a:lstStyle/>
            <a:p>
              <a:pPr marL="88900" indent="-88900">
                <a:buFont typeface="Arial" panose="020B0604020202020204" pitchFamily="34" charset="0"/>
                <a:buChar char="•"/>
              </a:pPr>
              <a:r>
                <a:rPr lang="ko-KR" altLang="en-US" sz="800" dirty="0" smtClean="0">
                  <a:solidFill>
                    <a:schemeClr val="tx1">
                      <a:lumMod val="50000"/>
                      <a:lumOff val="50000"/>
                    </a:schemeClr>
                  </a:solidFill>
                </a:rPr>
                <a:t>주문할 </a:t>
              </a:r>
              <a:r>
                <a:rPr lang="ko-KR" altLang="en-US" sz="800" dirty="0">
                  <a:solidFill>
                    <a:schemeClr val="tx1">
                      <a:lumMod val="50000"/>
                      <a:lumOff val="50000"/>
                    </a:schemeClr>
                  </a:solidFill>
                </a:rPr>
                <a:t>제품의 제품명</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제품가격</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배송정보를 확인하였으며</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구매 진행에 동의합니다</a:t>
              </a:r>
              <a:r>
                <a:rPr lang="en-US" altLang="ko-KR" sz="800" dirty="0">
                  <a:solidFill>
                    <a:schemeClr val="tx1">
                      <a:lumMod val="50000"/>
                      <a:lumOff val="50000"/>
                    </a:schemeClr>
                  </a:solidFill>
                </a:rPr>
                <a:t>.(</a:t>
              </a:r>
              <a:r>
                <a:rPr lang="ko-KR" altLang="en-US" sz="800" dirty="0">
                  <a:solidFill>
                    <a:schemeClr val="tx1">
                      <a:lumMod val="50000"/>
                      <a:lumOff val="50000"/>
                    </a:schemeClr>
                  </a:solidFill>
                </a:rPr>
                <a:t>전자상거래법 제</a:t>
              </a:r>
              <a:r>
                <a:rPr lang="en-US" altLang="ko-KR" sz="800" dirty="0">
                  <a:solidFill>
                    <a:schemeClr val="tx1">
                      <a:lumMod val="50000"/>
                      <a:lumOff val="50000"/>
                    </a:schemeClr>
                  </a:solidFill>
                </a:rPr>
                <a:t>8</a:t>
              </a:r>
              <a:r>
                <a:rPr lang="ko-KR" altLang="en-US" sz="800" dirty="0">
                  <a:solidFill>
                    <a:schemeClr val="tx1">
                      <a:lumMod val="50000"/>
                      <a:lumOff val="50000"/>
                    </a:schemeClr>
                  </a:solidFill>
                </a:rPr>
                <a:t>조 제</a:t>
              </a:r>
              <a:r>
                <a:rPr lang="en-US" altLang="ko-KR" sz="800" dirty="0">
                  <a:solidFill>
                    <a:schemeClr val="tx1">
                      <a:lumMod val="50000"/>
                      <a:lumOff val="50000"/>
                    </a:schemeClr>
                  </a:solidFill>
                </a:rPr>
                <a:t>2</a:t>
              </a:r>
              <a:r>
                <a:rPr lang="ko-KR" altLang="en-US" sz="800" dirty="0">
                  <a:solidFill>
                    <a:schemeClr val="tx1">
                      <a:lumMod val="50000"/>
                      <a:lumOff val="50000"/>
                    </a:schemeClr>
                  </a:solidFill>
                </a:rPr>
                <a:t>항</a:t>
              </a:r>
              <a:r>
                <a:rPr lang="en-US" altLang="ko-KR" sz="800" dirty="0">
                  <a:solidFill>
                    <a:schemeClr val="tx1">
                      <a:lumMod val="50000"/>
                      <a:lumOff val="50000"/>
                    </a:schemeClr>
                  </a:solidFill>
                </a:rPr>
                <a:t>) </a:t>
              </a:r>
              <a:endParaRPr lang="en-US" altLang="ko-KR" sz="800" dirty="0" smtClean="0">
                <a:solidFill>
                  <a:schemeClr val="tx1">
                    <a:lumMod val="50000"/>
                    <a:lumOff val="50000"/>
                  </a:schemeClr>
                </a:solidFill>
              </a:endParaRPr>
            </a:p>
            <a:p>
              <a:pPr marL="88900" indent="-88900">
                <a:buFont typeface="Arial" panose="020B0604020202020204" pitchFamily="34" charset="0"/>
                <a:buChar char="•"/>
              </a:pPr>
              <a:r>
                <a:rPr lang="ko-KR" altLang="en-US" sz="800" dirty="0">
                  <a:solidFill>
                    <a:schemeClr val="tx1">
                      <a:lumMod val="50000"/>
                      <a:lumOff val="50000"/>
                    </a:schemeClr>
                  </a:solidFill>
                  <a:latin typeface="Courier New" panose="02070309020205020404" pitchFamily="49" charset="0"/>
                </a:rPr>
                <a:t>미성년자가 체결한 계약은 법정대리인이 동의하지 않는 경우</a:t>
              </a:r>
              <a:r>
                <a:rPr lang="en-US" altLang="ko-KR" sz="800" dirty="0">
                  <a:solidFill>
                    <a:schemeClr val="tx1">
                      <a:lumMod val="50000"/>
                      <a:lumOff val="50000"/>
                    </a:schemeClr>
                  </a:solidFill>
                  <a:latin typeface="Courier New" panose="02070309020205020404" pitchFamily="49" charset="0"/>
                </a:rPr>
                <a:t>, </a:t>
              </a:r>
              <a:r>
                <a:rPr lang="ko-KR" altLang="en-US" sz="800" dirty="0">
                  <a:solidFill>
                    <a:schemeClr val="tx1">
                      <a:lumMod val="50000"/>
                      <a:lumOff val="50000"/>
                    </a:schemeClr>
                  </a:solidFill>
                  <a:latin typeface="Courier New" panose="02070309020205020404" pitchFamily="49" charset="0"/>
                </a:rPr>
                <a:t>본인 또는 법정대리인이 취소할 수 있습니다</a:t>
              </a:r>
              <a:r>
                <a:rPr lang="en-US" altLang="ko-KR" sz="800" dirty="0" smtClean="0">
                  <a:solidFill>
                    <a:schemeClr val="tx1">
                      <a:lumMod val="50000"/>
                      <a:lumOff val="50000"/>
                    </a:schemeClr>
                  </a:solidFill>
                  <a:latin typeface="Courier New" panose="02070309020205020404" pitchFamily="49" charset="0"/>
                </a:rPr>
                <a:t>.</a:t>
              </a:r>
              <a:endParaRPr lang="ko-KR" altLang="en-US" sz="800" dirty="0">
                <a:solidFill>
                  <a:schemeClr val="tx1">
                    <a:lumMod val="50000"/>
                    <a:lumOff val="50000"/>
                  </a:schemeClr>
                </a:solidFill>
                <a:latin typeface="+mn-ea"/>
              </a:endParaRPr>
            </a:p>
          </p:txBody>
        </p:sp>
      </p:grpSp>
      <p:grpSp>
        <p:nvGrpSpPr>
          <p:cNvPr id="51" name="그룹 50"/>
          <p:cNvGrpSpPr/>
          <p:nvPr/>
        </p:nvGrpSpPr>
        <p:grpSpPr>
          <a:xfrm>
            <a:off x="1526044" y="3427050"/>
            <a:ext cx="7373189" cy="2173415"/>
            <a:chOff x="1526044" y="1128358"/>
            <a:chExt cx="7373189" cy="1484214"/>
          </a:xfrm>
        </p:grpSpPr>
        <p:grpSp>
          <p:nvGrpSpPr>
            <p:cNvPr id="52" name="그룹 51"/>
            <p:cNvGrpSpPr/>
            <p:nvPr/>
          </p:nvGrpSpPr>
          <p:grpSpPr>
            <a:xfrm>
              <a:off x="1673920" y="1234853"/>
              <a:ext cx="7094884" cy="1330051"/>
              <a:chOff x="12446148" y="483296"/>
              <a:chExt cx="3295650" cy="4774217"/>
            </a:xfrm>
          </p:grpSpPr>
          <p:pic>
            <p:nvPicPr>
              <p:cNvPr id="54" name="그림 53"/>
              <p:cNvPicPr>
                <a:picLocks noChangeAspect="1"/>
              </p:cNvPicPr>
              <p:nvPr/>
            </p:nvPicPr>
            <p:blipFill rotWithShape="1">
              <a:blip r:embed="rId2"/>
              <a:srcRect t="7522"/>
              <a:stretch/>
            </p:blipFill>
            <p:spPr>
              <a:xfrm>
                <a:off x="12446148" y="483296"/>
                <a:ext cx="3295650" cy="4774217"/>
              </a:xfrm>
              <a:prstGeom prst="rect">
                <a:avLst/>
              </a:prstGeom>
            </p:spPr>
          </p:pic>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638164"/>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13920358" y="4833647"/>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dirty="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485719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14887959" y="431064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grpSp>
        <p:sp>
          <p:nvSpPr>
            <p:cNvPr id="53" name="사각형: 둥근 모서리 92">
              <a:extLst>
                <a:ext uri="{FF2B5EF4-FFF2-40B4-BE49-F238E27FC236}">
                  <a16:creationId xmlns:a16="http://schemas.microsoft.com/office/drawing/2014/main" id="{2A18CAD1-978E-453D-B4C0-E427E20CB864}"/>
                </a:ext>
              </a:extLst>
            </p:cNvPr>
            <p:cNvSpPr/>
            <p:nvPr/>
          </p:nvSpPr>
          <p:spPr>
            <a:xfrm>
              <a:off x="1526044" y="1128358"/>
              <a:ext cx="7373189" cy="1484214"/>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smtClean="0">
                  <a:solidFill>
                    <a:schemeClr val="bg1"/>
                  </a:solidFill>
                  <a:latin typeface="+mn-ea"/>
                </a:rPr>
                <a:t>(</a:t>
              </a:r>
              <a:r>
                <a:rPr lang="ko-KR" altLang="en-US" sz="800" b="1" dirty="0">
                  <a:solidFill>
                    <a:schemeClr val="bg1"/>
                  </a:solidFill>
                  <a:latin typeface="+mn-ea"/>
                </a:rPr>
                <a:t>유의사항</a:t>
              </a:r>
              <a:r>
                <a:rPr lang="en-US" altLang="ko-KR" sz="800" b="1" dirty="0">
                  <a:solidFill>
                    <a:schemeClr val="bg1"/>
                  </a:solidFill>
                  <a:latin typeface="+mn-ea"/>
                </a:rPr>
                <a:t>, </a:t>
              </a:r>
              <a:r>
                <a:rPr lang="ko-KR" altLang="en-US" sz="800" b="1" dirty="0" smtClean="0">
                  <a:solidFill>
                    <a:schemeClr val="bg1"/>
                  </a:solidFill>
                  <a:latin typeface="+mn-ea"/>
                </a:rPr>
                <a:t>무이자 </a:t>
              </a:r>
              <a:r>
                <a:rPr lang="ko-KR" altLang="en-US" sz="800" b="1" dirty="0">
                  <a:solidFill>
                    <a:schemeClr val="bg1"/>
                  </a:solidFill>
                  <a:latin typeface="+mn-ea"/>
                </a:rPr>
                <a:t>행사 정보 영역 까지 </a:t>
              </a:r>
              <a:r>
                <a:rPr lang="ko-KR" altLang="en-US" sz="800" b="1" dirty="0" err="1">
                  <a:solidFill>
                    <a:schemeClr val="bg1"/>
                  </a:solidFill>
                  <a:latin typeface="+mn-ea"/>
                </a:rPr>
                <a:t>토스페이먼츠</a:t>
              </a:r>
              <a:r>
                <a:rPr lang="ko-KR" altLang="en-US" sz="800" b="1" dirty="0">
                  <a:solidFill>
                    <a:schemeClr val="bg1"/>
                  </a:solidFill>
                  <a:latin typeface="+mn-ea"/>
                </a:rPr>
                <a:t> 영역</a:t>
              </a:r>
              <a:r>
                <a:rPr lang="en-US" altLang="ko-KR" sz="800" b="1" dirty="0">
                  <a:solidFill>
                    <a:schemeClr val="bg1"/>
                  </a:solidFill>
                  <a:latin typeface="+mn-ea"/>
                </a:rPr>
                <a:t>)</a:t>
              </a:r>
            </a:p>
          </p:txBody>
        </p:sp>
      </p:gr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1371465" y="20356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1395624" y="24260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7-1</a:t>
            </a:r>
            <a:endParaRPr lang="en-US" altLang="ko-KR" sz="800" b="1" kern="0" dirty="0">
              <a:solidFill>
                <a:sysClr val="window" lastClr="FFFFFF"/>
              </a:solidFill>
              <a:latin typeface="맑은 고딕"/>
              <a:ea typeface="맑은 고딕"/>
            </a:endParaRPr>
          </a:p>
        </p:txBody>
      </p:sp>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2811415" y="24260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7-2</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1371465" y="31228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
        <p:nvSpPr>
          <p:cNvPr id="63" name="직사각형 62"/>
          <p:cNvSpPr/>
          <p:nvPr/>
        </p:nvSpPr>
        <p:spPr>
          <a:xfrm>
            <a:off x="93333" y="6033865"/>
            <a:ext cx="1952844" cy="61299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t>0516</a:t>
            </a:r>
          </a:p>
          <a:p>
            <a:pPr marL="85725" indent="-85725">
              <a:buFont typeface="Arial" panose="020B0604020202020204" pitchFamily="34" charset="0"/>
              <a:buChar char="•"/>
            </a:pPr>
            <a:r>
              <a:rPr lang="ko-KR" altLang="en-US" sz="800" b="1" dirty="0" smtClean="0"/>
              <a:t>구매조건 및 결제 </a:t>
            </a:r>
            <a:r>
              <a:rPr lang="ko-KR" altLang="en-US" sz="800" b="1" dirty="0" err="1" smtClean="0"/>
              <a:t>진행동의</a:t>
            </a:r>
            <a:r>
              <a:rPr lang="ko-KR" altLang="en-US" sz="800" b="1" dirty="0" smtClean="0"/>
              <a:t> 내용 확인 필요</a:t>
            </a:r>
            <a:r>
              <a:rPr lang="en-US" altLang="ko-KR" sz="800" b="1" dirty="0" smtClean="0"/>
              <a:t>(</a:t>
            </a:r>
            <a:r>
              <a:rPr lang="ko-KR" altLang="en-US" sz="800" b="1" dirty="0" smtClean="0"/>
              <a:t>사업부</a:t>
            </a:r>
            <a:r>
              <a:rPr lang="en-US" altLang="ko-KR" sz="800" b="1" dirty="0" smtClean="0"/>
              <a:t>)</a:t>
            </a:r>
          </a:p>
        </p:txBody>
      </p:sp>
    </p:spTree>
    <p:extLst>
      <p:ext uri="{BB962C8B-B14F-4D97-AF65-F5344CB8AC3E}">
        <p14:creationId xmlns:p14="http://schemas.microsoft.com/office/powerpoint/2010/main" val="4106557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186743092"/>
              </p:ext>
            </p:extLst>
          </p:nvPr>
        </p:nvGraphicFramePr>
        <p:xfrm>
          <a:off x="9000565" y="44624"/>
          <a:ext cx="3072099" cy="693000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환불정보</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9-1. </a:t>
                      </a:r>
                      <a:r>
                        <a:rPr lang="ko-KR" altLang="en-US" sz="800" b="1" u="none" baseline="0" dirty="0" err="1" smtClean="0">
                          <a:solidFill>
                            <a:schemeClr val="tx1"/>
                          </a:solidFill>
                          <a:latin typeface="+mn-ea"/>
                          <a:ea typeface="+mn-ea"/>
                        </a:rPr>
                        <a:t>제품금액</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반품을 선택한 제품의 정가</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수량의 합</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9-2. </a:t>
                      </a:r>
                      <a:r>
                        <a:rPr lang="ko-KR" altLang="en-US" sz="800" b="1" u="none" baseline="0" dirty="0" err="1" smtClean="0">
                          <a:solidFill>
                            <a:schemeClr val="tx1"/>
                          </a:solidFill>
                          <a:latin typeface="+mn-ea"/>
                          <a:ea typeface="+mn-ea"/>
                        </a:rPr>
                        <a:t>할인금액</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취소 제품에 적용된 </a:t>
                      </a:r>
                      <a:r>
                        <a:rPr lang="ko-KR" altLang="en-US" sz="800" b="0" u="none" baseline="0" dirty="0" err="1" smtClean="0">
                          <a:solidFill>
                            <a:schemeClr val="tx1"/>
                          </a:solidFill>
                          <a:latin typeface="+mn-ea"/>
                          <a:ea typeface="+mn-ea"/>
                        </a:rPr>
                        <a:t>할인금액이</a:t>
                      </a:r>
                      <a:r>
                        <a:rPr lang="ko-KR" altLang="en-US" sz="800" b="0" u="none" baseline="0" dirty="0" smtClean="0">
                          <a:solidFill>
                            <a:schemeClr val="tx1"/>
                          </a:solidFill>
                          <a:latin typeface="+mn-ea"/>
                          <a:ea typeface="+mn-ea"/>
                        </a:rPr>
                        <a:t> 있을 시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제품할인</a:t>
                      </a:r>
                      <a:r>
                        <a:rPr lang="en-US" altLang="ko-KR" sz="800" b="0" u="none" baseline="0" dirty="0" smtClean="0">
                          <a:solidFill>
                            <a:schemeClr val="tx1"/>
                          </a:solidFill>
                          <a:latin typeface="+mn-ea"/>
                          <a:ea typeface="+mn-ea"/>
                        </a:rPr>
                        <a:t>: </a:t>
                      </a:r>
                      <a:r>
                        <a:rPr lang="ko-KR" altLang="en-US" sz="800" b="0" u="none" kern="1200" baseline="0" dirty="0" err="1" smtClean="0">
                          <a:solidFill>
                            <a:schemeClr val="tx1"/>
                          </a:solidFill>
                          <a:latin typeface="+mn-ea"/>
                          <a:ea typeface="+mn-ea"/>
                          <a:cs typeface="+mn-cs"/>
                        </a:rPr>
                        <a:t>매가변경</a:t>
                      </a:r>
                      <a:r>
                        <a:rPr lang="en-US" altLang="ko-KR" sz="800" b="0" u="none" kern="1200" baseline="0" dirty="0" smtClean="0">
                          <a:solidFill>
                            <a:schemeClr val="tx1"/>
                          </a:solidFill>
                          <a:latin typeface="+mn-ea"/>
                          <a:ea typeface="+mn-ea"/>
                          <a:cs typeface="+mn-cs"/>
                        </a:rPr>
                        <a:t>, </a:t>
                      </a:r>
                      <a:r>
                        <a:rPr lang="ko-KR" altLang="en-US" sz="800" dirty="0" smtClean="0">
                          <a:latin typeface="+mn-ea"/>
                          <a:ea typeface="+mn-ea"/>
                        </a:rPr>
                        <a:t>제품구매</a:t>
                      </a:r>
                      <a:r>
                        <a:rPr lang="en-US" altLang="ko-KR" sz="800" dirty="0" smtClean="0">
                          <a:latin typeface="+mn-ea"/>
                          <a:ea typeface="+mn-ea"/>
                        </a:rPr>
                        <a:t>+</a:t>
                      </a:r>
                      <a:r>
                        <a:rPr lang="ko-KR" altLang="en-US" sz="800" dirty="0" smtClean="0">
                          <a:latin typeface="+mn-ea"/>
                          <a:ea typeface="+mn-ea"/>
                        </a:rPr>
                        <a:t>추가구성품할인</a:t>
                      </a:r>
                      <a:r>
                        <a:rPr lang="en-US" altLang="ko-KR" sz="800" b="0" u="none" kern="1200" baseline="0" dirty="0" smtClean="0">
                          <a:solidFill>
                            <a:schemeClr val="tx1"/>
                          </a:solidFill>
                          <a:latin typeface="+mn-ea"/>
                          <a:ea typeface="+mn-ea"/>
                          <a:cs typeface="+mn-cs"/>
                        </a:rPr>
                        <a:t>, </a:t>
                      </a:r>
                      <a:r>
                        <a:rPr lang="ko-KR" altLang="en-US" sz="800" dirty="0" smtClean="0">
                          <a:latin typeface="+mn-ea"/>
                          <a:ea typeface="+mn-ea"/>
                        </a:rPr>
                        <a:t>결제금액</a:t>
                      </a:r>
                      <a:r>
                        <a:rPr lang="en-US" altLang="ko-KR" sz="800" dirty="0" smtClean="0">
                          <a:latin typeface="+mn-ea"/>
                          <a:ea typeface="+mn-ea"/>
                        </a:rPr>
                        <a:t>+</a:t>
                      </a:r>
                      <a:r>
                        <a:rPr lang="ko-KR" altLang="en-US" sz="800" dirty="0" smtClean="0">
                          <a:latin typeface="+mn-ea"/>
                          <a:ea typeface="+mn-ea"/>
                        </a:rPr>
                        <a:t>제품구매</a:t>
                      </a:r>
                      <a:r>
                        <a:rPr lang="en-US" altLang="ko-KR" sz="800" dirty="0" smtClean="0">
                          <a:latin typeface="+mn-ea"/>
                          <a:ea typeface="+mn-ea"/>
                        </a:rPr>
                        <a:t>,</a:t>
                      </a:r>
                      <a:r>
                        <a:rPr lang="en-US" altLang="ko-KR" sz="800" baseline="0" dirty="0" smtClean="0">
                          <a:latin typeface="+mn-ea"/>
                          <a:ea typeface="+mn-ea"/>
                        </a:rPr>
                        <a:t> </a:t>
                      </a:r>
                      <a:r>
                        <a:rPr lang="ko-KR" altLang="en-US" sz="800" baseline="0" dirty="0" smtClean="0">
                          <a:latin typeface="+mn-ea"/>
                          <a:ea typeface="+mn-ea"/>
                        </a:rPr>
                        <a:t>주문서</a:t>
                      </a:r>
                      <a:r>
                        <a:rPr lang="en-US" altLang="ko-KR" sz="800" baseline="0" dirty="0" smtClean="0">
                          <a:latin typeface="+mn-ea"/>
                          <a:ea typeface="+mn-ea"/>
                        </a:rPr>
                        <a:t>, </a:t>
                      </a:r>
                      <a:r>
                        <a:rPr lang="en-US" altLang="ko-KR" sz="800" b="0" u="none" kern="1200" baseline="0" dirty="0" smtClean="0">
                          <a:solidFill>
                            <a:schemeClr val="tx1"/>
                          </a:solidFill>
                          <a:latin typeface="+mn-ea"/>
                          <a:ea typeface="+mn-ea"/>
                          <a:cs typeface="+mn-cs"/>
                        </a:rPr>
                        <a:t>N+N, N+% </a:t>
                      </a:r>
                      <a:r>
                        <a:rPr lang="ko-KR" altLang="en-US" sz="800" b="0" u="none" kern="1200" baseline="0" dirty="0" smtClean="0">
                          <a:solidFill>
                            <a:schemeClr val="tx1"/>
                          </a:solidFill>
                          <a:latin typeface="+mn-ea"/>
                          <a:ea typeface="+mn-ea"/>
                          <a:cs typeface="+mn-cs"/>
                        </a:rPr>
                        <a:t>할인 금액의 합</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쿠폰할인</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일반쿠폰과</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추가쿠폰</a:t>
                      </a:r>
                      <a:r>
                        <a:rPr lang="ko-KR" altLang="en-US" sz="800" b="0" u="none" kern="1200" baseline="0" dirty="0" smtClean="0">
                          <a:solidFill>
                            <a:schemeClr val="tx1"/>
                          </a:solidFill>
                          <a:latin typeface="+mn-ea"/>
                          <a:ea typeface="+mn-ea"/>
                          <a:cs typeface="+mn-cs"/>
                        </a:rPr>
                        <a:t> 할인을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적용된 </a:t>
                      </a:r>
                      <a:r>
                        <a:rPr lang="ko-KR" altLang="en-US" sz="800" b="0" u="none" kern="1200" baseline="0" dirty="0" err="1" smtClean="0">
                          <a:solidFill>
                            <a:schemeClr val="tx1"/>
                          </a:solidFill>
                          <a:latin typeface="+mn-ea"/>
                          <a:ea typeface="+mn-ea"/>
                          <a:cs typeface="+mn-cs"/>
                        </a:rPr>
                        <a:t>쿠폰명과</a:t>
                      </a:r>
                      <a:r>
                        <a:rPr lang="ko-KR" altLang="en-US" sz="800" b="0" u="none" kern="1200" baseline="0" dirty="0" smtClean="0">
                          <a:solidFill>
                            <a:schemeClr val="tx1"/>
                          </a:solidFill>
                          <a:latin typeface="+mn-ea"/>
                          <a:ea typeface="+mn-ea"/>
                          <a:cs typeface="+mn-cs"/>
                        </a:rPr>
                        <a:t> 각 쿠폰의 할인된 금액 출력</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일반쿠폰</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err="1" smtClean="0">
                          <a:solidFill>
                            <a:schemeClr val="tx1"/>
                          </a:solidFill>
                          <a:latin typeface="+mn-ea"/>
                          <a:ea typeface="+mn-ea"/>
                          <a:cs typeface="+mn-cs"/>
                          <a:sym typeface="Wingdings" panose="05000000000000000000" pitchFamily="2" charset="2"/>
                        </a:rPr>
                        <a:t>추가쿠폰</a:t>
                      </a:r>
                      <a:r>
                        <a:rPr lang="ko-KR" altLang="en-US" sz="800" b="0" u="none" kern="1200" baseline="0" dirty="0" smtClean="0">
                          <a:solidFill>
                            <a:schemeClr val="tx1"/>
                          </a:solidFill>
                          <a:latin typeface="+mn-ea"/>
                          <a:ea typeface="+mn-ea"/>
                          <a:cs typeface="+mn-cs"/>
                          <a:sym typeface="Wingdings" panose="05000000000000000000" pitchFamily="2" charset="2"/>
                        </a:rPr>
                        <a:t> 순</a:t>
                      </a:r>
                      <a:r>
                        <a:rPr lang="en-US" altLang="ko-KR" sz="800" b="0" u="none" kern="1200" baseline="0" dirty="0" smtClean="0">
                          <a:solidFill>
                            <a:schemeClr val="tx1"/>
                          </a:solidFill>
                          <a:latin typeface="+mn-ea"/>
                          <a:ea typeface="+mn-ea"/>
                          <a:cs typeface="+mn-cs"/>
                          <a:sym typeface="Wingdings" panose="05000000000000000000" pitchFamily="2" charset="2"/>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쿠폰명이</a:t>
                      </a:r>
                      <a:r>
                        <a:rPr lang="ko-KR" altLang="en-US" sz="800" b="0" u="none" kern="1200" baseline="0" dirty="0" smtClean="0">
                          <a:solidFill>
                            <a:schemeClr val="tx1"/>
                          </a:solidFill>
                          <a:latin typeface="+mn-ea"/>
                          <a:ea typeface="+mn-ea"/>
                          <a:cs typeface="+mn-cs"/>
                        </a:rPr>
                        <a:t> 일정</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길이 이상으로 길어질 시 말 줄임 처리</a:t>
                      </a:r>
                      <a:r>
                        <a:rPr lang="en-US" altLang="ko-KR" sz="800" b="1" u="none" baseline="0" dirty="0" smtClean="0">
                          <a:solidFill>
                            <a:schemeClr val="tx1"/>
                          </a:solidFill>
                          <a:latin typeface="+mn-ea"/>
                          <a:ea typeface="+mn-ea"/>
                        </a:rPr>
                        <a:t> </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9-3. </a:t>
                      </a:r>
                      <a:r>
                        <a:rPr lang="ko-KR" altLang="en-US" sz="800" b="1" u="none" baseline="0" dirty="0" err="1" smtClean="0">
                          <a:solidFill>
                            <a:schemeClr val="tx1"/>
                          </a:solidFill>
                          <a:latin typeface="+mn-ea"/>
                          <a:ea typeface="+mn-ea"/>
                        </a:rPr>
                        <a:t>뷰티포인트</a:t>
                      </a:r>
                      <a:r>
                        <a:rPr lang="ko-KR" altLang="en-US" sz="800" b="1" u="none" baseline="0" dirty="0" smtClean="0">
                          <a:solidFill>
                            <a:schemeClr val="tx1"/>
                          </a:solidFill>
                          <a:latin typeface="+mn-ea"/>
                          <a:ea typeface="+mn-ea"/>
                        </a:rPr>
                        <a:t> 결제금액</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반품제품에</a:t>
                      </a:r>
                      <a:r>
                        <a:rPr lang="ko-KR" altLang="en-US" sz="800" b="0" u="none" kern="1200" baseline="0" dirty="0" smtClean="0">
                          <a:solidFill>
                            <a:schemeClr val="tx1"/>
                          </a:solidFill>
                          <a:latin typeface="+mn-ea"/>
                          <a:ea typeface="+mn-ea"/>
                          <a:cs typeface="+mn-cs"/>
                        </a:rPr>
                        <a:t> 할당된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결제금액이 있을 시 할당된 뷰티포인트의 합을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9-4. </a:t>
                      </a:r>
                      <a:r>
                        <a:rPr lang="ko-KR" altLang="en-US" sz="800" b="1" u="none" kern="1200" baseline="0" dirty="0" err="1" smtClean="0">
                          <a:solidFill>
                            <a:schemeClr val="tx1"/>
                          </a:solidFill>
                          <a:latin typeface="+mn-ea"/>
                          <a:ea typeface="+mn-ea"/>
                          <a:cs typeface="+mn-cs"/>
                        </a:rPr>
                        <a:t>남은제품</a:t>
                      </a:r>
                      <a:r>
                        <a:rPr lang="ko-KR" altLang="en-US" sz="800" b="1" u="none" kern="1200" baseline="0" dirty="0" smtClean="0">
                          <a:solidFill>
                            <a:schemeClr val="tx1"/>
                          </a:solidFill>
                          <a:latin typeface="+mn-ea"/>
                          <a:ea typeface="+mn-ea"/>
                          <a:cs typeface="+mn-cs"/>
                        </a:rPr>
                        <a:t> 할인반환금액</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반품으로</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제품할인</a:t>
                      </a:r>
                      <a:r>
                        <a:rPr lang="ko-KR" altLang="en-US" sz="800" b="0" u="none" kern="1200" baseline="0" dirty="0" smtClean="0">
                          <a:solidFill>
                            <a:schemeClr val="tx1"/>
                          </a:solidFill>
                          <a:latin typeface="+mn-ea"/>
                          <a:ea typeface="+mn-ea"/>
                          <a:cs typeface="+mn-cs"/>
                        </a:rPr>
                        <a:t> 또는 </a:t>
                      </a:r>
                      <a:r>
                        <a:rPr lang="ko-KR" altLang="en-US" sz="800" b="0" u="none" kern="1200" baseline="0" dirty="0" err="1" smtClean="0">
                          <a:solidFill>
                            <a:schemeClr val="tx1"/>
                          </a:solidFill>
                          <a:latin typeface="+mn-ea"/>
                          <a:ea typeface="+mn-ea"/>
                          <a:cs typeface="+mn-cs"/>
                        </a:rPr>
                        <a:t>쿠폰할인이</a:t>
                      </a:r>
                      <a:r>
                        <a:rPr lang="ko-KR" altLang="en-US" sz="800" b="0" u="none" kern="1200" baseline="0" dirty="0" smtClean="0">
                          <a:solidFill>
                            <a:schemeClr val="tx1"/>
                          </a:solidFill>
                          <a:latin typeface="+mn-ea"/>
                          <a:ea typeface="+mn-ea"/>
                          <a:cs typeface="+mn-cs"/>
                        </a:rPr>
                        <a:t> 취소되어 </a:t>
                      </a:r>
                      <a:r>
                        <a:rPr lang="ko-KR" altLang="en-US" sz="800" b="0" u="none" kern="1200" baseline="0" dirty="0" err="1" smtClean="0">
                          <a:solidFill>
                            <a:schemeClr val="tx1"/>
                          </a:solidFill>
                          <a:latin typeface="+mn-ea"/>
                          <a:ea typeface="+mn-ea"/>
                          <a:cs typeface="+mn-cs"/>
                        </a:rPr>
                        <a:t>남은제품에</a:t>
                      </a:r>
                      <a:r>
                        <a:rPr lang="ko-KR" altLang="en-US" sz="800" b="0" u="none" kern="1200" baseline="0" dirty="0" smtClean="0">
                          <a:solidFill>
                            <a:schemeClr val="tx1"/>
                          </a:solidFill>
                          <a:latin typeface="+mn-ea"/>
                          <a:ea typeface="+mn-ea"/>
                          <a:cs typeface="+mn-cs"/>
                        </a:rPr>
                        <a:t> 추가 금액이 </a:t>
                      </a:r>
                      <a:r>
                        <a:rPr lang="ko-KR" altLang="en-US" sz="800" b="0" u="none" kern="1200" baseline="0" dirty="0" err="1" smtClean="0">
                          <a:solidFill>
                            <a:schemeClr val="tx1"/>
                          </a:solidFill>
                          <a:latin typeface="+mn-ea"/>
                          <a:ea typeface="+mn-ea"/>
                          <a:cs typeface="+mn-cs"/>
                        </a:rPr>
                        <a:t>결제되어야</a:t>
                      </a:r>
                      <a:r>
                        <a:rPr lang="ko-KR" altLang="en-US" sz="800" b="0" u="none" kern="1200" baseline="0" dirty="0" smtClean="0">
                          <a:solidFill>
                            <a:schemeClr val="tx1"/>
                          </a:solidFill>
                          <a:latin typeface="+mn-ea"/>
                          <a:ea typeface="+mn-ea"/>
                          <a:cs typeface="+mn-cs"/>
                        </a:rPr>
                        <a:t> 할 시 해당 영역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제품할인</a:t>
                      </a:r>
                      <a:r>
                        <a:rPr lang="ko-KR" altLang="en-US" sz="800" b="0" u="none" kern="1200" baseline="0" dirty="0" smtClean="0">
                          <a:solidFill>
                            <a:schemeClr val="tx1"/>
                          </a:solidFill>
                          <a:latin typeface="+mn-ea"/>
                          <a:ea typeface="+mn-ea"/>
                          <a:cs typeface="+mn-cs"/>
                        </a:rPr>
                        <a:t> 취소</a:t>
                      </a:r>
                      <a:r>
                        <a:rPr lang="en-US" altLang="ko-KR" sz="800" b="0" u="none" kern="1200" baseline="0" dirty="0" smtClean="0">
                          <a:solidFill>
                            <a:schemeClr val="tx1"/>
                          </a:solidFill>
                          <a:latin typeface="+mn-ea"/>
                          <a:ea typeface="+mn-ea"/>
                          <a:cs typeface="+mn-cs"/>
                        </a:rPr>
                        <a:t>: </a:t>
                      </a:r>
                      <a:r>
                        <a:rPr lang="ko-KR" altLang="en-US" sz="800" dirty="0" smtClean="0">
                          <a:latin typeface="+mn-ea"/>
                          <a:ea typeface="+mn-ea"/>
                        </a:rPr>
                        <a:t>결제금액</a:t>
                      </a:r>
                      <a:r>
                        <a:rPr lang="en-US" altLang="ko-KR" sz="800" dirty="0" smtClean="0">
                          <a:latin typeface="+mn-ea"/>
                          <a:ea typeface="+mn-ea"/>
                        </a:rPr>
                        <a:t>+</a:t>
                      </a:r>
                      <a:r>
                        <a:rPr lang="ko-KR" altLang="en-US" sz="800" dirty="0" smtClean="0">
                          <a:latin typeface="+mn-ea"/>
                          <a:ea typeface="+mn-ea"/>
                        </a:rPr>
                        <a:t>제품구매</a:t>
                      </a:r>
                      <a:r>
                        <a:rPr lang="en-US" altLang="ko-KR" sz="800" dirty="0" smtClean="0">
                          <a:latin typeface="+mn-ea"/>
                          <a:ea typeface="+mn-ea"/>
                        </a:rPr>
                        <a:t>,</a:t>
                      </a:r>
                      <a:r>
                        <a:rPr lang="en-US" altLang="ko-KR" sz="800" baseline="0" dirty="0" smtClean="0">
                          <a:latin typeface="+mn-ea"/>
                          <a:ea typeface="+mn-ea"/>
                        </a:rPr>
                        <a:t> </a:t>
                      </a:r>
                      <a:r>
                        <a:rPr lang="ko-KR" altLang="en-US" sz="800" baseline="0" dirty="0" smtClean="0">
                          <a:latin typeface="+mn-ea"/>
                          <a:ea typeface="+mn-ea"/>
                        </a:rPr>
                        <a:t>주문서 할인 취소로 남은 제품에 추가되어야 하는 금액의 합 출력</a:t>
                      </a:r>
                      <a:endParaRPr lang="en-US" altLang="ko-KR" sz="800" baseline="0" dirty="0" smtClean="0">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쿠폰할인</a:t>
                      </a:r>
                      <a:r>
                        <a:rPr lang="ko-KR" altLang="en-US" sz="800" b="0" u="none" kern="1200" baseline="0" dirty="0" smtClean="0">
                          <a:solidFill>
                            <a:schemeClr val="tx1"/>
                          </a:solidFill>
                          <a:latin typeface="+mn-ea"/>
                          <a:ea typeface="+mn-ea"/>
                          <a:cs typeface="+mn-cs"/>
                        </a:rPr>
                        <a:t> 취소</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일반쿠폰</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추가쿠폰의</a:t>
                      </a:r>
                      <a:r>
                        <a:rPr lang="ko-KR" altLang="en-US" sz="800" b="0" u="none" kern="1200" baseline="0" dirty="0" smtClean="0">
                          <a:solidFill>
                            <a:schemeClr val="tx1"/>
                          </a:solidFill>
                          <a:latin typeface="+mn-ea"/>
                          <a:ea typeface="+mn-ea"/>
                          <a:cs typeface="+mn-cs"/>
                        </a:rPr>
                        <a:t> 사용 취소로 남은 제품에 추가되는 금액이 있을 시 해당 영역 출력</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사용 취소되는 </a:t>
                      </a:r>
                      <a:r>
                        <a:rPr lang="ko-KR" altLang="en-US" sz="800" b="0" u="none" kern="1200" baseline="0" dirty="0" err="1" smtClean="0">
                          <a:solidFill>
                            <a:schemeClr val="tx1"/>
                          </a:solidFill>
                          <a:latin typeface="+mn-ea"/>
                          <a:ea typeface="+mn-ea"/>
                          <a:cs typeface="+mn-cs"/>
                        </a:rPr>
                        <a:t>쿠폰명과</a:t>
                      </a:r>
                      <a:r>
                        <a:rPr lang="ko-KR" altLang="en-US" sz="800" b="0" u="none" kern="1200" baseline="0" dirty="0" smtClean="0">
                          <a:solidFill>
                            <a:schemeClr val="tx1"/>
                          </a:solidFill>
                          <a:latin typeface="+mn-ea"/>
                          <a:ea typeface="+mn-ea"/>
                          <a:cs typeface="+mn-cs"/>
                        </a:rPr>
                        <a:t> 각 쿠폰의 사용 취소로 인해 남은 제품에 추가되는 금액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9-5. </a:t>
                      </a:r>
                      <a:r>
                        <a:rPr lang="ko-KR" altLang="en-US" sz="800" b="1" u="none" kern="1200" baseline="0" dirty="0" err="1" smtClean="0">
                          <a:solidFill>
                            <a:schemeClr val="tx1"/>
                          </a:solidFill>
                          <a:latin typeface="+mn-ea"/>
                          <a:ea typeface="+mn-ea"/>
                          <a:cs typeface="+mn-cs"/>
                        </a:rPr>
                        <a:t>반품배송비</a:t>
                      </a:r>
                      <a:endParaRPr lang="en-US" altLang="ko-KR" sz="800" b="1"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무료배송일 시</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당사귀책</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무료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부과된 </a:t>
                      </a:r>
                      <a:r>
                        <a:rPr lang="ko-KR" altLang="en-US" sz="800" b="0" u="none" kern="1200" baseline="0" dirty="0" err="1" smtClean="0">
                          <a:solidFill>
                            <a:schemeClr val="tx1"/>
                          </a:solidFill>
                          <a:latin typeface="+mn-ea"/>
                          <a:ea typeface="+mn-ea"/>
                          <a:cs typeface="+mn-cs"/>
                        </a:rPr>
                        <a:t>회수비가</a:t>
                      </a:r>
                      <a:r>
                        <a:rPr lang="ko-KR" altLang="en-US" sz="800" b="0" u="none" kern="1200" baseline="0" dirty="0" smtClean="0">
                          <a:solidFill>
                            <a:schemeClr val="tx1"/>
                          </a:solidFill>
                          <a:latin typeface="+mn-ea"/>
                          <a:ea typeface="+mn-ea"/>
                          <a:cs typeface="+mn-cs"/>
                        </a:rPr>
                        <a:t> 있을 시 </a:t>
                      </a:r>
                      <a:r>
                        <a:rPr lang="ko-KR" altLang="en-US" sz="800" b="0" u="none" kern="1200" baseline="0" dirty="0" err="1" smtClean="0">
                          <a:solidFill>
                            <a:schemeClr val="tx1"/>
                          </a:solidFill>
                          <a:latin typeface="+mn-ea"/>
                          <a:ea typeface="+mn-ea"/>
                          <a:cs typeface="+mn-cs"/>
                        </a:rPr>
                        <a:t>회수비출력</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쿠폰할인이나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사용으로 </a:t>
                      </a:r>
                      <a:r>
                        <a:rPr lang="ko-KR" altLang="en-US" sz="800" b="0" u="none" kern="1200" baseline="0" dirty="0" err="1" smtClean="0">
                          <a:solidFill>
                            <a:schemeClr val="tx1"/>
                          </a:solidFill>
                          <a:latin typeface="+mn-ea"/>
                          <a:ea typeface="+mn-ea"/>
                          <a:cs typeface="+mn-cs"/>
                        </a:rPr>
                        <a:t>회수비가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 이 되었을 시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원으로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9-6. </a:t>
                      </a:r>
                      <a:r>
                        <a:rPr lang="ko-KR" altLang="en-US" sz="800" b="1" u="none" kern="1200" baseline="0" dirty="0" err="1" smtClean="0">
                          <a:solidFill>
                            <a:schemeClr val="tx1"/>
                          </a:solidFill>
                          <a:latin typeface="+mn-ea"/>
                          <a:ea typeface="+mn-ea"/>
                          <a:cs typeface="+mn-cs"/>
                        </a:rPr>
                        <a:t>회수비</a:t>
                      </a:r>
                      <a:r>
                        <a:rPr lang="ko-KR" altLang="en-US" sz="800" b="1" u="none" kern="1200" baseline="0" dirty="0" smtClean="0">
                          <a:solidFill>
                            <a:schemeClr val="tx1"/>
                          </a:solidFill>
                          <a:latin typeface="+mn-ea"/>
                          <a:ea typeface="+mn-ea"/>
                          <a:cs typeface="+mn-cs"/>
                        </a:rPr>
                        <a:t> 차감</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배송비에서</a:t>
                      </a:r>
                      <a:r>
                        <a:rPr lang="ko-KR" altLang="en-US" sz="800" b="0" u="none" kern="1200" baseline="0" dirty="0" smtClean="0">
                          <a:solidFill>
                            <a:schemeClr val="tx1"/>
                          </a:solidFill>
                          <a:latin typeface="+mn-ea"/>
                          <a:ea typeface="+mn-ea"/>
                          <a:cs typeface="+mn-cs"/>
                        </a:rPr>
                        <a:t> 차감된 금액이 있을 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쿠폰할인이</a:t>
                      </a:r>
                      <a:r>
                        <a:rPr lang="ko-KR" altLang="en-US" sz="800" b="0" u="none" kern="1200" baseline="0" dirty="0" smtClean="0">
                          <a:solidFill>
                            <a:schemeClr val="tx1"/>
                          </a:solidFill>
                          <a:latin typeface="+mn-ea"/>
                          <a:ea typeface="+mn-ea"/>
                          <a:cs typeface="+mn-cs"/>
                        </a:rPr>
                        <a:t> 적용되었을 시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쿠폰할인</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사용하여 차감했을 시 </a:t>
                      </a:r>
                      <a:endParaRPr lang="en-US" altLang="ko-KR" sz="800" b="0" u="none" kern="1200" baseline="0" dirty="0" smtClean="0">
                        <a:solidFill>
                          <a:schemeClr val="tx1"/>
                        </a:solidFill>
                        <a:latin typeface="+mn-ea"/>
                        <a:ea typeface="+mn-ea"/>
                        <a:cs typeface="+mn-cs"/>
                      </a:endParaRPr>
                    </a:p>
                    <a:p>
                      <a:pPr marL="85725" marR="0" lvl="0" indent="95250" algn="l" defTabSz="844083" rtl="0" eaLnBrk="1" fontAlgn="auto" latinLnBrk="1" hangingPunct="1">
                        <a:lnSpc>
                          <a:spcPts val="1200"/>
                        </a:lnSpc>
                        <a:spcBef>
                          <a:spcPts val="0"/>
                        </a:spcBef>
                        <a:spcAft>
                          <a:spcPts val="0"/>
                        </a:spcAft>
                        <a:buClrTx/>
                        <a:buSzTx/>
                        <a:buFontTx/>
                        <a:buNone/>
                        <a:tabLst/>
                        <a:defRPr/>
                      </a:pP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a:t>
                      </a:r>
                      <a:r>
                        <a:rPr lang="en-US" altLang="ko-KR" sz="800" b="0" u="none" kern="1200" baseline="0" dirty="0" smtClean="0">
                          <a:solidFill>
                            <a:schemeClr val="tx1"/>
                          </a:solidFill>
                          <a:latin typeface="+mn-ea"/>
                          <a:ea typeface="+mn-ea"/>
                          <a:cs typeface="+mn-cs"/>
                        </a:rPr>
                        <a:t> -$0,000$P’</a:t>
                      </a:r>
                      <a:r>
                        <a:rPr lang="ko-KR" altLang="en-US" sz="800" b="0" u="none" kern="1200" baseline="0" dirty="0" smtClean="0">
                          <a:solidFill>
                            <a:schemeClr val="tx1"/>
                          </a:solidFill>
                          <a:latin typeface="+mn-ea"/>
                          <a:ea typeface="+mn-ea"/>
                          <a:cs typeface="+mn-cs"/>
                        </a:rPr>
                        <a:t>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9-7. </a:t>
                      </a:r>
                      <a:r>
                        <a:rPr lang="ko-KR" altLang="en-US" sz="800" b="1" u="none" kern="1200" baseline="0" dirty="0" smtClean="0">
                          <a:solidFill>
                            <a:schemeClr val="tx1"/>
                          </a:solidFill>
                          <a:latin typeface="+mn-ea"/>
                          <a:ea typeface="+mn-ea"/>
                          <a:cs typeface="+mn-cs"/>
                        </a:rPr>
                        <a:t>환불예정금액</a:t>
                      </a:r>
                      <a:r>
                        <a:rPr lang="en-US" altLang="ko-KR" sz="800" b="1" u="none" kern="1200" baseline="0" dirty="0" smtClean="0">
                          <a:solidFill>
                            <a:schemeClr val="tx1"/>
                          </a:solidFill>
                          <a:latin typeface="+mn-ea"/>
                          <a:ea typeface="+mn-ea"/>
                          <a:cs typeface="+mn-cs"/>
                        </a:rPr>
                        <a:t>, </a:t>
                      </a:r>
                      <a:r>
                        <a:rPr lang="ko-KR" altLang="en-US" sz="800" b="1" u="none" kern="1200" baseline="0" dirty="0" smtClean="0">
                          <a:solidFill>
                            <a:schemeClr val="tx1"/>
                          </a:solidFill>
                          <a:latin typeface="+mn-ea"/>
                          <a:ea typeface="+mn-ea"/>
                          <a:cs typeface="+mn-cs"/>
                        </a:rPr>
                        <a:t>추가결제금액</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환불해줄 금액이 있을 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환불예정금액</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추가결제금액이 있을 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추가결제금액</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항목명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환불도</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추가결제도</a:t>
                      </a:r>
                      <a:r>
                        <a:rPr lang="ko-KR" altLang="en-US" sz="800" b="0" u="none" kern="1200" baseline="0" dirty="0" smtClean="0">
                          <a:solidFill>
                            <a:schemeClr val="tx1"/>
                          </a:solidFill>
                          <a:latin typeface="+mn-ea"/>
                          <a:ea typeface="+mn-ea"/>
                          <a:cs typeface="+mn-cs"/>
                        </a:rPr>
                        <a:t> 없는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원일 시 항목명은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환불예정금액</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항목명이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환불예정금액</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일 시 하단에 </a:t>
                      </a:r>
                      <a:r>
                        <a:rPr lang="ko-KR" altLang="en-US" sz="800" b="0" u="none" kern="1200" baseline="0" dirty="0" err="1" smtClean="0">
                          <a:solidFill>
                            <a:schemeClr val="tx1"/>
                          </a:solidFill>
                          <a:latin typeface="+mn-ea"/>
                          <a:ea typeface="+mn-ea"/>
                          <a:cs typeface="+mn-cs"/>
                        </a:rPr>
                        <a:t>환불수단</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출력 기준 주문취소 화면과 동일</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 </a:t>
                      </a:r>
                      <a:r>
                        <a:rPr lang="en-US" altLang="ko-KR" sz="800" dirty="0" smtClean="0">
                          <a:solidFill>
                            <a:srgbClr val="00BC70"/>
                          </a:solidFill>
                        </a:rPr>
                        <a:t>IN_PC_MYP_01_1</a:t>
                      </a:r>
                      <a:r>
                        <a:rPr lang="en-US" altLang="ko-KR" sz="800" b="0" dirty="0" smtClean="0">
                          <a:solidFill>
                            <a:srgbClr val="00BC70"/>
                          </a:solidFill>
                        </a:rPr>
                        <a:t>6</a:t>
                      </a:r>
                      <a:r>
                        <a:rPr lang="en-US" altLang="ko-KR" sz="800" b="0" u="none" kern="1200" baseline="0" dirty="0" smtClean="0">
                          <a:solidFill>
                            <a:srgbClr val="00BC70"/>
                          </a:solidFill>
                          <a:latin typeface="+mn-ea"/>
                          <a:ea typeface="+mn-ea"/>
                          <a:cs typeface="+mn-cs"/>
                        </a:rPr>
                        <a:t>)</a:t>
                      </a: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항목명이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추가결제금액</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일 시 결제수단 영역 출력</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ko-KR" altLang="en-US" sz="800" b="1" u="none" kern="1200" baseline="0" dirty="0" smtClean="0">
                          <a:solidFill>
                            <a:srgbClr val="C00000"/>
                          </a:solidFill>
                          <a:latin typeface="+mn-ea"/>
                          <a:ea typeface="+mn-ea"/>
                          <a:cs typeface="+mn-cs"/>
                        </a:rPr>
                        <a:t>구매 조건 및 결제 진행 동의 내용 확인</a:t>
                      </a:r>
                      <a:endParaRPr lang="en-US" altLang="ko-KR" sz="800" b="1" u="none" kern="1200" baseline="0" dirty="0" smtClean="0">
                        <a:solidFill>
                          <a:srgbClr val="C00000"/>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9-8. </a:t>
                      </a:r>
                      <a:r>
                        <a:rPr lang="ko-KR" altLang="en-US" sz="800" b="1" u="none" kern="1200" baseline="0" dirty="0" err="1" smtClean="0">
                          <a:solidFill>
                            <a:schemeClr val="tx1"/>
                          </a:solidFill>
                          <a:latin typeface="+mn-ea"/>
                          <a:ea typeface="+mn-ea"/>
                          <a:cs typeface="+mn-cs"/>
                        </a:rPr>
                        <a:t>반환예정</a:t>
                      </a:r>
                      <a:r>
                        <a:rPr lang="ko-KR" altLang="en-US"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9-3</a:t>
                      </a:r>
                      <a:r>
                        <a:rPr lang="ko-KR" altLang="en-US" sz="800" b="0" u="none" kern="1200" baseline="0" dirty="0" smtClean="0">
                          <a:solidFill>
                            <a:schemeClr val="tx1"/>
                          </a:solidFill>
                          <a:latin typeface="+mn-ea"/>
                          <a:ea typeface="+mn-ea"/>
                          <a:cs typeface="+mn-cs"/>
                        </a:rPr>
                        <a:t>과</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동일하게 출력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70363703"/>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153" name="TextBox 152"/>
          <p:cNvSpPr txBox="1"/>
          <p:nvPr/>
        </p:nvSpPr>
        <p:spPr>
          <a:xfrm>
            <a:off x="1472974" y="821854"/>
            <a:ext cx="800219" cy="215444"/>
          </a:xfrm>
          <a:prstGeom prst="rect">
            <a:avLst/>
          </a:prstGeom>
          <a:noFill/>
        </p:spPr>
        <p:txBody>
          <a:bodyPr wrap="none" rtlCol="0">
            <a:spAutoFit/>
          </a:bodyPr>
          <a:lstStyle/>
          <a:p>
            <a:r>
              <a:rPr lang="ko-KR" altLang="en-US" sz="800" b="1" dirty="0" smtClean="0">
                <a:latin typeface="+mn-ea"/>
              </a:rPr>
              <a:t>반품금액정보</a:t>
            </a:r>
            <a:endParaRPr lang="ko-KR" altLang="en-US" sz="800" b="1" dirty="0">
              <a:latin typeface="+mn-ea"/>
            </a:endParaRPr>
          </a:p>
        </p:txBody>
      </p:sp>
      <p:graphicFrame>
        <p:nvGraphicFramePr>
          <p:cNvPr id="156" name="표 155"/>
          <p:cNvGraphicFramePr>
            <a:graphicFrameLocks noGrp="1"/>
          </p:cNvGraphicFramePr>
          <p:nvPr>
            <p:extLst>
              <p:ext uri="{D42A27DB-BD31-4B8C-83A1-F6EECF244321}">
                <p14:modId xmlns:p14="http://schemas.microsoft.com/office/powerpoint/2010/main" val="4243454507"/>
              </p:ext>
            </p:extLst>
          </p:nvPr>
        </p:nvGraphicFramePr>
        <p:xfrm>
          <a:off x="1585127" y="3798210"/>
          <a:ext cx="7225996" cy="352795"/>
        </p:xfrm>
        <a:graphic>
          <a:graphicData uri="http://schemas.openxmlformats.org/drawingml/2006/table">
            <a:tbl>
              <a:tblPr firstRow="1" bandRow="1">
                <a:tableStyleId>{2D5ABB26-0587-4C30-8999-92F81FD0307C}</a:tableStyleId>
              </a:tblPr>
              <a:tblGrid>
                <a:gridCol w="3299660">
                  <a:extLst>
                    <a:ext uri="{9D8B030D-6E8A-4147-A177-3AD203B41FA5}">
                      <a16:colId xmlns:a16="http://schemas.microsoft.com/office/drawing/2014/main" val="393641702"/>
                    </a:ext>
                  </a:extLst>
                </a:gridCol>
                <a:gridCol w="3926336">
                  <a:extLst>
                    <a:ext uri="{9D8B030D-6E8A-4147-A177-3AD203B41FA5}">
                      <a16:colId xmlns:a16="http://schemas.microsoft.com/office/drawing/2014/main" val="2313966261"/>
                    </a:ext>
                  </a:extLst>
                </a:gridCol>
              </a:tblGrid>
              <a:tr h="35279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L="108000" marR="108000"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입금전</a:t>
                      </a:r>
                      <a:r>
                        <a:rPr lang="ko-KR" altLang="en-US" sz="800" baseline="0" dirty="0" smtClean="0">
                          <a:solidFill>
                            <a:schemeClr val="tx1">
                              <a:lumMod val="75000"/>
                              <a:lumOff val="25000"/>
                            </a:schemeClr>
                          </a:solidFill>
                          <a:latin typeface="+mn-ea"/>
                        </a:rPr>
                        <a:t> 상태로</a:t>
                      </a:r>
                      <a:r>
                        <a:rPr lang="ko-KR" altLang="en-US" sz="800" dirty="0" smtClean="0">
                          <a:solidFill>
                            <a:schemeClr val="tx1">
                              <a:lumMod val="75000"/>
                              <a:lumOff val="25000"/>
                            </a:schemeClr>
                          </a:solidFill>
                          <a:latin typeface="+mn-ea"/>
                        </a:rPr>
                        <a:t> 환불 불필요</a:t>
                      </a:r>
                    </a:p>
                  </a:txBody>
                  <a:tcPr marL="108000" marR="108000"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9581163"/>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4018555240"/>
              </p:ext>
            </p:extLst>
          </p:nvPr>
        </p:nvGraphicFramePr>
        <p:xfrm>
          <a:off x="1558562" y="1052736"/>
          <a:ext cx="7250849" cy="4022055"/>
        </p:xfrm>
        <a:graphic>
          <a:graphicData uri="http://schemas.openxmlformats.org/drawingml/2006/table">
            <a:tbl>
              <a:tblPr firstRow="1" bandRow="1">
                <a:tableStyleId>{2D5ABB26-0587-4C30-8999-92F81FD0307C}</a:tableStyleId>
              </a:tblPr>
              <a:tblGrid>
                <a:gridCol w="3311010">
                  <a:extLst>
                    <a:ext uri="{9D8B030D-6E8A-4147-A177-3AD203B41FA5}">
                      <a16:colId xmlns:a16="http://schemas.microsoft.com/office/drawing/2014/main" val="1827514643"/>
                    </a:ext>
                  </a:extLst>
                </a:gridCol>
                <a:gridCol w="3939839">
                  <a:extLst>
                    <a:ext uri="{9D8B030D-6E8A-4147-A177-3AD203B41FA5}">
                      <a16:colId xmlns:a16="http://schemas.microsoft.com/office/drawing/2014/main" val="3409155024"/>
                    </a:ext>
                  </a:extLst>
                </a:gridCol>
              </a:tblGrid>
              <a:tr h="211467">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1163836"/>
                  </a:ext>
                </a:extLst>
              </a:tr>
              <a:tr h="203075">
                <a:tc>
                  <a:txBody>
                    <a:bodyPr/>
                    <a:lstStyle/>
                    <a:p>
                      <a:pPr>
                        <a:lnSpc>
                          <a:spcPct val="150000"/>
                        </a:lnSpc>
                      </a:pPr>
                      <a:r>
                        <a:rPr lang="ko-KR" altLang="en-US" sz="800" b="1" kern="1200" dirty="0" err="1" smtClean="0">
                          <a:solidFill>
                            <a:schemeClr val="tx1">
                              <a:lumMod val="75000"/>
                              <a:lumOff val="25000"/>
                            </a:schemeClr>
                          </a:solidFill>
                          <a:latin typeface="+mn-ea"/>
                          <a:ea typeface="+mn-ea"/>
                          <a:cs typeface="+mn-cs"/>
                        </a:rPr>
                        <a:t>할인금액</a:t>
                      </a:r>
                      <a:endParaRPr lang="en-US" altLang="ko-KR" sz="800" b="1" kern="1200" dirty="0" smtClean="0">
                        <a:solidFill>
                          <a:schemeClr val="tx1">
                            <a:lumMod val="75000"/>
                            <a:lumOff val="25000"/>
                          </a:schemeClr>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20797"/>
                  </a:ext>
                </a:extLst>
              </a:tr>
              <a:tr h="203075">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010293"/>
                  </a:ext>
                </a:extLst>
              </a:tr>
              <a:tr h="203075">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a:t>
                      </a:r>
                      <a:r>
                        <a:rPr lang="ko-KR" altLang="en-US" sz="800" dirty="0" err="1" smtClean="0">
                          <a:solidFill>
                            <a:schemeClr val="tx1"/>
                          </a:solidFill>
                          <a:latin typeface="+mn-ea"/>
                        </a:rPr>
                        <a:t>할인</a:t>
                      </a:r>
                      <a:endParaRPr lang="en-US" altLang="ko-KR" sz="800" dirty="0" smtClean="0">
                        <a:solidFill>
                          <a:schemeClr val="tx1"/>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1213667"/>
                  </a:ext>
                </a:extLst>
              </a:tr>
              <a:tr h="12794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661583"/>
                  </a:ext>
                </a:extLst>
              </a:tr>
              <a:tr h="12794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 할인</a:t>
                      </a:r>
                      <a:endParaRPr lang="en-US" altLang="ko-KR" sz="800" baseline="0" dirty="0" smtClean="0">
                        <a:solidFill>
                          <a:schemeClr val="bg1">
                            <a:lumMod val="65000"/>
                          </a:schemeClr>
                        </a:solidFill>
                        <a:latin typeface="+mn-ea"/>
                      </a:endParaRPr>
                    </a:p>
                  </a:txBody>
                  <a:tcPr marT="0" marB="0"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7747839"/>
                  </a:ext>
                </a:extLst>
              </a:tr>
              <a:tr h="146891">
                <a:tc>
                  <a:txBody>
                    <a:bodyPr/>
                    <a:lstStyle/>
                    <a:p>
                      <a:r>
                        <a:rPr lang="ko-KR" altLang="en-US" sz="800" b="1" kern="1200" dirty="0" err="1" smtClean="0">
                          <a:solidFill>
                            <a:schemeClr val="tx1">
                              <a:lumMod val="75000"/>
                              <a:lumOff val="25000"/>
                            </a:schemeClr>
                          </a:solidFill>
                          <a:latin typeface="+mn-ea"/>
                          <a:ea typeface="+mn-ea"/>
                          <a:cs typeface="+mn-cs"/>
                        </a:rPr>
                        <a:t>뷰티포인트</a:t>
                      </a:r>
                      <a:r>
                        <a:rPr lang="ko-KR" altLang="en-US" sz="800" b="1" kern="1200" dirty="0" smtClean="0">
                          <a:solidFill>
                            <a:schemeClr val="tx1">
                              <a:lumMod val="75000"/>
                              <a:lumOff val="25000"/>
                            </a:schemeClr>
                          </a:solidFill>
                          <a:latin typeface="+mn-ea"/>
                          <a:ea typeface="+mn-ea"/>
                          <a:cs typeface="+mn-cs"/>
                        </a:rPr>
                        <a:t> 결제</a:t>
                      </a:r>
                      <a:endParaRPr lang="ko-KR" altLang="en-US" sz="800" b="1" kern="1200" dirty="0">
                        <a:solidFill>
                          <a:schemeClr val="tx1">
                            <a:lumMod val="75000"/>
                            <a:lumOff val="25000"/>
                          </a:schemeClr>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-3,000P</a:t>
                      </a:r>
                      <a:endParaRPr lang="ko-KR" altLang="en-US" sz="800" b="0" kern="1200" dirty="0" smtClean="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5458178"/>
                  </a:ext>
                </a:extLst>
              </a:tr>
              <a:tr h="188859">
                <a:tc>
                  <a:txBody>
                    <a:bodyPr/>
                    <a:lstStyle/>
                    <a:p>
                      <a:pPr>
                        <a:lnSpc>
                          <a:spcPct val="150000"/>
                        </a:lnSpc>
                      </a:pPr>
                      <a:r>
                        <a:rPr lang="ko-KR" altLang="en-US" sz="800" b="1" kern="1200" dirty="0" err="1" smtClean="0">
                          <a:solidFill>
                            <a:schemeClr val="tx1">
                              <a:lumMod val="75000"/>
                              <a:lumOff val="25000"/>
                            </a:schemeClr>
                          </a:solidFill>
                          <a:latin typeface="+mn-ea"/>
                          <a:ea typeface="+mn-ea"/>
                          <a:cs typeface="+mn-cs"/>
                        </a:rPr>
                        <a:t>남은제품</a:t>
                      </a:r>
                      <a:r>
                        <a:rPr lang="ko-KR" altLang="en-US" sz="800" b="1" kern="1200" dirty="0" smtClean="0">
                          <a:solidFill>
                            <a:schemeClr val="tx1">
                              <a:lumMod val="75000"/>
                              <a:lumOff val="25000"/>
                            </a:schemeClr>
                          </a:solidFill>
                          <a:latin typeface="+mn-ea"/>
                          <a:ea typeface="+mn-ea"/>
                          <a:cs typeface="+mn-cs"/>
                        </a:rPr>
                        <a:t> 할인반환금액</a:t>
                      </a:r>
                      <a:endParaRPr lang="en-US" altLang="ko-KR" sz="800" b="1" kern="1200" dirty="0" smtClean="0">
                        <a:solidFill>
                          <a:schemeClr val="tx1">
                            <a:lumMod val="75000"/>
                            <a:lumOff val="25000"/>
                          </a:schemeClr>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-4,000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3971160"/>
                  </a:ext>
                </a:extLst>
              </a:tr>
              <a:tr h="188859">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r>
                        <a:rPr lang="ko-KR" altLang="en-US" sz="800" dirty="0" smtClean="0">
                          <a:solidFill>
                            <a:schemeClr val="tx1"/>
                          </a:solidFill>
                          <a:latin typeface="+mn-ea"/>
                        </a:rPr>
                        <a:t> 취소</a:t>
                      </a:r>
                      <a:endParaRPr lang="en-US" altLang="ko-KR" sz="800" dirty="0" smtClean="0">
                        <a:solidFill>
                          <a:schemeClr val="tx1"/>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-1,000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015661"/>
                  </a:ext>
                </a:extLst>
              </a:tr>
              <a:tr h="188859">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r>
                        <a:rPr lang="ko-KR" altLang="en-US" sz="800" dirty="0" smtClean="0">
                          <a:solidFill>
                            <a:schemeClr val="tx1"/>
                          </a:solidFill>
                          <a:latin typeface="+mn-ea"/>
                        </a:rPr>
                        <a:t> 취소</a:t>
                      </a:r>
                      <a:endParaRPr lang="en-US" altLang="ko-KR" sz="800" dirty="0" smtClean="0">
                        <a:solidFill>
                          <a:schemeClr val="tx1"/>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9796262"/>
                  </a:ext>
                </a:extLst>
              </a:tr>
              <a:tr h="157792">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5189889"/>
                  </a:ext>
                </a:extLst>
              </a:tr>
              <a:tr h="157792">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 할인</a:t>
                      </a:r>
                      <a:endParaRPr lang="en-US" altLang="ko-KR" sz="800" baseline="0" dirty="0" smtClean="0">
                        <a:solidFill>
                          <a:schemeClr val="bg1">
                            <a:lumMod val="65000"/>
                          </a:schemeClr>
                        </a:solidFill>
                        <a:latin typeface="+mn-ea"/>
                      </a:endParaRPr>
                    </a:p>
                  </a:txBody>
                  <a:tcPr marT="0" marB="0"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7998891"/>
                  </a:ext>
                </a:extLst>
              </a:tr>
              <a:tr h="157792">
                <a:tc>
                  <a:txBody>
                    <a:bodyPr/>
                    <a:lstStyle/>
                    <a:p>
                      <a:r>
                        <a:rPr lang="ko-KR" altLang="en-US" sz="800" b="1" dirty="0" err="1" smtClean="0">
                          <a:solidFill>
                            <a:schemeClr val="tx1">
                              <a:lumMod val="75000"/>
                              <a:lumOff val="25000"/>
                            </a:schemeClr>
                          </a:solidFill>
                          <a:latin typeface="+mn-ea"/>
                        </a:rPr>
                        <a:t>반품배송비</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0089382"/>
                  </a:ext>
                </a:extLst>
              </a:tr>
              <a:tr h="15779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9377751"/>
                  </a:ext>
                </a:extLst>
              </a:tr>
              <a:tr h="3205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endParaRPr lang="en-US" altLang="ko-KR" sz="800" b="1" kern="1200" dirty="0" smtClean="0">
                        <a:solidFill>
                          <a:prstClr val="black"/>
                        </a:solidFill>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endParaRPr lang="ko-KR" altLang="en-US" sz="800" b="1" kern="1200" dirty="0" smtClean="0">
                        <a:solidFill>
                          <a:prstClr val="black"/>
                        </a:solidFill>
                        <a:latin typeface="+mn-lt"/>
                        <a:ea typeface="+mn-ea"/>
                        <a:cs typeface="+mn-cs"/>
                      </a:endParaRP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050" dirty="0" smtClean="0">
                          <a:solidFill>
                            <a:srgbClr val="00BC70"/>
                          </a:solidFill>
                          <a:latin typeface="+mn-ea"/>
                        </a:rPr>
                        <a:t>3,000P</a:t>
                      </a:r>
                      <a:endParaRPr lang="ko-KR" altLang="en-US" sz="105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r h="32503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 </a:t>
                      </a: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 취소 </a:t>
                      </a: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4529777"/>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487783165"/>
              </p:ext>
            </p:extLst>
          </p:nvPr>
        </p:nvGraphicFramePr>
        <p:xfrm>
          <a:off x="1579944" y="5392464"/>
          <a:ext cx="7250849" cy="412800"/>
        </p:xfrm>
        <a:graphic>
          <a:graphicData uri="http://schemas.openxmlformats.org/drawingml/2006/table">
            <a:tbl>
              <a:tblPr firstRow="1" bandRow="1">
                <a:tableStyleId>{2D5ABB26-0587-4C30-8999-92F81FD0307C}</a:tableStyleId>
              </a:tblPr>
              <a:tblGrid>
                <a:gridCol w="3311010">
                  <a:extLst>
                    <a:ext uri="{9D8B030D-6E8A-4147-A177-3AD203B41FA5}">
                      <a16:colId xmlns:a16="http://schemas.microsoft.com/office/drawing/2014/main" val="1576302078"/>
                    </a:ext>
                  </a:extLst>
                </a:gridCol>
                <a:gridCol w="3939839">
                  <a:extLst>
                    <a:ext uri="{9D8B030D-6E8A-4147-A177-3AD203B41FA5}">
                      <a16:colId xmlns:a16="http://schemas.microsoft.com/office/drawing/2014/main" val="3928178301"/>
                    </a:ext>
                  </a:extLst>
                </a:gridCol>
              </a:tblGrid>
              <a:tr h="3205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추가결제금액</a:t>
                      </a: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BC70"/>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700" dirty="0" err="1" smtClean="0">
                          <a:solidFill>
                            <a:prstClr val="black">
                              <a:lumMod val="65000"/>
                              <a:lumOff val="35000"/>
                            </a:prstClr>
                          </a:solidFill>
                        </a:rPr>
                        <a:t>반환예상</a:t>
                      </a:r>
                      <a:r>
                        <a:rPr lang="ko-KR" altLang="en-US" sz="700" dirty="0" smtClean="0">
                          <a:solidFill>
                            <a:prstClr val="black">
                              <a:lumMod val="65000"/>
                              <a:lumOff val="35000"/>
                            </a:prstClr>
                          </a:solidFill>
                        </a:rPr>
                        <a:t> </a:t>
                      </a:r>
                      <a:r>
                        <a:rPr lang="ko-KR" altLang="en-US" sz="700" dirty="0" err="1" smtClean="0">
                          <a:solidFill>
                            <a:prstClr val="black">
                              <a:lumMod val="65000"/>
                              <a:lumOff val="35000"/>
                            </a:prstClr>
                          </a:solidFill>
                        </a:rPr>
                        <a:t>뷰티포인트</a:t>
                      </a:r>
                      <a:r>
                        <a:rPr lang="ko-KR" altLang="en-US" sz="700" dirty="0" smtClean="0">
                          <a:solidFill>
                            <a:srgbClr val="00BC70"/>
                          </a:solidFill>
                          <a:latin typeface="+mn-ea"/>
                        </a:rPr>
                        <a:t> </a:t>
                      </a:r>
                      <a:r>
                        <a:rPr lang="en-US" altLang="ko-KR" sz="700" dirty="0" smtClean="0">
                          <a:solidFill>
                            <a:srgbClr val="00BC70"/>
                          </a:solidFill>
                          <a:latin typeface="+mn-ea"/>
                        </a:rPr>
                        <a:t>3,000P</a:t>
                      </a:r>
                      <a:endParaRPr lang="ko-KR" altLang="en-US" sz="7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rgbClr val="00BC70"/>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321510"/>
                  </a:ext>
                </a:extLst>
              </a:tr>
            </a:tbl>
          </a:graphicData>
        </a:graphic>
      </p:graphicFrame>
      <p:sp>
        <p:nvSpPr>
          <p:cNvPr id="25" name="직사각형 24"/>
          <p:cNvSpPr/>
          <p:nvPr/>
        </p:nvSpPr>
        <p:spPr>
          <a:xfrm>
            <a:off x="1472974" y="5260743"/>
            <a:ext cx="1492585"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rgbClr val="0070C0"/>
                </a:solidFill>
              </a:rPr>
              <a:t>추가결제금액이 있을 시</a:t>
            </a:r>
            <a:endParaRPr lang="ko-KR" altLang="en-US" sz="800" dirty="0">
              <a:solidFill>
                <a:srgbClr val="0070C0"/>
              </a:solidFill>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1329454" y="7334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28" name="Oval 611">
            <a:extLst>
              <a:ext uri="{FF2B5EF4-FFF2-40B4-BE49-F238E27FC236}">
                <a16:creationId xmlns:a16="http://schemas.microsoft.com/office/drawing/2014/main" id="{8A3723C9-7A64-4677-9B95-EBFFA02C0DC4}"/>
              </a:ext>
            </a:extLst>
          </p:cNvPr>
          <p:cNvSpPr>
            <a:spLocks noChangeArrowheads="1"/>
          </p:cNvSpPr>
          <p:nvPr/>
        </p:nvSpPr>
        <p:spPr bwMode="auto">
          <a:xfrm>
            <a:off x="1438675" y="10390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9-1</a:t>
            </a:r>
            <a:endParaRPr lang="en-US" altLang="ko-KR" sz="800" b="1" kern="0" dirty="0">
              <a:solidFill>
                <a:sysClr val="window" lastClr="FFFFFF"/>
              </a:solidFill>
              <a:latin typeface="맑은 고딕"/>
              <a:ea typeface="맑은 고딕"/>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1438675" y="13238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9-2</a:t>
            </a:r>
            <a:endParaRPr lang="en-US" altLang="ko-KR" sz="800" b="1" kern="0" dirty="0">
              <a:solidFill>
                <a:sysClr val="window" lastClr="FFFFFF"/>
              </a:solidFill>
              <a:latin typeface="맑은 고딕"/>
              <a:ea typeface="맑은 고딕"/>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1462214" y="251774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9-3</a:t>
            </a:r>
            <a:endParaRPr lang="en-US" altLang="ko-KR" sz="800" b="1" kern="0" dirty="0">
              <a:solidFill>
                <a:sysClr val="window" lastClr="FFFFFF"/>
              </a:solidFill>
              <a:latin typeface="맑은 고딕"/>
              <a:ea typeface="맑은 고딕"/>
            </a:endParaRPr>
          </a:p>
        </p:txBody>
      </p:sp>
      <p:sp>
        <p:nvSpPr>
          <p:cNvPr id="31" name="Oval 611">
            <a:extLst>
              <a:ext uri="{FF2B5EF4-FFF2-40B4-BE49-F238E27FC236}">
                <a16:creationId xmlns:a16="http://schemas.microsoft.com/office/drawing/2014/main" id="{8A3723C9-7A64-4677-9B95-EBFFA02C0DC4}"/>
              </a:ext>
            </a:extLst>
          </p:cNvPr>
          <p:cNvSpPr>
            <a:spLocks noChangeArrowheads="1"/>
          </p:cNvSpPr>
          <p:nvPr/>
        </p:nvSpPr>
        <p:spPr bwMode="auto">
          <a:xfrm>
            <a:off x="1459850" y="27931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9-4</a:t>
            </a:r>
            <a:endParaRPr lang="en-US" altLang="ko-KR" sz="800" b="1" kern="0" dirty="0">
              <a:solidFill>
                <a:sysClr val="window" lastClr="FFFFFF"/>
              </a:solidFill>
              <a:latin typeface="맑은 고딕"/>
              <a:ea typeface="맑은 고딕"/>
            </a:endParaRPr>
          </a:p>
        </p:txBody>
      </p:sp>
      <p:sp>
        <p:nvSpPr>
          <p:cNvPr id="32" name="Oval 611">
            <a:extLst>
              <a:ext uri="{FF2B5EF4-FFF2-40B4-BE49-F238E27FC236}">
                <a16:creationId xmlns:a16="http://schemas.microsoft.com/office/drawing/2014/main" id="{8A3723C9-7A64-4677-9B95-EBFFA02C0DC4}"/>
              </a:ext>
            </a:extLst>
          </p:cNvPr>
          <p:cNvSpPr>
            <a:spLocks noChangeArrowheads="1"/>
          </p:cNvSpPr>
          <p:nvPr/>
        </p:nvSpPr>
        <p:spPr bwMode="auto">
          <a:xfrm>
            <a:off x="1489836" y="385785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9-5</a:t>
            </a:r>
            <a:endParaRPr lang="en-US" altLang="ko-KR" sz="800" b="1" kern="0" dirty="0">
              <a:solidFill>
                <a:sysClr val="window" lastClr="FFFFFF"/>
              </a:solidFill>
              <a:latin typeface="맑은 고딕"/>
              <a:ea typeface="맑은 고딕"/>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1495896" y="40770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9-6</a:t>
            </a:r>
            <a:endParaRPr lang="en-US" altLang="ko-KR" sz="800" b="1" kern="0" dirty="0">
              <a:solidFill>
                <a:sysClr val="window" lastClr="FFFFFF"/>
              </a:solidFill>
              <a:latin typeface="맑은 고딕"/>
              <a:ea typeface="맑은 고딕"/>
            </a:endParaRPr>
          </a:p>
        </p:txBody>
      </p:sp>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1505348" y="43977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9-7</a:t>
            </a:r>
            <a:endParaRPr lang="en-US" altLang="ko-KR" sz="800" b="1" kern="0" dirty="0">
              <a:solidFill>
                <a:sysClr val="window" lastClr="FFFFFF"/>
              </a:solidFill>
              <a:latin typeface="맑은 고딕"/>
              <a:ea typeface="맑은 고딕"/>
            </a:endParaRPr>
          </a:p>
        </p:txBody>
      </p:sp>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1438675" y="524844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9-7</a:t>
            </a:r>
            <a:endParaRPr lang="en-US" altLang="ko-KR" sz="800" b="1" kern="0" dirty="0">
              <a:solidFill>
                <a:sysClr val="window" lastClr="FFFFFF"/>
              </a:solidFill>
              <a:latin typeface="맑은 고딕"/>
              <a:ea typeface="맑은 고딕"/>
            </a:endParaRPr>
          </a:p>
        </p:txBody>
      </p:sp>
      <p:cxnSp>
        <p:nvCxnSpPr>
          <p:cNvPr id="7" name="꺾인 연결선 6"/>
          <p:cNvCxnSpPr>
            <a:stCxn id="33" idx="2"/>
            <a:endCxn id="5" idx="1"/>
          </p:cNvCxnSpPr>
          <p:nvPr/>
        </p:nvCxnSpPr>
        <p:spPr>
          <a:xfrm rot="10800000" flipH="1" flipV="1">
            <a:off x="1495896" y="4185072"/>
            <a:ext cx="84048" cy="1413792"/>
          </a:xfrm>
          <a:prstGeom prst="bentConnector3">
            <a:avLst>
              <a:gd name="adj1" fmla="val -271987"/>
            </a:avLst>
          </a:prstGeom>
          <a:ln>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7415004" y="55136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9-8</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807637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en-US" altLang="ko-KR" dirty="0"/>
              <a:t>_</a:t>
            </a:r>
            <a:r>
              <a:rPr lang="ko-KR" altLang="en-US" dirty="0" err="1"/>
              <a:t>반품제품</a:t>
            </a:r>
            <a:r>
              <a:rPr lang="ko-KR" altLang="en-US" dirty="0"/>
              <a:t> 선택</a:t>
            </a:r>
          </a:p>
        </p:txBody>
      </p:sp>
      <p:sp>
        <p:nvSpPr>
          <p:cNvPr id="4" name="부제목 3"/>
          <p:cNvSpPr>
            <a:spLocks noGrp="1"/>
          </p:cNvSpPr>
          <p:nvPr>
            <p:ph type="subTitle" idx="1"/>
          </p:nvPr>
        </p:nvSpPr>
        <p:spPr/>
        <p:txBody>
          <a:bodyPr/>
          <a:lstStyle/>
          <a:p>
            <a:r>
              <a:rPr lang="en-US" altLang="ko-KR" dirty="0"/>
              <a:t> </a:t>
            </a:r>
            <a:r>
              <a:rPr lang="en-US" altLang="ko-KR" dirty="0" smtClean="0"/>
              <a:t>IN_PC_MYP_02_12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057294125"/>
              </p:ext>
            </p:extLst>
          </p:nvPr>
        </p:nvGraphicFramePr>
        <p:xfrm>
          <a:off x="9000565" y="44624"/>
          <a:ext cx="3072099" cy="582432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460851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dirty="0" err="1" smtClean="0"/>
                        <a:t>반품신청</a:t>
                      </a:r>
                      <a:endParaRPr lang="en-US" altLang="ko-KR" sz="800" b="1"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환불예정금액이 안내되었을 시 </a:t>
                      </a:r>
                      <a:r>
                        <a:rPr lang="ko-KR" altLang="en-US" sz="800" b="0" u="none" kern="1200" baseline="0" dirty="0" err="1" smtClean="0">
                          <a:solidFill>
                            <a:schemeClr val="tx1"/>
                          </a:solidFill>
                          <a:latin typeface="+mn-ea"/>
                          <a:ea typeface="+mn-ea"/>
                          <a:cs typeface="+mn-cs"/>
                        </a:rPr>
                        <a:t>버튼명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반품신청</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추가결제금액이 안내되었을 시 </a:t>
                      </a:r>
                      <a:r>
                        <a:rPr lang="ko-KR" altLang="en-US" sz="800" b="0" u="none" kern="1200" baseline="0" dirty="0" err="1" smtClean="0">
                          <a:solidFill>
                            <a:schemeClr val="tx1"/>
                          </a:solidFill>
                          <a:latin typeface="+mn-ea"/>
                          <a:ea typeface="+mn-ea"/>
                          <a:cs typeface="+mn-cs"/>
                        </a:rPr>
                        <a:t>버튼명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반품신청</a:t>
                      </a: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결제</a:t>
                      </a:r>
                      <a:r>
                        <a:rPr lang="en-US" altLang="ko-KR" sz="800" b="0" u="none" kern="1200" baseline="0" dirty="0" smtClean="0">
                          <a:solidFill>
                            <a:schemeClr val="tx1"/>
                          </a:solidFill>
                          <a:latin typeface="+mn-ea"/>
                          <a:ea typeface="+mn-ea"/>
                          <a:cs typeface="+mn-cs"/>
                        </a:rPr>
                        <a:t>)</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은 추가결제금액과 동일하게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아래와 같은 케이스에서 </a:t>
                      </a: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버튼 비활성화 처리</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미선택</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제품 </a:t>
                      </a:r>
                      <a:r>
                        <a:rPr lang="ko-KR" altLang="en-US" sz="800" b="0" u="none" kern="1200" baseline="0" dirty="0" err="1" smtClean="0">
                          <a:solidFill>
                            <a:schemeClr val="tx1"/>
                          </a:solidFill>
                          <a:latin typeface="+mn-ea"/>
                          <a:ea typeface="+mn-ea"/>
                          <a:cs typeface="+mn-cs"/>
                        </a:rPr>
                        <a:t>증정품</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선택 </a:t>
                      </a:r>
                      <a:r>
                        <a:rPr lang="ko-KR" altLang="en-US" sz="800" b="0" u="none" kern="1200" baseline="0" dirty="0" err="1" smtClean="0">
                          <a:solidFill>
                            <a:schemeClr val="tx1"/>
                          </a:solidFill>
                          <a:latin typeface="+mn-ea"/>
                          <a:ea typeface="+mn-ea"/>
                          <a:cs typeface="+mn-cs"/>
                        </a:rPr>
                        <a:t>증정품</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의 반환 수량을 종 수에 맞춰 선택하지 않았음</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dirty="0" smtClean="0">
                          <a:latin typeface="+mn-ea"/>
                          <a:ea typeface="+mn-ea"/>
                        </a:rPr>
                        <a:t>제품구매</a:t>
                      </a:r>
                      <a:r>
                        <a:rPr lang="en-US" altLang="ko-KR" sz="800" dirty="0" smtClean="0">
                          <a:latin typeface="+mn-ea"/>
                          <a:ea typeface="+mn-ea"/>
                        </a:rPr>
                        <a:t>+</a:t>
                      </a:r>
                      <a:r>
                        <a:rPr lang="ko-KR" altLang="en-US" sz="800" dirty="0" smtClean="0">
                          <a:latin typeface="+mn-ea"/>
                          <a:ea typeface="+mn-ea"/>
                        </a:rPr>
                        <a:t>추가구성품할인</a:t>
                      </a:r>
                      <a:r>
                        <a:rPr lang="ko-KR" altLang="en-US" sz="800" b="0" u="none" kern="1200" baseline="0" noProof="0" dirty="0" smtClean="0">
                          <a:solidFill>
                            <a:schemeClr val="tx1"/>
                          </a:solidFill>
                          <a:latin typeface="+mn-ea"/>
                          <a:ea typeface="+mn-ea"/>
                          <a:cs typeface="+mn-cs"/>
                          <a:sym typeface="Wingdings 2" pitchFamily="18" charset="2"/>
                        </a:rPr>
                        <a:t>이 적용된 제품의 </a:t>
                      </a:r>
                      <a:r>
                        <a:rPr lang="ko-KR" altLang="en-US" sz="800" b="0" u="none" kern="1200" baseline="0" noProof="0" dirty="0" err="1" smtClean="0">
                          <a:solidFill>
                            <a:schemeClr val="tx1"/>
                          </a:solidFill>
                          <a:latin typeface="+mn-ea"/>
                          <a:ea typeface="+mn-ea"/>
                          <a:cs typeface="+mn-cs"/>
                          <a:sym typeface="Wingdings 2" pitchFamily="18" charset="2"/>
                        </a:rPr>
                        <a:t>대상제품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반품수량과</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추가구성품</a:t>
                      </a:r>
                      <a:r>
                        <a:rPr lang="ko-KR" altLang="en-US" sz="800" b="0" u="none" kern="1200" baseline="0" noProof="0" dirty="0" smtClean="0">
                          <a:solidFill>
                            <a:schemeClr val="tx1"/>
                          </a:solidFill>
                          <a:latin typeface="+mn-ea"/>
                          <a:ea typeface="+mn-ea"/>
                          <a:cs typeface="+mn-cs"/>
                          <a:sym typeface="Wingdings 2" pitchFamily="18" charset="2"/>
                        </a:rPr>
                        <a:t> 수량이 맞지 않음</a:t>
                      </a:r>
                      <a:endParaRPr lang="en-US" altLang="ko-KR" sz="800" b="0" u="none" kern="1200" baseline="0" noProof="0" dirty="0" smtClean="0">
                        <a:solidFill>
                          <a:schemeClr val="tx1"/>
                        </a:solidFill>
                        <a:latin typeface="+mn-ea"/>
                        <a:ea typeface="+mn-ea"/>
                        <a:cs typeface="+mn-cs"/>
                        <a:sym typeface="Wingdings 2" pitchFamily="18" charset="2"/>
                      </a:endParaRPr>
                    </a:p>
                    <a:p>
                      <a:pPr marL="271463" marR="0" lvl="0" indent="-93663" algn="l" defTabSz="844083" rtl="0" eaLnBrk="1" fontAlgn="auto" latinLnBrk="1" hangingPunct="1">
                        <a:lnSpc>
                          <a:spcPts val="1200"/>
                        </a:lnSpc>
                        <a:spcBef>
                          <a:spcPts val="0"/>
                        </a:spcBef>
                        <a:spcAft>
                          <a:spcPts val="0"/>
                        </a:spcAft>
                        <a:buClrTx/>
                        <a:buSzTx/>
                        <a:buFontTx/>
                        <a:buAutoNum type="arabicPeriod"/>
                        <a:tabLst/>
                        <a:defRPr/>
                      </a:pPr>
                      <a:r>
                        <a:rPr lang="en-US" altLang="ko-KR" sz="800" b="0" u="none" kern="1200" baseline="0" noProof="0" dirty="0" smtClean="0">
                          <a:solidFill>
                            <a:schemeClr val="tx1"/>
                          </a:solidFill>
                          <a:latin typeface="+mn-ea"/>
                          <a:ea typeface="+mn-ea"/>
                          <a:cs typeface="+mn-cs"/>
                          <a:sym typeface="Wingdings 2" pitchFamily="18" charset="2"/>
                        </a:rPr>
                        <a:t>N+% </a:t>
                      </a:r>
                      <a:r>
                        <a:rPr lang="ko-KR" altLang="en-US" sz="800" b="0" u="none" kern="1200" baseline="0" noProof="0" dirty="0" smtClean="0">
                          <a:solidFill>
                            <a:schemeClr val="tx1"/>
                          </a:solidFill>
                          <a:latin typeface="+mn-ea"/>
                          <a:ea typeface="+mn-ea"/>
                          <a:cs typeface="+mn-cs"/>
                          <a:sym typeface="Wingdings 2" pitchFamily="18" charset="2"/>
                        </a:rPr>
                        <a:t>할인이 적용된 제품 중 </a:t>
                      </a:r>
                      <a:r>
                        <a:rPr lang="ko-KR" altLang="en-US" sz="800" b="0" u="none" kern="1200" baseline="0" noProof="0" dirty="0" err="1" smtClean="0">
                          <a:solidFill>
                            <a:schemeClr val="tx1"/>
                          </a:solidFill>
                          <a:latin typeface="+mn-ea"/>
                          <a:ea typeface="+mn-ea"/>
                          <a:cs typeface="+mn-cs"/>
                          <a:sym typeface="Wingdings 2" pitchFamily="18" charset="2"/>
                        </a:rPr>
                        <a:t>일부제품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일부 수량만 선택 됨</a:t>
                      </a:r>
                      <a:endParaRPr lang="en-US" altLang="ko-KR" sz="800" b="0" u="none" kern="1200" baseline="0" noProof="0" dirty="0" smtClean="0">
                        <a:solidFill>
                          <a:schemeClr val="tx1"/>
                        </a:solidFill>
                        <a:latin typeface="+mn-ea"/>
                        <a:ea typeface="+mn-ea"/>
                        <a:cs typeface="+mn-cs"/>
                        <a:sym typeface="Wingdings 2" pitchFamily="18" charset="2"/>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en-US" altLang="ko-KR" sz="800" b="0" u="none" kern="1200" baseline="0" dirty="0" smtClean="0">
                          <a:solidFill>
                            <a:schemeClr val="tx1"/>
                          </a:solidFill>
                          <a:latin typeface="+mn-ea"/>
                          <a:ea typeface="+mn-ea"/>
                          <a:cs typeface="+mn-cs"/>
                        </a:rPr>
                        <a:t>N+N </a:t>
                      </a:r>
                      <a:r>
                        <a:rPr lang="ko-KR" altLang="en-US" sz="800" b="0" u="none" kern="1200" baseline="0" dirty="0" smtClean="0">
                          <a:solidFill>
                            <a:schemeClr val="tx1"/>
                          </a:solidFill>
                          <a:latin typeface="+mn-ea"/>
                          <a:ea typeface="+mn-ea"/>
                          <a:cs typeface="+mn-cs"/>
                        </a:rPr>
                        <a:t>할인이 적용된 제품이 묶음 수량에 맞지 않게 반품 수량이 설정됨</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회수지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미입력</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환불수단</a:t>
                      </a:r>
                      <a:r>
                        <a:rPr lang="ko-KR" altLang="en-US" sz="800" b="0" u="none" kern="1200" baseline="0" dirty="0" smtClean="0">
                          <a:solidFill>
                            <a:schemeClr val="tx1"/>
                          </a:solidFill>
                          <a:latin typeface="+mn-ea"/>
                          <a:ea typeface="+mn-ea"/>
                          <a:cs typeface="+mn-cs"/>
                        </a:rPr>
                        <a:t> 계좌정보 </a:t>
                      </a:r>
                      <a:r>
                        <a:rPr lang="ko-KR" altLang="en-US" sz="800" b="0" u="none" kern="1200" baseline="0" dirty="0" err="1" smtClean="0">
                          <a:solidFill>
                            <a:schemeClr val="tx1"/>
                          </a:solidFill>
                          <a:latin typeface="+mn-ea"/>
                          <a:ea typeface="+mn-ea"/>
                          <a:cs typeface="+mn-cs"/>
                        </a:rPr>
                        <a:t>미저장</a:t>
                      </a:r>
                      <a:r>
                        <a:rPr lang="ko-KR" altLang="en-US" sz="800" b="0" u="none" kern="1200" baseline="0" dirty="0" smtClean="0">
                          <a:solidFill>
                            <a:schemeClr val="tx1"/>
                          </a:solidFill>
                          <a:latin typeface="+mn-ea"/>
                          <a:ea typeface="+mn-ea"/>
                          <a:cs typeface="+mn-cs"/>
                        </a:rPr>
                        <a:t> 상태일 시 버튼 비활성화 상태</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1, 6, 7</a:t>
                      </a:r>
                      <a:r>
                        <a:rPr lang="ko-KR" altLang="en-US" sz="800" b="0" u="none" kern="1200" baseline="0" dirty="0" smtClean="0">
                          <a:solidFill>
                            <a:schemeClr val="tx1"/>
                          </a:solidFill>
                          <a:latin typeface="+mn-ea"/>
                          <a:ea typeface="+mn-ea"/>
                          <a:cs typeface="+mn-cs"/>
                        </a:rPr>
                        <a:t>번은 </a:t>
                      </a:r>
                      <a:r>
                        <a:rPr lang="ko-KR" altLang="en-US" sz="800" b="0" u="none" kern="1200" baseline="0" dirty="0" err="1" smtClean="0">
                          <a:solidFill>
                            <a:schemeClr val="tx1"/>
                          </a:solidFill>
                          <a:latin typeface="+mn-ea"/>
                          <a:ea typeface="+mn-ea"/>
                          <a:cs typeface="+mn-cs"/>
                        </a:rPr>
                        <a:t>반품사유</a:t>
                      </a:r>
                      <a:r>
                        <a:rPr lang="ko-KR" altLang="en-US" sz="800" b="0" u="none" kern="1200" baseline="0" dirty="0" smtClean="0">
                          <a:solidFill>
                            <a:schemeClr val="tx1"/>
                          </a:solidFill>
                          <a:latin typeface="+mn-ea"/>
                          <a:ea typeface="+mn-ea"/>
                          <a:cs typeface="+mn-cs"/>
                        </a:rPr>
                        <a:t> 무관</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2-5</a:t>
                      </a:r>
                      <a:r>
                        <a:rPr lang="ko-KR" altLang="en-US" sz="800" b="0" u="none" kern="1200" baseline="0" dirty="0" smtClean="0">
                          <a:solidFill>
                            <a:schemeClr val="tx1"/>
                          </a:solidFill>
                          <a:latin typeface="+mn-ea"/>
                          <a:ea typeface="+mn-ea"/>
                          <a:cs typeface="+mn-cs"/>
                        </a:rPr>
                        <a:t>번은 </a:t>
                      </a:r>
                      <a:r>
                        <a:rPr lang="ko-KR" altLang="en-US" sz="800" b="0" u="none" kern="1200" baseline="0" dirty="0" err="1" smtClean="0">
                          <a:solidFill>
                            <a:schemeClr val="tx1"/>
                          </a:solidFill>
                          <a:latin typeface="+mn-ea"/>
                          <a:ea typeface="+mn-ea"/>
                          <a:cs typeface="+mn-cs"/>
                        </a:rPr>
                        <a:t>반품사유가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단순변심</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일 시에만 해당</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1, 2-5, 6, 7</a:t>
                      </a:r>
                      <a:r>
                        <a:rPr lang="ko-KR" altLang="en-US" sz="800" b="0" u="none" kern="1200" baseline="0" dirty="0" smtClean="0">
                          <a:solidFill>
                            <a:schemeClr val="tx1"/>
                          </a:solidFill>
                          <a:latin typeface="+mn-ea"/>
                          <a:ea typeface="+mn-ea"/>
                          <a:cs typeface="+mn-cs"/>
                        </a:rPr>
                        <a:t>번 순으로 체크하여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제공</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2-5</a:t>
                      </a:r>
                      <a:r>
                        <a:rPr lang="ko-KR" altLang="en-US" sz="800" b="0" u="none" kern="1200" baseline="0" dirty="0" smtClean="0">
                          <a:solidFill>
                            <a:schemeClr val="tx1"/>
                          </a:solidFill>
                          <a:latin typeface="+mn-ea"/>
                          <a:ea typeface="+mn-ea"/>
                          <a:cs typeface="+mn-cs"/>
                        </a:rPr>
                        <a:t>번이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개 있을 시 </a:t>
                      </a: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목록 상단에 해당되는 케이스부터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제공</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비활성화 버튼 선택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반품 가능 기한이 지났을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환불예정금액이 있음</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완료 화면 호출</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추가결제금액이 있음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선택한 결제수단으로 결제완료 </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완료 화면 호출</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a:t>
                      </a:r>
                      <a:r>
                        <a:rPr lang="en-US" altLang="ko-KR" sz="800" dirty="0" smtClean="0">
                          <a:solidFill>
                            <a:srgbClr val="00BC70"/>
                          </a:solidFill>
                        </a:rPr>
                        <a:t> ####)</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kern="1200" dirty="0" smtClean="0">
                          <a:solidFill>
                            <a:schemeClr val="tx1"/>
                          </a:solidFill>
                          <a:latin typeface="+mn-lt"/>
                          <a:ea typeface="+mn-ea"/>
                          <a:cs typeface="+mn-cs"/>
                        </a:rPr>
                        <a:t>결제 실패 시 추가결제실패 </a:t>
                      </a:r>
                      <a:r>
                        <a:rPr lang="en-US" altLang="ko-KR" sz="800" b="0" kern="1200" dirty="0" smtClean="0">
                          <a:solidFill>
                            <a:schemeClr val="tx1"/>
                          </a:solidFill>
                          <a:latin typeface="+mn-lt"/>
                          <a:ea typeface="+mn-ea"/>
                          <a:cs typeface="+mn-cs"/>
                        </a:rPr>
                        <a:t>alert </a:t>
                      </a:r>
                      <a:r>
                        <a:rPr lang="ko-KR" altLang="en-US" sz="800" b="0" kern="1200" dirty="0" smtClean="0">
                          <a:solidFill>
                            <a:schemeClr val="tx1"/>
                          </a:solidFill>
                          <a:latin typeface="+mn-lt"/>
                          <a:ea typeface="+mn-ea"/>
                          <a:cs typeface="+mn-cs"/>
                        </a:rPr>
                        <a:t>호출</a:t>
                      </a:r>
                      <a:endParaRPr lang="ko-KR" altLang="en-US" sz="800" b="1" kern="1200" dirty="0" smtClean="0">
                        <a:solidFill>
                          <a:schemeClr val="tx1"/>
                        </a:solidFill>
                        <a:latin typeface="+mn-lt"/>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strike="noStrike" baseline="0" dirty="0" smtClean="0">
                          <a:solidFill>
                            <a:schemeClr val="tx1"/>
                          </a:solidFill>
                          <a:latin typeface="+mn-ea"/>
                          <a:ea typeface="+mn-ea"/>
                        </a:rPr>
                        <a:t>이전</a:t>
                      </a:r>
                      <a:endParaRPr lang="en-US" altLang="ko-KR" sz="800" b="1" u="none" strike="noStrike" baseline="0" dirty="0" smtClean="0">
                        <a:solidFill>
                          <a:schemeClr val="tx1"/>
                        </a:solidFill>
                        <a:latin typeface="+mn-ea"/>
                        <a:ea typeface="+mn-ea"/>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alert</a:t>
                      </a:r>
                      <a:r>
                        <a:rPr lang="ko-KR" altLang="en-US" sz="800" b="0" u="none" kern="1200" baseline="0" dirty="0" smtClean="0">
                          <a:solidFill>
                            <a:schemeClr val="tx1"/>
                          </a:solidFill>
                          <a:latin typeface="+mn-ea"/>
                          <a:ea typeface="+mn-ea"/>
                          <a:cs typeface="+mn-cs"/>
                        </a:rPr>
                        <a:t>으로 이전 화면으로 이동 의사 확인 후 승인 시 </a:t>
                      </a:r>
                      <a:r>
                        <a:rPr lang="ko-KR" altLang="en-US" sz="800" dirty="0" err="1" smtClean="0"/>
                        <a:t>반품신청</a:t>
                      </a:r>
                      <a:r>
                        <a:rPr lang="en-US" altLang="ko-KR" sz="800" dirty="0" smtClean="0"/>
                        <a:t>_</a:t>
                      </a:r>
                      <a:r>
                        <a:rPr lang="ko-KR" altLang="en-US" sz="800" dirty="0" err="1" smtClean="0"/>
                        <a:t>반품사유</a:t>
                      </a:r>
                      <a:r>
                        <a:rPr lang="ko-KR" altLang="en-US" sz="800" dirty="0" smtClean="0"/>
                        <a:t>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화면으로 이동</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a:t>
                      </a:r>
                      <a:r>
                        <a:rPr lang="en-US" altLang="ko-KR" sz="800" dirty="0" smtClean="0">
                          <a:solidFill>
                            <a:srgbClr val="00BC70"/>
                          </a:solidFill>
                        </a:rPr>
                        <a:t> ####</a:t>
                      </a:r>
                      <a:r>
                        <a:rPr lang="en-US" altLang="ko-KR" sz="800" dirty="0" smtClean="0"/>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dirty="0" smtClean="0"/>
                        <a:t>- ‘</a:t>
                      </a:r>
                      <a:r>
                        <a:rPr lang="ko-KR" altLang="en-US" sz="800" dirty="0" err="1" smtClean="0"/>
                        <a:t>반품신청</a:t>
                      </a:r>
                      <a:r>
                        <a:rPr lang="en-US" altLang="ko-KR" sz="800" dirty="0" smtClean="0"/>
                        <a:t>_</a:t>
                      </a:r>
                      <a:r>
                        <a:rPr lang="ko-KR" altLang="en-US" sz="800" dirty="0" err="1" smtClean="0"/>
                        <a:t>반품사유</a:t>
                      </a:r>
                      <a:r>
                        <a:rPr lang="en-US" altLang="ko-KR" sz="800" dirty="0" smtClean="0"/>
                        <a:t>’</a:t>
                      </a:r>
                      <a:r>
                        <a:rPr lang="ko-KR" altLang="en-US" sz="800" dirty="0" smtClean="0"/>
                        <a:t> 화면에 입력했던 정보 유지된 상태</a:t>
                      </a:r>
                      <a:endParaRPr lang="en-US" altLang="ko-KR" sz="800" dirty="0" smtClean="0"/>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취소</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클릭</a:t>
                      </a:r>
                      <a:r>
                        <a:rPr lang="en-US" altLang="ko-KR" sz="800" b="0" baseline="0" dirty="0" smtClean="0"/>
                        <a:t>: alert</a:t>
                      </a:r>
                      <a:r>
                        <a:rPr lang="ko-KR" altLang="en-US" sz="800" b="0" baseline="0" dirty="0" smtClean="0"/>
                        <a:t>으로 이탈 의사 확인 후 승인 시 </a:t>
                      </a:r>
                      <a:r>
                        <a:rPr lang="ko-KR" altLang="en-US" sz="800" b="0" baseline="0" dirty="0" err="1" smtClean="0"/>
                        <a:t>반품신청</a:t>
                      </a:r>
                      <a:r>
                        <a:rPr lang="ko-KR" altLang="en-US" sz="800" b="0" baseline="0" dirty="0" smtClean="0"/>
                        <a:t> 화면을 호출한 화면으로 이동</a:t>
                      </a:r>
                      <a:endParaRPr lang="en-US" altLang="ko-KR" sz="800" b="0" baseline="0" dirty="0" smtClean="0"/>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ext uri="{D42A27DB-BD31-4B8C-83A1-F6EECF244321}">
                <p14:modId xmlns:p14="http://schemas.microsoft.com/office/powerpoint/2010/main" val="225459315"/>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모서리가 둥근 직사각형 265">
            <a:extLst>
              <a:ext uri="{FF2B5EF4-FFF2-40B4-BE49-F238E27FC236}">
                <a16:creationId xmlns:a16="http://schemas.microsoft.com/office/drawing/2014/main" id="{31616FFB-3FF0-C846-C1A8-366204588010}"/>
              </a:ext>
            </a:extLst>
          </p:cNvPr>
          <p:cNvSpPr/>
          <p:nvPr/>
        </p:nvSpPr>
        <p:spPr>
          <a:xfrm>
            <a:off x="3866509" y="5597740"/>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bg1"/>
                </a:solidFill>
              </a:rPr>
              <a:t>반품신청</a:t>
            </a:r>
            <a:endParaRPr lang="ko-KR" altLang="en-US" sz="800" b="1" dirty="0">
              <a:solidFill>
                <a:schemeClr val="bg1"/>
              </a:solidFill>
            </a:endParaRPr>
          </a:p>
        </p:txBody>
      </p:sp>
      <p:grpSp>
        <p:nvGrpSpPr>
          <p:cNvPr id="29" name="그룹 28"/>
          <p:cNvGrpSpPr/>
          <p:nvPr/>
        </p:nvGrpSpPr>
        <p:grpSpPr>
          <a:xfrm>
            <a:off x="1500537" y="5597740"/>
            <a:ext cx="2312221" cy="337938"/>
            <a:chOff x="1497780" y="5616040"/>
            <a:chExt cx="2328444" cy="337938"/>
          </a:xfrm>
        </p:grpSpPr>
        <p:sp>
          <p:nvSpPr>
            <p:cNvPr id="30" name="모서리가 둥근 직사각형 264">
              <a:extLst>
                <a:ext uri="{FF2B5EF4-FFF2-40B4-BE49-F238E27FC236}">
                  <a16:creationId xmlns:a16="http://schemas.microsoft.com/office/drawing/2014/main" id="{F6DF594A-5B81-9C31-51F8-1802D3355EA8}"/>
                </a:ext>
              </a:extLst>
            </p:cNvPr>
            <p:cNvSpPr/>
            <p:nvPr/>
          </p:nvSpPr>
          <p:spPr>
            <a:xfrm>
              <a:off x="1497780" y="5616040"/>
              <a:ext cx="1141836"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31" name="모서리가 둥근 직사각형 264">
              <a:extLst>
                <a:ext uri="{FF2B5EF4-FFF2-40B4-BE49-F238E27FC236}">
                  <a16:creationId xmlns:a16="http://schemas.microsoft.com/office/drawing/2014/main" id="{F6DF594A-5B81-9C31-51F8-1802D3355EA8}"/>
                </a:ext>
              </a:extLst>
            </p:cNvPr>
            <p:cNvSpPr/>
            <p:nvPr/>
          </p:nvSpPr>
          <p:spPr>
            <a:xfrm>
              <a:off x="2659824" y="5616040"/>
              <a:ext cx="116640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이전</a:t>
              </a:r>
              <a:endParaRPr lang="ko-KR" altLang="en-US" sz="800" b="1" dirty="0">
                <a:solidFill>
                  <a:schemeClr val="tx1"/>
                </a:solidFill>
              </a:endParaRPr>
            </a:p>
          </p:txBody>
        </p:sp>
      </p:grpSp>
      <p:sp>
        <p:nvSpPr>
          <p:cNvPr id="20" name="모서리가 둥근 직사각형 265">
            <a:extLst>
              <a:ext uri="{FF2B5EF4-FFF2-40B4-BE49-F238E27FC236}">
                <a16:creationId xmlns:a16="http://schemas.microsoft.com/office/drawing/2014/main" id="{31616FFB-3FF0-C846-C1A8-366204588010}"/>
              </a:ext>
            </a:extLst>
          </p:cNvPr>
          <p:cNvSpPr/>
          <p:nvPr/>
        </p:nvSpPr>
        <p:spPr>
          <a:xfrm>
            <a:off x="3866205" y="4861933"/>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bg1"/>
                </a:solidFill>
              </a:rPr>
              <a:t>반품신청</a:t>
            </a:r>
            <a:r>
              <a:rPr lang="en-US" altLang="ko-KR" sz="800" b="1" dirty="0">
                <a:solidFill>
                  <a:schemeClr val="bg1"/>
                </a:solidFill>
              </a:rPr>
              <a:t>(5,000</a:t>
            </a:r>
            <a:r>
              <a:rPr lang="ko-KR" altLang="en-US" sz="800" b="1" dirty="0">
                <a:solidFill>
                  <a:schemeClr val="bg1"/>
                </a:solidFill>
              </a:rPr>
              <a:t>원 결제</a:t>
            </a:r>
            <a:r>
              <a:rPr lang="en-US" altLang="ko-KR" sz="800" b="1" dirty="0">
                <a:solidFill>
                  <a:schemeClr val="bg1"/>
                </a:solidFill>
              </a:rPr>
              <a:t>)</a:t>
            </a:r>
            <a:endParaRPr lang="ko-KR" altLang="en-US" sz="800" b="1" dirty="0">
              <a:solidFill>
                <a:schemeClr val="bg1"/>
              </a:solidFill>
            </a:endParaRPr>
          </a:p>
        </p:txBody>
      </p:sp>
      <p:sp>
        <p:nvSpPr>
          <p:cNvPr id="153" name="TextBox 152"/>
          <p:cNvSpPr txBox="1"/>
          <p:nvPr/>
        </p:nvSpPr>
        <p:spPr>
          <a:xfrm>
            <a:off x="1465491" y="841945"/>
            <a:ext cx="800219" cy="215444"/>
          </a:xfrm>
          <a:prstGeom prst="rect">
            <a:avLst/>
          </a:prstGeom>
          <a:noFill/>
        </p:spPr>
        <p:txBody>
          <a:bodyPr wrap="none" rtlCol="0">
            <a:spAutoFit/>
          </a:bodyPr>
          <a:lstStyle/>
          <a:p>
            <a:r>
              <a:rPr lang="ko-KR" altLang="en-US" sz="800" b="1" dirty="0" smtClean="0">
                <a:latin typeface="+mn-ea"/>
              </a:rPr>
              <a:t>반품금액정보</a:t>
            </a:r>
            <a:endParaRPr lang="ko-KR" altLang="en-US" sz="800" b="1" dirty="0">
              <a:latin typeface="+mn-ea"/>
            </a:endParaRPr>
          </a:p>
        </p:txBody>
      </p:sp>
      <p:sp>
        <p:nvSpPr>
          <p:cNvPr id="34" name="직사각형 33"/>
          <p:cNvSpPr/>
          <p:nvPr/>
        </p:nvSpPr>
        <p:spPr>
          <a:xfrm>
            <a:off x="1595156" y="3397055"/>
            <a:ext cx="7258651" cy="557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ko-KR" altLang="en-US" sz="800" dirty="0" smtClean="0">
                <a:solidFill>
                  <a:schemeClr val="tx1">
                    <a:lumMod val="50000"/>
                    <a:lumOff val="50000"/>
                  </a:schemeClr>
                </a:solidFill>
              </a:rPr>
              <a:t>주문 시 사용한 뷰티포인트는 </a:t>
            </a:r>
            <a:r>
              <a:rPr lang="ko-KR" altLang="en-US" sz="800" dirty="0" err="1" smtClean="0">
                <a:solidFill>
                  <a:schemeClr val="tx1">
                    <a:lumMod val="50000"/>
                    <a:lumOff val="50000"/>
                  </a:schemeClr>
                </a:solidFill>
              </a:rPr>
              <a:t>환불되며</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적립 뷰티포인트는 반환됩니다</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단</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소멸 예정인 뷰티포인트는 반환되지 않습니다</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smtClean="0">
                <a:solidFill>
                  <a:schemeClr val="tx1">
                    <a:lumMod val="50000"/>
                    <a:lumOff val="50000"/>
                  </a:schemeClr>
                </a:solidFill>
              </a:rPr>
              <a:t>반품 완료 시 사용했던 쿠폰은 유효기간이 남아있을 경우 복구해드립니다</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err="1" smtClean="0">
                <a:solidFill>
                  <a:schemeClr val="tx1">
                    <a:lumMod val="50000"/>
                    <a:lumOff val="50000"/>
                  </a:schemeClr>
                </a:solidFill>
              </a:rPr>
              <a:t>샘플마켓</a:t>
            </a:r>
            <a:r>
              <a:rPr lang="ko-KR" altLang="en-US" sz="800" dirty="0" smtClean="0">
                <a:solidFill>
                  <a:schemeClr val="tx1">
                    <a:lumMod val="50000"/>
                    <a:lumOff val="50000"/>
                  </a:schemeClr>
                </a:solidFill>
              </a:rPr>
              <a:t> 제품</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증정품에</a:t>
            </a:r>
            <a:r>
              <a:rPr lang="ko-KR" altLang="en-US" sz="800" dirty="0" smtClean="0">
                <a:solidFill>
                  <a:schemeClr val="tx1">
                    <a:lumMod val="50000"/>
                    <a:lumOff val="50000"/>
                  </a:schemeClr>
                </a:solidFill>
              </a:rPr>
              <a:t> 문제가 있어 반품이 필요할 시 고객센터로 문의해 주세요</a:t>
            </a:r>
            <a:r>
              <a:rPr lang="en-US" altLang="ko-KR" sz="800" dirty="0" smtClean="0">
                <a:solidFill>
                  <a:schemeClr val="tx1">
                    <a:lumMod val="50000"/>
                    <a:lumOff val="50000"/>
                  </a:schemeClr>
                </a:solidFill>
              </a:rPr>
              <a:t>. </a:t>
            </a:r>
            <a:r>
              <a:rPr lang="en-US" altLang="ko-KR" sz="800" dirty="0">
                <a:solidFill>
                  <a:schemeClr val="tx1">
                    <a:lumMod val="50000"/>
                    <a:lumOff val="50000"/>
                  </a:schemeClr>
                </a:solidFill>
              </a:rPr>
              <a:t>(</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37" name="직사각형 36"/>
          <p:cNvSpPr/>
          <p:nvPr/>
        </p:nvSpPr>
        <p:spPr>
          <a:xfrm>
            <a:off x="72427" y="6031081"/>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graphicFrame>
        <p:nvGraphicFramePr>
          <p:cNvPr id="38" name="표 37"/>
          <p:cNvGraphicFramePr>
            <a:graphicFrameLocks noGrp="1"/>
          </p:cNvGraphicFramePr>
          <p:nvPr>
            <p:extLst>
              <p:ext uri="{D42A27DB-BD31-4B8C-83A1-F6EECF244321}">
                <p14:modId xmlns:p14="http://schemas.microsoft.com/office/powerpoint/2010/main" val="3020863511"/>
              </p:ext>
            </p:extLst>
          </p:nvPr>
        </p:nvGraphicFramePr>
        <p:xfrm>
          <a:off x="1602958" y="1156257"/>
          <a:ext cx="7250849" cy="2148881"/>
        </p:xfrm>
        <a:graphic>
          <a:graphicData uri="http://schemas.openxmlformats.org/drawingml/2006/table">
            <a:tbl>
              <a:tblPr firstRow="1" bandRow="1">
                <a:tableStyleId>{2D5ABB26-0587-4C30-8999-92F81FD0307C}</a:tableStyleId>
              </a:tblPr>
              <a:tblGrid>
                <a:gridCol w="3311010">
                  <a:extLst>
                    <a:ext uri="{9D8B030D-6E8A-4147-A177-3AD203B41FA5}">
                      <a16:colId xmlns:a16="http://schemas.microsoft.com/office/drawing/2014/main" val="1827514643"/>
                    </a:ext>
                  </a:extLst>
                </a:gridCol>
                <a:gridCol w="3939839">
                  <a:extLst>
                    <a:ext uri="{9D8B030D-6E8A-4147-A177-3AD203B41FA5}">
                      <a16:colId xmlns:a16="http://schemas.microsoft.com/office/drawing/2014/main" val="3409155024"/>
                    </a:ext>
                  </a:extLst>
                </a:gridCol>
              </a:tblGrid>
              <a:tr h="211467">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03075">
                <a:tc>
                  <a:txBody>
                    <a:bodyPr/>
                    <a:lstStyle/>
                    <a:p>
                      <a:pPr>
                        <a:lnSpc>
                          <a:spcPct val="150000"/>
                        </a:lnSpc>
                      </a:pPr>
                      <a:r>
                        <a:rPr lang="ko-KR" altLang="en-US" sz="800" b="1" kern="1200" dirty="0" err="1" smtClean="0">
                          <a:solidFill>
                            <a:schemeClr val="tx1">
                              <a:lumMod val="75000"/>
                              <a:lumOff val="25000"/>
                            </a:schemeClr>
                          </a:solidFill>
                          <a:latin typeface="+mn-ea"/>
                          <a:ea typeface="+mn-ea"/>
                          <a:cs typeface="+mn-cs"/>
                        </a:rPr>
                        <a:t>할인금액</a:t>
                      </a:r>
                      <a:endParaRPr lang="en-US" altLang="ko-KR" sz="800" b="1" kern="1200" dirty="0" smtClean="0">
                        <a:solidFill>
                          <a:schemeClr val="tx1">
                            <a:lumMod val="75000"/>
                            <a:lumOff val="25000"/>
                          </a:schemeClr>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03075">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010293"/>
                  </a:ext>
                </a:extLst>
              </a:tr>
              <a:tr h="157792">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 할인</a:t>
                      </a:r>
                      <a:endParaRPr lang="en-US" altLang="ko-KR" sz="800" baseline="0" dirty="0" smtClean="0">
                        <a:solidFill>
                          <a:schemeClr val="bg1">
                            <a:lumMod val="65000"/>
                          </a:schemeClr>
                        </a:solidFill>
                        <a:latin typeface="+mn-ea"/>
                      </a:endParaRPr>
                    </a:p>
                  </a:txBody>
                  <a:tcPr marT="0" marB="0"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7998891"/>
                  </a:ext>
                </a:extLst>
              </a:tr>
              <a:tr h="157792">
                <a:tc>
                  <a:txBody>
                    <a:bodyPr/>
                    <a:lstStyle/>
                    <a:p>
                      <a:r>
                        <a:rPr lang="ko-KR" altLang="en-US" sz="800" b="1" dirty="0" err="1" smtClean="0">
                          <a:solidFill>
                            <a:schemeClr val="tx1">
                              <a:lumMod val="75000"/>
                              <a:lumOff val="25000"/>
                            </a:schemeClr>
                          </a:solidFill>
                          <a:latin typeface="+mn-ea"/>
                        </a:rPr>
                        <a:t>반품배송비</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5779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2055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700" dirty="0" err="1" smtClean="0">
                          <a:solidFill>
                            <a:prstClr val="black">
                              <a:lumMod val="65000"/>
                              <a:lumOff val="35000"/>
                            </a:prstClr>
                          </a:solidFill>
                        </a:rPr>
                        <a:t>반환예상</a:t>
                      </a:r>
                      <a:r>
                        <a:rPr lang="ko-KR" altLang="en-US" sz="700" dirty="0" smtClean="0">
                          <a:solidFill>
                            <a:prstClr val="black">
                              <a:lumMod val="65000"/>
                              <a:lumOff val="35000"/>
                            </a:prstClr>
                          </a:solidFill>
                        </a:rPr>
                        <a:t> </a:t>
                      </a:r>
                      <a:r>
                        <a:rPr lang="ko-KR" altLang="en-US" sz="700" dirty="0" err="1" smtClean="0">
                          <a:solidFill>
                            <a:prstClr val="black">
                              <a:lumMod val="65000"/>
                              <a:lumOff val="35000"/>
                            </a:prstClr>
                          </a:solidFill>
                        </a:rPr>
                        <a:t>뷰티포인트</a:t>
                      </a:r>
                      <a:r>
                        <a:rPr lang="ko-KR" altLang="en-US" sz="700" dirty="0" smtClean="0">
                          <a:solidFill>
                            <a:srgbClr val="00BC70"/>
                          </a:solidFill>
                          <a:latin typeface="+mn-ea"/>
                        </a:rPr>
                        <a:t> </a:t>
                      </a:r>
                      <a:r>
                        <a:rPr lang="en-US" altLang="ko-KR" sz="700" dirty="0" smtClean="0">
                          <a:solidFill>
                            <a:srgbClr val="00BC70"/>
                          </a:solidFill>
                          <a:latin typeface="+mn-ea"/>
                        </a:rPr>
                        <a:t>3,000P</a:t>
                      </a:r>
                      <a:endParaRPr lang="ko-KR" altLang="en-US" sz="7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598912"/>
                  </a:ext>
                </a:extLst>
              </a:tr>
              <a:tr h="36448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 </a:t>
                      </a:r>
                      <a:r>
                        <a:rPr lang="ko-KR" altLang="en-US" sz="800" b="0" kern="1200" dirty="0" err="1" smtClean="0">
                          <a:solidFill>
                            <a:schemeClr val="tx1">
                              <a:lumMod val="85000"/>
                              <a:lumOff val="15000"/>
                            </a:schemeClr>
                          </a:solidFill>
                          <a:latin typeface="+mn-lt"/>
                          <a:ea typeface="+mn-ea"/>
                          <a:cs typeface="+mn-cs"/>
                        </a:rPr>
                        <a:t>환불수단</a:t>
                      </a:r>
                      <a:endParaRPr lang="ko-KR" altLang="en-US" sz="800" b="0" kern="1200" dirty="0" smtClean="0">
                        <a:solidFill>
                          <a:schemeClr val="tx1">
                            <a:lumMod val="85000"/>
                            <a:lumOff val="15000"/>
                          </a:schemeClr>
                        </a:solidFill>
                        <a:latin typeface="+mn-lt"/>
                        <a:ea typeface="+mn-ea"/>
                        <a:cs typeface="+mn-cs"/>
                      </a:endParaRP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 취소 </a:t>
                      </a: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29777"/>
                  </a:ext>
                </a:extLst>
              </a:tr>
            </a:tbl>
          </a:graphicData>
        </a:graphic>
      </p:graphicFrame>
      <p:sp>
        <p:nvSpPr>
          <p:cNvPr id="28" name="자유형 43">
            <a:extLst>
              <a:ext uri="{FF2B5EF4-FFF2-40B4-BE49-F238E27FC236}">
                <a16:creationId xmlns:a16="http://schemas.microsoft.com/office/drawing/2014/main" id="{D86851AA-CA2D-F50D-FF14-736C93C9A774}"/>
              </a:ext>
            </a:extLst>
          </p:cNvPr>
          <p:cNvSpPr/>
          <p:nvPr/>
        </p:nvSpPr>
        <p:spPr>
          <a:xfrm>
            <a:off x="1501358" y="1932325"/>
            <a:ext cx="7436945" cy="211086"/>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중략</a:t>
            </a:r>
            <a:endParaRPr lang="ko-KR" altLang="en-US" sz="800" dirty="0">
              <a:solidFill>
                <a:schemeClr val="tx1">
                  <a:lumMod val="50000"/>
                  <a:lumOff val="50000"/>
                </a:schemeClr>
              </a:solidFill>
            </a:endParaRPr>
          </a:p>
        </p:txBody>
      </p:sp>
      <p:sp>
        <p:nvSpPr>
          <p:cNvPr id="18" name="Oval 611">
            <a:extLst>
              <a:ext uri="{FF2B5EF4-FFF2-40B4-BE49-F238E27FC236}">
                <a16:creationId xmlns:a16="http://schemas.microsoft.com/office/drawing/2014/main" id="{8A3723C9-7A64-4677-9B95-EBFFA02C0DC4}"/>
              </a:ext>
            </a:extLst>
          </p:cNvPr>
          <p:cNvSpPr>
            <a:spLocks noChangeArrowheads="1"/>
          </p:cNvSpPr>
          <p:nvPr/>
        </p:nvSpPr>
        <p:spPr bwMode="auto">
          <a:xfrm>
            <a:off x="2598321" y="555538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9" name="모서리가 둥근 직사각형 265">
            <a:extLst>
              <a:ext uri="{FF2B5EF4-FFF2-40B4-BE49-F238E27FC236}">
                <a16:creationId xmlns:a16="http://schemas.microsoft.com/office/drawing/2014/main" id="{31616FFB-3FF0-C846-C1A8-366204588010}"/>
              </a:ext>
            </a:extLst>
          </p:cNvPr>
          <p:cNvSpPr/>
          <p:nvPr/>
        </p:nvSpPr>
        <p:spPr>
          <a:xfrm>
            <a:off x="3872357" y="5974001"/>
            <a:ext cx="497899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반품신청</a:t>
            </a:r>
            <a:endParaRPr lang="ko-KR" altLang="en-US" sz="800" b="1" dirty="0">
              <a:solidFill>
                <a:schemeClr val="bg1"/>
              </a:solidFill>
            </a:endParaRPr>
          </a:p>
        </p:txBody>
      </p:sp>
      <p:sp>
        <p:nvSpPr>
          <p:cNvPr id="21" name="모서리가 둥근 직사각형 265">
            <a:extLst>
              <a:ext uri="{FF2B5EF4-FFF2-40B4-BE49-F238E27FC236}">
                <a16:creationId xmlns:a16="http://schemas.microsoft.com/office/drawing/2014/main" id="{31616FFB-3FF0-C846-C1A8-366204588010}"/>
              </a:ext>
            </a:extLst>
          </p:cNvPr>
          <p:cNvSpPr/>
          <p:nvPr/>
        </p:nvSpPr>
        <p:spPr>
          <a:xfrm>
            <a:off x="3865285" y="5230869"/>
            <a:ext cx="497899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bg1"/>
                </a:solidFill>
              </a:rPr>
              <a:t>반품신청</a:t>
            </a:r>
            <a:r>
              <a:rPr lang="en-US" altLang="ko-KR" sz="800" b="1" dirty="0">
                <a:solidFill>
                  <a:schemeClr val="bg1"/>
                </a:solidFill>
              </a:rPr>
              <a:t>(5,000</a:t>
            </a:r>
            <a:r>
              <a:rPr lang="ko-KR" altLang="en-US" sz="800" b="1" dirty="0">
                <a:solidFill>
                  <a:schemeClr val="bg1"/>
                </a:solidFill>
              </a:rPr>
              <a:t>원 결제</a:t>
            </a:r>
            <a:r>
              <a:rPr lang="en-US" altLang="ko-KR" sz="800" b="1" dirty="0">
                <a:solidFill>
                  <a:schemeClr val="bg1"/>
                </a:solidFill>
              </a:rPr>
              <a:t>)</a:t>
            </a:r>
            <a:endParaRPr lang="ko-KR" altLang="en-US" sz="800" b="1" dirty="0">
              <a:solidFill>
                <a:schemeClr val="bg1"/>
              </a:solidFill>
            </a:endParaRPr>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3774010" y="4739171"/>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465491" y="553507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51246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4" name="부제목 3"/>
          <p:cNvSpPr>
            <a:spLocks noGrp="1"/>
          </p:cNvSpPr>
          <p:nvPr>
            <p:ph type="subTitle" idx="1"/>
          </p:nvPr>
        </p:nvSpPr>
        <p:spPr/>
        <p:txBody>
          <a:bodyPr/>
          <a:lstStyle/>
          <a:p>
            <a:r>
              <a:rPr lang="en-US" altLang="ko-KR" dirty="0"/>
              <a:t> </a:t>
            </a:r>
            <a:r>
              <a:rPr lang="en-US" altLang="ko-KR" dirty="0" smtClean="0"/>
              <a:t>IN_PC_MYP_01_08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823925443"/>
              </p:ext>
            </p:extLst>
          </p:nvPr>
        </p:nvGraphicFramePr>
        <p:xfrm>
          <a:off x="9000565" y="44624"/>
          <a:ext cx="3152540" cy="4970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9-5. </a:t>
                      </a:r>
                      <a:r>
                        <a:rPr lang="ko-KR" altLang="en-US" sz="800" b="1" u="none" baseline="0" dirty="0" smtClean="0">
                          <a:solidFill>
                            <a:schemeClr val="tx1"/>
                          </a:solidFill>
                          <a:latin typeface="+mn-ea"/>
                          <a:ea typeface="+mn-ea"/>
                        </a:rPr>
                        <a:t>배송완료</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리뷰작성</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구매확정 버튼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리뷰작성</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리뷰 작성시 받을 수 있는 최대 포인트 안내하며 모든 제품의 리뷰 작성 시 버튼 </a:t>
                      </a:r>
                      <a:r>
                        <a:rPr lang="ko-KR" altLang="en-US" sz="800" b="0" u="none" baseline="0" dirty="0" err="1" smtClean="0">
                          <a:solidFill>
                            <a:schemeClr val="tx1"/>
                          </a:solidFill>
                          <a:latin typeface="+mn-ea"/>
                          <a:ea typeface="+mn-ea"/>
                        </a:rPr>
                        <a:t>미노출</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일부 제품의 리뷰 작성 시 남은 제품의 리뷰 작성시 받을 수 있는 최대 포인트 안내</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리뷰작성</a:t>
                      </a:r>
                      <a:r>
                        <a:rPr lang="ko-KR" altLang="en-US" sz="800" b="0" u="none" baseline="0" dirty="0" smtClean="0">
                          <a:solidFill>
                            <a:schemeClr val="tx1"/>
                          </a:solidFill>
                          <a:latin typeface="+mn-ea"/>
                          <a:ea typeface="+mn-ea"/>
                        </a:rPr>
                        <a:t> 클릭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리뷰작성</a:t>
                      </a:r>
                      <a:r>
                        <a:rPr lang="ko-KR" altLang="en-US" sz="800" b="0" u="none" baseline="0" dirty="0" smtClean="0">
                          <a:solidFill>
                            <a:schemeClr val="tx1"/>
                          </a:solidFill>
                          <a:latin typeface="+mn-ea"/>
                          <a:ea typeface="+mn-ea"/>
                        </a:rPr>
                        <a:t> 페이지로 이동</a:t>
                      </a:r>
                      <a:endParaRPr lang="en-US" altLang="ko-KR" sz="800" b="0" u="none" baseline="0" dirty="0" smtClean="0">
                        <a:solidFill>
                          <a:schemeClr val="tx1"/>
                        </a:solidFill>
                        <a:latin typeface="+mn-ea"/>
                        <a:ea typeface="+mn-ea"/>
                      </a:endParaRPr>
                    </a:p>
                    <a:p>
                      <a:pPr marL="92075"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-https://m.innisfree.com/kr/ko/mMypageReviewMain.do</a:t>
                      </a:r>
                    </a:p>
                    <a:p>
                      <a:pPr marL="92075" marR="0" indent="-82550"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배송완료 이후 </a:t>
                      </a:r>
                      <a:r>
                        <a:rPr lang="en-US" altLang="ko-KR" sz="800" b="0" u="none" baseline="0" dirty="0" smtClean="0">
                          <a:solidFill>
                            <a:schemeClr val="tx1"/>
                          </a:solidFill>
                          <a:latin typeface="+mn-ea"/>
                          <a:ea typeface="+mn-ea"/>
                        </a:rPr>
                        <a:t>14</a:t>
                      </a:r>
                      <a:r>
                        <a:rPr lang="ko-KR" altLang="en-US" sz="800" b="0" u="none" baseline="0" dirty="0" smtClean="0">
                          <a:solidFill>
                            <a:schemeClr val="tx1"/>
                          </a:solidFill>
                          <a:latin typeface="+mn-ea"/>
                          <a:ea typeface="+mn-ea"/>
                        </a:rPr>
                        <a:t>일이 경과했으나 주문 전량이 클레임 중일 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배송완료</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상태 유지</a:t>
                      </a:r>
                      <a:endParaRPr lang="en-US" altLang="ko-KR" sz="800" b="0" u="none" baseline="0" dirty="0" smtClean="0">
                        <a:solidFill>
                          <a:schemeClr val="tx1"/>
                        </a:solidFill>
                        <a:latin typeface="+mn-ea"/>
                        <a:ea typeface="+mn-ea"/>
                      </a:endParaRPr>
                    </a:p>
                    <a:p>
                      <a:pPr marL="180975" marR="0" indent="-88900"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구매확정 버튼은 </a:t>
                      </a:r>
                      <a:r>
                        <a:rPr lang="en-US" altLang="ko-KR" sz="800" b="0" u="none" baseline="0" dirty="0" smtClean="0">
                          <a:solidFill>
                            <a:schemeClr val="tx1"/>
                          </a:solidFill>
                          <a:latin typeface="+mn-ea"/>
                          <a:ea typeface="+mn-ea"/>
                        </a:rPr>
                        <a:t>hidden </a:t>
                      </a:r>
                      <a:r>
                        <a:rPr lang="ko-KR" altLang="en-US" sz="800" b="0" u="none" baseline="0" dirty="0" smtClean="0">
                          <a:solidFill>
                            <a:schemeClr val="tx1"/>
                          </a:solidFill>
                          <a:latin typeface="+mn-ea"/>
                          <a:ea typeface="+mn-ea"/>
                        </a:rPr>
                        <a:t>처리</a:t>
                      </a:r>
                      <a:endParaRPr lang="en-US" altLang="ko-KR" sz="800" b="0" u="none" baseline="0" dirty="0" smtClean="0">
                        <a:solidFill>
                          <a:schemeClr val="tx1"/>
                        </a:solidFill>
                        <a:latin typeface="+mn-ea"/>
                        <a:ea typeface="+mn-ea"/>
                      </a:endParaRPr>
                    </a:p>
                    <a:p>
                      <a:pPr marL="85725" marR="0" indent="-76200"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구매확정</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alert</a:t>
                      </a:r>
                      <a:r>
                        <a:rPr lang="ko-KR" altLang="en-US" sz="800" b="0" u="none" baseline="0" dirty="0" smtClean="0">
                          <a:solidFill>
                            <a:schemeClr val="tx1"/>
                          </a:solidFill>
                          <a:latin typeface="+mn-ea"/>
                          <a:ea typeface="+mn-ea"/>
                        </a:rPr>
                        <a:t>으로 구매확정의사 확인 후 승인 시 구매확정 처리</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반품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기 반품</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교환 완료 제품이 있으며 클레임 완료 후 </a:t>
                      </a:r>
                      <a:r>
                        <a:rPr lang="en-US" altLang="ko-KR" sz="800" b="0" u="none" kern="1200" baseline="0" dirty="0" smtClean="0">
                          <a:solidFill>
                            <a:schemeClr val="tx1"/>
                          </a:solidFill>
                          <a:latin typeface="+mn-ea"/>
                          <a:ea typeface="+mn-ea"/>
                          <a:cs typeface="+mn-cs"/>
                        </a:rPr>
                        <a:t>14</a:t>
                      </a:r>
                      <a:r>
                        <a:rPr lang="ko-KR" altLang="en-US" sz="800" b="0" u="none" kern="1200" baseline="0" dirty="0" smtClean="0">
                          <a:solidFill>
                            <a:schemeClr val="tx1"/>
                          </a:solidFill>
                          <a:latin typeface="+mn-ea"/>
                          <a:ea typeface="+mn-ea"/>
                          <a:cs typeface="+mn-cs"/>
                        </a:rPr>
                        <a:t>일 이전에 구매확정 시 해당 </a:t>
                      </a:r>
                      <a:r>
                        <a:rPr lang="ko-KR" altLang="en-US" sz="800" b="0" u="none" kern="1200" baseline="0" dirty="0" err="1" smtClean="0">
                          <a:solidFill>
                            <a:schemeClr val="tx1"/>
                          </a:solidFill>
                          <a:latin typeface="+mn-ea"/>
                          <a:ea typeface="+mn-ea"/>
                          <a:cs typeface="+mn-cs"/>
                        </a:rPr>
                        <a:t>클레임건은</a:t>
                      </a:r>
                      <a:r>
                        <a:rPr lang="ko-KR" altLang="en-US" sz="800" b="0" u="none" kern="1200" baseline="0" dirty="0" smtClean="0">
                          <a:solidFill>
                            <a:schemeClr val="tx1"/>
                          </a:solidFill>
                          <a:latin typeface="+mn-ea"/>
                          <a:ea typeface="+mn-ea"/>
                          <a:cs typeface="+mn-cs"/>
                        </a:rPr>
                        <a:t> 재 클레임 불가</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 페이지로 이동</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교환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반품 페이지로 이동</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혹은 반품 중인 제품이 있을 시 버튼 비활성화</a:t>
                      </a:r>
                      <a:endParaRPr lang="en-US" altLang="ko-KR" sz="800" b="0" u="none" baseline="0" dirty="0" smtClean="0">
                        <a:solidFill>
                          <a:schemeClr val="tx1"/>
                        </a:solidFill>
                        <a:latin typeface="+mn-ea"/>
                        <a:ea typeface="+mn-ea"/>
                      </a:endParaRPr>
                    </a:p>
                    <a:p>
                      <a:pPr marL="182563" marR="0" indent="-9048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비활성화 반품 버튼 탭 시 </a:t>
                      </a:r>
                      <a:r>
                        <a:rPr lang="en-US" altLang="ko-KR" sz="800" b="0" u="none" baseline="0" dirty="0" smtClean="0">
                          <a:solidFill>
                            <a:schemeClr val="tx1"/>
                          </a:solidFill>
                          <a:latin typeface="+mn-ea"/>
                          <a:ea typeface="+mn-ea"/>
                        </a:rPr>
                        <a:t>Alert </a:t>
                      </a:r>
                      <a:r>
                        <a:rPr lang="ko-KR" altLang="en-US" sz="800" b="0" u="none" baseline="0" dirty="0" smtClean="0">
                          <a:solidFill>
                            <a:schemeClr val="tx1"/>
                          </a:solidFill>
                          <a:latin typeface="+mn-ea"/>
                          <a:ea typeface="+mn-ea"/>
                        </a:rPr>
                        <a:t>으로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오류 알림</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sym typeface="Wingdings" panose="05000000000000000000" pitchFamily="2" charset="2"/>
                        </a:rPr>
                        <a:t>9-6. </a:t>
                      </a:r>
                      <a:r>
                        <a:rPr lang="ko-KR" altLang="en-US" sz="800" b="1" u="none" baseline="0" dirty="0" smtClean="0">
                          <a:solidFill>
                            <a:schemeClr val="tx1"/>
                          </a:solidFill>
                          <a:latin typeface="+mn-ea"/>
                          <a:ea typeface="+mn-ea"/>
                          <a:sym typeface="Wingdings" panose="05000000000000000000" pitchFamily="2" charset="2"/>
                        </a:rPr>
                        <a:t>구매확정</a:t>
                      </a:r>
                      <a:endParaRPr lang="en-US" altLang="ko-KR" sz="800" b="1" u="none" baseline="0" dirty="0" smtClean="0">
                        <a:solidFill>
                          <a:schemeClr val="tx1"/>
                        </a:solidFill>
                        <a:latin typeface="+mn-ea"/>
                        <a:ea typeface="+mn-ea"/>
                        <a:sym typeface="Wingdings" panose="05000000000000000000" pitchFamily="2" charset="2"/>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sym typeface="Wingdings" panose="05000000000000000000" pitchFamily="2" charset="2"/>
                        </a:rPr>
                        <a:t>구매 </a:t>
                      </a:r>
                      <a:r>
                        <a:rPr lang="ko-KR" altLang="en-US" sz="800" b="0" u="none" baseline="0" dirty="0" err="1" smtClean="0">
                          <a:solidFill>
                            <a:schemeClr val="tx1"/>
                          </a:solidFill>
                          <a:latin typeface="+mn-ea"/>
                          <a:ea typeface="+mn-ea"/>
                          <a:sym typeface="Wingdings" panose="05000000000000000000" pitchFamily="2" charset="2"/>
                        </a:rPr>
                        <a:t>뷰티포인트</a:t>
                      </a:r>
                      <a:r>
                        <a:rPr lang="ko-KR" altLang="en-US" sz="800" b="0" u="none" baseline="0" dirty="0" smtClean="0">
                          <a:solidFill>
                            <a:schemeClr val="tx1"/>
                          </a:solidFill>
                          <a:latin typeface="+mn-ea"/>
                          <a:ea typeface="+mn-ea"/>
                          <a:sym typeface="Wingdings" panose="05000000000000000000" pitchFamily="2" charset="2"/>
                        </a:rPr>
                        <a:t> 지급되어 더 이상 교환</a:t>
                      </a:r>
                      <a:r>
                        <a:rPr lang="en-US" altLang="ko-KR" sz="800" b="0" u="none" baseline="0" dirty="0" smtClean="0">
                          <a:solidFill>
                            <a:schemeClr val="tx1"/>
                          </a:solidFill>
                          <a:latin typeface="+mn-ea"/>
                          <a:ea typeface="+mn-ea"/>
                          <a:sym typeface="Wingdings" panose="05000000000000000000" pitchFamily="2" charset="2"/>
                        </a:rPr>
                        <a:t>/</a:t>
                      </a:r>
                      <a:r>
                        <a:rPr lang="ko-KR" altLang="en-US" sz="800" b="0" u="none" baseline="0" dirty="0" smtClean="0">
                          <a:solidFill>
                            <a:schemeClr val="tx1"/>
                          </a:solidFill>
                          <a:latin typeface="+mn-ea"/>
                          <a:ea typeface="+mn-ea"/>
                          <a:sym typeface="Wingdings" panose="05000000000000000000" pitchFamily="2" charset="2"/>
                        </a:rPr>
                        <a:t>반품 할 수 없는 상태의 주문내역</a:t>
                      </a:r>
                      <a:endParaRPr lang="en-US" altLang="ko-KR" sz="800" b="0" u="none" baseline="0" dirty="0" smtClean="0">
                        <a:solidFill>
                          <a:schemeClr val="tx1"/>
                        </a:solidFill>
                        <a:latin typeface="+mn-ea"/>
                        <a:ea typeface="+mn-ea"/>
                        <a:sym typeface="Wingdings" panose="05000000000000000000" pitchFamily="2" charset="2"/>
                      </a:endParaRPr>
                    </a:p>
                    <a:p>
                      <a:pPr marL="17780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sym typeface="Wingdings" panose="05000000000000000000" pitchFamily="2" charset="2"/>
                        </a:rPr>
                        <a:t>배송완료 이후 </a:t>
                      </a:r>
                      <a:r>
                        <a:rPr lang="en-US" altLang="ko-KR" sz="800" b="0" u="none" kern="1200" baseline="0" dirty="0" smtClean="0">
                          <a:solidFill>
                            <a:schemeClr val="tx1"/>
                          </a:solidFill>
                          <a:latin typeface="+mn-ea"/>
                          <a:ea typeface="+mn-ea"/>
                          <a:cs typeface="+mn-cs"/>
                          <a:sym typeface="Wingdings" panose="05000000000000000000" pitchFamily="2" charset="2"/>
                        </a:rPr>
                        <a:t>14</a:t>
                      </a:r>
                      <a:r>
                        <a:rPr lang="ko-KR" altLang="en-US" sz="800" b="0" u="none" kern="1200" baseline="0" dirty="0" smtClean="0">
                          <a:solidFill>
                            <a:schemeClr val="tx1"/>
                          </a:solidFill>
                          <a:latin typeface="+mn-ea"/>
                          <a:ea typeface="+mn-ea"/>
                          <a:cs typeface="+mn-cs"/>
                          <a:sym typeface="Wingdings" panose="05000000000000000000" pitchFamily="2" charset="2"/>
                        </a:rPr>
                        <a:t>일이 경과했으나 일부 제품이 클레임 중일 시 해당 건 제외하고 구매확정 처리하고 </a:t>
                      </a:r>
                      <a:r>
                        <a:rPr lang="ko-KR" altLang="en-US" sz="800" b="0" u="none" kern="1200" baseline="0" dirty="0" err="1" smtClean="0">
                          <a:solidFill>
                            <a:schemeClr val="tx1"/>
                          </a:solidFill>
                          <a:latin typeface="+mn-ea"/>
                          <a:ea typeface="+mn-ea"/>
                          <a:cs typeface="+mn-cs"/>
                          <a:sym typeface="Wingdings" panose="05000000000000000000" pitchFamily="2" charset="2"/>
                        </a:rPr>
                        <a:t>주문상태</a:t>
                      </a:r>
                      <a:r>
                        <a:rPr lang="ko-KR" altLang="en-US" sz="800" b="0" u="none" kern="1200" baseline="0" dirty="0" smtClean="0">
                          <a:solidFill>
                            <a:schemeClr val="tx1"/>
                          </a:solidFill>
                          <a:latin typeface="+mn-ea"/>
                          <a:ea typeface="+mn-ea"/>
                          <a:cs typeface="+mn-cs"/>
                          <a:sym typeface="Wingdings" panose="05000000000000000000" pitchFamily="2" charset="2"/>
                        </a:rPr>
                        <a:t> 구매확정으로 변경</a:t>
                      </a:r>
                      <a:endParaRPr lang="en-US" altLang="ko-KR" sz="800" b="0" u="none" kern="1200" baseline="0" dirty="0" smtClean="0">
                        <a:solidFill>
                          <a:schemeClr val="tx1"/>
                        </a:solidFill>
                        <a:latin typeface="+mn-ea"/>
                        <a:ea typeface="+mn-ea"/>
                        <a:cs typeface="+mn-cs"/>
                        <a:sym typeface="Wingdings" panose="05000000000000000000" pitchFamily="2" charset="2"/>
                      </a:endParaRPr>
                    </a:p>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9-7. </a:t>
                      </a:r>
                      <a:r>
                        <a:rPr lang="ko-KR" altLang="en-US" sz="800" b="1" u="none" baseline="0" dirty="0" err="1" smtClean="0">
                          <a:solidFill>
                            <a:schemeClr val="tx1"/>
                          </a:solidFill>
                          <a:latin typeface="+mn-ea"/>
                          <a:ea typeface="+mn-ea"/>
                        </a:rPr>
                        <a:t>매장구매</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상태값</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매장구매완료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구매 매장명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으로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페이징</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조회된 목록이 두 페이지 이상일 시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페이징</a:t>
                      </a:r>
                      <a:r>
                        <a:rPr lang="ko-KR" altLang="en-US" sz="800" b="0" u="none" baseline="0" dirty="0" smtClean="0">
                          <a:solidFill>
                            <a:schemeClr val="tx1"/>
                          </a:solidFill>
                          <a:latin typeface="+mn-ea"/>
                          <a:ea typeface="+mn-ea"/>
                        </a:rPr>
                        <a:t> 기능은 제품 목록과 동일</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199138657"/>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719127053"/>
              </p:ext>
            </p:extLst>
          </p:nvPr>
        </p:nvGraphicFramePr>
        <p:xfrm>
          <a:off x="133027" y="764704"/>
          <a:ext cx="1304427" cy="545431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캠페인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4073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6" name="Button">
            <a:extLst>
              <a:ext uri="{FF2B5EF4-FFF2-40B4-BE49-F238E27FC236}">
                <a16:creationId xmlns:a16="http://schemas.microsoft.com/office/drawing/2014/main" id="{0B50D06C-82E3-4B5D-A60E-0FEAE2474059}"/>
              </a:ext>
            </a:extLst>
          </p:cNvPr>
          <p:cNvSpPr/>
          <p:nvPr/>
        </p:nvSpPr>
        <p:spPr>
          <a:xfrm>
            <a:off x="3686136" y="6332007"/>
            <a:ext cx="1640601"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27" name="TextBox 26"/>
          <p:cNvSpPr txBox="1"/>
          <p:nvPr/>
        </p:nvSpPr>
        <p:spPr>
          <a:xfrm>
            <a:off x="1512661" y="764704"/>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28" name="표 27"/>
          <p:cNvGraphicFramePr>
            <a:graphicFrameLocks noGrp="1"/>
          </p:cNvGraphicFramePr>
          <p:nvPr>
            <p:extLst>
              <p:ext uri="{D42A27DB-BD31-4B8C-83A1-F6EECF244321}">
                <p14:modId xmlns:p14="http://schemas.microsoft.com/office/powerpoint/2010/main" val="1040240427"/>
              </p:ext>
            </p:extLst>
          </p:nvPr>
        </p:nvGraphicFramePr>
        <p:xfrm>
          <a:off x="1570158" y="972171"/>
          <a:ext cx="7262146" cy="5228599"/>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920697">
                  <a:extLst>
                    <a:ext uri="{9D8B030D-6E8A-4147-A177-3AD203B41FA5}">
                      <a16:colId xmlns:a16="http://schemas.microsoft.com/office/drawing/2014/main" val="3023733782"/>
                    </a:ext>
                  </a:extLst>
                </a:gridCol>
                <a:gridCol w="920697">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주문접수</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제품준비중</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r h="609489">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smtClean="0">
                          <a:solidFill>
                            <a:srgbClr val="000000"/>
                          </a:solidFill>
                          <a:effectLst/>
                          <a:latin typeface="Pretendard"/>
                        </a:rPr>
                        <a:t>듀이 글로이 립스틱 </a:t>
                      </a:r>
                      <a:r>
                        <a:rPr lang="en-US" altLang="ko-KR" sz="800" b="0" i="0" kern="1200" dirty="0" smtClean="0">
                          <a:solidFill>
                            <a:srgbClr val="000000"/>
                          </a:solidFill>
                          <a:effectLst/>
                          <a:latin typeface="Pretendard"/>
                          <a:ea typeface="+mn-ea"/>
                          <a:cs typeface="+mn-cs"/>
                        </a:rPr>
                        <a:t>3.5G</a:t>
                      </a:r>
                      <a:r>
                        <a:rPr lang="en-US" altLang="ko-KR" sz="800" b="0" i="0" kern="1200" baseline="0" dirty="0" smtClean="0">
                          <a:solidFill>
                            <a:srgbClr val="000000"/>
                          </a:solidFill>
                          <a:effectLst/>
                          <a:latin typeface="Pretendard"/>
                          <a:ea typeface="+mn-ea"/>
                          <a:cs typeface="+mn-cs"/>
                        </a:rPr>
                        <a:t> </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2,500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배송중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0" u="none" dirty="0" smtClean="0">
                          <a:solidFill>
                            <a:srgbClr val="0070C0"/>
                          </a:solidFill>
                        </a:rPr>
                        <a:t>배송조회</a:t>
                      </a:r>
                      <a:r>
                        <a:rPr lang="en-US" altLang="ko-KR" sz="800" b="0" u="none" dirty="0" smtClean="0">
                          <a:solidFill>
                            <a:srgbClr val="0070C0"/>
                          </a:solidFill>
                        </a:rPr>
                        <a:t>&gt;</a:t>
                      </a:r>
                      <a:endParaRPr lang="ko-KR" altLang="en-US" sz="9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303175"/>
                  </a:ext>
                </a:extLst>
              </a:tr>
              <a:tr h="144016">
                <a:tc vMerge="1">
                  <a:txBody>
                    <a:bodyPr/>
                    <a:lstStyle/>
                    <a:p>
                      <a:pPr latinLnBrk="1"/>
                      <a:endParaRPr lang="ko-KR" alt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60162"/>
                  </a:ext>
                </a:extLst>
              </a:tr>
              <a:tr h="434712">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옵션명</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a:t>
                      </a: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배송완료</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0070C0"/>
                          </a:solidFill>
                          <a:effectLst/>
                          <a:uLnTx/>
                          <a:uFillTx/>
                          <a:latin typeface="+mn-lt"/>
                          <a:ea typeface="+mn-ea"/>
                          <a:cs typeface="+mn-cs"/>
                        </a:rPr>
                        <a:t>배송조회</a:t>
                      </a:r>
                      <a:r>
                        <a:rPr kumimoji="0" lang="en-US" altLang="ko-KR" sz="800" b="0" i="0" u="none" strike="noStrike" kern="1200" cap="none" spc="0" normalizeH="0" baseline="0" noProof="0" dirty="0" smtClean="0">
                          <a:ln>
                            <a:noFill/>
                          </a:ln>
                          <a:solidFill>
                            <a:srgbClr val="0070C0"/>
                          </a:solidFill>
                          <a:effectLst/>
                          <a:uLnTx/>
                          <a:uFillTx/>
                          <a:latin typeface="+mn-lt"/>
                          <a:ea typeface="+mn-ea"/>
                          <a:cs typeface="+mn-cs"/>
                        </a:rPr>
                        <a:t>&gt;</a:t>
                      </a:r>
                      <a:endParaRPr kumimoji="0" lang="ko-KR" altLang="en-US" sz="900" b="0" i="0" u="none" strike="noStrike" kern="1200" cap="none" spc="0" normalizeH="0" baseline="0" noProof="0" dirty="0" smtClean="0">
                        <a:ln>
                          <a:noFill/>
                        </a:ln>
                        <a:solidFill>
                          <a:srgbClr val="0070C0"/>
                        </a:solidFill>
                        <a:effectLst/>
                        <a:uLnTx/>
                        <a:uFillTx/>
                        <a:latin typeface="+mn-lt"/>
                        <a:ea typeface="+mn-ea"/>
                        <a:cs typeface="+mn-cs"/>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682173"/>
                  </a:ext>
                </a:extLst>
              </a:tr>
              <a:tr h="373018">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046748"/>
                  </a:ext>
                </a:extLst>
              </a:tr>
              <a:tr h="432048">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구매확정</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6318214"/>
                  </a:ext>
                </a:extLst>
              </a:tr>
              <a:tr h="188600">
                <a:tc vMerge="1">
                  <a:txBody>
                    <a:bodyPr/>
                    <a:lstStyle/>
                    <a:p>
                      <a:pPr latinLnBrk="1"/>
                      <a:endParaRPr lang="ko-KR" altLang="en-US"/>
                    </a:p>
                  </a:txBody>
                  <a:tcPr/>
                </a:tc>
                <a:tc>
                  <a:txBody>
                    <a:bodyPr/>
                    <a:lstStyle/>
                    <a:p>
                      <a:pPr latinLnBrk="1"/>
                      <a:endParaRPr lang="ko-KR" altLang="en-US"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30,000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sz="800"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689764140"/>
                  </a:ext>
                </a:extLst>
              </a:tr>
              <a:tr h="576064">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매장구매완료</a:t>
                      </a:r>
                      <a:r>
                        <a:rPr lang="en-US" altLang="ko-KR" sz="800" b="0" dirty="0" smtClean="0"/>
                        <a:t>(</a:t>
                      </a:r>
                      <a:r>
                        <a:rPr lang="ko-KR" altLang="en-US" sz="800" b="0" dirty="0" smtClean="0"/>
                        <a:t>이마트</a:t>
                      </a:r>
                      <a:r>
                        <a:rPr lang="en-US" altLang="ko-KR" sz="800" b="0" dirty="0" smtClean="0"/>
                        <a:t>_IF</a:t>
                      </a:r>
                      <a:r>
                        <a:rPr lang="ko-KR" altLang="en-US" sz="800" b="0" dirty="0" err="1" smtClean="0"/>
                        <a:t>용산점</a:t>
                      </a:r>
                      <a:r>
                        <a:rPr lang="en-US" altLang="ko-KR" sz="800" b="0" dirty="0" smtClean="0"/>
                        <a:t>)</a:t>
                      </a:r>
                      <a:endParaRPr lang="ko-KR" altLang="en-US" sz="8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011214"/>
                  </a:ext>
                </a:extLst>
              </a:tr>
              <a:tr h="138296">
                <a:tc vMerge="1">
                  <a:txBody>
                    <a:bodyPr/>
                    <a:lstStyle/>
                    <a:p>
                      <a:pPr marL="0" algn="l" defTabSz="914400" rtl="0" eaLnBrk="1" latinLnBrk="1" hangingPunct="1"/>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1640460"/>
                  </a:ext>
                </a:extLst>
              </a:tr>
            </a:tbl>
          </a:graphicData>
        </a:graphic>
      </p:graphicFrame>
      <p:grpSp>
        <p:nvGrpSpPr>
          <p:cNvPr id="29"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1233304"/>
            <a:ext cx="710660" cy="747626"/>
            <a:chOff x="508000" y="1397000"/>
            <a:chExt cx="1008112" cy="1008112"/>
          </a:xfrm>
          <a:solidFill>
            <a:srgbClr val="FFFFFF"/>
          </a:solidFill>
        </p:grpSpPr>
        <p:sp>
          <p:nvSpPr>
            <p:cNvPr id="3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3" name="모서리가 둥근 직사각형 32"/>
          <p:cNvSpPr/>
          <p:nvPr/>
        </p:nvSpPr>
        <p:spPr>
          <a:xfrm>
            <a:off x="7991455" y="1451704"/>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34" name="모서리가 둥근 직사각형 33"/>
          <p:cNvSpPr/>
          <p:nvPr/>
        </p:nvSpPr>
        <p:spPr>
          <a:xfrm>
            <a:off x="7991455" y="1685030"/>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3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2121682"/>
            <a:ext cx="710660" cy="747626"/>
            <a:chOff x="508000" y="1397000"/>
            <a:chExt cx="1008112" cy="1008112"/>
          </a:xfrm>
          <a:solidFill>
            <a:srgbClr val="FFFFFF"/>
          </a:solidFill>
        </p:grpSpPr>
        <p:sp>
          <p:nvSpPr>
            <p:cNvPr id="3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9" name="모서리가 둥근 직사각형 38"/>
          <p:cNvSpPr/>
          <p:nvPr/>
        </p:nvSpPr>
        <p:spPr>
          <a:xfrm>
            <a:off x="7991555" y="2288080"/>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40" name="모서리가 둥근 직사각형 39"/>
          <p:cNvSpPr/>
          <p:nvPr/>
        </p:nvSpPr>
        <p:spPr>
          <a:xfrm>
            <a:off x="7991555" y="2521406"/>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3000535"/>
            <a:ext cx="710660" cy="747626"/>
            <a:chOff x="508000" y="1397000"/>
            <a:chExt cx="1008112" cy="1008112"/>
          </a:xfrm>
          <a:solidFill>
            <a:srgbClr val="FFFFFF"/>
          </a:solidFill>
        </p:grpSpPr>
        <p:sp>
          <p:nvSpPr>
            <p:cNvPr id="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49"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3816801"/>
            <a:ext cx="710660" cy="747626"/>
            <a:chOff x="508000" y="1397000"/>
            <a:chExt cx="1008112" cy="1008112"/>
          </a:xfrm>
          <a:solidFill>
            <a:srgbClr val="FFFFFF"/>
          </a:solidFill>
        </p:grpSpPr>
        <p:sp>
          <p:nvSpPr>
            <p:cNvPr id="5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53" name="모서리가 둥근 직사각형 52"/>
          <p:cNvSpPr/>
          <p:nvPr/>
        </p:nvSpPr>
        <p:spPr>
          <a:xfrm>
            <a:off x="7991454" y="3259623"/>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수취확인</a:t>
            </a:r>
            <a:endParaRPr lang="ko-KR" altLang="en-US" sz="800" dirty="0">
              <a:solidFill>
                <a:schemeClr val="tx1"/>
              </a:solidFill>
            </a:endParaRPr>
          </a:p>
        </p:txBody>
      </p:sp>
      <p:grpSp>
        <p:nvGrpSpPr>
          <p:cNvPr id="123" name="그룹 122"/>
          <p:cNvGrpSpPr/>
          <p:nvPr/>
        </p:nvGrpSpPr>
        <p:grpSpPr>
          <a:xfrm>
            <a:off x="7991454" y="3909940"/>
            <a:ext cx="739673" cy="561347"/>
            <a:chOff x="6489409" y="1617959"/>
            <a:chExt cx="772638" cy="561347"/>
          </a:xfrm>
        </p:grpSpPr>
        <p:sp>
          <p:nvSpPr>
            <p:cNvPr id="138" name="모서리가 둥근 직사각형 137"/>
            <p:cNvSpPr/>
            <p:nvPr/>
          </p:nvSpPr>
          <p:spPr>
            <a:xfrm>
              <a:off x="6489410" y="2007701"/>
              <a:ext cx="772637"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반품</a:t>
              </a:r>
              <a:endParaRPr lang="ko-KR" altLang="en-US" sz="800" dirty="0">
                <a:solidFill>
                  <a:schemeClr val="tx1"/>
                </a:solidFill>
              </a:endParaRPr>
            </a:p>
          </p:txBody>
        </p:sp>
        <p:sp>
          <p:nvSpPr>
            <p:cNvPr id="150" name="모서리가 둥근 직사각형 149"/>
            <p:cNvSpPr/>
            <p:nvPr/>
          </p:nvSpPr>
          <p:spPr>
            <a:xfrm>
              <a:off x="6489409" y="1817884"/>
              <a:ext cx="772637"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교환</a:t>
              </a:r>
              <a:endParaRPr lang="ko-KR" altLang="en-US" sz="800" dirty="0">
                <a:solidFill>
                  <a:schemeClr val="tx1"/>
                </a:solidFill>
              </a:endParaRPr>
            </a:p>
          </p:txBody>
        </p:sp>
        <p:sp>
          <p:nvSpPr>
            <p:cNvPr id="23" name="모서리가 둥근 직사각형 22"/>
            <p:cNvSpPr/>
            <p:nvPr/>
          </p:nvSpPr>
          <p:spPr>
            <a:xfrm>
              <a:off x="6489409" y="1617959"/>
              <a:ext cx="77263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구매확정</a:t>
              </a:r>
              <a:endParaRPr lang="ko-KR" altLang="en-US" sz="800" dirty="0">
                <a:solidFill>
                  <a:schemeClr val="tx1"/>
                </a:solidFill>
              </a:endParaRPr>
            </a:p>
          </p:txBody>
        </p:sp>
      </p:grpSp>
      <p:grpSp>
        <p:nvGrpSpPr>
          <p:cNvPr id="54" name="Placeholder">
            <a:extLst>
              <a:ext uri="{FF2B5EF4-FFF2-40B4-BE49-F238E27FC236}">
                <a16:creationId xmlns:a16="http://schemas.microsoft.com/office/drawing/2014/main" id="{553F2BB2-1B7F-442D-9B25-5095C88FF85E}"/>
              </a:ext>
            </a:extLst>
          </p:cNvPr>
          <p:cNvGrpSpPr>
            <a:grpSpLocks/>
          </p:cNvGrpSpPr>
          <p:nvPr/>
        </p:nvGrpSpPr>
        <p:grpSpPr bwMode="auto">
          <a:xfrm>
            <a:off x="2450999" y="4633067"/>
            <a:ext cx="710660" cy="747626"/>
            <a:chOff x="508000" y="1397000"/>
            <a:chExt cx="1008112" cy="1008112"/>
          </a:xfrm>
          <a:solidFill>
            <a:srgbClr val="FFFFFF"/>
          </a:solidFill>
        </p:grpSpPr>
        <p:sp>
          <p:nvSpPr>
            <p:cNvPr id="5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5436796"/>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1503017" y="109117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80" name="Oval 611">
            <a:extLst>
              <a:ext uri="{FF2B5EF4-FFF2-40B4-BE49-F238E27FC236}">
                <a16:creationId xmlns:a16="http://schemas.microsoft.com/office/drawing/2014/main" id="{8A3723C9-7A64-4677-9B95-EBFFA02C0DC4}"/>
              </a:ext>
            </a:extLst>
          </p:cNvPr>
          <p:cNvSpPr>
            <a:spLocks noChangeArrowheads="1"/>
          </p:cNvSpPr>
          <p:nvPr/>
        </p:nvSpPr>
        <p:spPr bwMode="auto">
          <a:xfrm>
            <a:off x="6926908" y="379043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9-5</a:t>
            </a:r>
            <a:endParaRPr lang="en-US" altLang="ko-KR" sz="800" b="1" kern="0" dirty="0">
              <a:solidFill>
                <a:sysClr val="window" lastClr="FFFFFF"/>
              </a:solidFill>
              <a:latin typeface="맑은 고딕"/>
              <a:ea typeface="맑은 고딕"/>
            </a:endParaRPr>
          </a:p>
        </p:txBody>
      </p:sp>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6918364" y="460608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9-6</a:t>
            </a:r>
            <a:endParaRPr lang="en-US" altLang="ko-KR" sz="800" b="1" kern="0" dirty="0">
              <a:solidFill>
                <a:sysClr val="window" lastClr="FFFFFF"/>
              </a:solidFill>
              <a:latin typeface="맑은 고딕"/>
              <a:ea typeface="맑은 고딕"/>
            </a:endParaRPr>
          </a:p>
        </p:txBody>
      </p:sp>
      <p:sp>
        <p:nvSpPr>
          <p:cNvPr id="76" name="Oval 611">
            <a:extLst>
              <a:ext uri="{FF2B5EF4-FFF2-40B4-BE49-F238E27FC236}">
                <a16:creationId xmlns:a16="http://schemas.microsoft.com/office/drawing/2014/main" id="{8A3723C9-7A64-4677-9B95-EBFFA02C0DC4}"/>
              </a:ext>
            </a:extLst>
          </p:cNvPr>
          <p:cNvSpPr>
            <a:spLocks noChangeArrowheads="1"/>
          </p:cNvSpPr>
          <p:nvPr/>
        </p:nvSpPr>
        <p:spPr bwMode="auto">
          <a:xfrm>
            <a:off x="6918364" y="5412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9-7</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3578136" y="63320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grpSp>
        <p:nvGrpSpPr>
          <p:cNvPr id="68" name="그룹 67"/>
          <p:cNvGrpSpPr/>
          <p:nvPr/>
        </p:nvGrpSpPr>
        <p:grpSpPr>
          <a:xfrm>
            <a:off x="5557671" y="4293096"/>
            <a:ext cx="823213" cy="277310"/>
            <a:chOff x="7503630" y="1254772"/>
            <a:chExt cx="823213" cy="277310"/>
          </a:xfrm>
        </p:grpSpPr>
        <p:sp>
          <p:nvSpPr>
            <p:cNvPr id="70" name="모서리가 둥근 직사각형 69"/>
            <p:cNvSpPr/>
            <p:nvPr/>
          </p:nvSpPr>
          <p:spPr>
            <a:xfrm>
              <a:off x="7503630"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71" name="사각형 설명선 70"/>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grpSp>
        <p:nvGrpSpPr>
          <p:cNvPr id="72" name="그룹 71"/>
          <p:cNvGrpSpPr/>
          <p:nvPr/>
        </p:nvGrpSpPr>
        <p:grpSpPr>
          <a:xfrm>
            <a:off x="5541927" y="5059403"/>
            <a:ext cx="823213" cy="277310"/>
            <a:chOff x="7495004" y="1254772"/>
            <a:chExt cx="823213" cy="277310"/>
          </a:xfrm>
        </p:grpSpPr>
        <p:sp>
          <p:nvSpPr>
            <p:cNvPr id="73" name="모서리가 둥근 직사각형 72"/>
            <p:cNvSpPr/>
            <p:nvPr/>
          </p:nvSpPr>
          <p:spPr>
            <a:xfrm>
              <a:off x="7495004"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74" name="사각형 설명선 73"/>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grpSp>
        <p:nvGrpSpPr>
          <p:cNvPr id="78" name="그룹 77"/>
          <p:cNvGrpSpPr/>
          <p:nvPr/>
        </p:nvGrpSpPr>
        <p:grpSpPr>
          <a:xfrm>
            <a:off x="5537162" y="5871129"/>
            <a:ext cx="823213" cy="277310"/>
            <a:chOff x="7495004" y="1254772"/>
            <a:chExt cx="823213" cy="277310"/>
          </a:xfrm>
        </p:grpSpPr>
        <p:sp>
          <p:nvSpPr>
            <p:cNvPr id="79" name="모서리가 둥근 직사각형 78"/>
            <p:cNvSpPr/>
            <p:nvPr/>
          </p:nvSpPr>
          <p:spPr>
            <a:xfrm>
              <a:off x="7495004" y="1360477"/>
              <a:ext cx="823213" cy="171605"/>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BC70"/>
                  </a:solidFill>
                </a:rPr>
                <a:t>리뷰작성</a:t>
              </a:r>
              <a:r>
                <a:rPr lang="en-US" altLang="ko-KR" sz="800" dirty="0" smtClean="0">
                  <a:solidFill>
                    <a:srgbClr val="00BC70"/>
                  </a:solidFill>
                </a:rPr>
                <a:t>&gt;</a:t>
              </a:r>
              <a:endParaRPr lang="ko-KR" altLang="en-US" sz="800" dirty="0">
                <a:solidFill>
                  <a:srgbClr val="00BC70"/>
                </a:solidFill>
              </a:endParaRPr>
            </a:p>
          </p:txBody>
        </p:sp>
        <p:sp>
          <p:nvSpPr>
            <p:cNvPr id="81" name="사각형 설명선 80"/>
            <p:cNvSpPr/>
            <p:nvPr/>
          </p:nvSpPr>
          <p:spPr>
            <a:xfrm>
              <a:off x="7851956" y="125477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700" dirty="0" smtClean="0">
                  <a:solidFill>
                    <a:srgbClr val="29BC70"/>
                  </a:solidFill>
                </a:rPr>
                <a:t>0,000P</a:t>
              </a:r>
              <a:endParaRPr lang="ko-KR" altLang="en-US" sz="700" dirty="0">
                <a:solidFill>
                  <a:srgbClr val="29BC70"/>
                </a:solidFill>
              </a:endParaRPr>
            </a:p>
          </p:txBody>
        </p:sp>
      </p:grpSp>
      <p:sp>
        <p:nvSpPr>
          <p:cNvPr id="41" name="자유형 40"/>
          <p:cNvSpPr/>
          <p:nvPr/>
        </p:nvSpPr>
        <p:spPr>
          <a:xfrm>
            <a:off x="1512661" y="6036448"/>
            <a:ext cx="7319643" cy="178137"/>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63" name="직사각형 62"/>
          <p:cNvSpPr/>
          <p:nvPr/>
        </p:nvSpPr>
        <p:spPr>
          <a:xfrm>
            <a:off x="9972461" y="-8626"/>
            <a:ext cx="2219539" cy="7647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smtClean="0">
                <a:solidFill>
                  <a:schemeClr val="tx1"/>
                </a:solidFill>
              </a:rPr>
              <a:t>클레임이 끝나지 않아 일부 제품이 구매확정 처리가 될 수 없는 상태일 시 </a:t>
            </a:r>
            <a:r>
              <a:rPr lang="ko-KR" altLang="en-US" sz="800" dirty="0" err="1" smtClean="0">
                <a:solidFill>
                  <a:schemeClr val="tx1"/>
                </a:solidFill>
              </a:rPr>
              <a:t>상태값</a:t>
            </a:r>
            <a:r>
              <a:rPr lang="ko-KR" altLang="en-US" sz="800" dirty="0" smtClean="0">
                <a:solidFill>
                  <a:schemeClr val="tx1"/>
                </a:solidFill>
              </a:rPr>
              <a:t> 옆에 아이콘 출력하여 표시 필요</a:t>
            </a:r>
            <a:r>
              <a:rPr lang="en-US" altLang="ko-KR" sz="800" dirty="0" smtClean="0">
                <a:solidFill>
                  <a:schemeClr val="tx1"/>
                </a:solidFill>
              </a:rPr>
              <a:t>(0412 </a:t>
            </a:r>
            <a:r>
              <a:rPr lang="ko-KR" altLang="en-US" sz="800" dirty="0" err="1" smtClean="0">
                <a:solidFill>
                  <a:schemeClr val="tx1"/>
                </a:solidFill>
              </a:rPr>
              <a:t>주소희님</a:t>
            </a:r>
            <a:r>
              <a:rPr lang="ko-KR" altLang="en-US" sz="800" dirty="0" smtClean="0">
                <a:solidFill>
                  <a:schemeClr val="tx1"/>
                </a:solidFill>
              </a:rPr>
              <a:t> 요청</a:t>
            </a:r>
            <a:r>
              <a:rPr lang="en-US" altLang="ko-KR" sz="800" dirty="0" smtClean="0">
                <a:solidFill>
                  <a:schemeClr val="tx1"/>
                </a:solidFill>
              </a:rPr>
              <a:t>)</a:t>
            </a:r>
          </a:p>
        </p:txBody>
      </p:sp>
      <p:sp>
        <p:nvSpPr>
          <p:cNvPr id="62" name="직사각형 61"/>
          <p:cNvSpPr/>
          <p:nvPr/>
        </p:nvSpPr>
        <p:spPr>
          <a:xfrm>
            <a:off x="9970084" y="150086"/>
            <a:ext cx="2219539" cy="1098105"/>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V0.75 240517</a:t>
            </a:r>
          </a:p>
          <a:p>
            <a:pPr marL="92075" indent="-92075">
              <a:buFont typeface="Arial" panose="020B0604020202020204" pitchFamily="34" charset="0"/>
              <a:buChar char="•"/>
            </a:pPr>
            <a:r>
              <a:rPr lang="ko-KR" altLang="en-US" sz="800" dirty="0" smtClean="0">
                <a:solidFill>
                  <a:schemeClr val="tx1"/>
                </a:solidFill>
              </a:rPr>
              <a:t>구매확정 상태인데 클레임으로 일부 </a:t>
            </a:r>
            <a:r>
              <a:rPr lang="ko-KR" altLang="en-US" sz="800" dirty="0" err="1" smtClean="0">
                <a:solidFill>
                  <a:schemeClr val="tx1"/>
                </a:solidFill>
              </a:rPr>
              <a:t>뷰티포인트</a:t>
            </a:r>
            <a:r>
              <a:rPr lang="ko-KR" altLang="en-US" sz="800" dirty="0" smtClean="0">
                <a:solidFill>
                  <a:schemeClr val="tx1"/>
                </a:solidFill>
              </a:rPr>
              <a:t> 미지급 됐을 시 출력되는 아이콘 삭제</a:t>
            </a:r>
            <a:r>
              <a:rPr lang="en-US" altLang="ko-KR" sz="800" dirty="0" smtClean="0">
                <a:solidFill>
                  <a:schemeClr val="tx1"/>
                </a:solidFill>
              </a:rPr>
              <a:t>(0516 </a:t>
            </a:r>
            <a:r>
              <a:rPr lang="ko-KR" altLang="en-US" sz="800" dirty="0" err="1">
                <a:solidFill>
                  <a:schemeClr val="tx1"/>
                </a:solidFill>
              </a:rPr>
              <a:t>주소희님</a:t>
            </a:r>
            <a:r>
              <a:rPr lang="ko-KR" altLang="en-US" sz="800" dirty="0">
                <a:solidFill>
                  <a:schemeClr val="tx1"/>
                </a:solidFill>
              </a:rPr>
              <a:t> 요청</a:t>
            </a:r>
            <a:r>
              <a:rPr lang="en-US" altLang="ko-KR" sz="800" dirty="0" smtClean="0">
                <a:solidFill>
                  <a:schemeClr val="tx1"/>
                </a:solidFill>
              </a:rPr>
              <a:t>)</a:t>
            </a:r>
          </a:p>
          <a:p>
            <a:pPr marL="92075" indent="-92075">
              <a:buFont typeface="Arial" panose="020B0604020202020204" pitchFamily="34" charset="0"/>
              <a:buChar char="•"/>
            </a:pPr>
            <a:r>
              <a:rPr lang="ko-KR" altLang="en-US" sz="800" dirty="0" smtClean="0">
                <a:solidFill>
                  <a:schemeClr val="tx1"/>
                </a:solidFill>
              </a:rPr>
              <a:t>일부 제품이 구매확정이고 일부 제품이 클레임 중일 시</a:t>
            </a:r>
            <a:r>
              <a:rPr lang="en-US" altLang="ko-KR" sz="800" dirty="0" smtClean="0">
                <a:solidFill>
                  <a:schemeClr val="tx1"/>
                </a:solidFill>
              </a:rPr>
              <a:t>, 1</a:t>
            </a:r>
            <a:r>
              <a:rPr lang="ko-KR" altLang="en-US" sz="800" dirty="0" smtClean="0">
                <a:solidFill>
                  <a:schemeClr val="tx1"/>
                </a:solidFill>
              </a:rPr>
              <a:t>개 주문 건에 구매확정 기간이 지났지만 클레임 중인 제품이 있을 시 </a:t>
            </a:r>
            <a:r>
              <a:rPr lang="ko-KR" altLang="en-US" sz="800" dirty="0" err="1" smtClean="0">
                <a:solidFill>
                  <a:schemeClr val="tx1"/>
                </a:solidFill>
              </a:rPr>
              <a:t>상태값</a:t>
            </a:r>
            <a:r>
              <a:rPr lang="ko-KR" altLang="en-US" sz="800" dirty="0" smtClean="0">
                <a:solidFill>
                  <a:schemeClr val="tx1"/>
                </a:solidFill>
              </a:rPr>
              <a:t> 정의 추가</a:t>
            </a:r>
            <a:r>
              <a:rPr lang="en-US" altLang="ko-KR" sz="800" dirty="0">
                <a:solidFill>
                  <a:schemeClr val="tx1"/>
                </a:solidFill>
              </a:rPr>
              <a:t>(0516 </a:t>
            </a:r>
            <a:r>
              <a:rPr lang="ko-KR" altLang="en-US" sz="800" dirty="0" err="1">
                <a:solidFill>
                  <a:schemeClr val="tx1"/>
                </a:solidFill>
              </a:rPr>
              <a:t>주소희님</a:t>
            </a:r>
            <a:r>
              <a:rPr lang="ko-KR" altLang="en-US" sz="800" dirty="0">
                <a:solidFill>
                  <a:schemeClr val="tx1"/>
                </a:solidFill>
              </a:rPr>
              <a:t> </a:t>
            </a:r>
            <a:r>
              <a:rPr lang="ko-KR" altLang="en-US" sz="800" dirty="0" smtClean="0">
                <a:solidFill>
                  <a:schemeClr val="tx1"/>
                </a:solidFill>
              </a:rPr>
              <a:t>확인</a:t>
            </a:r>
            <a:r>
              <a:rPr lang="en-US" altLang="ko-KR" sz="800" dirty="0" smtClean="0">
                <a:solidFill>
                  <a:schemeClr val="tx1"/>
                </a:solidFill>
              </a:rPr>
              <a:t>)</a:t>
            </a:r>
            <a:endParaRPr lang="en-US" altLang="ko-KR" sz="800" dirty="0">
              <a:solidFill>
                <a:schemeClr val="tx1"/>
              </a:solidFill>
            </a:endParaRPr>
          </a:p>
          <a:p>
            <a:endParaRPr lang="en-US" altLang="ko-KR" sz="800" dirty="0">
              <a:solidFill>
                <a:schemeClr val="tx1"/>
              </a:solidFill>
            </a:endParaRPr>
          </a:p>
        </p:txBody>
      </p:sp>
    </p:spTree>
    <p:extLst>
      <p:ext uri="{BB962C8B-B14F-4D97-AF65-F5344CB8AC3E}">
        <p14:creationId xmlns:p14="http://schemas.microsoft.com/office/powerpoint/2010/main" val="2441202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3" y="3438396"/>
          <a:ext cx="11759337" cy="973671"/>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반품제품</a:t>
                      </a:r>
                      <a:r>
                        <a:rPr lang="ko-KR" altLang="en-US" sz="800" b="1" spc="0" baseline="0" dirty="0" smtClean="0">
                          <a:solidFill>
                            <a:schemeClr val="bg1"/>
                          </a:solidFill>
                          <a:effectLst/>
                          <a:latin typeface="+mn-ea"/>
                          <a:ea typeface="+mn-ea"/>
                        </a:rPr>
                        <a:t> 수량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1-3. </a:t>
                      </a:r>
                      <a:r>
                        <a:rPr lang="ko-KR" altLang="en-US" sz="800" b="0" u="none" kern="1200" baseline="0" noProof="0" dirty="0" err="1" smtClean="0">
                          <a:solidFill>
                            <a:schemeClr val="tx1"/>
                          </a:solidFill>
                          <a:latin typeface="+mn-ea"/>
                          <a:ea typeface="+mn-ea"/>
                          <a:cs typeface="+mn-cs"/>
                          <a:sym typeface="Wingdings 2" pitchFamily="18" charset="2"/>
                        </a:rPr>
                        <a:t>수량선택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가능 수량보다 큰 수 입력 </a:t>
                      </a:r>
                      <a:endParaRPr lang="en-US" altLang="ko-KR" sz="800" b="1"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반품 수량은 최대 </a:t>
                      </a:r>
                      <a:r>
                        <a:rPr lang="en-US" altLang="ko-KR" sz="800" dirty="0" smtClean="0"/>
                        <a:t>$N$</a:t>
                      </a:r>
                      <a:r>
                        <a:rPr lang="ko-KR" altLang="en-US" sz="800" dirty="0" smtClean="0"/>
                        <a:t>개까지 선택 가능합니다</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spc="0" baseline="0" dirty="0" smtClean="0">
                          <a:effectLst/>
                          <a:latin typeface="+mn-ea"/>
                          <a:ea typeface="+mn-ea"/>
                        </a:rPr>
                        <a:t>수량 </a:t>
                      </a:r>
                      <a:r>
                        <a:rPr lang="en-US" altLang="ko-KR" sz="800" spc="0" baseline="0" dirty="0" smtClean="0">
                          <a:effectLst/>
                          <a:latin typeface="+mn-ea"/>
                          <a:ea typeface="+mn-ea"/>
                        </a:rPr>
                        <a:t>$N$</a:t>
                      </a:r>
                      <a:r>
                        <a:rPr lang="ko-KR" altLang="en-US" sz="800" spc="0" baseline="0" dirty="0" smtClean="0">
                          <a:effectLst/>
                          <a:latin typeface="+mn-ea"/>
                          <a:ea typeface="+mn-ea"/>
                        </a:rPr>
                        <a:t>으로 변경</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1602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반품 가능 수량</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434003561"/>
                  </a:ext>
                </a:extLst>
              </a:tr>
            </a:tbl>
          </a:graphicData>
        </a:graphic>
      </p:graphicFrame>
      <p:graphicFrame>
        <p:nvGraphicFramePr>
          <p:cNvPr id="5" name="표 4">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2" y="4490593"/>
          <a:ext cx="11759337" cy="1458687"/>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반환 </a:t>
                      </a:r>
                      <a:r>
                        <a:rPr lang="ko-KR" altLang="en-US" sz="800" b="1" spc="0" baseline="0" dirty="0" err="1" smtClean="0">
                          <a:solidFill>
                            <a:schemeClr val="bg1"/>
                          </a:solidFill>
                          <a:effectLst/>
                          <a:latin typeface="+mn-ea"/>
                          <a:ea typeface="+mn-ea"/>
                        </a:rPr>
                        <a:t>증정품</a:t>
                      </a:r>
                      <a:r>
                        <a:rPr lang="ko-KR" altLang="en-US" sz="800" b="1" spc="0" baseline="0" dirty="0" smtClean="0">
                          <a:solidFill>
                            <a:schemeClr val="bg1"/>
                          </a:solidFill>
                          <a:effectLst/>
                          <a:latin typeface="+mn-ea"/>
                          <a:ea typeface="+mn-ea"/>
                        </a:rPr>
                        <a:t> 수량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1-5. </a:t>
                      </a:r>
                      <a:r>
                        <a:rPr lang="ko-KR" altLang="en-US" sz="800" b="0" u="none" kern="1200" baseline="0" noProof="0" dirty="0" smtClean="0">
                          <a:solidFill>
                            <a:schemeClr val="tx1"/>
                          </a:solidFill>
                          <a:latin typeface="+mn-ea"/>
                          <a:ea typeface="+mn-ea"/>
                          <a:cs typeface="+mn-cs"/>
                          <a:sym typeface="Wingdings 2" pitchFamily="18" charset="2"/>
                        </a:rPr>
                        <a:t>반환 종 수 선택</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입력</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0" u="none" kern="1200" baseline="0" noProof="0" dirty="0" smtClean="0">
                          <a:solidFill>
                            <a:schemeClr val="tx1"/>
                          </a:solidFill>
                          <a:latin typeface="+mn-ea"/>
                          <a:ea typeface="+mn-ea"/>
                          <a:cs typeface="+mn-cs"/>
                          <a:sym typeface="Wingdings 2" pitchFamily="18" charset="2"/>
                        </a:rPr>
                        <a:t>선택 가능한 종 수보다 많은 종 수 선택 또는 입력 시도</a:t>
                      </a: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증정품은</a:t>
                      </a:r>
                      <a:r>
                        <a:rPr lang="ko-KR" altLang="en-US" sz="800" dirty="0" smtClean="0"/>
                        <a:t> </a:t>
                      </a:r>
                      <a:r>
                        <a:rPr lang="en-US" altLang="ko-KR" sz="800" dirty="0" smtClean="0"/>
                        <a:t>$N$</a:t>
                      </a:r>
                      <a:r>
                        <a:rPr lang="ko-KR" altLang="en-US" sz="800" dirty="0" smtClean="0"/>
                        <a:t>종이 선택되어야 합니다</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spc="0" baseline="0" dirty="0" smtClean="0">
                          <a:effectLst/>
                          <a:latin typeface="+mn-ea"/>
                          <a:ea typeface="+mn-ea"/>
                        </a:rPr>
                        <a:t>반환 종 수 </a:t>
                      </a:r>
                      <a:r>
                        <a:rPr lang="en-US" altLang="ko-KR" sz="800" spc="0" baseline="0" dirty="0" smtClean="0">
                          <a:effectLst/>
                          <a:latin typeface="+mn-ea"/>
                          <a:ea typeface="+mn-ea"/>
                        </a:rPr>
                        <a:t>$N$</a:t>
                      </a:r>
                      <a:r>
                        <a:rPr lang="ko-KR" altLang="en-US" sz="800" spc="0" baseline="0" dirty="0" smtClean="0">
                          <a:effectLst/>
                          <a:latin typeface="+mn-ea"/>
                          <a:ea typeface="+mn-ea"/>
                        </a:rPr>
                        <a:t>으로 변경</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1602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반환 선택 가능한 종 수</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171450" marR="0" lvl="0" indent="-85725" algn="l" defTabSz="914400" rtl="0" eaLnBrk="1" fontAlgn="auto" latinLnBrk="1" hangingPunct="1">
                        <a:lnSpc>
                          <a:spcPct val="100000"/>
                        </a:lnSpc>
                        <a:spcBef>
                          <a:spcPts val="0"/>
                        </a:spcBef>
                        <a:spcAft>
                          <a:spcPts val="0"/>
                        </a:spcAft>
                        <a:buClrTx/>
                        <a:buSzTx/>
                        <a:buFontTx/>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반환이 필요한 종 수</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현재 선택된 다른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증정품의</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반환 종 수의 합</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361950" marR="0" lvl="0" indent="-180975"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예</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총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6</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종 중</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3</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종을 반환 선택해야 하는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 B, C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증정품에서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각</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2</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종 씩 보유</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 B</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의 반환 종 수를 각각</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로 선택한 상태에서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C</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의 반환 종 수를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2</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로 선택 시도 시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alert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으로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종 선택 가능하다고 안내</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434003561"/>
                  </a:ext>
                </a:extLst>
              </a:tr>
            </a:tbl>
          </a:graphicData>
        </a:graphic>
      </p:graphicFrame>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2" y="476672"/>
          <a:ext cx="11759337" cy="28687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반품제품</a:t>
                      </a:r>
                      <a:r>
                        <a:rPr lang="ko-KR" altLang="en-US" sz="800" b="1" spc="0" baseline="0" dirty="0" smtClean="0">
                          <a:solidFill>
                            <a:schemeClr val="bg1"/>
                          </a:solidFill>
                          <a:effectLst/>
                          <a:latin typeface="+mn-ea"/>
                          <a:ea typeface="+mn-ea"/>
                        </a:rPr>
                        <a:t>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6">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1-2. </a:t>
                      </a:r>
                      <a:r>
                        <a:rPr lang="ko-KR" altLang="en-US" sz="800" b="0" u="none" kern="1200" baseline="0" noProof="0" dirty="0" err="1" smtClean="0">
                          <a:solidFill>
                            <a:schemeClr val="tx1"/>
                          </a:solidFill>
                          <a:latin typeface="+mn-ea"/>
                          <a:ea typeface="+mn-ea"/>
                          <a:cs typeface="+mn-cs"/>
                          <a:sym typeface="Wingdings 2" pitchFamily="18" charset="2"/>
                        </a:rPr>
                        <a:t>반품제품</a:t>
                      </a:r>
                      <a:r>
                        <a:rPr lang="ko-KR" altLang="en-US" sz="800" b="0" u="none" kern="1200" baseline="0" noProof="0" dirty="0" smtClean="0">
                          <a:solidFill>
                            <a:schemeClr val="tx1"/>
                          </a:solidFill>
                          <a:latin typeface="+mn-ea"/>
                          <a:ea typeface="+mn-ea"/>
                          <a:cs typeface="+mn-cs"/>
                          <a:sym typeface="Wingdings 2" pitchFamily="18" charset="2"/>
                        </a:rPr>
                        <a:t> 체크</a:t>
                      </a:r>
                      <a:endParaRPr lang="en-US" altLang="ko-KR" sz="800" b="0" u="none" kern="1200" baseline="0" noProof="0" dirty="0" smtClean="0">
                        <a:solidFill>
                          <a:schemeClr val="tx1"/>
                        </a:solidFill>
                        <a:latin typeface="+mn-ea"/>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1-3. </a:t>
                      </a:r>
                      <a:r>
                        <a:rPr lang="ko-KR" altLang="en-US" sz="800" b="0" u="none" kern="1200" baseline="0" noProof="0" dirty="0" err="1" smtClean="0">
                          <a:solidFill>
                            <a:schemeClr val="tx1"/>
                          </a:solidFill>
                          <a:latin typeface="+mn-ea"/>
                          <a:ea typeface="+mn-ea"/>
                          <a:cs typeface="+mn-cs"/>
                          <a:sym typeface="Wingdings 2" pitchFamily="18" charset="2"/>
                        </a:rPr>
                        <a:t>반품수량</a:t>
                      </a:r>
                      <a:r>
                        <a:rPr lang="ko-KR" altLang="en-US" sz="800" b="0" u="none" kern="1200" baseline="0" noProof="0" dirty="0" smtClean="0">
                          <a:solidFill>
                            <a:schemeClr val="tx1"/>
                          </a:solidFill>
                          <a:latin typeface="+mn-ea"/>
                          <a:ea typeface="+mn-ea"/>
                          <a:cs typeface="+mn-cs"/>
                          <a:sym typeface="Wingdings 2" pitchFamily="18" charset="2"/>
                        </a:rPr>
                        <a:t> 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N+% </a:t>
                      </a:r>
                      <a:r>
                        <a:rPr lang="ko-KR" altLang="en-US" sz="800" b="0" u="none" kern="1200" baseline="0" noProof="0" dirty="0" smtClean="0">
                          <a:solidFill>
                            <a:schemeClr val="tx1"/>
                          </a:solidFill>
                          <a:latin typeface="+mn-ea"/>
                          <a:ea typeface="+mn-ea"/>
                          <a:cs typeface="+mn-cs"/>
                          <a:sym typeface="Wingdings 2" pitchFamily="18" charset="2"/>
                        </a:rPr>
                        <a:t>할인이 적용된 제품 중 묶인 제품 일부의 </a:t>
                      </a:r>
                      <a:r>
                        <a:rPr lang="ko-KR" altLang="en-US" sz="800" b="0" u="none" kern="1200" baseline="0" noProof="0" dirty="0" err="1" smtClean="0">
                          <a:solidFill>
                            <a:schemeClr val="tx1"/>
                          </a:solidFill>
                          <a:latin typeface="+mn-ea"/>
                          <a:ea typeface="+mn-ea"/>
                          <a:cs typeface="+mn-cs"/>
                          <a:sym typeface="Wingdings 2" pitchFamily="18" charset="2"/>
                        </a:rPr>
                        <a:t>반품수량을</a:t>
                      </a:r>
                      <a:r>
                        <a:rPr lang="ko-KR" altLang="en-US"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2" pitchFamily="18" charset="2"/>
                        </a:rPr>
                        <a:t>1 </a:t>
                      </a:r>
                      <a:r>
                        <a:rPr lang="ko-KR" altLang="en-US" sz="800" b="0" u="none" kern="1200" baseline="0" noProof="0" dirty="0" smtClean="0">
                          <a:solidFill>
                            <a:schemeClr val="tx1"/>
                          </a:solidFill>
                          <a:latin typeface="+mn-ea"/>
                          <a:ea typeface="+mn-ea"/>
                          <a:cs typeface="+mn-cs"/>
                          <a:sym typeface="Wingdings 2" pitchFamily="18" charset="2"/>
                        </a:rPr>
                        <a:t>이상 최초 선택</a:t>
                      </a:r>
                      <a:endParaRPr lang="en-US" altLang="ko-KR" sz="800" b="1"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u="none" kern="1200" baseline="0" noProof="0" dirty="0" smtClean="0">
                          <a:solidFill>
                            <a:schemeClr val="tx1"/>
                          </a:solidFill>
                          <a:latin typeface="+mn-ea"/>
                          <a:ea typeface="+mn-ea"/>
                          <a:cs typeface="+mn-cs"/>
                          <a:sym typeface="Wingdings 2" pitchFamily="18" charset="2"/>
                        </a:rPr>
                        <a:t>N+%</a:t>
                      </a:r>
                      <a:r>
                        <a:rPr lang="ko-KR" altLang="en-US" sz="800" b="0" u="none" kern="1200" baseline="0" noProof="0" dirty="0" smtClean="0">
                          <a:solidFill>
                            <a:schemeClr val="tx1"/>
                          </a:solidFill>
                          <a:latin typeface="+mn-ea"/>
                          <a:ea typeface="+mn-ea"/>
                          <a:cs typeface="+mn-cs"/>
                          <a:sym typeface="Wingdings 2" pitchFamily="18" charset="2"/>
                        </a:rPr>
                        <a:t> 할인이 적용된 제품은 묶음 할인이 적용된 제품을 전량 반품해야 합니다</a:t>
                      </a:r>
                      <a:r>
                        <a:rPr lang="en-US" altLang="ko-KR" sz="800" b="0" u="none" kern="1200" baseline="0" noProof="0" dirty="0" smtClean="0">
                          <a:solidFill>
                            <a:schemeClr val="tx1"/>
                          </a:solidFill>
                          <a:latin typeface="+mn-ea"/>
                          <a:ea typeface="+mn-ea"/>
                          <a:cs typeface="+mn-cs"/>
                          <a:sym typeface="Wingdings 2" pitchFamily="18" charset="2"/>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묶인 제품의 전량을 반품 수량으로 세팅</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45863">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en-US" altLang="ko-KR" sz="800" dirty="0" smtClean="0">
                          <a:latin typeface="+mn-ea"/>
                          <a:ea typeface="+mn-ea"/>
                        </a:rPr>
                        <a:t>N+N</a:t>
                      </a:r>
                      <a:r>
                        <a:rPr lang="en-US" altLang="ko-KR" sz="800" baseline="0" dirty="0" smtClean="0">
                          <a:latin typeface="+mn-ea"/>
                          <a:ea typeface="+mn-ea"/>
                        </a:rPr>
                        <a:t> </a:t>
                      </a:r>
                      <a:r>
                        <a:rPr lang="ko-KR" altLang="en-US" sz="800" baseline="0" dirty="0" smtClean="0">
                          <a:latin typeface="+mn-ea"/>
                          <a:ea typeface="+mn-ea"/>
                        </a:rPr>
                        <a:t>할인이 적용된 제품의 반품 수량을 묶음 수량에 맞지 않게 최초 선택 시 </a:t>
                      </a:r>
                      <a:r>
                        <a:rPr lang="en-US" altLang="ko-KR" sz="800" baseline="0" dirty="0" smtClean="0">
                          <a:latin typeface="+mn-ea"/>
                          <a:ea typeface="+mn-ea"/>
                        </a:rPr>
                        <a:t>alert</a:t>
                      </a:r>
                      <a:r>
                        <a:rPr lang="ko-KR" altLang="en-US" sz="800" baseline="0" dirty="0" smtClean="0">
                          <a:latin typeface="+mn-ea"/>
                          <a:ea typeface="+mn-ea"/>
                        </a:rPr>
                        <a:t>으로</a:t>
                      </a:r>
                      <a:r>
                        <a:rPr lang="en-US" altLang="ko-KR" sz="800" baseline="0" dirty="0" smtClean="0">
                          <a:latin typeface="+mn-ea"/>
                          <a:ea typeface="+mn-ea"/>
                        </a:rPr>
                        <a:t> </a:t>
                      </a:r>
                      <a:r>
                        <a:rPr lang="ko-KR" altLang="en-US" sz="800" baseline="0" dirty="0" smtClean="0">
                          <a:latin typeface="+mn-ea"/>
                          <a:ea typeface="+mn-ea"/>
                        </a:rPr>
                        <a:t>오류 알림</a:t>
                      </a:r>
                      <a:endParaRPr lang="en-US" altLang="ko-KR" sz="800" dirty="0" smtClean="0">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할인이 적용된 제품으로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배수에 맞춰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반품되어야</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85039902"/>
                  </a:ext>
                </a:extLst>
              </a:tr>
              <a:tr h="14586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 BO</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에</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의 배수로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세팅된</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수량</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×2</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로 안내</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906410471"/>
                  </a:ext>
                </a:extLst>
              </a:tr>
              <a:tr h="358426">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제품구매</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추가구성품할인이 적용된 제품이 </a:t>
                      </a:r>
                      <a:r>
                        <a:rPr lang="ko-KR" altLang="en-US" sz="800" b="0" u="none" kern="1200" baseline="0" noProof="0" dirty="0" err="1" smtClean="0">
                          <a:solidFill>
                            <a:schemeClr val="tx1"/>
                          </a:solidFill>
                          <a:latin typeface="+mn-ea"/>
                          <a:ea typeface="+mn-ea"/>
                          <a:cs typeface="+mn-cs"/>
                          <a:sym typeface="Wingdings 2" pitchFamily="18" charset="2"/>
                        </a:rPr>
                        <a:t>대상제품의</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반품수량</a:t>
                      </a:r>
                      <a:r>
                        <a:rPr lang="ko-KR" altLang="en-US" sz="800" b="0" u="none" kern="1200" baseline="0" noProof="0" dirty="0" smtClean="0">
                          <a:solidFill>
                            <a:schemeClr val="tx1"/>
                          </a:solidFill>
                          <a:latin typeface="+mn-ea"/>
                          <a:ea typeface="+mn-ea"/>
                          <a:cs typeface="+mn-cs"/>
                          <a:sym typeface="Wingdings 2" pitchFamily="18" charset="2"/>
                        </a:rPr>
                        <a:t>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대상제품의</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반품수량</a:t>
                      </a:r>
                      <a:r>
                        <a:rPr lang="ko-KR" altLang="en-US" sz="800" b="0" u="none" kern="1200" baseline="0" noProof="0" dirty="0" smtClean="0">
                          <a:solidFill>
                            <a:schemeClr val="tx1"/>
                          </a:solidFill>
                          <a:latin typeface="+mn-ea"/>
                          <a:ea typeface="+mn-ea"/>
                          <a:cs typeface="+mn-cs"/>
                          <a:sym typeface="Wingdings 2" pitchFamily="18" charset="2"/>
                        </a:rPr>
                        <a:t> 선택으로  추가구성품의 반품이 필요함</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en-US" altLang="ko-KR" sz="800" b="0" u="none" kern="1200" baseline="0" noProof="0" dirty="0" smtClean="0">
                          <a:solidFill>
                            <a:schemeClr val="tx1"/>
                          </a:solidFill>
                          <a:latin typeface="+mn-ea"/>
                          <a:ea typeface="+mn-ea"/>
                          <a:cs typeface="+mn-cs"/>
                          <a:sym typeface="Wingdings 2" pitchFamily="18" charset="2"/>
                        </a:rPr>
                        <a:t>2</a:t>
                      </a:r>
                      <a:r>
                        <a:rPr lang="ko-KR" altLang="en-US" sz="800" b="0" u="none" kern="1200" baseline="0" noProof="0" dirty="0" smtClean="0">
                          <a:solidFill>
                            <a:schemeClr val="tx1"/>
                          </a:solidFill>
                          <a:latin typeface="+mn-ea"/>
                          <a:ea typeface="+mn-ea"/>
                          <a:cs typeface="+mn-cs"/>
                          <a:sym typeface="Wingdings 2" pitchFamily="18" charset="2"/>
                        </a:rPr>
                        <a:t>와 같은 상황이 최초 발생 </a:t>
                      </a: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제품명제품명제품명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옵션</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옵션명옵션명옵션명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제품은</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개 구매 시 추가구성품을 최대 </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개까지 구매 가능한 제품으로 </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최소 </a:t>
                      </a:r>
                      <a:r>
                        <a:rPr kumimoji="0" lang="en-US" altLang="ko-KR" sz="800" b="0" i="0" u="none" strike="noStrike" kern="1200" cap="none" spc="0" normalizeH="0" baseline="0" noProof="0" dirty="0" smtClean="0">
                          <a:ln>
                            <a:noFill/>
                          </a:ln>
                          <a:solidFill>
                            <a:srgbClr val="0000FF"/>
                          </a:solidFill>
                          <a:effectLst/>
                          <a:uLnTx/>
                          <a:uFillTx/>
                          <a:latin typeface="+mn-lt"/>
                          <a:ea typeface="+mn-ea"/>
                          <a:cs typeface="+mn-cs"/>
                        </a:rPr>
                        <a:t>$N$</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개의 추가구성품을 반품하셔야 합니다</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5558653"/>
                  </a:ext>
                </a:extLst>
              </a:tr>
              <a:tr h="35842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대상 제품의 제품명과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전체출력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171450" marR="0" lvl="0" indent="-85725" algn="l" defTabSz="914400" rtl="0" eaLnBrk="1" fontAlgn="auto" latinLnBrk="1" hangingPunct="1">
                        <a:lnSpc>
                          <a:spcPct val="1000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옵션 없는 제품일 시 제품명만 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캠페인</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정보에 등록된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할인구매가능수량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rgbClr val="0000FF"/>
                          </a:solidFill>
                          <a:effectLst/>
                          <a:uLnTx/>
                          <a:uFillTx/>
                          <a:latin typeface="+mn-lt"/>
                          <a:ea typeface="+mn-ea"/>
                          <a:cs typeface="+mn-cs"/>
                        </a:rPr>
                        <a:t>$N$: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구매한 추가구성품수량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대상제품</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구매수량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대상제품</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반품수량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으로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산출</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dirty="0"/>
                    </a:p>
                  </a:txBody>
                  <a:tcPr/>
                </a:tc>
                <a:tc vMerge="1">
                  <a:txBody>
                    <a:bodyPr/>
                    <a:lstStyle/>
                    <a:p>
                      <a:pPr latinLnBrk="1"/>
                      <a:endParaRPr lang="ko-KR" altLang="en-US"/>
                    </a:p>
                  </a:txBody>
                  <a:tcPr/>
                </a:tc>
                <a:extLst>
                  <a:ext uri="{0D108BD9-81ED-4DB2-BD59-A6C34878D82A}">
                    <a16:rowId xmlns:a16="http://schemas.microsoft.com/office/drawing/2014/main" val="4171771219"/>
                  </a:ext>
                </a:extLst>
              </a:tr>
              <a:tr h="35842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반품사유</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단순변심</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교환 불가 제품의 </a:t>
                      </a: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a:t>
                      </a:r>
                      <a:endParaRPr lang="ko-KR" altLang="en-US" sz="800" kern="1200" spc="0" dirty="0" smtClean="0">
                        <a:solidFill>
                          <a:schemeClr val="tx1"/>
                        </a:solidFill>
                        <a:effectLst/>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선택하신 제품은 반품</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교환 불가 제품으로 반품이 불가합니다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0" marR="0" lvl="0" indent="0" algn="l" defTabSz="914400" rtl="0" eaLnBrk="1" fontAlgn="ctr" latinLnBrk="1" hangingPunct="1">
                        <a:lnSpc>
                          <a:spcPct val="100000"/>
                        </a:lnSpc>
                        <a:spcBef>
                          <a:spcPts val="0"/>
                        </a:spcBef>
                        <a:spcAft>
                          <a:spcPts val="0"/>
                        </a:spcAft>
                        <a:buClrTx/>
                        <a:buSzTx/>
                        <a:buFontTx/>
                        <a:buNone/>
                        <a:tabLst/>
                        <a:defRPr/>
                      </a:pP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2697350"/>
                  </a:ext>
                </a:extLst>
              </a:tr>
            </a:tbl>
          </a:graphicData>
        </a:graphic>
      </p:graphicFrame>
    </p:spTree>
    <p:extLst>
      <p:ext uri="{BB962C8B-B14F-4D97-AF65-F5344CB8AC3E}">
        <p14:creationId xmlns:p14="http://schemas.microsoft.com/office/powerpoint/2010/main" val="4270145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7" name="표 6">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247132013"/>
              </p:ext>
            </p:extLst>
          </p:nvPr>
        </p:nvGraphicFramePr>
        <p:xfrm>
          <a:off x="200666" y="476672"/>
          <a:ext cx="11759337" cy="4758523"/>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반품제품</a:t>
                      </a:r>
                      <a:r>
                        <a:rPr lang="ko-KR" altLang="en-US" sz="800" b="1" spc="0" baseline="0" dirty="0" smtClean="0">
                          <a:solidFill>
                            <a:schemeClr val="bg1"/>
                          </a:solidFill>
                          <a:effectLst/>
                          <a:latin typeface="+mn-ea"/>
                          <a:ea typeface="+mn-ea"/>
                        </a:rPr>
                        <a:t> </a:t>
                      </a:r>
                      <a:r>
                        <a:rPr lang="ko-KR" altLang="en-US" sz="800" b="1" spc="0" baseline="0" dirty="0" err="1" smtClean="0">
                          <a:solidFill>
                            <a:schemeClr val="bg1"/>
                          </a:solidFill>
                          <a:effectLst/>
                          <a:latin typeface="+mn-ea"/>
                          <a:ea typeface="+mn-ea"/>
                        </a:rPr>
                        <a:t>선택완료</a:t>
                      </a:r>
                      <a:endParaRPr lang="ko-KR" altLang="en-US" sz="800" b="1" spc="0" baseline="0" dirty="0" smtClean="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10">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3. </a:t>
                      </a:r>
                      <a:r>
                        <a:rPr lang="ko-KR" altLang="en-US" sz="800" b="0" u="none" kern="1200" baseline="0" noProof="0" dirty="0" err="1" smtClean="0">
                          <a:solidFill>
                            <a:schemeClr val="tx1"/>
                          </a:solidFill>
                          <a:latin typeface="+mn-ea"/>
                          <a:ea typeface="+mn-ea"/>
                          <a:cs typeface="+mn-cs"/>
                          <a:sym typeface="Wingdings 2" pitchFamily="18" charset="2"/>
                        </a:rPr>
                        <a:t>반품제품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선택완료</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반품신청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반품제품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미선택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noProof="0" dirty="0" smtClean="0">
                          <a:solidFill>
                            <a:schemeClr val="tx1"/>
                          </a:solidFill>
                          <a:latin typeface="+mn-ea"/>
                          <a:ea typeface="+mn-ea"/>
                          <a:cs typeface="+mn-cs"/>
                          <a:sym typeface="Wingdings 2" pitchFamily="18" charset="2"/>
                        </a:rPr>
                        <a:t>반품할 제품을 선택해주세요</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반품제품목록 최 상단으로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6764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반품신청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dirty="0" smtClean="0">
                          <a:latin typeface="+mn-ea"/>
                        </a:rPr>
                        <a:t>제품 </a:t>
                      </a:r>
                      <a:r>
                        <a:rPr lang="ko-KR" altLang="en-US" sz="800" dirty="0" err="1" smtClean="0">
                          <a:latin typeface="+mn-ea"/>
                        </a:rPr>
                        <a:t>증정품</a:t>
                      </a:r>
                      <a:r>
                        <a:rPr lang="en-US" altLang="ko-KR" sz="800" dirty="0" smtClean="0">
                          <a:latin typeface="+mn-ea"/>
                        </a:rPr>
                        <a:t>(</a:t>
                      </a:r>
                      <a:r>
                        <a:rPr lang="ko-KR" altLang="en-US" sz="800" dirty="0" smtClean="0">
                          <a:latin typeface="+mn-ea"/>
                        </a:rPr>
                        <a:t>선택 </a:t>
                      </a:r>
                      <a:r>
                        <a:rPr lang="ko-KR" altLang="en-US" sz="800" dirty="0" err="1" smtClean="0">
                          <a:latin typeface="+mn-ea"/>
                        </a:rPr>
                        <a:t>증정품</a:t>
                      </a:r>
                      <a:r>
                        <a:rPr lang="en-US" altLang="ko-KR" sz="800" dirty="0" smtClean="0">
                          <a:latin typeface="+mn-ea"/>
                        </a:rPr>
                        <a:t>)</a:t>
                      </a:r>
                      <a:r>
                        <a:rPr lang="ko-KR" altLang="en-US" sz="800" dirty="0" smtClean="0">
                          <a:latin typeface="+mn-ea"/>
                        </a:rPr>
                        <a:t>의 반환 수량을 종 수에 맞춰 선택하지 않았음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증정품은</a:t>
                      </a:r>
                      <a:r>
                        <a:rPr lang="ko-KR" altLang="en-US" sz="800" dirty="0" smtClean="0"/>
                        <a:t> </a:t>
                      </a:r>
                      <a:r>
                        <a:rPr lang="en-US" altLang="ko-KR" sz="800" dirty="0" smtClean="0"/>
                        <a:t>$N$</a:t>
                      </a:r>
                      <a:r>
                        <a:rPr lang="ko-KR" altLang="en-US" sz="800" dirty="0" smtClean="0"/>
                        <a:t>종이 선택되어야 합니다</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해당 제품의 위치로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37275407"/>
                  </a:ext>
                </a:extLst>
              </a:tr>
              <a:tr h="70104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N: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반환 선택 가능한 종 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85725" algn="l" defTabSz="914400" rtl="0" eaLnBrk="1" fontAlgn="auto" latinLnBrk="1" hangingPunct="1">
                        <a:lnSpc>
                          <a:spcPct val="100000"/>
                        </a:lnSpc>
                        <a:spcBef>
                          <a:spcPts val="0"/>
                        </a:spcBef>
                        <a:spcAft>
                          <a:spcPts val="0"/>
                        </a:spcAft>
                        <a:buClrTx/>
                        <a:buSzTx/>
                        <a:buFontTx/>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반환이 필요한 종 수</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현재 선택된 다른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증정품의</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반환 종 수의 합</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361950" marR="0" lvl="0" indent="-180975"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예</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총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6</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종 중</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3</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종을 반환 선택해야 하는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 B, C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증정품에서</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 2</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종 씩 보유</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 B</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의 반환 종 수를 각각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1</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로 선택한 상태에서</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C</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의 반환 종 수를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2</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로 선택 시도 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으로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1</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종 선택 가능하다고 안내</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755874612"/>
                  </a:ext>
                </a:extLst>
              </a:tr>
              <a:tr h="231426">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반품신청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dirty="0" smtClean="0">
                          <a:latin typeface="+mn-ea"/>
                        </a:rPr>
                        <a:t>제품구매</a:t>
                      </a:r>
                      <a:r>
                        <a:rPr lang="en-US" altLang="ko-KR" sz="800" dirty="0" smtClean="0">
                          <a:latin typeface="+mn-ea"/>
                        </a:rPr>
                        <a:t>+</a:t>
                      </a:r>
                      <a:r>
                        <a:rPr lang="ko-KR" altLang="en-US" sz="800" dirty="0" smtClean="0">
                          <a:latin typeface="+mn-ea"/>
                        </a:rPr>
                        <a:t>추가구성품할인이 적용된 제품의 </a:t>
                      </a:r>
                      <a:r>
                        <a:rPr lang="ko-KR" altLang="en-US" sz="800" dirty="0" err="1" smtClean="0">
                          <a:latin typeface="+mn-ea"/>
                        </a:rPr>
                        <a:t>대상제품</a:t>
                      </a:r>
                      <a:r>
                        <a:rPr lang="ko-KR" altLang="en-US" sz="800" dirty="0" smtClean="0">
                          <a:latin typeface="+mn-ea"/>
                        </a:rPr>
                        <a:t> </a:t>
                      </a:r>
                      <a:r>
                        <a:rPr lang="ko-KR" altLang="en-US" sz="800" dirty="0" err="1" smtClean="0">
                          <a:latin typeface="+mn-ea"/>
                        </a:rPr>
                        <a:t>반품수량과</a:t>
                      </a:r>
                      <a:r>
                        <a:rPr lang="ko-KR" altLang="en-US" sz="800" dirty="0" smtClean="0">
                          <a:latin typeface="+mn-ea"/>
                        </a:rPr>
                        <a:t> </a:t>
                      </a:r>
                      <a:r>
                        <a:rPr lang="ko-KR" altLang="en-US" sz="800" dirty="0" err="1" smtClean="0">
                          <a:latin typeface="+mn-ea"/>
                        </a:rPr>
                        <a:t>추가구성품</a:t>
                      </a:r>
                      <a:r>
                        <a:rPr lang="ko-KR" altLang="en-US" sz="800" dirty="0" smtClean="0">
                          <a:latin typeface="+mn-ea"/>
                        </a:rPr>
                        <a:t> 수량이 맞지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제품명제품명제품명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옵션</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옵션명옵션명옵션명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제품은</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개 구매 시 추가구성품을 최대 </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개까지 구매 가능한 제품으로 </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최소 </a:t>
                      </a:r>
                      <a:r>
                        <a:rPr kumimoji="0" lang="en-US" altLang="ko-KR" sz="800" b="0" i="0" u="none" strike="noStrike" kern="1200" cap="none" spc="0" normalizeH="0" baseline="0" noProof="0" dirty="0" smtClean="0">
                          <a:ln>
                            <a:noFill/>
                          </a:ln>
                          <a:solidFill>
                            <a:srgbClr val="0000FF"/>
                          </a:solidFill>
                          <a:effectLst/>
                          <a:uLnTx/>
                          <a:uFillTx/>
                          <a:latin typeface="+mn-lt"/>
                          <a:ea typeface="+mn-ea"/>
                          <a:cs typeface="+mn-cs"/>
                        </a:rPr>
                        <a:t>$N$</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개의 추가구성품을 반품하셔야 합니다</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해당 제품의 위치로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27282502"/>
                  </a:ext>
                </a:extLst>
              </a:tr>
              <a:tr h="231426">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제품명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대상 제품의 제품명과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옵션명</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전체출력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171450" marR="0" lvl="0" indent="-85725" algn="l" defTabSz="914400" rtl="0" eaLnBrk="1" fontAlgn="auto" latinLnBrk="1" hangingPunct="1">
                        <a:lnSpc>
                          <a:spcPct val="1000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옵션 없는 제품일 시 제품명만 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캠페인</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정보에 등록된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할인구매가능수량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출력</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rgbClr val="0000FF"/>
                          </a:solidFill>
                          <a:effectLst/>
                          <a:uLnTx/>
                          <a:uFillTx/>
                          <a:latin typeface="+mn-lt"/>
                          <a:ea typeface="+mn-ea"/>
                          <a:cs typeface="+mn-cs"/>
                        </a:rPr>
                        <a:t>$N$: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구매한 추가구성품수량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대상제품</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구매수량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대상제품</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반품수량</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으로</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산출</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253658489"/>
                  </a:ext>
                </a:extLst>
              </a:tr>
              <a:tr h="28956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반품신청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en-US" altLang="ko-KR" sz="800" dirty="0" smtClean="0">
                          <a:latin typeface="+mn-ea"/>
                        </a:rPr>
                        <a:t>N+% </a:t>
                      </a:r>
                      <a:r>
                        <a:rPr lang="ko-KR" altLang="en-US" sz="800" dirty="0" smtClean="0">
                          <a:latin typeface="+mn-ea"/>
                        </a:rPr>
                        <a:t>할인이 적용된 제품 중 </a:t>
                      </a:r>
                      <a:r>
                        <a:rPr lang="ko-KR" altLang="en-US" sz="800" dirty="0" err="1" smtClean="0">
                          <a:latin typeface="+mn-ea"/>
                        </a:rPr>
                        <a:t>일부제품</a:t>
                      </a:r>
                      <a:r>
                        <a:rPr lang="en-US" altLang="ko-KR" sz="800" dirty="0" smtClean="0">
                          <a:latin typeface="+mn-ea"/>
                        </a:rPr>
                        <a:t>, </a:t>
                      </a:r>
                      <a:r>
                        <a:rPr lang="ko-KR" altLang="en-US" sz="800" dirty="0" smtClean="0">
                          <a:latin typeface="+mn-ea"/>
                        </a:rPr>
                        <a:t>일부 수량만 선택 됨</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u="none" kern="1200" baseline="0" noProof="0" dirty="0" smtClean="0">
                          <a:solidFill>
                            <a:schemeClr val="tx1"/>
                          </a:solidFill>
                          <a:latin typeface="+mn-ea"/>
                          <a:ea typeface="+mn-ea"/>
                          <a:cs typeface="+mn-cs"/>
                          <a:sym typeface="Wingdings 2" pitchFamily="18" charset="2"/>
                        </a:rPr>
                        <a:t>N+%</a:t>
                      </a:r>
                      <a:r>
                        <a:rPr lang="ko-KR" altLang="en-US" sz="800" b="0" u="none" kern="1200" baseline="0" noProof="0" dirty="0" smtClean="0">
                          <a:solidFill>
                            <a:schemeClr val="tx1"/>
                          </a:solidFill>
                          <a:latin typeface="+mn-ea"/>
                          <a:ea typeface="+mn-ea"/>
                          <a:cs typeface="+mn-cs"/>
                          <a:sym typeface="Wingdings 2" pitchFamily="18" charset="2"/>
                        </a:rPr>
                        <a:t> 할인이 적용된 제품은 묶음 할인이 적용된 제품을 전량 반품해야 합니다</a:t>
                      </a:r>
                      <a:r>
                        <a:rPr lang="en-US" altLang="ko-KR" sz="800" b="0" u="none" kern="1200" baseline="0" noProof="0" dirty="0" smtClean="0">
                          <a:solidFill>
                            <a:schemeClr val="tx1"/>
                          </a:solidFill>
                          <a:latin typeface="+mn-ea"/>
                          <a:ea typeface="+mn-ea"/>
                          <a:cs typeface="+mn-cs"/>
                          <a:sym typeface="Wingdings 2" pitchFamily="18" charset="2"/>
                        </a:rPr>
                        <a:t>.</a:t>
                      </a:r>
                      <a:endParaRPr kumimoji="0" lang="ko-KR" altLang="en-US" sz="800" b="0" i="0" u="none" strike="noStrike" kern="1200" cap="none" spc="0" normalizeH="0" baseline="0" noProof="0" dirty="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alert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해당 제품의 위치로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84270059"/>
                  </a:ext>
                </a:extLst>
              </a:tr>
              <a:tr h="2362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latinLnBrk="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비활성화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sym typeface="Wingdings 2" pitchFamily="18" charset="2"/>
                        </a:rPr>
                        <a:t>반품신청</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rPr>
                        <a:t> 버튼 선택</a:t>
                      </a:r>
                      <a:endPar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N+N </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할인이 적용된 제품 중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일부제품</a:t>
                      </a: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일부 수량만 선택 됨</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할인이 적용된 제품으로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배수에 맞춰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반품되어야</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해당 제품의 위치로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54459196"/>
                  </a:ext>
                </a:extLst>
              </a:tr>
              <a:tr h="2362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 BO</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에</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N</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의 배수로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세팅된</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수량</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×2</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로 안내</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498110169"/>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latinLnBrk="1"/>
                      <a:endParaRPr lang="ko-KR" altLang="en-US"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비활성화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반품신청</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버튼 선택</a:t>
                      </a:r>
                      <a:endPar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dirty="0" smtClean="0">
                          <a:solidFill>
                            <a:schemeClr val="tx1"/>
                          </a:solidFill>
                          <a:latin typeface="+mn-ea"/>
                          <a:ea typeface="+mn-ea"/>
                          <a:cs typeface="+mn-cs"/>
                        </a:rPr>
                        <a:t>이미 </a:t>
                      </a:r>
                      <a:r>
                        <a:rPr lang="ko-KR" altLang="en-US" sz="800" b="0" u="none" kern="1200" baseline="0" dirty="0" err="1" smtClean="0">
                          <a:solidFill>
                            <a:schemeClr val="tx1"/>
                          </a:solidFill>
                          <a:latin typeface="+mn-ea"/>
                          <a:ea typeface="+mn-ea"/>
                          <a:cs typeface="+mn-cs"/>
                        </a:rPr>
                        <a:t>반품제품</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선택완료</a:t>
                      </a:r>
                      <a:r>
                        <a:rPr lang="ko-KR" altLang="en-US" sz="800" b="0" u="none" kern="1200" baseline="0" dirty="0" smtClean="0">
                          <a:solidFill>
                            <a:schemeClr val="tx1"/>
                          </a:solidFill>
                          <a:latin typeface="+mn-ea"/>
                          <a:ea typeface="+mn-ea"/>
                          <a:cs typeface="+mn-cs"/>
                        </a:rPr>
                        <a:t> 버튼으로 </a:t>
                      </a:r>
                      <a:r>
                        <a:rPr lang="ko-KR" altLang="en-US" sz="800" b="0" u="none" kern="1200" baseline="0" dirty="0" err="1" smtClean="0">
                          <a:solidFill>
                            <a:schemeClr val="tx1"/>
                          </a:solidFill>
                          <a:latin typeface="+mn-ea"/>
                          <a:ea typeface="+mn-ea"/>
                          <a:cs typeface="+mn-cs"/>
                        </a:rPr>
                        <a:t>반품금액</a:t>
                      </a:r>
                      <a:r>
                        <a:rPr lang="ko-KR" altLang="en-US" sz="800" b="0" u="none" kern="1200" baseline="0" dirty="0" smtClean="0">
                          <a:solidFill>
                            <a:schemeClr val="tx1"/>
                          </a:solidFill>
                          <a:latin typeface="+mn-ea"/>
                          <a:ea typeface="+mn-ea"/>
                          <a:cs typeface="+mn-cs"/>
                        </a:rPr>
                        <a:t> 계산이 완료됨</a:t>
                      </a:r>
                      <a:endParaRPr lang="en-US" altLang="ko-KR" sz="800" b="0" u="none" kern="1200" baseline="0" dirty="0" smtClean="0">
                        <a:solidFill>
                          <a:schemeClr val="tx1"/>
                        </a:solidFill>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이미 반품 제품 선택이 완료되었습니다</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2193400"/>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latinLnBrk="1"/>
                      <a:r>
                        <a:rPr kumimoji="0" lang="ko-KR" altLang="en-US" sz="800" b="0"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가능 기간이 지남</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반품 신청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반품신청</a:t>
                      </a:r>
                      <a:r>
                        <a:rPr lang="ko-KR" altLang="en-US" sz="800" spc="0" baseline="0" dirty="0" smtClean="0">
                          <a:effectLst/>
                          <a:latin typeface="+mn-ea"/>
                          <a:ea typeface="+mn-ea"/>
                        </a:rPr>
                        <a:t> 화면을 호출했던 화면으로 복귀</a:t>
                      </a:r>
                      <a:endParaRPr lang="en-US" altLang="ko-KR" sz="800" spc="0" baseline="0" dirty="0" smtClean="0">
                        <a:effectLst/>
                        <a:latin typeface="+mn-ea"/>
                        <a:ea typeface="+mn-ea"/>
                      </a:endParaRPr>
                    </a:p>
                    <a:p>
                      <a:pPr marL="171450" marR="0" lvl="0" indent="-85725" algn="l" defTabSz="914400" rtl="0" eaLnBrk="1" fontAlgn="ctr" latinLnBrk="1" hangingPunct="1">
                        <a:lnSpc>
                          <a:spcPct val="100000"/>
                        </a:lnSpc>
                        <a:spcBef>
                          <a:spcPts val="0"/>
                        </a:spcBef>
                        <a:spcAft>
                          <a:spcPts val="0"/>
                        </a:spcAft>
                        <a:buClrTx/>
                        <a:buSzTx/>
                        <a:buFontTx/>
                        <a:buChar char="-"/>
                        <a:tabLst/>
                        <a:defRPr/>
                      </a:pPr>
                      <a:r>
                        <a:rPr lang="ko-KR" altLang="en-US" sz="800" spc="0" baseline="0" dirty="0" smtClean="0">
                          <a:effectLst/>
                          <a:latin typeface="+mn-ea"/>
                          <a:ea typeface="+mn-ea"/>
                        </a:rPr>
                        <a:t>해당 화면에서 </a:t>
                      </a:r>
                      <a:r>
                        <a:rPr lang="ko-KR" altLang="en-US" sz="800" spc="0" baseline="0" dirty="0" err="1" smtClean="0">
                          <a:effectLst/>
                          <a:latin typeface="+mn-ea"/>
                          <a:ea typeface="+mn-ea"/>
                        </a:rPr>
                        <a:t>반품신청</a:t>
                      </a:r>
                      <a:r>
                        <a:rPr lang="ko-KR" altLang="en-US" sz="800" spc="0" baseline="0" dirty="0" smtClean="0">
                          <a:effectLst/>
                          <a:latin typeface="+mn-ea"/>
                          <a:ea typeface="+mn-ea"/>
                        </a:rPr>
                        <a:t> 버튼 숨김 처리 되어야 함</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3218847"/>
                  </a:ext>
                </a:extLst>
              </a:tr>
            </a:tbl>
          </a:graphicData>
        </a:graphic>
      </p:graphicFrame>
    </p:spTree>
    <p:extLst>
      <p:ext uri="{BB962C8B-B14F-4D97-AF65-F5344CB8AC3E}">
        <p14:creationId xmlns:p14="http://schemas.microsoft.com/office/powerpoint/2010/main" val="23259249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771014179"/>
              </p:ext>
            </p:extLst>
          </p:nvPr>
        </p:nvGraphicFramePr>
        <p:xfrm>
          <a:off x="199151" y="2262598"/>
          <a:ext cx="11759337" cy="10145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이전</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981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11. </a:t>
                      </a:r>
                      <a:r>
                        <a:rPr lang="ko-KR" altLang="en-US" sz="800" b="0" u="none" kern="1200" baseline="0" noProof="0" dirty="0" smtClean="0">
                          <a:solidFill>
                            <a:schemeClr val="tx1"/>
                          </a:solidFill>
                          <a:latin typeface="+mn-ea"/>
                          <a:ea typeface="+mn-ea"/>
                          <a:cs typeface="+mn-cs"/>
                          <a:sym typeface="Wingdings 2" pitchFamily="18" charset="2"/>
                        </a:rPr>
                        <a:t>이전</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화면을 이동하시면 이 화면의 선택 값이 초기화됩니다</a:t>
                      </a:r>
                      <a:r>
                        <a:rPr lang="en-US" altLang="ko-KR" sz="800" dirty="0" smtClean="0"/>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반품사유</a:t>
                      </a:r>
                      <a:r>
                        <a:rPr lang="ko-KR" altLang="en-US" sz="800" dirty="0" smtClean="0"/>
                        <a:t> 선택 화면으로 이동하시겠습니까</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confirm</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981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algn="ctr" rtl="0" fontAlgn="ct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dirty="0" err="1" smtClean="0"/>
                        <a:t>반품사유</a:t>
                      </a:r>
                      <a:r>
                        <a:rPr lang="ko-KR" altLang="en-US" sz="800" dirty="0" smtClean="0"/>
                        <a:t> 선택 화면으로 이동</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2035992"/>
                  </a:ext>
                </a:extLst>
              </a:tr>
            </a:tbl>
          </a:graphicData>
        </a:graphic>
      </p:graphicFrame>
      <p:graphicFrame>
        <p:nvGraphicFramePr>
          <p:cNvPr id="5" name="표 4">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132701914"/>
              </p:ext>
            </p:extLst>
          </p:nvPr>
        </p:nvGraphicFramePr>
        <p:xfrm>
          <a:off x="199151" y="3470010"/>
          <a:ext cx="11759337" cy="10145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981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12. </a:t>
                      </a:r>
                      <a:r>
                        <a:rPr lang="ko-KR" altLang="en-US" sz="800" b="0" u="none" kern="1200" baseline="0" noProof="0" dirty="0" smtClean="0">
                          <a:solidFill>
                            <a:schemeClr val="tx1"/>
                          </a:solidFill>
                          <a:latin typeface="+mn-ea"/>
                          <a:ea typeface="+mn-ea"/>
                          <a:cs typeface="+mn-cs"/>
                          <a:sym typeface="Wingdings 2" pitchFamily="18" charset="2"/>
                        </a:rPr>
                        <a:t>취소</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반품 신청을 취소하시겠습니까</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confirm</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981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algn="ctr" rtl="0" fontAlgn="ct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baseline="0" dirty="0" err="1" smtClean="0"/>
                        <a:t>반품신청</a:t>
                      </a:r>
                      <a:r>
                        <a:rPr lang="ko-KR" altLang="en-US" sz="800" b="0" baseline="0" dirty="0" smtClean="0"/>
                        <a:t> 화면을 호출한 화면으로 이동</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2035992"/>
                  </a:ext>
                </a:extLst>
              </a:tr>
            </a:tbl>
          </a:graphicData>
        </a:graphic>
      </p:graphicFrame>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15962016"/>
              </p:ext>
            </p:extLst>
          </p:nvPr>
        </p:nvGraphicFramePr>
        <p:xfrm>
          <a:off x="199152" y="476672"/>
          <a:ext cx="11759337" cy="165464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반품신청</a:t>
                      </a:r>
                      <a:r>
                        <a:rPr lang="ko-KR" altLang="en-US" sz="800" b="1" spc="0" baseline="0" dirty="0" smtClean="0">
                          <a:solidFill>
                            <a:schemeClr val="bg1"/>
                          </a:solidFill>
                          <a:effectLst/>
                          <a:latin typeface="+mn-ea"/>
                          <a:ea typeface="+mn-ea"/>
                        </a:rPr>
                        <a:t> 버튼</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10. </a:t>
                      </a:r>
                      <a:r>
                        <a:rPr lang="ko-KR" altLang="en-US" sz="800" b="0" u="none" kern="1200" baseline="0" noProof="0" dirty="0" err="1" smtClean="0">
                          <a:solidFill>
                            <a:schemeClr val="tx1"/>
                          </a:solidFill>
                          <a:latin typeface="+mn-ea"/>
                          <a:ea typeface="+mn-ea"/>
                          <a:cs typeface="+mn-cs"/>
                          <a:sym typeface="Wingdings 2" pitchFamily="18" charset="2"/>
                        </a:rPr>
                        <a:t>반품신청</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1" hangingPunct="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회수지</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정보가 입력되지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회수지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정보를 입력해주세요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39220712"/>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latinLnBrk="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ko-KR" altLang="en-US" sz="800" dirty="0" err="1" smtClean="0">
                          <a:latin typeface="+mn-ea"/>
                        </a:rPr>
                        <a:t>환불수단의</a:t>
                      </a:r>
                      <a:r>
                        <a:rPr lang="ko-KR" altLang="en-US" sz="800" dirty="0" smtClean="0">
                          <a:latin typeface="+mn-ea"/>
                        </a:rPr>
                        <a:t> 계좌정보 </a:t>
                      </a:r>
                      <a:r>
                        <a:rPr lang="ko-KR" altLang="en-US" sz="800" dirty="0" err="1" smtClean="0">
                          <a:latin typeface="+mn-ea"/>
                        </a:rPr>
                        <a:t>미저장</a:t>
                      </a:r>
                      <a:r>
                        <a:rPr lang="ko-KR" altLang="en-US" sz="800" dirty="0" smtClean="0">
                          <a:latin typeface="+mn-ea"/>
                        </a:rPr>
                        <a:t> 상태일 시</a:t>
                      </a: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 입력은 필수입니다</a:t>
                      </a:r>
                      <a:r>
                        <a:rPr lang="en-US" altLang="ko-KR" sz="800" kern="1200" dirty="0" smtClean="0">
                          <a:solidFill>
                            <a:schemeClr val="tx1"/>
                          </a:solidFill>
                          <a:latin typeface="+mn-ea"/>
                          <a:ea typeface="+mn-ea"/>
                          <a:cs typeface="+mn-cs"/>
                        </a:rPr>
                        <a:t>.</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정보를 저장해주세요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3414086"/>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latinLnBrk="1"/>
                      <a:r>
                        <a:rPr kumimoji="0" lang="ko-KR" altLang="en-US" sz="800" b="0"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가능 기간이 지남</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반품 신청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반품신청</a:t>
                      </a:r>
                      <a:r>
                        <a:rPr lang="ko-KR" altLang="en-US" sz="800" spc="0" baseline="0" dirty="0" smtClean="0">
                          <a:effectLst/>
                          <a:latin typeface="+mn-ea"/>
                          <a:ea typeface="+mn-ea"/>
                        </a:rPr>
                        <a:t> 화면을 호출했던 화면으로 복귀</a:t>
                      </a:r>
                      <a:endParaRPr lang="en-US" altLang="ko-KR" sz="800" spc="0" baseline="0" dirty="0" smtClean="0">
                        <a:effectLst/>
                        <a:latin typeface="+mn-ea"/>
                        <a:ea typeface="+mn-ea"/>
                      </a:endParaRPr>
                    </a:p>
                    <a:p>
                      <a:pPr marL="171450" marR="0" lvl="0" indent="-85725" algn="l" defTabSz="914400" rtl="0" eaLnBrk="1" fontAlgn="ctr" latinLnBrk="1" hangingPunct="1">
                        <a:lnSpc>
                          <a:spcPct val="100000"/>
                        </a:lnSpc>
                        <a:spcBef>
                          <a:spcPts val="0"/>
                        </a:spcBef>
                        <a:spcAft>
                          <a:spcPts val="0"/>
                        </a:spcAft>
                        <a:buClrTx/>
                        <a:buSzTx/>
                        <a:buFontTx/>
                        <a:buChar char="-"/>
                        <a:tabLst/>
                        <a:defRPr/>
                      </a:pPr>
                      <a:r>
                        <a:rPr lang="ko-KR" altLang="en-US" sz="800" spc="0" baseline="0" dirty="0" smtClean="0">
                          <a:effectLst/>
                          <a:latin typeface="+mn-ea"/>
                          <a:ea typeface="+mn-ea"/>
                        </a:rPr>
                        <a:t>해당 화면에서 </a:t>
                      </a:r>
                      <a:r>
                        <a:rPr lang="ko-KR" altLang="en-US" sz="800" spc="0" baseline="0" dirty="0" err="1" smtClean="0">
                          <a:effectLst/>
                          <a:latin typeface="+mn-ea"/>
                          <a:ea typeface="+mn-ea"/>
                        </a:rPr>
                        <a:t>반품신청</a:t>
                      </a:r>
                      <a:r>
                        <a:rPr lang="ko-KR" altLang="en-US" sz="800" spc="0" baseline="0" dirty="0" smtClean="0">
                          <a:effectLst/>
                          <a:latin typeface="+mn-ea"/>
                          <a:ea typeface="+mn-ea"/>
                        </a:rPr>
                        <a:t> 버튼 숨김 처리 되어야 함</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3218847"/>
                  </a:ext>
                </a:extLst>
              </a:tr>
            </a:tbl>
          </a:graphicData>
        </a:graphic>
      </p:graphicFrame>
    </p:spTree>
    <p:extLst>
      <p:ext uri="{BB962C8B-B14F-4D97-AF65-F5344CB8AC3E}">
        <p14:creationId xmlns:p14="http://schemas.microsoft.com/office/powerpoint/2010/main" val="1404887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반품신청</a:t>
            </a:r>
            <a:r>
              <a:rPr lang="ko-KR" altLang="en-US" dirty="0" smtClean="0"/>
              <a:t> 완료</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IN_PC_MYP_02_14</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17667588"/>
              </p:ext>
            </p:extLst>
          </p:nvPr>
        </p:nvGraphicFramePr>
        <p:xfrm>
          <a:off x="9000565" y="44624"/>
          <a:ext cx="3152540" cy="28872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반품신청</a:t>
                      </a:r>
                      <a:r>
                        <a:rPr lang="ko-KR" altLang="en-US" sz="800" b="1" u="none" baseline="0" dirty="0" smtClean="0">
                          <a:solidFill>
                            <a:schemeClr val="tx1"/>
                          </a:solidFill>
                          <a:latin typeface="+mn-ea"/>
                          <a:ea typeface="+mn-ea"/>
                        </a:rPr>
                        <a:t> 완료 메시지</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 완료 메시지와 환불예정금액 또는 추가결제금액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환불금액도</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추가결제금액도 없을 시 </a:t>
                      </a:r>
                      <a:r>
                        <a:rPr lang="ko-KR" altLang="en-US" sz="800" b="0" u="none" baseline="0" dirty="0" err="1" smtClean="0">
                          <a:solidFill>
                            <a:schemeClr val="tx1"/>
                          </a:solidFill>
                          <a:latin typeface="+mn-ea"/>
                          <a:ea typeface="+mn-ea"/>
                        </a:rPr>
                        <a:t>금액정보</a:t>
                      </a:r>
                      <a:r>
                        <a:rPr lang="ko-KR" altLang="en-US" sz="800" b="0" u="none" baseline="0" dirty="0" smtClean="0">
                          <a:solidFill>
                            <a:schemeClr val="tx1"/>
                          </a:solidFill>
                          <a:latin typeface="+mn-ea"/>
                          <a:ea typeface="+mn-ea"/>
                        </a:rPr>
                        <a:t> 출력 안함</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반환증정품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반환해야 할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출력되는 영역</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타이틀 우측에 반환해야 할 </a:t>
                      </a: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종 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수량</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2-1. </a:t>
                      </a:r>
                      <a:r>
                        <a:rPr lang="ko-KR" altLang="en-US" sz="800" b="1" u="none" baseline="0" dirty="0" smtClean="0">
                          <a:solidFill>
                            <a:schemeClr val="tx1"/>
                          </a:solidFill>
                          <a:latin typeface="+mn-ea"/>
                          <a:ea typeface="+mn-ea"/>
                        </a:rPr>
                        <a:t>반환할 </a:t>
                      </a:r>
                      <a:r>
                        <a:rPr lang="ko-KR" altLang="en-US" sz="800" b="1" u="none" baseline="0" dirty="0" err="1" smtClean="0">
                          <a:solidFill>
                            <a:schemeClr val="tx1"/>
                          </a:solidFill>
                          <a:latin typeface="+mn-ea"/>
                          <a:ea typeface="+mn-ea"/>
                        </a:rPr>
                        <a:t>증정품</a:t>
                      </a:r>
                      <a:r>
                        <a:rPr lang="ko-KR" altLang="en-US" sz="800" b="1" u="none" baseline="0" dirty="0" smtClean="0">
                          <a:solidFill>
                            <a:schemeClr val="tx1"/>
                          </a:solidFill>
                          <a:latin typeface="+mn-ea"/>
                          <a:ea typeface="+mn-ea"/>
                        </a:rPr>
                        <a:t>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반환할 </a:t>
                      </a: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썸네일</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증정품명</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반환수량</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반환할 </a:t>
                      </a:r>
                      <a:r>
                        <a:rPr lang="ko-KR" altLang="en-US" sz="800" b="0" u="none" baseline="0" dirty="0" err="1" smtClean="0">
                          <a:solidFill>
                            <a:schemeClr val="tx1"/>
                          </a:solidFill>
                          <a:latin typeface="+mn-ea"/>
                          <a:ea typeface="+mn-ea"/>
                        </a:rPr>
                        <a:t>증정품을</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제품증정품</a:t>
                      </a:r>
                      <a:r>
                        <a:rPr lang="en-US" altLang="ko-KR" sz="800" b="0" u="none" baseline="0" dirty="0" smtClean="0">
                          <a:solidFill>
                            <a:schemeClr val="tx1"/>
                          </a:solidFill>
                          <a:latin typeface="+mn-ea"/>
                          <a:ea typeface="+mn-ea"/>
                          <a:sym typeface="Wingdings" panose="05000000000000000000" pitchFamily="2" charset="2"/>
                        </a:rPr>
                        <a:t></a:t>
                      </a:r>
                      <a:r>
                        <a:rPr lang="ko-KR" altLang="en-US" sz="800" b="0" u="none" baseline="0" dirty="0" err="1" smtClean="0">
                          <a:solidFill>
                            <a:schemeClr val="tx1"/>
                          </a:solidFill>
                          <a:latin typeface="+mn-ea"/>
                          <a:ea typeface="+mn-ea"/>
                          <a:sym typeface="Wingdings" panose="05000000000000000000" pitchFamily="2" charset="2"/>
                        </a:rPr>
                        <a:t>쿠폰증정품</a:t>
                      </a:r>
                      <a:r>
                        <a:rPr lang="en-US" altLang="ko-KR" sz="800" b="0" u="none" baseline="0" dirty="0" smtClean="0">
                          <a:solidFill>
                            <a:schemeClr val="tx1"/>
                          </a:solidFill>
                          <a:latin typeface="+mn-ea"/>
                          <a:ea typeface="+mn-ea"/>
                          <a:sym typeface="Wingdings" panose="05000000000000000000" pitchFamily="2" charset="2"/>
                        </a:rPr>
                        <a:t></a:t>
                      </a:r>
                      <a:r>
                        <a:rPr lang="ko-KR" altLang="en-US" sz="800" b="0" u="none" baseline="0" dirty="0" smtClean="0">
                          <a:solidFill>
                            <a:schemeClr val="tx1"/>
                          </a:solidFill>
                          <a:latin typeface="+mn-ea"/>
                          <a:ea typeface="+mn-ea"/>
                          <a:sym typeface="Wingdings" panose="05000000000000000000" pitchFamily="2" charset="2"/>
                        </a:rPr>
                        <a:t>구매금액대별 </a:t>
                      </a:r>
                      <a:r>
                        <a:rPr lang="ko-KR" altLang="en-US" sz="800" b="0" u="none" baseline="0" dirty="0" err="1" smtClean="0">
                          <a:solidFill>
                            <a:schemeClr val="tx1"/>
                          </a:solidFill>
                          <a:latin typeface="+mn-ea"/>
                          <a:ea typeface="+mn-ea"/>
                          <a:sym typeface="Wingdings" panose="05000000000000000000" pitchFamily="2" charset="2"/>
                        </a:rPr>
                        <a:t>증정품</a:t>
                      </a:r>
                      <a:r>
                        <a:rPr lang="ko-KR" altLang="en-US" sz="800" b="0" u="none" baseline="0" dirty="0" smtClean="0">
                          <a:solidFill>
                            <a:schemeClr val="tx1"/>
                          </a:solidFill>
                          <a:latin typeface="+mn-ea"/>
                          <a:ea typeface="+mn-ea"/>
                          <a:sym typeface="Wingdings" panose="05000000000000000000" pitchFamily="2" charset="2"/>
                        </a:rPr>
                        <a:t> 순으로 정렬</a:t>
                      </a:r>
                      <a:endParaRPr lang="en-US" altLang="ko-KR" sz="800" b="0" u="none" baseline="0" dirty="0" smtClean="0">
                        <a:solidFill>
                          <a:schemeClr val="tx1"/>
                        </a:solidFill>
                        <a:latin typeface="+mn-ea"/>
                        <a:ea typeface="+mn-ea"/>
                        <a:sym typeface="Wingdings" panose="05000000000000000000" pitchFamily="2" charset="2"/>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sym typeface="Wingdings" panose="05000000000000000000" pitchFamily="2" charset="2"/>
                        </a:rPr>
                        <a:t>- </a:t>
                      </a:r>
                      <a:r>
                        <a:rPr lang="ko-KR" altLang="en-US" sz="800" b="0" u="none" baseline="0" dirty="0" smtClean="0">
                          <a:solidFill>
                            <a:schemeClr val="tx1"/>
                          </a:solidFill>
                          <a:latin typeface="+mn-ea"/>
                          <a:ea typeface="+mn-ea"/>
                          <a:sym typeface="Wingdings" panose="05000000000000000000" pitchFamily="2" charset="2"/>
                        </a:rPr>
                        <a:t>제품증정품은 </a:t>
                      </a:r>
                      <a:r>
                        <a:rPr lang="ko-KR" altLang="en-US" sz="800" b="0" u="none" baseline="0" dirty="0" err="1" smtClean="0">
                          <a:solidFill>
                            <a:schemeClr val="tx1"/>
                          </a:solidFill>
                          <a:latin typeface="+mn-ea"/>
                          <a:ea typeface="+mn-ea"/>
                          <a:sym typeface="Wingdings" panose="05000000000000000000" pitchFamily="2" charset="2"/>
                        </a:rPr>
                        <a:t>반품제품</a:t>
                      </a:r>
                      <a:r>
                        <a:rPr lang="ko-KR" altLang="en-US" sz="800" b="0" u="none" baseline="0" dirty="0" smtClean="0">
                          <a:solidFill>
                            <a:schemeClr val="tx1"/>
                          </a:solidFill>
                          <a:latin typeface="+mn-ea"/>
                          <a:ea typeface="+mn-ea"/>
                          <a:sym typeface="Wingdings" panose="05000000000000000000" pitchFamily="2" charset="2"/>
                        </a:rPr>
                        <a:t> 목록 상위에 연결된 </a:t>
                      </a:r>
                      <a:r>
                        <a:rPr lang="ko-KR" altLang="en-US" sz="800" b="0" u="none" baseline="0" dirty="0" err="1" smtClean="0">
                          <a:solidFill>
                            <a:schemeClr val="tx1"/>
                          </a:solidFill>
                          <a:latin typeface="+mn-ea"/>
                          <a:ea typeface="+mn-ea"/>
                          <a:sym typeface="Wingdings" panose="05000000000000000000" pitchFamily="2" charset="2"/>
                        </a:rPr>
                        <a:t>증정품부터</a:t>
                      </a:r>
                      <a:r>
                        <a:rPr lang="ko-KR" altLang="en-US" sz="800" b="0" u="none" baseline="0" dirty="0" smtClean="0">
                          <a:solidFill>
                            <a:schemeClr val="tx1"/>
                          </a:solidFill>
                          <a:latin typeface="+mn-ea"/>
                          <a:ea typeface="+mn-ea"/>
                          <a:sym typeface="Wingdings" panose="05000000000000000000" pitchFamily="2" charset="2"/>
                        </a:rPr>
                        <a:t> 정렬</a:t>
                      </a:r>
                      <a:endParaRPr lang="en-US" altLang="ko-KR" sz="800" b="0" u="none" baseline="0" dirty="0" smtClean="0">
                        <a:solidFill>
                          <a:schemeClr val="tx1"/>
                        </a:solidFill>
                        <a:latin typeface="+mn-ea"/>
                        <a:ea typeface="+mn-ea"/>
                        <a:sym typeface="Wingdings" panose="05000000000000000000" pitchFamily="2" charset="2"/>
                      </a:endParaRPr>
                    </a:p>
                    <a:p>
                      <a:pPr marL="92075" lvl="0" indent="-92075" defTabSz="844083">
                        <a:lnSpc>
                          <a:spcPts val="1200"/>
                        </a:lnSpc>
                        <a:buFont typeface="Arial" panose="020B0604020202020204" pitchFamily="34" charset="0"/>
                        <a:buChar char="•"/>
                        <a:defRPr/>
                      </a:pPr>
                      <a:r>
                        <a:rPr lang="ko-KR" altLang="en-US" sz="800" dirty="0" err="1" smtClean="0">
                          <a:solidFill>
                            <a:prstClr val="black"/>
                          </a:solidFill>
                          <a:latin typeface="맑은 고딕" panose="020B0503020000020004" pitchFamily="50" charset="-127"/>
                        </a:rPr>
                        <a:t>증정품</a:t>
                      </a:r>
                      <a:r>
                        <a:rPr lang="ko-KR" altLang="en-US" sz="800" dirty="0" smtClean="0">
                          <a:solidFill>
                            <a:prstClr val="black"/>
                          </a:solidFill>
                          <a:latin typeface="맑은 고딕" panose="020B0503020000020004" pitchFamily="50" charset="-127"/>
                        </a:rPr>
                        <a:t> 영역은 가로를 </a:t>
                      </a:r>
                      <a:r>
                        <a:rPr lang="en-US" altLang="ko-KR" sz="800" dirty="0" smtClean="0">
                          <a:solidFill>
                            <a:prstClr val="black"/>
                          </a:solidFill>
                          <a:latin typeface="맑은 고딕" panose="020B0503020000020004" pitchFamily="50" charset="-127"/>
                        </a:rPr>
                        <a:t>2</a:t>
                      </a:r>
                      <a:r>
                        <a:rPr lang="ko-KR" altLang="en-US" sz="800" dirty="0" smtClean="0">
                          <a:solidFill>
                            <a:prstClr val="black"/>
                          </a:solidFill>
                          <a:latin typeface="맑은 고딕" panose="020B0503020000020004" pitchFamily="50" charset="-127"/>
                        </a:rPr>
                        <a:t>분할 한 버전과 </a:t>
                      </a:r>
                      <a:r>
                        <a:rPr lang="en-US" altLang="ko-KR" sz="800" dirty="0" smtClean="0">
                          <a:solidFill>
                            <a:prstClr val="black"/>
                          </a:solidFill>
                          <a:latin typeface="맑은 고딕" panose="020B0503020000020004" pitchFamily="50" charset="-127"/>
                        </a:rPr>
                        <a:t>3</a:t>
                      </a:r>
                      <a:r>
                        <a:rPr lang="ko-KR" altLang="en-US" sz="800" dirty="0" smtClean="0">
                          <a:solidFill>
                            <a:prstClr val="black"/>
                          </a:solidFill>
                          <a:latin typeface="맑은 고딕" panose="020B0503020000020004" pitchFamily="50" charset="-127"/>
                        </a:rPr>
                        <a:t>분할 한 버전 두 가지가 있으며</a:t>
                      </a:r>
                      <a:r>
                        <a:rPr lang="en-US" altLang="ko-KR" sz="800" dirty="0" smtClean="0">
                          <a:solidFill>
                            <a:prstClr val="black"/>
                          </a:solidFill>
                          <a:latin typeface="맑은 고딕" panose="020B0503020000020004" pitchFamily="50" charset="-127"/>
                        </a:rPr>
                        <a:t>,</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1</a:t>
                      </a:r>
                      <a:r>
                        <a:rPr lang="ko-KR" altLang="en-US" sz="800" baseline="0" dirty="0" smtClean="0">
                          <a:solidFill>
                            <a:prstClr val="black"/>
                          </a:solidFill>
                          <a:latin typeface="맑은 고딕" panose="020B0503020000020004" pitchFamily="50" charset="-127"/>
                        </a:rPr>
                        <a:t>종 또는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종일 시 </a:t>
                      </a:r>
                      <a:r>
                        <a:rPr lang="en-US" altLang="ko-KR" sz="800" baseline="0" dirty="0" smtClean="0">
                          <a:solidFill>
                            <a:prstClr val="black"/>
                          </a:solidFill>
                          <a:latin typeface="맑은 고딕" panose="020B0503020000020004" pitchFamily="50" charset="-127"/>
                        </a:rPr>
                        <a:t>2</a:t>
                      </a:r>
                      <a:r>
                        <a:rPr lang="ko-KR" altLang="en-US" sz="800" baseline="0" dirty="0" smtClean="0">
                          <a:solidFill>
                            <a:prstClr val="black"/>
                          </a:solidFill>
                          <a:latin typeface="맑은 고딕" panose="020B0503020000020004" pitchFamily="50" charset="-127"/>
                        </a:rPr>
                        <a:t>분할 버전을</a:t>
                      </a:r>
                      <a:r>
                        <a:rPr lang="en-US" altLang="ko-KR" sz="800" baseline="0" dirty="0" smtClean="0">
                          <a:solidFill>
                            <a:prstClr val="black"/>
                          </a:solidFill>
                          <a:latin typeface="맑은 고딕" panose="020B0503020000020004" pitchFamily="50" charset="-127"/>
                        </a:rPr>
                        <a:t>, </a:t>
                      </a:r>
                      <a:r>
                        <a:rPr lang="ko-KR" altLang="en-US" sz="800" baseline="0" dirty="0" err="1" smtClean="0">
                          <a:solidFill>
                            <a:prstClr val="black"/>
                          </a:solidFill>
                          <a:latin typeface="맑은 고딕" panose="020B0503020000020004" pitchFamily="50" charset="-127"/>
                        </a:rPr>
                        <a:t>증정품이</a:t>
                      </a:r>
                      <a:r>
                        <a:rPr lang="ko-KR" altLang="en-US" sz="800" baseline="0" dirty="0" smtClean="0">
                          <a:solidFill>
                            <a:prstClr val="black"/>
                          </a:solidFill>
                          <a:latin typeface="맑은 고딕" panose="020B0503020000020004" pitchFamily="50" charset="-127"/>
                        </a:rPr>
                        <a:t>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 이상일 시 </a:t>
                      </a: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분할 버전을 적용하여 해당하는 </a:t>
                      </a:r>
                      <a:r>
                        <a:rPr lang="ko-KR" altLang="en-US" sz="800" baseline="0" dirty="0" err="1" smtClean="0">
                          <a:solidFill>
                            <a:prstClr val="black"/>
                          </a:solidFill>
                          <a:latin typeface="맑은 고딕" panose="020B0503020000020004" pitchFamily="50" charset="-127"/>
                        </a:rPr>
                        <a:t>증정품</a:t>
                      </a:r>
                      <a:r>
                        <a:rPr lang="ko-KR" altLang="en-US" sz="800" baseline="0" dirty="0" smtClean="0">
                          <a:solidFill>
                            <a:prstClr val="black"/>
                          </a:solidFill>
                          <a:latin typeface="맑은 고딕" panose="020B0503020000020004" pitchFamily="50" charset="-127"/>
                        </a:rPr>
                        <a:t> 전체 출력</a:t>
                      </a:r>
                      <a:endParaRPr lang="en-US" altLang="ko-KR" sz="800" baseline="0" dirty="0" smtClean="0">
                        <a:solidFill>
                          <a:prstClr val="black"/>
                        </a:solidFill>
                        <a:latin typeface="맑은 고딕" panose="020B0503020000020004" pitchFamily="50" charset="-127"/>
                      </a:endParaRPr>
                    </a:p>
                    <a:p>
                      <a:pPr marL="171450" lvl="0" indent="-85725" defTabSz="844083">
                        <a:lnSpc>
                          <a:spcPts val="1200"/>
                        </a:lnSpc>
                        <a:buFontTx/>
                        <a:buChar char="-"/>
                        <a:defRPr/>
                      </a:pPr>
                      <a:r>
                        <a:rPr lang="en-US" altLang="ko-KR" sz="800" baseline="0" dirty="0" smtClean="0">
                          <a:solidFill>
                            <a:prstClr val="black"/>
                          </a:solidFill>
                          <a:latin typeface="맑은 고딕" panose="020B0503020000020004" pitchFamily="50" charset="-127"/>
                        </a:rPr>
                        <a:t>3</a:t>
                      </a:r>
                      <a:r>
                        <a:rPr lang="ko-KR" altLang="en-US" sz="800" baseline="0" dirty="0" smtClean="0">
                          <a:solidFill>
                            <a:prstClr val="black"/>
                          </a:solidFill>
                          <a:latin typeface="맑은 고딕" panose="020B0503020000020004" pitchFamily="50" charset="-127"/>
                        </a:rPr>
                        <a:t>종을 초과할 시 아래로 행 추가</a:t>
                      </a:r>
                      <a:endParaRPr lang="en-US" altLang="ko-KR" sz="800" baseline="0" dirty="0" smtClean="0">
                        <a:solidFill>
                          <a:prstClr val="black"/>
                        </a:solidFill>
                        <a:latin typeface="맑은 고딕" panose="020B0503020000020004" pitchFamily="50" charset="-127"/>
                      </a:endParaRPr>
                    </a:p>
                    <a:p>
                      <a:pPr marL="85725" lvl="0" indent="0" defTabSz="844083">
                        <a:lnSpc>
                          <a:spcPts val="1200"/>
                        </a:lnSpc>
                        <a:buFontTx/>
                        <a:buNone/>
                        <a:defRPr/>
                      </a:pPr>
                      <a:r>
                        <a:rPr lang="en-US" altLang="ko-KR" sz="800" b="0" u="none" baseline="0" dirty="0" smtClean="0">
                          <a:solidFill>
                            <a:prstClr val="black"/>
                          </a:solidFill>
                          <a:latin typeface="맑은 고딕" panose="020B0503020000020004" pitchFamily="50" charset="-127"/>
                          <a:ea typeface="+mn-ea"/>
                        </a:rPr>
                        <a:t>(</a:t>
                      </a:r>
                      <a:r>
                        <a:rPr lang="ko-KR" altLang="en-US" sz="800" b="0" u="none" baseline="0" dirty="0" err="1" smtClean="0">
                          <a:solidFill>
                            <a:prstClr val="black"/>
                          </a:solidFill>
                          <a:latin typeface="맑은 고딕" panose="020B0503020000020004" pitchFamily="50" charset="-127"/>
                          <a:ea typeface="+mn-ea"/>
                        </a:rPr>
                        <a:t>증정품</a:t>
                      </a:r>
                      <a:r>
                        <a:rPr lang="ko-KR" altLang="en-US" sz="800" b="0" u="none" baseline="0" dirty="0" smtClean="0">
                          <a:solidFill>
                            <a:prstClr val="black"/>
                          </a:solidFill>
                          <a:latin typeface="맑은 고딕" panose="020B0503020000020004" pitchFamily="50" charset="-127"/>
                          <a:ea typeface="+mn-ea"/>
                        </a:rPr>
                        <a:t> 영역 분할 기준은 디자인 담당자 의견에 따라 달라질 수 있음</a:t>
                      </a:r>
                      <a:r>
                        <a:rPr lang="en-US" altLang="ko-KR" sz="800" b="0" u="none" baseline="0" dirty="0" smtClean="0">
                          <a:solidFill>
                            <a:prstClr val="black"/>
                          </a:solidFill>
                          <a:latin typeface="맑은 고딕" panose="020B0503020000020004" pitchFamily="50" charset="-127"/>
                          <a:ea typeface="+mn-ea"/>
                        </a:rPr>
                        <a:t>)</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56829464"/>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11405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1181734" cy="276999"/>
          </a:xfrm>
          <a:prstGeom prst="rect">
            <a:avLst/>
          </a:prstGeom>
          <a:solidFill>
            <a:schemeClr val="bg1"/>
          </a:solidFill>
        </p:spPr>
        <p:txBody>
          <a:bodyPr wrap="none">
            <a:spAutoFit/>
          </a:bodyPr>
          <a:lstStyle/>
          <a:p>
            <a:pPr>
              <a:defRPr/>
            </a:pPr>
            <a:r>
              <a:rPr lang="ko-KR" altLang="en-US" sz="1200" b="1" dirty="0" err="1" smtClean="0">
                <a:latin typeface="+mn-ea"/>
              </a:rPr>
              <a:t>반품신청</a:t>
            </a:r>
            <a:r>
              <a:rPr lang="ko-KR" altLang="en-US" sz="1200" b="1" dirty="0" smtClean="0">
                <a:latin typeface="+mn-ea"/>
              </a:rPr>
              <a:t>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4297720" y="270677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pic>
        <p:nvPicPr>
          <p:cNvPr id="79" name="Picture 2" descr="check, checkmark, ok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663" y="2763506"/>
            <a:ext cx="288705" cy="288705"/>
          </a:xfrm>
          <a:prstGeom prst="rect">
            <a:avLst/>
          </a:prstGeom>
          <a:noFill/>
          <a:extLst>
            <a:ext uri="{909E8E84-426E-40DD-AFC4-6F175D3DCCD1}">
              <a14:hiddenFill xmlns:a14="http://schemas.microsoft.com/office/drawing/2010/main">
                <a:solidFill>
                  <a:srgbClr val="FFFFFF"/>
                </a:solidFill>
              </a14:hiddenFill>
            </a:ext>
          </a:extLst>
        </p:spPr>
      </p:pic>
      <p:sp>
        <p:nvSpPr>
          <p:cNvPr id="80" name="직사각형 79"/>
          <p:cNvSpPr/>
          <p:nvPr/>
        </p:nvSpPr>
        <p:spPr>
          <a:xfrm>
            <a:off x="3348356" y="3077363"/>
            <a:ext cx="3160325" cy="492443"/>
          </a:xfrm>
          <a:prstGeom prst="rect">
            <a:avLst/>
          </a:prstGeom>
        </p:spPr>
        <p:txBody>
          <a:bodyPr wrap="square">
            <a:spAutoFit/>
          </a:bodyPr>
          <a:lstStyle/>
          <a:p>
            <a:pPr algn="ctr"/>
            <a:r>
              <a:rPr lang="ko-KR" altLang="en-US" sz="1000" b="1" dirty="0" err="1" smtClean="0">
                <a:latin typeface="+mn-ea"/>
              </a:rPr>
              <a:t>반품신청이</a:t>
            </a:r>
            <a:r>
              <a:rPr lang="ko-KR" altLang="en-US" sz="1000" b="1" dirty="0" smtClean="0">
                <a:latin typeface="+mn-ea"/>
              </a:rPr>
              <a:t> 완료되었습니다</a:t>
            </a:r>
            <a:r>
              <a:rPr lang="en-US" altLang="ko-KR" sz="1000" b="1" dirty="0" smtClean="0">
                <a:latin typeface="+mn-ea"/>
              </a:rPr>
              <a:t>.</a:t>
            </a:r>
          </a:p>
          <a:p>
            <a:pPr algn="ctr"/>
            <a:r>
              <a:rPr lang="ko-KR" altLang="en-US" sz="800" dirty="0">
                <a:latin typeface="+mn-ea"/>
              </a:rPr>
              <a:t>환불예정금액</a:t>
            </a:r>
            <a:r>
              <a:rPr lang="en-US" altLang="ko-KR" sz="800" dirty="0">
                <a:latin typeface="+mn-ea"/>
              </a:rPr>
              <a:t>: 0,000</a:t>
            </a:r>
            <a:r>
              <a:rPr lang="ko-KR" altLang="en-US" sz="800" dirty="0">
                <a:latin typeface="+mn-ea"/>
              </a:rPr>
              <a:t>원</a:t>
            </a:r>
            <a:endParaRPr lang="en-US" altLang="ko-KR" sz="800" dirty="0">
              <a:latin typeface="+mn-ea"/>
            </a:endParaRPr>
          </a:p>
          <a:p>
            <a:pPr algn="ctr"/>
            <a:r>
              <a:rPr lang="ko-KR" altLang="en-US" sz="800" dirty="0">
                <a:latin typeface="+mn-ea"/>
              </a:rPr>
              <a:t>추가결제금액</a:t>
            </a:r>
            <a:r>
              <a:rPr lang="en-US" altLang="ko-KR" sz="800" dirty="0">
                <a:latin typeface="+mn-ea"/>
              </a:rPr>
              <a:t>: 0,000</a:t>
            </a:r>
            <a:r>
              <a:rPr lang="ko-KR" altLang="en-US" sz="800" dirty="0">
                <a:latin typeface="+mn-ea"/>
              </a:rPr>
              <a:t>원</a:t>
            </a:r>
            <a:endParaRPr lang="en-US" altLang="ko-KR" sz="800" dirty="0">
              <a:latin typeface="+mn-ea"/>
            </a:endParaRPr>
          </a:p>
        </p:txBody>
      </p:sp>
      <p:sp>
        <p:nvSpPr>
          <p:cNvPr id="52" name="TextBox 51">
            <a:extLst>
              <a:ext uri="{FF2B5EF4-FFF2-40B4-BE49-F238E27FC236}">
                <a16:creationId xmlns:a16="http://schemas.microsoft.com/office/drawing/2014/main" id="{46EEB4C6-4320-49C2-A99E-4CC859BC2CBD}"/>
              </a:ext>
            </a:extLst>
          </p:cNvPr>
          <p:cNvSpPr txBox="1"/>
          <p:nvPr/>
        </p:nvSpPr>
        <p:spPr>
          <a:xfrm>
            <a:off x="1440833" y="3832200"/>
            <a:ext cx="1149674" cy="215444"/>
          </a:xfrm>
          <a:prstGeom prst="rect">
            <a:avLst/>
          </a:prstGeom>
          <a:noFill/>
        </p:spPr>
        <p:txBody>
          <a:bodyPr wrap="none" rtlCol="0">
            <a:spAutoFit/>
          </a:bodyPr>
          <a:lstStyle/>
          <a:p>
            <a:r>
              <a:rPr lang="ko-KR" altLang="en-US" sz="800" b="1" dirty="0" err="1" smtClean="0">
                <a:latin typeface="+mn-ea"/>
              </a:rPr>
              <a:t>반환증정품</a:t>
            </a:r>
            <a:r>
              <a:rPr lang="ko-KR" altLang="en-US" sz="800" b="1" dirty="0" smtClean="0">
                <a:latin typeface="+mn-ea"/>
              </a:rPr>
              <a:t> </a:t>
            </a:r>
            <a:r>
              <a:rPr lang="en-US" altLang="ko-KR" sz="700" dirty="0" smtClean="0">
                <a:solidFill>
                  <a:srgbClr val="00B050"/>
                </a:solidFill>
                <a:latin typeface="+mn-ea"/>
              </a:rPr>
              <a:t>5</a:t>
            </a:r>
            <a:r>
              <a:rPr lang="ko-KR" altLang="en-US" sz="700" dirty="0" smtClean="0">
                <a:solidFill>
                  <a:srgbClr val="00B050"/>
                </a:solidFill>
                <a:latin typeface="+mn-ea"/>
              </a:rPr>
              <a:t>종</a:t>
            </a:r>
            <a:r>
              <a:rPr lang="en-US" altLang="ko-KR" sz="700" dirty="0" smtClean="0">
                <a:solidFill>
                  <a:srgbClr val="00B050"/>
                </a:solidFill>
                <a:latin typeface="+mn-ea"/>
              </a:rPr>
              <a:t>(10</a:t>
            </a:r>
            <a:r>
              <a:rPr lang="ko-KR" altLang="en-US" sz="700" dirty="0" smtClean="0">
                <a:solidFill>
                  <a:srgbClr val="00B050"/>
                </a:solidFill>
                <a:latin typeface="+mn-ea"/>
              </a:rPr>
              <a:t>개</a:t>
            </a:r>
            <a:r>
              <a:rPr lang="en-US" altLang="ko-KR" sz="700" dirty="0" smtClean="0">
                <a:solidFill>
                  <a:srgbClr val="00B050"/>
                </a:solidFill>
                <a:latin typeface="+mn-ea"/>
              </a:rPr>
              <a:t>)</a:t>
            </a:r>
            <a:r>
              <a:rPr lang="ko-KR" altLang="en-US" sz="700" b="1" dirty="0" smtClean="0">
                <a:latin typeface="+mn-ea"/>
              </a:rPr>
              <a:t> </a:t>
            </a:r>
            <a:endParaRPr lang="ko-KR" altLang="en-US" sz="600" dirty="0">
              <a:solidFill>
                <a:srgbClr val="00B050"/>
              </a:solidFill>
              <a:latin typeface="+mn-ea"/>
            </a:endParaRPr>
          </a:p>
        </p:txBody>
      </p:sp>
      <p:sp>
        <p:nvSpPr>
          <p:cNvPr id="53" name="직사각형 52"/>
          <p:cNvSpPr/>
          <p:nvPr/>
        </p:nvSpPr>
        <p:spPr>
          <a:xfrm>
            <a:off x="1516380" y="4094976"/>
            <a:ext cx="7354024" cy="307777"/>
          </a:xfrm>
          <a:prstGeom prst="rect">
            <a:avLst/>
          </a:prstGeom>
          <a:solidFill>
            <a:schemeClr val="bg1">
              <a:lumMod val="95000"/>
            </a:schemeClr>
          </a:solidFill>
        </p:spPr>
        <p:txBody>
          <a:bodyPr wrap="square">
            <a:spAutoFit/>
          </a:bodyPr>
          <a:lstStyle/>
          <a:p>
            <a:pPr algn="ctr"/>
            <a:r>
              <a:rPr lang="ko-KR" altLang="en-US" sz="700" dirty="0">
                <a:solidFill>
                  <a:schemeClr val="tx1">
                    <a:lumMod val="75000"/>
                    <a:lumOff val="25000"/>
                  </a:schemeClr>
                </a:solidFill>
              </a:rPr>
              <a:t>반환 </a:t>
            </a:r>
            <a:r>
              <a:rPr lang="ko-KR" altLang="en-US" sz="700" dirty="0" err="1">
                <a:solidFill>
                  <a:schemeClr val="tx1">
                    <a:lumMod val="75000"/>
                    <a:lumOff val="25000"/>
                  </a:schemeClr>
                </a:solidFill>
              </a:rPr>
              <a:t>증정품과</a:t>
            </a:r>
            <a:r>
              <a:rPr lang="ko-KR" altLang="en-US" sz="700" dirty="0">
                <a:solidFill>
                  <a:schemeClr val="tx1">
                    <a:lumMod val="75000"/>
                    <a:lumOff val="25000"/>
                  </a:schemeClr>
                </a:solidFill>
              </a:rPr>
              <a:t> 수량을 잘 확인하시고 </a:t>
            </a:r>
            <a:r>
              <a:rPr lang="ko-KR" altLang="en-US" sz="700" dirty="0" smtClean="0">
                <a:solidFill>
                  <a:schemeClr val="tx1">
                    <a:lumMod val="75000"/>
                    <a:lumOff val="25000"/>
                  </a:schemeClr>
                </a:solidFill>
              </a:rPr>
              <a:t>반품 제품과 </a:t>
            </a:r>
            <a:r>
              <a:rPr lang="ko-KR" altLang="en-US" sz="700" dirty="0">
                <a:solidFill>
                  <a:schemeClr val="tx1">
                    <a:lumMod val="75000"/>
                    <a:lumOff val="25000"/>
                  </a:schemeClr>
                </a:solidFill>
              </a:rPr>
              <a:t>함께 </a:t>
            </a:r>
            <a:r>
              <a:rPr lang="ko-KR" altLang="en-US" sz="700" dirty="0" smtClean="0">
                <a:solidFill>
                  <a:schemeClr val="tx1">
                    <a:lumMod val="75000"/>
                    <a:lumOff val="25000"/>
                  </a:schemeClr>
                </a:solidFill>
              </a:rPr>
              <a:t>보내주세요</a:t>
            </a:r>
            <a:r>
              <a:rPr lang="en-US" altLang="ko-KR" sz="700" dirty="0" smtClean="0">
                <a:solidFill>
                  <a:schemeClr val="tx1">
                    <a:lumMod val="75000"/>
                    <a:lumOff val="25000"/>
                  </a:schemeClr>
                </a:solidFill>
              </a:rPr>
              <a:t>. </a:t>
            </a:r>
          </a:p>
          <a:p>
            <a:pPr algn="ctr"/>
            <a:r>
              <a:rPr lang="ko-KR" altLang="en-US" sz="700" dirty="0" err="1" smtClean="0">
                <a:solidFill>
                  <a:schemeClr val="tx1">
                    <a:lumMod val="75000"/>
                    <a:lumOff val="25000"/>
                  </a:schemeClr>
                </a:solidFill>
              </a:rPr>
              <a:t>증정품까지</a:t>
            </a:r>
            <a:r>
              <a:rPr lang="ko-KR" altLang="en-US" sz="700" dirty="0" smtClean="0">
                <a:solidFill>
                  <a:schemeClr val="tx1">
                    <a:lumMod val="75000"/>
                    <a:lumOff val="25000"/>
                  </a:schemeClr>
                </a:solidFill>
              </a:rPr>
              <a:t> 반환이 되어야 반품 처리가 가능합니다</a:t>
            </a:r>
            <a:r>
              <a:rPr lang="en-US" altLang="ko-KR" sz="700" dirty="0" smtClean="0">
                <a:solidFill>
                  <a:schemeClr val="tx1">
                    <a:lumMod val="75000"/>
                    <a:lumOff val="25000"/>
                  </a:schemeClr>
                </a:solidFill>
              </a:rPr>
              <a:t>.</a:t>
            </a:r>
            <a:endParaRPr lang="en-US" altLang="ko-KR" sz="700" dirty="0">
              <a:solidFill>
                <a:schemeClr val="tx1">
                  <a:lumMod val="75000"/>
                  <a:lumOff val="25000"/>
                </a:schemeClr>
              </a:solidFill>
            </a:endParaRPr>
          </a:p>
        </p:txBody>
      </p:sp>
      <p:sp>
        <p:nvSpPr>
          <p:cNvPr id="138" name="직사각형 137"/>
          <p:cNvSpPr/>
          <p:nvPr/>
        </p:nvSpPr>
        <p:spPr>
          <a:xfrm>
            <a:off x="2128128" y="4491016"/>
            <a:ext cx="1695233"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ko-KR" altLang="en-US" sz="700" dirty="0"/>
              <a:t/>
            </a:r>
            <a:br>
              <a:rPr lang="ko-KR" altLang="en-US" sz="700" dirty="0"/>
            </a:br>
            <a:endParaRPr lang="ko-KR" altLang="en-US" sz="700" dirty="0"/>
          </a:p>
        </p:txBody>
      </p:sp>
      <p:grpSp>
        <p:nvGrpSpPr>
          <p:cNvPr id="139" name="그룹 138">
            <a:extLst>
              <a:ext uri="{FF2B5EF4-FFF2-40B4-BE49-F238E27FC236}">
                <a16:creationId xmlns:a16="http://schemas.microsoft.com/office/drawing/2014/main" id="{159809A1-5A1E-4FB9-B218-151E51C981E3}"/>
              </a:ext>
            </a:extLst>
          </p:cNvPr>
          <p:cNvGrpSpPr/>
          <p:nvPr/>
        </p:nvGrpSpPr>
        <p:grpSpPr>
          <a:xfrm>
            <a:off x="1613672" y="4530912"/>
            <a:ext cx="542924" cy="614618"/>
            <a:chOff x="1235339" y="2961048"/>
            <a:chExt cx="1199263" cy="1105474"/>
          </a:xfrm>
        </p:grpSpPr>
        <p:sp>
          <p:nvSpPr>
            <p:cNvPr id="140" name="직사각형 13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41" name="직선 연결선 14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3" name="직사각형 142"/>
          <p:cNvSpPr/>
          <p:nvPr/>
        </p:nvSpPr>
        <p:spPr>
          <a:xfrm>
            <a:off x="4665908" y="4479528"/>
            <a:ext cx="1603155"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44" name="직사각형 143"/>
          <p:cNvSpPr/>
          <p:nvPr/>
        </p:nvSpPr>
        <p:spPr>
          <a:xfrm>
            <a:off x="7128908" y="4487040"/>
            <a:ext cx="1682272"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45" name="모서리가 둥근 직사각형 144"/>
          <p:cNvSpPr/>
          <p:nvPr/>
        </p:nvSpPr>
        <p:spPr>
          <a:xfrm>
            <a:off x="1531094" y="4423168"/>
            <a:ext cx="7339310" cy="1591654"/>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700" dirty="0">
              <a:solidFill>
                <a:srgbClr val="00B050"/>
              </a:solidFill>
              <a:latin typeface="+mn-ea"/>
            </a:endParaRPr>
          </a:p>
        </p:txBody>
      </p:sp>
      <p:sp>
        <p:nvSpPr>
          <p:cNvPr id="148" name="직사각형 147"/>
          <p:cNvSpPr/>
          <p:nvPr/>
        </p:nvSpPr>
        <p:spPr>
          <a:xfrm>
            <a:off x="2113705" y="4936409"/>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smtClean="0">
                <a:solidFill>
                  <a:schemeClr val="tx1">
                    <a:lumMod val="65000"/>
                    <a:lumOff val="35000"/>
                  </a:schemeClr>
                </a:solidFill>
                <a:latin typeface="+mj-ea"/>
              </a:rPr>
              <a:t>개 반환</a:t>
            </a:r>
            <a:endParaRPr lang="ko-KR" altLang="en-US" dirty="0"/>
          </a:p>
        </p:txBody>
      </p:sp>
      <p:grpSp>
        <p:nvGrpSpPr>
          <p:cNvPr id="149" name="그룹 148">
            <a:extLst>
              <a:ext uri="{FF2B5EF4-FFF2-40B4-BE49-F238E27FC236}">
                <a16:creationId xmlns:a16="http://schemas.microsoft.com/office/drawing/2014/main" id="{159809A1-5A1E-4FB9-B218-151E51C981E3}"/>
              </a:ext>
            </a:extLst>
          </p:cNvPr>
          <p:cNvGrpSpPr/>
          <p:nvPr/>
        </p:nvGrpSpPr>
        <p:grpSpPr>
          <a:xfrm>
            <a:off x="4174018" y="4530911"/>
            <a:ext cx="542924" cy="614618"/>
            <a:chOff x="1235339" y="2961048"/>
            <a:chExt cx="1199263" cy="1105474"/>
          </a:xfrm>
        </p:grpSpPr>
        <p:sp>
          <p:nvSpPr>
            <p:cNvPr id="150" name="직사각형 14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1" name="직선 연결선 15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5" name="직사각형 154"/>
          <p:cNvSpPr/>
          <p:nvPr/>
        </p:nvSpPr>
        <p:spPr>
          <a:xfrm>
            <a:off x="4667744" y="4938782"/>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grpSp>
        <p:nvGrpSpPr>
          <p:cNvPr id="156" name="그룹 155">
            <a:extLst>
              <a:ext uri="{FF2B5EF4-FFF2-40B4-BE49-F238E27FC236}">
                <a16:creationId xmlns:a16="http://schemas.microsoft.com/office/drawing/2014/main" id="{159809A1-5A1E-4FB9-B218-151E51C981E3}"/>
              </a:ext>
            </a:extLst>
          </p:cNvPr>
          <p:cNvGrpSpPr/>
          <p:nvPr/>
        </p:nvGrpSpPr>
        <p:grpSpPr>
          <a:xfrm>
            <a:off x="6617957" y="4530911"/>
            <a:ext cx="542924" cy="614618"/>
            <a:chOff x="1235339" y="2961048"/>
            <a:chExt cx="1199263" cy="1105474"/>
          </a:xfrm>
        </p:grpSpPr>
        <p:sp>
          <p:nvSpPr>
            <p:cNvPr id="157" name="직사각형 15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8" name="직선 연결선 15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직선 연결선 15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2" name="직사각형 161"/>
          <p:cNvSpPr/>
          <p:nvPr/>
        </p:nvSpPr>
        <p:spPr>
          <a:xfrm>
            <a:off x="7153560" y="4957012"/>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163" name="직사각형 162"/>
          <p:cNvSpPr/>
          <p:nvPr/>
        </p:nvSpPr>
        <p:spPr>
          <a:xfrm>
            <a:off x="2146232" y="5288877"/>
            <a:ext cx="1695233"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ko-KR" altLang="en-US" sz="700" dirty="0"/>
              <a:t/>
            </a:r>
            <a:br>
              <a:rPr lang="ko-KR" altLang="en-US" sz="700" dirty="0"/>
            </a:br>
            <a:endParaRPr lang="ko-KR" altLang="en-US" sz="700" dirty="0"/>
          </a:p>
        </p:txBody>
      </p:sp>
      <p:grpSp>
        <p:nvGrpSpPr>
          <p:cNvPr id="164" name="그룹 163">
            <a:extLst>
              <a:ext uri="{FF2B5EF4-FFF2-40B4-BE49-F238E27FC236}">
                <a16:creationId xmlns:a16="http://schemas.microsoft.com/office/drawing/2014/main" id="{159809A1-5A1E-4FB9-B218-151E51C981E3}"/>
              </a:ext>
            </a:extLst>
          </p:cNvPr>
          <p:cNvGrpSpPr/>
          <p:nvPr/>
        </p:nvGrpSpPr>
        <p:grpSpPr>
          <a:xfrm>
            <a:off x="1631776" y="5328773"/>
            <a:ext cx="542924" cy="614618"/>
            <a:chOff x="1235339" y="2961048"/>
            <a:chExt cx="1199263" cy="1105474"/>
          </a:xfrm>
        </p:grpSpPr>
        <p:sp>
          <p:nvSpPr>
            <p:cNvPr id="165" name="직사각형 16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66" name="직선 연결선 16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8" name="직사각형 167"/>
          <p:cNvSpPr/>
          <p:nvPr/>
        </p:nvSpPr>
        <p:spPr>
          <a:xfrm>
            <a:off x="4684012" y="5277389"/>
            <a:ext cx="1603155"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70" name="직사각형 169"/>
          <p:cNvSpPr/>
          <p:nvPr/>
        </p:nvSpPr>
        <p:spPr>
          <a:xfrm>
            <a:off x="2131809" y="5734270"/>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smtClean="0">
                <a:solidFill>
                  <a:schemeClr val="tx1">
                    <a:lumMod val="65000"/>
                    <a:lumOff val="35000"/>
                  </a:schemeClr>
                </a:solidFill>
                <a:latin typeface="+mj-ea"/>
              </a:rPr>
              <a:t>개 반환</a:t>
            </a:r>
            <a:endParaRPr lang="ko-KR" altLang="en-US" dirty="0"/>
          </a:p>
        </p:txBody>
      </p:sp>
      <p:grpSp>
        <p:nvGrpSpPr>
          <p:cNvPr id="171" name="그룹 170">
            <a:extLst>
              <a:ext uri="{FF2B5EF4-FFF2-40B4-BE49-F238E27FC236}">
                <a16:creationId xmlns:a16="http://schemas.microsoft.com/office/drawing/2014/main" id="{159809A1-5A1E-4FB9-B218-151E51C981E3}"/>
              </a:ext>
            </a:extLst>
          </p:cNvPr>
          <p:cNvGrpSpPr/>
          <p:nvPr/>
        </p:nvGrpSpPr>
        <p:grpSpPr>
          <a:xfrm>
            <a:off x="4192122" y="5328772"/>
            <a:ext cx="542924" cy="614618"/>
            <a:chOff x="1235339" y="2961048"/>
            <a:chExt cx="1199263" cy="1105474"/>
          </a:xfrm>
        </p:grpSpPr>
        <p:sp>
          <p:nvSpPr>
            <p:cNvPr id="172" name="직사각형 1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3" name="직선 연결선 1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직선 연결선 1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5" name="직사각형 174"/>
          <p:cNvSpPr/>
          <p:nvPr/>
        </p:nvSpPr>
        <p:spPr>
          <a:xfrm>
            <a:off x="4685848" y="5736643"/>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1333320" y="384522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1376275" y="445327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255292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반품신청</a:t>
            </a:r>
            <a:r>
              <a:rPr lang="ko-KR" altLang="en-US" dirty="0"/>
              <a:t> 완료</a:t>
            </a:r>
          </a:p>
        </p:txBody>
      </p:sp>
      <p:sp>
        <p:nvSpPr>
          <p:cNvPr id="3" name="부제목 2"/>
          <p:cNvSpPr>
            <a:spLocks noGrp="1"/>
          </p:cNvSpPr>
          <p:nvPr>
            <p:ph type="subTitle" idx="1"/>
          </p:nvPr>
        </p:nvSpPr>
        <p:spPr/>
        <p:txBody>
          <a:bodyPr/>
          <a:lstStyle/>
          <a:p>
            <a:r>
              <a:rPr lang="en-US" altLang="ko-KR" dirty="0"/>
              <a:t> </a:t>
            </a:r>
            <a:r>
              <a:rPr lang="en-US" altLang="ko-KR" dirty="0" smtClean="0"/>
              <a:t>IN_PC_MYP_02_14</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532392114"/>
              </p:ext>
            </p:extLst>
          </p:nvPr>
        </p:nvGraphicFramePr>
        <p:xfrm>
          <a:off x="9000565" y="44624"/>
          <a:ext cx="3152540" cy="1058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홈</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버튼 영역 화면 하단에 </a:t>
                      </a:r>
                      <a:r>
                        <a:rPr lang="en-US" altLang="ko-KR" sz="800" b="0" u="none" kern="1200" baseline="0" dirty="0" smtClean="0">
                          <a:solidFill>
                            <a:schemeClr val="tx1"/>
                          </a:solidFill>
                          <a:latin typeface="+mn-ea"/>
                          <a:ea typeface="+mn-ea"/>
                          <a:cs typeface="+mn-cs"/>
                        </a:rPr>
                        <a:t>floating</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홈 화면으로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err="1" smtClean="0">
                          <a:solidFill>
                            <a:schemeClr val="tx1"/>
                          </a:solidFill>
                          <a:latin typeface="+mn-ea"/>
                          <a:ea typeface="+mn-ea"/>
                          <a:cs typeface="+mn-cs"/>
                        </a:rPr>
                        <a:t>반품상세</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버튼 영역 화면 하단에 </a:t>
                      </a:r>
                      <a:r>
                        <a:rPr lang="en-US" altLang="ko-KR" sz="800" b="0" u="none" kern="1200" baseline="0" dirty="0" smtClean="0">
                          <a:solidFill>
                            <a:schemeClr val="tx1"/>
                          </a:solidFill>
                          <a:latin typeface="+mn-ea"/>
                          <a:ea typeface="+mn-ea"/>
                          <a:cs typeface="+mn-cs"/>
                        </a:rPr>
                        <a:t>floating</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해당 반품 건의 상세 페이지로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81" name="표 80"/>
          <p:cNvGraphicFramePr>
            <a:graphicFrameLocks noGrp="1"/>
          </p:cNvGraphicFramePr>
          <p:nvPr>
            <p:extLst>
              <p:ext uri="{D42A27DB-BD31-4B8C-83A1-F6EECF244321}">
                <p14:modId xmlns:p14="http://schemas.microsoft.com/office/powerpoint/2010/main" val="1816548615"/>
              </p:ext>
            </p:extLst>
          </p:nvPr>
        </p:nvGraphicFramePr>
        <p:xfrm>
          <a:off x="1511300" y="739790"/>
          <a:ext cx="7265097" cy="2335139"/>
        </p:xfrm>
        <a:graphic>
          <a:graphicData uri="http://schemas.openxmlformats.org/drawingml/2006/table">
            <a:tbl>
              <a:tblPr firstRow="1" bandRow="1">
                <a:tableStyleId>{2D5ABB26-0587-4C30-8999-92F81FD0307C}</a:tableStyleId>
              </a:tblPr>
              <a:tblGrid>
                <a:gridCol w="940612">
                  <a:extLst>
                    <a:ext uri="{9D8B030D-6E8A-4147-A177-3AD203B41FA5}">
                      <a16:colId xmlns:a16="http://schemas.microsoft.com/office/drawing/2014/main" val="977863895"/>
                    </a:ext>
                  </a:extLst>
                </a:gridCol>
                <a:gridCol w="4578313">
                  <a:extLst>
                    <a:ext uri="{9D8B030D-6E8A-4147-A177-3AD203B41FA5}">
                      <a16:colId xmlns:a16="http://schemas.microsoft.com/office/drawing/2014/main" val="356602255"/>
                    </a:ext>
                  </a:extLst>
                </a:gridCol>
                <a:gridCol w="174617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반품제품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r>
                        <a:rPr lang="en-US" altLang="ko-KR" sz="800" dirty="0" smtClean="0">
                          <a:solidFill>
                            <a:srgbClr val="00B050"/>
                          </a:solidFill>
                          <a:latin typeface="+mn-ea"/>
                        </a:rPr>
                        <a:t>(6</a:t>
                      </a:r>
                      <a:r>
                        <a:rPr lang="ko-KR" altLang="en-US" sz="800" dirty="0" smtClean="0">
                          <a:solidFill>
                            <a:srgbClr val="00B050"/>
                          </a:solidFill>
                          <a:latin typeface="+mn-ea"/>
                        </a:rPr>
                        <a:t>개</a:t>
                      </a:r>
                      <a:r>
                        <a:rPr lang="en-US" altLang="ko-KR" sz="800" dirty="0" smtClean="0">
                          <a:solidFill>
                            <a:srgbClr val="00B050"/>
                          </a:solidFill>
                          <a:latin typeface="+mn-ea"/>
                        </a:rPr>
                        <a:t>)</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77024">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4801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63108"/>
                  </a:ext>
                </a:extLst>
              </a:tr>
            </a:tbl>
          </a:graphicData>
        </a:graphic>
      </p:graphicFrame>
      <p:graphicFrame>
        <p:nvGraphicFramePr>
          <p:cNvPr id="96" name="표 95"/>
          <p:cNvGraphicFramePr>
            <a:graphicFrameLocks noGrp="1"/>
          </p:cNvGraphicFramePr>
          <p:nvPr>
            <p:extLst/>
          </p:nvPr>
        </p:nvGraphicFramePr>
        <p:xfrm>
          <a:off x="1525230" y="2150640"/>
          <a:ext cx="7280964" cy="2200275"/>
        </p:xfrm>
        <a:graphic>
          <a:graphicData uri="http://schemas.openxmlformats.org/drawingml/2006/table">
            <a:tbl>
              <a:tblPr firstRow="1" bandRow="1">
                <a:tableStyleId>{2D5ABB26-0587-4C30-8999-92F81FD0307C}</a:tableStyleId>
              </a:tblPr>
              <a:tblGrid>
                <a:gridCol w="367575">
                  <a:extLst>
                    <a:ext uri="{9D8B030D-6E8A-4147-A177-3AD203B41FA5}">
                      <a16:colId xmlns:a16="http://schemas.microsoft.com/office/drawing/2014/main" val="977863895"/>
                    </a:ext>
                  </a:extLst>
                </a:gridCol>
                <a:gridCol w="573127">
                  <a:extLst>
                    <a:ext uri="{9D8B030D-6E8A-4147-A177-3AD203B41FA5}">
                      <a16:colId xmlns:a16="http://schemas.microsoft.com/office/drawing/2014/main" val="3776210665"/>
                    </a:ext>
                  </a:extLst>
                </a:gridCol>
                <a:gridCol w="533500">
                  <a:extLst>
                    <a:ext uri="{9D8B030D-6E8A-4147-A177-3AD203B41FA5}">
                      <a16:colId xmlns:a16="http://schemas.microsoft.com/office/drawing/2014/main" val="356602255"/>
                    </a:ext>
                  </a:extLst>
                </a:gridCol>
                <a:gridCol w="4060421">
                  <a:extLst>
                    <a:ext uri="{9D8B030D-6E8A-4147-A177-3AD203B41FA5}">
                      <a16:colId xmlns:a16="http://schemas.microsoft.com/office/drawing/2014/main" val="255211327"/>
                    </a:ext>
                  </a:extLst>
                </a:gridCol>
                <a:gridCol w="1746341">
                  <a:extLst>
                    <a:ext uri="{9D8B030D-6E8A-4147-A177-3AD203B41FA5}">
                      <a16:colId xmlns:a16="http://schemas.microsoft.com/office/drawing/2014/main" val="1927575684"/>
                    </a:ext>
                  </a:extLst>
                </a:gridCol>
              </a:tblGrid>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bl>
          </a:graphicData>
        </a:graphic>
      </p:graphicFrame>
      <p:grpSp>
        <p:nvGrpSpPr>
          <p:cNvPr id="97" name="그룹 96">
            <a:extLst>
              <a:ext uri="{FF2B5EF4-FFF2-40B4-BE49-F238E27FC236}">
                <a16:creationId xmlns:a16="http://schemas.microsoft.com/office/drawing/2014/main" id="{159809A1-5A1E-4FB9-B218-151E51C981E3}"/>
              </a:ext>
            </a:extLst>
          </p:cNvPr>
          <p:cNvGrpSpPr/>
          <p:nvPr/>
        </p:nvGrpSpPr>
        <p:grpSpPr>
          <a:xfrm>
            <a:off x="1569445" y="2206032"/>
            <a:ext cx="836647" cy="897912"/>
            <a:chOff x="1235339" y="2961048"/>
            <a:chExt cx="1199263" cy="1105474"/>
          </a:xfrm>
        </p:grpSpPr>
        <p:sp>
          <p:nvSpPr>
            <p:cNvPr id="106" name="직사각형 1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7" name="직선 연결선 1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2059293" y="3376339"/>
            <a:ext cx="836647" cy="897912"/>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1563959" y="1158063"/>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8" name="표 5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pSp>
        <p:nvGrpSpPr>
          <p:cNvPr id="41" name="그룹 40"/>
          <p:cNvGrpSpPr/>
          <p:nvPr/>
        </p:nvGrpSpPr>
        <p:grpSpPr>
          <a:xfrm>
            <a:off x="1526875" y="5820764"/>
            <a:ext cx="7299142" cy="337938"/>
            <a:chOff x="830726" y="6032083"/>
            <a:chExt cx="3259244" cy="337938"/>
          </a:xfrm>
        </p:grpSpPr>
        <p:sp>
          <p:nvSpPr>
            <p:cNvPr id="42" name="모서리가 둥근 직사각형 265">
              <a:extLst>
                <a:ext uri="{FF2B5EF4-FFF2-40B4-BE49-F238E27FC236}">
                  <a16:creationId xmlns:a16="http://schemas.microsoft.com/office/drawing/2014/main" id="{31616FFB-3FF0-C846-C1A8-366204588010}"/>
                </a:ext>
              </a:extLst>
            </p:cNvPr>
            <p:cNvSpPr/>
            <p:nvPr/>
          </p:nvSpPr>
          <p:spPr>
            <a:xfrm>
              <a:off x="830726"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홈</a:t>
              </a:r>
              <a:endParaRPr lang="ko-KR" altLang="en-US" sz="800" b="1" dirty="0">
                <a:solidFill>
                  <a:schemeClr val="bg1"/>
                </a:solidFill>
              </a:endParaRPr>
            </a:p>
          </p:txBody>
        </p:sp>
        <p:sp>
          <p:nvSpPr>
            <p:cNvPr id="43" name="모서리가 둥근 직사각형 265">
              <a:extLst>
                <a:ext uri="{FF2B5EF4-FFF2-40B4-BE49-F238E27FC236}">
                  <a16:creationId xmlns:a16="http://schemas.microsoft.com/office/drawing/2014/main" id="{31616FFB-3FF0-C846-C1A8-366204588010}"/>
                </a:ext>
              </a:extLst>
            </p:cNvPr>
            <p:cNvSpPr/>
            <p:nvPr/>
          </p:nvSpPr>
          <p:spPr>
            <a:xfrm>
              <a:off x="2470324"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반품상세</a:t>
              </a:r>
              <a:endParaRPr lang="ko-KR" altLang="en-US" sz="800" b="1" dirty="0">
                <a:solidFill>
                  <a:schemeClr val="bg1"/>
                </a:solidFill>
              </a:endParaRPr>
            </a:p>
          </p:txBody>
        </p:sp>
      </p:grpSp>
      <p:sp>
        <p:nvSpPr>
          <p:cNvPr id="45" name="직사각형 44"/>
          <p:cNvSpPr/>
          <p:nvPr/>
        </p:nvSpPr>
        <p:spPr>
          <a:xfrm>
            <a:off x="72427" y="6258050"/>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5" name="Oval 611">
            <a:extLst>
              <a:ext uri="{FF2B5EF4-FFF2-40B4-BE49-F238E27FC236}">
                <a16:creationId xmlns:a16="http://schemas.microsoft.com/office/drawing/2014/main" id="{8A3723C9-7A64-4677-9B95-EBFFA02C0DC4}"/>
              </a:ext>
            </a:extLst>
          </p:cNvPr>
          <p:cNvSpPr>
            <a:spLocks noChangeArrowheads="1"/>
          </p:cNvSpPr>
          <p:nvPr/>
        </p:nvSpPr>
        <p:spPr bwMode="auto">
          <a:xfrm>
            <a:off x="1404215" y="105004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5296044" y="5718877"/>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1579393" y="5718877"/>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432738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교환사유</a:t>
            </a:r>
            <a:r>
              <a:rPr lang="ko-KR" altLang="en-US" dirty="0"/>
              <a:t> 선택</a:t>
            </a:r>
          </a:p>
        </p:txBody>
      </p:sp>
      <p:sp>
        <p:nvSpPr>
          <p:cNvPr id="3" name="부제목 2"/>
          <p:cNvSpPr>
            <a:spLocks noGrp="1"/>
          </p:cNvSpPr>
          <p:nvPr>
            <p:ph type="subTitle" idx="1"/>
          </p:nvPr>
        </p:nvSpPr>
        <p:spPr/>
        <p:txBody>
          <a:bodyPr/>
          <a:lstStyle/>
          <a:p>
            <a:r>
              <a:rPr lang="en-US" altLang="ko-KR" dirty="0" smtClean="0"/>
              <a:t>IN_PC_MYP_01_17</a:t>
            </a:r>
            <a:endParaRPr lang="ko-KR" altLang="en-US" dirty="0"/>
          </a:p>
        </p:txBody>
      </p:sp>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11405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교환신청</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81" name="직사각형 80"/>
          <p:cNvSpPr/>
          <p:nvPr/>
        </p:nvSpPr>
        <p:spPr>
          <a:xfrm>
            <a:off x="3060687" y="3070594"/>
            <a:ext cx="2915823" cy="2308324"/>
          </a:xfrm>
          <a:prstGeom prst="rect">
            <a:avLst/>
          </a:prstGeom>
        </p:spPr>
        <p:txBody>
          <a:bodyPr wrap="square">
            <a:spAutoFit/>
          </a:bodyPr>
          <a:lstStyle/>
          <a:p>
            <a:pPr>
              <a:lnSpc>
                <a:spcPct val="200000"/>
              </a:lnSpc>
            </a:pPr>
            <a:r>
              <a:rPr lang="ko-KR" altLang="en-US" sz="800" dirty="0" smtClean="0">
                <a:latin typeface="+mj-ea"/>
              </a:rPr>
              <a:t>○ </a:t>
            </a:r>
            <a:r>
              <a:rPr lang="ko-KR" altLang="en-US" sz="800" dirty="0">
                <a:latin typeface="+mj-ea"/>
              </a:rPr>
              <a:t>단순변심</a:t>
            </a:r>
            <a:endParaRPr lang="en-US" altLang="ko-KR" sz="800" dirty="0">
              <a:latin typeface="+mj-ea"/>
            </a:endParaRPr>
          </a:p>
          <a:p>
            <a:pPr>
              <a:lnSpc>
                <a:spcPct val="200000"/>
              </a:lnSpc>
            </a:pPr>
            <a:r>
              <a:rPr lang="ko-KR" altLang="en-US" sz="800" dirty="0">
                <a:latin typeface="+mj-ea"/>
              </a:rPr>
              <a:t>○ </a:t>
            </a:r>
            <a:r>
              <a:rPr lang="ko-KR" altLang="en-US" sz="800" dirty="0" err="1">
                <a:latin typeface="+mj-ea"/>
              </a:rPr>
              <a:t>배송지를</a:t>
            </a:r>
            <a:r>
              <a:rPr lang="ko-KR" altLang="en-US" sz="800" dirty="0">
                <a:latin typeface="+mj-ea"/>
              </a:rPr>
              <a:t> 잘못 입력하여 다른 주소로 </a:t>
            </a:r>
            <a:r>
              <a:rPr lang="ko-KR" altLang="en-US" sz="800" dirty="0" err="1">
                <a:latin typeface="+mj-ea"/>
              </a:rPr>
              <a:t>배송됨</a:t>
            </a:r>
            <a:endParaRPr lang="en-US" altLang="ko-KR" sz="800" dirty="0">
              <a:latin typeface="+mj-ea"/>
            </a:endParaRPr>
          </a:p>
          <a:p>
            <a:pPr>
              <a:lnSpc>
                <a:spcPct val="200000"/>
              </a:lnSpc>
            </a:pPr>
            <a:r>
              <a:rPr lang="ko-KR" altLang="en-US" sz="800" dirty="0">
                <a:latin typeface="+mj-ea"/>
              </a:rPr>
              <a:t>○ 불량 제품이 </a:t>
            </a:r>
            <a:r>
              <a:rPr lang="ko-KR" altLang="en-US" sz="800" dirty="0" err="1">
                <a:latin typeface="+mj-ea"/>
              </a:rPr>
              <a:t>배송됨</a:t>
            </a:r>
            <a:endParaRPr lang="en-US" altLang="ko-KR" sz="800" dirty="0">
              <a:latin typeface="+mj-ea"/>
            </a:endParaRPr>
          </a:p>
          <a:p>
            <a:pPr>
              <a:lnSpc>
                <a:spcPct val="200000"/>
              </a:lnSpc>
            </a:pPr>
            <a:r>
              <a:rPr lang="ko-KR" altLang="en-US" sz="800" dirty="0">
                <a:latin typeface="+mj-ea"/>
              </a:rPr>
              <a:t>○ 제품이 </a:t>
            </a:r>
            <a:r>
              <a:rPr lang="ko-KR" altLang="en-US" sz="800" dirty="0" err="1">
                <a:latin typeface="+mj-ea"/>
              </a:rPr>
              <a:t>파손됐음</a:t>
            </a:r>
            <a:r>
              <a:rPr lang="en-US" altLang="ko-KR" sz="800" dirty="0">
                <a:latin typeface="+mj-ea"/>
              </a:rPr>
              <a:t>(</a:t>
            </a:r>
            <a:r>
              <a:rPr lang="ko-KR" altLang="en-US" sz="800" dirty="0">
                <a:latin typeface="+mj-ea"/>
              </a:rPr>
              <a:t>배송 문제</a:t>
            </a:r>
            <a:r>
              <a:rPr lang="en-US" altLang="ko-KR" sz="800" dirty="0">
                <a:latin typeface="+mj-ea"/>
              </a:rPr>
              <a:t>)</a:t>
            </a:r>
          </a:p>
          <a:p>
            <a:pPr>
              <a:lnSpc>
                <a:spcPct val="200000"/>
              </a:lnSpc>
            </a:pPr>
            <a:r>
              <a:rPr lang="ko-KR" altLang="en-US" sz="800" dirty="0">
                <a:latin typeface="+mj-ea"/>
              </a:rPr>
              <a:t>○ 주문한 제품과 다른 제품이 </a:t>
            </a:r>
            <a:r>
              <a:rPr lang="ko-KR" altLang="en-US" sz="800" dirty="0" err="1">
                <a:latin typeface="+mj-ea"/>
              </a:rPr>
              <a:t>배송됨</a:t>
            </a:r>
            <a:endParaRPr lang="en-US" altLang="ko-KR" sz="800" dirty="0">
              <a:latin typeface="+mj-ea"/>
            </a:endParaRPr>
          </a:p>
          <a:p>
            <a:pPr>
              <a:lnSpc>
                <a:spcPct val="200000"/>
              </a:lnSpc>
            </a:pPr>
            <a:r>
              <a:rPr lang="ko-KR" altLang="en-US" sz="800" dirty="0">
                <a:latin typeface="+mj-ea"/>
              </a:rPr>
              <a:t>○ </a:t>
            </a:r>
            <a:r>
              <a:rPr lang="ko-KR" altLang="en-US" sz="800" dirty="0" smtClean="0">
                <a:latin typeface="+mj-ea"/>
              </a:rPr>
              <a:t>기타</a:t>
            </a: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a:latin typeface="+mj-ea"/>
            </a:endParaRPr>
          </a:p>
        </p:txBody>
      </p:sp>
      <p:sp>
        <p:nvSpPr>
          <p:cNvPr id="97" name="모서리가 둥근 직사각형 265">
            <a:extLst>
              <a:ext uri="{FF2B5EF4-FFF2-40B4-BE49-F238E27FC236}">
                <a16:creationId xmlns:a16="http://schemas.microsoft.com/office/drawing/2014/main" id="{31616FFB-3FF0-C846-C1A8-366204588010}"/>
              </a:ext>
            </a:extLst>
          </p:cNvPr>
          <p:cNvSpPr/>
          <p:nvPr/>
        </p:nvSpPr>
        <p:spPr>
          <a:xfrm>
            <a:off x="3863752" y="5591479"/>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다음</a:t>
            </a:r>
            <a:endParaRPr lang="ko-KR" altLang="en-US" sz="800" b="1" dirty="0">
              <a:solidFill>
                <a:schemeClr val="bg1"/>
              </a:solidFill>
            </a:endParaRPr>
          </a:p>
        </p:txBody>
      </p:sp>
      <p:sp>
        <p:nvSpPr>
          <p:cNvPr id="106" name="모서리가 둥근 직사각형 264">
            <a:extLst>
              <a:ext uri="{FF2B5EF4-FFF2-40B4-BE49-F238E27FC236}">
                <a16:creationId xmlns:a16="http://schemas.microsoft.com/office/drawing/2014/main" id="{F6DF594A-5B81-9C31-51F8-1802D3355EA8}"/>
              </a:ext>
            </a:extLst>
          </p:cNvPr>
          <p:cNvSpPr/>
          <p:nvPr/>
        </p:nvSpPr>
        <p:spPr>
          <a:xfrm>
            <a:off x="1497571" y="5588273"/>
            <a:ext cx="231243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44" name="TextBox 43">
            <a:extLst>
              <a:ext uri="{FF2B5EF4-FFF2-40B4-BE49-F238E27FC236}">
                <a16:creationId xmlns:a16="http://schemas.microsoft.com/office/drawing/2014/main" id="{8B29133D-5902-4CD9-91AB-A45E38931F4C}"/>
              </a:ext>
            </a:extLst>
          </p:cNvPr>
          <p:cNvSpPr txBox="1"/>
          <p:nvPr/>
        </p:nvSpPr>
        <p:spPr>
          <a:xfrm>
            <a:off x="3462554" y="2656651"/>
            <a:ext cx="2459328" cy="246221"/>
          </a:xfrm>
          <a:prstGeom prst="rect">
            <a:avLst/>
          </a:prstGeom>
          <a:noFill/>
        </p:spPr>
        <p:txBody>
          <a:bodyPr wrap="none" rtlCol="0">
            <a:spAutoFit/>
          </a:bodyPr>
          <a:lstStyle/>
          <a:p>
            <a:r>
              <a:rPr lang="en-US" altLang="ko-KR" sz="1000" b="1" dirty="0" smtClean="0">
                <a:latin typeface="+mn-ea"/>
              </a:rPr>
              <a:t>1. </a:t>
            </a:r>
            <a:r>
              <a:rPr lang="ko-KR" altLang="en-US" sz="1000" b="1" dirty="0" err="1" smtClean="0">
                <a:latin typeface="+mn-ea"/>
              </a:rPr>
              <a:t>교환사유</a:t>
            </a:r>
            <a:r>
              <a:rPr lang="ko-KR" altLang="en-US" sz="1000" b="1" dirty="0" smtClean="0">
                <a:latin typeface="+mn-ea"/>
              </a:rPr>
              <a:t> 선택  </a:t>
            </a:r>
            <a:r>
              <a:rPr lang="en-US" altLang="ko-KR" sz="1000" dirty="0" smtClean="0">
                <a:solidFill>
                  <a:schemeClr val="tx1">
                    <a:lumMod val="50000"/>
                    <a:lumOff val="50000"/>
                  </a:schemeClr>
                </a:solidFill>
                <a:latin typeface="+mn-ea"/>
                <a:sym typeface="Wingdings" panose="05000000000000000000" pitchFamily="2" charset="2"/>
              </a:rPr>
              <a:t>   2. </a:t>
            </a:r>
            <a:r>
              <a:rPr lang="ko-KR" altLang="en-US" sz="1000" dirty="0" err="1" smtClean="0">
                <a:solidFill>
                  <a:schemeClr val="tx1">
                    <a:lumMod val="50000"/>
                    <a:lumOff val="50000"/>
                  </a:schemeClr>
                </a:solidFill>
                <a:latin typeface="+mn-ea"/>
                <a:sym typeface="Wingdings" panose="05000000000000000000" pitchFamily="2" charset="2"/>
              </a:rPr>
              <a:t>교환제품</a:t>
            </a:r>
            <a:r>
              <a:rPr lang="ko-KR" altLang="en-US" sz="1000" dirty="0" smtClean="0">
                <a:solidFill>
                  <a:schemeClr val="tx1">
                    <a:lumMod val="50000"/>
                    <a:lumOff val="50000"/>
                  </a:schemeClr>
                </a:solidFill>
                <a:latin typeface="+mn-ea"/>
                <a:sym typeface="Wingdings" panose="05000000000000000000" pitchFamily="2" charset="2"/>
              </a:rPr>
              <a:t> 선택</a:t>
            </a:r>
            <a:endParaRPr lang="ko-KR" altLang="en-US" sz="1000" dirty="0">
              <a:solidFill>
                <a:schemeClr val="tx1">
                  <a:lumMod val="50000"/>
                  <a:lumOff val="50000"/>
                </a:schemeClr>
              </a:solidFill>
              <a:latin typeface="+mn-ea"/>
            </a:endParaRPr>
          </a:p>
        </p:txBody>
      </p:sp>
      <p:sp>
        <p:nvSpPr>
          <p:cNvPr id="45" name="직사각형 44"/>
          <p:cNvSpPr/>
          <p:nvPr/>
        </p:nvSpPr>
        <p:spPr>
          <a:xfrm>
            <a:off x="72427" y="601656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graphicFrame>
        <p:nvGraphicFramePr>
          <p:cNvPr id="47" name="표 46"/>
          <p:cNvGraphicFramePr>
            <a:graphicFrameLocks noGrp="1"/>
          </p:cNvGraphicFramePr>
          <p:nvPr>
            <p:extLst>
              <p:ext uri="{D42A27DB-BD31-4B8C-83A1-F6EECF244321}">
                <p14:modId xmlns:p14="http://schemas.microsoft.com/office/powerpoint/2010/main" val="4094110786"/>
              </p:ext>
            </p:extLst>
          </p:nvPr>
        </p:nvGraphicFramePr>
        <p:xfrm>
          <a:off x="9009872" y="51785"/>
          <a:ext cx="3144454" cy="1732175"/>
        </p:xfrm>
        <a:graphic>
          <a:graphicData uri="http://schemas.openxmlformats.org/drawingml/2006/table">
            <a:tbl>
              <a:tblPr firstRow="1" bandRow="1">
                <a:tableStyleId>{5C22544A-7EE6-4342-B048-85BDC9FD1C3A}</a:tableStyleId>
              </a:tblPr>
              <a:tblGrid>
                <a:gridCol w="542512">
                  <a:extLst>
                    <a:ext uri="{9D8B030D-6E8A-4147-A177-3AD203B41FA5}">
                      <a16:colId xmlns:a16="http://schemas.microsoft.com/office/drawing/2014/main" val="2939302522"/>
                    </a:ext>
                  </a:extLst>
                </a:gridCol>
                <a:gridCol w="792088">
                  <a:extLst>
                    <a:ext uri="{9D8B030D-6E8A-4147-A177-3AD203B41FA5}">
                      <a16:colId xmlns:a16="http://schemas.microsoft.com/office/drawing/2014/main" val="1431353443"/>
                    </a:ext>
                  </a:extLst>
                </a:gridCol>
                <a:gridCol w="1809854">
                  <a:extLst>
                    <a:ext uri="{9D8B030D-6E8A-4147-A177-3AD203B41FA5}">
                      <a16:colId xmlns:a16="http://schemas.microsoft.com/office/drawing/2014/main" val="2809361054"/>
                    </a:ext>
                  </a:extLst>
                </a:gridCol>
              </a:tblGrid>
              <a:tr h="315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귀책구분</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BO</a:t>
                      </a: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교환사유</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FO</a:t>
                      </a: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교환사유</a:t>
                      </a:r>
                      <a:endParaRPr kumimoji="0" lang="ko-KR" altLang="en-US" sz="800" b="1"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0912"/>
                  </a:ext>
                </a:extLst>
              </a:tr>
              <a:tr h="220099">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고객귀책</a:t>
                      </a:r>
                      <a:endParaRPr lang="ko-KR" altLang="en-US" sz="800" b="0"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lt"/>
                          <a:ea typeface="+mn-ea"/>
                          <a:cs typeface="+mn-cs"/>
                        </a:rPr>
                        <a:t>단순 변심</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lt"/>
                          <a:ea typeface="+mn-ea"/>
                          <a:cs typeface="+mn-cs"/>
                        </a:rPr>
                        <a:t>단순변심</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23130179"/>
                  </a:ext>
                </a:extLst>
              </a:tr>
              <a:tr h="220099">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배송지</a:t>
                      </a:r>
                      <a:r>
                        <a:rPr lang="ko-KR" altLang="en-US" sz="800" dirty="0" smtClean="0"/>
                        <a:t> </a:t>
                      </a:r>
                      <a:r>
                        <a:rPr lang="ko-KR" altLang="en-US" sz="800" dirty="0" err="1" smtClean="0"/>
                        <a:t>오기입</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endParaRPr lang="en-US" altLang="ko-KR" sz="800" dirty="0" smtClean="0">
                        <a:latin typeface="+mj-ea"/>
                      </a:endParaRP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9144558"/>
                  </a:ext>
                </a:extLst>
              </a:tr>
              <a:tr h="220099">
                <a:tc row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당사귀책</a:t>
                      </a:r>
                      <a:endParaRPr lang="ko-KR" altLang="en-US" sz="800" b="1"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제품 불량</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불량 제품이 </a:t>
                      </a:r>
                      <a:r>
                        <a:rPr lang="ko-KR" altLang="en-US" sz="800" dirty="0" err="1" smtClean="0">
                          <a:latin typeface="+mj-ea"/>
                        </a:rPr>
                        <a:t>배송됨</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7949986"/>
                  </a:ext>
                </a:extLst>
              </a:tr>
              <a:tr h="220099">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제품</a:t>
                      </a:r>
                      <a:r>
                        <a:rPr lang="en-US" altLang="ko-KR" sz="800" baseline="0" dirty="0" smtClean="0"/>
                        <a:t> </a:t>
                      </a:r>
                      <a:r>
                        <a:rPr lang="ko-KR" altLang="en-US" sz="800" baseline="0" dirty="0" err="1" smtClean="0"/>
                        <a:t>오배송</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주문한 제품과 다른 제품이 </a:t>
                      </a:r>
                      <a:r>
                        <a:rPr lang="ko-KR" altLang="en-US" sz="800" dirty="0" err="1" smtClean="0">
                          <a:latin typeface="+mj-ea"/>
                        </a:rPr>
                        <a:t>배송됨</a:t>
                      </a:r>
                      <a:endParaRPr lang="en-US" altLang="ko-KR" sz="800" dirty="0" smtClean="0">
                        <a:latin typeface="+mj-ea"/>
                      </a:endParaRP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82669471"/>
                  </a:ext>
                </a:extLst>
              </a:tr>
              <a:tr h="220099">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aseline="0" dirty="0" smtClean="0"/>
                        <a:t>배송 불만</a:t>
                      </a:r>
                      <a:r>
                        <a:rPr lang="en-US" altLang="ko-KR" sz="800" baseline="0" dirty="0" smtClean="0"/>
                        <a:t>(</a:t>
                      </a:r>
                      <a:r>
                        <a:rPr lang="ko-KR" altLang="en-US" sz="800" baseline="0" dirty="0" smtClean="0"/>
                        <a:t>파손</a:t>
                      </a:r>
                      <a:r>
                        <a:rPr lang="en-US" altLang="ko-KR" sz="800" baseline="0" dirty="0" smtClean="0"/>
                        <a:t>)</a:t>
                      </a:r>
                      <a:endParaRPr lang="ko-KR" altLang="en-US" sz="800" dirty="0" smtClean="0"/>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j-ea"/>
                        </a:rPr>
                        <a:t>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6083436"/>
                  </a:ext>
                </a:extLst>
              </a:tr>
              <a:tr h="22009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lt"/>
                          <a:ea typeface="+mn-ea"/>
                          <a:cs typeface="+mn-cs"/>
                        </a:rPr>
                        <a:t>판단불가</a:t>
                      </a:r>
                      <a:endParaRPr lang="ko-KR" altLang="en-US" sz="800" b="1" kern="1200" dirty="0" smtClean="0">
                        <a:solidFill>
                          <a:schemeClr val="tx1"/>
                        </a:solidFill>
                        <a:latin typeface="+mn-lt"/>
                        <a:ea typeface="+mn-ea"/>
                        <a:cs typeface="+mn-cs"/>
                      </a:endParaRPr>
                    </a:p>
                  </a:txBody>
                  <a:tcPr marL="36000" marR="36000" marT="0" marB="0" anchor="ctr">
                    <a:lnL w="6350" cap="flat" cmpd="sng" algn="ctr">
                      <a:solidFill>
                        <a:schemeClr val="tx1">
                          <a:lumMod val="65000"/>
                          <a:lumOff val="3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기타</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기타</a:t>
                      </a:r>
                    </a:p>
                  </a:txBody>
                  <a:tcPr marL="36000" marR="36000" marT="36000" marB="3600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8641997"/>
                  </a:ext>
                </a:extLst>
              </a:tr>
            </a:tbl>
          </a:graphicData>
        </a:graphic>
      </p:graphicFrame>
      <p:sp>
        <p:nvSpPr>
          <p:cNvPr id="48" name="직사각형 47"/>
          <p:cNvSpPr/>
          <p:nvPr/>
        </p:nvSpPr>
        <p:spPr>
          <a:xfrm>
            <a:off x="1521934" y="5202088"/>
            <a:ext cx="7310370" cy="3279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ko-KR" altLang="en-US" sz="800" dirty="0" err="1" smtClean="0">
                <a:solidFill>
                  <a:schemeClr val="tx1">
                    <a:lumMod val="50000"/>
                    <a:lumOff val="50000"/>
                  </a:schemeClr>
                </a:solidFill>
              </a:rPr>
              <a:t>샘플마켓</a:t>
            </a:r>
            <a:r>
              <a:rPr lang="ko-KR" altLang="en-US" sz="800" dirty="0" smtClean="0">
                <a:solidFill>
                  <a:schemeClr val="tx1">
                    <a:lumMod val="50000"/>
                    <a:lumOff val="50000"/>
                  </a:schemeClr>
                </a:solidFill>
              </a:rPr>
              <a:t> 제품</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증정품</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체험단</a:t>
            </a:r>
            <a:r>
              <a:rPr lang="ko-KR" altLang="en-US" sz="800" dirty="0" smtClean="0">
                <a:solidFill>
                  <a:schemeClr val="tx1">
                    <a:lumMod val="50000"/>
                    <a:lumOff val="50000"/>
                  </a:schemeClr>
                </a:solidFill>
              </a:rPr>
              <a:t> 제품에 문제가 있어 교환이 필요할 시 고객센터로 문의해 주세요</a:t>
            </a:r>
            <a:r>
              <a:rPr lang="en-US" altLang="ko-KR" sz="800" dirty="0" smtClean="0">
                <a:solidFill>
                  <a:schemeClr val="tx1">
                    <a:lumMod val="50000"/>
                    <a:lumOff val="50000"/>
                  </a:schemeClr>
                </a:solidFill>
              </a:rPr>
              <a:t>.</a:t>
            </a:r>
            <a:r>
              <a:rPr lang="en-US" altLang="ko-KR" sz="800" dirty="0">
                <a:solidFill>
                  <a:schemeClr val="tx1">
                    <a:lumMod val="50000"/>
                    <a:lumOff val="50000"/>
                  </a:schemeClr>
                </a:solidFill>
              </a:rPr>
              <a:t> </a:t>
            </a:r>
            <a:r>
              <a:rPr lang="en-US" altLang="ko-KR" sz="800" dirty="0" smtClean="0">
                <a:solidFill>
                  <a:schemeClr val="tx1">
                    <a:lumMod val="50000"/>
                    <a:lumOff val="50000"/>
                  </a:schemeClr>
                </a:solidFill>
              </a:rPr>
              <a:t>(</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smtClean="0">
                <a:solidFill>
                  <a:prstClr val="white">
                    <a:lumMod val="65000"/>
                  </a:prstClr>
                </a:solidFill>
                <a:latin typeface="맑은 고딕" panose="020B0503020000020004" pitchFamily="50" charset="-127"/>
              </a:rPr>
              <a:t>)</a:t>
            </a:r>
            <a:endParaRPr lang="en-US" altLang="ko-KR" sz="800" dirty="0">
              <a:solidFill>
                <a:prstClr val="white">
                  <a:lumMod val="65000"/>
                </a:prstClr>
              </a:solidFill>
              <a:latin typeface="맑은 고딕" panose="020B0503020000020004" pitchFamily="50" charset="-127"/>
            </a:endParaRPr>
          </a:p>
        </p:txBody>
      </p:sp>
    </p:spTree>
    <p:extLst>
      <p:ext uri="{BB962C8B-B14F-4D97-AF65-F5344CB8AC3E}">
        <p14:creationId xmlns:p14="http://schemas.microsoft.com/office/powerpoint/2010/main" val="2850161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교환사유</a:t>
            </a:r>
            <a:r>
              <a:rPr lang="ko-KR" altLang="en-US" dirty="0"/>
              <a:t> 선택</a:t>
            </a:r>
          </a:p>
        </p:txBody>
      </p:sp>
      <p:sp>
        <p:nvSpPr>
          <p:cNvPr id="4" name="부제목 3"/>
          <p:cNvSpPr>
            <a:spLocks noGrp="1"/>
          </p:cNvSpPr>
          <p:nvPr>
            <p:ph type="subTitle" idx="1"/>
          </p:nvPr>
        </p:nvSpPr>
        <p:spPr/>
        <p:txBody>
          <a:bodyPr/>
          <a:lstStyle/>
          <a:p>
            <a:r>
              <a:rPr lang="en-US" altLang="ko-KR" dirty="0" smtClean="0"/>
              <a:t>IN_PC_MYP_01_17</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64468899"/>
              </p:ext>
            </p:extLst>
          </p:nvPr>
        </p:nvGraphicFramePr>
        <p:xfrm>
          <a:off x="9000565" y="44624"/>
          <a:ext cx="3152540" cy="465388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교환사유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선택된 </a:t>
                      </a:r>
                      <a:r>
                        <a:rPr lang="ko-KR" altLang="en-US" sz="800" b="0" u="none" baseline="0" dirty="0" err="1" smtClean="0">
                          <a:solidFill>
                            <a:schemeClr val="tx1"/>
                          </a:solidFill>
                          <a:latin typeface="+mn-ea"/>
                          <a:ea typeface="+mn-ea"/>
                        </a:rPr>
                        <a:t>교환사유</a:t>
                      </a:r>
                      <a:r>
                        <a:rPr lang="ko-KR" altLang="en-US" sz="800" b="0" u="none" baseline="0" dirty="0" smtClean="0">
                          <a:solidFill>
                            <a:schemeClr val="tx1"/>
                          </a:solidFill>
                          <a:latin typeface="+mn-ea"/>
                          <a:ea typeface="+mn-ea"/>
                        </a:rPr>
                        <a:t> 없음</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교환사유</a:t>
                      </a:r>
                      <a:r>
                        <a:rPr lang="ko-KR" altLang="en-US" sz="800" b="0" u="none" baseline="0" dirty="0" smtClean="0">
                          <a:solidFill>
                            <a:schemeClr val="tx1"/>
                          </a:solidFill>
                          <a:latin typeface="+mn-ea"/>
                          <a:ea typeface="+mn-ea"/>
                        </a:rPr>
                        <a:t> 리스트에서 </a:t>
                      </a:r>
                      <a:r>
                        <a:rPr lang="ko-KR" altLang="en-US" sz="800" b="0" u="none" baseline="0" dirty="0" err="1" smtClean="0">
                          <a:solidFill>
                            <a:schemeClr val="tx1"/>
                          </a:solidFill>
                          <a:latin typeface="+mn-ea"/>
                          <a:ea typeface="+mn-ea"/>
                        </a:rPr>
                        <a:t>택</a:t>
                      </a:r>
                      <a:r>
                        <a:rPr lang="en-US" altLang="ko-KR" sz="800" b="0" u="none" baseline="0" dirty="0" smtClean="0">
                          <a:solidFill>
                            <a:schemeClr val="tx1"/>
                          </a:solidFill>
                          <a:latin typeface="+mn-ea"/>
                          <a:ea typeface="+mn-ea"/>
                        </a:rPr>
                        <a:t>1</a:t>
                      </a: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dirty="0" smtClean="0"/>
                        <a:t>1-1.</a:t>
                      </a:r>
                      <a:r>
                        <a:rPr lang="en-US" altLang="ko-KR" sz="800" b="1" baseline="0" dirty="0" smtClean="0"/>
                        <a:t> </a:t>
                      </a:r>
                      <a:r>
                        <a:rPr lang="ko-KR" altLang="en-US" sz="800" b="1" dirty="0" err="1" smtClean="0"/>
                        <a:t>당사귀책</a:t>
                      </a:r>
                      <a:r>
                        <a:rPr lang="ko-KR" altLang="en-US" sz="800" b="1" dirty="0" smtClean="0"/>
                        <a:t> 사유 선택 </a:t>
                      </a:r>
                      <a:endParaRPr lang="en-US" altLang="ko-KR" sz="800" b="1"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err="1" smtClean="0"/>
                        <a:t>사진첨부와</a:t>
                      </a:r>
                      <a:r>
                        <a:rPr lang="ko-KR" altLang="en-US" sz="800" dirty="0" smtClean="0"/>
                        <a:t> </a:t>
                      </a:r>
                      <a:r>
                        <a:rPr lang="ko-KR" altLang="en-US" sz="800" dirty="0" err="1" smtClean="0"/>
                        <a:t>상세사유</a:t>
                      </a:r>
                      <a:r>
                        <a:rPr lang="ko-KR" altLang="en-US" sz="800" dirty="0" smtClean="0"/>
                        <a:t> 입력 영역 출력</a:t>
                      </a:r>
                      <a:endParaRPr lang="en-US" altLang="ko-KR" sz="80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t>사진 최대 </a:t>
                      </a:r>
                      <a:r>
                        <a:rPr lang="en-US" altLang="ko-KR" sz="800" dirty="0" smtClean="0"/>
                        <a:t>3</a:t>
                      </a:r>
                      <a:r>
                        <a:rPr lang="ko-KR" altLang="en-US" sz="800" dirty="0" smtClean="0"/>
                        <a:t>장까지 입력</a:t>
                      </a:r>
                      <a:r>
                        <a:rPr lang="ko-KR" altLang="en-US" sz="800" baseline="0" dirty="0" smtClean="0"/>
                        <a:t> 가능하며 최소 </a:t>
                      </a:r>
                      <a:r>
                        <a:rPr lang="en-US" altLang="ko-KR" sz="800" baseline="0" dirty="0" smtClean="0"/>
                        <a:t>1</a:t>
                      </a:r>
                      <a:r>
                        <a:rPr lang="ko-KR" altLang="en-US" sz="800" baseline="0" dirty="0" smtClean="0"/>
                        <a:t>장 입력 필수</a:t>
                      </a:r>
                      <a:endParaRPr lang="en-US" altLang="ko-KR" sz="800" baseline="0" dirty="0" smtClean="0"/>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aseline="0" dirty="0" err="1" smtClean="0"/>
                        <a:t>사진첨부</a:t>
                      </a:r>
                      <a:r>
                        <a:rPr lang="ko-KR" altLang="en-US" sz="800" baseline="0" dirty="0" smtClean="0"/>
                        <a:t> 기능은 공통에서 정의</a:t>
                      </a:r>
                      <a:endParaRPr lang="en-US" altLang="ko-KR" sz="800" baseline="0" dirty="0" smtClean="0"/>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lang="ko-KR" altLang="en-US" sz="800" baseline="0" dirty="0" err="1" smtClean="0"/>
                        <a:t>상세사유</a:t>
                      </a:r>
                      <a:r>
                        <a:rPr lang="ko-KR" altLang="en-US" sz="800" baseline="0" dirty="0" smtClean="0"/>
                        <a:t> 영역 탭 시 한글 </a:t>
                      </a:r>
                      <a:r>
                        <a:rPr lang="ko-KR" altLang="en-US" sz="800" baseline="0" dirty="0" err="1" smtClean="0"/>
                        <a:t>키패드</a:t>
                      </a:r>
                      <a:r>
                        <a:rPr lang="ko-KR" altLang="en-US" sz="800" baseline="0" dirty="0" smtClean="0"/>
                        <a:t> 호출</a:t>
                      </a:r>
                      <a:endParaRPr lang="en-US" altLang="ko-KR" sz="800" baseline="0" dirty="0" smtClean="0"/>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제한 글자 수는 </a:t>
                      </a:r>
                      <a:r>
                        <a:rPr kumimoji="0" lang="ko-KR" altLang="en-US" sz="800" b="0" i="0" u="none" strike="noStrike" kern="1200" cap="none" normalizeH="0" baseline="0" dirty="0" err="1" smtClean="0">
                          <a:ln>
                            <a:noFill/>
                          </a:ln>
                          <a:solidFill>
                            <a:schemeClr val="tx1"/>
                          </a:solidFill>
                          <a:effectLst/>
                          <a:latin typeface="+mn-lt"/>
                          <a:ea typeface="+mn-ea"/>
                          <a:cs typeface="+mn-cs"/>
                        </a:rPr>
                        <a:t>텍스트박스</a:t>
                      </a:r>
                      <a:r>
                        <a:rPr kumimoji="0" lang="ko-KR" altLang="en-US" sz="800" b="0" i="0" u="none" strike="noStrike" kern="1200" cap="none" normalizeH="0" baseline="0" dirty="0" smtClean="0">
                          <a:ln>
                            <a:noFill/>
                          </a:ln>
                          <a:solidFill>
                            <a:schemeClr val="tx1"/>
                          </a:solidFill>
                          <a:effectLst/>
                          <a:latin typeface="+mn-lt"/>
                          <a:ea typeface="+mn-ea"/>
                          <a:cs typeface="+mn-cs"/>
                        </a:rPr>
                        <a:t> 우측 하단에서 </a:t>
                      </a:r>
                      <a:r>
                        <a:rPr kumimoji="0" lang="ko-KR" altLang="en-US" sz="800" b="0" i="0" u="none" strike="noStrike" kern="1200" cap="none" normalizeH="0" baseline="0" dirty="0" err="1" smtClean="0">
                          <a:ln>
                            <a:noFill/>
                          </a:ln>
                          <a:solidFill>
                            <a:schemeClr val="tx1"/>
                          </a:solidFill>
                          <a:effectLst/>
                          <a:latin typeface="+mn-lt"/>
                          <a:ea typeface="+mn-ea"/>
                          <a:cs typeface="+mn-cs"/>
                        </a:rPr>
                        <a:t>카운팅되며</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제한된 글자 수 이상 입력 시도 시 반응 없도록 처리 </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enter </a:t>
                      </a:r>
                      <a:r>
                        <a:rPr kumimoji="0" lang="ko-KR" altLang="en-US" sz="800" b="0" i="0" u="none" strike="noStrike" kern="1200" cap="none" normalizeH="0" baseline="0" dirty="0" smtClean="0">
                          <a:ln>
                            <a:noFill/>
                          </a:ln>
                          <a:solidFill>
                            <a:schemeClr val="tx1"/>
                          </a:solidFill>
                          <a:effectLst/>
                          <a:latin typeface="+mn-lt"/>
                          <a:ea typeface="+mn-ea"/>
                          <a:cs typeface="+mn-cs"/>
                        </a:rPr>
                        <a:t>연속으로 두 번까지 입력 가능</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세 번째부터는 반응 없도록 구현</a:t>
                      </a:r>
                      <a:r>
                        <a:rPr kumimoji="0" lang="en-US" altLang="ko-KR" sz="800" b="0" i="0" u="none" strike="noStrike" kern="1200" cap="none" normalizeH="0" baseline="0" dirty="0" smtClean="0">
                          <a:ln>
                            <a:noFill/>
                          </a:ln>
                          <a:solidFill>
                            <a:schemeClr val="tx1"/>
                          </a:solidFill>
                          <a:effectLst/>
                          <a:latin typeface="+mn-lt"/>
                          <a:ea typeface="+mn-ea"/>
                          <a:cs typeface="+mn-cs"/>
                        </a:rPr>
                        <a:t>)</a:t>
                      </a: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일정 길이 이상 길어질 시 </a:t>
                      </a:r>
                      <a:r>
                        <a:rPr kumimoji="0" lang="ko-KR" altLang="en-US" sz="800" b="0" i="0" u="none" strike="noStrike" kern="1200" cap="none" normalizeH="0" baseline="0" dirty="0" err="1" smtClean="0">
                          <a:ln>
                            <a:noFill/>
                          </a:ln>
                          <a:solidFill>
                            <a:schemeClr val="tx1"/>
                          </a:solidFill>
                          <a:effectLst/>
                          <a:latin typeface="+mn-lt"/>
                          <a:ea typeface="+mn-ea"/>
                          <a:cs typeface="+mn-cs"/>
                        </a:rPr>
                        <a:t>상세사유</a:t>
                      </a:r>
                      <a:r>
                        <a:rPr kumimoji="0" lang="ko-KR" altLang="en-US"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입력영역</a:t>
                      </a:r>
                      <a:r>
                        <a:rPr kumimoji="0" lang="ko-KR" altLang="en-US" sz="800" b="0" i="0" u="none" strike="noStrike" kern="1200" cap="none" normalizeH="0" baseline="0" dirty="0" smtClean="0">
                          <a:ln>
                            <a:noFill/>
                          </a:ln>
                          <a:solidFill>
                            <a:schemeClr val="tx1"/>
                          </a:solidFill>
                          <a:effectLst/>
                          <a:latin typeface="+mn-lt"/>
                          <a:ea typeface="+mn-ea"/>
                          <a:cs typeface="+mn-cs"/>
                        </a:rPr>
                        <a:t>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rPr>
                        <a:t>1-2. </a:t>
                      </a:r>
                      <a:r>
                        <a:rPr kumimoji="0" lang="ko-KR" altLang="en-US" sz="800" b="1" i="0" u="none" strike="noStrike" kern="1200" cap="none" normalizeH="0" baseline="0" dirty="0" smtClean="0">
                          <a:ln>
                            <a:noFill/>
                          </a:ln>
                          <a:solidFill>
                            <a:schemeClr val="tx1"/>
                          </a:solidFill>
                          <a:effectLst/>
                          <a:latin typeface="+mn-lt"/>
                          <a:ea typeface="+mn-ea"/>
                          <a:cs typeface="+mn-cs"/>
                        </a:rPr>
                        <a:t>기타</a:t>
                      </a:r>
                      <a:endParaRPr kumimoji="0" lang="en-US" altLang="ko-KR" sz="800" b="1"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lang="ko-KR" altLang="en-US" sz="800" dirty="0" smtClean="0">
                          <a:latin typeface="+mj-ea"/>
                        </a:rPr>
                        <a:t>하단에 안내 메시지 출력</a:t>
                      </a:r>
                      <a:endParaRPr kumimoji="0" lang="en-US" altLang="ko-KR" sz="800" b="1"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dirty="0" smtClean="0"/>
                        <a:t>다음</a:t>
                      </a:r>
                      <a:endParaRPr lang="en-US" altLang="ko-KR" sz="800" b="1"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err="1" smtClean="0"/>
                        <a:t>교환사유</a:t>
                      </a:r>
                      <a:r>
                        <a:rPr lang="ko-KR" altLang="en-US" sz="800" b="0" baseline="0" dirty="0" smtClean="0"/>
                        <a:t> 선택 없을 시</a:t>
                      </a:r>
                      <a:r>
                        <a:rPr lang="en-US" altLang="ko-KR" sz="800" b="0" baseline="0" dirty="0" smtClean="0"/>
                        <a:t>, </a:t>
                      </a:r>
                      <a:r>
                        <a:rPr lang="ko-KR" altLang="en-US" sz="800" b="0" baseline="0" dirty="0" err="1" smtClean="0"/>
                        <a:t>당사귀책의</a:t>
                      </a:r>
                      <a:r>
                        <a:rPr lang="ko-KR" altLang="en-US" sz="800" b="0" baseline="0" dirty="0" smtClean="0"/>
                        <a:t> </a:t>
                      </a:r>
                      <a:r>
                        <a:rPr lang="ko-KR" altLang="en-US" sz="800" b="0" baseline="0" dirty="0" err="1" smtClean="0"/>
                        <a:t>교환사유</a:t>
                      </a:r>
                      <a:r>
                        <a:rPr lang="ko-KR" altLang="en-US" sz="800" b="0" baseline="0" dirty="0" smtClean="0"/>
                        <a:t> 선택 후 사진 </a:t>
                      </a:r>
                      <a:r>
                        <a:rPr lang="ko-KR" altLang="en-US" sz="800" b="0" baseline="0" dirty="0" err="1" smtClean="0"/>
                        <a:t>미첨부</a:t>
                      </a:r>
                      <a:r>
                        <a:rPr lang="ko-KR" altLang="en-US" sz="800" b="0" baseline="0" dirty="0" smtClean="0"/>
                        <a:t> 시</a:t>
                      </a:r>
                      <a:r>
                        <a:rPr lang="en-US" altLang="ko-KR" sz="800" b="0" baseline="0" dirty="0" smtClean="0"/>
                        <a:t>, </a:t>
                      </a:r>
                      <a:r>
                        <a:rPr lang="ko-KR" altLang="en-US" sz="800" b="0" baseline="0" dirty="0" err="1" smtClean="0"/>
                        <a:t>교환사유를</a:t>
                      </a:r>
                      <a:r>
                        <a:rPr lang="ko-KR" altLang="en-US" sz="800" b="0" baseline="0" dirty="0" smtClean="0"/>
                        <a:t> 기타로 선택 시 다음 버튼 비활성화</a:t>
                      </a:r>
                      <a:endParaRPr lang="en-US" altLang="ko-KR" sz="800" b="0"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비활성화 상태의 다음 버튼 탭 시 </a:t>
                      </a:r>
                      <a:r>
                        <a:rPr lang="en-US" altLang="ko-KR" sz="800" b="0" baseline="0" dirty="0" smtClean="0"/>
                        <a:t>alert</a:t>
                      </a:r>
                      <a:r>
                        <a:rPr lang="ko-KR" altLang="en-US" sz="800" b="0" baseline="0" dirty="0" smtClean="0"/>
                        <a:t>으로 오류 알림</a:t>
                      </a:r>
                      <a:endParaRPr lang="en-US" altLang="ko-KR" sz="800" b="0"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활성화 상태의 다음 버튼 탭 시 </a:t>
                      </a:r>
                      <a:r>
                        <a:rPr lang="en-US" altLang="ko-KR" sz="800" b="0" baseline="0" dirty="0" smtClean="0"/>
                        <a:t>‘</a:t>
                      </a:r>
                      <a:r>
                        <a:rPr lang="ko-KR" altLang="en-US" sz="800" b="0" baseline="0" dirty="0" err="1" smtClean="0"/>
                        <a:t>교환</a:t>
                      </a:r>
                      <a:r>
                        <a:rPr lang="ko-KR" altLang="en-US" sz="800" dirty="0" err="1" smtClean="0"/>
                        <a:t>신청</a:t>
                      </a:r>
                      <a:r>
                        <a:rPr lang="en-US" altLang="ko-KR" sz="800" dirty="0" smtClean="0"/>
                        <a:t>_</a:t>
                      </a:r>
                      <a:r>
                        <a:rPr lang="ko-KR" altLang="en-US" sz="800" b="0" baseline="0" dirty="0" err="1" smtClean="0"/>
                        <a:t>교환제품</a:t>
                      </a:r>
                      <a:r>
                        <a:rPr lang="ko-KR" altLang="en-US" sz="800" b="0" baseline="0" dirty="0" smtClean="0"/>
                        <a:t> 선택</a:t>
                      </a:r>
                      <a:r>
                        <a:rPr lang="en-US" altLang="ko-KR" sz="800" b="0" baseline="0" dirty="0" smtClean="0"/>
                        <a:t>’</a:t>
                      </a:r>
                      <a:r>
                        <a:rPr lang="ko-KR" altLang="en-US" sz="800" b="0" baseline="0" dirty="0" smtClean="0"/>
                        <a:t> 화면으로 이동</a:t>
                      </a:r>
                      <a:endParaRPr lang="en-US" altLang="ko-KR" sz="800" b="0" baseline="0" dirty="0" smtClean="0"/>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en-US" altLang="ko-KR" sz="800" dirty="0" smtClean="0">
                          <a:solidFill>
                            <a:schemeClr val="tx1"/>
                          </a:solidFill>
                          <a:latin typeface="+mn-ea"/>
                        </a:rPr>
                        <a:t>‘</a:t>
                      </a:r>
                      <a:r>
                        <a:rPr lang="ko-KR" altLang="en-US" sz="800" dirty="0" err="1" smtClean="0">
                          <a:solidFill>
                            <a:schemeClr val="tx1"/>
                          </a:solidFill>
                          <a:latin typeface="+mn-ea"/>
                        </a:rPr>
                        <a:t>배송지를</a:t>
                      </a:r>
                      <a:r>
                        <a:rPr lang="ko-KR" altLang="en-US" sz="800" dirty="0" smtClean="0">
                          <a:solidFill>
                            <a:schemeClr val="tx1"/>
                          </a:solidFill>
                          <a:latin typeface="+mn-ea"/>
                        </a:rPr>
                        <a:t> 잘못 입력하여 다른 주소로 </a:t>
                      </a:r>
                      <a:r>
                        <a:rPr lang="ko-KR" altLang="en-US" sz="800" dirty="0" err="1" smtClean="0">
                          <a:solidFill>
                            <a:schemeClr val="tx1"/>
                          </a:solidFill>
                          <a:latin typeface="+mn-ea"/>
                        </a:rPr>
                        <a:t>배송됨</a:t>
                      </a:r>
                      <a:r>
                        <a:rPr lang="en-US" altLang="ko-KR" sz="800" dirty="0" smtClean="0">
                          <a:solidFill>
                            <a:schemeClr val="tx1"/>
                          </a:solidFill>
                          <a:latin typeface="+mn-ea"/>
                        </a:rPr>
                        <a:t>＇</a:t>
                      </a:r>
                      <a:r>
                        <a:rPr lang="ko-KR" altLang="en-US" sz="800" dirty="0" smtClean="0">
                          <a:solidFill>
                            <a:schemeClr val="tx1"/>
                          </a:solidFill>
                          <a:latin typeface="+mn-ea"/>
                        </a:rPr>
                        <a:t>사유 선택 시 재고 체크하고 구매 수량보다 재고가 적은 제품이 있을 시 </a:t>
                      </a:r>
                      <a:r>
                        <a:rPr lang="en-US" altLang="ko-KR" sz="800" dirty="0" smtClean="0">
                          <a:solidFill>
                            <a:schemeClr val="tx1"/>
                          </a:solidFill>
                          <a:latin typeface="+mn-ea"/>
                        </a:rPr>
                        <a:t>alert</a:t>
                      </a:r>
                      <a:r>
                        <a:rPr lang="ko-KR" altLang="en-US" sz="800" dirty="0" smtClean="0">
                          <a:solidFill>
                            <a:schemeClr val="tx1"/>
                          </a:solidFill>
                          <a:latin typeface="+mn-ea"/>
                        </a:rPr>
                        <a:t>으로 교환 불가 알림 </a:t>
                      </a:r>
                      <a:endParaRPr lang="en-US" altLang="ko-KR" sz="800" b="0" baseline="0" dirty="0" smtClean="0">
                        <a:solidFill>
                          <a:schemeClr val="tx1"/>
                        </a:solidFill>
                        <a:latin typeface="+mn-lt"/>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baseline="0" dirty="0" smtClean="0"/>
                        <a:t>취소</a:t>
                      </a:r>
                      <a:endParaRPr lang="en-US" altLang="ko-KR" sz="800" b="1" baseline="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클릭</a:t>
                      </a:r>
                      <a:r>
                        <a:rPr lang="en-US" altLang="ko-KR" sz="800" b="0" baseline="0" dirty="0" smtClean="0"/>
                        <a:t>: </a:t>
                      </a:r>
                      <a:r>
                        <a:rPr lang="ko-KR" altLang="en-US" sz="800" b="0" baseline="0" dirty="0" err="1" smtClean="0"/>
                        <a:t>교환신청</a:t>
                      </a:r>
                      <a:r>
                        <a:rPr lang="ko-KR" altLang="en-US" sz="800" b="0" baseline="0" dirty="0" smtClean="0"/>
                        <a:t> 화면을 호출한 화면으로 이동</a:t>
                      </a:r>
                      <a:endParaRPr lang="en-US" altLang="ko-KR" sz="800" b="0" baseline="0" dirty="0" smtClean="0"/>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820586283"/>
                  </a:ext>
                </a:extLst>
              </a:tr>
            </a:tbl>
          </a:graphicData>
        </a:graphic>
      </p:graphicFrame>
      <p:sp>
        <p:nvSpPr>
          <p:cNvPr id="105" name="직사각형 104"/>
          <p:cNvSpPr/>
          <p:nvPr/>
        </p:nvSpPr>
        <p:spPr>
          <a:xfrm>
            <a:off x="1457882" y="784294"/>
            <a:ext cx="800219" cy="276999"/>
          </a:xfrm>
          <a:prstGeom prst="rect">
            <a:avLst/>
          </a:prstGeom>
          <a:solidFill>
            <a:schemeClr val="bg1"/>
          </a:solidFill>
        </p:spPr>
        <p:txBody>
          <a:bodyPr wrap="none">
            <a:spAutoFit/>
          </a:bodyPr>
          <a:lstStyle/>
          <a:p>
            <a:pPr>
              <a:defRPr/>
            </a:pPr>
            <a:r>
              <a:rPr lang="ko-KR" altLang="en-US" sz="1200" b="1" dirty="0" err="1">
                <a:latin typeface="+mn-ea"/>
              </a:rPr>
              <a:t>교환신청</a:t>
            </a:r>
            <a:endParaRPr lang="en-US" altLang="ko-KR" sz="1200" b="1" dirty="0">
              <a:latin typeface="+mn-ea"/>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44" name="직사각형 43"/>
          <p:cNvSpPr/>
          <p:nvPr/>
        </p:nvSpPr>
        <p:spPr>
          <a:xfrm>
            <a:off x="3061025" y="1501197"/>
            <a:ext cx="3395015" cy="3539430"/>
          </a:xfrm>
          <a:prstGeom prst="rect">
            <a:avLst/>
          </a:prstGeom>
        </p:spPr>
        <p:txBody>
          <a:bodyPr wrap="square">
            <a:spAutoFit/>
          </a:bodyPr>
          <a:lstStyle/>
          <a:p>
            <a:pPr>
              <a:lnSpc>
                <a:spcPct val="200000"/>
              </a:lnSpc>
            </a:pPr>
            <a:r>
              <a:rPr lang="ko-KR" altLang="en-US" sz="800" dirty="0" smtClean="0">
                <a:latin typeface="+mj-ea"/>
              </a:rPr>
              <a:t>○ 단순변심</a:t>
            </a:r>
            <a:endParaRPr lang="en-US" altLang="ko-KR" sz="800" dirty="0" smtClean="0">
              <a:latin typeface="+mj-ea"/>
            </a:endParaRPr>
          </a:p>
          <a:p>
            <a:pPr>
              <a:lnSpc>
                <a:spcPct val="200000"/>
              </a:lnSpc>
            </a:pPr>
            <a:r>
              <a:rPr lang="ko-KR" altLang="en-US" sz="800" dirty="0" smtClean="0">
                <a:latin typeface="+mj-ea"/>
              </a:rPr>
              <a:t>○ </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endParaRPr lang="en-US" altLang="ko-KR" sz="800" dirty="0" smtClean="0">
              <a:latin typeface="+mj-ea"/>
            </a:endParaRPr>
          </a:p>
          <a:p>
            <a:pPr marL="177800">
              <a:tabLst>
                <a:tab pos="177800" algn="l"/>
              </a:tabLst>
            </a:pPr>
            <a:endParaRPr lang="en-US" altLang="ko-KR" sz="800" dirty="0" smtClean="0">
              <a:latin typeface="+mj-ea"/>
            </a:endParaRPr>
          </a:p>
          <a:p>
            <a:pPr marL="177800">
              <a:tabLst>
                <a:tab pos="177800" algn="l"/>
              </a:tabLst>
            </a:pPr>
            <a:r>
              <a:rPr lang="ko-KR" altLang="en-US" sz="800" dirty="0" smtClean="0">
                <a:latin typeface="+mj-ea"/>
              </a:rPr>
              <a:t>불량 제품이 </a:t>
            </a:r>
            <a:r>
              <a:rPr lang="ko-KR" altLang="en-US" sz="800" dirty="0" err="1" smtClean="0">
                <a:latin typeface="+mj-ea"/>
              </a:rPr>
              <a:t>배송됨</a:t>
            </a:r>
            <a:endParaRPr lang="en-US" altLang="ko-KR" sz="800" dirty="0" smtClean="0">
              <a:latin typeface="+mj-ea"/>
            </a:endParaRPr>
          </a:p>
          <a:p>
            <a:pPr>
              <a:lnSpc>
                <a:spcPct val="200000"/>
              </a:lnSpc>
            </a:pPr>
            <a:endParaRPr lang="en-US" altLang="ko-KR" sz="800" dirty="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smtClean="0">
              <a:latin typeface="+mj-ea"/>
            </a:endParaRPr>
          </a:p>
          <a:p>
            <a:pPr>
              <a:lnSpc>
                <a:spcPct val="200000"/>
              </a:lnSpc>
            </a:pPr>
            <a:endParaRPr lang="en-US" altLang="ko-KR" sz="800" dirty="0">
              <a:latin typeface="+mj-ea"/>
            </a:endParaRPr>
          </a:p>
          <a:p>
            <a:pPr>
              <a:lnSpc>
                <a:spcPct val="200000"/>
              </a:lnSpc>
            </a:pPr>
            <a:endParaRPr lang="en-US" altLang="ko-KR" sz="800" b="1" dirty="0" smtClean="0">
              <a:latin typeface="+mj-ea"/>
            </a:endParaRPr>
          </a:p>
          <a:p>
            <a:pPr>
              <a:lnSpc>
                <a:spcPct val="200000"/>
              </a:lnSpc>
            </a:pPr>
            <a:endParaRPr lang="en-US" altLang="ko-KR" sz="800" dirty="0" smtClean="0">
              <a:latin typeface="+mj-ea"/>
            </a:endParaRPr>
          </a:p>
          <a:p>
            <a:pPr>
              <a:lnSpc>
                <a:spcPct val="200000"/>
              </a:lnSpc>
            </a:pPr>
            <a:r>
              <a:rPr lang="ko-KR" altLang="en-US" sz="800" dirty="0" smtClean="0">
                <a:latin typeface="+mj-ea"/>
              </a:rPr>
              <a:t>○ 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p>
            <a:pPr>
              <a:lnSpc>
                <a:spcPct val="200000"/>
              </a:lnSpc>
            </a:pPr>
            <a:r>
              <a:rPr lang="ko-KR" altLang="en-US" sz="800" dirty="0">
                <a:latin typeface="+mj-ea"/>
              </a:rPr>
              <a:t>○ </a:t>
            </a:r>
            <a:r>
              <a:rPr lang="ko-KR" altLang="en-US" sz="800" dirty="0" smtClean="0">
                <a:latin typeface="+mj-ea"/>
              </a:rPr>
              <a:t>주문한 </a:t>
            </a:r>
            <a:r>
              <a:rPr lang="ko-KR" altLang="en-US" sz="800" dirty="0">
                <a:latin typeface="+mj-ea"/>
              </a:rPr>
              <a:t>제품과 다른 제품이 </a:t>
            </a:r>
            <a:r>
              <a:rPr lang="ko-KR" altLang="en-US" sz="800" dirty="0" err="1" smtClean="0">
                <a:latin typeface="+mj-ea"/>
              </a:rPr>
              <a:t>배송됨</a:t>
            </a:r>
            <a:endParaRPr lang="en-US" altLang="ko-KR" sz="800" dirty="0" smtClean="0">
              <a:latin typeface="+mj-ea"/>
            </a:endParaRPr>
          </a:p>
          <a:p>
            <a:pPr>
              <a:lnSpc>
                <a:spcPct val="200000"/>
              </a:lnSpc>
            </a:pPr>
            <a:r>
              <a:rPr lang="ko-KR" altLang="en-US" sz="800" dirty="0" smtClean="0">
                <a:latin typeface="+mj-ea"/>
              </a:rPr>
              <a:t>○ 기타</a:t>
            </a:r>
            <a:endParaRPr lang="en-US" altLang="ko-KR" sz="800" dirty="0" smtClean="0">
              <a:latin typeface="+mj-ea"/>
            </a:endParaRPr>
          </a:p>
          <a:p>
            <a:pPr marL="177800" lvl="0">
              <a:tabLst>
                <a:tab pos="177800" algn="l"/>
              </a:tabLst>
            </a:pPr>
            <a:r>
              <a:rPr lang="en-US" altLang="ko-KR" sz="800" dirty="0" smtClean="0">
                <a:solidFill>
                  <a:prstClr val="white">
                    <a:lumMod val="65000"/>
                  </a:prstClr>
                </a:solidFill>
                <a:latin typeface="맑은 고딕" panose="020B0503020000020004" pitchFamily="50" charset="-127"/>
              </a:rPr>
              <a:t>※ </a:t>
            </a:r>
            <a:r>
              <a:rPr lang="ko-KR" altLang="en-US" sz="800" dirty="0" smtClean="0">
                <a:solidFill>
                  <a:prstClr val="white">
                    <a:lumMod val="65000"/>
                  </a:prstClr>
                </a:solidFill>
                <a:latin typeface="맑은 고딕" panose="020B0503020000020004" pitchFamily="50" charset="-127"/>
              </a:rPr>
              <a:t>해당하는 반품 사유가 없을 시 고객센터에</a:t>
            </a:r>
            <a:r>
              <a:rPr lang="en-US" altLang="ko-KR" sz="800" dirty="0" smtClean="0">
                <a:solidFill>
                  <a:prstClr val="white">
                    <a:lumMod val="65000"/>
                  </a:prstClr>
                </a:solidFill>
                <a:latin typeface="맑은 고딕" panose="020B0503020000020004" pitchFamily="50" charset="-127"/>
              </a:rPr>
              <a:t> </a:t>
            </a:r>
            <a:r>
              <a:rPr lang="ko-KR" altLang="en-US" sz="800" dirty="0" smtClean="0">
                <a:solidFill>
                  <a:prstClr val="white">
                    <a:lumMod val="65000"/>
                  </a:prstClr>
                </a:solidFill>
                <a:latin typeface="맑은 고딕" panose="020B0503020000020004" pitchFamily="50" charset="-127"/>
              </a:rPr>
              <a:t>문의 후 교환해주세요</a:t>
            </a:r>
            <a:r>
              <a:rPr lang="en-US" altLang="ko-KR" sz="800" dirty="0" smtClean="0">
                <a:solidFill>
                  <a:prstClr val="white">
                    <a:lumMod val="65000"/>
                  </a:prstClr>
                </a:solidFill>
                <a:latin typeface="맑은 고딕" panose="020B0503020000020004" pitchFamily="50" charset="-127"/>
              </a:rPr>
              <a:t>.</a:t>
            </a:r>
            <a:r>
              <a:rPr lang="ko-KR" altLang="en-US" sz="800" dirty="0" smtClean="0">
                <a:solidFill>
                  <a:prstClr val="white">
                    <a:lumMod val="65000"/>
                  </a:prstClr>
                </a:solidFill>
                <a:latin typeface="맑은 고딕" panose="020B0503020000020004" pitchFamily="50" charset="-127"/>
              </a:rPr>
              <a:t> </a:t>
            </a:r>
            <a:r>
              <a:rPr lang="en-US" altLang="ko-KR" sz="800" dirty="0" smtClean="0">
                <a:solidFill>
                  <a:prstClr val="white">
                    <a:lumMod val="65000"/>
                  </a:prstClr>
                </a:solidFill>
                <a:latin typeface="맑은 고딕" panose="020B0503020000020004" pitchFamily="50" charset="-127"/>
              </a:rPr>
              <a:t>(</a:t>
            </a:r>
            <a:r>
              <a:rPr lang="ko-KR" altLang="en-US" sz="800" dirty="0" smtClean="0">
                <a:solidFill>
                  <a:prstClr val="white">
                    <a:lumMod val="65000"/>
                  </a:prstClr>
                </a:solidFill>
                <a:latin typeface="맑은 고딕" panose="020B0503020000020004" pitchFamily="50" charset="-127"/>
              </a:rPr>
              <a:t>고객센터</a:t>
            </a:r>
            <a:r>
              <a:rPr lang="en-US" altLang="ko-KR" sz="800" dirty="0" smtClean="0">
                <a:solidFill>
                  <a:prstClr val="white">
                    <a:lumMod val="65000"/>
                  </a:prstClr>
                </a:solidFill>
                <a:latin typeface="맑은 고딕" panose="020B0503020000020004" pitchFamily="50" charset="-127"/>
              </a:rPr>
              <a:t>: 080-380-0114, </a:t>
            </a:r>
            <a:r>
              <a:rPr lang="en-US" altLang="ko-KR" sz="800" u="sng" dirty="0" smtClean="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grpSp>
        <p:nvGrpSpPr>
          <p:cNvPr id="45" name="그룹 44"/>
          <p:cNvGrpSpPr/>
          <p:nvPr/>
        </p:nvGrpSpPr>
        <p:grpSpPr>
          <a:xfrm>
            <a:off x="3155638" y="2153108"/>
            <a:ext cx="97778" cy="97778"/>
            <a:chOff x="4295800" y="2110728"/>
            <a:chExt cx="133350" cy="133350"/>
          </a:xfrm>
        </p:grpSpPr>
        <p:sp>
          <p:nvSpPr>
            <p:cNvPr id="46"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7"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48" name="직사각형 47"/>
          <p:cNvSpPr/>
          <p:nvPr/>
        </p:nvSpPr>
        <p:spPr>
          <a:xfrm>
            <a:off x="3305172" y="2278658"/>
            <a:ext cx="3078860" cy="1718074"/>
          </a:xfrm>
          <a:prstGeom prst="rect">
            <a:avLst/>
          </a:prstGeom>
          <a:solidFill>
            <a:schemeClr val="bg2">
              <a:lumMod val="9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72000" rtlCol="0" anchor="t"/>
          <a:lstStyle/>
          <a:p>
            <a:pPr lvl="0" indent="92075">
              <a:lnSpc>
                <a:spcPct val="200000"/>
              </a:lnSpc>
            </a:pPr>
            <a:r>
              <a:rPr lang="en-US" altLang="ko-KR" sz="800" dirty="0">
                <a:solidFill>
                  <a:prstClr val="black"/>
                </a:solidFill>
                <a:latin typeface="맑은 고딕" panose="020B0503020000020004" pitchFamily="50" charset="-127"/>
              </a:rPr>
              <a:t>[</a:t>
            </a:r>
            <a:r>
              <a:rPr lang="ko-KR" altLang="en-US" sz="800" dirty="0">
                <a:solidFill>
                  <a:prstClr val="black"/>
                </a:solidFill>
                <a:latin typeface="맑은 고딕" panose="020B0503020000020004" pitchFamily="50" charset="-127"/>
              </a:rPr>
              <a:t>필수</a:t>
            </a:r>
            <a:r>
              <a:rPr lang="en-US" altLang="ko-KR" sz="800" dirty="0">
                <a:solidFill>
                  <a:prstClr val="black"/>
                </a:solidFill>
                <a:latin typeface="맑은 고딕" panose="020B0503020000020004" pitchFamily="50" charset="-127"/>
              </a:rPr>
              <a:t>] </a:t>
            </a:r>
            <a:r>
              <a:rPr lang="ko-KR" altLang="en-US" sz="800" dirty="0" err="1" smtClean="0">
                <a:solidFill>
                  <a:prstClr val="black"/>
                </a:solidFill>
                <a:latin typeface="맑은 고딕" panose="020B0503020000020004" pitchFamily="50" charset="-127"/>
              </a:rPr>
              <a:t>사진첨부</a:t>
            </a:r>
            <a:r>
              <a:rPr lang="en-US" altLang="ko-KR" sz="800" dirty="0" smtClean="0">
                <a:solidFill>
                  <a:prstClr val="black"/>
                </a:solidFill>
                <a:latin typeface="맑은 고딕" panose="020B0503020000020004" pitchFamily="50" charset="-127"/>
              </a:rPr>
              <a:t>(</a:t>
            </a:r>
            <a:r>
              <a:rPr lang="ko-KR" altLang="en-US" sz="800" dirty="0" smtClean="0">
                <a:solidFill>
                  <a:prstClr val="black"/>
                </a:solidFill>
                <a:latin typeface="맑은 고딕" panose="020B0503020000020004" pitchFamily="50" charset="-127"/>
              </a:rPr>
              <a:t>최대 </a:t>
            </a:r>
            <a:r>
              <a:rPr lang="en-US" altLang="ko-KR" sz="800" dirty="0" smtClean="0">
                <a:solidFill>
                  <a:prstClr val="black"/>
                </a:solidFill>
                <a:latin typeface="맑은 고딕" panose="020B0503020000020004" pitchFamily="50" charset="-127"/>
              </a:rPr>
              <a:t>3</a:t>
            </a:r>
            <a:r>
              <a:rPr lang="ko-KR" altLang="en-US" sz="800" dirty="0" smtClean="0">
                <a:solidFill>
                  <a:prstClr val="black"/>
                </a:solidFill>
                <a:latin typeface="맑은 고딕" panose="020B0503020000020004" pitchFamily="50" charset="-127"/>
              </a:rPr>
              <a:t>장</a:t>
            </a:r>
            <a:r>
              <a:rPr lang="en-US" altLang="ko-KR" sz="800" dirty="0" smtClean="0">
                <a:solidFill>
                  <a:prstClr val="black"/>
                </a:solidFill>
                <a:latin typeface="맑은 고딕" panose="020B0503020000020004" pitchFamily="50" charset="-127"/>
              </a:rPr>
              <a:t>)</a:t>
            </a:r>
          </a:p>
          <a:p>
            <a:pPr lvl="0" indent="92075">
              <a:lnSpc>
                <a:spcPct val="200000"/>
              </a:lnSpc>
            </a:pPr>
            <a:endParaRPr lang="en-US" altLang="ko-KR" sz="800" dirty="0" smtClean="0">
              <a:solidFill>
                <a:prstClr val="black"/>
              </a:solidFill>
              <a:latin typeface="맑은 고딕" panose="020B0503020000020004" pitchFamily="50" charset="-127"/>
            </a:endParaRPr>
          </a:p>
          <a:p>
            <a:pPr lvl="0" indent="92075">
              <a:lnSpc>
                <a:spcPct val="200000"/>
              </a:lnSpc>
            </a:pPr>
            <a:endParaRPr lang="en-US" altLang="ko-KR" sz="800" dirty="0">
              <a:solidFill>
                <a:prstClr val="black"/>
              </a:solidFill>
              <a:latin typeface="맑은 고딕" panose="020B0503020000020004" pitchFamily="50" charset="-127"/>
            </a:endParaRPr>
          </a:p>
          <a:p>
            <a:pPr lvl="0" indent="92075">
              <a:lnSpc>
                <a:spcPct val="200000"/>
              </a:lnSpc>
            </a:pPr>
            <a:r>
              <a:rPr lang="ko-KR" altLang="en-US" sz="800" dirty="0" err="1" smtClean="0">
                <a:solidFill>
                  <a:prstClr val="black"/>
                </a:solidFill>
                <a:latin typeface="맑은 고딕" panose="020B0503020000020004" pitchFamily="50" charset="-127"/>
              </a:rPr>
              <a:t>상세사유</a:t>
            </a:r>
            <a:r>
              <a:rPr lang="ko-KR" altLang="en-US" sz="800" dirty="0" smtClean="0">
                <a:solidFill>
                  <a:prstClr val="black"/>
                </a:solidFill>
                <a:latin typeface="맑은 고딕" panose="020B0503020000020004" pitchFamily="50" charset="-127"/>
              </a:rPr>
              <a:t> </a:t>
            </a:r>
            <a:endParaRPr lang="en-US" altLang="ko-KR" sz="800" dirty="0" smtClean="0">
              <a:solidFill>
                <a:prstClr val="black"/>
              </a:solidFill>
              <a:latin typeface="맑은 고딕" panose="020B0503020000020004" pitchFamily="50" charset="-127"/>
            </a:endParaRPr>
          </a:p>
          <a:p>
            <a:pPr lvl="0" indent="92075">
              <a:lnSpc>
                <a:spcPct val="200000"/>
              </a:lnSpc>
            </a:pPr>
            <a:endParaRPr lang="en-US" altLang="ko-KR" sz="800" dirty="0">
              <a:solidFill>
                <a:prstClr val="black"/>
              </a:solidFill>
              <a:latin typeface="맑은 고딕" panose="020B0503020000020004" pitchFamily="50" charset="-127"/>
            </a:endParaRPr>
          </a:p>
        </p:txBody>
      </p:sp>
      <p:sp>
        <p:nvSpPr>
          <p:cNvPr id="49" name="직사각형 48">
            <a:extLst>
              <a:ext uri="{FF2B5EF4-FFF2-40B4-BE49-F238E27FC236}">
                <a16:creationId xmlns:a16="http://schemas.microsoft.com/office/drawing/2014/main" id="{CADE630C-8895-436E-96BB-59F78B4193F2}"/>
              </a:ext>
            </a:extLst>
          </p:cNvPr>
          <p:cNvSpPr/>
          <p:nvPr/>
        </p:nvSpPr>
        <p:spPr>
          <a:xfrm>
            <a:off x="3414334" y="3325992"/>
            <a:ext cx="2876469" cy="52778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sp>
        <p:nvSpPr>
          <p:cNvPr id="50" name="직사각형 49">
            <a:extLst>
              <a:ext uri="{FF2B5EF4-FFF2-40B4-BE49-F238E27FC236}">
                <a16:creationId xmlns:a16="http://schemas.microsoft.com/office/drawing/2014/main" id="{CADE630C-8895-436E-96BB-59F78B4193F2}"/>
              </a:ext>
            </a:extLst>
          </p:cNvPr>
          <p:cNvSpPr/>
          <p:nvPr/>
        </p:nvSpPr>
        <p:spPr>
          <a:xfrm>
            <a:off x="3414336" y="2579497"/>
            <a:ext cx="444304" cy="457132"/>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mj-ea"/>
                <a:ea typeface="+mj-ea"/>
              </a:rPr>
              <a:t>+</a:t>
            </a:r>
            <a:endParaRPr lang="ko-KR" altLang="en-US" sz="1400" dirty="0">
              <a:solidFill>
                <a:schemeClr val="tx1"/>
              </a:solidFill>
              <a:latin typeface="+mj-ea"/>
              <a:ea typeface="+mj-ea"/>
            </a:endParaRPr>
          </a:p>
        </p:txBody>
      </p:sp>
      <p:sp>
        <p:nvSpPr>
          <p:cNvPr id="51" name="직사각형 50"/>
          <p:cNvSpPr/>
          <p:nvPr/>
        </p:nvSpPr>
        <p:spPr>
          <a:xfrm>
            <a:off x="5845108" y="3850547"/>
            <a:ext cx="418704" cy="200055"/>
          </a:xfrm>
          <a:prstGeom prst="rect">
            <a:avLst/>
          </a:prstGeom>
        </p:spPr>
        <p:txBody>
          <a:bodyPr wrap="none">
            <a:spAutoFit/>
          </a:bodyPr>
          <a:lstStyle/>
          <a:p>
            <a:r>
              <a:rPr lang="en-US" altLang="ko-KR" sz="700" dirty="0" smtClean="0">
                <a:solidFill>
                  <a:srgbClr val="00B050"/>
                </a:solidFill>
                <a:latin typeface="맑은 고딕" panose="020B0503020000020004" pitchFamily="50" charset="-127"/>
              </a:rPr>
              <a:t>0</a:t>
            </a:r>
            <a:r>
              <a:rPr lang="en-US" altLang="ko-KR" sz="700" dirty="0" smtClean="0">
                <a:solidFill>
                  <a:prstClr val="black">
                    <a:lumMod val="65000"/>
                    <a:lumOff val="35000"/>
                  </a:prstClr>
                </a:solidFill>
                <a:latin typeface="맑은 고딕" panose="020B0503020000020004" pitchFamily="50" charset="-127"/>
              </a:rPr>
              <a:t>/100</a:t>
            </a:r>
            <a:endParaRPr lang="ko-KR" altLang="en-US" dirty="0"/>
          </a:p>
        </p:txBody>
      </p:sp>
      <p:grpSp>
        <p:nvGrpSpPr>
          <p:cNvPr id="52" name="그룹 51"/>
          <p:cNvGrpSpPr/>
          <p:nvPr/>
        </p:nvGrpSpPr>
        <p:grpSpPr>
          <a:xfrm>
            <a:off x="3155638" y="1881484"/>
            <a:ext cx="97778" cy="97778"/>
            <a:chOff x="4295800" y="2110728"/>
            <a:chExt cx="133350" cy="133350"/>
          </a:xfrm>
        </p:grpSpPr>
        <p:sp>
          <p:nvSpPr>
            <p:cNvPr id="53"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54"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pSp>
        <p:nvGrpSpPr>
          <p:cNvPr id="56" name="그룹 55"/>
          <p:cNvGrpSpPr/>
          <p:nvPr/>
        </p:nvGrpSpPr>
        <p:grpSpPr>
          <a:xfrm>
            <a:off x="3155638" y="4572610"/>
            <a:ext cx="97778" cy="97778"/>
            <a:chOff x="4295800" y="2110728"/>
            <a:chExt cx="133350" cy="133350"/>
          </a:xfrm>
        </p:grpSpPr>
        <p:sp>
          <p:nvSpPr>
            <p:cNvPr id="57"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58"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aphicFrame>
        <p:nvGraphicFramePr>
          <p:cNvPr id="68" name="표 6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69" name="TextBox 68">
            <a:extLst>
              <a:ext uri="{FF2B5EF4-FFF2-40B4-BE49-F238E27FC236}">
                <a16:creationId xmlns:a16="http://schemas.microsoft.com/office/drawing/2014/main" id="{8B29133D-5902-4CD9-91AB-A45E38931F4C}"/>
              </a:ext>
            </a:extLst>
          </p:cNvPr>
          <p:cNvSpPr txBox="1"/>
          <p:nvPr/>
        </p:nvSpPr>
        <p:spPr>
          <a:xfrm>
            <a:off x="3462554" y="1102492"/>
            <a:ext cx="2459328" cy="246221"/>
          </a:xfrm>
          <a:prstGeom prst="rect">
            <a:avLst/>
          </a:prstGeom>
          <a:noFill/>
        </p:spPr>
        <p:txBody>
          <a:bodyPr wrap="none" rtlCol="0">
            <a:spAutoFit/>
          </a:bodyPr>
          <a:lstStyle/>
          <a:p>
            <a:r>
              <a:rPr lang="en-US" altLang="ko-KR" sz="1000" b="1" dirty="0">
                <a:latin typeface="+mn-ea"/>
              </a:rPr>
              <a:t>1. </a:t>
            </a:r>
            <a:r>
              <a:rPr lang="ko-KR" altLang="en-US" sz="1000" b="1" dirty="0" err="1">
                <a:latin typeface="+mn-ea"/>
              </a:rPr>
              <a:t>교환사유</a:t>
            </a:r>
            <a:r>
              <a:rPr lang="ko-KR" altLang="en-US" sz="1000" b="1" dirty="0">
                <a:latin typeface="+mn-ea"/>
              </a:rPr>
              <a:t> 선택  </a:t>
            </a:r>
            <a:r>
              <a:rPr lang="en-US" altLang="ko-KR" sz="1000" dirty="0">
                <a:solidFill>
                  <a:schemeClr val="tx1">
                    <a:lumMod val="50000"/>
                    <a:lumOff val="50000"/>
                  </a:schemeClr>
                </a:solidFill>
                <a:latin typeface="+mn-ea"/>
                <a:sym typeface="Wingdings" panose="05000000000000000000" pitchFamily="2" charset="2"/>
              </a:rPr>
              <a:t>   2. </a:t>
            </a:r>
            <a:r>
              <a:rPr lang="ko-KR" altLang="en-US" sz="1000" dirty="0" err="1">
                <a:solidFill>
                  <a:schemeClr val="tx1">
                    <a:lumMod val="50000"/>
                    <a:lumOff val="50000"/>
                  </a:schemeClr>
                </a:solidFill>
                <a:latin typeface="+mn-ea"/>
                <a:sym typeface="Wingdings" panose="05000000000000000000" pitchFamily="2" charset="2"/>
              </a:rPr>
              <a:t>교환제품</a:t>
            </a:r>
            <a:r>
              <a:rPr lang="ko-KR" altLang="en-US" sz="1000" dirty="0">
                <a:solidFill>
                  <a:schemeClr val="tx1">
                    <a:lumMod val="50000"/>
                    <a:lumOff val="50000"/>
                  </a:schemeClr>
                </a:solidFill>
                <a:latin typeface="+mn-ea"/>
                <a:sym typeface="Wingdings" panose="05000000000000000000" pitchFamily="2" charset="2"/>
              </a:rPr>
              <a:t> 선택</a:t>
            </a:r>
            <a:endParaRPr lang="ko-KR" altLang="en-US" sz="1000" dirty="0">
              <a:solidFill>
                <a:schemeClr val="tx1">
                  <a:lumMod val="50000"/>
                  <a:lumOff val="50000"/>
                </a:schemeClr>
              </a:solidFill>
              <a:latin typeface="+mn-ea"/>
            </a:endParaRPr>
          </a:p>
        </p:txBody>
      </p:sp>
      <p:sp>
        <p:nvSpPr>
          <p:cNvPr id="71" name="모서리가 둥근 직사각형 265">
            <a:extLst>
              <a:ext uri="{FF2B5EF4-FFF2-40B4-BE49-F238E27FC236}">
                <a16:creationId xmlns:a16="http://schemas.microsoft.com/office/drawing/2014/main" id="{31616FFB-3FF0-C846-C1A8-366204588010}"/>
              </a:ext>
            </a:extLst>
          </p:cNvPr>
          <p:cNvSpPr/>
          <p:nvPr/>
        </p:nvSpPr>
        <p:spPr>
          <a:xfrm>
            <a:off x="3863752" y="5591479"/>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다음</a:t>
            </a:r>
            <a:endParaRPr lang="ko-KR" altLang="en-US" sz="800" b="1" dirty="0">
              <a:solidFill>
                <a:schemeClr val="bg1"/>
              </a:solidFill>
            </a:endParaRPr>
          </a:p>
        </p:txBody>
      </p:sp>
      <p:sp>
        <p:nvSpPr>
          <p:cNvPr id="72" name="모서리가 둥근 직사각형 264">
            <a:extLst>
              <a:ext uri="{FF2B5EF4-FFF2-40B4-BE49-F238E27FC236}">
                <a16:creationId xmlns:a16="http://schemas.microsoft.com/office/drawing/2014/main" id="{F6DF594A-5B81-9C31-51F8-1802D3355EA8}"/>
              </a:ext>
            </a:extLst>
          </p:cNvPr>
          <p:cNvSpPr/>
          <p:nvPr/>
        </p:nvSpPr>
        <p:spPr>
          <a:xfrm>
            <a:off x="1497571" y="5588273"/>
            <a:ext cx="231243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73" name="직사각형 72"/>
          <p:cNvSpPr/>
          <p:nvPr/>
        </p:nvSpPr>
        <p:spPr>
          <a:xfrm>
            <a:off x="72427" y="601656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7" name="직사각형 26"/>
          <p:cNvSpPr/>
          <p:nvPr/>
        </p:nvSpPr>
        <p:spPr>
          <a:xfrm>
            <a:off x="1521934" y="5202088"/>
            <a:ext cx="7310370" cy="3279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ko-KR" altLang="en-US" sz="800" dirty="0" err="1" smtClean="0">
                <a:solidFill>
                  <a:schemeClr val="tx1">
                    <a:lumMod val="50000"/>
                    <a:lumOff val="50000"/>
                  </a:schemeClr>
                </a:solidFill>
              </a:rPr>
              <a:t>샘플마켓</a:t>
            </a:r>
            <a:r>
              <a:rPr lang="ko-KR" altLang="en-US" sz="800" dirty="0" smtClean="0">
                <a:solidFill>
                  <a:schemeClr val="tx1">
                    <a:lumMod val="50000"/>
                    <a:lumOff val="50000"/>
                  </a:schemeClr>
                </a:solidFill>
              </a:rPr>
              <a:t> 제품</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증정품</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체험단</a:t>
            </a:r>
            <a:r>
              <a:rPr lang="ko-KR" altLang="en-US" sz="800" dirty="0" smtClean="0">
                <a:solidFill>
                  <a:schemeClr val="tx1">
                    <a:lumMod val="50000"/>
                    <a:lumOff val="50000"/>
                  </a:schemeClr>
                </a:solidFill>
              </a:rPr>
              <a:t> 제품에 문제가 있어 교환이 필요할 시 고객센터로 문의해 주세요</a:t>
            </a:r>
            <a:r>
              <a:rPr lang="en-US" altLang="ko-KR" sz="800" dirty="0" smtClean="0">
                <a:solidFill>
                  <a:schemeClr val="tx1">
                    <a:lumMod val="50000"/>
                    <a:lumOff val="50000"/>
                  </a:schemeClr>
                </a:solidFill>
              </a:rPr>
              <a:t>.</a:t>
            </a:r>
            <a:r>
              <a:rPr lang="en-US" altLang="ko-KR" sz="800" dirty="0">
                <a:solidFill>
                  <a:schemeClr val="tx1">
                    <a:lumMod val="50000"/>
                    <a:lumOff val="50000"/>
                  </a:schemeClr>
                </a:solidFill>
              </a:rPr>
              <a:t> </a:t>
            </a:r>
            <a:r>
              <a:rPr lang="en-US" altLang="ko-KR" sz="800" dirty="0" smtClean="0">
                <a:solidFill>
                  <a:schemeClr val="tx1">
                    <a:lumMod val="50000"/>
                    <a:lumOff val="50000"/>
                  </a:schemeClr>
                </a:solidFill>
              </a:rPr>
              <a:t>(</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smtClean="0">
                <a:solidFill>
                  <a:prstClr val="white">
                    <a:lumMod val="65000"/>
                  </a:prstClr>
                </a:solidFill>
                <a:latin typeface="맑은 고딕" panose="020B0503020000020004" pitchFamily="50" charset="-127"/>
              </a:rPr>
              <a:t>)</a:t>
            </a:r>
            <a:endParaRPr lang="en-US" altLang="ko-KR" sz="800" dirty="0">
              <a:solidFill>
                <a:prstClr val="white">
                  <a:lumMod val="65000"/>
                </a:prstClr>
              </a:solidFill>
              <a:latin typeface="맑은 고딕" panose="020B0503020000020004" pitchFamily="50" charset="-127"/>
            </a:endParaRPr>
          </a:p>
        </p:txBody>
      </p:sp>
      <p:sp>
        <p:nvSpPr>
          <p:cNvPr id="28" name="Oval 611">
            <a:extLst>
              <a:ext uri="{FF2B5EF4-FFF2-40B4-BE49-F238E27FC236}">
                <a16:creationId xmlns:a16="http://schemas.microsoft.com/office/drawing/2014/main" id="{8A3723C9-7A64-4677-9B95-EBFFA02C0DC4}"/>
              </a:ext>
            </a:extLst>
          </p:cNvPr>
          <p:cNvSpPr>
            <a:spLocks noChangeArrowheads="1"/>
          </p:cNvSpPr>
          <p:nvPr/>
        </p:nvSpPr>
        <p:spPr bwMode="auto">
          <a:xfrm>
            <a:off x="2931121" y="150297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3152616" y="226340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2967715" y="4452399"/>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1421134" y="5553795"/>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3846403" y="5603517"/>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35" name="모서리가 둥근 직사각형 265">
            <a:extLst>
              <a:ext uri="{FF2B5EF4-FFF2-40B4-BE49-F238E27FC236}">
                <a16:creationId xmlns:a16="http://schemas.microsoft.com/office/drawing/2014/main" id="{31616FFB-3FF0-C846-C1A8-366204588010}"/>
              </a:ext>
            </a:extLst>
          </p:cNvPr>
          <p:cNvSpPr/>
          <p:nvPr/>
        </p:nvSpPr>
        <p:spPr>
          <a:xfrm>
            <a:off x="3863752" y="5939504"/>
            <a:ext cx="4968552"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smtClean="0">
                <a:solidFill>
                  <a:schemeClr val="bg1"/>
                </a:solidFill>
              </a:rPr>
              <a:t>다음</a:t>
            </a:r>
            <a:endParaRPr lang="ko-KR" altLang="en-US" sz="800" b="1" dirty="0">
              <a:solidFill>
                <a:schemeClr val="bg1"/>
              </a:solidFill>
            </a:endParaRPr>
          </a:p>
        </p:txBody>
      </p:sp>
      <p:sp>
        <p:nvSpPr>
          <p:cNvPr id="36" name="직사각형 35"/>
          <p:cNvSpPr/>
          <p:nvPr/>
        </p:nvSpPr>
        <p:spPr>
          <a:xfrm>
            <a:off x="9944413" y="27559"/>
            <a:ext cx="2219539" cy="682627"/>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V0.75 240517</a:t>
            </a:r>
          </a:p>
          <a:p>
            <a:pPr marL="92075" indent="-92075">
              <a:lnSpc>
                <a:spcPts val="1200"/>
              </a:lnSpc>
              <a:buFont typeface="Arial" panose="020B0604020202020204" pitchFamily="34" charset="0"/>
              <a:buChar char="•"/>
            </a:pPr>
            <a:r>
              <a:rPr lang="en-US" altLang="ko-KR" sz="800" dirty="0" smtClean="0">
                <a:solidFill>
                  <a:schemeClr val="tx1"/>
                </a:solidFill>
                <a:latin typeface="+mn-ea"/>
              </a:rPr>
              <a:t>‘</a:t>
            </a:r>
            <a:r>
              <a:rPr lang="ko-KR" altLang="en-US" sz="800" dirty="0" err="1" smtClean="0">
                <a:solidFill>
                  <a:schemeClr val="tx1"/>
                </a:solidFill>
                <a:latin typeface="+mn-ea"/>
              </a:rPr>
              <a:t>배송지를</a:t>
            </a:r>
            <a:r>
              <a:rPr lang="ko-KR" altLang="en-US" sz="800" dirty="0" smtClean="0">
                <a:solidFill>
                  <a:schemeClr val="tx1"/>
                </a:solidFill>
                <a:latin typeface="+mn-ea"/>
              </a:rPr>
              <a:t> 잘못 입력하여 다른 주소로 </a:t>
            </a:r>
            <a:r>
              <a:rPr lang="ko-KR" altLang="en-US" sz="800" dirty="0" err="1" smtClean="0">
                <a:solidFill>
                  <a:schemeClr val="tx1"/>
                </a:solidFill>
                <a:latin typeface="+mn-ea"/>
              </a:rPr>
              <a:t>배송됨</a:t>
            </a:r>
            <a:r>
              <a:rPr lang="en-US" altLang="ko-KR" sz="800" dirty="0" smtClean="0">
                <a:solidFill>
                  <a:schemeClr val="tx1"/>
                </a:solidFill>
                <a:latin typeface="+mn-ea"/>
              </a:rPr>
              <a:t>＇</a:t>
            </a:r>
            <a:r>
              <a:rPr lang="ko-KR" altLang="en-US" sz="800" dirty="0" smtClean="0">
                <a:solidFill>
                  <a:schemeClr val="tx1"/>
                </a:solidFill>
                <a:latin typeface="+mn-ea"/>
              </a:rPr>
              <a:t>사유 선택 시 다음 버튼 클릭 시점에 재고 체크</a:t>
            </a:r>
            <a:r>
              <a:rPr lang="en-US" altLang="ko-KR" sz="800" dirty="0" smtClean="0">
                <a:solidFill>
                  <a:schemeClr val="tx1"/>
                </a:solidFill>
              </a:rPr>
              <a:t>(</a:t>
            </a:r>
            <a:r>
              <a:rPr lang="ko-KR" altLang="en-US" sz="800" dirty="0" smtClean="0">
                <a:solidFill>
                  <a:schemeClr val="tx1"/>
                </a:solidFill>
              </a:rPr>
              <a:t>최영호님 요청</a:t>
            </a:r>
            <a:r>
              <a:rPr lang="en-US" altLang="ko-KR" sz="800" dirty="0" smtClean="0">
                <a:solidFill>
                  <a:schemeClr val="tx1"/>
                </a:solidFill>
              </a:rPr>
              <a:t>)</a:t>
            </a:r>
            <a:r>
              <a:rPr lang="ko-KR" altLang="en-US" sz="800" dirty="0" smtClean="0">
                <a:solidFill>
                  <a:schemeClr val="tx1"/>
                </a:solidFill>
              </a:rPr>
              <a:t> </a:t>
            </a:r>
            <a:endParaRPr lang="en-US" altLang="ko-KR" sz="800" dirty="0" smtClean="0">
              <a:solidFill>
                <a:schemeClr val="tx1"/>
              </a:solidFill>
            </a:endParaRPr>
          </a:p>
        </p:txBody>
      </p:sp>
    </p:spTree>
    <p:extLst>
      <p:ext uri="{BB962C8B-B14F-4D97-AF65-F5344CB8AC3E}">
        <p14:creationId xmlns:p14="http://schemas.microsoft.com/office/powerpoint/2010/main" val="1987268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419427910"/>
              </p:ext>
            </p:extLst>
          </p:nvPr>
        </p:nvGraphicFramePr>
        <p:xfrm>
          <a:off x="188706" y="548680"/>
          <a:ext cx="11769782" cy="2025553"/>
        </p:xfrm>
        <a:graphic>
          <a:graphicData uri="http://schemas.openxmlformats.org/drawingml/2006/table">
            <a:tbl>
              <a:tblPr>
                <a:tableStyleId>{5940675A-B579-460E-94D1-54222C63F5DA}</a:tableStyleId>
              </a:tblPr>
              <a:tblGrid>
                <a:gridCol w="691556">
                  <a:extLst>
                    <a:ext uri="{9D8B030D-6E8A-4147-A177-3AD203B41FA5}">
                      <a16:colId xmlns:a16="http://schemas.microsoft.com/office/drawing/2014/main" val="3304318455"/>
                    </a:ext>
                  </a:extLst>
                </a:gridCol>
                <a:gridCol w="869286">
                  <a:extLst>
                    <a:ext uri="{9D8B030D-6E8A-4147-A177-3AD203B41FA5}">
                      <a16:colId xmlns:a16="http://schemas.microsoft.com/office/drawing/2014/main" val="20007"/>
                    </a:ext>
                  </a:extLst>
                </a:gridCol>
                <a:gridCol w="347355">
                  <a:extLst>
                    <a:ext uri="{9D8B030D-6E8A-4147-A177-3AD203B41FA5}">
                      <a16:colId xmlns:a16="http://schemas.microsoft.com/office/drawing/2014/main" val="20008"/>
                    </a:ext>
                  </a:extLst>
                </a:gridCol>
                <a:gridCol w="2539031">
                  <a:extLst>
                    <a:ext uri="{9D8B030D-6E8A-4147-A177-3AD203B41FA5}">
                      <a16:colId xmlns:a16="http://schemas.microsoft.com/office/drawing/2014/main" val="20001"/>
                    </a:ext>
                  </a:extLst>
                </a:gridCol>
                <a:gridCol w="3545985">
                  <a:extLst>
                    <a:ext uri="{9D8B030D-6E8A-4147-A177-3AD203B41FA5}">
                      <a16:colId xmlns:a16="http://schemas.microsoft.com/office/drawing/2014/main" val="20003"/>
                    </a:ext>
                  </a:extLst>
                </a:gridCol>
                <a:gridCol w="518384">
                  <a:extLst>
                    <a:ext uri="{9D8B030D-6E8A-4147-A177-3AD203B41FA5}">
                      <a16:colId xmlns:a16="http://schemas.microsoft.com/office/drawing/2014/main" val="20004"/>
                    </a:ext>
                  </a:extLst>
                </a:gridCol>
                <a:gridCol w="584836">
                  <a:extLst>
                    <a:ext uri="{9D8B030D-6E8A-4147-A177-3AD203B41FA5}">
                      <a16:colId xmlns:a16="http://schemas.microsoft.com/office/drawing/2014/main" val="20005"/>
                    </a:ext>
                  </a:extLst>
                </a:gridCol>
                <a:gridCol w="2673349">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다음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4">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 </a:t>
                      </a:r>
                      <a:r>
                        <a:rPr kumimoji="1" lang="ko-KR" altLang="en-US" sz="800" kern="1200" spc="0" dirty="0" smtClean="0">
                          <a:solidFill>
                            <a:prstClr val="black"/>
                          </a:solidFill>
                          <a:effectLst/>
                          <a:latin typeface="맑은 고딕" pitchFamily="50" charset="-127"/>
                          <a:ea typeface="+mn-ea"/>
                          <a:cs typeface="+mn-cs"/>
                          <a:sym typeface="Wingdings 2" pitchFamily="18" charset="2"/>
                        </a:rPr>
                        <a:t>다음</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교환사유</a:t>
                      </a:r>
                      <a:r>
                        <a:rPr lang="ko-KR" altLang="en-US" sz="800" b="0" baseline="0" dirty="0" smtClean="0"/>
                        <a:t> 선택 없음</a:t>
                      </a:r>
                      <a:endParaRPr lang="en-US" altLang="ko-KR" sz="800" dirty="0">
                        <a:solidFill>
                          <a:schemeClr val="tx1">
                            <a:lumMod val="50000"/>
                            <a:lumOff val="50000"/>
                          </a:schemeClr>
                        </a:solidFill>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교환 사유를 선택해 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당사귀책의</a:t>
                      </a:r>
                      <a:r>
                        <a:rPr lang="ko-KR" altLang="en-US" sz="800" b="0" baseline="0" dirty="0" smtClean="0"/>
                        <a:t> </a:t>
                      </a:r>
                      <a:r>
                        <a:rPr lang="ko-KR" altLang="en-US" sz="800" b="0" baseline="0" dirty="0" err="1" smtClean="0"/>
                        <a:t>교환사유</a:t>
                      </a:r>
                      <a:r>
                        <a:rPr lang="ko-KR" altLang="en-US" sz="800" b="0" baseline="0" dirty="0" smtClean="0"/>
                        <a:t> 선택 후 사진 </a:t>
                      </a:r>
                      <a:r>
                        <a:rPr lang="ko-KR" altLang="en-US" sz="800" b="0" baseline="0" dirty="0" err="1" smtClean="0"/>
                        <a:t>미첨부</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선택하신 교환 사유는 당사 귀책으로</a:t>
                      </a:r>
                      <a:r>
                        <a:rPr lang="en-US" altLang="ko-KR" sz="800" kern="1200" dirty="0" smtClean="0">
                          <a:solidFill>
                            <a:schemeClr val="tx1"/>
                          </a:solidFill>
                          <a:latin typeface="+mn-ea"/>
                          <a:ea typeface="+mn-ea"/>
                          <a:cs typeface="+mn-cs"/>
                        </a:rPr>
                        <a:t>, </a:t>
                      </a:r>
                      <a:r>
                        <a:rPr lang="ko-KR" altLang="en-US" sz="800" kern="1200" dirty="0" smtClean="0">
                          <a:solidFill>
                            <a:schemeClr val="tx1"/>
                          </a:solidFill>
                          <a:latin typeface="+mn-ea"/>
                          <a:ea typeface="+mn-ea"/>
                          <a:cs typeface="+mn-cs"/>
                        </a:rPr>
                        <a:t>당사 귀책 교환 사유 선택 시 사진은 필수로 등록되어야 합니다</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1925993"/>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비활성화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err="1" smtClean="0"/>
                        <a:t>교환사유를</a:t>
                      </a:r>
                      <a:r>
                        <a:rPr lang="ko-KR" altLang="en-US" sz="800" b="0" baseline="0" dirty="0" smtClean="0"/>
                        <a:t> 기타로 선택 </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고객센터에 문의 후 교환을 진행해주세요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6178302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smtClean="0"/>
                        <a:t>활성화 버튼 선택</a:t>
                      </a:r>
                      <a:endParaRPr lang="en-US" altLang="ko-KR" sz="800" b="0" baseline="0" dirty="0" smtClean="0"/>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smtClean="0"/>
                        <a:t>교환 사유로 </a:t>
                      </a:r>
                      <a:r>
                        <a:rPr lang="en-US" altLang="ko-KR" sz="800" b="0" baseline="0" dirty="0" smtClean="0"/>
                        <a:t>‘</a:t>
                      </a:r>
                      <a:r>
                        <a:rPr lang="ko-KR" altLang="en-US" sz="800" dirty="0" err="1" smtClean="0">
                          <a:latin typeface="+mj-ea"/>
                        </a:rPr>
                        <a:t>배송지를</a:t>
                      </a:r>
                      <a:r>
                        <a:rPr lang="ko-KR" altLang="en-US" sz="800" dirty="0" smtClean="0">
                          <a:latin typeface="+mj-ea"/>
                        </a:rPr>
                        <a:t> 잘못 입력하여 다른 주소로 </a:t>
                      </a:r>
                      <a:r>
                        <a:rPr lang="ko-KR" altLang="en-US" sz="800" dirty="0" err="1" smtClean="0">
                          <a:latin typeface="+mj-ea"/>
                        </a:rPr>
                        <a:t>배송됨</a:t>
                      </a:r>
                      <a:r>
                        <a:rPr lang="en-US" altLang="ko-KR" sz="800" b="0" baseline="0" dirty="0" smtClean="0">
                          <a:latin typeface="+mn-lt"/>
                        </a:rPr>
                        <a:t>’ </a:t>
                      </a:r>
                      <a:r>
                        <a:rPr lang="ko-KR" altLang="en-US" sz="800" b="0" baseline="0" dirty="0" smtClean="0">
                          <a:latin typeface="+mn-lt"/>
                        </a:rPr>
                        <a:t>을 선택</a:t>
                      </a:r>
                      <a:endParaRPr lang="en-US" altLang="ko-KR" sz="800" b="0" baseline="0" dirty="0" smtClean="0">
                        <a:latin typeface="+mn-lt"/>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lang="ko-KR" altLang="en-US" sz="800" b="0" baseline="0" dirty="0" smtClean="0">
                          <a:latin typeface="+mn-lt"/>
                        </a:rPr>
                        <a:t>구매 제품 중 재고가 부족한 제품이 있음 </a:t>
                      </a:r>
                      <a:endParaRPr lang="en-US" altLang="ko-KR" sz="800" dirty="0" smtClean="0">
                        <a:latin typeface="+mj-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구매한 수량보다 재고</a:t>
                      </a:r>
                      <a:r>
                        <a:rPr lang="ko-KR" altLang="en-US" sz="800" kern="1200" baseline="0" dirty="0" smtClean="0">
                          <a:solidFill>
                            <a:schemeClr val="tx1"/>
                          </a:solidFill>
                          <a:latin typeface="+mn-ea"/>
                          <a:ea typeface="+mn-ea"/>
                          <a:cs typeface="+mn-cs"/>
                        </a:rPr>
                        <a:t> 수량이 적은 제품이 있어 교환이 불가합니다</a:t>
                      </a:r>
                      <a:r>
                        <a:rPr lang="en-US" altLang="ko-KR" sz="800" kern="1200" baseline="0" dirty="0" smtClean="0">
                          <a:solidFill>
                            <a:schemeClr val="tx1"/>
                          </a:solidFill>
                          <a:latin typeface="+mn-ea"/>
                          <a:ea typeface="+mn-ea"/>
                          <a:cs typeface="+mn-cs"/>
                        </a:rPr>
                        <a:t>.</a:t>
                      </a:r>
                      <a:r>
                        <a:rPr lang="en-US" altLang="ko-KR" sz="800" kern="1200" dirty="0" smtClean="0">
                          <a:solidFill>
                            <a:schemeClr val="tx1"/>
                          </a:solidFill>
                          <a:latin typeface="+mn-ea"/>
                          <a:ea typeface="+mn-ea"/>
                          <a:cs typeface="+mn-cs"/>
                        </a:rPr>
                        <a:t>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7222637"/>
                  </a:ext>
                </a:extLst>
              </a:tr>
            </a:tbl>
          </a:graphicData>
        </a:graphic>
      </p:graphicFrame>
    </p:spTree>
    <p:extLst>
      <p:ext uri="{BB962C8B-B14F-4D97-AF65-F5344CB8AC3E}">
        <p14:creationId xmlns:p14="http://schemas.microsoft.com/office/powerpoint/2010/main" val="56118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교환제품</a:t>
            </a:r>
            <a:r>
              <a:rPr lang="ko-KR" altLang="en-US" dirty="0"/>
              <a:t> 선택</a:t>
            </a:r>
          </a:p>
        </p:txBody>
      </p:sp>
      <p:sp>
        <p:nvSpPr>
          <p:cNvPr id="4" name="부제목 3"/>
          <p:cNvSpPr>
            <a:spLocks noGrp="1"/>
          </p:cNvSpPr>
          <p:nvPr>
            <p:ph type="subTitle" idx="1"/>
          </p:nvPr>
        </p:nvSpPr>
        <p:spPr/>
        <p:txBody>
          <a:bodyPr/>
          <a:lstStyle/>
          <a:p>
            <a:r>
              <a:rPr lang="en-US" altLang="ko-KR" dirty="0" smtClean="0"/>
              <a:t>IN_PC_MYP_02_15</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400671755"/>
              </p:ext>
            </p:extLst>
          </p:nvPr>
        </p:nvGraphicFramePr>
        <p:xfrm>
          <a:off x="9000565" y="44624"/>
          <a:ext cx="3152540" cy="6422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교환가능</a:t>
                      </a:r>
                      <a:r>
                        <a:rPr lang="ko-KR" altLang="en-US" sz="800" b="1" u="none" baseline="0" dirty="0" smtClean="0">
                          <a:solidFill>
                            <a:schemeClr val="tx1"/>
                          </a:solidFill>
                          <a:latin typeface="+mn-ea"/>
                          <a:ea typeface="+mn-ea"/>
                        </a:rPr>
                        <a:t> 제품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 영역은 </a:t>
                      </a:r>
                      <a:r>
                        <a:rPr lang="ko-KR" altLang="en-US" sz="800" b="0" u="none" baseline="0" dirty="0" err="1" smtClean="0">
                          <a:solidFill>
                            <a:schemeClr val="tx1"/>
                          </a:solidFill>
                          <a:latin typeface="+mn-ea"/>
                          <a:ea typeface="+mn-ea"/>
                        </a:rPr>
                        <a:t>교환사유가</a:t>
                      </a:r>
                      <a:r>
                        <a:rPr lang="ko-KR" altLang="en-US" sz="800" b="0" u="none" baseline="0" dirty="0" smtClean="0">
                          <a:solidFill>
                            <a:schemeClr val="tx1"/>
                          </a:solidFill>
                          <a:latin typeface="+mn-ea"/>
                          <a:ea typeface="+mn-ea"/>
                        </a:rPr>
                        <a:t> </a:t>
                      </a:r>
                      <a:r>
                        <a:rPr lang="en-US" altLang="ko-KR" sz="800" b="1" u="none" baseline="0" dirty="0" smtClean="0">
                          <a:solidFill>
                            <a:srgbClr val="C00000"/>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배송지를</a:t>
                      </a:r>
                      <a:r>
                        <a:rPr lang="ko-KR" altLang="en-US" sz="800" b="0" u="none" baseline="0" dirty="0" smtClean="0">
                          <a:solidFill>
                            <a:schemeClr val="tx1"/>
                          </a:solidFill>
                          <a:latin typeface="+mn-ea"/>
                          <a:ea typeface="+mn-ea"/>
                        </a:rPr>
                        <a:t> 잘못 입력하여 다른 주소로 </a:t>
                      </a:r>
                      <a:r>
                        <a:rPr lang="ko-KR" altLang="en-US" sz="800" b="0" u="none" baseline="0" dirty="0" err="1" smtClean="0">
                          <a:solidFill>
                            <a:schemeClr val="tx1"/>
                          </a:solidFill>
                          <a:latin typeface="+mn-ea"/>
                          <a:ea typeface="+mn-ea"/>
                        </a:rPr>
                        <a:t>배송됨</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일 시에만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판매중지</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시 </a:t>
                      </a:r>
                      <a:r>
                        <a:rPr lang="ko-KR" altLang="en-US" sz="800" b="0" u="none" kern="1200" baseline="0" dirty="0" err="1" smtClean="0">
                          <a:solidFill>
                            <a:schemeClr val="tx1"/>
                          </a:solidFill>
                          <a:latin typeface="+mn-ea"/>
                          <a:ea typeface="+mn-ea"/>
                          <a:cs typeface="+mn-cs"/>
                        </a:rPr>
                        <a:t>제품쪽에서</a:t>
                      </a:r>
                      <a:r>
                        <a:rPr lang="ko-KR" altLang="en-US" sz="800" b="0" u="none" kern="1200" baseline="0" dirty="0" smtClean="0">
                          <a:solidFill>
                            <a:schemeClr val="tx1"/>
                          </a:solidFill>
                          <a:latin typeface="+mn-ea"/>
                          <a:ea typeface="+mn-ea"/>
                          <a:cs typeface="+mn-cs"/>
                        </a:rPr>
                        <a:t> 정의한 레이어 처리하고 체크박스</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수량선텍</a:t>
                      </a:r>
                      <a:r>
                        <a:rPr lang="ko-KR" altLang="en-US" sz="800" b="0" u="none" kern="1200" baseline="0" dirty="0" smtClean="0">
                          <a:solidFill>
                            <a:schemeClr val="tx1"/>
                          </a:solidFill>
                          <a:latin typeface="+mn-ea"/>
                          <a:ea typeface="+mn-ea"/>
                          <a:cs typeface="+mn-cs"/>
                        </a:rPr>
                        <a:t> 제공하지 않음</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1" u="none" baseline="0" dirty="0" smtClean="0">
                          <a:solidFill>
                            <a:srgbClr val="C00000"/>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배송지를</a:t>
                      </a:r>
                      <a:r>
                        <a:rPr lang="ko-KR" altLang="en-US" sz="800" b="0" u="none" baseline="0" dirty="0" smtClean="0">
                          <a:solidFill>
                            <a:schemeClr val="tx1"/>
                          </a:solidFill>
                          <a:latin typeface="+mn-ea"/>
                          <a:ea typeface="+mn-ea"/>
                        </a:rPr>
                        <a:t> 잘못 입력하여 다른 주소로 </a:t>
                      </a:r>
                      <a:r>
                        <a:rPr lang="ko-KR" altLang="en-US" sz="800" b="0" u="none" baseline="0" dirty="0" err="1" smtClean="0">
                          <a:solidFill>
                            <a:schemeClr val="tx1"/>
                          </a:solidFill>
                          <a:latin typeface="+mn-ea"/>
                          <a:ea typeface="+mn-ea"/>
                        </a:rPr>
                        <a:t>배송됨</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의 </a:t>
                      </a:r>
                      <a:r>
                        <a:rPr lang="ko-KR" altLang="en-US" sz="800" b="0" u="none" baseline="0" dirty="0" err="1" smtClean="0">
                          <a:solidFill>
                            <a:schemeClr val="tx1"/>
                          </a:solidFill>
                          <a:latin typeface="+mn-ea"/>
                          <a:ea typeface="+mn-ea"/>
                        </a:rPr>
                        <a:t>교환사유</a:t>
                      </a:r>
                      <a:r>
                        <a:rPr lang="ko-KR" altLang="en-US" sz="800" b="0" u="none" baseline="0" dirty="0" smtClean="0">
                          <a:solidFill>
                            <a:schemeClr val="tx1"/>
                          </a:solidFill>
                          <a:latin typeface="+mn-ea"/>
                          <a:ea typeface="+mn-ea"/>
                        </a:rPr>
                        <a:t> 선택 시 전체 제품 전체 수량 선택된 상태에서 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선택 기능 비활성화 처리</a:t>
                      </a:r>
                      <a:endParaRPr lang="en-US" altLang="ko-KR" sz="800" b="0" u="none" baseline="0" dirty="0" smtClean="0">
                        <a:solidFill>
                          <a:schemeClr val="tx1"/>
                        </a:solidFill>
                        <a:latin typeface="+mn-ea"/>
                        <a:ea typeface="+mn-ea"/>
                      </a:endParaRPr>
                    </a:p>
                    <a:p>
                      <a:pPr marL="180975" marR="0" indent="-95250"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해당 사유로 진입 시 전량 교환만 제공함</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교환사유가</a:t>
                      </a:r>
                      <a:r>
                        <a:rPr lang="ko-KR" altLang="en-US"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단순변심일</a:t>
                      </a:r>
                      <a:r>
                        <a:rPr lang="ko-KR" altLang="en-US" sz="800" b="1" u="none" baseline="0" dirty="0" smtClean="0">
                          <a:solidFill>
                            <a:schemeClr val="tx1"/>
                          </a:solidFill>
                          <a:latin typeface="+mn-ea"/>
                          <a:ea typeface="+mn-ea"/>
                        </a:rPr>
                        <a:t> 시 </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교환 불가 제품은 교환 제품으로 선택 못함</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비활성화 처리</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임직원 전용 제품은 교환 제품으로 선택 못함</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비활성화 처리</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교환수량</a:t>
                      </a:r>
                      <a:r>
                        <a:rPr lang="ko-KR" altLang="en-US" sz="800" b="0" u="none" baseline="0" dirty="0" smtClean="0">
                          <a:solidFill>
                            <a:schemeClr val="tx1"/>
                          </a:solidFill>
                          <a:latin typeface="+mn-ea"/>
                          <a:ea typeface="+mn-ea"/>
                        </a:rPr>
                        <a:t> 선택 시 반품과는 다르게 종수가 아닌 개수로 선택</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됨</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 그 외 제품 정보 출력</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정렬은 주문취소 화면 </a:t>
                      </a:r>
                      <a:r>
                        <a:rPr lang="ko-KR" altLang="en-US" sz="800" b="0" u="none" baseline="0" dirty="0" err="1" smtClean="0">
                          <a:solidFill>
                            <a:schemeClr val="tx1"/>
                          </a:solidFill>
                          <a:latin typeface="+mn-ea"/>
                          <a:ea typeface="+mn-ea"/>
                        </a:rPr>
                        <a:t>취소제품</a:t>
                      </a:r>
                      <a:r>
                        <a:rPr lang="ko-KR" altLang="en-US" sz="800" b="0" u="none" baseline="0" dirty="0" smtClean="0">
                          <a:solidFill>
                            <a:schemeClr val="tx1"/>
                          </a:solidFill>
                          <a:latin typeface="+mn-ea"/>
                          <a:ea typeface="+mn-ea"/>
                        </a:rPr>
                        <a:t>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dirty="0" smtClean="0">
                          <a:solidFill>
                            <a:srgbClr val="00BC70"/>
                          </a:solidFill>
                        </a:rPr>
                        <a:t>####</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1-1. </a:t>
                      </a:r>
                      <a:r>
                        <a:rPr lang="ko-KR" altLang="en-US" sz="800" b="1" u="none" baseline="0" dirty="0" err="1" smtClean="0">
                          <a:solidFill>
                            <a:schemeClr val="tx1"/>
                          </a:solidFill>
                          <a:latin typeface="+mn-ea"/>
                          <a:ea typeface="+mn-ea"/>
                        </a:rPr>
                        <a:t>전체선택</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전체선택</a:t>
                      </a:r>
                      <a:r>
                        <a:rPr lang="ko-KR" altLang="en-US" sz="800" b="0" u="none" baseline="0" dirty="0" smtClean="0">
                          <a:solidFill>
                            <a:schemeClr val="tx1"/>
                          </a:solidFill>
                          <a:latin typeface="+mn-ea"/>
                          <a:ea typeface="+mn-ea"/>
                        </a:rPr>
                        <a:t> 체크 시 전체 제품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전체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체크 처리하고 전체 수량 교환 수량으로 세팅</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수량을 전체에서 일부로 변경하여 세팅해도 </a:t>
                      </a:r>
                      <a:r>
                        <a:rPr lang="ko-KR" altLang="en-US" sz="800" b="0" u="none" baseline="0" dirty="0" err="1" smtClean="0">
                          <a:solidFill>
                            <a:schemeClr val="tx1"/>
                          </a:solidFill>
                          <a:latin typeface="+mn-ea"/>
                          <a:ea typeface="+mn-ea"/>
                        </a:rPr>
                        <a:t>전체선택</a:t>
                      </a:r>
                      <a:r>
                        <a:rPr lang="ko-KR" altLang="en-US" sz="800" b="0" u="none" baseline="0" dirty="0" smtClean="0">
                          <a:solidFill>
                            <a:schemeClr val="tx1"/>
                          </a:solidFill>
                          <a:latin typeface="+mn-ea"/>
                          <a:ea typeface="+mn-ea"/>
                        </a:rPr>
                        <a:t> 체크 유지</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교환 수량이 </a:t>
                      </a:r>
                      <a:r>
                        <a:rPr lang="en-US" altLang="ko-KR" sz="800" b="0" u="none" baseline="0" dirty="0" smtClean="0">
                          <a:solidFill>
                            <a:schemeClr val="tx1"/>
                          </a:solidFill>
                          <a:latin typeface="+mn-ea"/>
                          <a:ea typeface="+mn-ea"/>
                        </a:rPr>
                        <a:t>0</a:t>
                      </a:r>
                      <a:r>
                        <a:rPr lang="ko-KR" altLang="en-US" sz="800" b="0" u="none" baseline="0" dirty="0" smtClean="0">
                          <a:solidFill>
                            <a:schemeClr val="tx1"/>
                          </a:solidFill>
                          <a:latin typeface="+mn-ea"/>
                          <a:ea typeface="+mn-ea"/>
                        </a:rPr>
                        <a:t>인 제품 또는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체크해제 처리</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1-2. </a:t>
                      </a:r>
                      <a:r>
                        <a:rPr lang="ko-KR" altLang="en-US" sz="800" b="1" u="none" kern="1200" baseline="0" dirty="0" err="1" smtClean="0">
                          <a:solidFill>
                            <a:schemeClr val="tx1"/>
                          </a:solidFill>
                          <a:latin typeface="+mn-ea"/>
                          <a:ea typeface="+mn-ea"/>
                          <a:cs typeface="+mn-cs"/>
                        </a:rPr>
                        <a:t>교환제품</a:t>
                      </a:r>
                      <a:r>
                        <a:rPr lang="ko-KR" altLang="en-US" sz="800" b="1" u="none" kern="1200" baseline="0" dirty="0" smtClean="0">
                          <a:solidFill>
                            <a:schemeClr val="tx1"/>
                          </a:solidFill>
                          <a:latin typeface="+mn-ea"/>
                          <a:ea typeface="+mn-ea"/>
                          <a:cs typeface="+mn-cs"/>
                        </a:rPr>
                        <a:t> 개별 선택 </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체크 시 수량 전량으로 자동 설정</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수량 </a:t>
                      </a:r>
                      <a:r>
                        <a:rPr lang="en-US" altLang="ko-KR" sz="800" b="0" u="none" kern="1200" baseline="0" noProof="0" dirty="0" smtClean="0">
                          <a:solidFill>
                            <a:schemeClr val="tx1"/>
                          </a:solidFill>
                          <a:latin typeface="+mn-ea"/>
                          <a:ea typeface="+mn-ea"/>
                          <a:cs typeface="+mn-cs"/>
                          <a:sym typeface="Wingdings 2" pitchFamily="18" charset="2"/>
                        </a:rPr>
                        <a:t>0</a:t>
                      </a:r>
                      <a:r>
                        <a:rPr lang="ko-KR" altLang="en-US" sz="800" b="0" u="none" kern="1200" baseline="0" noProof="0" dirty="0" smtClean="0">
                          <a:solidFill>
                            <a:schemeClr val="tx1"/>
                          </a:solidFill>
                          <a:latin typeface="+mn-ea"/>
                          <a:ea typeface="+mn-ea"/>
                          <a:cs typeface="+mn-cs"/>
                          <a:sym typeface="Wingdings 2" pitchFamily="18" charset="2"/>
                        </a:rPr>
                        <a:t>개로 변경 시 자동 체크 해제</a:t>
                      </a:r>
                      <a:endParaRPr lang="en-US" altLang="ko-KR" sz="800" b="0" u="none" kern="1200" baseline="0" noProof="0" dirty="0" smtClean="0">
                        <a:solidFill>
                          <a:schemeClr val="tx1"/>
                        </a:solidFill>
                        <a:latin typeface="+mn-ea"/>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1-3. </a:t>
                      </a:r>
                      <a:r>
                        <a:rPr lang="ko-KR" altLang="en-US" sz="800" b="1" u="none" kern="1200" baseline="0" noProof="0" dirty="0" err="1" smtClean="0">
                          <a:solidFill>
                            <a:schemeClr val="tx1"/>
                          </a:solidFill>
                          <a:latin typeface="+mn-ea"/>
                          <a:ea typeface="+mn-ea"/>
                          <a:cs typeface="+mn-cs"/>
                          <a:sym typeface="Wingdings 2" pitchFamily="18" charset="2"/>
                        </a:rPr>
                        <a:t>수량선택</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클릭하여 수량 증감 가능</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수량이 </a:t>
                      </a:r>
                      <a:r>
                        <a:rPr lang="en-US" altLang="ko-KR" sz="800" b="0" u="none" kern="1200" baseline="0" noProof="0" dirty="0" smtClean="0">
                          <a:solidFill>
                            <a:schemeClr val="tx1"/>
                          </a:solidFill>
                          <a:latin typeface="+mn-ea"/>
                          <a:ea typeface="+mn-ea"/>
                          <a:cs typeface="+mn-cs"/>
                          <a:sym typeface="Wingdings 2" pitchFamily="18" charset="2"/>
                        </a:rPr>
                        <a:t>0</a:t>
                      </a:r>
                      <a:r>
                        <a:rPr lang="ko-KR" altLang="en-US" sz="800" b="0" u="none" kern="1200" baseline="0" noProof="0" dirty="0" smtClean="0">
                          <a:solidFill>
                            <a:schemeClr val="tx1"/>
                          </a:solidFill>
                          <a:latin typeface="+mn-ea"/>
                          <a:ea typeface="+mn-ea"/>
                          <a:cs typeface="+mn-cs"/>
                          <a:sym typeface="Wingdings 2" pitchFamily="18" charset="2"/>
                        </a:rPr>
                        <a:t>으로 설정되어 있을 시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비활성화</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err="1" smtClean="0">
                          <a:solidFill>
                            <a:schemeClr val="tx1"/>
                          </a:solidFill>
                          <a:latin typeface="+mn-ea"/>
                          <a:ea typeface="+mn-ea"/>
                          <a:cs typeface="+mn-cs"/>
                          <a:sym typeface="Wingdings 2" pitchFamily="18" charset="2"/>
                        </a:rPr>
                        <a:t>교환가능</a:t>
                      </a:r>
                      <a:r>
                        <a:rPr lang="ko-KR" altLang="en-US" sz="800" b="0" u="none" kern="1200" baseline="0" noProof="0" dirty="0" smtClean="0">
                          <a:solidFill>
                            <a:schemeClr val="tx1"/>
                          </a:solidFill>
                          <a:latin typeface="+mn-ea"/>
                          <a:ea typeface="+mn-ea"/>
                          <a:cs typeface="+mn-cs"/>
                          <a:sym typeface="Wingdings 2" pitchFamily="18" charset="2"/>
                        </a:rPr>
                        <a:t> 수량과 동일하게 설정되어 있을 시 </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버튼 비활성화</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텍스트 입력으로 수량 설정 가능</a:t>
                      </a:r>
                      <a:endParaRPr lang="en-US" altLang="ko-KR" sz="800" b="0" u="none" kern="1200" baseline="0" noProof="0" dirty="0" smtClean="0">
                        <a:solidFill>
                          <a:schemeClr val="tx1"/>
                        </a:solidFill>
                        <a:latin typeface="+mn-ea"/>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noProof="0" dirty="0" smtClean="0">
                          <a:solidFill>
                            <a:schemeClr val="tx1"/>
                          </a:solidFill>
                          <a:latin typeface="+mn-ea"/>
                          <a:ea typeface="+mn-ea"/>
                          <a:cs typeface="+mn-cs"/>
                          <a:sym typeface="Wingdings 2" pitchFamily="18" charset="2"/>
                        </a:rPr>
                        <a:t>텍스트 입력 영역 탭 시 숫자 </a:t>
                      </a:r>
                      <a:r>
                        <a:rPr lang="ko-KR" altLang="en-US" sz="800" b="0" u="none" kern="1200" baseline="0" noProof="0" dirty="0" err="1" smtClean="0">
                          <a:solidFill>
                            <a:schemeClr val="tx1"/>
                          </a:solidFill>
                          <a:latin typeface="+mn-ea"/>
                          <a:ea typeface="+mn-ea"/>
                          <a:cs typeface="+mn-cs"/>
                          <a:sym typeface="Wingdings 2" pitchFamily="18" charset="2"/>
                        </a:rPr>
                        <a:t>키패드</a:t>
                      </a:r>
                      <a:r>
                        <a:rPr lang="ko-KR" altLang="en-US" sz="800" b="0" u="none" kern="1200" baseline="0" noProof="0" dirty="0" smtClean="0">
                          <a:solidFill>
                            <a:schemeClr val="tx1"/>
                          </a:solidFill>
                          <a:latin typeface="+mn-ea"/>
                          <a:ea typeface="+mn-ea"/>
                          <a:cs typeface="+mn-cs"/>
                          <a:sym typeface="Wingdings 2" pitchFamily="18" charset="2"/>
                        </a:rPr>
                        <a:t> 호출</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숫자 외 문자 입력 시 반응 없도록 처리</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첫째 자리에 </a:t>
                      </a:r>
                      <a:r>
                        <a:rPr lang="en-US" altLang="ko-KR" sz="800" b="0" u="none" kern="1200" baseline="0" noProof="0" dirty="0" smtClean="0">
                          <a:solidFill>
                            <a:schemeClr val="tx1"/>
                          </a:solidFill>
                          <a:latin typeface="+mn-ea"/>
                          <a:ea typeface="+mn-ea"/>
                          <a:cs typeface="+mn-cs"/>
                          <a:sym typeface="Wingdings 2" pitchFamily="18" charset="2"/>
                        </a:rPr>
                        <a:t>0 </a:t>
                      </a:r>
                      <a:r>
                        <a:rPr lang="ko-KR" altLang="en-US" sz="800" b="0" u="none" kern="1200" baseline="0" noProof="0" dirty="0" smtClean="0">
                          <a:solidFill>
                            <a:schemeClr val="tx1"/>
                          </a:solidFill>
                          <a:latin typeface="+mn-ea"/>
                          <a:ea typeface="+mn-ea"/>
                          <a:cs typeface="+mn-cs"/>
                          <a:sym typeface="Wingdings 2" pitchFamily="18" charset="2"/>
                        </a:rPr>
                        <a:t>입력 후 둘째 자리 입력 시 첫째 자리에 입력한 </a:t>
                      </a:r>
                      <a:r>
                        <a:rPr lang="en-US" altLang="ko-KR" sz="800" b="0" u="none" kern="1200" baseline="0" noProof="0" dirty="0" smtClean="0">
                          <a:solidFill>
                            <a:schemeClr val="tx1"/>
                          </a:solidFill>
                          <a:latin typeface="+mn-ea"/>
                          <a:ea typeface="+mn-ea"/>
                          <a:cs typeface="+mn-cs"/>
                          <a:sym typeface="Wingdings 2" pitchFamily="18" charset="2"/>
                        </a:rPr>
                        <a:t>0 </a:t>
                      </a:r>
                      <a:r>
                        <a:rPr lang="ko-KR" altLang="en-US" sz="800" b="0" u="none" kern="1200" baseline="0" noProof="0" dirty="0" smtClean="0">
                          <a:solidFill>
                            <a:schemeClr val="tx1"/>
                          </a:solidFill>
                          <a:latin typeface="+mn-ea"/>
                          <a:ea typeface="+mn-ea"/>
                          <a:cs typeface="+mn-cs"/>
                          <a:sym typeface="Wingdings 2" pitchFamily="18" charset="2"/>
                        </a:rPr>
                        <a:t>삭제 처리</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교환</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가능 수량보다 큰 수 입력 시 </a:t>
                      </a:r>
                      <a:r>
                        <a:rPr lang="en-US" altLang="ko-KR" sz="800" b="0" u="none" kern="1200" baseline="0" noProof="0" dirty="0" smtClean="0">
                          <a:solidFill>
                            <a:schemeClr val="tx1"/>
                          </a:solidFill>
                          <a:latin typeface="+mn-ea"/>
                          <a:ea typeface="+mn-ea"/>
                          <a:cs typeface="+mn-cs"/>
                          <a:sym typeface="Wingdings 2" pitchFamily="18" charset="2"/>
                        </a:rPr>
                        <a:t>alert</a:t>
                      </a:r>
                      <a:r>
                        <a:rPr lang="ko-KR" altLang="en-US" sz="800" b="0" u="none" kern="1200" baseline="0" noProof="0" dirty="0" smtClean="0">
                          <a:solidFill>
                            <a:schemeClr val="tx1"/>
                          </a:solidFill>
                          <a:latin typeface="+mn-ea"/>
                          <a:ea typeface="+mn-ea"/>
                          <a:cs typeface="+mn-cs"/>
                          <a:sym typeface="Wingdings 2" pitchFamily="18" charset="2"/>
                        </a:rPr>
                        <a:t>으로</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오류 알리고 설정 가능한 최대 숫자로 자동 수정</a:t>
                      </a:r>
                      <a:endParaRPr lang="en-US" altLang="ko-KR" sz="800" b="0" u="none" kern="1200" baseline="0" noProof="0" dirty="0" smtClean="0">
                        <a:solidFill>
                          <a:schemeClr val="tx1"/>
                        </a:solidFill>
                        <a:latin typeface="+mn-ea"/>
                        <a:ea typeface="+mn-ea"/>
                        <a:cs typeface="+mn-cs"/>
                        <a:sym typeface="Wingdings 2" pitchFamily="18" charset="2"/>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sp>
        <p:nvSpPr>
          <p:cNvPr id="105" name="직사각형 104"/>
          <p:cNvSpPr/>
          <p:nvPr/>
        </p:nvSpPr>
        <p:spPr>
          <a:xfrm>
            <a:off x="1457882" y="784294"/>
            <a:ext cx="800219" cy="276999"/>
          </a:xfrm>
          <a:prstGeom prst="rect">
            <a:avLst/>
          </a:prstGeom>
          <a:solidFill>
            <a:schemeClr val="bg1"/>
          </a:solidFill>
        </p:spPr>
        <p:txBody>
          <a:bodyPr wrap="none">
            <a:spAutoFit/>
          </a:bodyPr>
          <a:lstStyle/>
          <a:p>
            <a:pPr>
              <a:defRPr/>
            </a:pPr>
            <a:r>
              <a:rPr lang="ko-KR" altLang="en-US" sz="1200" b="1" dirty="0" err="1" smtClean="0">
                <a:latin typeface="+mn-ea"/>
              </a:rPr>
              <a:t>교환신청</a:t>
            </a:r>
            <a:endParaRPr lang="en-US" altLang="ko-KR" sz="1200" b="1" dirty="0">
              <a:latin typeface="+mn-ea"/>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9" name="TextBox 78">
            <a:extLst>
              <a:ext uri="{FF2B5EF4-FFF2-40B4-BE49-F238E27FC236}">
                <a16:creationId xmlns:a16="http://schemas.microsoft.com/office/drawing/2014/main" id="{8B29133D-5902-4CD9-91AB-A45E38931F4C}"/>
              </a:ext>
            </a:extLst>
          </p:cNvPr>
          <p:cNvSpPr txBox="1"/>
          <p:nvPr/>
        </p:nvSpPr>
        <p:spPr>
          <a:xfrm>
            <a:off x="3654289" y="1057322"/>
            <a:ext cx="2459328" cy="246221"/>
          </a:xfrm>
          <a:prstGeom prst="rect">
            <a:avLst/>
          </a:prstGeom>
          <a:noFill/>
        </p:spPr>
        <p:txBody>
          <a:bodyPr wrap="none" rtlCol="0">
            <a:spAutoFit/>
          </a:bodyPr>
          <a:lstStyle/>
          <a:p>
            <a:r>
              <a:rPr lang="en-US" altLang="ko-KR" sz="1000" dirty="0">
                <a:solidFill>
                  <a:schemeClr val="tx1">
                    <a:lumMod val="50000"/>
                    <a:lumOff val="50000"/>
                  </a:schemeClr>
                </a:solidFill>
                <a:latin typeface="+mn-ea"/>
              </a:rPr>
              <a:t>1. </a:t>
            </a:r>
            <a:r>
              <a:rPr lang="ko-KR" altLang="en-US" sz="1000" dirty="0" err="1" smtClean="0">
                <a:solidFill>
                  <a:schemeClr val="tx1">
                    <a:lumMod val="50000"/>
                    <a:lumOff val="50000"/>
                  </a:schemeClr>
                </a:solidFill>
                <a:latin typeface="+mn-ea"/>
              </a:rPr>
              <a:t>교환사유</a:t>
            </a:r>
            <a:r>
              <a:rPr lang="ko-KR" altLang="en-US" sz="1000" dirty="0" smtClean="0">
                <a:solidFill>
                  <a:schemeClr val="tx1">
                    <a:lumMod val="50000"/>
                    <a:lumOff val="50000"/>
                  </a:schemeClr>
                </a:solidFill>
                <a:latin typeface="+mn-ea"/>
              </a:rPr>
              <a:t> </a:t>
            </a:r>
            <a:r>
              <a:rPr lang="ko-KR" altLang="en-US" sz="1000" dirty="0">
                <a:solidFill>
                  <a:schemeClr val="tx1">
                    <a:lumMod val="50000"/>
                    <a:lumOff val="50000"/>
                  </a:schemeClr>
                </a:solidFill>
                <a:latin typeface="+mn-ea"/>
              </a:rPr>
              <a:t>선택  </a:t>
            </a:r>
            <a:r>
              <a:rPr lang="en-US" altLang="ko-KR" sz="1000" dirty="0">
                <a:solidFill>
                  <a:schemeClr val="tx1">
                    <a:lumMod val="50000"/>
                    <a:lumOff val="50000"/>
                  </a:schemeClr>
                </a:solidFill>
                <a:latin typeface="+mn-ea"/>
                <a:sym typeface="Wingdings" panose="05000000000000000000" pitchFamily="2" charset="2"/>
              </a:rPr>
              <a:t>   </a:t>
            </a:r>
            <a:r>
              <a:rPr lang="en-US" altLang="ko-KR" sz="1000" b="1" dirty="0">
                <a:latin typeface="+mn-ea"/>
                <a:sym typeface="Wingdings" panose="05000000000000000000" pitchFamily="2" charset="2"/>
              </a:rPr>
              <a:t>2. </a:t>
            </a:r>
            <a:r>
              <a:rPr lang="ko-KR" altLang="en-US" sz="1000" b="1" dirty="0" err="1" smtClean="0">
                <a:latin typeface="+mn-ea"/>
                <a:sym typeface="Wingdings" panose="05000000000000000000" pitchFamily="2" charset="2"/>
              </a:rPr>
              <a:t>교환제품</a:t>
            </a:r>
            <a:r>
              <a:rPr lang="ko-KR" altLang="en-US" sz="1000" b="1" dirty="0" smtClean="0">
                <a:latin typeface="+mn-ea"/>
                <a:sym typeface="Wingdings" panose="05000000000000000000" pitchFamily="2" charset="2"/>
              </a:rPr>
              <a:t> 선택</a:t>
            </a:r>
            <a:endParaRPr lang="ko-KR" altLang="en-US" sz="1000" dirty="0">
              <a:solidFill>
                <a:schemeClr val="tx1">
                  <a:lumMod val="50000"/>
                  <a:lumOff val="50000"/>
                </a:schemeClr>
              </a:solidFill>
              <a:latin typeface="+mn-ea"/>
            </a:endParaRPr>
          </a:p>
        </p:txBody>
      </p:sp>
      <p:graphicFrame>
        <p:nvGraphicFramePr>
          <p:cNvPr id="68" name="표 67"/>
          <p:cNvGraphicFramePr>
            <a:graphicFrameLocks noGrp="1"/>
          </p:cNvGraphicFramePr>
          <p:nvPr>
            <p:extLst>
              <p:ext uri="{D42A27DB-BD31-4B8C-83A1-F6EECF244321}">
                <p14:modId xmlns:p14="http://schemas.microsoft.com/office/powerpoint/2010/main" val="3312131978"/>
              </p:ext>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32" name="표 31"/>
          <p:cNvGraphicFramePr>
            <a:graphicFrameLocks noGrp="1"/>
          </p:cNvGraphicFramePr>
          <p:nvPr>
            <p:extLst>
              <p:ext uri="{D42A27DB-BD31-4B8C-83A1-F6EECF244321}">
                <p14:modId xmlns:p14="http://schemas.microsoft.com/office/powerpoint/2010/main" val="534521452"/>
              </p:ext>
            </p:extLst>
          </p:nvPr>
        </p:nvGraphicFramePr>
        <p:xfrm>
          <a:off x="1581383" y="1687283"/>
          <a:ext cx="7190288" cy="4661356"/>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제품명제품명제품명제품명제품명제품명제품명제품명제품명제품명제품명제품명제품명제품</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104886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51677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b="0" kern="1200" dirty="0" smtClean="0">
                          <a:solidFill>
                            <a:srgbClr val="00BC70"/>
                          </a:solidFill>
                          <a:latin typeface="+mj-ea"/>
                          <a:ea typeface="+mn-ea"/>
                          <a:cs typeface="+mn-cs"/>
                        </a:rPr>
                        <a:t>[</a:t>
                      </a:r>
                      <a:r>
                        <a:rPr lang="ko-KR" altLang="en-US" sz="800" b="0" kern="1200" dirty="0" smtClean="0">
                          <a:solidFill>
                            <a:srgbClr val="00BC70"/>
                          </a:solidFill>
                          <a:latin typeface="+mj-ea"/>
                          <a:ea typeface="+mn-ea"/>
                          <a:cs typeface="+mn-cs"/>
                        </a:rPr>
                        <a:t>임직원 전용</a:t>
                      </a:r>
                      <a:r>
                        <a:rPr lang="en-US" altLang="ko-KR" sz="800" b="0" kern="1200" dirty="0" smtClean="0">
                          <a:solidFill>
                            <a:srgbClr val="00BC70"/>
                          </a:solidFill>
                          <a:latin typeface="+mj-ea"/>
                          <a:ea typeface="+mn-ea"/>
                          <a:cs typeface="+mn-cs"/>
                        </a:rPr>
                        <a:t>] </a:t>
                      </a: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30856">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456095271"/>
                  </a:ext>
                </a:extLst>
              </a:tr>
              <a:tr h="473822">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제품명제품명제품명제품명제품명제품명제품명제품명제품명제품명제품명제품명제품명제품</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8235526"/>
                  </a:ext>
                </a:extLst>
              </a:tr>
              <a:tr h="411443">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8097048"/>
                  </a:ext>
                </a:extLst>
              </a:tr>
              <a:tr h="56177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854606"/>
                  </a:ext>
                </a:extLst>
              </a:tr>
            </a:tbl>
          </a:graphicData>
        </a:graphic>
      </p:graphicFrame>
      <p:grpSp>
        <p:nvGrpSpPr>
          <p:cNvPr id="33" name="그룹 32">
            <a:extLst>
              <a:ext uri="{FF2B5EF4-FFF2-40B4-BE49-F238E27FC236}">
                <a16:creationId xmlns:a16="http://schemas.microsoft.com/office/drawing/2014/main" id="{159809A1-5A1E-4FB9-B218-151E51C981E3}"/>
              </a:ext>
            </a:extLst>
          </p:cNvPr>
          <p:cNvGrpSpPr/>
          <p:nvPr/>
        </p:nvGrpSpPr>
        <p:grpSpPr>
          <a:xfrm>
            <a:off x="1609850" y="1738312"/>
            <a:ext cx="836647" cy="897912"/>
            <a:chOff x="1235339" y="2961048"/>
            <a:chExt cx="1199263" cy="1105474"/>
          </a:xfrm>
        </p:grpSpPr>
        <p:sp>
          <p:nvSpPr>
            <p:cNvPr id="34" name="직사각형 3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5" name="직선 연결선 3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159809A1-5A1E-4FB9-B218-151E51C981E3}"/>
              </a:ext>
            </a:extLst>
          </p:cNvPr>
          <p:cNvGrpSpPr/>
          <p:nvPr/>
        </p:nvGrpSpPr>
        <p:grpSpPr>
          <a:xfrm>
            <a:off x="1597023" y="3827227"/>
            <a:ext cx="836647" cy="897912"/>
            <a:chOff x="1235339" y="2961048"/>
            <a:chExt cx="1199263" cy="1105474"/>
          </a:xfrm>
        </p:grpSpPr>
        <p:sp>
          <p:nvSpPr>
            <p:cNvPr id="38" name="직사각형 3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9" name="직선 연결선 3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7" name="직사각형 106"/>
          <p:cNvSpPr/>
          <p:nvPr/>
        </p:nvSpPr>
        <p:spPr>
          <a:xfrm>
            <a:off x="1660866" y="1406171"/>
            <a:ext cx="640537" cy="215444"/>
          </a:xfrm>
          <a:prstGeom prst="rect">
            <a:avLst/>
          </a:prstGeom>
        </p:spPr>
        <p:txBody>
          <a:bodyPr wrap="square">
            <a:spAutoFit/>
          </a:bodyPr>
          <a:lstStyle/>
          <a:p>
            <a:r>
              <a:rPr lang="ko-KR" altLang="en-US" sz="800" dirty="0" err="1" smtClean="0">
                <a:latin typeface="+mj-ea"/>
              </a:rPr>
              <a:t>전체선택</a:t>
            </a:r>
            <a:endParaRPr lang="en-US" altLang="ko-KR" sz="800" dirty="0">
              <a:latin typeface="+mj-ea"/>
            </a:endParaRPr>
          </a:p>
        </p:txBody>
      </p:sp>
      <p:sp>
        <p:nvSpPr>
          <p:cNvPr id="109" name="직사각형 108">
            <a:extLst>
              <a:ext uri="{FF2B5EF4-FFF2-40B4-BE49-F238E27FC236}">
                <a16:creationId xmlns:a16="http://schemas.microsoft.com/office/drawing/2014/main" id="{CADE630C-8895-436E-96BB-59F78B4193F2}"/>
              </a:ext>
            </a:extLst>
          </p:cNvPr>
          <p:cNvSpPr/>
          <p:nvPr/>
        </p:nvSpPr>
        <p:spPr>
          <a:xfrm>
            <a:off x="1562440" y="1460031"/>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aphicFrame>
        <p:nvGraphicFramePr>
          <p:cNvPr id="113" name="표 112"/>
          <p:cNvGraphicFramePr>
            <a:graphicFrameLocks noGrp="1"/>
          </p:cNvGraphicFramePr>
          <p:nvPr>
            <p:extLst>
              <p:ext uri="{D42A27DB-BD31-4B8C-83A1-F6EECF244321}">
                <p14:modId xmlns:p14="http://schemas.microsoft.com/office/powerpoint/2010/main" val="2565397450"/>
              </p:ext>
            </p:extLst>
          </p:nvPr>
        </p:nvGraphicFramePr>
        <p:xfrm>
          <a:off x="2574759" y="2401074"/>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3</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6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114" name="직사각형 113"/>
          <p:cNvSpPr/>
          <p:nvPr/>
        </p:nvSpPr>
        <p:spPr>
          <a:xfrm>
            <a:off x="1545611" y="1755551"/>
            <a:ext cx="367408" cy="273408"/>
          </a:xfrm>
          <a:prstGeom prst="rect">
            <a:avLst/>
          </a:prstGeom>
        </p:spPr>
        <p:txBody>
          <a:bodyPr wrap="none">
            <a:spAutoFit/>
          </a:bodyPr>
          <a:lstStyle/>
          <a:p>
            <a:pPr lvl="0" algn="ctr">
              <a:lnSpc>
                <a:spcPts val="1400"/>
              </a:lnSpc>
              <a:defRPr/>
            </a:pPr>
            <a:r>
              <a:rPr lang="ko-KR" altLang="en-US" sz="1600" dirty="0">
                <a:sym typeface="Wingdings" panose="05000000000000000000" pitchFamily="2" charset="2"/>
              </a:rPr>
              <a:t></a:t>
            </a:r>
            <a:endParaRPr lang="ko-KR" altLang="en-US" sz="1600" dirty="0">
              <a:solidFill>
                <a:prstClr val="black"/>
              </a:solidFill>
            </a:endParaRPr>
          </a:p>
        </p:txBody>
      </p:sp>
      <p:sp>
        <p:nvSpPr>
          <p:cNvPr id="59" name="직사각형 58"/>
          <p:cNvSpPr/>
          <p:nvPr/>
        </p:nvSpPr>
        <p:spPr>
          <a:xfrm>
            <a:off x="2236359" y="3001488"/>
            <a:ext cx="1862209"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6</a:t>
            </a:r>
            <a:r>
              <a:rPr lang="ko-KR" altLang="en-US" sz="700" dirty="0" smtClean="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0" name="그룹 59">
            <a:extLst>
              <a:ext uri="{FF2B5EF4-FFF2-40B4-BE49-F238E27FC236}">
                <a16:creationId xmlns:a16="http://schemas.microsoft.com/office/drawing/2014/main" id="{159809A1-5A1E-4FB9-B218-151E51C981E3}"/>
              </a:ext>
            </a:extLst>
          </p:cNvPr>
          <p:cNvGrpSpPr/>
          <p:nvPr/>
        </p:nvGrpSpPr>
        <p:grpSpPr>
          <a:xfrm>
            <a:off x="1721904" y="3041384"/>
            <a:ext cx="542924" cy="614618"/>
            <a:chOff x="1235339" y="2961048"/>
            <a:chExt cx="1199263" cy="1105474"/>
          </a:xfrm>
        </p:grpSpPr>
        <p:sp>
          <p:nvSpPr>
            <p:cNvPr id="61" name="직사각형 6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3" name="직선 연결선 6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직사각형 64"/>
          <p:cNvSpPr/>
          <p:nvPr/>
        </p:nvSpPr>
        <p:spPr>
          <a:xfrm>
            <a:off x="4674209" y="2990000"/>
            <a:ext cx="1750750"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a:solidFill>
                  <a:schemeClr val="tx1">
                    <a:lumMod val="65000"/>
                    <a:lumOff val="35000"/>
                  </a:schemeClr>
                </a:solidFill>
                <a:latin typeface="+mj-ea"/>
              </a:rPr>
              <a:t>3</a:t>
            </a:r>
            <a:r>
              <a:rPr lang="ko-KR" altLang="en-US" sz="700" dirty="0" smtClean="0">
                <a:solidFill>
                  <a:schemeClr val="tx1">
                    <a:lumMod val="65000"/>
                    <a:lumOff val="35000"/>
                  </a:schemeClr>
                </a:solidFill>
                <a:latin typeface="+mj-ea"/>
              </a:rPr>
              <a:t>개</a:t>
            </a:r>
            <a:endParaRPr lang="ko-KR" altLang="en-US" sz="700" dirty="0"/>
          </a:p>
        </p:txBody>
      </p:sp>
      <p:sp>
        <p:nvSpPr>
          <p:cNvPr id="66" name="직사각형 65"/>
          <p:cNvSpPr/>
          <p:nvPr/>
        </p:nvSpPr>
        <p:spPr>
          <a:xfrm>
            <a:off x="7031530" y="2997512"/>
            <a:ext cx="1682272" cy="415498"/>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3</a:t>
            </a:r>
            <a:r>
              <a:rPr lang="ko-KR" altLang="en-US" sz="700" dirty="0" smtClean="0">
                <a:solidFill>
                  <a:schemeClr val="tx1">
                    <a:lumMod val="65000"/>
                    <a:lumOff val="35000"/>
                  </a:schemeClr>
                </a:solidFill>
                <a:latin typeface="+mj-ea"/>
              </a:rPr>
              <a:t>개</a:t>
            </a:r>
            <a:endParaRPr lang="ko-KR" altLang="en-US" sz="700" dirty="0"/>
          </a:p>
        </p:txBody>
      </p:sp>
      <p:sp>
        <p:nvSpPr>
          <p:cNvPr id="67" name="모서리가 둥근 직사각형 66"/>
          <p:cNvSpPr/>
          <p:nvPr/>
        </p:nvSpPr>
        <p:spPr>
          <a:xfrm>
            <a:off x="1639326" y="2813076"/>
            <a:ext cx="7065199" cy="934100"/>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3</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72" name="그룹 71">
            <a:extLst>
              <a:ext uri="{FF2B5EF4-FFF2-40B4-BE49-F238E27FC236}">
                <a16:creationId xmlns:a16="http://schemas.microsoft.com/office/drawing/2014/main" id="{159809A1-5A1E-4FB9-B218-151E51C981E3}"/>
              </a:ext>
            </a:extLst>
          </p:cNvPr>
          <p:cNvGrpSpPr/>
          <p:nvPr/>
        </p:nvGrpSpPr>
        <p:grpSpPr>
          <a:xfrm>
            <a:off x="4182319" y="3041383"/>
            <a:ext cx="542924" cy="614618"/>
            <a:chOff x="1235339" y="2961048"/>
            <a:chExt cx="1199263" cy="1105474"/>
          </a:xfrm>
        </p:grpSpPr>
        <p:sp>
          <p:nvSpPr>
            <p:cNvPr id="73" name="직사각형 7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4" name="직선 연결선 7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1" name="그룹 80">
            <a:extLst>
              <a:ext uri="{FF2B5EF4-FFF2-40B4-BE49-F238E27FC236}">
                <a16:creationId xmlns:a16="http://schemas.microsoft.com/office/drawing/2014/main" id="{159809A1-5A1E-4FB9-B218-151E51C981E3}"/>
              </a:ext>
            </a:extLst>
          </p:cNvPr>
          <p:cNvGrpSpPr/>
          <p:nvPr/>
        </p:nvGrpSpPr>
        <p:grpSpPr>
          <a:xfrm>
            <a:off x="6520176" y="3041383"/>
            <a:ext cx="542924" cy="614618"/>
            <a:chOff x="1235339" y="2961048"/>
            <a:chExt cx="1199263" cy="1105474"/>
          </a:xfrm>
        </p:grpSpPr>
        <p:sp>
          <p:nvSpPr>
            <p:cNvPr id="82" name="직사각형 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3" name="직선 연결선 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0" name="직사각형 89">
            <a:extLst>
              <a:ext uri="{FF2B5EF4-FFF2-40B4-BE49-F238E27FC236}">
                <a16:creationId xmlns:a16="http://schemas.microsoft.com/office/drawing/2014/main" id="{CADE630C-8895-436E-96BB-59F78B4193F2}"/>
              </a:ext>
            </a:extLst>
          </p:cNvPr>
          <p:cNvSpPr/>
          <p:nvPr/>
        </p:nvSpPr>
        <p:spPr>
          <a:xfrm>
            <a:off x="1606925" y="5865256"/>
            <a:ext cx="836647" cy="49398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sp>
        <p:nvSpPr>
          <p:cNvPr id="57" name="사각형: 둥근 모서리 102">
            <a:extLst>
              <a:ext uri="{FF2B5EF4-FFF2-40B4-BE49-F238E27FC236}">
                <a16:creationId xmlns:a16="http://schemas.microsoft.com/office/drawing/2014/main" id="{2172766A-6A40-4D82-BA4A-1D132F6D8CDC}"/>
              </a:ext>
            </a:extLst>
          </p:cNvPr>
          <p:cNvSpPr/>
          <p:nvPr/>
        </p:nvSpPr>
        <p:spPr>
          <a:xfrm>
            <a:off x="6624291" y="1957267"/>
            <a:ext cx="296316" cy="119035"/>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tx1"/>
                </a:solidFill>
              </a:rPr>
              <a:t>변경</a:t>
            </a:r>
            <a:endParaRPr lang="en-US" sz="700" dirty="0">
              <a:solidFill>
                <a:schemeClr val="tx1"/>
              </a:solidFill>
            </a:endParaRPr>
          </a:p>
        </p:txBody>
      </p:sp>
      <p:grpSp>
        <p:nvGrpSpPr>
          <p:cNvPr id="3" name="그룹 2"/>
          <p:cNvGrpSpPr/>
          <p:nvPr/>
        </p:nvGrpSpPr>
        <p:grpSpPr>
          <a:xfrm>
            <a:off x="1597782" y="4834004"/>
            <a:ext cx="838078" cy="897912"/>
            <a:chOff x="1613022" y="4915284"/>
            <a:chExt cx="838078" cy="897912"/>
          </a:xfrm>
        </p:grpSpPr>
        <p:grpSp>
          <p:nvGrpSpPr>
            <p:cNvPr id="41" name="그룹 40">
              <a:extLst>
                <a:ext uri="{FF2B5EF4-FFF2-40B4-BE49-F238E27FC236}">
                  <a16:creationId xmlns:a16="http://schemas.microsoft.com/office/drawing/2014/main" id="{159809A1-5A1E-4FB9-B218-151E51C981E3}"/>
                </a:ext>
              </a:extLst>
            </p:cNvPr>
            <p:cNvGrpSpPr/>
            <p:nvPr/>
          </p:nvGrpSpPr>
          <p:grpSpPr>
            <a:xfrm>
              <a:off x="1613022" y="4915284"/>
              <a:ext cx="836647" cy="897912"/>
              <a:chOff x="1235339" y="2961048"/>
              <a:chExt cx="1199263" cy="1105474"/>
            </a:xfrm>
          </p:grpSpPr>
          <p:sp>
            <p:nvSpPr>
              <p:cNvPr id="42" name="직사각형 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3" name="직선 연결선 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직사각형 57"/>
            <p:cNvSpPr/>
            <p:nvPr/>
          </p:nvSpPr>
          <p:spPr>
            <a:xfrm>
              <a:off x="1622164" y="4915284"/>
              <a:ext cx="828936" cy="894966"/>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t>판매중지</a:t>
              </a:r>
              <a:endParaRPr lang="ko-KR" altLang="en-US" sz="800" b="1" dirty="0"/>
            </a:p>
          </p:txBody>
        </p:sp>
      </p:grpSp>
      <p:sp>
        <p:nvSpPr>
          <p:cNvPr id="89" name="Oval 611">
            <a:extLst>
              <a:ext uri="{FF2B5EF4-FFF2-40B4-BE49-F238E27FC236}">
                <a16:creationId xmlns:a16="http://schemas.microsoft.com/office/drawing/2014/main" id="{8A3723C9-7A64-4677-9B95-EBFFA02C0DC4}"/>
              </a:ext>
            </a:extLst>
          </p:cNvPr>
          <p:cNvSpPr>
            <a:spLocks noChangeArrowheads="1"/>
          </p:cNvSpPr>
          <p:nvPr/>
        </p:nvSpPr>
        <p:spPr bwMode="auto">
          <a:xfrm>
            <a:off x="1379783" y="1242612"/>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91" name="Oval 611">
            <a:extLst>
              <a:ext uri="{FF2B5EF4-FFF2-40B4-BE49-F238E27FC236}">
                <a16:creationId xmlns:a16="http://schemas.microsoft.com/office/drawing/2014/main" id="{8A3723C9-7A64-4677-9B95-EBFFA02C0DC4}"/>
              </a:ext>
            </a:extLst>
          </p:cNvPr>
          <p:cNvSpPr>
            <a:spLocks noChangeArrowheads="1"/>
          </p:cNvSpPr>
          <p:nvPr/>
        </p:nvSpPr>
        <p:spPr bwMode="auto">
          <a:xfrm>
            <a:off x="1404120" y="141277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92" name="Oval 611">
            <a:extLst>
              <a:ext uri="{FF2B5EF4-FFF2-40B4-BE49-F238E27FC236}">
                <a16:creationId xmlns:a16="http://schemas.microsoft.com/office/drawing/2014/main" id="{8A3723C9-7A64-4677-9B95-EBFFA02C0DC4}"/>
              </a:ext>
            </a:extLst>
          </p:cNvPr>
          <p:cNvSpPr>
            <a:spLocks noChangeArrowheads="1"/>
          </p:cNvSpPr>
          <p:nvPr/>
        </p:nvSpPr>
        <p:spPr bwMode="auto">
          <a:xfrm>
            <a:off x="1409008" y="156548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93" name="직사각형 92">
            <a:extLst>
              <a:ext uri="{FF2B5EF4-FFF2-40B4-BE49-F238E27FC236}">
                <a16:creationId xmlns:a16="http://schemas.microsoft.com/office/drawing/2014/main" id="{CADE630C-8895-436E-96BB-59F78B4193F2}"/>
              </a:ext>
            </a:extLst>
          </p:cNvPr>
          <p:cNvSpPr/>
          <p:nvPr/>
        </p:nvSpPr>
        <p:spPr>
          <a:xfrm>
            <a:off x="1639326" y="3848089"/>
            <a:ext cx="123454" cy="123454"/>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94" name="Oval 611">
            <a:extLst>
              <a:ext uri="{FF2B5EF4-FFF2-40B4-BE49-F238E27FC236}">
                <a16:creationId xmlns:a16="http://schemas.microsoft.com/office/drawing/2014/main" id="{8A3723C9-7A64-4677-9B95-EBFFA02C0DC4}"/>
              </a:ext>
            </a:extLst>
          </p:cNvPr>
          <p:cNvSpPr>
            <a:spLocks noChangeArrowheads="1"/>
          </p:cNvSpPr>
          <p:nvPr/>
        </p:nvSpPr>
        <p:spPr bwMode="auto">
          <a:xfrm>
            <a:off x="2461040" y="234736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graphicFrame>
        <p:nvGraphicFramePr>
          <p:cNvPr id="97" name="표 96"/>
          <p:cNvGraphicFramePr>
            <a:graphicFrameLocks noGrp="1"/>
          </p:cNvGraphicFramePr>
          <p:nvPr>
            <p:extLst>
              <p:ext uri="{D42A27DB-BD31-4B8C-83A1-F6EECF244321}">
                <p14:modId xmlns:p14="http://schemas.microsoft.com/office/powerpoint/2010/main" val="2931536773"/>
              </p:ext>
            </p:extLst>
          </p:nvPr>
        </p:nvGraphicFramePr>
        <p:xfrm>
          <a:off x="2573592" y="4481028"/>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4038224677"/>
              </p:ext>
            </p:extLst>
          </p:nvPr>
        </p:nvGraphicFramePr>
        <p:xfrm>
          <a:off x="2314890" y="343185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3489035670"/>
              </p:ext>
            </p:extLst>
          </p:nvPr>
        </p:nvGraphicFramePr>
        <p:xfrm>
          <a:off x="4760360" y="343185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103" name="표 102"/>
          <p:cNvGraphicFramePr>
            <a:graphicFrameLocks noGrp="1"/>
          </p:cNvGraphicFramePr>
          <p:nvPr>
            <p:extLst>
              <p:ext uri="{D42A27DB-BD31-4B8C-83A1-F6EECF244321}">
                <p14:modId xmlns:p14="http://schemas.microsoft.com/office/powerpoint/2010/main" val="3229913171"/>
              </p:ext>
            </p:extLst>
          </p:nvPr>
        </p:nvGraphicFramePr>
        <p:xfrm>
          <a:off x="7126250" y="343185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106" name="사각형: 둥근 모서리 102">
            <a:extLst>
              <a:ext uri="{FF2B5EF4-FFF2-40B4-BE49-F238E27FC236}">
                <a16:creationId xmlns:a16="http://schemas.microsoft.com/office/drawing/2014/main" id="{2172766A-6A40-4D82-BA4A-1D132F6D8CDC}"/>
              </a:ext>
            </a:extLst>
          </p:cNvPr>
          <p:cNvSpPr/>
          <p:nvPr/>
        </p:nvSpPr>
        <p:spPr>
          <a:xfrm>
            <a:off x="6624291" y="5013176"/>
            <a:ext cx="296316" cy="119035"/>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tx1"/>
                </a:solidFill>
              </a:rPr>
              <a:t>변경</a:t>
            </a:r>
            <a:endParaRPr lang="en-US" sz="700" dirty="0">
              <a:solidFill>
                <a:schemeClr val="tx1"/>
              </a:solidFill>
            </a:endParaRPr>
          </a:p>
        </p:txBody>
      </p:sp>
      <p:sp>
        <p:nvSpPr>
          <p:cNvPr id="110" name="직사각형 109">
            <a:extLst>
              <a:ext uri="{FF2B5EF4-FFF2-40B4-BE49-F238E27FC236}">
                <a16:creationId xmlns:a16="http://schemas.microsoft.com/office/drawing/2014/main" id="{CADE630C-8895-436E-96BB-59F78B4193F2}"/>
              </a:ext>
            </a:extLst>
          </p:cNvPr>
          <p:cNvSpPr/>
          <p:nvPr/>
        </p:nvSpPr>
        <p:spPr>
          <a:xfrm>
            <a:off x="1747341" y="3078773"/>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111" name="직사각형 110">
            <a:extLst>
              <a:ext uri="{FF2B5EF4-FFF2-40B4-BE49-F238E27FC236}">
                <a16:creationId xmlns:a16="http://schemas.microsoft.com/office/drawing/2014/main" id="{CADE630C-8895-436E-96BB-59F78B4193F2}"/>
              </a:ext>
            </a:extLst>
          </p:cNvPr>
          <p:cNvSpPr/>
          <p:nvPr/>
        </p:nvSpPr>
        <p:spPr>
          <a:xfrm>
            <a:off x="6556988" y="308628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112" name="직사각형 111">
            <a:extLst>
              <a:ext uri="{FF2B5EF4-FFF2-40B4-BE49-F238E27FC236}">
                <a16:creationId xmlns:a16="http://schemas.microsoft.com/office/drawing/2014/main" id="{CADE630C-8895-436E-96BB-59F78B4193F2}"/>
              </a:ext>
            </a:extLst>
          </p:cNvPr>
          <p:cNvSpPr/>
          <p:nvPr/>
        </p:nvSpPr>
        <p:spPr>
          <a:xfrm>
            <a:off x="4227089" y="308628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Tree>
    <p:extLst>
      <p:ext uri="{BB962C8B-B14F-4D97-AF65-F5344CB8AC3E}">
        <p14:creationId xmlns:p14="http://schemas.microsoft.com/office/powerpoint/2010/main" val="4093247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교환제품</a:t>
            </a:r>
            <a:r>
              <a:rPr lang="ko-KR" altLang="en-US" dirty="0"/>
              <a:t> 선택</a:t>
            </a:r>
          </a:p>
        </p:txBody>
      </p:sp>
      <p:sp>
        <p:nvSpPr>
          <p:cNvPr id="4" name="부제목 3"/>
          <p:cNvSpPr>
            <a:spLocks noGrp="1"/>
          </p:cNvSpPr>
          <p:nvPr>
            <p:ph type="subTitle" idx="1"/>
          </p:nvPr>
        </p:nvSpPr>
        <p:spPr/>
        <p:txBody>
          <a:bodyPr/>
          <a:lstStyle/>
          <a:p>
            <a:r>
              <a:rPr lang="en-US" altLang="ko-KR" dirty="0" smtClean="0"/>
              <a:t>IN_PC_MYP_02_15</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213839354"/>
              </p:ext>
            </p:extLst>
          </p:nvPr>
        </p:nvGraphicFramePr>
        <p:xfrm>
          <a:off x="9000565" y="44624"/>
          <a:ext cx="3072099" cy="129120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noProof="0" dirty="0" err="1" smtClean="0">
                          <a:solidFill>
                            <a:schemeClr val="tx1"/>
                          </a:solidFill>
                          <a:latin typeface="+mn-ea"/>
                          <a:ea typeface="+mn-ea"/>
                          <a:cs typeface="+mn-cs"/>
                          <a:sym typeface="Wingdings 2" pitchFamily="18" charset="2"/>
                        </a:rPr>
                        <a:t>옵션변경</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옵션이 있는 제품에 변경 버튼 출력</a:t>
                      </a:r>
                      <a:endParaRPr lang="en-US" altLang="ko-KR" sz="800" b="0" u="none" kern="1200" baseline="0" noProof="0" dirty="0" smtClean="0">
                        <a:solidFill>
                          <a:schemeClr val="tx1"/>
                        </a:solidFill>
                        <a:latin typeface="+mn-ea"/>
                        <a:ea typeface="+mn-ea"/>
                        <a:cs typeface="+mn-cs"/>
                        <a:sym typeface="Wingdings 2" pitchFamily="18" charset="2"/>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lt"/>
                          <a:ea typeface="+mn-ea"/>
                          <a:cs typeface="+mn-cs"/>
                        </a:rPr>
                        <a:t>옵션변경</a:t>
                      </a:r>
                      <a:r>
                        <a:rPr lang="ko-KR" altLang="en-US" sz="800" b="0" u="none" kern="1200" baseline="0" dirty="0" smtClean="0">
                          <a:solidFill>
                            <a:schemeClr val="tx1"/>
                          </a:solidFill>
                          <a:latin typeface="+mn-lt"/>
                          <a:ea typeface="+mn-ea"/>
                          <a:cs typeface="+mn-cs"/>
                        </a:rPr>
                        <a:t> 창 호출</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 </a:t>
                      </a:r>
                      <a:r>
                        <a:rPr lang="en-US" altLang="ko-KR" sz="800" b="0" dirty="0" smtClean="0">
                          <a:solidFill>
                            <a:srgbClr val="00BC70"/>
                          </a:solidFill>
                        </a:rPr>
                        <a:t>####</a:t>
                      </a:r>
                      <a:r>
                        <a:rPr lang="en-US" altLang="ko-KR" sz="800" b="0" dirty="0" smtClean="0"/>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baseline="0" dirty="0" smtClean="0"/>
                        <a:t>2-1. </a:t>
                      </a:r>
                      <a:r>
                        <a:rPr lang="ko-KR" altLang="en-US" sz="800" b="1" baseline="0" dirty="0" err="1" smtClean="0"/>
                        <a:t>변경옵션명</a:t>
                      </a:r>
                      <a:endParaRPr lang="en-US" altLang="ko-KR" sz="800" b="1" baseline="0" dirty="0" smtClean="0"/>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baseline="0" dirty="0" smtClean="0"/>
                        <a:t>구매 옵션과 다른 옵션으로 변경 시 </a:t>
                      </a:r>
                      <a:r>
                        <a:rPr lang="en-US" altLang="ko-KR" sz="800" b="0" baseline="0" dirty="0" smtClean="0"/>
                        <a:t>‘</a:t>
                      </a:r>
                      <a:r>
                        <a:rPr lang="ko-KR" altLang="en-US" sz="800" b="0" baseline="0" dirty="0" err="1" smtClean="0"/>
                        <a:t>변경옵션</a:t>
                      </a:r>
                      <a:r>
                        <a:rPr lang="en-US" altLang="ko-KR" sz="800" b="0" baseline="0" dirty="0" smtClean="0"/>
                        <a:t>: </a:t>
                      </a:r>
                      <a:r>
                        <a:rPr lang="ko-KR" altLang="en-US" sz="800" b="0" baseline="0" dirty="0" err="1" smtClean="0"/>
                        <a:t>옵션명</a:t>
                      </a:r>
                      <a:r>
                        <a:rPr lang="en-US" altLang="ko-KR" sz="800" b="0" baseline="0" dirty="0" smtClean="0"/>
                        <a:t>’ </a:t>
                      </a:r>
                      <a:r>
                        <a:rPr lang="ko-KR" altLang="en-US" sz="800" b="0" baseline="0" dirty="0" smtClean="0"/>
                        <a:t>형태로 출력</a:t>
                      </a:r>
                      <a:endParaRPr lang="en-US" altLang="ko-KR" sz="800" b="0" dirty="0" smtClean="0"/>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baseline="0" dirty="0" smtClean="0">
                          <a:solidFill>
                            <a:srgbClr val="00BC70"/>
                          </a:solidFill>
                        </a:rPr>
                        <a:t># </a:t>
                      </a:r>
                      <a:r>
                        <a:rPr lang="ko-KR" altLang="en-US" sz="800" b="0" baseline="0" dirty="0" smtClean="0">
                          <a:solidFill>
                            <a:srgbClr val="00BC70"/>
                          </a:solidFill>
                        </a:rPr>
                        <a:t>기술한 내용 외에는 </a:t>
                      </a:r>
                      <a:r>
                        <a:rPr lang="ko-KR" altLang="en-US" sz="800" b="0" baseline="0" dirty="0" err="1" smtClean="0">
                          <a:solidFill>
                            <a:srgbClr val="00BC70"/>
                          </a:solidFill>
                        </a:rPr>
                        <a:t>주문상세</a:t>
                      </a:r>
                      <a:r>
                        <a:rPr lang="ko-KR" altLang="en-US" sz="800" b="0" baseline="0" dirty="0" smtClean="0">
                          <a:solidFill>
                            <a:srgbClr val="00BC70"/>
                          </a:solidFill>
                        </a:rPr>
                        <a:t> </a:t>
                      </a:r>
                      <a:r>
                        <a:rPr lang="ko-KR" altLang="en-US" sz="800" b="0" baseline="0" dirty="0" err="1" smtClean="0">
                          <a:solidFill>
                            <a:srgbClr val="00BC70"/>
                          </a:solidFill>
                        </a:rPr>
                        <a:t>옵션변경</a:t>
                      </a:r>
                      <a:r>
                        <a:rPr lang="ko-KR" altLang="en-US" sz="800" b="0" baseline="0" dirty="0" smtClean="0">
                          <a:solidFill>
                            <a:srgbClr val="00BC70"/>
                          </a:solidFill>
                        </a:rPr>
                        <a:t> 기능과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dirty="0" smtClean="0">
                          <a:solidFill>
                            <a:srgbClr val="00BC70"/>
                          </a:solidFill>
                        </a:rPr>
                        <a:t>IN_PC_MYP_01_11</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108" name="Oval 611">
            <a:extLst>
              <a:ext uri="{FF2B5EF4-FFF2-40B4-BE49-F238E27FC236}">
                <a16:creationId xmlns:a16="http://schemas.microsoft.com/office/drawing/2014/main" id="{8A3723C9-7A64-4677-9B95-EBFFA02C0DC4}"/>
              </a:ext>
            </a:extLst>
          </p:cNvPr>
          <p:cNvSpPr>
            <a:spLocks noChangeArrowheads="1"/>
          </p:cNvSpPr>
          <p:nvPr/>
        </p:nvSpPr>
        <p:spPr bwMode="auto">
          <a:xfrm>
            <a:off x="6398456" y="90872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aphicFrame>
        <p:nvGraphicFramePr>
          <p:cNvPr id="51" name="표 50"/>
          <p:cNvGraphicFramePr>
            <a:graphicFrameLocks noGrp="1"/>
          </p:cNvGraphicFramePr>
          <p:nvPr>
            <p:extLst>
              <p:ext uri="{D42A27DB-BD31-4B8C-83A1-F6EECF244321}">
                <p14:modId xmlns:p14="http://schemas.microsoft.com/office/powerpoint/2010/main" val="2567369094"/>
              </p:ext>
            </p:extLst>
          </p:nvPr>
        </p:nvGraphicFramePr>
        <p:xfrm>
          <a:off x="1523526" y="808155"/>
          <a:ext cx="7280964" cy="2672114"/>
        </p:xfrm>
        <a:graphic>
          <a:graphicData uri="http://schemas.openxmlformats.org/drawingml/2006/table">
            <a:tbl>
              <a:tblPr firstRow="1" bandRow="1">
                <a:tableStyleId>{2D5ABB26-0587-4C30-8999-92F81FD0307C}</a:tableStyleId>
              </a:tblPr>
              <a:tblGrid>
                <a:gridCol w="367575">
                  <a:extLst>
                    <a:ext uri="{9D8B030D-6E8A-4147-A177-3AD203B41FA5}">
                      <a16:colId xmlns:a16="http://schemas.microsoft.com/office/drawing/2014/main" val="977863895"/>
                    </a:ext>
                  </a:extLst>
                </a:gridCol>
                <a:gridCol w="573127">
                  <a:extLst>
                    <a:ext uri="{9D8B030D-6E8A-4147-A177-3AD203B41FA5}">
                      <a16:colId xmlns:a16="http://schemas.microsoft.com/office/drawing/2014/main" val="3776210665"/>
                    </a:ext>
                  </a:extLst>
                </a:gridCol>
                <a:gridCol w="533500">
                  <a:extLst>
                    <a:ext uri="{9D8B030D-6E8A-4147-A177-3AD203B41FA5}">
                      <a16:colId xmlns:a16="http://schemas.microsoft.com/office/drawing/2014/main" val="356602255"/>
                    </a:ext>
                  </a:extLst>
                </a:gridCol>
                <a:gridCol w="4060421">
                  <a:extLst>
                    <a:ext uri="{9D8B030D-6E8A-4147-A177-3AD203B41FA5}">
                      <a16:colId xmlns:a16="http://schemas.microsoft.com/office/drawing/2014/main" val="255211327"/>
                    </a:ext>
                  </a:extLst>
                </a:gridCol>
                <a:gridCol w="1746341">
                  <a:extLst>
                    <a:ext uri="{9D8B030D-6E8A-4147-A177-3AD203B41FA5}">
                      <a16:colId xmlns:a16="http://schemas.microsoft.com/office/drawing/2014/main" val="1927575684"/>
                    </a:ext>
                  </a:extLst>
                </a:gridCol>
              </a:tblGrid>
              <a:tr h="24458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0677530"/>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변경옵션</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53170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103303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3449994"/>
                  </a:ext>
                </a:extLst>
              </a:tr>
            </a:tbl>
          </a:graphicData>
        </a:graphic>
      </p:graphicFrame>
      <p:grpSp>
        <p:nvGrpSpPr>
          <p:cNvPr id="52" name="그룹 51">
            <a:extLst>
              <a:ext uri="{FF2B5EF4-FFF2-40B4-BE49-F238E27FC236}">
                <a16:creationId xmlns:a16="http://schemas.microsoft.com/office/drawing/2014/main" id="{159809A1-5A1E-4FB9-B218-151E51C981E3}"/>
              </a:ext>
            </a:extLst>
          </p:cNvPr>
          <p:cNvGrpSpPr/>
          <p:nvPr/>
        </p:nvGrpSpPr>
        <p:grpSpPr>
          <a:xfrm>
            <a:off x="1567741" y="1161782"/>
            <a:ext cx="836647" cy="897912"/>
            <a:chOff x="1235339" y="2961048"/>
            <a:chExt cx="1199263" cy="1105474"/>
          </a:xfrm>
        </p:grpSpPr>
        <p:sp>
          <p:nvSpPr>
            <p:cNvPr id="53" name="직사각형 5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2" name="직선 연결선 6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 name="그룹 63">
            <a:extLst>
              <a:ext uri="{FF2B5EF4-FFF2-40B4-BE49-F238E27FC236}">
                <a16:creationId xmlns:a16="http://schemas.microsoft.com/office/drawing/2014/main" id="{159809A1-5A1E-4FB9-B218-151E51C981E3}"/>
              </a:ext>
            </a:extLst>
          </p:cNvPr>
          <p:cNvGrpSpPr/>
          <p:nvPr/>
        </p:nvGrpSpPr>
        <p:grpSpPr>
          <a:xfrm>
            <a:off x="2038539" y="2494014"/>
            <a:ext cx="836647" cy="897912"/>
            <a:chOff x="1235339" y="2961048"/>
            <a:chExt cx="1199263" cy="1105474"/>
          </a:xfrm>
        </p:grpSpPr>
        <p:sp>
          <p:nvSpPr>
            <p:cNvPr id="70" name="직사각형 6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1" name="직선 연결선 7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73" name="표 72"/>
          <p:cNvGraphicFramePr>
            <a:graphicFrameLocks noGrp="1"/>
          </p:cNvGraphicFramePr>
          <p:nvPr>
            <p:extLst>
              <p:ext uri="{D42A27DB-BD31-4B8C-83A1-F6EECF244321}">
                <p14:modId xmlns:p14="http://schemas.microsoft.com/office/powerpoint/2010/main" val="68015503"/>
              </p:ext>
            </p:extLst>
          </p:nvPr>
        </p:nvGraphicFramePr>
        <p:xfrm>
          <a:off x="2547899" y="1808624"/>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74" name="직사각형 73">
            <a:extLst>
              <a:ext uri="{FF2B5EF4-FFF2-40B4-BE49-F238E27FC236}">
                <a16:creationId xmlns:a16="http://schemas.microsoft.com/office/drawing/2014/main" id="{CADE630C-8895-436E-96BB-59F78B4193F2}"/>
              </a:ext>
            </a:extLst>
          </p:cNvPr>
          <p:cNvSpPr/>
          <p:nvPr/>
        </p:nvSpPr>
        <p:spPr>
          <a:xfrm>
            <a:off x="1602929" y="1200281"/>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sp>
        <p:nvSpPr>
          <p:cNvPr id="75" name="직사각형 74">
            <a:extLst>
              <a:ext uri="{FF2B5EF4-FFF2-40B4-BE49-F238E27FC236}">
                <a16:creationId xmlns:a16="http://schemas.microsoft.com/office/drawing/2014/main" id="{CADE630C-8895-436E-96BB-59F78B4193F2}"/>
              </a:ext>
            </a:extLst>
          </p:cNvPr>
          <p:cNvSpPr/>
          <p:nvPr/>
        </p:nvSpPr>
        <p:spPr>
          <a:xfrm>
            <a:off x="2084114" y="2550672"/>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aphicFrame>
        <p:nvGraphicFramePr>
          <p:cNvPr id="77" name="표 76"/>
          <p:cNvGraphicFramePr>
            <a:graphicFrameLocks noGrp="1"/>
          </p:cNvGraphicFramePr>
          <p:nvPr>
            <p:extLst>
              <p:ext uri="{D42A27DB-BD31-4B8C-83A1-F6EECF244321}">
                <p14:modId xmlns:p14="http://schemas.microsoft.com/office/powerpoint/2010/main" val="1131267232"/>
              </p:ext>
            </p:extLst>
          </p:nvPr>
        </p:nvGraphicFramePr>
        <p:xfrm>
          <a:off x="3050965" y="3155739"/>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78" name="사각형: 둥근 모서리 102">
            <a:extLst>
              <a:ext uri="{FF2B5EF4-FFF2-40B4-BE49-F238E27FC236}">
                <a16:creationId xmlns:a16="http://schemas.microsoft.com/office/drawing/2014/main" id="{2172766A-6A40-4D82-BA4A-1D132F6D8CDC}"/>
              </a:ext>
            </a:extLst>
          </p:cNvPr>
          <p:cNvSpPr/>
          <p:nvPr/>
        </p:nvSpPr>
        <p:spPr>
          <a:xfrm>
            <a:off x="6624291" y="1323735"/>
            <a:ext cx="296316" cy="119035"/>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tx1"/>
                </a:solidFill>
              </a:rPr>
              <a:t>변경</a:t>
            </a:r>
            <a:endParaRPr lang="en-US" sz="700" dirty="0">
              <a:solidFill>
                <a:schemeClr val="tx1"/>
              </a:solidFill>
            </a:endParaRPr>
          </a:p>
        </p:txBody>
      </p:sp>
      <p:sp>
        <p:nvSpPr>
          <p:cNvPr id="105" name="Oval 611">
            <a:extLst>
              <a:ext uri="{FF2B5EF4-FFF2-40B4-BE49-F238E27FC236}">
                <a16:creationId xmlns:a16="http://schemas.microsoft.com/office/drawing/2014/main" id="{8A3723C9-7A64-4677-9B95-EBFFA02C0DC4}"/>
              </a:ext>
            </a:extLst>
          </p:cNvPr>
          <p:cNvSpPr>
            <a:spLocks noChangeArrowheads="1"/>
          </p:cNvSpPr>
          <p:nvPr/>
        </p:nvSpPr>
        <p:spPr bwMode="auto">
          <a:xfrm>
            <a:off x="6461465" y="117696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06" name="Oval 611">
            <a:extLst>
              <a:ext uri="{FF2B5EF4-FFF2-40B4-BE49-F238E27FC236}">
                <a16:creationId xmlns:a16="http://schemas.microsoft.com/office/drawing/2014/main" id="{8A3723C9-7A64-4677-9B95-EBFFA02C0DC4}"/>
              </a:ext>
            </a:extLst>
          </p:cNvPr>
          <p:cNvSpPr>
            <a:spLocks noChangeArrowheads="1"/>
          </p:cNvSpPr>
          <p:nvPr/>
        </p:nvSpPr>
        <p:spPr bwMode="auto">
          <a:xfrm>
            <a:off x="2501537" y="1160797"/>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graphicFrame>
        <p:nvGraphicFramePr>
          <p:cNvPr id="107" name="표 106"/>
          <p:cNvGraphicFramePr>
            <a:graphicFrameLocks noGrp="1"/>
          </p:cNvGraphicFramePr>
          <p:nvPr>
            <p:extLst>
              <p:ext uri="{D42A27DB-BD31-4B8C-83A1-F6EECF244321}">
                <p14:modId xmlns:p14="http://schemas.microsoft.com/office/powerpoint/2010/main" val="2004218970"/>
              </p:ext>
            </p:extLst>
          </p:nvPr>
        </p:nvGraphicFramePr>
        <p:xfrm>
          <a:off x="1523526" y="3757952"/>
          <a:ext cx="7303104" cy="1825638"/>
        </p:xfrm>
        <a:graphic>
          <a:graphicData uri="http://schemas.openxmlformats.org/drawingml/2006/table">
            <a:tbl>
              <a:tblPr firstRow="1" bandRow="1">
                <a:tableStyleId>{2D5ABB26-0587-4C30-8999-92F81FD0307C}</a:tableStyleId>
              </a:tblPr>
              <a:tblGrid>
                <a:gridCol w="1283580">
                  <a:extLst>
                    <a:ext uri="{9D8B030D-6E8A-4147-A177-3AD203B41FA5}">
                      <a16:colId xmlns:a16="http://schemas.microsoft.com/office/drawing/2014/main" val="977863895"/>
                    </a:ext>
                  </a:extLst>
                </a:gridCol>
                <a:gridCol w="601952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샘플마켓제품 </a:t>
                      </a:r>
                      <a:r>
                        <a:rPr lang="en-US" altLang="ko-KR" sz="800" dirty="0" smtClean="0">
                          <a:solidFill>
                            <a:srgbClr val="00B050"/>
                          </a:solidFill>
                          <a:latin typeface="+mn-ea"/>
                        </a:rPr>
                        <a:t>2</a:t>
                      </a:r>
                      <a:r>
                        <a:rPr lang="ko-KR" altLang="en-US" sz="800" dirty="0" smtClean="0">
                          <a:solidFill>
                            <a:srgbClr val="00B050"/>
                          </a:solidFill>
                          <a:latin typeface="+mn-ea"/>
                        </a:rPr>
                        <a:t>건</a:t>
                      </a:r>
                      <a:r>
                        <a:rPr lang="ko-KR" altLang="en-US" sz="800" b="1" kern="1200" dirty="0" smtClean="0">
                          <a:solidFill>
                            <a:schemeClr val="tx1"/>
                          </a:solidFill>
                          <a:latin typeface="+mn-ea"/>
                          <a:ea typeface="+mn-ea"/>
                          <a:cs typeface="+mn-cs"/>
                        </a:rPr>
                        <a:t> </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46991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09" name="그룹 108">
            <a:extLst>
              <a:ext uri="{FF2B5EF4-FFF2-40B4-BE49-F238E27FC236}">
                <a16:creationId xmlns:a16="http://schemas.microsoft.com/office/drawing/2014/main" id="{159809A1-5A1E-4FB9-B218-151E51C981E3}"/>
              </a:ext>
            </a:extLst>
          </p:cNvPr>
          <p:cNvGrpSpPr/>
          <p:nvPr/>
        </p:nvGrpSpPr>
        <p:grpSpPr>
          <a:xfrm>
            <a:off x="1578478" y="4184896"/>
            <a:ext cx="539997" cy="654719"/>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FA4C6DA6-9B7F-452C-AA7D-416E672C32CE}"/>
              </a:ext>
            </a:extLst>
          </p:cNvPr>
          <p:cNvSpPr txBox="1"/>
          <p:nvPr/>
        </p:nvSpPr>
        <p:spPr>
          <a:xfrm>
            <a:off x="2165806" y="4413810"/>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114" name="그룹 113">
            <a:extLst>
              <a:ext uri="{FF2B5EF4-FFF2-40B4-BE49-F238E27FC236}">
                <a16:creationId xmlns:a16="http://schemas.microsoft.com/office/drawing/2014/main" id="{159809A1-5A1E-4FB9-B218-151E51C981E3}"/>
              </a:ext>
            </a:extLst>
          </p:cNvPr>
          <p:cNvGrpSpPr/>
          <p:nvPr/>
        </p:nvGrpSpPr>
        <p:grpSpPr>
          <a:xfrm>
            <a:off x="5524227" y="4179275"/>
            <a:ext cx="539997" cy="654719"/>
            <a:chOff x="1235339" y="2961048"/>
            <a:chExt cx="1199263" cy="1105474"/>
          </a:xfrm>
        </p:grpSpPr>
        <p:sp>
          <p:nvSpPr>
            <p:cNvPr id="115" name="직사각형 11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6" name="직선 연결선 11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B940B3A5-50C7-423A-8736-D0F2823B2384}"/>
              </a:ext>
            </a:extLst>
          </p:cNvPr>
          <p:cNvSpPr txBox="1"/>
          <p:nvPr/>
        </p:nvSpPr>
        <p:spPr>
          <a:xfrm>
            <a:off x="2161902" y="4196359"/>
            <a:ext cx="2822112"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제품 두 줄 이상일 시 </a:t>
            </a:r>
            <a:r>
              <a:rPr lang="ko-KR" altLang="en-US" sz="800" dirty="0" err="1" smtClean="0">
                <a:latin typeface="+mj-ea"/>
              </a:rPr>
              <a:t>말줄임</a:t>
            </a:r>
            <a:r>
              <a:rPr lang="ko-KR" altLang="en-US" sz="800" dirty="0" smtClean="0">
                <a:latin typeface="+mj-ea"/>
              </a:rPr>
              <a:t> 처리</a:t>
            </a:r>
            <a:r>
              <a:rPr lang="en-US" altLang="ko-KR" sz="800" dirty="0" smtClean="0">
                <a:latin typeface="+mj-ea"/>
                <a:ea typeface="+mj-ea"/>
              </a:rPr>
              <a:t>…</a:t>
            </a:r>
            <a:endParaRPr lang="en-US" altLang="ko-KR" sz="800" dirty="0">
              <a:latin typeface="+mj-ea"/>
              <a:ea typeface="+mj-ea"/>
            </a:endParaRPr>
          </a:p>
        </p:txBody>
      </p:sp>
      <p:sp>
        <p:nvSpPr>
          <p:cNvPr id="119" name="TextBox 118">
            <a:extLst>
              <a:ext uri="{FF2B5EF4-FFF2-40B4-BE49-F238E27FC236}">
                <a16:creationId xmlns:a16="http://schemas.microsoft.com/office/drawing/2014/main" id="{B940B3A5-50C7-423A-8736-D0F2823B2384}"/>
              </a:ext>
            </a:extLst>
          </p:cNvPr>
          <p:cNvSpPr txBox="1"/>
          <p:nvPr/>
        </p:nvSpPr>
        <p:spPr>
          <a:xfrm>
            <a:off x="6107651" y="4192262"/>
            <a:ext cx="2724653"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120" name="TextBox 119">
            <a:extLst>
              <a:ext uri="{FF2B5EF4-FFF2-40B4-BE49-F238E27FC236}">
                <a16:creationId xmlns:a16="http://schemas.microsoft.com/office/drawing/2014/main" id="{FA4C6DA6-9B7F-452C-AA7D-416E672C32CE}"/>
              </a:ext>
            </a:extLst>
          </p:cNvPr>
          <p:cNvSpPr txBox="1"/>
          <p:nvPr/>
        </p:nvSpPr>
        <p:spPr>
          <a:xfrm>
            <a:off x="6107651" y="4398448"/>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121" name="그룹 120">
            <a:extLst>
              <a:ext uri="{FF2B5EF4-FFF2-40B4-BE49-F238E27FC236}">
                <a16:creationId xmlns:a16="http://schemas.microsoft.com/office/drawing/2014/main" id="{159809A1-5A1E-4FB9-B218-151E51C981E3}"/>
              </a:ext>
            </a:extLst>
          </p:cNvPr>
          <p:cNvGrpSpPr/>
          <p:nvPr/>
        </p:nvGrpSpPr>
        <p:grpSpPr>
          <a:xfrm>
            <a:off x="1583231" y="4889239"/>
            <a:ext cx="539997" cy="654719"/>
            <a:chOff x="1235339" y="2961048"/>
            <a:chExt cx="1199263" cy="1105474"/>
          </a:xfrm>
        </p:grpSpPr>
        <p:sp>
          <p:nvSpPr>
            <p:cNvPr id="122" name="직사각형 12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3" name="직선 연결선 12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A4C6DA6-9B7F-452C-AA7D-416E672C32CE}"/>
              </a:ext>
            </a:extLst>
          </p:cNvPr>
          <p:cNvSpPr txBox="1"/>
          <p:nvPr/>
        </p:nvSpPr>
        <p:spPr>
          <a:xfrm>
            <a:off x="2188756" y="5121591"/>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26" name="TextBox 125">
            <a:extLst>
              <a:ext uri="{FF2B5EF4-FFF2-40B4-BE49-F238E27FC236}">
                <a16:creationId xmlns:a16="http://schemas.microsoft.com/office/drawing/2014/main" id="{B940B3A5-50C7-423A-8736-D0F2823B2384}"/>
              </a:ext>
            </a:extLst>
          </p:cNvPr>
          <p:cNvSpPr txBox="1"/>
          <p:nvPr/>
        </p:nvSpPr>
        <p:spPr>
          <a:xfrm>
            <a:off x="2166654" y="4900702"/>
            <a:ext cx="2817359" cy="216371"/>
          </a:xfrm>
          <a:prstGeom prst="rect">
            <a:avLst/>
          </a:prstGeom>
          <a:noFill/>
        </p:spPr>
        <p:txBody>
          <a:bodyPr wrap="square" lIns="36000" tIns="0" rIns="36000" bIns="0" rtlCol="0" anchor="ctr" anchorCtr="0">
            <a:noAutofit/>
          </a:bodyPr>
          <a:lstStyle/>
          <a:p>
            <a:r>
              <a:rPr lang="ko-KR" altLang="en-US" sz="800" dirty="0" err="1">
                <a:latin typeface="+mj-ea"/>
              </a:rPr>
              <a:t>트루</a:t>
            </a:r>
            <a:r>
              <a:rPr lang="ko-KR" altLang="en-US" sz="800" dirty="0">
                <a:latin typeface="+mj-ea"/>
              </a:rPr>
              <a:t> </a:t>
            </a:r>
            <a:r>
              <a:rPr lang="ko-KR" altLang="en-US" sz="800" dirty="0" err="1">
                <a:latin typeface="+mj-ea"/>
              </a:rPr>
              <a:t>히알루론</a:t>
            </a:r>
            <a:r>
              <a:rPr lang="ko-KR" altLang="en-US" sz="800" dirty="0">
                <a:latin typeface="+mj-ea"/>
              </a:rPr>
              <a:t> 수분 </a:t>
            </a:r>
            <a:r>
              <a:rPr lang="ko-KR" altLang="en-US" sz="800" dirty="0" err="1">
                <a:latin typeface="+mj-ea"/>
              </a:rPr>
              <a:t>선크림</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제품명 </a:t>
            </a:r>
            <a:r>
              <a:rPr lang="ko-KR" altLang="en-US" sz="800" dirty="0" err="1">
                <a:latin typeface="+mj-ea"/>
              </a:rPr>
              <a:t>샘플마켓</a:t>
            </a:r>
            <a:r>
              <a:rPr lang="ko-KR" altLang="en-US" sz="800" dirty="0">
                <a:latin typeface="+mj-ea"/>
              </a:rPr>
              <a:t> 제품 두 줄 이상일 시 </a:t>
            </a:r>
            <a:r>
              <a:rPr lang="ko-KR" altLang="en-US" sz="800" dirty="0" err="1">
                <a:latin typeface="+mj-ea"/>
              </a:rPr>
              <a:t>말줄임</a:t>
            </a:r>
            <a:r>
              <a:rPr lang="ko-KR" altLang="en-US" sz="800" dirty="0">
                <a:latin typeface="+mj-ea"/>
              </a:rPr>
              <a:t> 처리</a:t>
            </a:r>
            <a:r>
              <a:rPr lang="en-US" altLang="ko-KR" sz="800" dirty="0">
                <a:latin typeface="+mj-ea"/>
              </a:rPr>
              <a:t>…</a:t>
            </a:r>
          </a:p>
        </p:txBody>
      </p:sp>
      <p:sp>
        <p:nvSpPr>
          <p:cNvPr id="127" name="직사각형 126"/>
          <p:cNvSpPr/>
          <p:nvPr/>
        </p:nvSpPr>
        <p:spPr>
          <a:xfrm>
            <a:off x="1487488" y="4173910"/>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sp>
        <p:nvSpPr>
          <p:cNvPr id="128" name="직사각형 127"/>
          <p:cNvSpPr/>
          <p:nvPr/>
        </p:nvSpPr>
        <p:spPr>
          <a:xfrm>
            <a:off x="1492630" y="4896761"/>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graphicFrame>
        <p:nvGraphicFramePr>
          <p:cNvPr id="129" name="표 128"/>
          <p:cNvGraphicFramePr>
            <a:graphicFrameLocks noGrp="1"/>
          </p:cNvGraphicFramePr>
          <p:nvPr>
            <p:extLst>
              <p:ext uri="{D42A27DB-BD31-4B8C-83A1-F6EECF244321}">
                <p14:modId xmlns:p14="http://schemas.microsoft.com/office/powerpoint/2010/main" val="247559974"/>
              </p:ext>
            </p:extLst>
          </p:nvPr>
        </p:nvGraphicFramePr>
        <p:xfrm>
          <a:off x="2179013" y="4608143"/>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2</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130" name="표 129"/>
          <p:cNvGraphicFramePr>
            <a:graphicFrameLocks noGrp="1"/>
          </p:cNvGraphicFramePr>
          <p:nvPr>
            <p:extLst>
              <p:ext uri="{D42A27DB-BD31-4B8C-83A1-F6EECF244321}">
                <p14:modId xmlns:p14="http://schemas.microsoft.com/office/powerpoint/2010/main" val="4190297680"/>
              </p:ext>
            </p:extLst>
          </p:nvPr>
        </p:nvGraphicFramePr>
        <p:xfrm>
          <a:off x="2194881" y="5311233"/>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graphicFrame>
        <p:nvGraphicFramePr>
          <p:cNvPr id="131" name="표 130"/>
          <p:cNvGraphicFramePr>
            <a:graphicFrameLocks noGrp="1"/>
          </p:cNvGraphicFramePr>
          <p:nvPr>
            <p:extLst>
              <p:ext uri="{D42A27DB-BD31-4B8C-83A1-F6EECF244321}">
                <p14:modId xmlns:p14="http://schemas.microsoft.com/office/powerpoint/2010/main" val="1630115050"/>
              </p:ext>
            </p:extLst>
          </p:nvPr>
        </p:nvGraphicFramePr>
        <p:xfrm>
          <a:off x="6142902" y="4601974"/>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1</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9565"/>
                  </a:ext>
                </a:extLst>
              </a:tr>
            </a:tbl>
          </a:graphicData>
        </a:graphic>
      </p:graphicFrame>
      <p:sp>
        <p:nvSpPr>
          <p:cNvPr id="132" name="직사각형 131"/>
          <p:cNvSpPr/>
          <p:nvPr/>
        </p:nvSpPr>
        <p:spPr>
          <a:xfrm>
            <a:off x="5441581" y="4163743"/>
            <a:ext cx="367408" cy="273408"/>
          </a:xfrm>
          <a:prstGeom prst="rect">
            <a:avLst/>
          </a:prstGeom>
        </p:spPr>
        <p:txBody>
          <a:bodyPr wrap="none">
            <a:spAutoFit/>
          </a:bodyPr>
          <a:lstStyle/>
          <a:p>
            <a:pPr lvl="0" algn="ctr">
              <a:lnSpc>
                <a:spcPts val="1400"/>
              </a:lnSpc>
              <a:defRPr/>
            </a:pPr>
            <a:r>
              <a:rPr lang="ko-KR" altLang="en-US" sz="1600" dirty="0">
                <a:solidFill>
                  <a:schemeClr val="tx1">
                    <a:lumMod val="50000"/>
                    <a:lumOff val="50000"/>
                  </a:schemeClr>
                </a:solidFill>
                <a:sym typeface="Wingdings" panose="05000000000000000000" pitchFamily="2" charset="2"/>
              </a:rPr>
              <a:t></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14558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IN_PC_MYP_01_08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519438201"/>
              </p:ext>
            </p:extLst>
          </p:nvPr>
        </p:nvGraphicFramePr>
        <p:xfrm>
          <a:off x="9000565" y="44624"/>
          <a:ext cx="3152540" cy="28820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출력할 주문내역이 없는 상태</a:t>
                      </a:r>
                      <a:endParaRPr lang="en-US" altLang="ko-KR" sz="800" b="1"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105" name="직사각형 104"/>
          <p:cNvSpPr/>
          <p:nvPr/>
        </p:nvSpPr>
        <p:spPr>
          <a:xfrm>
            <a:off x="1500537" y="2315621"/>
            <a:ext cx="1181734" cy="276999"/>
          </a:xfrm>
          <a:prstGeom prst="rect">
            <a:avLst/>
          </a:prstGeom>
          <a:solidFill>
            <a:schemeClr val="bg1"/>
          </a:solidFill>
        </p:spPr>
        <p:txBody>
          <a:bodyPr wrap="none">
            <a:spAutoFit/>
          </a:bodyPr>
          <a:lstStyle/>
          <a:p>
            <a:pPr>
              <a:defRPr/>
            </a:pPr>
            <a:r>
              <a:rPr lang="ko-KR" altLang="en-US" sz="1200" b="1" dirty="0" smtClean="0">
                <a:latin typeface="+mn-ea"/>
              </a:rPr>
              <a:t>주문내역       </a:t>
            </a:r>
            <a:endParaRPr lang="en-US" altLang="ko-KR" sz="1200" b="1" dirty="0">
              <a:latin typeface="+mn-ea"/>
            </a:endParaRPr>
          </a:p>
        </p:txBody>
      </p:sp>
      <p:sp>
        <p:nvSpPr>
          <p:cNvPr id="129" name="직사각형 128"/>
          <p:cNvSpPr/>
          <p:nvPr/>
        </p:nvSpPr>
        <p:spPr>
          <a:xfrm>
            <a:off x="1570157" y="2565782"/>
            <a:ext cx="7266161" cy="81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27" name="표 126"/>
          <p:cNvGraphicFramePr>
            <a:graphicFrameLocks noGrp="1"/>
          </p:cNvGraphicFramePr>
          <p:nvPr>
            <p:extLst/>
          </p:nvPr>
        </p:nvGraphicFramePr>
        <p:xfrm>
          <a:off x="4367808" y="3006967"/>
          <a:ext cx="2088232" cy="2880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88000">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2024-02-02</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tx1"/>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lumMod val="65000"/>
                            </a:schemeClr>
                          </a:solidFill>
                          <a:latin typeface="+mn-ea"/>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2024-02-04</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28" name="표 127"/>
          <p:cNvGraphicFramePr>
            <a:graphicFrameLocks noGrp="1"/>
          </p:cNvGraphicFramePr>
          <p:nvPr>
            <p:extLst/>
          </p:nvPr>
        </p:nvGraphicFramePr>
        <p:xfrm>
          <a:off x="2354070" y="3003408"/>
          <a:ext cx="1960772"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gridCol w="653591">
                  <a:extLst>
                    <a:ext uri="{9D8B030D-6E8A-4147-A177-3AD203B41FA5}">
                      <a16:colId xmlns:a16="http://schemas.microsoft.com/office/drawing/2014/main" val="20003"/>
                    </a:ext>
                  </a:extLst>
                </a:gridCol>
              </a:tblGrid>
              <a:tr h="288000">
                <a:tc>
                  <a:txBody>
                    <a:bodyPr/>
                    <a:lstStyle/>
                    <a:p>
                      <a:pPr marL="0" algn="ctr" defTabSz="914400" rtl="0" eaLnBrk="1" latinLnBrk="1" hangingPunct="1"/>
                      <a:r>
                        <a:rPr lang="en-US" altLang="ko-KR" sz="800" b="0" kern="1200" dirty="0" smtClean="0">
                          <a:solidFill>
                            <a:schemeClr val="bg1"/>
                          </a:solidFill>
                          <a:latin typeface="+mn-lt"/>
                          <a:ea typeface="+mn-ea"/>
                          <a:cs typeface="+mn-cs"/>
                        </a:rPr>
                        <a:t>3</a:t>
                      </a:r>
                      <a:r>
                        <a:rPr lang="ko-KR" altLang="en-US" sz="800" b="0" kern="1200" dirty="0" smtClean="0">
                          <a:solidFill>
                            <a:schemeClr val="bg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6</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1561628" y="3047917"/>
            <a:ext cx="595035" cy="215444"/>
          </a:xfrm>
          <a:prstGeom prst="rect">
            <a:avLst/>
          </a:prstGeom>
        </p:spPr>
        <p:txBody>
          <a:bodyPr wrap="none">
            <a:spAutoFit/>
          </a:bodyPr>
          <a:lstStyle/>
          <a:p>
            <a:r>
              <a:rPr lang="ko-KR" altLang="en-US" sz="800" b="1" dirty="0" err="1" smtClean="0"/>
              <a:t>조회기간</a:t>
            </a:r>
            <a:endParaRPr lang="ko-KR" altLang="en-US" sz="800" b="1" dirty="0"/>
          </a:p>
        </p:txBody>
      </p:sp>
      <p:sp>
        <p:nvSpPr>
          <p:cNvPr id="130" name="Button">
            <a:extLst>
              <a:ext uri="{FF2B5EF4-FFF2-40B4-BE49-F238E27FC236}">
                <a16:creationId xmlns:a16="http://schemas.microsoft.com/office/drawing/2014/main" id="{0B50D06C-82E3-4B5D-A60E-0FEAE2474059}"/>
              </a:ext>
            </a:extLst>
          </p:cNvPr>
          <p:cNvSpPr/>
          <p:nvPr/>
        </p:nvSpPr>
        <p:spPr>
          <a:xfrm>
            <a:off x="8104359" y="2991129"/>
            <a:ext cx="652283" cy="298530"/>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검색</a:t>
            </a:r>
            <a:endParaRPr lang="ko-KR" altLang="en-US" sz="800" dirty="0">
              <a:solidFill>
                <a:schemeClr val="bg1"/>
              </a:solidFill>
            </a:endParaRPr>
          </a:p>
        </p:txBody>
      </p:sp>
      <p:sp>
        <p:nvSpPr>
          <p:cNvPr id="131" name="직사각형 130"/>
          <p:cNvSpPr/>
          <p:nvPr/>
        </p:nvSpPr>
        <p:spPr>
          <a:xfrm>
            <a:off x="1577777" y="2642733"/>
            <a:ext cx="492443" cy="215444"/>
          </a:xfrm>
          <a:prstGeom prst="rect">
            <a:avLst/>
          </a:prstGeom>
        </p:spPr>
        <p:txBody>
          <a:bodyPr wrap="none">
            <a:spAutoFit/>
          </a:bodyPr>
          <a:lstStyle/>
          <a:p>
            <a:r>
              <a:rPr lang="ko-KR" altLang="en-US" sz="800" b="1" dirty="0" smtClean="0"/>
              <a:t>구매처</a:t>
            </a:r>
            <a:endParaRPr lang="ko-KR" altLang="en-US" sz="800" b="1" dirty="0"/>
          </a:p>
        </p:txBody>
      </p:sp>
      <p:sp>
        <p:nvSpPr>
          <p:cNvPr id="137" name="TextBox 136"/>
          <p:cNvSpPr txBox="1"/>
          <p:nvPr/>
        </p:nvSpPr>
        <p:spPr>
          <a:xfrm>
            <a:off x="1512661" y="3501588"/>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0</a:t>
            </a:r>
            <a:r>
              <a:rPr lang="ko-KR" altLang="en-US" sz="800" dirty="0" smtClean="0"/>
              <a:t>건</a:t>
            </a:r>
            <a:endParaRPr lang="en-US" altLang="ko-KR" sz="800" dirty="0" smtClean="0"/>
          </a:p>
        </p:txBody>
      </p:sp>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3647752" y="45561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pSp>
        <p:nvGrpSpPr>
          <p:cNvPr id="77" name="그룹 76"/>
          <p:cNvGrpSpPr/>
          <p:nvPr/>
        </p:nvGrpSpPr>
        <p:grpSpPr>
          <a:xfrm>
            <a:off x="95437" y="618601"/>
            <a:ext cx="8842045" cy="1627310"/>
            <a:chOff x="95437" y="618601"/>
            <a:chExt cx="8842045" cy="1627310"/>
          </a:xfrm>
        </p:grpSpPr>
        <p:pic>
          <p:nvPicPr>
            <p:cNvPr id="78" name="그림 77"/>
            <p:cNvPicPr>
              <a:picLocks noChangeAspect="1"/>
            </p:cNvPicPr>
            <p:nvPr/>
          </p:nvPicPr>
          <p:blipFill>
            <a:blip r:embed="rId2"/>
            <a:stretch>
              <a:fillRect/>
            </a:stretch>
          </p:blipFill>
          <p:spPr>
            <a:xfrm>
              <a:off x="259282" y="700052"/>
              <a:ext cx="839235" cy="136620"/>
            </a:xfrm>
            <a:prstGeom prst="rect">
              <a:avLst/>
            </a:prstGeom>
          </p:spPr>
        </p:pic>
        <p:pic>
          <p:nvPicPr>
            <p:cNvPr id="79" name="그림 78"/>
            <p:cNvPicPr>
              <a:picLocks noChangeAspect="1"/>
            </p:cNvPicPr>
            <p:nvPr/>
          </p:nvPicPr>
          <p:blipFill>
            <a:blip r:embed="rId3"/>
            <a:stretch>
              <a:fillRect/>
            </a:stretch>
          </p:blipFill>
          <p:spPr>
            <a:xfrm>
              <a:off x="217354" y="991950"/>
              <a:ext cx="216477" cy="207818"/>
            </a:xfrm>
            <a:prstGeom prst="rect">
              <a:avLst/>
            </a:prstGeom>
          </p:spPr>
        </p:pic>
        <p:sp>
          <p:nvSpPr>
            <p:cNvPr id="80" name="TextBox 79"/>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81" name="TextBox 80"/>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93" name="TextBox 92"/>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96" name="그림 95"/>
            <p:cNvPicPr>
              <a:picLocks noChangeAspect="1"/>
            </p:cNvPicPr>
            <p:nvPr/>
          </p:nvPicPr>
          <p:blipFill>
            <a:blip r:embed="rId4"/>
            <a:stretch>
              <a:fillRect/>
            </a:stretch>
          </p:blipFill>
          <p:spPr>
            <a:xfrm>
              <a:off x="7853760" y="618601"/>
              <a:ext cx="978544" cy="295714"/>
            </a:xfrm>
            <a:prstGeom prst="rect">
              <a:avLst/>
            </a:prstGeom>
          </p:spPr>
        </p:pic>
        <p:grpSp>
          <p:nvGrpSpPr>
            <p:cNvPr id="99" name="그룹 98"/>
            <p:cNvGrpSpPr/>
            <p:nvPr/>
          </p:nvGrpSpPr>
          <p:grpSpPr>
            <a:xfrm>
              <a:off x="3411257" y="646468"/>
              <a:ext cx="2204927" cy="228949"/>
              <a:chOff x="3958650" y="362309"/>
              <a:chExt cx="2204927" cy="228949"/>
            </a:xfrm>
          </p:grpSpPr>
          <p:sp>
            <p:nvSpPr>
              <p:cNvPr id="126" name="모서리가 둥근 직사각형 125"/>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3" name="그림 132"/>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00" name="직선 연결선 99"/>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1" name="타원 100"/>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직사각형 10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104" name="직사각형 10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106" name="그룹 105"/>
            <p:cNvGrpSpPr/>
            <p:nvPr/>
          </p:nvGrpSpPr>
          <p:grpSpPr>
            <a:xfrm>
              <a:off x="3377038" y="1528658"/>
              <a:ext cx="5336661" cy="631401"/>
              <a:chOff x="4716558" y="1528658"/>
              <a:chExt cx="3997141" cy="631401"/>
            </a:xfrm>
          </p:grpSpPr>
          <p:sp>
            <p:nvSpPr>
              <p:cNvPr id="111" name="모서리가 둥근 직사각형 110"/>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123" name="그룹 122"/>
              <p:cNvGrpSpPr/>
              <p:nvPr/>
            </p:nvGrpSpPr>
            <p:grpSpPr>
              <a:xfrm>
                <a:off x="4716558" y="1528658"/>
                <a:ext cx="2634125" cy="631401"/>
                <a:chOff x="3222949" y="3640347"/>
                <a:chExt cx="2661238" cy="327804"/>
              </a:xfrm>
              <a:solidFill>
                <a:schemeClr val="bg1">
                  <a:lumMod val="95000"/>
                </a:schemeClr>
              </a:solidFill>
            </p:grpSpPr>
            <p:sp>
              <p:nvSpPr>
                <p:cNvPr id="124" name="모서리가 둥근 직사각형 123"/>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25" name="모서리가 둥근 직사각형 124"/>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107" name="TextBox 106"/>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108" name="TextBox 107"/>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109" name="TextBox 108"/>
            <p:cNvSpPr txBox="1"/>
            <p:nvPr/>
          </p:nvSpPr>
          <p:spPr>
            <a:xfrm>
              <a:off x="7743167"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110" name="타원 109"/>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34" name="직사각형 133"/>
          <p:cNvSpPr/>
          <p:nvPr/>
        </p:nvSpPr>
        <p:spPr>
          <a:xfrm>
            <a:off x="3983617" y="4684276"/>
            <a:ext cx="2563522" cy="300082"/>
          </a:xfrm>
          <a:prstGeom prst="rect">
            <a:avLst/>
          </a:prstGeom>
          <a:solidFill>
            <a:schemeClr val="bg1"/>
          </a:solidFill>
        </p:spPr>
        <p:txBody>
          <a:bodyPr wrap="none">
            <a:spAutoFit/>
          </a:bodyPr>
          <a:lstStyle/>
          <a:p>
            <a:pPr algn="ctr">
              <a:lnSpc>
                <a:spcPct val="150000"/>
              </a:lnSpc>
            </a:pPr>
            <a:r>
              <a:rPr lang="ko-KR" altLang="en-US" sz="900" dirty="0" smtClean="0">
                <a:latin typeface="+mn-ea"/>
              </a:rPr>
              <a:t>설정된 조건에 해당하는 주문내역이 없습니다</a:t>
            </a:r>
            <a:r>
              <a:rPr lang="en-US" altLang="ko-KR" sz="900" dirty="0" smtClean="0">
                <a:latin typeface="+mn-ea"/>
              </a:rPr>
              <a:t>.</a:t>
            </a:r>
          </a:p>
        </p:txBody>
      </p:sp>
      <p:graphicFrame>
        <p:nvGraphicFramePr>
          <p:cNvPr id="43" name="표 42"/>
          <p:cNvGraphicFramePr>
            <a:graphicFrameLocks noGrp="1"/>
          </p:cNvGraphicFramePr>
          <p:nvPr>
            <p:extLst>
              <p:ext uri="{D42A27DB-BD31-4B8C-83A1-F6EECF244321}">
                <p14:modId xmlns:p14="http://schemas.microsoft.com/office/powerpoint/2010/main" val="2626670015"/>
              </p:ext>
            </p:extLst>
          </p:nvPr>
        </p:nvGraphicFramePr>
        <p:xfrm>
          <a:off x="2348545" y="2622340"/>
          <a:ext cx="1307181"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tblGrid>
              <a:tr h="288000">
                <a:tc>
                  <a:txBody>
                    <a:bodyPr/>
                    <a:lstStyle/>
                    <a:p>
                      <a:pPr marL="0" algn="ctr" defTabSz="914400" rtl="0" eaLnBrk="1" latinLnBrk="1" hangingPunct="1"/>
                      <a:r>
                        <a:rPr lang="ko-KR" altLang="en-US" sz="800" b="0" kern="1200" dirty="0" smtClean="0">
                          <a:solidFill>
                            <a:schemeClr val="bg1"/>
                          </a:solidFill>
                          <a:latin typeface="+mn-lt"/>
                          <a:ea typeface="+mn-ea"/>
                          <a:cs typeface="+mn-cs"/>
                        </a:rPr>
                        <a:t>온라인</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ko-KR" altLang="en-US" sz="800" b="0" kern="1200" dirty="0" smtClean="0">
                          <a:solidFill>
                            <a:schemeClr val="tx1"/>
                          </a:solidFill>
                          <a:latin typeface="+mn-lt"/>
                          <a:ea typeface="+mn-ea"/>
                          <a:cs typeface="+mn-cs"/>
                        </a:rPr>
                        <a:t>매장</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7317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교환제품</a:t>
            </a:r>
            <a:r>
              <a:rPr lang="ko-KR" altLang="en-US" dirty="0"/>
              <a:t> 선택</a:t>
            </a:r>
          </a:p>
        </p:txBody>
      </p:sp>
      <p:sp>
        <p:nvSpPr>
          <p:cNvPr id="4" name="부제목 3"/>
          <p:cNvSpPr>
            <a:spLocks noGrp="1"/>
          </p:cNvSpPr>
          <p:nvPr>
            <p:ph type="subTitle" idx="1"/>
          </p:nvPr>
        </p:nvSpPr>
        <p:spPr/>
        <p:txBody>
          <a:bodyPr/>
          <a:lstStyle/>
          <a:p>
            <a:r>
              <a:rPr lang="en-US" altLang="ko-KR" dirty="0" smtClean="0"/>
              <a:t>IN_PC_MYP_02_15</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815367824"/>
              </p:ext>
            </p:extLst>
          </p:nvPr>
        </p:nvGraphicFramePr>
        <p:xfrm>
          <a:off x="9000565" y="44624"/>
          <a:ext cx="3072099" cy="129120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err="1" smtClean="0">
                          <a:solidFill>
                            <a:schemeClr val="tx1"/>
                          </a:solidFill>
                          <a:latin typeface="+mn-ea"/>
                          <a:ea typeface="+mn-ea"/>
                          <a:cs typeface="+mn-cs"/>
                        </a:rPr>
                        <a:t>회수지정보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err="1" smtClean="0">
                          <a:solidFill>
                            <a:schemeClr val="tx1"/>
                          </a:solidFill>
                          <a:latin typeface="+mn-ea"/>
                          <a:ea typeface="+mn-ea"/>
                          <a:cs typeface="+mn-cs"/>
                        </a:rPr>
                        <a:t>반품신청을</a:t>
                      </a:r>
                      <a:r>
                        <a:rPr lang="ko-KR" altLang="en-US" sz="800" b="0" u="none" kern="1200" baseline="0" dirty="0" smtClean="0">
                          <a:solidFill>
                            <a:schemeClr val="tx1"/>
                          </a:solidFill>
                          <a:latin typeface="+mn-ea"/>
                          <a:ea typeface="+mn-ea"/>
                          <a:cs typeface="+mn-cs"/>
                        </a:rPr>
                        <a:t> 호출한 주문의 배송지가 선택된 상태</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ko-KR" altLang="en-US" sz="800" b="0" u="none" kern="1200" baseline="0" dirty="0" smtClean="0">
                          <a:solidFill>
                            <a:schemeClr val="tx1"/>
                          </a:solidFill>
                          <a:latin typeface="+mn-ea"/>
                          <a:ea typeface="+mn-ea"/>
                          <a:cs typeface="+mn-cs"/>
                        </a:rPr>
                        <a:t>주문 배송지가 </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또는 군부대 배송 체크된 주소일 시</a:t>
                      </a:r>
                      <a:r>
                        <a:rPr lang="en-US" altLang="ko-KR" sz="800" b="0" u="none" kern="1200" baseline="0" dirty="0" smtClean="0">
                          <a:solidFill>
                            <a:schemeClr val="tx1"/>
                          </a:solidFill>
                          <a:latin typeface="+mn-ea"/>
                          <a:ea typeface="+mn-ea"/>
                          <a:cs typeface="+mn-cs"/>
                        </a:rPr>
                        <a:t> default </a:t>
                      </a:r>
                      <a:r>
                        <a:rPr lang="ko-KR" altLang="en-US" sz="800" b="0" u="none" kern="1200" baseline="0" dirty="0" err="1" smtClean="0">
                          <a:solidFill>
                            <a:schemeClr val="tx1"/>
                          </a:solidFill>
                          <a:latin typeface="+mn-ea"/>
                          <a:ea typeface="+mn-ea"/>
                          <a:cs typeface="+mn-cs"/>
                        </a:rPr>
                        <a:t>회수지</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제공 안함</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Tx/>
                        <a:buNone/>
                        <a:tabLst>
                          <a:tab pos="85725" algn="l"/>
                        </a:tabLst>
                        <a:defRPr/>
                      </a:pP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영역에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회수지를</a:t>
                      </a:r>
                      <a:r>
                        <a:rPr lang="ko-KR" altLang="en-US" sz="800" b="0" u="none" kern="1200" baseline="0" dirty="0" smtClean="0">
                          <a:solidFill>
                            <a:schemeClr val="tx1"/>
                          </a:solidFill>
                          <a:latin typeface="+mn-ea"/>
                          <a:ea typeface="+mn-ea"/>
                          <a:cs typeface="+mn-cs"/>
                        </a:rPr>
                        <a:t> 등록해주세요</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메시지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ko-KR" altLang="en-US" sz="800" b="0" u="none" kern="1200" baseline="0" dirty="0" smtClean="0">
                          <a:solidFill>
                            <a:schemeClr val="tx1"/>
                          </a:solidFill>
                          <a:latin typeface="+mn-ea"/>
                          <a:ea typeface="+mn-ea"/>
                          <a:cs typeface="+mn-cs"/>
                        </a:rPr>
                        <a:t>결제 화면과 기능 동일</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050"/>
                          </a:solidFill>
                          <a:latin typeface="+mn-ea"/>
                          <a:ea typeface="+mn-ea"/>
                          <a:cs typeface="+mn-cs"/>
                        </a:rPr>
                        <a:t>Page ID: </a:t>
                      </a:r>
                      <a:r>
                        <a:rPr lang="en-US" altLang="ko-KR" sz="800" dirty="0" smtClean="0">
                          <a:solidFill>
                            <a:srgbClr val="00B050"/>
                          </a:solidFill>
                        </a:rPr>
                        <a:t>####</a:t>
                      </a:r>
                      <a:r>
                        <a:rPr lang="en-US" altLang="ko-KR" sz="800" b="0" u="none" kern="1200" baseline="0" dirty="0" smtClean="0">
                          <a:solidFill>
                            <a:schemeClr val="tx1"/>
                          </a:solidFill>
                          <a:latin typeface="+mn-ea"/>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배송 요청사항 선택</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입력기능과</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CU</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GS</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버튼 제공하지 않음</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3" name="직사각형 52"/>
          <p:cNvSpPr/>
          <p:nvPr/>
        </p:nvSpPr>
        <p:spPr>
          <a:xfrm>
            <a:off x="2143148" y="3336182"/>
            <a:ext cx="188704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sp>
        <p:nvSpPr>
          <p:cNvPr id="60" name="직사각형 59"/>
          <p:cNvSpPr/>
          <p:nvPr/>
        </p:nvSpPr>
        <p:spPr>
          <a:xfrm>
            <a:off x="4513319" y="3322904"/>
            <a:ext cx="2055488" cy="430887"/>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7" name="직사각형 66"/>
          <p:cNvSpPr/>
          <p:nvPr/>
        </p:nvSpPr>
        <p:spPr>
          <a:xfrm>
            <a:off x="6891670" y="3288578"/>
            <a:ext cx="1883933" cy="430887"/>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72" name="모서리가 둥근 직사각형 71"/>
          <p:cNvSpPr/>
          <p:nvPr/>
        </p:nvSpPr>
        <p:spPr>
          <a:xfrm>
            <a:off x="1541394" y="2942359"/>
            <a:ext cx="7250504" cy="203005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73" name="TextBox 72"/>
          <p:cNvSpPr txBox="1"/>
          <p:nvPr/>
        </p:nvSpPr>
        <p:spPr>
          <a:xfrm>
            <a:off x="1559588" y="4103844"/>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79" name="직사각형 78"/>
          <p:cNvSpPr/>
          <p:nvPr/>
        </p:nvSpPr>
        <p:spPr>
          <a:xfrm>
            <a:off x="2151058" y="4268193"/>
            <a:ext cx="3056218"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80" name="TextBox 79"/>
          <p:cNvSpPr txBox="1"/>
          <p:nvPr/>
        </p:nvSpPr>
        <p:spPr>
          <a:xfrm>
            <a:off x="1534185" y="3160183"/>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aphicFrame>
        <p:nvGraphicFramePr>
          <p:cNvPr id="97" name="표 96"/>
          <p:cNvGraphicFramePr>
            <a:graphicFrameLocks noGrp="1"/>
          </p:cNvGraphicFramePr>
          <p:nvPr>
            <p:extLst>
              <p:ext uri="{D42A27DB-BD31-4B8C-83A1-F6EECF244321}">
                <p14:modId xmlns:p14="http://schemas.microsoft.com/office/powerpoint/2010/main" val="874670553"/>
              </p:ext>
            </p:extLst>
          </p:nvPr>
        </p:nvGraphicFramePr>
        <p:xfrm>
          <a:off x="1534185" y="5085184"/>
          <a:ext cx="7307188" cy="1732311"/>
        </p:xfrm>
        <a:graphic>
          <a:graphicData uri="http://schemas.openxmlformats.org/drawingml/2006/table">
            <a:tbl>
              <a:tblPr firstRow="1" bandRow="1">
                <a:tableStyleId>{2D5ABB26-0587-4C30-8999-92F81FD0307C}</a:tableStyleId>
              </a:tblPr>
              <a:tblGrid>
                <a:gridCol w="1108666">
                  <a:extLst>
                    <a:ext uri="{9D8B030D-6E8A-4147-A177-3AD203B41FA5}">
                      <a16:colId xmlns:a16="http://schemas.microsoft.com/office/drawing/2014/main" val="977863895"/>
                    </a:ext>
                  </a:extLst>
                </a:gridCol>
                <a:gridCol w="1495271">
                  <a:extLst>
                    <a:ext uri="{9D8B030D-6E8A-4147-A177-3AD203B41FA5}">
                      <a16:colId xmlns:a16="http://schemas.microsoft.com/office/drawing/2014/main" val="356602255"/>
                    </a:ext>
                  </a:extLst>
                </a:gridCol>
                <a:gridCol w="4703251">
                  <a:extLst>
                    <a:ext uri="{9D8B030D-6E8A-4147-A177-3AD203B41FA5}">
                      <a16:colId xmlns:a16="http://schemas.microsoft.com/office/drawing/2014/main" val="249456048"/>
                    </a:ext>
                  </a:extLst>
                </a:gridCol>
              </a:tblGrid>
              <a:tr h="31828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회수지정보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8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47658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grpSp>
        <p:nvGrpSpPr>
          <p:cNvPr id="109" name="그룹 108"/>
          <p:cNvGrpSpPr/>
          <p:nvPr/>
        </p:nvGrpSpPr>
        <p:grpSpPr>
          <a:xfrm>
            <a:off x="3509460" y="6100506"/>
            <a:ext cx="1163311" cy="163433"/>
            <a:chOff x="2718994" y="4153023"/>
            <a:chExt cx="1163311" cy="163433"/>
          </a:xfrm>
        </p:grpSpPr>
        <p:grpSp>
          <p:nvGrpSpPr>
            <p:cNvPr id="110" name="그룹 109"/>
            <p:cNvGrpSpPr/>
            <p:nvPr/>
          </p:nvGrpSpPr>
          <p:grpSpPr>
            <a:xfrm>
              <a:off x="2718994" y="4153023"/>
              <a:ext cx="1163311" cy="154495"/>
              <a:chOff x="7764043" y="2719676"/>
              <a:chExt cx="1163311" cy="154495"/>
            </a:xfrm>
          </p:grpSpPr>
          <p:sp>
            <p:nvSpPr>
              <p:cNvPr id="112" name="TextBox 11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113"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111" name="타원 110">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pSp>
        <p:nvGrpSpPr>
          <p:cNvPr id="118" name="그룹 117"/>
          <p:cNvGrpSpPr/>
          <p:nvPr/>
        </p:nvGrpSpPr>
        <p:grpSpPr>
          <a:xfrm>
            <a:off x="7482953" y="5146386"/>
            <a:ext cx="1292650" cy="198368"/>
            <a:chOff x="8794796" y="7565835"/>
            <a:chExt cx="1292650" cy="198368"/>
          </a:xfrm>
        </p:grpSpPr>
        <p:sp>
          <p:nvSpPr>
            <p:cNvPr id="119" name="사각형: 둥근 모서리 102">
              <a:extLst>
                <a:ext uri="{FF2B5EF4-FFF2-40B4-BE49-F238E27FC236}">
                  <a16:creationId xmlns:a16="http://schemas.microsoft.com/office/drawing/2014/main" id="{2172766A-6A40-4D82-BA4A-1D132F6D8CDC}"/>
                </a:ext>
              </a:extLst>
            </p:cNvPr>
            <p:cNvSpPr/>
            <p:nvPr/>
          </p:nvSpPr>
          <p:spPr>
            <a:xfrm>
              <a:off x="9463037" y="7566120"/>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120" name="사각형: 둥근 모서리 102">
              <a:extLst>
                <a:ext uri="{FF2B5EF4-FFF2-40B4-BE49-F238E27FC236}">
                  <a16:creationId xmlns:a16="http://schemas.microsoft.com/office/drawing/2014/main" id="{2172766A-6A40-4D82-BA4A-1D132F6D8CDC}"/>
                </a:ext>
              </a:extLst>
            </p:cNvPr>
            <p:cNvSpPr/>
            <p:nvPr/>
          </p:nvSpPr>
          <p:spPr>
            <a:xfrm>
              <a:off x="8794796" y="7565835"/>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grpSp>
      <p:sp>
        <p:nvSpPr>
          <p:cNvPr id="82" name="Oval 611">
            <a:extLst>
              <a:ext uri="{FF2B5EF4-FFF2-40B4-BE49-F238E27FC236}">
                <a16:creationId xmlns:a16="http://schemas.microsoft.com/office/drawing/2014/main" id="{8A3723C9-7A64-4677-9B95-EBFFA02C0DC4}"/>
              </a:ext>
            </a:extLst>
          </p:cNvPr>
          <p:cNvSpPr>
            <a:spLocks noChangeArrowheads="1"/>
          </p:cNvSpPr>
          <p:nvPr/>
        </p:nvSpPr>
        <p:spPr bwMode="auto">
          <a:xfrm>
            <a:off x="1318185" y="5139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grpSp>
        <p:nvGrpSpPr>
          <p:cNvPr id="129" name="그룹 128"/>
          <p:cNvGrpSpPr/>
          <p:nvPr/>
        </p:nvGrpSpPr>
        <p:grpSpPr>
          <a:xfrm>
            <a:off x="1685280" y="3383655"/>
            <a:ext cx="494141" cy="612232"/>
            <a:chOff x="1679756" y="1255658"/>
            <a:chExt cx="494141" cy="612232"/>
          </a:xfrm>
        </p:grpSpPr>
        <p:grpSp>
          <p:nvGrpSpPr>
            <p:cNvPr id="130" name="그룹 129">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32" name="직사각형 13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3" name="직선 연결선 13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1" name="직사각형 130">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pSp>
        <p:nvGrpSpPr>
          <p:cNvPr id="143" name="그룹 142"/>
          <p:cNvGrpSpPr/>
          <p:nvPr/>
        </p:nvGrpSpPr>
        <p:grpSpPr>
          <a:xfrm>
            <a:off x="4054256" y="3366772"/>
            <a:ext cx="494141" cy="612232"/>
            <a:chOff x="1679756" y="1255658"/>
            <a:chExt cx="494141" cy="612232"/>
          </a:xfrm>
        </p:grpSpPr>
        <p:grpSp>
          <p:nvGrpSpPr>
            <p:cNvPr id="144" name="그룹 143">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46" name="직사각형 14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47" name="직선 연결선 14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5" name="직사각형 144">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pSp>
        <p:nvGrpSpPr>
          <p:cNvPr id="155" name="그룹 154"/>
          <p:cNvGrpSpPr/>
          <p:nvPr/>
        </p:nvGrpSpPr>
        <p:grpSpPr>
          <a:xfrm>
            <a:off x="6422636" y="3359023"/>
            <a:ext cx="494141" cy="612232"/>
            <a:chOff x="1679756" y="1255658"/>
            <a:chExt cx="494141" cy="612232"/>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pSp>
        <p:nvGrpSpPr>
          <p:cNvPr id="165" name="그룹 164"/>
          <p:cNvGrpSpPr/>
          <p:nvPr/>
        </p:nvGrpSpPr>
        <p:grpSpPr>
          <a:xfrm>
            <a:off x="1687834" y="4304815"/>
            <a:ext cx="494141" cy="612232"/>
            <a:chOff x="1679756" y="1255658"/>
            <a:chExt cx="494141" cy="612232"/>
          </a:xfrm>
        </p:grpSpPr>
        <p:grpSp>
          <p:nvGrpSpPr>
            <p:cNvPr id="166" name="그룹 165">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68" name="직사각형 16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69" name="직선 연결선 16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직선 연결선 16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7" name="직사각형 166">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aphicFrame>
        <p:nvGraphicFramePr>
          <p:cNvPr id="171" name="표 170"/>
          <p:cNvGraphicFramePr>
            <a:graphicFrameLocks noGrp="1"/>
          </p:cNvGraphicFramePr>
          <p:nvPr>
            <p:extLst>
              <p:ext uri="{D42A27DB-BD31-4B8C-83A1-F6EECF244321}">
                <p14:modId xmlns:p14="http://schemas.microsoft.com/office/powerpoint/2010/main" val="2758599900"/>
              </p:ext>
            </p:extLst>
          </p:nvPr>
        </p:nvGraphicFramePr>
        <p:xfrm>
          <a:off x="2236846" y="4683616"/>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2366663195"/>
              </p:ext>
            </p:extLst>
          </p:nvPr>
        </p:nvGraphicFramePr>
        <p:xfrm>
          <a:off x="2242030" y="3757157"/>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100" name="표 99"/>
          <p:cNvGraphicFramePr>
            <a:graphicFrameLocks noGrp="1"/>
          </p:cNvGraphicFramePr>
          <p:nvPr>
            <p:extLst>
              <p:ext uri="{D42A27DB-BD31-4B8C-83A1-F6EECF244321}">
                <p14:modId xmlns:p14="http://schemas.microsoft.com/office/powerpoint/2010/main" val="1446911468"/>
              </p:ext>
            </p:extLst>
          </p:nvPr>
        </p:nvGraphicFramePr>
        <p:xfrm>
          <a:off x="4610884" y="3754771"/>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101" name="표 100"/>
          <p:cNvGraphicFramePr>
            <a:graphicFrameLocks noGrp="1"/>
          </p:cNvGraphicFramePr>
          <p:nvPr>
            <p:extLst>
              <p:ext uri="{D42A27DB-BD31-4B8C-83A1-F6EECF244321}">
                <p14:modId xmlns:p14="http://schemas.microsoft.com/office/powerpoint/2010/main" val="277737835"/>
              </p:ext>
            </p:extLst>
          </p:nvPr>
        </p:nvGraphicFramePr>
        <p:xfrm>
          <a:off x="6980638" y="3752021"/>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
        <p:nvSpPr>
          <p:cNvPr id="78" name="직사각형 77"/>
          <p:cNvSpPr/>
          <p:nvPr/>
        </p:nvSpPr>
        <p:spPr>
          <a:xfrm>
            <a:off x="1543328" y="804585"/>
            <a:ext cx="7248570" cy="2033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sp>
        <p:nvSpPr>
          <p:cNvPr id="81" name="직사각형 80"/>
          <p:cNvSpPr/>
          <p:nvPr/>
        </p:nvSpPr>
        <p:spPr>
          <a:xfrm>
            <a:off x="2142642" y="1242696"/>
            <a:ext cx="2923548"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83" name="TextBox 82"/>
          <p:cNvSpPr txBox="1"/>
          <p:nvPr/>
        </p:nvSpPr>
        <p:spPr>
          <a:xfrm>
            <a:off x="1569206" y="1946599"/>
            <a:ext cx="2736647" cy="21544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smtClean="0"/>
              <a:t>증정품</a:t>
            </a:r>
            <a:endParaRPr lang="ko-KR" altLang="en-US" sz="800" b="1" dirty="0"/>
          </a:p>
        </p:txBody>
      </p:sp>
      <p:sp>
        <p:nvSpPr>
          <p:cNvPr id="84" name="직사각형 83"/>
          <p:cNvSpPr/>
          <p:nvPr/>
        </p:nvSpPr>
        <p:spPr>
          <a:xfrm>
            <a:off x="2144409" y="2087010"/>
            <a:ext cx="291007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sp>
        <p:nvSpPr>
          <p:cNvPr id="85" name="직사각형 84"/>
          <p:cNvSpPr/>
          <p:nvPr/>
        </p:nvSpPr>
        <p:spPr>
          <a:xfrm>
            <a:off x="5865531" y="2086134"/>
            <a:ext cx="2910073"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86" name="그룹 85">
            <a:extLst>
              <a:ext uri="{FF2B5EF4-FFF2-40B4-BE49-F238E27FC236}">
                <a16:creationId xmlns:a16="http://schemas.microsoft.com/office/drawing/2014/main" id="{159809A1-5A1E-4FB9-B218-151E51C981E3}"/>
              </a:ext>
            </a:extLst>
          </p:cNvPr>
          <p:cNvGrpSpPr/>
          <p:nvPr/>
        </p:nvGrpSpPr>
        <p:grpSpPr>
          <a:xfrm>
            <a:off x="5371390" y="2114602"/>
            <a:ext cx="494141" cy="612232"/>
            <a:chOff x="1235339" y="2961048"/>
            <a:chExt cx="1199263" cy="1105474"/>
          </a:xfrm>
        </p:grpSpPr>
        <p:sp>
          <p:nvSpPr>
            <p:cNvPr id="87" name="직사각형 8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8" name="직선 연결선 8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1564680" y="104272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a:t>쿠폰</a:t>
            </a:r>
            <a:r>
              <a:rPr lang="en-US" altLang="ko-KR" sz="800" b="1" dirty="0"/>
              <a:t> </a:t>
            </a:r>
            <a:r>
              <a:rPr lang="ko-KR" altLang="en-US" sz="800" b="1" dirty="0" err="1"/>
              <a:t>증정품</a:t>
            </a:r>
            <a:endParaRPr lang="ko-KR" altLang="en-US" sz="800" b="1" dirty="0"/>
          </a:p>
          <a:p>
            <a:endParaRPr lang="ko-KR" altLang="en-US" sz="800" b="1" dirty="0"/>
          </a:p>
        </p:txBody>
      </p:sp>
      <p:grpSp>
        <p:nvGrpSpPr>
          <p:cNvPr id="91" name="그룹 90"/>
          <p:cNvGrpSpPr/>
          <p:nvPr/>
        </p:nvGrpSpPr>
        <p:grpSpPr>
          <a:xfrm>
            <a:off x="1680794" y="2166961"/>
            <a:ext cx="494141" cy="612232"/>
            <a:chOff x="1680794" y="2068308"/>
            <a:chExt cx="494141" cy="612232"/>
          </a:xfrm>
        </p:grpSpPr>
        <p:grpSp>
          <p:nvGrpSpPr>
            <p:cNvPr id="92" name="그룹 91">
              <a:extLst>
                <a:ext uri="{FF2B5EF4-FFF2-40B4-BE49-F238E27FC236}">
                  <a16:creationId xmlns:a16="http://schemas.microsoft.com/office/drawing/2014/main" id="{159809A1-5A1E-4FB9-B218-151E51C981E3}"/>
                </a:ext>
              </a:extLst>
            </p:cNvPr>
            <p:cNvGrpSpPr/>
            <p:nvPr/>
          </p:nvGrpSpPr>
          <p:grpSpPr>
            <a:xfrm>
              <a:off x="1680794" y="2068308"/>
              <a:ext cx="494141" cy="612232"/>
              <a:chOff x="1235339" y="2961048"/>
              <a:chExt cx="1199263" cy="1105474"/>
            </a:xfrm>
          </p:grpSpPr>
          <p:sp>
            <p:nvSpPr>
              <p:cNvPr id="94" name="직사각형 9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5" name="직선 연결선 9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3" name="직사각형 92">
              <a:extLst>
                <a:ext uri="{FF2B5EF4-FFF2-40B4-BE49-F238E27FC236}">
                  <a16:creationId xmlns:a16="http://schemas.microsoft.com/office/drawing/2014/main" id="{CADE630C-8895-436E-96BB-59F78B4193F2}"/>
                </a:ext>
              </a:extLst>
            </p:cNvPr>
            <p:cNvSpPr/>
            <p:nvPr/>
          </p:nvSpPr>
          <p:spPr>
            <a:xfrm>
              <a:off x="1707883" y="2112414"/>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graphicFrame>
        <p:nvGraphicFramePr>
          <p:cNvPr id="102" name="표 101"/>
          <p:cNvGraphicFramePr>
            <a:graphicFrameLocks noGrp="1"/>
          </p:cNvGraphicFramePr>
          <p:nvPr>
            <p:extLst>
              <p:ext uri="{D42A27DB-BD31-4B8C-83A1-F6EECF244321}">
                <p14:modId xmlns:p14="http://schemas.microsoft.com/office/powerpoint/2010/main" val="1476876092"/>
              </p:ext>
            </p:extLst>
          </p:nvPr>
        </p:nvGraphicFramePr>
        <p:xfrm>
          <a:off x="2205138" y="2552166"/>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pSp>
        <p:nvGrpSpPr>
          <p:cNvPr id="103" name="그룹 102"/>
          <p:cNvGrpSpPr/>
          <p:nvPr/>
        </p:nvGrpSpPr>
        <p:grpSpPr>
          <a:xfrm>
            <a:off x="1679756" y="1285731"/>
            <a:ext cx="494141" cy="612232"/>
            <a:chOff x="1679756" y="1255658"/>
            <a:chExt cx="494141" cy="612232"/>
          </a:xfrm>
        </p:grpSpPr>
        <p:grpSp>
          <p:nvGrpSpPr>
            <p:cNvPr id="104" name="그룹 103">
              <a:extLst>
                <a:ext uri="{FF2B5EF4-FFF2-40B4-BE49-F238E27FC236}">
                  <a16:creationId xmlns:a16="http://schemas.microsoft.com/office/drawing/2014/main" id="{159809A1-5A1E-4FB9-B218-151E51C981E3}"/>
                </a:ext>
              </a:extLst>
            </p:cNvPr>
            <p:cNvGrpSpPr/>
            <p:nvPr/>
          </p:nvGrpSpPr>
          <p:grpSpPr>
            <a:xfrm>
              <a:off x="1679756" y="1255658"/>
              <a:ext cx="494141" cy="612232"/>
              <a:chOff x="1235339" y="2961048"/>
              <a:chExt cx="1199263" cy="1105474"/>
            </a:xfrm>
          </p:grpSpPr>
          <p:sp>
            <p:nvSpPr>
              <p:cNvPr id="106" name="직사각형 1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7" name="직선 연결선 1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직사각형 104">
              <a:extLst>
                <a:ext uri="{FF2B5EF4-FFF2-40B4-BE49-F238E27FC236}">
                  <a16:creationId xmlns:a16="http://schemas.microsoft.com/office/drawing/2014/main" id="{CADE630C-8895-436E-96BB-59F78B4193F2}"/>
                </a:ext>
              </a:extLst>
            </p:cNvPr>
            <p:cNvSpPr/>
            <p:nvPr/>
          </p:nvSpPr>
          <p:spPr>
            <a:xfrm>
              <a:off x="1719874" y="129257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pSp>
      <p:sp>
        <p:nvSpPr>
          <p:cNvPr id="114" name="직사각형 113">
            <a:extLst>
              <a:ext uri="{FF2B5EF4-FFF2-40B4-BE49-F238E27FC236}">
                <a16:creationId xmlns:a16="http://schemas.microsoft.com/office/drawing/2014/main" id="{CADE630C-8895-436E-96BB-59F78B4193F2}"/>
              </a:ext>
            </a:extLst>
          </p:cNvPr>
          <p:cNvSpPr/>
          <p:nvPr/>
        </p:nvSpPr>
        <p:spPr>
          <a:xfrm>
            <a:off x="5406008" y="2150715"/>
            <a:ext cx="123454" cy="1234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mj-ea"/>
                <a:ea typeface="+mj-ea"/>
              </a:rPr>
              <a:t>     </a:t>
            </a:r>
            <a:endParaRPr lang="ko-KR" altLang="en-US" sz="1400" dirty="0">
              <a:solidFill>
                <a:schemeClr val="bg1"/>
              </a:solidFill>
              <a:latin typeface="+mj-ea"/>
              <a:ea typeface="+mj-ea"/>
            </a:endParaRPr>
          </a:p>
        </p:txBody>
      </p:sp>
      <p:graphicFrame>
        <p:nvGraphicFramePr>
          <p:cNvPr id="115" name="표 114"/>
          <p:cNvGraphicFramePr>
            <a:graphicFrameLocks noGrp="1"/>
          </p:cNvGraphicFramePr>
          <p:nvPr>
            <p:extLst>
              <p:ext uri="{D42A27DB-BD31-4B8C-83A1-F6EECF244321}">
                <p14:modId xmlns:p14="http://schemas.microsoft.com/office/powerpoint/2010/main" val="1086803885"/>
              </p:ext>
            </p:extLst>
          </p:nvPr>
        </p:nvGraphicFramePr>
        <p:xfrm>
          <a:off x="5943678" y="2501678"/>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graphicFrame>
        <p:nvGraphicFramePr>
          <p:cNvPr id="116" name="표 115"/>
          <p:cNvGraphicFramePr>
            <a:graphicFrameLocks noGrp="1"/>
          </p:cNvGraphicFramePr>
          <p:nvPr>
            <p:extLst>
              <p:ext uri="{D42A27DB-BD31-4B8C-83A1-F6EECF244321}">
                <p14:modId xmlns:p14="http://schemas.microsoft.com/office/powerpoint/2010/main" val="3354277673"/>
              </p:ext>
            </p:extLst>
          </p:nvPr>
        </p:nvGraphicFramePr>
        <p:xfrm>
          <a:off x="2218605" y="1640155"/>
          <a:ext cx="695499" cy="23202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521103155"/>
                    </a:ext>
                  </a:extLst>
                </a:gridCol>
                <a:gridCol w="271195">
                  <a:extLst>
                    <a:ext uri="{9D8B030D-6E8A-4147-A177-3AD203B41FA5}">
                      <a16:colId xmlns:a16="http://schemas.microsoft.com/office/drawing/2014/main" val="1846170031"/>
                    </a:ext>
                  </a:extLst>
                </a:gridCol>
                <a:gridCol w="216024">
                  <a:extLst>
                    <a:ext uri="{9D8B030D-6E8A-4147-A177-3AD203B41FA5}">
                      <a16:colId xmlns:a16="http://schemas.microsoft.com/office/drawing/2014/main" val="2318507906"/>
                    </a:ext>
                  </a:extLst>
                </a:gridCol>
              </a:tblGrid>
              <a:tr h="131385">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schemeClr val="bg1">
                              <a:lumMod val="75000"/>
                            </a:schemeClr>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0</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solidFill>
                          <a:effectLst/>
                          <a:uLnTx/>
                          <a:uFillTx/>
                          <a:latin typeface="+mn-lt"/>
                          <a:ea typeface="+mn-ea"/>
                          <a:cs typeface="+mn-cs"/>
                        </a:rPr>
                        <a:t>+</a:t>
                      </a:r>
                    </a:p>
                  </a:txBody>
                  <a:tcPr marL="36000" marR="36000" marT="36000" marB="36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29565"/>
                  </a:ext>
                </a:extLst>
              </a:tr>
            </a:tbl>
          </a:graphicData>
        </a:graphic>
      </p:graphicFrame>
    </p:spTree>
    <p:extLst>
      <p:ext uri="{BB962C8B-B14F-4D97-AF65-F5344CB8AC3E}">
        <p14:creationId xmlns:p14="http://schemas.microsoft.com/office/powerpoint/2010/main" val="3027426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교환제품</a:t>
            </a:r>
            <a:r>
              <a:rPr lang="ko-KR" altLang="en-US" dirty="0"/>
              <a:t> 선택</a:t>
            </a:r>
          </a:p>
        </p:txBody>
      </p:sp>
      <p:sp>
        <p:nvSpPr>
          <p:cNvPr id="4" name="부제목 3"/>
          <p:cNvSpPr>
            <a:spLocks noGrp="1"/>
          </p:cNvSpPr>
          <p:nvPr>
            <p:ph type="subTitle" idx="1"/>
          </p:nvPr>
        </p:nvSpPr>
        <p:spPr/>
        <p:txBody>
          <a:bodyPr/>
          <a:lstStyle/>
          <a:p>
            <a:r>
              <a:rPr lang="en-US" altLang="ko-KR" dirty="0" smtClean="0"/>
              <a:t>IN_PC_MYP_02_15</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841037457"/>
              </p:ext>
            </p:extLst>
          </p:nvPr>
        </p:nvGraphicFramePr>
        <p:xfrm>
          <a:off x="9000565" y="44624"/>
          <a:ext cx="3072099" cy="194232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배송지정보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err="1" smtClean="0">
                          <a:solidFill>
                            <a:schemeClr val="tx1"/>
                          </a:solidFill>
                          <a:latin typeface="+mn-ea"/>
                          <a:ea typeface="+mn-ea"/>
                          <a:cs typeface="+mn-cs"/>
                        </a:rPr>
                        <a:t>교환신청을</a:t>
                      </a:r>
                      <a:r>
                        <a:rPr lang="ko-KR" altLang="en-US" sz="800" b="0" u="none" kern="1200" baseline="0" dirty="0" smtClean="0">
                          <a:solidFill>
                            <a:schemeClr val="tx1"/>
                          </a:solidFill>
                          <a:latin typeface="+mn-ea"/>
                          <a:ea typeface="+mn-ea"/>
                          <a:cs typeface="+mn-cs"/>
                        </a:rPr>
                        <a:t> 호출한 주문의 배송지가 입력된 상태</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배송요청사항은 주문 정보와 상관 없이 </a:t>
                      </a: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상태로 제공</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baseline="0" dirty="0" smtClean="0">
                          <a:solidFill>
                            <a:srgbClr val="00BC70"/>
                          </a:solidFill>
                        </a:rPr>
                        <a:t># </a:t>
                      </a:r>
                      <a:r>
                        <a:rPr lang="ko-KR" altLang="en-US" sz="800" b="0" baseline="0" dirty="0" smtClean="0">
                          <a:solidFill>
                            <a:srgbClr val="00BC70"/>
                          </a:solidFill>
                        </a:rPr>
                        <a:t>기술한 내용 외에는 결제 화면 </a:t>
                      </a:r>
                      <a:r>
                        <a:rPr lang="ko-KR" altLang="en-US" sz="800" b="0" baseline="0" dirty="0" err="1" smtClean="0">
                          <a:solidFill>
                            <a:srgbClr val="00BC70"/>
                          </a:solidFill>
                        </a:rPr>
                        <a:t>배송지정보</a:t>
                      </a:r>
                      <a:r>
                        <a:rPr lang="ko-KR" altLang="en-US" sz="800" b="0" baseline="0" dirty="0" smtClean="0">
                          <a:solidFill>
                            <a:srgbClr val="00BC70"/>
                          </a:solidFill>
                        </a:rPr>
                        <a:t> 영역 기능과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dirty="0" smtClean="0">
                          <a:solidFill>
                            <a:srgbClr val="00BC70"/>
                          </a:solidFill>
                        </a:rPr>
                        <a:t>IN_PC_ORD_01_01</a:t>
                      </a:r>
                      <a:r>
                        <a:rPr lang="en-US" altLang="ko-KR" sz="800" b="0" u="none" baseline="0" dirty="0" smtClean="0">
                          <a:solidFill>
                            <a:schemeClr val="tx1"/>
                          </a:solidFill>
                          <a:latin typeface="+mn-ea"/>
                          <a:ea typeface="+mn-ea"/>
                        </a:rPr>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smtClean="0">
                          <a:latin typeface="+mn-ea"/>
                        </a:rPr>
                        <a:t>교환배송비결제</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교환사유가</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고객귀책이며</a:t>
                      </a:r>
                      <a:r>
                        <a:rPr lang="ko-KR" altLang="en-US" sz="800" b="0" u="none" baseline="0" dirty="0" smtClean="0">
                          <a:solidFill>
                            <a:schemeClr val="tx1"/>
                          </a:solidFill>
                          <a:latin typeface="+mn-ea"/>
                          <a:ea typeface="+mn-ea"/>
                        </a:rPr>
                        <a:t> </a:t>
                      </a:r>
                      <a:r>
                        <a:rPr lang="ko-KR" altLang="en-US" sz="800" b="0" u="none" kern="1200" baseline="0" dirty="0" smtClean="0">
                          <a:solidFill>
                            <a:schemeClr val="tx1"/>
                          </a:solidFill>
                          <a:latin typeface="+mn-ea"/>
                          <a:ea typeface="+mn-ea"/>
                          <a:cs typeface="+mn-cs"/>
                        </a:rPr>
                        <a:t>배송비쿠폰을 </a:t>
                      </a:r>
                      <a:r>
                        <a:rPr lang="en-US" altLang="ko-KR" sz="800" b="0" u="none" kern="1200" baseline="0" dirty="0" smtClean="0">
                          <a:solidFill>
                            <a:schemeClr val="tx1"/>
                          </a:solidFill>
                          <a:latin typeface="+mn-ea"/>
                          <a:ea typeface="+mn-ea"/>
                          <a:cs typeface="+mn-cs"/>
                        </a:rPr>
                        <a:t>2</a:t>
                      </a:r>
                      <a:r>
                        <a:rPr lang="ko-KR" altLang="en-US" sz="800" b="0" u="none" kern="1200" baseline="0" dirty="0" smtClean="0">
                          <a:solidFill>
                            <a:schemeClr val="tx1"/>
                          </a:solidFill>
                          <a:latin typeface="+mn-ea"/>
                          <a:ea typeface="+mn-ea"/>
                          <a:cs typeface="+mn-cs"/>
                        </a:rPr>
                        <a:t>장 이상 보유 또는 뷰티포인트를 </a:t>
                      </a:r>
                      <a:r>
                        <a:rPr lang="ko-KR" altLang="en-US" sz="800" b="0" u="none" kern="1200" baseline="0" dirty="0" err="1" smtClean="0">
                          <a:solidFill>
                            <a:schemeClr val="tx1"/>
                          </a:solidFill>
                          <a:latin typeface="+mn-ea"/>
                          <a:ea typeface="+mn-ea"/>
                          <a:cs typeface="+mn-cs"/>
                        </a:rPr>
                        <a:t>회수비</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이상으로 보유 시 해당 영역 제공</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kern="1200" baseline="0" dirty="0" smtClean="0">
                          <a:solidFill>
                            <a:srgbClr val="00BC70"/>
                          </a:solidFill>
                          <a:latin typeface="+mn-lt"/>
                          <a:ea typeface="+mn-ea"/>
                          <a:cs typeface="+mn-cs"/>
                        </a:rPr>
                        <a:t># </a:t>
                      </a:r>
                      <a:r>
                        <a:rPr lang="ko-KR" altLang="en-US" sz="800" b="0" baseline="0" dirty="0" smtClean="0">
                          <a:solidFill>
                            <a:srgbClr val="00BC70"/>
                          </a:solidFill>
                        </a:rPr>
                        <a:t>기술한 내용 외에는 </a:t>
                      </a:r>
                      <a:r>
                        <a:rPr lang="ko-KR" altLang="en-US" sz="800" b="0" baseline="0" dirty="0" err="1" smtClean="0">
                          <a:solidFill>
                            <a:srgbClr val="00BC70"/>
                          </a:solidFill>
                        </a:rPr>
                        <a:t>반품신청</a:t>
                      </a:r>
                      <a:r>
                        <a:rPr lang="ko-KR" altLang="en-US" sz="800" b="0" baseline="0" dirty="0" smtClean="0">
                          <a:solidFill>
                            <a:srgbClr val="00BC70"/>
                          </a:solidFill>
                        </a:rPr>
                        <a:t> 화면 </a:t>
                      </a:r>
                      <a:r>
                        <a:rPr lang="ko-KR" altLang="en-US" sz="800" b="0" baseline="0" dirty="0" err="1" smtClean="0">
                          <a:solidFill>
                            <a:srgbClr val="00BC70"/>
                          </a:solidFill>
                        </a:rPr>
                        <a:t>회수비결제</a:t>
                      </a:r>
                      <a:r>
                        <a:rPr lang="ko-KR" altLang="en-US" sz="800" b="0" baseline="0" dirty="0" smtClean="0">
                          <a:solidFill>
                            <a:srgbClr val="00BC70"/>
                          </a:solidFill>
                        </a:rPr>
                        <a:t> 영역 기능과 동일</a:t>
                      </a:r>
                      <a:r>
                        <a:rPr lang="en-US" altLang="ko-KR" sz="800" b="0" u="none" baseline="0" dirty="0" smtClean="0">
                          <a:solidFill>
                            <a:srgbClr val="00BC70"/>
                          </a:solidFill>
                          <a:latin typeface="+mn-ea"/>
                          <a:ea typeface="+mn-ea"/>
                        </a:rPr>
                        <a:t>(Page ID: </a:t>
                      </a:r>
                      <a:r>
                        <a:rPr lang="en-US" altLang="ko-KR" sz="800" b="0" u="none" baseline="0" dirty="0" smtClean="0">
                          <a:solidFill>
                            <a:srgbClr val="00BC70"/>
                          </a:solidFill>
                          <a:latin typeface="+mn-lt"/>
                          <a:ea typeface="+mn-ea"/>
                        </a:rPr>
                        <a:t>####</a:t>
                      </a:r>
                      <a:r>
                        <a:rPr lang="en-US" altLang="ko-KR" sz="800" dirty="0" smtClean="0">
                          <a:solidFill>
                            <a:srgbClr val="00BC70"/>
                          </a:solidFill>
                        </a:rPr>
                        <a:t>)</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81" name="표 80"/>
          <p:cNvGraphicFramePr>
            <a:graphicFrameLocks noGrp="1"/>
          </p:cNvGraphicFramePr>
          <p:nvPr>
            <p:extLst/>
          </p:nvPr>
        </p:nvGraphicFramePr>
        <p:xfrm>
          <a:off x="1531103" y="1052736"/>
          <a:ext cx="7319599" cy="814174"/>
        </p:xfrm>
        <a:graphic>
          <a:graphicData uri="http://schemas.openxmlformats.org/drawingml/2006/table">
            <a:tbl>
              <a:tblPr firstRow="1" bandRow="1">
                <a:tableStyleId>{2D5ABB26-0587-4C30-8999-92F81FD0307C}</a:tableStyleId>
              </a:tblPr>
              <a:tblGrid>
                <a:gridCol w="7319599">
                  <a:extLst>
                    <a:ext uri="{9D8B030D-6E8A-4147-A177-3AD203B41FA5}">
                      <a16:colId xmlns:a16="http://schemas.microsoft.com/office/drawing/2014/main" val="977863895"/>
                    </a:ext>
                  </a:extLst>
                </a:gridCol>
              </a:tblGrid>
              <a:tr h="81417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회수지를</a:t>
                      </a:r>
                      <a:r>
                        <a:rPr lang="ko-KR" altLang="en-US" sz="800" dirty="0" smtClean="0">
                          <a:solidFill>
                            <a:schemeClr val="tx1">
                              <a:lumMod val="75000"/>
                              <a:lumOff val="25000"/>
                            </a:schemeClr>
                          </a:solidFill>
                          <a:latin typeface="+mn-ea"/>
                        </a:rPr>
                        <a:t> 등록해주세요</a:t>
                      </a:r>
                      <a:r>
                        <a:rPr lang="en-US" altLang="ko-KR" sz="800" dirty="0" smtClean="0">
                          <a:solidFill>
                            <a:schemeClr val="tx1">
                              <a:lumMod val="75000"/>
                              <a:lumOff val="25000"/>
                            </a:schemeClr>
                          </a:solidFill>
                          <a:latin typeface="+mn-ea"/>
                        </a:rPr>
                        <a: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bl>
          </a:graphicData>
        </a:graphic>
      </p:graphicFrame>
      <p:sp>
        <p:nvSpPr>
          <p:cNvPr id="83" name="사각형: 둥근 모서리 102">
            <a:extLst>
              <a:ext uri="{FF2B5EF4-FFF2-40B4-BE49-F238E27FC236}">
                <a16:creationId xmlns:a16="http://schemas.microsoft.com/office/drawing/2014/main" id="{2172766A-6A40-4D82-BA4A-1D132F6D8CDC}"/>
              </a:ext>
            </a:extLst>
          </p:cNvPr>
          <p:cNvSpPr/>
          <p:nvPr/>
        </p:nvSpPr>
        <p:spPr>
          <a:xfrm>
            <a:off x="4511824" y="1531603"/>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87" name="직사각형 86"/>
          <p:cNvSpPr/>
          <p:nvPr/>
        </p:nvSpPr>
        <p:spPr>
          <a:xfrm>
            <a:off x="1531103" y="1103356"/>
            <a:ext cx="1492585"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rgbClr val="0070C0"/>
                </a:solidFill>
              </a:rPr>
              <a:t>회수지</a:t>
            </a:r>
            <a:r>
              <a:rPr lang="ko-KR" altLang="en-US" sz="800" dirty="0" smtClean="0">
                <a:solidFill>
                  <a:srgbClr val="0070C0"/>
                </a:solidFill>
              </a:rPr>
              <a:t> 없을 시</a:t>
            </a:r>
            <a:endParaRPr lang="ko-KR" altLang="en-US" sz="800" dirty="0">
              <a:solidFill>
                <a:srgbClr val="0070C0"/>
              </a:solidFill>
            </a:endParaRPr>
          </a:p>
        </p:txBody>
      </p:sp>
      <p:sp>
        <p:nvSpPr>
          <p:cNvPr id="88" name="사각형: 둥근 모서리 102">
            <a:extLst>
              <a:ext uri="{FF2B5EF4-FFF2-40B4-BE49-F238E27FC236}">
                <a16:creationId xmlns:a16="http://schemas.microsoft.com/office/drawing/2014/main" id="{2172766A-6A40-4D82-BA4A-1D132F6D8CDC}"/>
              </a:ext>
            </a:extLst>
          </p:cNvPr>
          <p:cNvSpPr/>
          <p:nvPr/>
        </p:nvSpPr>
        <p:spPr>
          <a:xfrm>
            <a:off x="5178976" y="1531602"/>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5" name="직사각형 4"/>
          <p:cNvSpPr/>
          <p:nvPr/>
        </p:nvSpPr>
        <p:spPr>
          <a:xfrm>
            <a:off x="1437454" y="813851"/>
            <a:ext cx="697627" cy="215444"/>
          </a:xfrm>
          <a:prstGeom prst="rect">
            <a:avLst/>
          </a:prstGeom>
        </p:spPr>
        <p:txBody>
          <a:bodyPr wrap="none">
            <a:spAutoFit/>
          </a:bodyPr>
          <a:lstStyle/>
          <a:p>
            <a:pPr lvl="0">
              <a:defRPr/>
            </a:pPr>
            <a:r>
              <a:rPr lang="ko-KR" altLang="en-US" sz="800" b="1" dirty="0" err="1">
                <a:solidFill>
                  <a:prstClr val="black"/>
                </a:solidFill>
                <a:latin typeface="맑은 고딕" panose="020B0503020000020004" pitchFamily="50" charset="-127"/>
              </a:rPr>
              <a:t>회수지정보</a:t>
            </a:r>
            <a:endParaRPr lang="ko-KR" altLang="en-US" sz="800" b="1" dirty="0">
              <a:solidFill>
                <a:prstClr val="black"/>
              </a:solidFill>
              <a:latin typeface="맑은 고딕" panose="020B0503020000020004" pitchFamily="50" charset="-127"/>
            </a:endParaRPr>
          </a:p>
        </p:txBody>
      </p:sp>
      <p:graphicFrame>
        <p:nvGraphicFramePr>
          <p:cNvPr id="55" name="표 54"/>
          <p:cNvGraphicFramePr>
            <a:graphicFrameLocks noGrp="1"/>
          </p:cNvGraphicFramePr>
          <p:nvPr>
            <p:extLst>
              <p:ext uri="{D42A27DB-BD31-4B8C-83A1-F6EECF244321}">
                <p14:modId xmlns:p14="http://schemas.microsoft.com/office/powerpoint/2010/main" val="774515526"/>
              </p:ext>
            </p:extLst>
          </p:nvPr>
        </p:nvGraphicFramePr>
        <p:xfrm>
          <a:off x="1544469" y="2060848"/>
          <a:ext cx="7332831" cy="232809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5146354">
                  <a:extLst>
                    <a:ext uri="{9D8B030D-6E8A-4147-A177-3AD203B41FA5}">
                      <a16:colId xmlns:a16="http://schemas.microsoft.com/office/drawing/2014/main" val="249456048"/>
                    </a:ext>
                  </a:extLst>
                </a:gridCol>
              </a:tblGrid>
              <a:tr h="317624">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1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0566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566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67960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39536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sp>
        <p:nvSpPr>
          <p:cNvPr id="56" name="Button">
            <a:extLst>
              <a:ext uri="{FF2B5EF4-FFF2-40B4-BE49-F238E27FC236}">
                <a16:creationId xmlns:a16="http://schemas.microsoft.com/office/drawing/2014/main" id="{0B50D06C-82E3-4B5D-A60E-0FEAE2474059}"/>
              </a:ext>
            </a:extLst>
          </p:cNvPr>
          <p:cNvSpPr/>
          <p:nvPr/>
        </p:nvSpPr>
        <p:spPr>
          <a:xfrm>
            <a:off x="2575271" y="4085095"/>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a:solidFill>
                  <a:schemeClr val="tx1"/>
                </a:solidFill>
                <a:latin typeface="+mn-ea"/>
              </a:rPr>
              <a:t>배송 요청사항 </a:t>
            </a:r>
            <a:r>
              <a:rPr lang="ko-KR" altLang="en-US" sz="800" dirty="0" smtClean="0">
                <a:solidFill>
                  <a:schemeClr val="tx1"/>
                </a:solidFill>
                <a:latin typeface="+mn-ea"/>
              </a:rPr>
              <a:t>선택               </a:t>
            </a:r>
            <a:r>
              <a:rPr lang="ko-KR" altLang="en-US" sz="800" dirty="0" smtClean="0">
                <a:solidFill>
                  <a:schemeClr val="tx1"/>
                </a:solidFill>
              </a:rPr>
              <a:t>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grpSp>
        <p:nvGrpSpPr>
          <p:cNvPr id="57" name="그룹 56"/>
          <p:cNvGrpSpPr/>
          <p:nvPr/>
        </p:nvGrpSpPr>
        <p:grpSpPr>
          <a:xfrm>
            <a:off x="2579406" y="3764836"/>
            <a:ext cx="1163311" cy="159331"/>
            <a:chOff x="10150885" y="4176706"/>
            <a:chExt cx="1163311" cy="159331"/>
          </a:xfrm>
        </p:grpSpPr>
        <p:grpSp>
          <p:nvGrpSpPr>
            <p:cNvPr id="58" name="그룹 57"/>
            <p:cNvGrpSpPr/>
            <p:nvPr/>
          </p:nvGrpSpPr>
          <p:grpSpPr>
            <a:xfrm>
              <a:off x="10150885" y="4176706"/>
              <a:ext cx="1163311" cy="154495"/>
              <a:chOff x="7764043" y="2719676"/>
              <a:chExt cx="1163311" cy="154495"/>
            </a:xfrm>
          </p:grpSpPr>
          <p:sp>
            <p:nvSpPr>
              <p:cNvPr id="60" name="TextBox 59"/>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61"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62"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63"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59" name="타원 58">
              <a:extLst>
                <a:ext uri="{FF2B5EF4-FFF2-40B4-BE49-F238E27FC236}">
                  <a16:creationId xmlns:a16="http://schemas.microsoft.com/office/drawing/2014/main" id="{5B738E7D-4CD4-4871-80BC-4FD64221440C}"/>
                </a:ext>
              </a:extLst>
            </p:cNvPr>
            <p:cNvSpPr/>
            <p:nvPr/>
          </p:nvSpPr>
          <p:spPr>
            <a:xfrm>
              <a:off x="10809475" y="4217556"/>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1350224" y="207081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grpSp>
        <p:nvGrpSpPr>
          <p:cNvPr id="70" name="그룹 69"/>
          <p:cNvGrpSpPr/>
          <p:nvPr/>
        </p:nvGrpSpPr>
        <p:grpSpPr>
          <a:xfrm>
            <a:off x="3383098" y="3081747"/>
            <a:ext cx="1163311" cy="163433"/>
            <a:chOff x="2718994" y="4153023"/>
            <a:chExt cx="1163311" cy="163433"/>
          </a:xfrm>
        </p:grpSpPr>
        <p:grpSp>
          <p:nvGrpSpPr>
            <p:cNvPr id="71" name="그룹 70"/>
            <p:cNvGrpSpPr/>
            <p:nvPr/>
          </p:nvGrpSpPr>
          <p:grpSpPr>
            <a:xfrm>
              <a:off x="2718994" y="4153023"/>
              <a:ext cx="1163311" cy="154495"/>
              <a:chOff x="7764043" y="2719676"/>
              <a:chExt cx="1163311" cy="154495"/>
            </a:xfrm>
          </p:grpSpPr>
          <p:sp>
            <p:nvSpPr>
              <p:cNvPr id="73" name="TextBox 72"/>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74"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72" name="타원 71">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78" name="사각형: 둥근 모서리 102">
            <a:extLst>
              <a:ext uri="{FF2B5EF4-FFF2-40B4-BE49-F238E27FC236}">
                <a16:creationId xmlns:a16="http://schemas.microsoft.com/office/drawing/2014/main" id="{2172766A-6A40-4D82-BA4A-1D132F6D8CDC}"/>
              </a:ext>
            </a:extLst>
          </p:cNvPr>
          <p:cNvSpPr/>
          <p:nvPr/>
        </p:nvSpPr>
        <p:spPr>
          <a:xfrm>
            <a:off x="8195461" y="2129943"/>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grpSp>
        <p:nvGrpSpPr>
          <p:cNvPr id="79" name="그룹 78"/>
          <p:cNvGrpSpPr/>
          <p:nvPr/>
        </p:nvGrpSpPr>
        <p:grpSpPr>
          <a:xfrm>
            <a:off x="5898010" y="2129656"/>
            <a:ext cx="2255911" cy="198085"/>
            <a:chOff x="2495600" y="4030757"/>
            <a:chExt cx="2255911" cy="198085"/>
          </a:xfrm>
        </p:grpSpPr>
        <p:sp>
          <p:nvSpPr>
            <p:cNvPr id="80" name="사각형: 둥근 모서리 102">
              <a:extLst>
                <a:ext uri="{FF2B5EF4-FFF2-40B4-BE49-F238E27FC236}">
                  <a16:creationId xmlns:a16="http://schemas.microsoft.com/office/drawing/2014/main" id="{2172766A-6A40-4D82-BA4A-1D132F6D8CDC}"/>
                </a:ext>
              </a:extLst>
            </p:cNvPr>
            <p:cNvSpPr/>
            <p:nvPr/>
          </p:nvSpPr>
          <p:spPr>
            <a:xfrm>
              <a:off x="2495600" y="4030759"/>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82" name="사각형: 둥근 모서리 102">
              <a:extLst>
                <a:ext uri="{FF2B5EF4-FFF2-40B4-BE49-F238E27FC236}">
                  <a16:creationId xmlns:a16="http://schemas.microsoft.com/office/drawing/2014/main" id="{2172766A-6A40-4D82-BA4A-1D132F6D8CDC}"/>
                </a:ext>
              </a:extLst>
            </p:cNvPr>
            <p:cNvSpPr/>
            <p:nvPr/>
          </p:nvSpPr>
          <p:spPr>
            <a:xfrm>
              <a:off x="3168647" y="4030758"/>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a:solidFill>
                    <a:schemeClr val="tx1"/>
                  </a:solidFill>
                  <a:latin typeface="+mn-ea"/>
                </a:rPr>
                <a:t>CU</a:t>
              </a:r>
              <a:r>
                <a:rPr lang="ko-KR" altLang="en-US" sz="800" dirty="0" err="1">
                  <a:solidFill>
                    <a:schemeClr val="tx1"/>
                  </a:solidFill>
                  <a:latin typeface="+mn-ea"/>
                </a:rPr>
                <a:t>편의점픽업</a:t>
              </a:r>
              <a:endParaRPr lang="ko-KR" altLang="en-US" sz="800" dirty="0">
                <a:solidFill>
                  <a:schemeClr val="tx1"/>
                </a:solidFill>
                <a:latin typeface="+mn-ea"/>
              </a:endParaRPr>
            </a:p>
          </p:txBody>
        </p:sp>
        <p:sp>
          <p:nvSpPr>
            <p:cNvPr id="84" name="사각형: 둥근 모서리 102">
              <a:extLst>
                <a:ext uri="{FF2B5EF4-FFF2-40B4-BE49-F238E27FC236}">
                  <a16:creationId xmlns:a16="http://schemas.microsoft.com/office/drawing/2014/main" id="{2172766A-6A40-4D82-BA4A-1D132F6D8CDC}"/>
                </a:ext>
              </a:extLst>
            </p:cNvPr>
            <p:cNvSpPr/>
            <p:nvPr/>
          </p:nvSpPr>
          <p:spPr>
            <a:xfrm>
              <a:off x="3984398" y="4030757"/>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smtClean="0">
                  <a:solidFill>
                    <a:schemeClr val="tx1"/>
                  </a:solidFill>
                  <a:latin typeface="+mn-ea"/>
                </a:rPr>
                <a:t>GS</a:t>
              </a:r>
              <a:r>
                <a:rPr lang="ko-KR" altLang="en-US" sz="800" dirty="0" err="1" smtClean="0">
                  <a:solidFill>
                    <a:schemeClr val="tx1"/>
                  </a:solidFill>
                  <a:latin typeface="+mn-ea"/>
                </a:rPr>
                <a:t>편의점픽업</a:t>
              </a:r>
              <a:endParaRPr lang="ko-KR" altLang="en-US" sz="800" dirty="0">
                <a:solidFill>
                  <a:schemeClr val="tx1"/>
                </a:solidFill>
                <a:latin typeface="+mn-ea"/>
              </a:endParaRPr>
            </a:p>
          </p:txBody>
        </p:sp>
      </p:grpSp>
      <p:graphicFrame>
        <p:nvGraphicFramePr>
          <p:cNvPr id="103" name="표 102"/>
          <p:cNvGraphicFramePr>
            <a:graphicFrameLocks noGrp="1"/>
          </p:cNvGraphicFramePr>
          <p:nvPr>
            <p:extLst>
              <p:ext uri="{D42A27DB-BD31-4B8C-83A1-F6EECF244321}">
                <p14:modId xmlns:p14="http://schemas.microsoft.com/office/powerpoint/2010/main" val="1155271264"/>
              </p:ext>
            </p:extLst>
          </p:nvPr>
        </p:nvGraphicFramePr>
        <p:xfrm>
          <a:off x="1531103" y="4730385"/>
          <a:ext cx="7310828" cy="901729"/>
        </p:xfrm>
        <a:graphic>
          <a:graphicData uri="http://schemas.openxmlformats.org/drawingml/2006/table">
            <a:tbl>
              <a:tblPr firstRow="1" bandRow="1">
                <a:tableStyleId>{2D5ABB26-0587-4C30-8999-92F81FD0307C}</a:tableStyleId>
              </a:tblPr>
              <a:tblGrid>
                <a:gridCol w="2518832">
                  <a:extLst>
                    <a:ext uri="{9D8B030D-6E8A-4147-A177-3AD203B41FA5}">
                      <a16:colId xmlns:a16="http://schemas.microsoft.com/office/drawing/2014/main" val="977863895"/>
                    </a:ext>
                  </a:extLst>
                </a:gridCol>
                <a:gridCol w="4791996">
                  <a:extLst>
                    <a:ext uri="{9D8B030D-6E8A-4147-A177-3AD203B41FA5}">
                      <a16:colId xmlns:a16="http://schemas.microsoft.com/office/drawing/2014/main" val="356602255"/>
                    </a:ext>
                  </a:extLst>
                </a:gridCol>
              </a:tblGrid>
              <a:tr h="355723">
                <a:tc gridSpan="2">
                  <a:txBody>
                    <a:bodyPr/>
                    <a:lstStyle/>
                    <a:p>
                      <a:r>
                        <a:rPr lang="ko-KR" altLang="en-US" sz="900" b="1" dirty="0" smtClean="0">
                          <a:latin typeface="+mn-ea"/>
                        </a:rPr>
                        <a:t>교환배송비결제</a:t>
                      </a:r>
                      <a:endParaRPr lang="ko-KR" altLang="en-US" sz="900" b="1" dirty="0">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54600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dirty="0" smtClean="0">
                        <a:latin typeface="+mn-ea"/>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04" name="그룹 103"/>
          <p:cNvGrpSpPr/>
          <p:nvPr/>
        </p:nvGrpSpPr>
        <p:grpSpPr>
          <a:xfrm>
            <a:off x="1610639" y="5274917"/>
            <a:ext cx="1436408" cy="215444"/>
            <a:chOff x="2926412" y="2963063"/>
            <a:chExt cx="1436408" cy="215444"/>
          </a:xfrm>
        </p:grpSpPr>
        <p:sp>
          <p:nvSpPr>
            <p:cNvPr id="105" name="직사각형 104">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06" name="TextBox 105">
              <a:extLst>
                <a:ext uri="{FF2B5EF4-FFF2-40B4-BE49-F238E27FC236}">
                  <a16:creationId xmlns:a16="http://schemas.microsoft.com/office/drawing/2014/main" id="{3BE96798-3229-41C7-9D93-18E637BBD588}"/>
                </a:ext>
              </a:extLst>
            </p:cNvPr>
            <p:cNvSpPr txBox="1"/>
            <p:nvPr/>
          </p:nvSpPr>
          <p:spPr>
            <a:xfrm>
              <a:off x="3034401" y="2963063"/>
              <a:ext cx="1328419" cy="215444"/>
            </a:xfrm>
            <a:prstGeom prst="rect">
              <a:avLst/>
            </a:prstGeom>
            <a:noFill/>
          </p:spPr>
          <p:txBody>
            <a:bodyPr wrap="square" rtlCol="0">
              <a:spAutoFit/>
            </a:bodyPr>
            <a:lstStyle/>
            <a:p>
              <a:r>
                <a:rPr lang="ko-KR" altLang="en-US" sz="800" dirty="0" err="1" smtClean="0">
                  <a:latin typeface="+mn-ea"/>
                </a:rPr>
                <a:t>배송비쿠폰</a:t>
              </a:r>
              <a:r>
                <a:rPr lang="ko-KR" altLang="en-US" sz="800" dirty="0" smtClean="0">
                  <a:latin typeface="+mn-ea"/>
                </a:rPr>
                <a:t> 적용</a:t>
              </a:r>
              <a:endParaRPr lang="ko-KR" altLang="en-US" sz="800" dirty="0">
                <a:latin typeface="+mn-ea"/>
              </a:endParaRPr>
            </a:p>
          </p:txBody>
        </p:sp>
      </p:grpSp>
      <p:grpSp>
        <p:nvGrpSpPr>
          <p:cNvPr id="107" name="그룹 106"/>
          <p:cNvGrpSpPr/>
          <p:nvPr/>
        </p:nvGrpSpPr>
        <p:grpSpPr>
          <a:xfrm>
            <a:off x="2913822" y="5274917"/>
            <a:ext cx="2012196" cy="215444"/>
            <a:chOff x="2926412" y="2963063"/>
            <a:chExt cx="2012196" cy="215444"/>
          </a:xfrm>
        </p:grpSpPr>
        <p:sp>
          <p:nvSpPr>
            <p:cNvPr id="108" name="직사각형 107">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12" name="TextBox 111">
              <a:extLst>
                <a:ext uri="{FF2B5EF4-FFF2-40B4-BE49-F238E27FC236}">
                  <a16:creationId xmlns:a16="http://schemas.microsoft.com/office/drawing/2014/main" id="{3BE96798-3229-41C7-9D93-18E637BBD588}"/>
                </a:ext>
              </a:extLst>
            </p:cNvPr>
            <p:cNvSpPr txBox="1"/>
            <p:nvPr/>
          </p:nvSpPr>
          <p:spPr>
            <a:xfrm>
              <a:off x="3034402" y="2963063"/>
              <a:ext cx="1904206" cy="215444"/>
            </a:xfrm>
            <a:prstGeom prst="rect">
              <a:avLst/>
            </a:prstGeom>
            <a:noFill/>
          </p:spPr>
          <p:txBody>
            <a:bodyPr wrap="square" rtlCol="0">
              <a:spAutoFit/>
            </a:bodyPr>
            <a:lstStyle/>
            <a:p>
              <a:r>
                <a:rPr lang="ko-KR" altLang="en-US" sz="800" dirty="0" err="1" smtClean="0">
                  <a:latin typeface="+mn-ea"/>
                </a:rPr>
                <a:t>뷰티포인트</a:t>
              </a:r>
              <a:r>
                <a:rPr lang="ko-KR" altLang="en-US" sz="800" dirty="0" smtClean="0">
                  <a:latin typeface="+mn-ea"/>
                </a:rPr>
                <a:t> 적용 </a:t>
              </a:r>
              <a:r>
                <a:rPr lang="en-US" altLang="ko-KR" sz="800" dirty="0" smtClean="0">
                  <a:latin typeface="+mn-ea"/>
                </a:rPr>
                <a:t>(</a:t>
              </a:r>
              <a:r>
                <a:rPr lang="en-US" altLang="ko-KR" sz="800" dirty="0">
                  <a:solidFill>
                    <a:srgbClr val="00B050"/>
                  </a:solidFill>
                  <a:latin typeface="+mn-ea"/>
                </a:rPr>
                <a:t>7,000P</a:t>
              </a:r>
              <a:r>
                <a:rPr lang="en-US" altLang="ko-KR" sz="800" dirty="0" smtClean="0">
                  <a:latin typeface="+mn-ea"/>
                </a:rPr>
                <a:t>)</a:t>
              </a:r>
              <a:endParaRPr lang="ko-KR" altLang="en-US" sz="800" b="1" dirty="0">
                <a:latin typeface="+mn-ea"/>
              </a:endParaRPr>
            </a:p>
          </p:txBody>
        </p:sp>
      </p:grpSp>
      <p:sp>
        <p:nvSpPr>
          <p:cNvPr id="113" name="Oval 611">
            <a:extLst>
              <a:ext uri="{FF2B5EF4-FFF2-40B4-BE49-F238E27FC236}">
                <a16:creationId xmlns:a16="http://schemas.microsoft.com/office/drawing/2014/main" id="{8A3723C9-7A64-4677-9B95-EBFFA02C0DC4}"/>
              </a:ext>
            </a:extLst>
          </p:cNvPr>
          <p:cNvSpPr>
            <a:spLocks noChangeArrowheads="1"/>
          </p:cNvSpPr>
          <p:nvPr/>
        </p:nvSpPr>
        <p:spPr bwMode="auto">
          <a:xfrm>
            <a:off x="1331174" y="476480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aphicFrame>
        <p:nvGraphicFramePr>
          <p:cNvPr id="114" name="표 113"/>
          <p:cNvGraphicFramePr>
            <a:graphicFrameLocks noGrp="1"/>
          </p:cNvGraphicFramePr>
          <p:nvPr>
            <p:extLst>
              <p:ext uri="{D42A27DB-BD31-4B8C-83A1-F6EECF244321}">
                <p14:modId xmlns:p14="http://schemas.microsoft.com/office/powerpoint/2010/main" val="478746393"/>
              </p:ext>
            </p:extLst>
          </p:nvPr>
        </p:nvGraphicFramePr>
        <p:xfrm>
          <a:off x="1500535" y="5963122"/>
          <a:ext cx="7350166" cy="355723"/>
        </p:xfrm>
        <a:graphic>
          <a:graphicData uri="http://schemas.openxmlformats.org/drawingml/2006/table">
            <a:tbl>
              <a:tblPr firstRow="1" bandRow="1">
                <a:tableStyleId>{2D5ABB26-0587-4C30-8999-92F81FD0307C}</a:tableStyleId>
              </a:tblPr>
              <a:tblGrid>
                <a:gridCol w="7350166">
                  <a:extLst>
                    <a:ext uri="{9D8B030D-6E8A-4147-A177-3AD203B41FA5}">
                      <a16:colId xmlns:a16="http://schemas.microsoft.com/office/drawing/2014/main" val="977863895"/>
                    </a:ext>
                  </a:extLst>
                </a:gridCol>
              </a:tblGrid>
              <a:tr h="35572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결제수단</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3859395"/>
                  </a:ext>
                </a:extLst>
              </a:tr>
            </a:tbl>
          </a:graphicData>
        </a:graphic>
      </p:graphicFrame>
    </p:spTree>
    <p:extLst>
      <p:ext uri="{BB962C8B-B14F-4D97-AF65-F5344CB8AC3E}">
        <p14:creationId xmlns:p14="http://schemas.microsoft.com/office/powerpoint/2010/main" val="2710847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en-US" altLang="ko-KR" dirty="0"/>
              <a:t>_</a:t>
            </a:r>
            <a:r>
              <a:rPr lang="ko-KR" altLang="en-US" dirty="0" err="1"/>
              <a:t>교환제품</a:t>
            </a:r>
            <a:r>
              <a:rPr lang="ko-KR" altLang="en-US" dirty="0"/>
              <a:t> 선택</a:t>
            </a:r>
          </a:p>
        </p:txBody>
      </p:sp>
      <p:sp>
        <p:nvSpPr>
          <p:cNvPr id="5" name="부제목 4"/>
          <p:cNvSpPr>
            <a:spLocks noGrp="1"/>
          </p:cNvSpPr>
          <p:nvPr>
            <p:ph type="subTitle" idx="1"/>
          </p:nvPr>
        </p:nvSpPr>
        <p:spPr/>
        <p:txBody>
          <a:bodyPr/>
          <a:lstStyle/>
          <a:p>
            <a:r>
              <a:rPr lang="en-US" altLang="ko-KR" dirty="0" smtClean="0"/>
              <a:t>IN_PC_MYP_02_15</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858714605"/>
              </p:ext>
            </p:extLst>
          </p:nvPr>
        </p:nvGraphicFramePr>
        <p:xfrm>
          <a:off x="9000565" y="44624"/>
          <a:ext cx="3072099" cy="5987760"/>
        </p:xfrm>
        <a:graphic>
          <a:graphicData uri="http://schemas.openxmlformats.org/drawingml/2006/table">
            <a:tbl>
              <a:tblPr/>
              <a:tblGrid>
                <a:gridCol w="137459">
                  <a:extLst>
                    <a:ext uri="{9D8B030D-6E8A-4147-A177-3AD203B41FA5}">
                      <a16:colId xmlns:a16="http://schemas.microsoft.com/office/drawing/2014/main" val="20000"/>
                    </a:ext>
                  </a:extLst>
                </a:gridCol>
                <a:gridCol w="2934640">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교환금액정보</a:t>
                      </a:r>
                      <a:endParaRPr lang="en-US" altLang="ko-KR" sz="800" b="1"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회수비</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배송비가 무료일 시</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당사귀책</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무료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부과된 </a:t>
                      </a:r>
                      <a:r>
                        <a:rPr lang="ko-KR" altLang="en-US" sz="800" b="0" u="none" kern="1200" baseline="0" dirty="0" err="1" smtClean="0">
                          <a:solidFill>
                            <a:schemeClr val="tx1"/>
                          </a:solidFill>
                          <a:latin typeface="+mn-ea"/>
                          <a:ea typeface="+mn-ea"/>
                          <a:cs typeface="+mn-cs"/>
                        </a:rPr>
                        <a:t>회수비</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배송비가 있을 시 해당 금액 출력</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쿠폰할인이나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사용으로 </a:t>
                      </a:r>
                      <a:r>
                        <a:rPr lang="ko-KR" altLang="en-US" sz="800" b="0" u="none" kern="1200" baseline="0" dirty="0" err="1" smtClean="0">
                          <a:solidFill>
                            <a:schemeClr val="tx1"/>
                          </a:solidFill>
                          <a:latin typeface="+mn-ea"/>
                          <a:ea typeface="+mn-ea"/>
                          <a:cs typeface="+mn-cs"/>
                        </a:rPr>
                        <a:t>회수비가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 이 되었을 시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원으로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6-1. </a:t>
                      </a:r>
                      <a:r>
                        <a:rPr lang="ko-KR" altLang="en-US" sz="800" b="1" u="none" kern="1200" baseline="0" dirty="0" err="1" smtClean="0">
                          <a:solidFill>
                            <a:schemeClr val="tx1"/>
                          </a:solidFill>
                          <a:latin typeface="+mn-ea"/>
                          <a:ea typeface="+mn-ea"/>
                          <a:cs typeface="+mn-cs"/>
                        </a:rPr>
                        <a:t>회수비</a:t>
                      </a:r>
                      <a:r>
                        <a:rPr lang="en-US" altLang="ko-KR" sz="800" b="1" u="none" kern="1200" baseline="0" dirty="0" smtClean="0">
                          <a:solidFill>
                            <a:schemeClr val="tx1"/>
                          </a:solidFill>
                          <a:latin typeface="+mn-ea"/>
                          <a:ea typeface="+mn-ea"/>
                          <a:cs typeface="+mn-cs"/>
                        </a:rPr>
                        <a:t>+</a:t>
                      </a:r>
                      <a:r>
                        <a:rPr lang="ko-KR" altLang="en-US" sz="800" b="1" u="none" kern="1200" baseline="0" dirty="0" err="1" smtClean="0">
                          <a:solidFill>
                            <a:schemeClr val="tx1"/>
                          </a:solidFill>
                          <a:latin typeface="+mn-ea"/>
                          <a:ea typeface="+mn-ea"/>
                          <a:cs typeface="+mn-cs"/>
                        </a:rPr>
                        <a:t>배송비</a:t>
                      </a:r>
                      <a:r>
                        <a:rPr lang="ko-KR" altLang="en-US" sz="800" b="1" u="none" kern="1200" baseline="0" dirty="0" smtClean="0">
                          <a:solidFill>
                            <a:schemeClr val="tx1"/>
                          </a:solidFill>
                          <a:latin typeface="+mn-ea"/>
                          <a:ea typeface="+mn-ea"/>
                          <a:cs typeface="+mn-cs"/>
                        </a:rPr>
                        <a:t> 차감</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배송비에서</a:t>
                      </a:r>
                      <a:r>
                        <a:rPr lang="ko-KR" altLang="en-US" sz="800" b="0" u="none" kern="1200" baseline="0" dirty="0" smtClean="0">
                          <a:solidFill>
                            <a:schemeClr val="tx1"/>
                          </a:solidFill>
                          <a:latin typeface="+mn-ea"/>
                          <a:ea typeface="+mn-ea"/>
                          <a:cs typeface="+mn-cs"/>
                        </a:rPr>
                        <a:t> 차감된 금액이 있을 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쿠폰할인이</a:t>
                      </a:r>
                      <a:r>
                        <a:rPr lang="ko-KR" altLang="en-US" sz="800" b="0" u="none" kern="1200" baseline="0" dirty="0" smtClean="0">
                          <a:solidFill>
                            <a:schemeClr val="tx1"/>
                          </a:solidFill>
                          <a:latin typeface="+mn-ea"/>
                          <a:ea typeface="+mn-ea"/>
                          <a:cs typeface="+mn-cs"/>
                        </a:rPr>
                        <a:t> 적용되었을 시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쿠폰할인</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사용하여 차감했을 시 </a:t>
                      </a:r>
                      <a:endParaRPr lang="en-US" altLang="ko-KR" sz="800" b="0" u="none" kern="1200" baseline="0" dirty="0" smtClean="0">
                        <a:solidFill>
                          <a:schemeClr val="tx1"/>
                        </a:solidFill>
                        <a:latin typeface="+mn-ea"/>
                        <a:ea typeface="+mn-ea"/>
                        <a:cs typeface="+mn-cs"/>
                      </a:endParaRPr>
                    </a:p>
                    <a:p>
                      <a:pPr marL="85725" marR="0" lvl="0" indent="95250" algn="l" defTabSz="844083" rtl="0" eaLnBrk="1" fontAlgn="auto" latinLnBrk="1" hangingPunct="1">
                        <a:lnSpc>
                          <a:spcPts val="1200"/>
                        </a:lnSpc>
                        <a:spcBef>
                          <a:spcPts val="0"/>
                        </a:spcBef>
                        <a:spcAft>
                          <a:spcPts val="0"/>
                        </a:spcAft>
                        <a:buClrTx/>
                        <a:buSzTx/>
                        <a:buFontTx/>
                        <a:buNone/>
                        <a:tabLst/>
                        <a:defRPr/>
                      </a:pP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a:t>
                      </a:r>
                      <a:r>
                        <a:rPr lang="en-US" altLang="ko-KR" sz="800" b="0" u="none" kern="1200" baseline="0" dirty="0" smtClean="0">
                          <a:solidFill>
                            <a:schemeClr val="tx1"/>
                          </a:solidFill>
                          <a:latin typeface="+mn-ea"/>
                          <a:ea typeface="+mn-ea"/>
                          <a:cs typeface="+mn-cs"/>
                        </a:rPr>
                        <a:t> -$0,000$P’</a:t>
                      </a:r>
                      <a:r>
                        <a:rPr lang="ko-KR" altLang="en-US" sz="800" b="0" u="none" kern="1200" baseline="0" dirty="0" smtClean="0">
                          <a:solidFill>
                            <a:schemeClr val="tx1"/>
                          </a:solidFill>
                          <a:latin typeface="+mn-ea"/>
                          <a:ea typeface="+mn-ea"/>
                          <a:cs typeface="+mn-cs"/>
                        </a:rPr>
                        <a:t>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6-2. </a:t>
                      </a:r>
                      <a:r>
                        <a:rPr lang="ko-KR" altLang="en-US" sz="800" b="1" u="none" kern="1200" baseline="0" dirty="0" smtClean="0">
                          <a:solidFill>
                            <a:schemeClr val="tx1"/>
                          </a:solidFill>
                          <a:latin typeface="+mn-ea"/>
                          <a:ea typeface="+mn-ea"/>
                          <a:cs typeface="+mn-cs"/>
                        </a:rPr>
                        <a:t>추가결제금액</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교환배송비가 </a:t>
                      </a:r>
                      <a:r>
                        <a:rPr lang="ko-KR" altLang="en-US" sz="800" b="0" u="none" kern="1200" baseline="0" dirty="0" err="1" smtClean="0">
                          <a:solidFill>
                            <a:schemeClr val="tx1"/>
                          </a:solidFill>
                          <a:latin typeface="+mn-ea"/>
                          <a:ea typeface="+mn-ea"/>
                          <a:cs typeface="+mn-cs"/>
                        </a:rPr>
                        <a:t>무료일시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쿠폰 또는 뷰티포인트로 전액 </a:t>
                      </a:r>
                      <a:r>
                        <a:rPr lang="ko-KR" altLang="en-US" sz="800" b="0" u="none" kern="1200" baseline="0" dirty="0" err="1" smtClean="0">
                          <a:solidFill>
                            <a:schemeClr val="tx1"/>
                          </a:solidFill>
                          <a:latin typeface="+mn-ea"/>
                          <a:ea typeface="+mn-ea"/>
                          <a:cs typeface="+mn-cs"/>
                        </a:rPr>
                        <a:t>차감됐을</a:t>
                      </a:r>
                      <a:r>
                        <a:rPr lang="ko-KR" altLang="en-US" sz="800" b="0" u="none" kern="1200" baseline="0" dirty="0" smtClean="0">
                          <a:solidFill>
                            <a:schemeClr val="tx1"/>
                          </a:solidFill>
                          <a:latin typeface="+mn-ea"/>
                          <a:ea typeface="+mn-ea"/>
                          <a:cs typeface="+mn-cs"/>
                        </a:rPr>
                        <a:t> 시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원으로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결제할 금액이 있을 시 해당 금액 출력</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교환신청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추가결제금액이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원일 시 </a:t>
                      </a:r>
                      <a:r>
                        <a:rPr lang="ko-KR" altLang="en-US" sz="800" b="0" u="none" kern="1200" baseline="0" dirty="0" err="1" smtClean="0">
                          <a:solidFill>
                            <a:schemeClr val="tx1"/>
                          </a:solidFill>
                          <a:latin typeface="+mn-ea"/>
                          <a:ea typeface="+mn-ea"/>
                          <a:cs typeface="+mn-cs"/>
                        </a:rPr>
                        <a:t>버튼명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교환신청</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추가결제금액이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원일 시 </a:t>
                      </a:r>
                      <a:r>
                        <a:rPr lang="ko-KR" altLang="en-US" sz="800" b="0" u="none" kern="1200" baseline="0" dirty="0" err="1" smtClean="0">
                          <a:solidFill>
                            <a:schemeClr val="tx1"/>
                          </a:solidFill>
                          <a:latin typeface="+mn-ea"/>
                          <a:ea typeface="+mn-ea"/>
                          <a:cs typeface="+mn-cs"/>
                        </a:rPr>
                        <a:t>버튼명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교환신청</a:t>
                      </a: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결제</a:t>
                      </a:r>
                      <a:r>
                        <a:rPr lang="en-US" altLang="ko-KR" sz="800" b="0" u="none" kern="1200" baseline="0" dirty="0" smtClean="0">
                          <a:solidFill>
                            <a:schemeClr val="tx1"/>
                          </a:solidFill>
                          <a:latin typeface="+mn-ea"/>
                          <a:ea typeface="+mn-ea"/>
                          <a:cs typeface="+mn-cs"/>
                        </a:rPr>
                        <a:t>)</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아래와 같은 케이스에서 </a:t>
                      </a:r>
                      <a:r>
                        <a:rPr lang="ko-KR" altLang="en-US" sz="800" b="0" u="none" kern="1200" baseline="0" dirty="0" err="1" smtClean="0">
                          <a:solidFill>
                            <a:schemeClr val="tx1"/>
                          </a:solidFill>
                          <a:latin typeface="+mn-ea"/>
                          <a:ea typeface="+mn-ea"/>
                          <a:cs typeface="+mn-cs"/>
                        </a:rPr>
                        <a:t>교환신청</a:t>
                      </a:r>
                      <a:r>
                        <a:rPr lang="ko-KR" altLang="en-US" sz="800" b="0" u="none" kern="1200" baseline="0" dirty="0" smtClean="0">
                          <a:solidFill>
                            <a:schemeClr val="tx1"/>
                          </a:solidFill>
                          <a:latin typeface="+mn-ea"/>
                          <a:ea typeface="+mn-ea"/>
                          <a:cs typeface="+mn-cs"/>
                        </a:rPr>
                        <a:t> 버튼 비활성화 처리</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교환제품</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미선택</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회수지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미입력</a:t>
                      </a:r>
                      <a:endParaRPr lang="en-US" altLang="ko-KR" sz="800" b="0" u="none" kern="1200" baseline="0" dirty="0" smtClean="0">
                        <a:solidFill>
                          <a:schemeClr val="tx1"/>
                        </a:solidFill>
                        <a:latin typeface="+mn-ea"/>
                        <a:ea typeface="+mn-ea"/>
                        <a:cs typeface="+mn-cs"/>
                      </a:endParaRPr>
                    </a:p>
                    <a:p>
                      <a:pPr marL="271463" marR="0" indent="-93663" algn="l" defTabSz="844083" rtl="0" eaLnBrk="1" fontAlgn="auto" latinLnBrk="1" hangingPunct="1">
                        <a:lnSpc>
                          <a:spcPts val="12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미입력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비활성화 버튼 선택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교환 가능 기한이 지났을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교환 불가한 제품이 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추가결제금액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교환신청</a:t>
                      </a:r>
                      <a:r>
                        <a:rPr lang="ko-KR" altLang="en-US" sz="800" b="0" u="none" kern="1200" baseline="0" dirty="0" smtClean="0">
                          <a:solidFill>
                            <a:schemeClr val="tx1"/>
                          </a:solidFill>
                          <a:latin typeface="+mn-ea"/>
                          <a:ea typeface="+mn-ea"/>
                          <a:cs typeface="+mn-cs"/>
                        </a:rPr>
                        <a:t> 완료 화면 호출</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활성화 버튼 선택</a:t>
                      </a:r>
                      <a:r>
                        <a:rPr lang="en-US" altLang="ko-KR" sz="800" b="0" u="none" kern="1200" baseline="0" dirty="0" smtClean="0">
                          <a:solidFill>
                            <a:schemeClr val="tx1"/>
                          </a:solidFill>
                          <a:latin typeface="+mn-ea"/>
                          <a:ea typeface="+mn-ea"/>
                          <a:cs typeface="+mn-cs"/>
                        </a:rPr>
                        <a:t>_</a:t>
                      </a:r>
                      <a:r>
                        <a:rPr lang="ko-KR" altLang="en-US" sz="800" b="0" u="none" kern="1200" baseline="0" dirty="0" smtClean="0">
                          <a:solidFill>
                            <a:schemeClr val="tx1"/>
                          </a:solidFill>
                          <a:latin typeface="+mn-ea"/>
                          <a:ea typeface="+mn-ea"/>
                          <a:cs typeface="+mn-cs"/>
                        </a:rPr>
                        <a:t>추가결제금액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선택한 결제수단으로 결제완료 </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err="1" smtClean="0">
                          <a:solidFill>
                            <a:schemeClr val="tx1"/>
                          </a:solidFill>
                          <a:latin typeface="+mn-ea"/>
                          <a:ea typeface="+mn-ea"/>
                          <a:cs typeface="+mn-cs"/>
                          <a:sym typeface="Wingdings" panose="05000000000000000000" pitchFamily="2" charset="2"/>
                        </a:rPr>
                        <a:t>교환</a:t>
                      </a:r>
                      <a:r>
                        <a:rPr lang="ko-KR" altLang="en-US" sz="800" b="0" u="none" kern="1200" baseline="0" dirty="0" err="1" smtClean="0">
                          <a:solidFill>
                            <a:schemeClr val="tx1"/>
                          </a:solidFill>
                          <a:latin typeface="+mn-ea"/>
                          <a:ea typeface="+mn-ea"/>
                          <a:cs typeface="+mn-cs"/>
                        </a:rPr>
                        <a:t>신청</a:t>
                      </a:r>
                      <a:r>
                        <a:rPr lang="ko-KR" altLang="en-US" sz="800" b="0" u="none" kern="1200" baseline="0" dirty="0" smtClean="0">
                          <a:solidFill>
                            <a:schemeClr val="tx1"/>
                          </a:solidFill>
                          <a:latin typeface="+mn-ea"/>
                          <a:ea typeface="+mn-ea"/>
                          <a:cs typeface="+mn-cs"/>
                        </a:rPr>
                        <a:t> 완료 화면 호출</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a:t>
                      </a:r>
                      <a:r>
                        <a:rPr lang="en-US" altLang="ko-KR" sz="800" dirty="0" smtClean="0">
                          <a:solidFill>
                            <a:srgbClr val="00BC70"/>
                          </a:solidFill>
                        </a:rPr>
                        <a:t> ####)</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kern="1200" dirty="0" smtClean="0">
                          <a:solidFill>
                            <a:schemeClr val="tx1"/>
                          </a:solidFill>
                          <a:latin typeface="+mn-lt"/>
                          <a:ea typeface="+mn-ea"/>
                          <a:cs typeface="+mn-cs"/>
                        </a:rPr>
                        <a:t>결제 실패 시 추가결제실패 화면 호출</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a:t>
                      </a:r>
                      <a:r>
                        <a:rPr lang="en-US" altLang="ko-KR" sz="800" b="0" dirty="0" smtClean="0">
                          <a:solidFill>
                            <a:srgbClr val="00BC70"/>
                          </a:solidFill>
                        </a:rPr>
                        <a:t> ####)</a:t>
                      </a:r>
                      <a:endParaRPr lang="ko-KR" altLang="en-US" sz="800" b="1" kern="1200" dirty="0" smtClean="0">
                        <a:solidFill>
                          <a:schemeClr val="tx1"/>
                        </a:solidFill>
                        <a:latin typeface="+mn-lt"/>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strike="noStrike" baseline="0" dirty="0" smtClean="0">
                          <a:solidFill>
                            <a:schemeClr val="tx1"/>
                          </a:solidFill>
                          <a:latin typeface="+mn-ea"/>
                          <a:ea typeface="+mn-ea"/>
                        </a:rPr>
                        <a:t>이전</a:t>
                      </a:r>
                      <a:endParaRPr lang="en-US" altLang="ko-KR" sz="800" b="1" u="none" strike="noStrike" baseline="0" dirty="0" smtClean="0">
                        <a:solidFill>
                          <a:schemeClr val="tx1"/>
                        </a:solidFill>
                        <a:latin typeface="+mn-ea"/>
                        <a:ea typeface="+mn-ea"/>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alert</a:t>
                      </a:r>
                      <a:r>
                        <a:rPr lang="ko-KR" altLang="en-US" sz="800" b="0" u="none" kern="1200" baseline="0" dirty="0" smtClean="0">
                          <a:solidFill>
                            <a:schemeClr val="tx1"/>
                          </a:solidFill>
                          <a:latin typeface="+mn-ea"/>
                          <a:ea typeface="+mn-ea"/>
                          <a:cs typeface="+mn-cs"/>
                        </a:rPr>
                        <a:t>으로 이전 화면으로 이동 의사 확인 후 승인 시 </a:t>
                      </a:r>
                      <a:r>
                        <a:rPr lang="ko-KR" altLang="en-US" sz="800" dirty="0" err="1" smtClean="0"/>
                        <a:t>반품신청</a:t>
                      </a:r>
                      <a:r>
                        <a:rPr lang="en-US" altLang="ko-KR" sz="800" dirty="0" smtClean="0"/>
                        <a:t>_</a:t>
                      </a:r>
                      <a:r>
                        <a:rPr lang="ko-KR" altLang="en-US" sz="800" dirty="0" err="1" smtClean="0"/>
                        <a:t>반품사유</a:t>
                      </a:r>
                      <a:r>
                        <a:rPr lang="ko-KR" altLang="en-US" sz="800" dirty="0" smtClean="0"/>
                        <a:t> 선택</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화면으로 이동</a:t>
                      </a:r>
                      <a:r>
                        <a:rPr lang="en-US" altLang="ko-KR" sz="800" b="0" u="none" kern="1200" baseline="0" dirty="0" smtClean="0">
                          <a:solidFill>
                            <a:schemeClr val="tx1"/>
                          </a:solidFill>
                          <a:latin typeface="+mn-ea"/>
                          <a:ea typeface="+mn-ea"/>
                          <a:cs typeface="+mn-cs"/>
                        </a:rPr>
                        <a:t>(</a:t>
                      </a:r>
                      <a:r>
                        <a:rPr lang="en-US" altLang="ko-KR" sz="800" b="0" u="none" kern="1200" baseline="0" dirty="0" smtClean="0">
                          <a:solidFill>
                            <a:srgbClr val="00BC70"/>
                          </a:solidFill>
                          <a:latin typeface="+mn-ea"/>
                          <a:ea typeface="+mn-ea"/>
                          <a:cs typeface="+mn-cs"/>
                        </a:rPr>
                        <a:t>Page ID:</a:t>
                      </a:r>
                      <a:r>
                        <a:rPr lang="en-US" altLang="ko-KR" sz="800" dirty="0" smtClean="0">
                          <a:solidFill>
                            <a:srgbClr val="00BC70"/>
                          </a:solidFill>
                        </a:rPr>
                        <a:t> ####</a:t>
                      </a:r>
                      <a:r>
                        <a:rPr lang="en-US" altLang="ko-KR" sz="800" dirty="0" smtClean="0"/>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en-US" altLang="ko-KR" sz="800" dirty="0" smtClean="0"/>
                        <a:t>‘</a:t>
                      </a:r>
                      <a:r>
                        <a:rPr lang="ko-KR" altLang="en-US" sz="800" dirty="0" err="1" smtClean="0"/>
                        <a:t>교환신청</a:t>
                      </a:r>
                      <a:r>
                        <a:rPr lang="en-US" altLang="ko-KR" sz="800" dirty="0" smtClean="0"/>
                        <a:t>_</a:t>
                      </a:r>
                      <a:r>
                        <a:rPr lang="ko-KR" altLang="en-US" sz="800" dirty="0" err="1" smtClean="0"/>
                        <a:t>교환사유</a:t>
                      </a:r>
                      <a:r>
                        <a:rPr lang="en-US" altLang="ko-KR" sz="800" dirty="0" smtClean="0"/>
                        <a:t>’</a:t>
                      </a:r>
                      <a:r>
                        <a:rPr lang="ko-KR" altLang="en-US" sz="800" dirty="0" smtClean="0"/>
                        <a:t> 화면에 입력했던 정보 유지된 상태</a:t>
                      </a:r>
                      <a:endParaRPr lang="en-US" altLang="ko-KR" sz="800" dirty="0" smtClean="0"/>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취소</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alert</a:t>
                      </a:r>
                      <a:r>
                        <a:rPr lang="ko-KR" altLang="en-US" sz="800" b="0" u="none" baseline="0" dirty="0" smtClean="0">
                          <a:solidFill>
                            <a:schemeClr val="tx1"/>
                          </a:solidFill>
                          <a:latin typeface="+mn-ea"/>
                          <a:ea typeface="+mn-ea"/>
                        </a:rPr>
                        <a:t>으로 취소 의사 확인 후 </a:t>
                      </a:r>
                      <a:r>
                        <a:rPr lang="ko-KR" altLang="en-US" sz="800" b="0" u="none" baseline="0" dirty="0" err="1" smtClean="0">
                          <a:solidFill>
                            <a:schemeClr val="tx1"/>
                          </a:solidFill>
                          <a:latin typeface="+mn-ea"/>
                          <a:ea typeface="+mn-ea"/>
                        </a:rPr>
                        <a:t>교환신청</a:t>
                      </a:r>
                      <a:r>
                        <a:rPr lang="ko-KR" altLang="en-US" sz="800" b="0" u="none" baseline="0" dirty="0" smtClean="0">
                          <a:solidFill>
                            <a:schemeClr val="tx1"/>
                          </a:solidFill>
                          <a:latin typeface="+mn-ea"/>
                          <a:ea typeface="+mn-ea"/>
                        </a:rPr>
                        <a:t> 화면을 호출한 화면으로 이동</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68" name="표 6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153" name="TextBox 152"/>
          <p:cNvSpPr txBox="1"/>
          <p:nvPr/>
        </p:nvSpPr>
        <p:spPr>
          <a:xfrm>
            <a:off x="1468754" y="3327593"/>
            <a:ext cx="877163" cy="230832"/>
          </a:xfrm>
          <a:prstGeom prst="rect">
            <a:avLst/>
          </a:prstGeom>
          <a:noFill/>
        </p:spPr>
        <p:txBody>
          <a:bodyPr wrap="none" rtlCol="0">
            <a:spAutoFit/>
          </a:bodyPr>
          <a:lstStyle/>
          <a:p>
            <a:r>
              <a:rPr lang="ko-KR" altLang="en-US" sz="900" b="1" dirty="0" smtClean="0">
                <a:latin typeface="+mn-ea"/>
              </a:rPr>
              <a:t>교환금액정보</a:t>
            </a:r>
            <a:endParaRPr lang="ko-KR" altLang="en-US" sz="900" b="1" dirty="0">
              <a:latin typeface="+mn-ea"/>
            </a:endParaRPr>
          </a:p>
        </p:txBody>
      </p:sp>
      <p:graphicFrame>
        <p:nvGraphicFramePr>
          <p:cNvPr id="157" name="표 156"/>
          <p:cNvGraphicFramePr>
            <a:graphicFrameLocks noGrp="1"/>
          </p:cNvGraphicFramePr>
          <p:nvPr>
            <p:extLst>
              <p:ext uri="{D42A27DB-BD31-4B8C-83A1-F6EECF244321}">
                <p14:modId xmlns:p14="http://schemas.microsoft.com/office/powerpoint/2010/main" val="2713674037"/>
              </p:ext>
            </p:extLst>
          </p:nvPr>
        </p:nvGraphicFramePr>
        <p:xfrm>
          <a:off x="1500535" y="734705"/>
          <a:ext cx="7350166" cy="2016224"/>
        </p:xfrm>
        <a:graphic>
          <a:graphicData uri="http://schemas.openxmlformats.org/drawingml/2006/table">
            <a:tbl>
              <a:tblPr firstRow="1" bandRow="1">
                <a:tableStyleId>{2D5ABB26-0587-4C30-8999-92F81FD0307C}</a:tableStyleId>
              </a:tblPr>
              <a:tblGrid>
                <a:gridCol w="1115187">
                  <a:extLst>
                    <a:ext uri="{9D8B030D-6E8A-4147-A177-3AD203B41FA5}">
                      <a16:colId xmlns:a16="http://schemas.microsoft.com/office/drawing/2014/main" val="977863895"/>
                    </a:ext>
                  </a:extLst>
                </a:gridCol>
                <a:gridCol w="1504066">
                  <a:extLst>
                    <a:ext uri="{9D8B030D-6E8A-4147-A177-3AD203B41FA5}">
                      <a16:colId xmlns:a16="http://schemas.microsoft.com/office/drawing/2014/main" val="356602255"/>
                    </a:ext>
                  </a:extLst>
                </a:gridCol>
                <a:gridCol w="4730913">
                  <a:extLst>
                    <a:ext uri="{9D8B030D-6E8A-4147-A177-3AD203B41FA5}">
                      <a16:colId xmlns:a16="http://schemas.microsoft.com/office/drawing/2014/main" val="249456048"/>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결제수단</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166050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grpSp>
        <p:nvGrpSpPr>
          <p:cNvPr id="54" name="그룹 53"/>
          <p:cNvGrpSpPr/>
          <p:nvPr/>
        </p:nvGrpSpPr>
        <p:grpSpPr>
          <a:xfrm>
            <a:off x="1494890" y="2794471"/>
            <a:ext cx="7273913" cy="507917"/>
            <a:chOff x="5234104" y="4303701"/>
            <a:chExt cx="7273913" cy="507917"/>
          </a:xfrm>
        </p:grpSpPr>
        <p:grpSp>
          <p:nvGrpSpPr>
            <p:cNvPr id="55" name="그룹 54"/>
            <p:cNvGrpSpPr/>
            <p:nvPr/>
          </p:nvGrpSpPr>
          <p:grpSpPr>
            <a:xfrm>
              <a:off x="5298536" y="4303701"/>
              <a:ext cx="2250679" cy="215444"/>
              <a:chOff x="2926412" y="2963063"/>
              <a:chExt cx="2250679" cy="215444"/>
            </a:xfrm>
          </p:grpSpPr>
          <p:sp>
            <p:nvSpPr>
              <p:cNvPr id="57" name="직사각형 56">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58" name="TextBox 57">
                <a:extLst>
                  <a:ext uri="{FF2B5EF4-FFF2-40B4-BE49-F238E27FC236}">
                    <a16:creationId xmlns:a16="http://schemas.microsoft.com/office/drawing/2014/main" id="{3BE96798-3229-41C7-9D93-18E637BBD588}"/>
                  </a:ext>
                </a:extLst>
              </p:cNvPr>
              <p:cNvSpPr txBox="1"/>
              <p:nvPr/>
            </p:nvSpPr>
            <p:spPr>
              <a:xfrm>
                <a:off x="3034401" y="2963063"/>
                <a:ext cx="2142690" cy="215444"/>
              </a:xfrm>
              <a:prstGeom prst="rect">
                <a:avLst/>
              </a:prstGeom>
              <a:noFill/>
            </p:spPr>
            <p:txBody>
              <a:bodyPr wrap="square" rtlCol="0">
                <a:spAutoFit/>
              </a:bodyPr>
              <a:lstStyle/>
              <a:p>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구매 조건 및 결제 진행 동의</a:t>
                </a:r>
                <a:endParaRPr lang="ko-KR" altLang="en-US" sz="800" dirty="0">
                  <a:latin typeface="+mn-ea"/>
                </a:endParaRPr>
              </a:p>
            </p:txBody>
          </p:sp>
        </p:grpSp>
        <p:sp>
          <p:nvSpPr>
            <p:cNvPr id="56" name="TextBox 55">
              <a:extLst>
                <a:ext uri="{FF2B5EF4-FFF2-40B4-BE49-F238E27FC236}">
                  <a16:creationId xmlns:a16="http://schemas.microsoft.com/office/drawing/2014/main" id="{3BE96798-3229-41C7-9D93-18E637BBD588}"/>
                </a:ext>
              </a:extLst>
            </p:cNvPr>
            <p:cNvSpPr txBox="1"/>
            <p:nvPr/>
          </p:nvSpPr>
          <p:spPr>
            <a:xfrm>
              <a:off x="5234104" y="4473064"/>
              <a:ext cx="7273913" cy="338554"/>
            </a:xfrm>
            <a:prstGeom prst="rect">
              <a:avLst/>
            </a:prstGeom>
            <a:noFill/>
          </p:spPr>
          <p:txBody>
            <a:bodyPr wrap="square" rtlCol="0">
              <a:spAutoFit/>
            </a:bodyPr>
            <a:lstStyle/>
            <a:p>
              <a:pPr marL="88900" indent="-88900">
                <a:buFont typeface="Arial" panose="020B0604020202020204" pitchFamily="34" charset="0"/>
                <a:buChar char="•"/>
              </a:pPr>
              <a:r>
                <a:rPr lang="ko-KR" altLang="en-US" sz="800" dirty="0" smtClean="0">
                  <a:solidFill>
                    <a:schemeClr val="tx1">
                      <a:lumMod val="50000"/>
                      <a:lumOff val="50000"/>
                    </a:schemeClr>
                  </a:solidFill>
                </a:rPr>
                <a:t>주문할 </a:t>
              </a:r>
              <a:r>
                <a:rPr lang="ko-KR" altLang="en-US" sz="800" dirty="0">
                  <a:solidFill>
                    <a:schemeClr val="tx1">
                      <a:lumMod val="50000"/>
                      <a:lumOff val="50000"/>
                    </a:schemeClr>
                  </a:solidFill>
                </a:rPr>
                <a:t>제품의 제품명</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제품가격</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배송정보를 확인하였으며</a:t>
              </a:r>
              <a:r>
                <a:rPr lang="en-US" altLang="ko-KR" sz="800" dirty="0">
                  <a:solidFill>
                    <a:schemeClr val="tx1">
                      <a:lumMod val="50000"/>
                      <a:lumOff val="50000"/>
                    </a:schemeClr>
                  </a:solidFill>
                </a:rPr>
                <a:t>, </a:t>
              </a:r>
              <a:r>
                <a:rPr lang="ko-KR" altLang="en-US" sz="800" dirty="0">
                  <a:solidFill>
                    <a:schemeClr val="tx1">
                      <a:lumMod val="50000"/>
                      <a:lumOff val="50000"/>
                    </a:schemeClr>
                  </a:solidFill>
                </a:rPr>
                <a:t>구매 진행에 동의합니다</a:t>
              </a:r>
              <a:r>
                <a:rPr lang="en-US" altLang="ko-KR" sz="800" dirty="0">
                  <a:solidFill>
                    <a:schemeClr val="tx1">
                      <a:lumMod val="50000"/>
                      <a:lumOff val="50000"/>
                    </a:schemeClr>
                  </a:solidFill>
                </a:rPr>
                <a:t>.(</a:t>
              </a:r>
              <a:r>
                <a:rPr lang="ko-KR" altLang="en-US" sz="800" dirty="0">
                  <a:solidFill>
                    <a:schemeClr val="tx1">
                      <a:lumMod val="50000"/>
                      <a:lumOff val="50000"/>
                    </a:schemeClr>
                  </a:solidFill>
                </a:rPr>
                <a:t>전자상거래법 제</a:t>
              </a:r>
              <a:r>
                <a:rPr lang="en-US" altLang="ko-KR" sz="800" dirty="0">
                  <a:solidFill>
                    <a:schemeClr val="tx1">
                      <a:lumMod val="50000"/>
                      <a:lumOff val="50000"/>
                    </a:schemeClr>
                  </a:solidFill>
                </a:rPr>
                <a:t>8</a:t>
              </a:r>
              <a:r>
                <a:rPr lang="ko-KR" altLang="en-US" sz="800" dirty="0">
                  <a:solidFill>
                    <a:schemeClr val="tx1">
                      <a:lumMod val="50000"/>
                      <a:lumOff val="50000"/>
                    </a:schemeClr>
                  </a:solidFill>
                </a:rPr>
                <a:t>조 제</a:t>
              </a:r>
              <a:r>
                <a:rPr lang="en-US" altLang="ko-KR" sz="800" dirty="0">
                  <a:solidFill>
                    <a:schemeClr val="tx1">
                      <a:lumMod val="50000"/>
                      <a:lumOff val="50000"/>
                    </a:schemeClr>
                  </a:solidFill>
                </a:rPr>
                <a:t>2</a:t>
              </a:r>
              <a:r>
                <a:rPr lang="ko-KR" altLang="en-US" sz="800" dirty="0">
                  <a:solidFill>
                    <a:schemeClr val="tx1">
                      <a:lumMod val="50000"/>
                      <a:lumOff val="50000"/>
                    </a:schemeClr>
                  </a:solidFill>
                </a:rPr>
                <a:t>항</a:t>
              </a:r>
              <a:r>
                <a:rPr lang="en-US" altLang="ko-KR" sz="800" dirty="0">
                  <a:solidFill>
                    <a:schemeClr val="tx1">
                      <a:lumMod val="50000"/>
                      <a:lumOff val="50000"/>
                    </a:schemeClr>
                  </a:solidFill>
                </a:rPr>
                <a:t>) </a:t>
              </a:r>
              <a:endParaRPr lang="en-US" altLang="ko-KR" sz="800" dirty="0" smtClean="0">
                <a:solidFill>
                  <a:schemeClr val="tx1">
                    <a:lumMod val="50000"/>
                    <a:lumOff val="50000"/>
                  </a:schemeClr>
                </a:solidFill>
              </a:endParaRPr>
            </a:p>
            <a:p>
              <a:pPr marL="88900" indent="-88900">
                <a:buFont typeface="Arial" panose="020B0604020202020204" pitchFamily="34" charset="0"/>
                <a:buChar char="•"/>
              </a:pPr>
              <a:r>
                <a:rPr lang="ko-KR" altLang="en-US" sz="800" dirty="0">
                  <a:solidFill>
                    <a:schemeClr val="tx1">
                      <a:lumMod val="50000"/>
                      <a:lumOff val="50000"/>
                    </a:schemeClr>
                  </a:solidFill>
                  <a:latin typeface="Courier New" panose="02070309020205020404" pitchFamily="49" charset="0"/>
                </a:rPr>
                <a:t>미성년자가 체결한 계약은 법정대리인이 동의하지 않는 경우</a:t>
              </a:r>
              <a:r>
                <a:rPr lang="en-US" altLang="ko-KR" sz="800" dirty="0">
                  <a:solidFill>
                    <a:schemeClr val="tx1">
                      <a:lumMod val="50000"/>
                      <a:lumOff val="50000"/>
                    </a:schemeClr>
                  </a:solidFill>
                  <a:latin typeface="Courier New" panose="02070309020205020404" pitchFamily="49" charset="0"/>
                </a:rPr>
                <a:t>, </a:t>
              </a:r>
              <a:r>
                <a:rPr lang="ko-KR" altLang="en-US" sz="800" dirty="0">
                  <a:solidFill>
                    <a:schemeClr val="tx1">
                      <a:lumMod val="50000"/>
                      <a:lumOff val="50000"/>
                    </a:schemeClr>
                  </a:solidFill>
                  <a:latin typeface="Courier New" panose="02070309020205020404" pitchFamily="49" charset="0"/>
                </a:rPr>
                <a:t>본인 또는 법정대리인이 취소할 수 있습니다</a:t>
              </a:r>
              <a:r>
                <a:rPr lang="en-US" altLang="ko-KR" sz="800" dirty="0" smtClean="0">
                  <a:solidFill>
                    <a:schemeClr val="tx1">
                      <a:lumMod val="50000"/>
                      <a:lumOff val="50000"/>
                    </a:schemeClr>
                  </a:solidFill>
                  <a:latin typeface="Courier New" panose="02070309020205020404" pitchFamily="49" charset="0"/>
                </a:rPr>
                <a:t>.</a:t>
              </a:r>
              <a:endParaRPr lang="ko-KR" altLang="en-US" sz="800" dirty="0">
                <a:solidFill>
                  <a:schemeClr val="tx1">
                    <a:lumMod val="50000"/>
                    <a:lumOff val="50000"/>
                  </a:schemeClr>
                </a:solidFill>
                <a:latin typeface="+mn-ea"/>
              </a:endParaRPr>
            </a:p>
          </p:txBody>
        </p:sp>
      </p:grpSp>
      <p:grpSp>
        <p:nvGrpSpPr>
          <p:cNvPr id="59" name="그룹 58"/>
          <p:cNvGrpSpPr/>
          <p:nvPr/>
        </p:nvGrpSpPr>
        <p:grpSpPr>
          <a:xfrm>
            <a:off x="1673920" y="1276862"/>
            <a:ext cx="7094884" cy="1330051"/>
            <a:chOff x="12446148" y="483296"/>
            <a:chExt cx="3295650" cy="4774217"/>
          </a:xfrm>
        </p:grpSpPr>
        <p:pic>
          <p:nvPicPr>
            <p:cNvPr id="60" name="그림 59"/>
            <p:cNvPicPr>
              <a:picLocks noChangeAspect="1"/>
            </p:cNvPicPr>
            <p:nvPr/>
          </p:nvPicPr>
          <p:blipFill rotWithShape="1">
            <a:blip r:embed="rId2"/>
            <a:srcRect t="7522"/>
            <a:stretch/>
          </p:blipFill>
          <p:spPr>
            <a:xfrm>
              <a:off x="12446148" y="483296"/>
              <a:ext cx="3295650" cy="4774217"/>
            </a:xfrm>
            <a:prstGeom prst="rect">
              <a:avLst/>
            </a:prstGeom>
          </p:spPr>
        </p:pic>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638164"/>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13920358" y="4833647"/>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dirty="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485719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14887959" y="431064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grpSp>
      <p:sp>
        <p:nvSpPr>
          <p:cNvPr id="161" name="사각형: 둥근 모서리 92">
            <a:extLst>
              <a:ext uri="{FF2B5EF4-FFF2-40B4-BE49-F238E27FC236}">
                <a16:creationId xmlns:a16="http://schemas.microsoft.com/office/drawing/2014/main" id="{2A18CAD1-978E-453D-B4C0-E427E20CB864}"/>
              </a:ext>
            </a:extLst>
          </p:cNvPr>
          <p:cNvSpPr/>
          <p:nvPr/>
        </p:nvSpPr>
        <p:spPr>
          <a:xfrm>
            <a:off x="1526044" y="1170367"/>
            <a:ext cx="7373189" cy="1484214"/>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smtClean="0">
                <a:solidFill>
                  <a:schemeClr val="bg1"/>
                </a:solidFill>
                <a:latin typeface="+mn-ea"/>
              </a:rPr>
              <a:t>(</a:t>
            </a:r>
            <a:r>
              <a:rPr lang="ko-KR" altLang="en-US" sz="800" b="1" dirty="0">
                <a:solidFill>
                  <a:schemeClr val="bg1"/>
                </a:solidFill>
                <a:latin typeface="+mn-ea"/>
              </a:rPr>
              <a:t>유의사항</a:t>
            </a:r>
            <a:r>
              <a:rPr lang="en-US" altLang="ko-KR" sz="800" b="1" dirty="0">
                <a:solidFill>
                  <a:schemeClr val="bg1"/>
                </a:solidFill>
                <a:latin typeface="+mn-ea"/>
              </a:rPr>
              <a:t>, </a:t>
            </a:r>
            <a:r>
              <a:rPr lang="ko-KR" altLang="en-US" sz="800" b="1" dirty="0" smtClean="0">
                <a:solidFill>
                  <a:schemeClr val="bg1"/>
                </a:solidFill>
                <a:latin typeface="+mn-ea"/>
              </a:rPr>
              <a:t>무이자 </a:t>
            </a:r>
            <a:r>
              <a:rPr lang="ko-KR" altLang="en-US" sz="800" b="1" dirty="0">
                <a:solidFill>
                  <a:schemeClr val="bg1"/>
                </a:solidFill>
                <a:latin typeface="+mn-ea"/>
              </a:rPr>
              <a:t>행사 정보 영역 까지 </a:t>
            </a:r>
            <a:r>
              <a:rPr lang="ko-KR" altLang="en-US" sz="800" b="1" dirty="0" err="1">
                <a:solidFill>
                  <a:schemeClr val="bg1"/>
                </a:solidFill>
                <a:latin typeface="+mn-ea"/>
              </a:rPr>
              <a:t>토스페이먼츠</a:t>
            </a:r>
            <a:r>
              <a:rPr lang="ko-KR" altLang="en-US" sz="800" b="1" dirty="0">
                <a:solidFill>
                  <a:schemeClr val="bg1"/>
                </a:solidFill>
                <a:latin typeface="+mn-ea"/>
              </a:rPr>
              <a:t> 영역</a:t>
            </a:r>
            <a:r>
              <a:rPr lang="en-US" altLang="ko-KR" sz="800" b="1" dirty="0">
                <a:solidFill>
                  <a:schemeClr val="bg1"/>
                </a:solidFill>
                <a:latin typeface="+mn-ea"/>
              </a:rPr>
              <a:t>)</a:t>
            </a:r>
          </a:p>
        </p:txBody>
      </p:sp>
      <p:graphicFrame>
        <p:nvGraphicFramePr>
          <p:cNvPr id="39" name="표 38"/>
          <p:cNvGraphicFramePr>
            <a:graphicFrameLocks noGrp="1"/>
          </p:cNvGraphicFramePr>
          <p:nvPr>
            <p:extLst>
              <p:ext uri="{D42A27DB-BD31-4B8C-83A1-F6EECF244321}">
                <p14:modId xmlns:p14="http://schemas.microsoft.com/office/powerpoint/2010/main" val="1659909002"/>
              </p:ext>
            </p:extLst>
          </p:nvPr>
        </p:nvGraphicFramePr>
        <p:xfrm>
          <a:off x="1574799" y="3570901"/>
          <a:ext cx="7275901" cy="950865"/>
        </p:xfrm>
        <a:graphic>
          <a:graphicData uri="http://schemas.openxmlformats.org/drawingml/2006/table">
            <a:tbl>
              <a:tblPr firstRow="1" bandRow="1">
                <a:tableStyleId>{2D5ABB26-0587-4C30-8999-92F81FD0307C}</a:tableStyleId>
              </a:tblPr>
              <a:tblGrid>
                <a:gridCol w="3322449">
                  <a:extLst>
                    <a:ext uri="{9D8B030D-6E8A-4147-A177-3AD203B41FA5}">
                      <a16:colId xmlns:a16="http://schemas.microsoft.com/office/drawing/2014/main" val="1827514643"/>
                    </a:ext>
                  </a:extLst>
                </a:gridCol>
                <a:gridCol w="3953452">
                  <a:extLst>
                    <a:ext uri="{9D8B030D-6E8A-4147-A177-3AD203B41FA5}">
                      <a16:colId xmlns:a16="http://schemas.microsoft.com/office/drawing/2014/main" val="3409155024"/>
                    </a:ext>
                  </a:extLst>
                </a:gridCol>
              </a:tblGrid>
              <a:tr h="302793">
                <a:tc>
                  <a:txBody>
                    <a:bodyPr/>
                    <a:lstStyle/>
                    <a:p>
                      <a:r>
                        <a:rPr lang="ko-KR" altLang="en-US" sz="800" b="1" dirty="0" err="1" smtClean="0">
                          <a:solidFill>
                            <a:schemeClr val="tx1">
                              <a:lumMod val="75000"/>
                              <a:lumOff val="25000"/>
                            </a:schemeClr>
                          </a:solidFill>
                          <a:latin typeface="+mn-ea"/>
                        </a:rPr>
                        <a:t>교환배송비</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8962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-5,000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584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추가결제금액</a:t>
                      </a: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598912"/>
                  </a:ext>
                </a:extLst>
              </a:tr>
            </a:tbl>
          </a:graphicData>
        </a:graphic>
      </p:graphicFrame>
      <p:sp>
        <p:nvSpPr>
          <p:cNvPr id="41" name="직사각형 40"/>
          <p:cNvSpPr/>
          <p:nvPr/>
        </p:nvSpPr>
        <p:spPr>
          <a:xfrm>
            <a:off x="1561918" y="4569042"/>
            <a:ext cx="7288782" cy="488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ko-KR" altLang="en-US" sz="800" dirty="0" err="1">
                <a:solidFill>
                  <a:schemeClr val="tx1">
                    <a:lumMod val="50000"/>
                    <a:lumOff val="50000"/>
                  </a:schemeClr>
                </a:solidFill>
              </a:rPr>
              <a:t>샘플마켓</a:t>
            </a:r>
            <a:r>
              <a:rPr lang="ko-KR" altLang="en-US" sz="800" dirty="0">
                <a:solidFill>
                  <a:schemeClr val="tx1">
                    <a:lumMod val="50000"/>
                    <a:lumOff val="50000"/>
                  </a:schemeClr>
                </a:solidFill>
              </a:rPr>
              <a:t> 제품</a:t>
            </a:r>
            <a:r>
              <a:rPr lang="en-US" altLang="ko-KR" sz="800" dirty="0">
                <a:solidFill>
                  <a:schemeClr val="tx1">
                    <a:lumMod val="50000"/>
                    <a:lumOff val="50000"/>
                  </a:schemeClr>
                </a:solidFill>
              </a:rPr>
              <a:t>, </a:t>
            </a:r>
            <a:r>
              <a:rPr lang="ko-KR" altLang="en-US" sz="800" dirty="0" err="1">
                <a:solidFill>
                  <a:schemeClr val="tx1">
                    <a:lumMod val="50000"/>
                    <a:lumOff val="50000"/>
                  </a:schemeClr>
                </a:solidFill>
              </a:rPr>
              <a:t>증정품</a:t>
            </a:r>
            <a:r>
              <a:rPr lang="en-US" altLang="ko-KR" sz="800" dirty="0">
                <a:solidFill>
                  <a:schemeClr val="tx1">
                    <a:lumMod val="50000"/>
                    <a:lumOff val="50000"/>
                  </a:schemeClr>
                </a:solidFill>
              </a:rPr>
              <a:t>, </a:t>
            </a:r>
            <a:r>
              <a:rPr lang="ko-KR" altLang="en-US" sz="800" dirty="0" err="1">
                <a:solidFill>
                  <a:schemeClr val="tx1">
                    <a:lumMod val="50000"/>
                    <a:lumOff val="50000"/>
                  </a:schemeClr>
                </a:solidFill>
              </a:rPr>
              <a:t>체험단</a:t>
            </a:r>
            <a:r>
              <a:rPr lang="ko-KR" altLang="en-US" sz="800" dirty="0">
                <a:solidFill>
                  <a:schemeClr val="tx1">
                    <a:lumMod val="50000"/>
                    <a:lumOff val="50000"/>
                  </a:schemeClr>
                </a:solidFill>
              </a:rPr>
              <a:t> 제품에 문제가 있어 교환이 필요할 시 고객센터로 </a:t>
            </a:r>
            <a:r>
              <a:rPr lang="ko-KR" altLang="en-US" sz="800" dirty="0" smtClean="0">
                <a:solidFill>
                  <a:schemeClr val="tx1">
                    <a:lumMod val="50000"/>
                    <a:lumOff val="50000"/>
                  </a:schemeClr>
                </a:solidFill>
              </a:rPr>
              <a:t>문의해 주세요</a:t>
            </a:r>
            <a:r>
              <a:rPr lang="en-US" altLang="ko-KR" sz="800" dirty="0" smtClean="0">
                <a:solidFill>
                  <a:schemeClr val="tx1">
                    <a:lumMod val="50000"/>
                    <a:lumOff val="50000"/>
                  </a:schemeClr>
                </a:solidFill>
              </a:rPr>
              <a:t>.</a:t>
            </a:r>
          </a:p>
          <a:p>
            <a:pPr marL="85725" indent="-85725">
              <a:buFont typeface="Arial" panose="020B0604020202020204" pitchFamily="34" charset="0"/>
              <a:buChar char="•"/>
            </a:pPr>
            <a:r>
              <a:rPr lang="ko-KR" altLang="en-US" sz="800" dirty="0" smtClean="0">
                <a:solidFill>
                  <a:schemeClr val="tx1">
                    <a:lumMod val="50000"/>
                    <a:lumOff val="50000"/>
                  </a:schemeClr>
                </a:solidFill>
              </a:rPr>
              <a:t>판매중지</a:t>
            </a:r>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일시품절</a:t>
            </a:r>
            <a:r>
              <a:rPr lang="ko-KR" altLang="en-US" sz="800" dirty="0" smtClean="0">
                <a:solidFill>
                  <a:schemeClr val="tx1">
                    <a:lumMod val="50000"/>
                    <a:lumOff val="50000"/>
                  </a:schemeClr>
                </a:solidFill>
              </a:rPr>
              <a:t> 제품의 교환을 원할 시 고객센터로 문의해 주세요</a:t>
            </a:r>
            <a:r>
              <a:rPr lang="en-US" altLang="ko-KR" sz="800" dirty="0" smtClean="0">
                <a:solidFill>
                  <a:schemeClr val="tx1">
                    <a:lumMod val="50000"/>
                    <a:lumOff val="50000"/>
                  </a:schemeClr>
                </a:solidFill>
              </a:rPr>
              <a:t>. </a:t>
            </a:r>
            <a:r>
              <a:rPr lang="en-US" altLang="ko-KR" sz="800" dirty="0">
                <a:solidFill>
                  <a:schemeClr val="tx1">
                    <a:lumMod val="50000"/>
                    <a:lumOff val="50000"/>
                  </a:schemeClr>
                </a:solidFill>
              </a:rPr>
              <a:t>(</a:t>
            </a:r>
            <a:r>
              <a:rPr lang="ko-KR" altLang="en-US" sz="800" dirty="0">
                <a:solidFill>
                  <a:schemeClr val="tx1">
                    <a:lumMod val="50000"/>
                    <a:lumOff val="50000"/>
                  </a:schemeClr>
                </a:solidFill>
              </a:rPr>
              <a:t>고객센터</a:t>
            </a:r>
            <a:r>
              <a:rPr lang="en-US" altLang="ko-KR" sz="800" dirty="0">
                <a:solidFill>
                  <a:schemeClr val="tx1">
                    <a:lumMod val="50000"/>
                    <a:lumOff val="50000"/>
                  </a:schemeClr>
                </a:solidFill>
              </a:rPr>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smtClean="0">
                <a:solidFill>
                  <a:prstClr val="white">
                    <a:lumMod val="65000"/>
                  </a:prstClr>
                </a:solidFill>
                <a:latin typeface="맑은 고딕" panose="020B0503020000020004" pitchFamily="50" charset="-127"/>
              </a:rPr>
              <a:t>)</a:t>
            </a:r>
            <a:endParaRPr lang="en-US" altLang="ko-KR" sz="800" dirty="0">
              <a:solidFill>
                <a:prstClr val="white">
                  <a:lumMod val="65000"/>
                </a:prstClr>
              </a:solidFill>
              <a:latin typeface="맑은 고딕" panose="020B0503020000020004" pitchFamily="50" charset="-127"/>
            </a:endParaRPr>
          </a:p>
        </p:txBody>
      </p:sp>
      <p:sp>
        <p:nvSpPr>
          <p:cNvPr id="42" name="직사각형 41"/>
          <p:cNvSpPr/>
          <p:nvPr/>
        </p:nvSpPr>
        <p:spPr>
          <a:xfrm>
            <a:off x="72427" y="6258050"/>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grpSp>
        <p:nvGrpSpPr>
          <p:cNvPr id="3" name="그룹 2"/>
          <p:cNvGrpSpPr/>
          <p:nvPr/>
        </p:nvGrpSpPr>
        <p:grpSpPr>
          <a:xfrm>
            <a:off x="1497780" y="5851426"/>
            <a:ext cx="7334524" cy="337938"/>
            <a:chOff x="9108471" y="4847201"/>
            <a:chExt cx="7334524" cy="337938"/>
          </a:xfrm>
        </p:grpSpPr>
        <p:sp>
          <p:nvSpPr>
            <p:cNvPr id="97" name="모서리가 둥근 직사각형 265">
              <a:extLst>
                <a:ext uri="{FF2B5EF4-FFF2-40B4-BE49-F238E27FC236}">
                  <a16:creationId xmlns:a16="http://schemas.microsoft.com/office/drawing/2014/main" id="{31616FFB-3FF0-C846-C1A8-366204588010}"/>
                </a:ext>
              </a:extLst>
            </p:cNvPr>
            <p:cNvSpPr/>
            <p:nvPr/>
          </p:nvSpPr>
          <p:spPr>
            <a:xfrm>
              <a:off x="11474443" y="4847201"/>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교환신청</a:t>
              </a:r>
              <a:endParaRPr lang="ko-KR" altLang="en-US" sz="800" b="1" dirty="0">
                <a:solidFill>
                  <a:schemeClr val="bg1"/>
                </a:solidFill>
              </a:endParaRPr>
            </a:p>
          </p:txBody>
        </p:sp>
        <p:grpSp>
          <p:nvGrpSpPr>
            <p:cNvPr id="29" name="그룹 28"/>
            <p:cNvGrpSpPr/>
            <p:nvPr/>
          </p:nvGrpSpPr>
          <p:grpSpPr>
            <a:xfrm>
              <a:off x="9108471" y="4847201"/>
              <a:ext cx="2312221" cy="337938"/>
              <a:chOff x="1497780" y="5616040"/>
              <a:chExt cx="2328444" cy="337938"/>
            </a:xfrm>
          </p:grpSpPr>
          <p:sp>
            <p:nvSpPr>
              <p:cNvPr id="30" name="모서리가 둥근 직사각형 264">
                <a:extLst>
                  <a:ext uri="{FF2B5EF4-FFF2-40B4-BE49-F238E27FC236}">
                    <a16:creationId xmlns:a16="http://schemas.microsoft.com/office/drawing/2014/main" id="{F6DF594A-5B81-9C31-51F8-1802D3355EA8}"/>
                  </a:ext>
                </a:extLst>
              </p:cNvPr>
              <p:cNvSpPr/>
              <p:nvPr/>
            </p:nvSpPr>
            <p:spPr>
              <a:xfrm>
                <a:off x="1497780" y="5616040"/>
                <a:ext cx="1141836"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31" name="모서리가 둥근 직사각형 264">
                <a:extLst>
                  <a:ext uri="{FF2B5EF4-FFF2-40B4-BE49-F238E27FC236}">
                    <a16:creationId xmlns:a16="http://schemas.microsoft.com/office/drawing/2014/main" id="{F6DF594A-5B81-9C31-51F8-1802D3355EA8}"/>
                  </a:ext>
                </a:extLst>
              </p:cNvPr>
              <p:cNvSpPr/>
              <p:nvPr/>
            </p:nvSpPr>
            <p:spPr>
              <a:xfrm>
                <a:off x="2659824" y="5616040"/>
                <a:ext cx="1166400"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이전</a:t>
                </a:r>
                <a:endParaRPr lang="ko-KR" altLang="en-US" sz="800" b="1" dirty="0">
                  <a:solidFill>
                    <a:schemeClr val="tx1"/>
                  </a:solidFill>
                </a:endParaRPr>
              </a:p>
            </p:txBody>
          </p:sp>
        </p:grpSp>
      </p:gr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1378430" y="346969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1452457" y="3907422"/>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6-1</a:t>
            </a:r>
            <a:endParaRPr lang="en-US" altLang="ko-KR" sz="800" b="1" kern="0" dirty="0">
              <a:solidFill>
                <a:sysClr val="window" lastClr="FFFFFF"/>
              </a:solidFill>
              <a:latin typeface="맑은 고딕"/>
              <a:ea typeface="맑은 고딕"/>
            </a:endParaRPr>
          </a:p>
        </p:txBody>
      </p:sp>
      <p:sp>
        <p:nvSpPr>
          <p:cNvPr id="44" name="Oval 611">
            <a:extLst>
              <a:ext uri="{FF2B5EF4-FFF2-40B4-BE49-F238E27FC236}">
                <a16:creationId xmlns:a16="http://schemas.microsoft.com/office/drawing/2014/main" id="{8A3723C9-7A64-4677-9B95-EBFFA02C0DC4}"/>
              </a:ext>
            </a:extLst>
          </p:cNvPr>
          <p:cNvSpPr>
            <a:spLocks noChangeArrowheads="1"/>
          </p:cNvSpPr>
          <p:nvPr/>
        </p:nvSpPr>
        <p:spPr bwMode="auto">
          <a:xfrm>
            <a:off x="1480099" y="4243708"/>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6-2</a:t>
            </a:r>
            <a:endParaRPr lang="en-US" altLang="ko-KR" sz="800" b="1" kern="0" dirty="0">
              <a:solidFill>
                <a:sysClr val="window" lastClr="FFFFFF"/>
              </a:solidFill>
              <a:latin typeface="맑은 고딕"/>
              <a:ea typeface="맑은 고딕"/>
            </a:endParaRPr>
          </a:p>
        </p:txBody>
      </p:sp>
      <p:sp>
        <p:nvSpPr>
          <p:cNvPr id="45" name="모서리가 둥근 직사각형 265">
            <a:extLst>
              <a:ext uri="{FF2B5EF4-FFF2-40B4-BE49-F238E27FC236}">
                <a16:creationId xmlns:a16="http://schemas.microsoft.com/office/drawing/2014/main" id="{31616FFB-3FF0-C846-C1A8-366204588010}"/>
              </a:ext>
            </a:extLst>
          </p:cNvPr>
          <p:cNvSpPr/>
          <p:nvPr/>
        </p:nvSpPr>
        <p:spPr>
          <a:xfrm>
            <a:off x="3866205" y="5118240"/>
            <a:ext cx="4968552" cy="337938"/>
          </a:xfrm>
          <a:prstGeom prst="roundRect">
            <a:avLst>
              <a:gd name="adj" fmla="val 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교환신청</a:t>
            </a:r>
            <a:r>
              <a:rPr lang="en-US" altLang="ko-KR" sz="800" b="1" dirty="0">
                <a:solidFill>
                  <a:schemeClr val="bg1"/>
                </a:solidFill>
              </a:rPr>
              <a:t>(5,000</a:t>
            </a:r>
            <a:r>
              <a:rPr lang="ko-KR" altLang="en-US" sz="800" b="1" dirty="0">
                <a:solidFill>
                  <a:schemeClr val="bg1"/>
                </a:solidFill>
              </a:rPr>
              <a:t>원 결제</a:t>
            </a:r>
            <a:r>
              <a:rPr lang="en-US" altLang="ko-KR" sz="800" b="1" dirty="0">
                <a:solidFill>
                  <a:schemeClr val="bg1"/>
                </a:solidFill>
              </a:rPr>
              <a:t>)</a:t>
            </a:r>
            <a:endParaRPr lang="ko-KR" altLang="en-US" sz="800" b="1" dirty="0">
              <a:solidFill>
                <a:schemeClr val="bg1"/>
              </a:solidFill>
            </a:endParaRPr>
          </a:p>
        </p:txBody>
      </p:sp>
      <p:sp>
        <p:nvSpPr>
          <p:cNvPr id="46" name="모서리가 둥근 직사각형 265">
            <a:extLst>
              <a:ext uri="{FF2B5EF4-FFF2-40B4-BE49-F238E27FC236}">
                <a16:creationId xmlns:a16="http://schemas.microsoft.com/office/drawing/2014/main" id="{31616FFB-3FF0-C846-C1A8-366204588010}"/>
              </a:ext>
            </a:extLst>
          </p:cNvPr>
          <p:cNvSpPr/>
          <p:nvPr/>
        </p:nvSpPr>
        <p:spPr>
          <a:xfrm>
            <a:off x="3872357" y="6230308"/>
            <a:ext cx="497899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교환신청</a:t>
            </a:r>
            <a:endParaRPr lang="ko-KR" altLang="en-US" sz="800" b="1" dirty="0">
              <a:solidFill>
                <a:schemeClr val="bg1"/>
              </a:solidFill>
            </a:endParaRPr>
          </a:p>
        </p:txBody>
      </p:sp>
      <p:sp>
        <p:nvSpPr>
          <p:cNvPr id="47" name="모서리가 둥근 직사각형 265">
            <a:extLst>
              <a:ext uri="{FF2B5EF4-FFF2-40B4-BE49-F238E27FC236}">
                <a16:creationId xmlns:a16="http://schemas.microsoft.com/office/drawing/2014/main" id="{31616FFB-3FF0-C846-C1A8-366204588010}"/>
              </a:ext>
            </a:extLst>
          </p:cNvPr>
          <p:cNvSpPr/>
          <p:nvPr/>
        </p:nvSpPr>
        <p:spPr>
          <a:xfrm>
            <a:off x="3865285" y="5487176"/>
            <a:ext cx="497899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교환신청</a:t>
            </a:r>
            <a:r>
              <a:rPr lang="en-US" altLang="ko-KR" sz="800" b="1" dirty="0">
                <a:solidFill>
                  <a:schemeClr val="bg1"/>
                </a:solidFill>
              </a:rPr>
              <a:t>(5,000</a:t>
            </a:r>
            <a:r>
              <a:rPr lang="ko-KR" altLang="en-US" sz="800" b="1" dirty="0">
                <a:solidFill>
                  <a:schemeClr val="bg1"/>
                </a:solidFill>
              </a:rPr>
              <a:t>원 결제</a:t>
            </a:r>
            <a:r>
              <a:rPr lang="en-US" altLang="ko-KR" sz="800" b="1" dirty="0">
                <a:solidFill>
                  <a:schemeClr val="bg1"/>
                </a:solidFill>
              </a:rPr>
              <a:t>)</a:t>
            </a:r>
            <a:endParaRPr lang="ko-KR" altLang="en-US" sz="800" b="1" dirty="0">
              <a:solidFill>
                <a:schemeClr val="bg1"/>
              </a:solidFill>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3771557" y="5098367"/>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1465711" y="5754106"/>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2659438" y="5767245"/>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172865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959946131"/>
              </p:ext>
            </p:extLst>
          </p:nvPr>
        </p:nvGraphicFramePr>
        <p:xfrm>
          <a:off x="199151" y="548680"/>
          <a:ext cx="11759336" cy="1309273"/>
        </p:xfrm>
        <a:graphic>
          <a:graphicData uri="http://schemas.openxmlformats.org/drawingml/2006/table">
            <a:tbl>
              <a:tblPr>
                <a:tableStyleId>{5940675A-B579-460E-94D1-54222C63F5DA}</a:tableStyleId>
              </a:tblPr>
              <a:tblGrid>
                <a:gridCol w="690942">
                  <a:extLst>
                    <a:ext uri="{9D8B030D-6E8A-4147-A177-3AD203B41FA5}">
                      <a16:colId xmlns:a16="http://schemas.microsoft.com/office/drawing/2014/main" val="3304318455"/>
                    </a:ext>
                  </a:extLst>
                </a:gridCol>
                <a:gridCol w="868514">
                  <a:extLst>
                    <a:ext uri="{9D8B030D-6E8A-4147-A177-3AD203B41FA5}">
                      <a16:colId xmlns:a16="http://schemas.microsoft.com/office/drawing/2014/main" val="20007"/>
                    </a:ext>
                  </a:extLst>
                </a:gridCol>
                <a:gridCol w="347047">
                  <a:extLst>
                    <a:ext uri="{9D8B030D-6E8A-4147-A177-3AD203B41FA5}">
                      <a16:colId xmlns:a16="http://schemas.microsoft.com/office/drawing/2014/main" val="20008"/>
                    </a:ext>
                  </a:extLst>
                </a:gridCol>
                <a:gridCol w="2536778">
                  <a:extLst>
                    <a:ext uri="{9D8B030D-6E8A-4147-A177-3AD203B41FA5}">
                      <a16:colId xmlns:a16="http://schemas.microsoft.com/office/drawing/2014/main" val="20001"/>
                    </a:ext>
                  </a:extLst>
                </a:gridCol>
                <a:gridCol w="3542838">
                  <a:extLst>
                    <a:ext uri="{9D8B030D-6E8A-4147-A177-3AD203B41FA5}">
                      <a16:colId xmlns:a16="http://schemas.microsoft.com/office/drawing/2014/main" val="20003"/>
                    </a:ext>
                  </a:extLst>
                </a:gridCol>
                <a:gridCol w="517924">
                  <a:extLst>
                    <a:ext uri="{9D8B030D-6E8A-4147-A177-3AD203B41FA5}">
                      <a16:colId xmlns:a16="http://schemas.microsoft.com/office/drawing/2014/main" val="20004"/>
                    </a:ext>
                  </a:extLst>
                </a:gridCol>
                <a:gridCol w="584317">
                  <a:extLst>
                    <a:ext uri="{9D8B030D-6E8A-4147-A177-3AD203B41FA5}">
                      <a16:colId xmlns:a16="http://schemas.microsoft.com/office/drawing/2014/main" val="20005"/>
                    </a:ext>
                  </a:extLst>
                </a:gridCol>
                <a:gridCol w="2670976">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교환제품</a:t>
                      </a:r>
                      <a:r>
                        <a:rPr lang="ko-KR" altLang="en-US" sz="800" b="1" spc="0" baseline="0" dirty="0" smtClean="0">
                          <a:solidFill>
                            <a:schemeClr val="bg1"/>
                          </a:solidFill>
                          <a:effectLst/>
                          <a:latin typeface="+mn-ea"/>
                          <a:ea typeface="+mn-ea"/>
                        </a:rPr>
                        <a:t>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u="none" baseline="0" dirty="0" smtClean="0">
                          <a:solidFill>
                            <a:schemeClr val="tx1"/>
                          </a:solidFill>
                          <a:latin typeface="+mn-ea"/>
                          <a:ea typeface="+mn-ea"/>
                        </a:rPr>
                        <a:t>1-2. </a:t>
                      </a:r>
                      <a:r>
                        <a:rPr lang="ko-KR" altLang="en-US" sz="800" b="0" u="none" baseline="0" dirty="0" smtClean="0">
                          <a:solidFill>
                            <a:schemeClr val="tx1"/>
                          </a:solidFill>
                          <a:latin typeface="+mn-ea"/>
                          <a:ea typeface="+mn-ea"/>
                        </a:rPr>
                        <a:t>체크박스</a:t>
                      </a:r>
                      <a:endParaRPr lang="en-US" altLang="ko-KR" sz="800" b="0" u="none" baseline="0" dirty="0" smtClean="0">
                        <a:solidFill>
                          <a:schemeClr val="tx1"/>
                        </a:solidFill>
                        <a:latin typeface="+mn-ea"/>
                        <a:ea typeface="+mn-ea"/>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u="none" baseline="0" dirty="0" smtClean="0">
                          <a:solidFill>
                            <a:schemeClr val="tx1"/>
                          </a:solidFill>
                          <a:latin typeface="+mn-ea"/>
                          <a:ea typeface="+mn-ea"/>
                        </a:rPr>
                        <a:t>1-3.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a:buFont typeface="Arial" panose="020B0604020202020204" pitchFamily="34" charset="0"/>
                        <a:buAutoNum type="arabicPeriod"/>
                      </a:pPr>
                      <a:r>
                        <a:rPr lang="ko-KR" altLang="en-US" sz="800" b="0" u="none" kern="1200" baseline="0" dirty="0" smtClean="0">
                          <a:solidFill>
                            <a:schemeClr val="tx1"/>
                          </a:solidFill>
                          <a:latin typeface="+mn-ea"/>
                          <a:ea typeface="+mn-ea"/>
                          <a:cs typeface="+mn-cs"/>
                        </a:rPr>
                        <a:t>교환 사유</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단순 변심</a:t>
                      </a:r>
                      <a:endParaRPr lang="en-US" altLang="ko-KR" sz="800" b="0" u="none" kern="1200" baseline="0" dirty="0" smtClean="0">
                        <a:solidFill>
                          <a:schemeClr val="tx1"/>
                        </a:solidFill>
                        <a:latin typeface="+mn-ea"/>
                        <a:ea typeface="+mn-ea"/>
                        <a:cs typeface="+mn-cs"/>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b="0" u="none" kern="1200" baseline="0" dirty="0" smtClean="0">
                          <a:solidFill>
                            <a:schemeClr val="tx1"/>
                          </a:solidFill>
                          <a:latin typeface="+mn-ea"/>
                          <a:ea typeface="+mn-ea"/>
                          <a:cs typeface="+mn-cs"/>
                        </a:rPr>
                        <a:t>임직원 전용 제품의 </a:t>
                      </a: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임직원 전용 제품은 </a:t>
                      </a:r>
                      <a:r>
                        <a:rPr lang="ko-KR" altLang="en-US" sz="800" kern="1200" smtClean="0">
                          <a:solidFill>
                            <a:schemeClr val="tx1"/>
                          </a:solidFill>
                          <a:latin typeface="+mn-ea"/>
                          <a:ea typeface="+mn-ea"/>
                          <a:cs typeface="+mn-cs"/>
                        </a:rPr>
                        <a:t>단순</a:t>
                      </a:r>
                      <a:r>
                        <a:rPr lang="ko-KR" altLang="en-US" sz="800" kern="1200" baseline="0" smtClean="0">
                          <a:solidFill>
                            <a:schemeClr val="tx1"/>
                          </a:solidFill>
                          <a:latin typeface="+mn-ea"/>
                          <a:ea typeface="+mn-ea"/>
                          <a:cs typeface="+mn-cs"/>
                        </a:rPr>
                        <a:t> 변심의 </a:t>
                      </a:r>
                      <a:r>
                        <a:rPr lang="ko-KR" altLang="en-US" sz="800" kern="1200" baseline="0" dirty="0" smtClean="0">
                          <a:solidFill>
                            <a:schemeClr val="tx1"/>
                          </a:solidFill>
                          <a:latin typeface="+mn-ea"/>
                          <a:ea typeface="+mn-ea"/>
                          <a:cs typeface="+mn-cs"/>
                        </a:rPr>
                        <a:t>사유로 교환이 불가합니다</a:t>
                      </a:r>
                      <a:r>
                        <a:rPr lang="en-US" altLang="ko-KR" sz="800" kern="1200" baseline="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교환 사유</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단순변심</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반품</a:t>
                      </a:r>
                      <a:r>
                        <a:rPr lang="en-US" altLang="ko-KR" sz="800" b="0" u="none" kern="1200" baseline="0" noProof="0" dirty="0" smtClean="0">
                          <a:solidFill>
                            <a:schemeClr val="tx1"/>
                          </a:solidFill>
                          <a:latin typeface="+mn-ea"/>
                          <a:ea typeface="+mn-ea"/>
                          <a:cs typeface="+mn-cs"/>
                          <a:sym typeface="Wingdings 2" pitchFamily="18" charset="2"/>
                        </a:rPr>
                        <a:t>/</a:t>
                      </a:r>
                      <a:r>
                        <a:rPr lang="ko-KR" altLang="en-US" sz="800" b="0" u="none" kern="1200" baseline="0" noProof="0" dirty="0" smtClean="0">
                          <a:solidFill>
                            <a:schemeClr val="tx1"/>
                          </a:solidFill>
                          <a:latin typeface="+mn-ea"/>
                          <a:ea typeface="+mn-ea"/>
                          <a:cs typeface="+mn-cs"/>
                          <a:sym typeface="Wingdings 2" pitchFamily="18" charset="2"/>
                        </a:rPr>
                        <a:t>교환 불가 제품의 </a:t>
                      </a:r>
                      <a:r>
                        <a:rPr lang="ko-KR" altLang="en-US" sz="800" b="0" u="none" baseline="0" dirty="0" smtClean="0">
                          <a:solidFill>
                            <a:schemeClr val="tx1"/>
                          </a:solidFill>
                          <a:latin typeface="+mn-ea"/>
                          <a:ea typeface="+mn-ea"/>
                        </a:rPr>
                        <a:t>체크박스</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변경 버튼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수량 입력 영역 탭</a:t>
                      </a:r>
                      <a:endParaRPr lang="ko-KR" altLang="en-US" sz="800" kern="1200" spc="0" dirty="0" smtClean="0">
                        <a:solidFill>
                          <a:schemeClr val="tx1"/>
                        </a:solidFill>
                        <a:effectLst/>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선택하신 제품은 반품</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교환 불가 제품으로 </a:t>
                      </a:r>
                      <a:r>
                        <a:rPr lang="ko-KR" altLang="en-US" sz="800" kern="1200" dirty="0" smtClean="0">
                          <a:solidFill>
                            <a:schemeClr val="tx1"/>
                          </a:solidFill>
                          <a:latin typeface="+mn-ea"/>
                          <a:ea typeface="+mn-ea"/>
                          <a:cs typeface="+mn-cs"/>
                        </a:rPr>
                        <a:t>단순</a:t>
                      </a:r>
                      <a:r>
                        <a:rPr lang="ko-KR" altLang="en-US" sz="800" kern="1200" baseline="0" dirty="0" smtClean="0">
                          <a:solidFill>
                            <a:schemeClr val="tx1"/>
                          </a:solidFill>
                          <a:latin typeface="+mn-ea"/>
                          <a:ea typeface="+mn-ea"/>
                          <a:cs typeface="+mn-cs"/>
                        </a:rPr>
                        <a:t> 변심의 사유로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교환이 불가합니다</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ko-KR" altLang="en-US" sz="800" b="0" i="0" u="none" strike="noStrike" kern="1200" cap="none" spc="0" normalizeH="0" baseline="0" noProof="0" dirty="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5638024"/>
                  </a:ext>
                </a:extLst>
              </a:tr>
            </a:tbl>
          </a:graphicData>
        </a:graphic>
      </p:graphicFrame>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3" y="2003698"/>
          <a:ext cx="11759337" cy="973671"/>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수량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1-3. </a:t>
                      </a:r>
                      <a:r>
                        <a:rPr lang="ko-KR" altLang="en-US" sz="800" b="0" u="none" kern="1200" baseline="0" noProof="0" dirty="0" err="1" smtClean="0">
                          <a:solidFill>
                            <a:schemeClr val="tx1"/>
                          </a:solidFill>
                          <a:latin typeface="+mn-ea"/>
                          <a:ea typeface="+mn-ea"/>
                          <a:cs typeface="+mn-cs"/>
                          <a:sym typeface="Wingdings 2" pitchFamily="18" charset="2"/>
                        </a:rPr>
                        <a:t>수량선택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ko-KR" altLang="en-US" sz="800" b="0" u="none" kern="1200" baseline="0" noProof="0" dirty="0" smtClean="0">
                          <a:solidFill>
                            <a:schemeClr val="tx1"/>
                          </a:solidFill>
                          <a:latin typeface="+mn-ea"/>
                          <a:ea typeface="+mn-ea"/>
                          <a:cs typeface="+mn-cs"/>
                          <a:sym typeface="Wingdings 2" pitchFamily="18" charset="2"/>
                        </a:rPr>
                        <a:t>교환</a:t>
                      </a:r>
                      <a:r>
                        <a:rPr lang="en-US" altLang="ko-KR"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smtClean="0">
                          <a:solidFill>
                            <a:schemeClr val="tx1"/>
                          </a:solidFill>
                          <a:latin typeface="+mn-ea"/>
                          <a:ea typeface="+mn-ea"/>
                          <a:cs typeface="+mn-cs"/>
                          <a:sym typeface="Wingdings 2" pitchFamily="18" charset="2"/>
                        </a:rPr>
                        <a:t>가능 수량보다 큰 수 입력 </a:t>
                      </a:r>
                      <a:endParaRPr lang="en-US" altLang="ko-KR" sz="800" b="1"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교환 수량은 최대 </a:t>
                      </a:r>
                      <a:r>
                        <a:rPr lang="en-US" altLang="ko-KR" sz="800" dirty="0" smtClean="0"/>
                        <a:t>$N$</a:t>
                      </a:r>
                      <a:r>
                        <a:rPr lang="ko-KR" altLang="en-US" sz="800" dirty="0" smtClean="0"/>
                        <a:t>개까지 선택 가능합니다</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spc="0" baseline="0" dirty="0" smtClean="0">
                          <a:effectLst/>
                          <a:latin typeface="+mn-ea"/>
                          <a:ea typeface="+mn-ea"/>
                        </a:rPr>
                        <a:t>수량 </a:t>
                      </a:r>
                      <a:r>
                        <a:rPr lang="en-US" altLang="ko-KR" sz="800" spc="0" baseline="0" dirty="0" smtClean="0">
                          <a:effectLst/>
                          <a:latin typeface="+mn-ea"/>
                          <a:ea typeface="+mn-ea"/>
                        </a:rPr>
                        <a:t>$N$</a:t>
                      </a:r>
                      <a:r>
                        <a:rPr lang="ko-KR" altLang="en-US" sz="800" spc="0" baseline="0" dirty="0" smtClean="0">
                          <a:effectLst/>
                          <a:latin typeface="+mn-ea"/>
                          <a:ea typeface="+mn-ea"/>
                        </a:rPr>
                        <a:t>으로 변경</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1602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N: </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교환 가능 수량</a:t>
                      </a:r>
                      <a:endPar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434003561"/>
                  </a:ext>
                </a:extLst>
              </a:tr>
            </a:tbl>
          </a:graphicData>
        </a:graphic>
      </p:graphicFrame>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753449459"/>
              </p:ext>
            </p:extLst>
          </p:nvPr>
        </p:nvGraphicFramePr>
        <p:xfrm>
          <a:off x="199152" y="3122995"/>
          <a:ext cx="11759337" cy="25385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교환신청</a:t>
                      </a:r>
                      <a:r>
                        <a:rPr lang="ko-KR" altLang="en-US" sz="800" b="1" spc="0" baseline="0" dirty="0" smtClean="0">
                          <a:solidFill>
                            <a:schemeClr val="bg1"/>
                          </a:solidFill>
                          <a:effectLst/>
                          <a:latin typeface="+mn-ea"/>
                          <a:ea typeface="+mn-ea"/>
                        </a:rPr>
                        <a:t> 버튼</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6">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7. </a:t>
                      </a:r>
                      <a:r>
                        <a:rPr lang="ko-KR" altLang="en-US" sz="800" b="0" u="none" kern="1200" baseline="0" noProof="0" dirty="0" err="1" smtClean="0">
                          <a:solidFill>
                            <a:schemeClr val="tx1"/>
                          </a:solidFill>
                          <a:latin typeface="+mn-ea"/>
                          <a:ea typeface="+mn-ea"/>
                          <a:cs typeface="+mn-cs"/>
                          <a:sym typeface="Wingdings 2" pitchFamily="18" charset="2"/>
                        </a:rPr>
                        <a:t>교환신청</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교환제품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미선택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noProof="0" dirty="0" smtClean="0">
                          <a:solidFill>
                            <a:schemeClr val="tx1"/>
                          </a:solidFill>
                          <a:latin typeface="+mn-ea"/>
                          <a:ea typeface="+mn-ea"/>
                          <a:cs typeface="+mn-cs"/>
                          <a:sym typeface="Wingdings 2" pitchFamily="18" charset="2"/>
                        </a:rPr>
                        <a:t>교환할 제품을 선택해주세요</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교환제품목록 최 상단으로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marL="0" algn="l" defTabSz="914400" rtl="0" eaLnBrk="1" latinLnBrk="1" hangingPunct="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회수지</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정보가 입력되지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회수지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정보를 입력해주세요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39220712"/>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marL="0" algn="l" defTabSz="914400" rtl="0" eaLnBrk="1" latinLnBrk="1" hangingPunct="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배송지</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정보가 입력되지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정보를 입력해주세요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38716794"/>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교환제품</a:t>
                      </a:r>
                      <a:r>
                        <a:rPr lang="ko-KR" altLang="en-US" sz="800" b="0" u="none" kern="1200" baseline="0" noProof="0" dirty="0" smtClean="0">
                          <a:solidFill>
                            <a:schemeClr val="tx1"/>
                          </a:solidFill>
                          <a:latin typeface="+mn-ea"/>
                          <a:ea typeface="+mn-ea"/>
                          <a:cs typeface="+mn-cs"/>
                          <a:sym typeface="Wingdings 2" pitchFamily="18" charset="2"/>
                        </a:rPr>
                        <a:t> </a:t>
                      </a:r>
                      <a:r>
                        <a:rPr lang="ko-KR" altLang="en-US" sz="800" b="0" u="none" kern="1200" baseline="0" noProof="0" dirty="0" err="1" smtClean="0">
                          <a:solidFill>
                            <a:schemeClr val="tx1"/>
                          </a:solidFill>
                          <a:latin typeface="+mn-ea"/>
                          <a:ea typeface="+mn-ea"/>
                          <a:cs typeface="+mn-cs"/>
                          <a:sym typeface="Wingdings 2" pitchFamily="18" charset="2"/>
                        </a:rPr>
                        <a:t>미선택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noProof="0" dirty="0" smtClean="0">
                          <a:solidFill>
                            <a:schemeClr val="tx1"/>
                          </a:solidFill>
                          <a:latin typeface="+mn-ea"/>
                          <a:ea typeface="+mn-ea"/>
                          <a:cs typeface="+mn-cs"/>
                          <a:sym typeface="Wingdings 2" pitchFamily="18" charset="2"/>
                        </a:rPr>
                        <a:t>교환할 제품을 선택해주세요</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u="none" kern="1200" baseline="0" noProof="0" dirty="0" smtClean="0">
                          <a:solidFill>
                            <a:schemeClr val="tx1"/>
                          </a:solidFill>
                          <a:latin typeface="+mn-ea"/>
                          <a:ea typeface="+mn-ea"/>
                          <a:cs typeface="+mn-cs"/>
                          <a:sym typeface="Wingdings 2" pitchFamily="18" charset="2"/>
                        </a:rPr>
                        <a:t>교환제품목록 최 상단으로 화면 이동</a:t>
                      </a:r>
                      <a:endParaRPr lang="en-US" altLang="ko-KR" sz="800" b="1"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62238821"/>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l" defTabSz="914400" rtl="0" eaLnBrk="1" latinLnBrk="1" hangingPunct="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회수지</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정보가 입력되지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회수지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정보를 입력해주세요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52502985"/>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1" hangingPunct="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비활성화 </a:t>
                      </a:r>
                      <a:r>
                        <a:rPr lang="ko-KR" altLang="en-US" sz="800" b="0" u="none" kern="1200" baseline="0" noProof="0" dirty="0" err="1" smtClean="0">
                          <a:solidFill>
                            <a:schemeClr val="tx1"/>
                          </a:solidFill>
                          <a:latin typeface="+mn-ea"/>
                          <a:ea typeface="+mn-ea"/>
                          <a:cs typeface="+mn-cs"/>
                          <a:sym typeface="Wingdings 2" pitchFamily="18" charset="2"/>
                        </a:rPr>
                        <a:t>교환신청</a:t>
                      </a:r>
                      <a:r>
                        <a:rPr lang="ko-KR" altLang="en-US" sz="800" b="0" u="none" kern="1200" baseline="0" noProof="0" dirty="0" smtClean="0">
                          <a:solidFill>
                            <a:schemeClr val="tx1"/>
                          </a:solidFill>
                          <a:latin typeface="+mn-ea"/>
                          <a:ea typeface="+mn-ea"/>
                          <a:cs typeface="+mn-cs"/>
                          <a:sym typeface="Wingdings 2" pitchFamily="18" charset="2"/>
                        </a:rPr>
                        <a:t> 버튼 선택</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배송지</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정보가 입력되지 않음</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정보를 입력해주세요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5286740"/>
                  </a:ext>
                </a:extLst>
              </a:tr>
            </a:tbl>
          </a:graphicData>
        </a:graphic>
      </p:graphicFrame>
    </p:spTree>
    <p:extLst>
      <p:ext uri="{BB962C8B-B14F-4D97-AF65-F5344CB8AC3E}">
        <p14:creationId xmlns:p14="http://schemas.microsoft.com/office/powerpoint/2010/main" val="2494398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665844770"/>
              </p:ext>
            </p:extLst>
          </p:nvPr>
        </p:nvGraphicFramePr>
        <p:xfrm>
          <a:off x="199152" y="548680"/>
          <a:ext cx="11759337" cy="278240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교환신청</a:t>
                      </a:r>
                      <a:r>
                        <a:rPr lang="ko-KR" altLang="en-US" sz="800" b="1" spc="0" baseline="0" dirty="0" smtClean="0">
                          <a:solidFill>
                            <a:schemeClr val="bg1"/>
                          </a:solidFill>
                          <a:effectLst/>
                          <a:latin typeface="+mn-ea"/>
                          <a:ea typeface="+mn-ea"/>
                        </a:rPr>
                        <a:t> 버튼</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2860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7-2. </a:t>
                      </a:r>
                      <a:r>
                        <a:rPr lang="ko-KR" altLang="en-US" sz="800" b="0" u="none" kern="1200" baseline="0" noProof="0" dirty="0" err="1" smtClean="0">
                          <a:solidFill>
                            <a:schemeClr val="tx1"/>
                          </a:solidFill>
                          <a:latin typeface="+mn-ea"/>
                          <a:ea typeface="+mn-ea"/>
                          <a:cs typeface="+mn-cs"/>
                          <a:sym typeface="Wingdings 2" pitchFamily="18" charset="2"/>
                        </a:rPr>
                        <a:t>교환신청</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latinLnBrk="1"/>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kern="1200" spc="0" baseline="0" dirty="0" err="1" smtClean="0">
                          <a:solidFill>
                            <a:schemeClr val="tx1"/>
                          </a:solidFill>
                          <a:effectLst/>
                          <a:latin typeface="+mn-lt"/>
                          <a:ea typeface="+mn-ea"/>
                          <a:cs typeface="+mn-cs"/>
                        </a:rPr>
                        <a:t>교환옵션</a:t>
                      </a:r>
                      <a:r>
                        <a:rPr lang="ko-KR" altLang="en-US" sz="800" b="0" kern="1200" spc="0" baseline="0" dirty="0" smtClean="0">
                          <a:solidFill>
                            <a:schemeClr val="tx1"/>
                          </a:solidFill>
                          <a:effectLst/>
                          <a:latin typeface="+mn-lt"/>
                          <a:ea typeface="+mn-ea"/>
                          <a:cs typeface="+mn-cs"/>
                        </a:rPr>
                        <a:t> 중 입력한 교환수량보다 </a:t>
                      </a:r>
                      <a:r>
                        <a:rPr lang="ko-KR" altLang="en-US" sz="800" b="0" kern="1200" spc="0" baseline="0" dirty="0" err="1" smtClean="0">
                          <a:solidFill>
                            <a:schemeClr val="tx1"/>
                          </a:solidFill>
                          <a:effectLst/>
                          <a:latin typeface="+mn-lt"/>
                          <a:ea typeface="+mn-ea"/>
                          <a:cs typeface="+mn-cs"/>
                        </a:rPr>
                        <a:t>재고수량이</a:t>
                      </a:r>
                      <a:r>
                        <a:rPr lang="ko-KR" altLang="en-US" sz="800" b="0" kern="1200" spc="0" baseline="0" dirty="0" smtClean="0">
                          <a:solidFill>
                            <a:schemeClr val="tx1"/>
                          </a:solidFill>
                          <a:effectLst/>
                          <a:latin typeface="+mn-lt"/>
                          <a:ea typeface="+mn-ea"/>
                          <a:cs typeface="+mn-cs"/>
                        </a:rPr>
                        <a:t> 적은 제품이 있거나 판매중지 된 제품이 있음</a:t>
                      </a:r>
                      <a:endParaRPr lang="en-US" altLang="ko-KR" sz="800" b="0" kern="1200" spc="0" baseline="0" dirty="0" smtClean="0">
                        <a:solidFill>
                          <a:schemeClr val="tx1"/>
                        </a:solidFill>
                        <a:effectLst/>
                        <a:latin typeface="+mn-lt"/>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kern="1200" spc="0" baseline="0" dirty="0" smtClean="0">
                          <a:solidFill>
                            <a:schemeClr val="tx1"/>
                          </a:solidFill>
                          <a:effectLst/>
                          <a:latin typeface="+mn-lt"/>
                          <a:ea typeface="+mn-ea"/>
                          <a:cs typeface="+mn-cs"/>
                        </a:rPr>
                        <a:t>활성화 버튼 클릭</a:t>
                      </a:r>
                      <a:endParaRPr lang="ko-KR" altLang="en-US" sz="800" kern="1200" spc="0" dirty="0">
                        <a:solidFill>
                          <a:schemeClr val="tx1"/>
                        </a:solidFill>
                        <a:effectLst/>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재고수량이</a:t>
                      </a:r>
                      <a:r>
                        <a:rPr lang="ko-KR" altLang="en-US" sz="800" kern="1200" dirty="0" smtClean="0">
                          <a:solidFill>
                            <a:schemeClr val="tx1"/>
                          </a:solidFill>
                          <a:latin typeface="+mn-ea"/>
                          <a:ea typeface="+mn-ea"/>
                          <a:cs typeface="+mn-cs"/>
                        </a:rPr>
                        <a:t> 변경되어 선택하신 </a:t>
                      </a:r>
                      <a:r>
                        <a:rPr lang="ko-KR" altLang="en-US" sz="800" kern="1200" dirty="0" err="1" smtClean="0">
                          <a:solidFill>
                            <a:schemeClr val="tx1"/>
                          </a:solidFill>
                          <a:latin typeface="+mn-ea"/>
                          <a:ea typeface="+mn-ea"/>
                          <a:cs typeface="+mn-cs"/>
                        </a:rPr>
                        <a:t>교환수량을</a:t>
                      </a:r>
                      <a:r>
                        <a:rPr lang="ko-KR" altLang="en-US" sz="800" kern="1200" dirty="0" smtClean="0">
                          <a:solidFill>
                            <a:schemeClr val="tx1"/>
                          </a:solidFill>
                          <a:latin typeface="+mn-ea"/>
                          <a:ea typeface="+mn-ea"/>
                          <a:cs typeface="+mn-cs"/>
                        </a:rPr>
                        <a:t> 충족하지 못하는 제품이 있습니다</a:t>
                      </a:r>
                      <a:r>
                        <a:rPr lang="en-US" altLang="ko-KR" sz="800" kern="1200" dirty="0" smtClean="0">
                          <a:solidFill>
                            <a:schemeClr val="tx1"/>
                          </a:solidFill>
                          <a:latin typeface="+mn-ea"/>
                          <a:ea typeface="+mn-ea"/>
                          <a:cs typeface="+mn-cs"/>
                        </a:rPr>
                        <a:t>. </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교환수량을</a:t>
                      </a:r>
                      <a:r>
                        <a:rPr lang="ko-KR" altLang="en-US" sz="800" kern="1200" dirty="0" smtClean="0">
                          <a:solidFill>
                            <a:schemeClr val="tx1"/>
                          </a:solidFill>
                          <a:latin typeface="+mn-ea"/>
                          <a:ea typeface="+mn-ea"/>
                          <a:cs typeface="+mn-cs"/>
                        </a:rPr>
                        <a:t> 수정하고 다시 실행해주세요</a:t>
                      </a:r>
                      <a:r>
                        <a:rPr lang="en-US" altLang="ko-KR" sz="800" kern="1200" dirty="0" smtClean="0">
                          <a:solidFill>
                            <a:schemeClr val="tx1"/>
                          </a:solidFill>
                          <a:latin typeface="+mn-ea"/>
                          <a:ea typeface="+mn-ea"/>
                          <a:cs typeface="+mn-cs"/>
                        </a:rPr>
                        <a:t>.</a:t>
                      </a:r>
                    </a:p>
                    <a:p>
                      <a:pPr marL="171450" marR="0" lvl="0" indent="-85725"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제품명제품명제품명</a:t>
                      </a:r>
                      <a:r>
                        <a:rPr lang="en-US" altLang="ko-KR" sz="800" kern="1200" baseline="0" dirty="0" smtClean="0">
                          <a:solidFill>
                            <a:schemeClr val="tx1"/>
                          </a:solidFill>
                          <a:latin typeface="+mn-ea"/>
                          <a:ea typeface="+mn-ea"/>
                          <a:cs typeface="+mn-cs"/>
                        </a:rPr>
                        <a:t>…$ | </a:t>
                      </a:r>
                      <a:r>
                        <a:rPr lang="ko-KR" altLang="en-US" sz="800" kern="1200" baseline="0" dirty="0" err="1" smtClean="0">
                          <a:solidFill>
                            <a:schemeClr val="tx1"/>
                          </a:solidFill>
                          <a:latin typeface="+mn-ea"/>
                          <a:ea typeface="+mn-ea"/>
                          <a:cs typeface="+mn-cs"/>
                        </a:rPr>
                        <a:t>교환옵션</a:t>
                      </a:r>
                      <a:r>
                        <a:rPr lang="en-US" altLang="ko-KR" sz="800" kern="1200" baseline="0" dirty="0" smtClean="0">
                          <a:solidFill>
                            <a:schemeClr val="tx1"/>
                          </a:solidFill>
                          <a:latin typeface="+mn-ea"/>
                          <a:ea typeface="+mn-ea"/>
                          <a:cs typeface="+mn-cs"/>
                        </a:rPr>
                        <a:t>: $</a:t>
                      </a:r>
                      <a:r>
                        <a:rPr lang="ko-KR" altLang="en-US" sz="800" kern="1200" baseline="0" dirty="0" err="1" smtClean="0">
                          <a:solidFill>
                            <a:schemeClr val="tx1"/>
                          </a:solidFill>
                          <a:latin typeface="+mn-ea"/>
                          <a:ea typeface="+mn-ea"/>
                          <a:cs typeface="+mn-cs"/>
                        </a:rPr>
                        <a:t>옵션명옵션</a:t>
                      </a:r>
                      <a:r>
                        <a:rPr lang="en-US" altLang="ko-KR" sz="800" kern="1200" baseline="0" dirty="0" smtClean="0">
                          <a:solidFill>
                            <a:schemeClr val="tx1"/>
                          </a:solidFill>
                          <a:latin typeface="+mn-ea"/>
                          <a:ea typeface="+mn-ea"/>
                          <a:cs typeface="+mn-cs"/>
                        </a:rPr>
                        <a:t>…$ | </a:t>
                      </a:r>
                      <a:r>
                        <a:rPr lang="ko-KR" altLang="en-US" sz="800" kern="1200" baseline="0" dirty="0" err="1" smtClean="0">
                          <a:solidFill>
                            <a:schemeClr val="tx1"/>
                          </a:solidFill>
                          <a:latin typeface="+mn-ea"/>
                          <a:ea typeface="+mn-ea"/>
                          <a:cs typeface="+mn-cs"/>
                        </a:rPr>
                        <a:t>재고수량</a:t>
                      </a:r>
                      <a:r>
                        <a:rPr lang="en-US" altLang="ko-KR" sz="800" kern="1200" baseline="0" dirty="0" smtClean="0">
                          <a:solidFill>
                            <a:schemeClr val="tx1"/>
                          </a:solidFill>
                          <a:latin typeface="+mn-ea"/>
                          <a:ea typeface="+mn-ea"/>
                          <a:cs typeface="+mn-cs"/>
                        </a:rPr>
                        <a:t>: $n$</a:t>
                      </a:r>
                      <a:r>
                        <a:rPr lang="ko-KR" altLang="en-US" sz="800" kern="1200" baseline="0" dirty="0" smtClean="0">
                          <a:solidFill>
                            <a:schemeClr val="tx1"/>
                          </a:solidFill>
                          <a:latin typeface="+mn-ea"/>
                          <a:ea typeface="+mn-ea"/>
                          <a:cs typeface="+mn-cs"/>
                        </a:rPr>
                        <a:t>개</a:t>
                      </a:r>
                      <a:endParaRPr lang="en-US" altLang="ko-KR" sz="800" kern="1200" baseline="0" dirty="0" smtClean="0">
                        <a:solidFill>
                          <a:schemeClr val="tx1"/>
                        </a:solidFill>
                        <a:latin typeface="+mn-ea"/>
                        <a:ea typeface="+mn-ea"/>
                        <a:cs typeface="+mn-cs"/>
                      </a:endParaRPr>
                    </a:p>
                    <a:p>
                      <a:pPr marL="171450" marR="0" lvl="0" indent="-85725"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제품명제품명제품명</a:t>
                      </a:r>
                      <a:r>
                        <a:rPr lang="en-US" altLang="ko-KR" sz="800" kern="1200" baseline="0" dirty="0" smtClean="0">
                          <a:solidFill>
                            <a:schemeClr val="tx1"/>
                          </a:solidFill>
                          <a:latin typeface="+mn-ea"/>
                          <a:ea typeface="+mn-ea"/>
                          <a:cs typeface="+mn-cs"/>
                        </a:rPr>
                        <a:t>…$ | </a:t>
                      </a:r>
                      <a:r>
                        <a:rPr lang="ko-KR" altLang="en-US" sz="800" kern="1200" baseline="0" dirty="0" err="1" smtClean="0">
                          <a:solidFill>
                            <a:schemeClr val="tx1"/>
                          </a:solidFill>
                          <a:latin typeface="+mn-ea"/>
                          <a:ea typeface="+mn-ea"/>
                          <a:cs typeface="+mn-cs"/>
                        </a:rPr>
                        <a:t>재고수량</a:t>
                      </a:r>
                      <a:r>
                        <a:rPr lang="en-US" altLang="ko-KR" sz="800" kern="1200" baseline="0" dirty="0" smtClean="0">
                          <a:solidFill>
                            <a:schemeClr val="tx1"/>
                          </a:solidFill>
                          <a:latin typeface="+mn-ea"/>
                          <a:ea typeface="+mn-ea"/>
                          <a:cs typeface="+mn-cs"/>
                        </a:rPr>
                        <a:t>: $n$</a:t>
                      </a:r>
                      <a:r>
                        <a:rPr lang="ko-KR" altLang="en-US" sz="800" kern="1200" baseline="0" dirty="0" smtClean="0">
                          <a:solidFill>
                            <a:schemeClr val="tx1"/>
                          </a:solidFill>
                          <a:latin typeface="+mn-ea"/>
                          <a:ea typeface="+mn-ea"/>
                          <a:cs typeface="+mn-cs"/>
                        </a:rPr>
                        <a:t>개</a:t>
                      </a:r>
                      <a:endParaRPr lang="en-US" altLang="ko-KR" sz="800" kern="1200" baseline="0" dirty="0" smtClean="0">
                        <a:solidFill>
                          <a:schemeClr val="tx1"/>
                        </a:solidFill>
                        <a:latin typeface="+mn-ea"/>
                        <a:ea typeface="+mn-ea"/>
                        <a:cs typeface="+mn-cs"/>
                      </a:endParaRPr>
                    </a:p>
                    <a:p>
                      <a:pPr marL="85725" marR="0" lvl="0" indent="0" algn="ctr" defTabSz="914400"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aseline="0" dirty="0" smtClean="0">
                          <a:latin typeface="+mn-ea"/>
                          <a:ea typeface="+mn-ea"/>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목록 중 교환 선택 목록 가장 상단에 위치한 제품의 위치로 화면 이동</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제품이 </a:t>
                      </a:r>
                      <a:r>
                        <a:rPr lang="ko-KR" altLang="en-US" sz="800" spc="0" baseline="0" dirty="0" err="1" smtClean="0">
                          <a:effectLst/>
                          <a:latin typeface="+mn-ea"/>
                          <a:ea typeface="+mn-ea"/>
                        </a:rPr>
                        <a:t>일시품절</a:t>
                      </a:r>
                      <a:r>
                        <a:rPr lang="ko-KR" altLang="en-US" sz="800" spc="0" baseline="0" dirty="0" smtClean="0">
                          <a:effectLst/>
                          <a:latin typeface="+mn-ea"/>
                          <a:ea typeface="+mn-ea"/>
                        </a:rPr>
                        <a:t> 또는 </a:t>
                      </a:r>
                      <a:r>
                        <a:rPr lang="ko-KR" altLang="en-US" sz="800" spc="0" baseline="0" dirty="0" err="1" smtClean="0">
                          <a:effectLst/>
                          <a:latin typeface="+mn-ea"/>
                          <a:ea typeface="+mn-ea"/>
                        </a:rPr>
                        <a:t>판매종료</a:t>
                      </a:r>
                      <a:r>
                        <a:rPr lang="ko-KR" altLang="en-US" sz="800" spc="0" baseline="0" dirty="0" smtClean="0">
                          <a:effectLst/>
                          <a:latin typeface="+mn-ea"/>
                          <a:ea typeface="+mn-ea"/>
                        </a:rPr>
                        <a:t> 되었을 시 제품 </a:t>
                      </a:r>
                      <a:r>
                        <a:rPr lang="ko-KR" altLang="en-US" sz="800" spc="0" baseline="0" dirty="0" err="1" smtClean="0">
                          <a:effectLst/>
                          <a:latin typeface="+mn-ea"/>
                          <a:ea typeface="+mn-ea"/>
                        </a:rPr>
                        <a:t>썸네일에</a:t>
                      </a:r>
                      <a:r>
                        <a:rPr lang="ko-KR" altLang="en-US" sz="800" spc="0" baseline="0" dirty="0" smtClean="0">
                          <a:effectLst/>
                          <a:latin typeface="+mn-ea"/>
                          <a:ea typeface="+mn-ea"/>
                        </a:rPr>
                        <a:t> </a:t>
                      </a:r>
                      <a:r>
                        <a:rPr lang="ko-KR" altLang="en-US" sz="800" spc="0" baseline="0" dirty="0" err="1" smtClean="0">
                          <a:effectLst/>
                          <a:latin typeface="+mn-ea"/>
                          <a:ea typeface="+mn-ea"/>
                        </a:rPr>
                        <a:t>일시품절</a:t>
                      </a:r>
                      <a:r>
                        <a:rPr lang="ko-KR" altLang="en-US" sz="800" spc="0" baseline="0" dirty="0" smtClean="0">
                          <a:effectLst/>
                          <a:latin typeface="+mn-ea"/>
                          <a:ea typeface="+mn-ea"/>
                        </a:rPr>
                        <a:t> 판매중지 처리 하고 체크박스</a:t>
                      </a:r>
                      <a:r>
                        <a:rPr lang="en-US" altLang="ko-KR" sz="800" spc="0" baseline="0" dirty="0" smtClean="0">
                          <a:effectLst/>
                          <a:latin typeface="+mn-ea"/>
                          <a:ea typeface="+mn-ea"/>
                        </a:rPr>
                        <a:t>, </a:t>
                      </a:r>
                      <a:r>
                        <a:rPr lang="ko-KR" altLang="en-US" sz="800" spc="0" baseline="0" dirty="0" err="1" smtClean="0">
                          <a:effectLst/>
                          <a:latin typeface="+mn-ea"/>
                          <a:ea typeface="+mn-ea"/>
                        </a:rPr>
                        <a:t>수량선택</a:t>
                      </a:r>
                      <a:r>
                        <a:rPr lang="ko-KR" altLang="en-US" sz="800" spc="0" baseline="0" dirty="0" smtClean="0">
                          <a:effectLst/>
                          <a:latin typeface="+mn-ea"/>
                          <a:ea typeface="+mn-ea"/>
                        </a:rPr>
                        <a:t>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3414086"/>
                  </a:ext>
                </a:extLst>
              </a:tr>
              <a:tr h="2286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92075" marR="0" lvl="0" indent="-92075"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dirty="0" smtClean="0">
                          <a:solidFill>
                            <a:schemeClr val="tx1"/>
                          </a:solidFill>
                          <a:latin typeface="+mn-ea"/>
                          <a:ea typeface="+mn-ea"/>
                          <a:cs typeface="+mn-cs"/>
                        </a:rPr>
                        <a:t>제품명</a:t>
                      </a:r>
                      <a:r>
                        <a:rPr lang="en-US" altLang="ko-KR"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교환옵션</a:t>
                      </a:r>
                      <a:r>
                        <a:rPr lang="en-US" altLang="ko-KR" sz="800" kern="1200" dirty="0" smtClean="0">
                          <a:solidFill>
                            <a:schemeClr val="tx1"/>
                          </a:solidFill>
                          <a:latin typeface="+mn-ea"/>
                          <a:ea typeface="+mn-ea"/>
                          <a:cs typeface="+mn-cs"/>
                        </a:rPr>
                        <a:t>, </a:t>
                      </a:r>
                      <a:r>
                        <a:rPr lang="ko-KR" altLang="en-US" sz="800" kern="1200" dirty="0" smtClean="0">
                          <a:solidFill>
                            <a:schemeClr val="tx1"/>
                          </a:solidFill>
                          <a:latin typeface="+mn-ea"/>
                          <a:ea typeface="+mn-ea"/>
                          <a:cs typeface="+mn-cs"/>
                        </a:rPr>
                        <a:t>해당 옵션의 </a:t>
                      </a:r>
                      <a:r>
                        <a:rPr lang="ko-KR" altLang="en-US" sz="800" kern="1200" dirty="0" err="1" smtClean="0">
                          <a:solidFill>
                            <a:schemeClr val="tx1"/>
                          </a:solidFill>
                          <a:latin typeface="+mn-ea"/>
                          <a:ea typeface="+mn-ea"/>
                          <a:cs typeface="+mn-cs"/>
                        </a:rPr>
                        <a:t>재고수량을</a:t>
                      </a:r>
                      <a:r>
                        <a:rPr lang="ko-KR" altLang="en-US" sz="800" kern="120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으로 구분하여 전체 출력</a:t>
                      </a:r>
                      <a:endParaRPr lang="en-US" altLang="ko-KR" sz="800" kern="1200" dirty="0" smtClean="0">
                        <a:solidFill>
                          <a:schemeClr val="tx1"/>
                        </a:solidFill>
                        <a:latin typeface="+mn-ea"/>
                        <a:ea typeface="+mn-ea"/>
                        <a:cs typeface="+mn-cs"/>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kern="1200" dirty="0" smtClean="0">
                          <a:solidFill>
                            <a:schemeClr val="tx1"/>
                          </a:solidFill>
                          <a:latin typeface="+mn-ea"/>
                          <a:ea typeface="+mn-ea"/>
                          <a:cs typeface="+mn-cs"/>
                        </a:rPr>
                        <a:t>해당 제품이 옵션이 없는 제품일 시 제품명과 </a:t>
                      </a:r>
                      <a:r>
                        <a:rPr lang="ko-KR" altLang="en-US" sz="800" kern="1200" dirty="0" err="1" smtClean="0">
                          <a:solidFill>
                            <a:schemeClr val="tx1"/>
                          </a:solidFill>
                          <a:latin typeface="+mn-ea"/>
                          <a:ea typeface="+mn-ea"/>
                          <a:cs typeface="+mn-cs"/>
                        </a:rPr>
                        <a:t>재고수량만</a:t>
                      </a:r>
                      <a:r>
                        <a:rPr lang="ko-KR" altLang="en-US" sz="800" kern="1200" dirty="0" smtClean="0">
                          <a:solidFill>
                            <a:schemeClr val="tx1"/>
                          </a:solidFill>
                          <a:latin typeface="+mn-ea"/>
                          <a:ea typeface="+mn-ea"/>
                          <a:cs typeface="+mn-cs"/>
                        </a:rPr>
                        <a:t> 출력</a:t>
                      </a:r>
                      <a:endParaRPr lang="en-US" altLang="ko-KR" sz="800" kern="1200" dirty="0" smtClean="0">
                        <a:solidFill>
                          <a:schemeClr val="tx1"/>
                        </a:solidFill>
                        <a:latin typeface="+mn-ea"/>
                        <a:ea typeface="+mn-ea"/>
                        <a:cs typeface="+mn-cs"/>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kern="1200" dirty="0" smtClean="0">
                          <a:solidFill>
                            <a:schemeClr val="tx1"/>
                          </a:solidFill>
                          <a:latin typeface="+mn-ea"/>
                          <a:ea typeface="+mn-ea"/>
                          <a:cs typeface="+mn-cs"/>
                        </a:rPr>
                        <a:t>한 줄에 출력될 수 있게 제품명과 </a:t>
                      </a:r>
                      <a:r>
                        <a:rPr lang="ko-KR" altLang="en-US" sz="800" kern="1200" dirty="0" err="1" smtClean="0">
                          <a:solidFill>
                            <a:schemeClr val="tx1"/>
                          </a:solidFill>
                          <a:latin typeface="+mn-ea"/>
                          <a:ea typeface="+mn-ea"/>
                          <a:cs typeface="+mn-cs"/>
                        </a:rPr>
                        <a:t>옵션명이</a:t>
                      </a:r>
                      <a:r>
                        <a:rPr lang="ko-KR" altLang="en-US" sz="800" kern="1200" dirty="0" smtClean="0">
                          <a:solidFill>
                            <a:schemeClr val="tx1"/>
                          </a:solidFill>
                          <a:latin typeface="+mn-ea"/>
                          <a:ea typeface="+mn-ea"/>
                          <a:cs typeface="+mn-cs"/>
                        </a:rPr>
                        <a:t> 일정 글자 수 이상이면 말 줄임 처리 필요</a:t>
                      </a:r>
                      <a:r>
                        <a:rPr lang="en-US" altLang="ko-KR" sz="800" kern="1200" dirty="0" smtClean="0">
                          <a:solidFill>
                            <a:schemeClr val="tx1"/>
                          </a:solidFill>
                          <a:latin typeface="+mn-ea"/>
                          <a:ea typeface="+mn-ea"/>
                          <a:cs typeface="+mn-cs"/>
                        </a:rPr>
                        <a:t>(</a:t>
                      </a:r>
                      <a:r>
                        <a:rPr lang="ko-KR" altLang="en-US" sz="800" kern="1200" dirty="0" smtClean="0">
                          <a:solidFill>
                            <a:schemeClr val="tx1"/>
                          </a:solidFill>
                          <a:latin typeface="+mn-ea"/>
                          <a:ea typeface="+mn-ea"/>
                          <a:cs typeface="+mn-cs"/>
                        </a:rPr>
                        <a:t>디자인</a:t>
                      </a:r>
                      <a:r>
                        <a:rPr lang="en-US" altLang="ko-KR"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퍼블에서</a:t>
                      </a:r>
                      <a:r>
                        <a:rPr lang="ko-KR" altLang="en-US" sz="800" kern="1200" dirty="0" smtClean="0">
                          <a:solidFill>
                            <a:schemeClr val="tx1"/>
                          </a:solidFill>
                          <a:latin typeface="+mn-ea"/>
                          <a:ea typeface="+mn-ea"/>
                          <a:cs typeface="+mn-cs"/>
                        </a:rPr>
                        <a:t> 확인 후 진행</a:t>
                      </a:r>
                      <a:r>
                        <a:rPr lang="en-US" altLang="ko-KR" sz="800" kern="1200" dirty="0" smtClean="0">
                          <a:solidFill>
                            <a:schemeClr val="tx1"/>
                          </a:solidFill>
                          <a:latin typeface="+mn-ea"/>
                          <a:ea typeface="+mn-ea"/>
                          <a:cs typeface="+mn-cs"/>
                        </a:rPr>
                        <a:t>)</a:t>
                      </a:r>
                    </a:p>
                    <a:p>
                      <a:pPr marL="88900" marR="0" lvl="0" indent="-88900"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dirty="0" smtClean="0">
                          <a:solidFill>
                            <a:schemeClr val="tx1"/>
                          </a:solidFill>
                          <a:latin typeface="+mn-ea"/>
                          <a:ea typeface="+mn-ea"/>
                          <a:cs typeface="+mn-cs"/>
                        </a:rPr>
                        <a:t>판매중지 제품은 </a:t>
                      </a:r>
                      <a:r>
                        <a:rPr lang="ko-KR" altLang="en-US" sz="800" kern="1200" dirty="0" err="1" smtClean="0">
                          <a:solidFill>
                            <a:schemeClr val="tx1"/>
                          </a:solidFill>
                          <a:latin typeface="+mn-ea"/>
                          <a:ea typeface="+mn-ea"/>
                          <a:cs typeface="+mn-cs"/>
                        </a:rPr>
                        <a:t>재고수량</a:t>
                      </a:r>
                      <a:r>
                        <a:rPr lang="ko-KR" altLang="en-US" sz="800" kern="1200" dirty="0" smtClean="0">
                          <a:solidFill>
                            <a:schemeClr val="tx1"/>
                          </a:solidFill>
                          <a:latin typeface="+mn-ea"/>
                          <a:ea typeface="+mn-ea"/>
                          <a:cs typeface="+mn-cs"/>
                        </a:rPr>
                        <a:t> </a:t>
                      </a:r>
                      <a:r>
                        <a:rPr lang="en-US" altLang="ko-KR" sz="800" kern="1200" dirty="0" smtClean="0">
                          <a:solidFill>
                            <a:schemeClr val="tx1"/>
                          </a:solidFill>
                          <a:latin typeface="+mn-ea"/>
                          <a:ea typeface="+mn-ea"/>
                          <a:cs typeface="+mn-cs"/>
                        </a:rPr>
                        <a:t>0</a:t>
                      </a:r>
                      <a:r>
                        <a:rPr lang="ko-KR" altLang="en-US" sz="800" kern="1200" dirty="0" smtClean="0">
                          <a:solidFill>
                            <a:schemeClr val="tx1"/>
                          </a:solidFill>
                          <a:latin typeface="+mn-ea"/>
                          <a:ea typeface="+mn-ea"/>
                          <a:cs typeface="+mn-cs"/>
                        </a:rPr>
                        <a:t>개로 안내</a:t>
                      </a:r>
                      <a:endParaRPr lang="en-US" altLang="ko-KR"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958243557"/>
                  </a:ext>
                </a:extLst>
              </a:tr>
              <a:tr h="2362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latinLnBrk="1"/>
                      <a:r>
                        <a:rPr kumimoji="0" lang="ko-KR" altLang="en-US" sz="800" b="0"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smtClean="0">
                          <a:solidFill>
                            <a:schemeClr val="tx1"/>
                          </a:solidFill>
                          <a:latin typeface="+mn-ea"/>
                          <a:ea typeface="+mn-ea"/>
                          <a:cs typeface="+mn-cs"/>
                        </a:rPr>
                        <a:t>활성화 버튼 선택</a:t>
                      </a:r>
                      <a:endParaRPr lang="en-US" altLang="ko-KR" sz="800" b="0" u="none" kern="1200" baseline="0" dirty="0" smtClean="0">
                        <a:solidFill>
                          <a:schemeClr val="tx1"/>
                        </a:solidFill>
                        <a:latin typeface="+mn-ea"/>
                        <a:ea typeface="+mn-ea"/>
                        <a:cs typeface="+mn-cs"/>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b="0" u="none" kern="1200" baseline="0" dirty="0" err="1" smtClean="0">
                          <a:solidFill>
                            <a:schemeClr val="tx1"/>
                          </a:solidFill>
                          <a:latin typeface="+mn-ea"/>
                          <a:ea typeface="+mn-ea"/>
                          <a:cs typeface="+mn-cs"/>
                        </a:rPr>
                        <a:t>반품신청</a:t>
                      </a:r>
                      <a:r>
                        <a:rPr lang="ko-KR" altLang="en-US" sz="800" b="0" u="none" kern="1200" baseline="0" dirty="0" smtClean="0">
                          <a:solidFill>
                            <a:schemeClr val="tx1"/>
                          </a:solidFill>
                          <a:latin typeface="+mn-ea"/>
                          <a:ea typeface="+mn-ea"/>
                          <a:cs typeface="+mn-cs"/>
                        </a:rPr>
                        <a:t> 가능 기간이 지남</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교환 신청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교환 신청 화면을 호출했던 화면으로 복귀</a:t>
                      </a:r>
                      <a:endParaRPr lang="en-US" altLang="ko-KR" sz="800" spc="0" baseline="0" dirty="0" smtClean="0">
                        <a:effectLst/>
                        <a:latin typeface="+mn-ea"/>
                        <a:ea typeface="+mn-ea"/>
                      </a:endParaRPr>
                    </a:p>
                    <a:p>
                      <a:pPr marL="171450" marR="0" lvl="0" indent="-85725" algn="l" defTabSz="914400" rtl="0" eaLnBrk="1" fontAlgn="ctr" latinLnBrk="1" hangingPunct="1">
                        <a:lnSpc>
                          <a:spcPct val="100000"/>
                        </a:lnSpc>
                        <a:spcBef>
                          <a:spcPts val="0"/>
                        </a:spcBef>
                        <a:spcAft>
                          <a:spcPts val="0"/>
                        </a:spcAft>
                        <a:buClrTx/>
                        <a:buSzTx/>
                        <a:buFontTx/>
                        <a:buChar char="-"/>
                        <a:tabLst/>
                        <a:defRPr/>
                      </a:pPr>
                      <a:r>
                        <a:rPr lang="ko-KR" altLang="en-US" sz="800" spc="0" baseline="0" dirty="0" smtClean="0">
                          <a:effectLst/>
                          <a:latin typeface="+mn-ea"/>
                          <a:ea typeface="+mn-ea"/>
                        </a:rPr>
                        <a:t>해당 화면에서 </a:t>
                      </a:r>
                      <a:r>
                        <a:rPr lang="ko-KR" altLang="en-US" sz="800" spc="0" baseline="0" dirty="0" err="1" smtClean="0">
                          <a:effectLst/>
                          <a:latin typeface="+mn-ea"/>
                          <a:ea typeface="+mn-ea"/>
                        </a:rPr>
                        <a:t>교환신청</a:t>
                      </a:r>
                      <a:r>
                        <a:rPr lang="ko-KR" altLang="en-US" sz="800" spc="0" baseline="0" dirty="0" smtClean="0">
                          <a:effectLst/>
                          <a:latin typeface="+mn-ea"/>
                          <a:ea typeface="+mn-ea"/>
                        </a:rPr>
                        <a:t> 버튼 숨김 처리 되어야 함</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3218847"/>
                  </a:ext>
                </a:extLst>
              </a:tr>
            </a:tbl>
          </a:graphicData>
        </a:graphic>
      </p:graphicFrame>
      <p:sp>
        <p:nvSpPr>
          <p:cNvPr id="7" name="직사각형 6"/>
          <p:cNvSpPr/>
          <p:nvPr/>
        </p:nvSpPr>
        <p:spPr>
          <a:xfrm>
            <a:off x="194463" y="6118097"/>
            <a:ext cx="1952844" cy="7498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t>0517</a:t>
            </a:r>
          </a:p>
          <a:p>
            <a:pPr marL="85725" indent="-85725">
              <a:buFont typeface="Arial" panose="020B0604020202020204" pitchFamily="34" charset="0"/>
              <a:buChar char="•"/>
            </a:pPr>
            <a:r>
              <a:rPr lang="ko-KR" altLang="en-US" sz="800" b="1" dirty="0" err="1" smtClean="0"/>
              <a:t>재고수량</a:t>
            </a:r>
            <a:r>
              <a:rPr lang="ko-KR" altLang="en-US" sz="800" b="1" dirty="0" smtClean="0"/>
              <a:t> 변경 또는 판매중지 된 제품이 </a:t>
            </a:r>
            <a:r>
              <a:rPr lang="en-US" altLang="ko-KR" sz="800" b="1" dirty="0" smtClean="0"/>
              <a:t>n</a:t>
            </a:r>
            <a:r>
              <a:rPr lang="ko-KR" altLang="en-US" sz="800" b="1" dirty="0" smtClean="0"/>
              <a:t>개 있을 시 하나 씩 안내</a:t>
            </a:r>
            <a:r>
              <a:rPr lang="en-US" altLang="ko-KR" sz="800" b="1" dirty="0" smtClean="0"/>
              <a:t>? </a:t>
            </a:r>
            <a:r>
              <a:rPr lang="ko-KR" altLang="en-US" sz="800" b="1" dirty="0" smtClean="0"/>
              <a:t>한꺼번에 안내</a:t>
            </a:r>
            <a:r>
              <a:rPr lang="en-US" altLang="ko-KR" sz="800" b="1" dirty="0" smtClean="0"/>
              <a:t>? (</a:t>
            </a:r>
            <a:r>
              <a:rPr lang="ko-KR" altLang="en-US" sz="800" b="1" dirty="0"/>
              <a:t>사업부</a:t>
            </a:r>
            <a:r>
              <a:rPr lang="en-US" altLang="ko-KR" sz="800" b="1" dirty="0"/>
              <a:t>)</a:t>
            </a:r>
            <a:endParaRPr lang="en-US" altLang="ko-KR" sz="800" b="1" dirty="0" smtClean="0"/>
          </a:p>
        </p:txBody>
      </p:sp>
      <p:graphicFrame>
        <p:nvGraphicFramePr>
          <p:cNvPr id="5" name="표 4">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563043955"/>
              </p:ext>
            </p:extLst>
          </p:nvPr>
        </p:nvGraphicFramePr>
        <p:xfrm>
          <a:off x="199151" y="3523932"/>
          <a:ext cx="11759337" cy="10145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이전버튼</a:t>
                      </a:r>
                      <a:endParaRPr lang="ko-KR" altLang="en-US" sz="800" b="1" spc="0" baseline="0" dirty="0" smtClean="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981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8. </a:t>
                      </a:r>
                      <a:r>
                        <a:rPr lang="ko-KR" altLang="en-US" sz="800" b="0" u="none" kern="1200" baseline="0" noProof="0" dirty="0" smtClean="0">
                          <a:solidFill>
                            <a:schemeClr val="tx1"/>
                          </a:solidFill>
                          <a:latin typeface="+mn-ea"/>
                          <a:ea typeface="+mn-ea"/>
                          <a:cs typeface="+mn-cs"/>
                          <a:sym typeface="Wingdings 2" pitchFamily="18" charset="2"/>
                        </a:rPr>
                        <a:t>이전</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화면을 이동하시면 이 화면의 선택 값이 초기화됩니다</a:t>
                      </a:r>
                      <a:r>
                        <a:rPr lang="en-US" altLang="ko-KR" sz="800" dirty="0" smtClean="0"/>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교환 사유 선택 화면으로 이동하시겠습니까</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confirm</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981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algn="ctr" rtl="0" fontAlgn="ct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dirty="0" smtClean="0"/>
                        <a:t>교환 사유 선택 화면으로 이동</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2035992"/>
                  </a:ext>
                </a:extLst>
              </a:tr>
            </a:tbl>
          </a:graphicData>
        </a:graphic>
      </p:graphicFrame>
      <p:graphicFrame>
        <p:nvGraphicFramePr>
          <p:cNvPr id="8" name="표 7">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85202676"/>
              </p:ext>
            </p:extLst>
          </p:nvPr>
        </p:nvGraphicFramePr>
        <p:xfrm>
          <a:off x="199151" y="4731344"/>
          <a:ext cx="11759337" cy="101456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981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9. </a:t>
                      </a:r>
                      <a:r>
                        <a:rPr lang="ko-KR" altLang="en-US" sz="800" b="0" u="none" kern="1200" baseline="0" noProof="0" dirty="0" smtClean="0">
                          <a:solidFill>
                            <a:schemeClr val="tx1"/>
                          </a:solidFill>
                          <a:latin typeface="+mn-ea"/>
                          <a:ea typeface="+mn-ea"/>
                          <a:cs typeface="+mn-cs"/>
                          <a:sym typeface="Wingdings 2" pitchFamily="18" charset="2"/>
                        </a:rPr>
                        <a:t>취소</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교환 신청을 취소하시겠습니까</a:t>
                      </a:r>
                      <a:r>
                        <a:rPr lang="en-US" altLang="ko-KR" sz="800" dirty="0" smtClean="0"/>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kern="1200" spc="0" dirty="0" smtClean="0">
                          <a:solidFill>
                            <a:schemeClr val="tx1"/>
                          </a:solidFill>
                          <a:effectLst/>
                          <a:latin typeface="+mn-ea"/>
                          <a:ea typeface="+mn-ea"/>
                          <a:cs typeface="+mn-cs"/>
                        </a:rPr>
                        <a:t>confirm</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1981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algn="ctr" rtl="0" fontAlgn="ct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indent="-85725"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indent="-85725" algn="l" rtl="0" fontAlgn="ctr">
                        <a:buAutoNum type="arabicPeriod"/>
                      </a:pPr>
                      <a:r>
                        <a:rPr lang="ko-KR" altLang="en-US" sz="800" b="0" baseline="0" dirty="0" err="1" smtClean="0"/>
                        <a:t>교환신청</a:t>
                      </a:r>
                      <a:r>
                        <a:rPr lang="ko-KR" altLang="en-US" sz="800" b="0" baseline="0" dirty="0" smtClean="0"/>
                        <a:t> 화면을 호출한 화면으로 이동</a:t>
                      </a:r>
                      <a:endParaRPr lang="en-US" altLang="ko-KR" sz="800" b="0" baseline="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2035992"/>
                  </a:ext>
                </a:extLst>
              </a:tr>
            </a:tbl>
          </a:graphicData>
        </a:graphic>
      </p:graphicFrame>
    </p:spTree>
    <p:extLst>
      <p:ext uri="{BB962C8B-B14F-4D97-AF65-F5344CB8AC3E}">
        <p14:creationId xmlns:p14="http://schemas.microsoft.com/office/powerpoint/2010/main" val="24700018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ko-KR" altLang="en-US" dirty="0"/>
              <a:t> 완료</a:t>
            </a:r>
          </a:p>
        </p:txBody>
      </p:sp>
      <p:sp>
        <p:nvSpPr>
          <p:cNvPr id="3" name="부제목 2"/>
          <p:cNvSpPr>
            <a:spLocks noGrp="1"/>
          </p:cNvSpPr>
          <p:nvPr>
            <p:ph type="subTitle" idx="1"/>
          </p:nvPr>
        </p:nvSpPr>
        <p:spPr/>
        <p:txBody>
          <a:bodyPr/>
          <a:lstStyle/>
          <a:p>
            <a:r>
              <a:rPr lang="en-US" altLang="ko-KR" dirty="0" smtClean="0"/>
              <a:t>IN_PC_MYP_02_16</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70562467"/>
              </p:ext>
            </p:extLst>
          </p:nvPr>
        </p:nvGraphicFramePr>
        <p:xfrm>
          <a:off x="9000565" y="44624"/>
          <a:ext cx="3152540" cy="1668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반품신청</a:t>
                      </a:r>
                      <a:r>
                        <a:rPr lang="ko-KR" altLang="en-US" sz="800" b="1" u="none" baseline="0" dirty="0" smtClean="0">
                          <a:solidFill>
                            <a:schemeClr val="tx1"/>
                          </a:solidFill>
                          <a:latin typeface="+mn-ea"/>
                          <a:ea typeface="+mn-ea"/>
                        </a:rPr>
                        <a:t> 완료 메시지</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신청 완료 메시지와 추가결제금액 출력</a:t>
                      </a:r>
                      <a:endParaRPr lang="en-US" altLang="ko-KR" sz="800" b="0" u="none" baseline="0" dirty="0" smtClean="0">
                        <a:solidFill>
                          <a:schemeClr val="tx1"/>
                        </a:solidFill>
                        <a:latin typeface="+mn-ea"/>
                        <a:ea typeface="+mn-ea"/>
                      </a:endParaRPr>
                    </a:p>
                    <a:p>
                      <a:pPr marL="171450" marR="0" indent="-82550"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추가결제금액이 </a:t>
                      </a:r>
                      <a:r>
                        <a:rPr lang="en-US" altLang="ko-KR" sz="800" b="0" u="none" baseline="0" dirty="0" smtClean="0">
                          <a:solidFill>
                            <a:schemeClr val="tx1"/>
                          </a:solidFill>
                          <a:latin typeface="+mn-ea"/>
                          <a:ea typeface="+mn-ea"/>
                        </a:rPr>
                        <a:t>0</a:t>
                      </a:r>
                      <a:r>
                        <a:rPr lang="ko-KR" altLang="en-US" sz="800" b="0" u="none" baseline="0" dirty="0" smtClean="0">
                          <a:solidFill>
                            <a:schemeClr val="tx1"/>
                          </a:solidFill>
                          <a:latin typeface="+mn-ea"/>
                          <a:ea typeface="+mn-ea"/>
                        </a:rPr>
                        <a:t>원일 시 추가결제금액 영역 </a:t>
                      </a:r>
                      <a:r>
                        <a:rPr lang="ko-KR" altLang="en-US" sz="800" b="0" u="none" baseline="0" dirty="0" err="1" smtClean="0">
                          <a:solidFill>
                            <a:schemeClr val="tx1"/>
                          </a:solidFill>
                          <a:latin typeface="+mn-ea"/>
                          <a:ea typeface="+mn-ea"/>
                        </a:rPr>
                        <a:t>미출력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교환증정품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교환제품으로 </a:t>
                      </a:r>
                      <a:r>
                        <a:rPr lang="ko-KR" altLang="en-US" sz="800" b="0" u="none" baseline="0" dirty="0" err="1" smtClean="0">
                          <a:solidFill>
                            <a:schemeClr val="tx1"/>
                          </a:solidFill>
                          <a:latin typeface="+mn-ea"/>
                          <a:ea typeface="+mn-ea"/>
                        </a:rPr>
                        <a:t>증정품을</a:t>
                      </a:r>
                      <a:r>
                        <a:rPr lang="ko-KR" altLang="en-US" sz="800" b="0" u="none" baseline="0" dirty="0" smtClean="0">
                          <a:solidFill>
                            <a:schemeClr val="tx1"/>
                          </a:solidFill>
                          <a:latin typeface="+mn-ea"/>
                          <a:ea typeface="+mn-ea"/>
                        </a:rPr>
                        <a:t> 선택했을 시 출력되는 영역</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타이틀 우측에 교환 </a:t>
                      </a: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수량</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출력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2-1. </a:t>
                      </a:r>
                      <a:r>
                        <a:rPr lang="ko-KR" altLang="en-US" sz="800" b="1" u="none" baseline="0" dirty="0" smtClean="0">
                          <a:solidFill>
                            <a:schemeClr val="tx1"/>
                          </a:solidFill>
                          <a:latin typeface="+mn-ea"/>
                          <a:ea typeface="+mn-ea"/>
                        </a:rPr>
                        <a:t>교환할 </a:t>
                      </a:r>
                      <a:r>
                        <a:rPr lang="ko-KR" altLang="en-US" sz="800" b="1" u="none" baseline="0" dirty="0" err="1" smtClean="0">
                          <a:solidFill>
                            <a:schemeClr val="tx1"/>
                          </a:solidFill>
                          <a:latin typeface="+mn-ea"/>
                          <a:ea typeface="+mn-ea"/>
                        </a:rPr>
                        <a:t>증정품</a:t>
                      </a:r>
                      <a:r>
                        <a:rPr lang="ko-KR" altLang="en-US" sz="800" b="1" u="none" baseline="0" dirty="0" smtClean="0">
                          <a:solidFill>
                            <a:schemeClr val="tx1"/>
                          </a:solidFill>
                          <a:latin typeface="+mn-ea"/>
                          <a:ea typeface="+mn-ea"/>
                        </a:rPr>
                        <a:t>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교환할 </a:t>
                      </a:r>
                      <a:r>
                        <a:rPr lang="ko-KR" altLang="en-US" sz="800" b="0" u="none" baseline="0" dirty="0" err="1" smtClean="0">
                          <a:solidFill>
                            <a:schemeClr val="tx1"/>
                          </a:solidFill>
                          <a:latin typeface="+mn-ea"/>
                          <a:ea typeface="+mn-ea"/>
                        </a:rPr>
                        <a:t>증정품의</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썸네일</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증정품명</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교환수량</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그 외 제품 정보 출력</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정렬은 주문취소 화면 </a:t>
                      </a:r>
                      <a:r>
                        <a:rPr lang="ko-KR" altLang="en-US" sz="800" b="0" u="none" baseline="0" dirty="0" err="1" smtClean="0">
                          <a:solidFill>
                            <a:schemeClr val="tx1"/>
                          </a:solidFill>
                          <a:latin typeface="+mn-ea"/>
                          <a:ea typeface="+mn-ea"/>
                        </a:rPr>
                        <a:t>반풍신청</a:t>
                      </a:r>
                      <a:r>
                        <a:rPr lang="ko-KR" altLang="en-US" sz="800" b="0" u="none" baseline="0" dirty="0" smtClean="0">
                          <a:solidFill>
                            <a:schemeClr val="tx1"/>
                          </a:solidFill>
                          <a:latin typeface="+mn-ea"/>
                          <a:ea typeface="+mn-ea"/>
                        </a:rPr>
                        <a:t> 완료 </a:t>
                      </a:r>
                      <a:r>
                        <a:rPr lang="ko-KR" altLang="en-US" sz="800" b="0" u="none" baseline="0" dirty="0" err="1" smtClean="0">
                          <a:solidFill>
                            <a:schemeClr val="tx1"/>
                          </a:solidFill>
                          <a:latin typeface="+mn-ea"/>
                          <a:ea typeface="+mn-ea"/>
                        </a:rPr>
                        <a:t>반환증정품</a:t>
                      </a:r>
                      <a:r>
                        <a:rPr lang="ko-KR" altLang="en-US" sz="800" b="0" u="none" baseline="0" dirty="0" smtClean="0">
                          <a:solidFill>
                            <a:schemeClr val="tx1"/>
                          </a:solidFill>
                          <a:latin typeface="+mn-ea"/>
                          <a:ea typeface="+mn-ea"/>
                        </a:rPr>
                        <a:t>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dirty="0" smtClean="0">
                          <a:solidFill>
                            <a:srgbClr val="00BC70"/>
                          </a:solidFill>
                        </a:rPr>
                        <a:t> IN_PC_MYP_01_16</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11405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3231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457882" y="2315621"/>
            <a:ext cx="1181734" cy="276999"/>
          </a:xfrm>
          <a:prstGeom prst="rect">
            <a:avLst/>
          </a:prstGeom>
          <a:solidFill>
            <a:schemeClr val="bg1"/>
          </a:solidFill>
        </p:spPr>
        <p:txBody>
          <a:bodyPr wrap="none">
            <a:spAutoFit/>
          </a:bodyPr>
          <a:lstStyle/>
          <a:p>
            <a:pPr>
              <a:defRPr/>
            </a:pPr>
            <a:r>
              <a:rPr lang="ko-KR" altLang="en-US" sz="1200" b="1" dirty="0" err="1" smtClean="0">
                <a:latin typeface="+mn-ea"/>
              </a:rPr>
              <a:t>교환신청</a:t>
            </a:r>
            <a:r>
              <a:rPr lang="ko-KR" altLang="en-US" sz="1200" b="1" dirty="0" smtClean="0">
                <a:latin typeface="+mn-ea"/>
              </a:rPr>
              <a:t>       </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pic>
        <p:nvPicPr>
          <p:cNvPr id="79" name="Picture 2" descr="check, checkmark, ok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663" y="2763506"/>
            <a:ext cx="288705" cy="288705"/>
          </a:xfrm>
          <a:prstGeom prst="rect">
            <a:avLst/>
          </a:prstGeom>
          <a:noFill/>
          <a:extLst>
            <a:ext uri="{909E8E84-426E-40DD-AFC4-6F175D3DCCD1}">
              <a14:hiddenFill xmlns:a14="http://schemas.microsoft.com/office/drawing/2010/main">
                <a:solidFill>
                  <a:srgbClr val="FFFFFF"/>
                </a:solidFill>
              </a14:hiddenFill>
            </a:ext>
          </a:extLst>
        </p:spPr>
      </p:pic>
      <p:sp>
        <p:nvSpPr>
          <p:cNvPr id="80" name="직사각형 79"/>
          <p:cNvSpPr/>
          <p:nvPr/>
        </p:nvSpPr>
        <p:spPr>
          <a:xfrm>
            <a:off x="3348356" y="3077363"/>
            <a:ext cx="3160325" cy="369332"/>
          </a:xfrm>
          <a:prstGeom prst="rect">
            <a:avLst/>
          </a:prstGeom>
        </p:spPr>
        <p:txBody>
          <a:bodyPr wrap="square">
            <a:spAutoFit/>
          </a:bodyPr>
          <a:lstStyle/>
          <a:p>
            <a:pPr algn="ctr"/>
            <a:r>
              <a:rPr lang="ko-KR" altLang="en-US" sz="1000" b="1" dirty="0" err="1" smtClean="0">
                <a:latin typeface="+mn-ea"/>
              </a:rPr>
              <a:t>교환신청이</a:t>
            </a:r>
            <a:r>
              <a:rPr lang="ko-KR" altLang="en-US" sz="1000" b="1" dirty="0" smtClean="0">
                <a:latin typeface="+mn-ea"/>
              </a:rPr>
              <a:t> 완료되었습니다</a:t>
            </a:r>
            <a:r>
              <a:rPr lang="en-US" altLang="ko-KR" sz="1000" b="1" dirty="0" smtClean="0">
                <a:latin typeface="+mn-ea"/>
              </a:rPr>
              <a:t>.</a:t>
            </a:r>
          </a:p>
          <a:p>
            <a:pPr algn="ctr"/>
            <a:r>
              <a:rPr lang="ko-KR" altLang="en-US" sz="800" dirty="0" smtClean="0">
                <a:latin typeface="+mn-ea"/>
              </a:rPr>
              <a:t>추가결제금액</a:t>
            </a:r>
            <a:r>
              <a:rPr lang="en-US" altLang="ko-KR" sz="800" dirty="0">
                <a:latin typeface="+mn-ea"/>
              </a:rPr>
              <a:t>: 0,000</a:t>
            </a:r>
            <a:r>
              <a:rPr lang="ko-KR" altLang="en-US" sz="800" dirty="0">
                <a:latin typeface="+mn-ea"/>
              </a:rPr>
              <a:t>원</a:t>
            </a:r>
            <a:endParaRPr lang="en-US" altLang="ko-KR" sz="800" dirty="0">
              <a:latin typeface="+mn-ea"/>
            </a:endParaRPr>
          </a:p>
        </p:txBody>
      </p:sp>
      <p:sp>
        <p:nvSpPr>
          <p:cNvPr id="52" name="TextBox 51">
            <a:extLst>
              <a:ext uri="{FF2B5EF4-FFF2-40B4-BE49-F238E27FC236}">
                <a16:creationId xmlns:a16="http://schemas.microsoft.com/office/drawing/2014/main" id="{46EEB4C6-4320-49C2-A99E-4CC859BC2CBD}"/>
              </a:ext>
            </a:extLst>
          </p:cNvPr>
          <p:cNvSpPr txBox="1"/>
          <p:nvPr/>
        </p:nvSpPr>
        <p:spPr>
          <a:xfrm>
            <a:off x="1440833" y="3832200"/>
            <a:ext cx="1149674" cy="215444"/>
          </a:xfrm>
          <a:prstGeom prst="rect">
            <a:avLst/>
          </a:prstGeom>
          <a:noFill/>
        </p:spPr>
        <p:txBody>
          <a:bodyPr wrap="none" rtlCol="0">
            <a:spAutoFit/>
          </a:bodyPr>
          <a:lstStyle/>
          <a:p>
            <a:r>
              <a:rPr lang="ko-KR" altLang="en-US" sz="800" b="1" dirty="0" err="1" smtClean="0">
                <a:latin typeface="+mn-ea"/>
              </a:rPr>
              <a:t>교환증정품</a:t>
            </a:r>
            <a:r>
              <a:rPr lang="ko-KR" altLang="en-US" sz="800" b="1" dirty="0" smtClean="0">
                <a:latin typeface="+mn-ea"/>
              </a:rPr>
              <a:t> </a:t>
            </a:r>
            <a:r>
              <a:rPr lang="en-US" altLang="ko-KR" sz="700" dirty="0" smtClean="0">
                <a:solidFill>
                  <a:srgbClr val="00B050"/>
                </a:solidFill>
                <a:latin typeface="+mn-ea"/>
              </a:rPr>
              <a:t>5</a:t>
            </a:r>
            <a:r>
              <a:rPr lang="ko-KR" altLang="en-US" sz="700" dirty="0" smtClean="0">
                <a:solidFill>
                  <a:srgbClr val="00B050"/>
                </a:solidFill>
                <a:latin typeface="+mn-ea"/>
              </a:rPr>
              <a:t>종</a:t>
            </a:r>
            <a:r>
              <a:rPr lang="en-US" altLang="ko-KR" sz="700" dirty="0" smtClean="0">
                <a:solidFill>
                  <a:srgbClr val="00B050"/>
                </a:solidFill>
                <a:latin typeface="+mn-ea"/>
              </a:rPr>
              <a:t>(10</a:t>
            </a:r>
            <a:r>
              <a:rPr lang="ko-KR" altLang="en-US" sz="700" dirty="0" smtClean="0">
                <a:solidFill>
                  <a:srgbClr val="00B050"/>
                </a:solidFill>
                <a:latin typeface="+mn-ea"/>
              </a:rPr>
              <a:t>개</a:t>
            </a:r>
            <a:r>
              <a:rPr lang="en-US" altLang="ko-KR" sz="700" dirty="0" smtClean="0">
                <a:solidFill>
                  <a:srgbClr val="00B050"/>
                </a:solidFill>
                <a:latin typeface="+mn-ea"/>
              </a:rPr>
              <a:t>)</a:t>
            </a:r>
            <a:r>
              <a:rPr lang="ko-KR" altLang="en-US" sz="700" b="1" dirty="0" smtClean="0">
                <a:latin typeface="+mn-ea"/>
              </a:rPr>
              <a:t> </a:t>
            </a:r>
            <a:endParaRPr lang="ko-KR" altLang="en-US" sz="600" dirty="0">
              <a:solidFill>
                <a:srgbClr val="00B050"/>
              </a:solidFill>
              <a:latin typeface="+mn-ea"/>
            </a:endParaRPr>
          </a:p>
        </p:txBody>
      </p:sp>
      <p:sp>
        <p:nvSpPr>
          <p:cNvPr id="138" name="직사각형 137"/>
          <p:cNvSpPr/>
          <p:nvPr/>
        </p:nvSpPr>
        <p:spPr>
          <a:xfrm>
            <a:off x="2128128" y="4153592"/>
            <a:ext cx="1695233"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ko-KR" altLang="en-US" sz="700" dirty="0"/>
              <a:t/>
            </a:r>
            <a:br>
              <a:rPr lang="ko-KR" altLang="en-US" sz="700" dirty="0"/>
            </a:br>
            <a:endParaRPr lang="ko-KR" altLang="en-US" sz="700" dirty="0"/>
          </a:p>
        </p:txBody>
      </p:sp>
      <p:grpSp>
        <p:nvGrpSpPr>
          <p:cNvPr id="139" name="그룹 138">
            <a:extLst>
              <a:ext uri="{FF2B5EF4-FFF2-40B4-BE49-F238E27FC236}">
                <a16:creationId xmlns:a16="http://schemas.microsoft.com/office/drawing/2014/main" id="{159809A1-5A1E-4FB9-B218-151E51C981E3}"/>
              </a:ext>
            </a:extLst>
          </p:cNvPr>
          <p:cNvGrpSpPr/>
          <p:nvPr/>
        </p:nvGrpSpPr>
        <p:grpSpPr>
          <a:xfrm>
            <a:off x="1613672" y="4193488"/>
            <a:ext cx="542924" cy="614618"/>
            <a:chOff x="1235339" y="2961048"/>
            <a:chExt cx="1199263" cy="1105474"/>
          </a:xfrm>
        </p:grpSpPr>
        <p:sp>
          <p:nvSpPr>
            <p:cNvPr id="140" name="직사각형 13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41" name="직선 연결선 14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3" name="직사각형 142"/>
          <p:cNvSpPr/>
          <p:nvPr/>
        </p:nvSpPr>
        <p:spPr>
          <a:xfrm>
            <a:off x="4665908" y="4142104"/>
            <a:ext cx="1603155"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44" name="직사각형 143"/>
          <p:cNvSpPr/>
          <p:nvPr/>
        </p:nvSpPr>
        <p:spPr>
          <a:xfrm>
            <a:off x="7128908" y="4149616"/>
            <a:ext cx="1682272"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45" name="모서리가 둥근 직사각형 144"/>
          <p:cNvSpPr/>
          <p:nvPr/>
        </p:nvSpPr>
        <p:spPr>
          <a:xfrm>
            <a:off x="1531094" y="4085744"/>
            <a:ext cx="7339310" cy="1591654"/>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700" dirty="0">
              <a:solidFill>
                <a:srgbClr val="00B050"/>
              </a:solidFill>
              <a:latin typeface="+mn-ea"/>
            </a:endParaRPr>
          </a:p>
        </p:txBody>
      </p:sp>
      <p:sp>
        <p:nvSpPr>
          <p:cNvPr id="148" name="직사각형 147"/>
          <p:cNvSpPr/>
          <p:nvPr/>
        </p:nvSpPr>
        <p:spPr>
          <a:xfrm>
            <a:off x="2113705" y="4598985"/>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smtClean="0">
                <a:solidFill>
                  <a:schemeClr val="tx1">
                    <a:lumMod val="65000"/>
                    <a:lumOff val="35000"/>
                  </a:schemeClr>
                </a:solidFill>
                <a:latin typeface="+mj-ea"/>
              </a:rPr>
              <a:t>개 반환</a:t>
            </a:r>
            <a:endParaRPr lang="ko-KR" altLang="en-US" dirty="0"/>
          </a:p>
        </p:txBody>
      </p:sp>
      <p:grpSp>
        <p:nvGrpSpPr>
          <p:cNvPr id="149" name="그룹 148">
            <a:extLst>
              <a:ext uri="{FF2B5EF4-FFF2-40B4-BE49-F238E27FC236}">
                <a16:creationId xmlns:a16="http://schemas.microsoft.com/office/drawing/2014/main" id="{159809A1-5A1E-4FB9-B218-151E51C981E3}"/>
              </a:ext>
            </a:extLst>
          </p:cNvPr>
          <p:cNvGrpSpPr/>
          <p:nvPr/>
        </p:nvGrpSpPr>
        <p:grpSpPr>
          <a:xfrm>
            <a:off x="4174018" y="4193487"/>
            <a:ext cx="542924" cy="614618"/>
            <a:chOff x="1235339" y="2961048"/>
            <a:chExt cx="1199263" cy="1105474"/>
          </a:xfrm>
        </p:grpSpPr>
        <p:sp>
          <p:nvSpPr>
            <p:cNvPr id="150" name="직사각형 14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1" name="직선 연결선 15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5" name="직사각형 154"/>
          <p:cNvSpPr/>
          <p:nvPr/>
        </p:nvSpPr>
        <p:spPr>
          <a:xfrm>
            <a:off x="4667744" y="4601358"/>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grpSp>
        <p:nvGrpSpPr>
          <p:cNvPr id="156" name="그룹 155">
            <a:extLst>
              <a:ext uri="{FF2B5EF4-FFF2-40B4-BE49-F238E27FC236}">
                <a16:creationId xmlns:a16="http://schemas.microsoft.com/office/drawing/2014/main" id="{159809A1-5A1E-4FB9-B218-151E51C981E3}"/>
              </a:ext>
            </a:extLst>
          </p:cNvPr>
          <p:cNvGrpSpPr/>
          <p:nvPr/>
        </p:nvGrpSpPr>
        <p:grpSpPr>
          <a:xfrm>
            <a:off x="6617957" y="4193487"/>
            <a:ext cx="542924" cy="614618"/>
            <a:chOff x="1235339" y="2961048"/>
            <a:chExt cx="1199263" cy="1105474"/>
          </a:xfrm>
        </p:grpSpPr>
        <p:sp>
          <p:nvSpPr>
            <p:cNvPr id="157" name="직사각형 15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8" name="직선 연결선 15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직선 연결선 15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2" name="직사각형 161"/>
          <p:cNvSpPr/>
          <p:nvPr/>
        </p:nvSpPr>
        <p:spPr>
          <a:xfrm>
            <a:off x="7153560" y="4619588"/>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163" name="직사각형 162"/>
          <p:cNvSpPr/>
          <p:nvPr/>
        </p:nvSpPr>
        <p:spPr>
          <a:xfrm>
            <a:off x="2146232" y="4951453"/>
            <a:ext cx="1695233" cy="523220"/>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r>
              <a:rPr lang="en-US" altLang="ko-KR" sz="700" dirty="0" smtClean="0">
                <a:solidFill>
                  <a:schemeClr val="tx1">
                    <a:lumMod val="65000"/>
                    <a:lumOff val="35000"/>
                  </a:schemeClr>
                </a:solidFill>
                <a:latin typeface="+mj-ea"/>
              </a:rPr>
              <a:t> </a:t>
            </a:r>
          </a:p>
          <a:p>
            <a:r>
              <a:rPr lang="ko-KR" altLang="en-US" sz="700" dirty="0"/>
              <a:t/>
            </a:r>
            <a:br>
              <a:rPr lang="ko-KR" altLang="en-US" sz="700" dirty="0"/>
            </a:br>
            <a:endParaRPr lang="ko-KR" altLang="en-US" sz="700" dirty="0"/>
          </a:p>
        </p:txBody>
      </p:sp>
      <p:grpSp>
        <p:nvGrpSpPr>
          <p:cNvPr id="164" name="그룹 163">
            <a:extLst>
              <a:ext uri="{FF2B5EF4-FFF2-40B4-BE49-F238E27FC236}">
                <a16:creationId xmlns:a16="http://schemas.microsoft.com/office/drawing/2014/main" id="{159809A1-5A1E-4FB9-B218-151E51C981E3}"/>
              </a:ext>
            </a:extLst>
          </p:cNvPr>
          <p:cNvGrpSpPr/>
          <p:nvPr/>
        </p:nvGrpSpPr>
        <p:grpSpPr>
          <a:xfrm>
            <a:off x="1631776" y="4991349"/>
            <a:ext cx="542924" cy="614618"/>
            <a:chOff x="1235339" y="2961048"/>
            <a:chExt cx="1199263" cy="1105474"/>
          </a:xfrm>
        </p:grpSpPr>
        <p:sp>
          <p:nvSpPr>
            <p:cNvPr id="165" name="직사각형 16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66" name="직선 연결선 16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8" name="직사각형 167"/>
          <p:cNvSpPr/>
          <p:nvPr/>
        </p:nvSpPr>
        <p:spPr>
          <a:xfrm>
            <a:off x="4684012" y="4939965"/>
            <a:ext cx="1603155" cy="307777"/>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p:txBody>
      </p:sp>
      <p:sp>
        <p:nvSpPr>
          <p:cNvPr id="170" name="직사각형 169"/>
          <p:cNvSpPr/>
          <p:nvPr/>
        </p:nvSpPr>
        <p:spPr>
          <a:xfrm>
            <a:off x="2131809" y="5396846"/>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2</a:t>
            </a:r>
            <a:r>
              <a:rPr lang="ko-KR" altLang="en-US" sz="800" dirty="0" smtClean="0">
                <a:solidFill>
                  <a:schemeClr val="tx1">
                    <a:lumMod val="65000"/>
                    <a:lumOff val="35000"/>
                  </a:schemeClr>
                </a:solidFill>
                <a:latin typeface="+mj-ea"/>
              </a:rPr>
              <a:t>개 반환</a:t>
            </a:r>
            <a:endParaRPr lang="ko-KR" altLang="en-US" dirty="0"/>
          </a:p>
        </p:txBody>
      </p:sp>
      <p:grpSp>
        <p:nvGrpSpPr>
          <p:cNvPr id="171" name="그룹 170">
            <a:extLst>
              <a:ext uri="{FF2B5EF4-FFF2-40B4-BE49-F238E27FC236}">
                <a16:creationId xmlns:a16="http://schemas.microsoft.com/office/drawing/2014/main" id="{159809A1-5A1E-4FB9-B218-151E51C981E3}"/>
              </a:ext>
            </a:extLst>
          </p:cNvPr>
          <p:cNvGrpSpPr/>
          <p:nvPr/>
        </p:nvGrpSpPr>
        <p:grpSpPr>
          <a:xfrm>
            <a:off x="4192122" y="4991348"/>
            <a:ext cx="542924" cy="614618"/>
            <a:chOff x="1235339" y="2961048"/>
            <a:chExt cx="1199263" cy="1105474"/>
          </a:xfrm>
        </p:grpSpPr>
        <p:sp>
          <p:nvSpPr>
            <p:cNvPr id="172" name="직사각형 1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3" name="직선 연결선 1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직선 연결선 1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5" name="직사각형 174"/>
          <p:cNvSpPr/>
          <p:nvPr/>
        </p:nvSpPr>
        <p:spPr>
          <a:xfrm>
            <a:off x="4685848" y="5399219"/>
            <a:ext cx="585417" cy="215444"/>
          </a:xfrm>
          <a:prstGeom prst="rect">
            <a:avLst/>
          </a:prstGeom>
        </p:spPr>
        <p:txBody>
          <a:bodyPr wrap="none">
            <a:spAutoFit/>
          </a:bodyPr>
          <a:lstStyle/>
          <a:p>
            <a:r>
              <a:rPr lang="en-US" altLang="ko-KR" sz="800" dirty="0" smtClean="0">
                <a:solidFill>
                  <a:schemeClr val="tx1">
                    <a:lumMod val="65000"/>
                    <a:lumOff val="35000"/>
                  </a:schemeClr>
                </a:solidFill>
                <a:latin typeface="+mj-ea"/>
              </a:rPr>
              <a:t>1</a:t>
            </a:r>
            <a:r>
              <a:rPr lang="ko-KR" altLang="en-US" sz="800" dirty="0" smtClean="0">
                <a:solidFill>
                  <a:schemeClr val="tx1">
                    <a:lumMod val="65000"/>
                    <a:lumOff val="35000"/>
                  </a:schemeClr>
                </a:solidFill>
                <a:latin typeface="+mj-ea"/>
              </a:rPr>
              <a:t>개 반환</a:t>
            </a:r>
            <a:endParaRPr lang="ko-KR" altLang="en-US" dirty="0"/>
          </a:p>
        </p:txBody>
      </p:sp>
      <p:sp>
        <p:nvSpPr>
          <p:cNvPr id="74" name="Oval 611">
            <a:extLst>
              <a:ext uri="{FF2B5EF4-FFF2-40B4-BE49-F238E27FC236}">
                <a16:creationId xmlns:a16="http://schemas.microsoft.com/office/drawing/2014/main" id="{8A3723C9-7A64-4677-9B95-EBFFA02C0DC4}"/>
              </a:ext>
            </a:extLst>
          </p:cNvPr>
          <p:cNvSpPr>
            <a:spLocks noChangeArrowheads="1"/>
          </p:cNvSpPr>
          <p:nvPr/>
        </p:nvSpPr>
        <p:spPr bwMode="auto">
          <a:xfrm>
            <a:off x="3881179" y="3093333"/>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1331156" y="383220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1342808" y="4124012"/>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4132977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교환신청</a:t>
            </a:r>
            <a:r>
              <a:rPr lang="ko-KR" altLang="en-US" dirty="0"/>
              <a:t> 완료</a:t>
            </a:r>
          </a:p>
        </p:txBody>
      </p:sp>
      <p:sp>
        <p:nvSpPr>
          <p:cNvPr id="3" name="부제목 2"/>
          <p:cNvSpPr>
            <a:spLocks noGrp="1"/>
          </p:cNvSpPr>
          <p:nvPr>
            <p:ph type="subTitle" idx="1"/>
          </p:nvPr>
        </p:nvSpPr>
        <p:spPr/>
        <p:txBody>
          <a:bodyPr/>
          <a:lstStyle/>
          <a:p>
            <a:r>
              <a:rPr lang="en-US" altLang="ko-KR" dirty="0" smtClean="0"/>
              <a:t>IN_PC_MYP_02_16</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210804135"/>
              </p:ext>
            </p:extLst>
          </p:nvPr>
        </p:nvGraphicFramePr>
        <p:xfrm>
          <a:off x="9000565" y="44624"/>
          <a:ext cx="3152540" cy="1740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교환제품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교환신청한</a:t>
                      </a:r>
                      <a:r>
                        <a:rPr lang="ko-KR" altLang="en-US" sz="800" b="0" u="none" baseline="0" dirty="0" smtClean="0">
                          <a:solidFill>
                            <a:schemeClr val="tx1"/>
                          </a:solidFill>
                          <a:latin typeface="+mn-ea"/>
                          <a:ea typeface="+mn-ea"/>
                        </a:rPr>
                        <a:t> 제품 목록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baseline="0" dirty="0" err="1" smtClean="0">
                          <a:solidFill>
                            <a:schemeClr val="tx1"/>
                          </a:solidFill>
                          <a:latin typeface="+mn-ea"/>
                          <a:ea typeface="+mn-ea"/>
                        </a:rPr>
                        <a:t>교환</a:t>
                      </a:r>
                      <a:r>
                        <a:rPr lang="ko-KR" altLang="en-US" sz="800" b="0" u="none" kern="1200" baseline="0" dirty="0" err="1" smtClean="0">
                          <a:solidFill>
                            <a:schemeClr val="tx1"/>
                          </a:solidFill>
                          <a:latin typeface="+mn-ea"/>
                          <a:ea typeface="+mn-ea"/>
                          <a:cs typeface="+mn-cs"/>
                        </a:rPr>
                        <a:t>신청</a:t>
                      </a:r>
                      <a:r>
                        <a:rPr lang="en-US" altLang="ko-KR" sz="800" b="0" u="none" kern="1200" baseline="0" dirty="0" smtClean="0">
                          <a:solidFill>
                            <a:schemeClr val="tx1"/>
                          </a:solidFill>
                          <a:latin typeface="+mn-ea"/>
                          <a:ea typeface="+mn-ea"/>
                          <a:cs typeface="+mn-cs"/>
                        </a:rPr>
                        <a:t>_</a:t>
                      </a:r>
                      <a:r>
                        <a:rPr lang="ko-KR" altLang="en-US" sz="800" b="0" u="none" baseline="0" dirty="0" err="1" smtClean="0">
                          <a:solidFill>
                            <a:schemeClr val="tx1"/>
                          </a:solidFill>
                          <a:latin typeface="+mn-ea"/>
                          <a:ea typeface="+mn-ea"/>
                        </a:rPr>
                        <a:t>교환</a:t>
                      </a:r>
                      <a:r>
                        <a:rPr lang="ko-KR" altLang="en-US" sz="800" b="0" u="none" kern="1200" baseline="0" dirty="0" err="1" smtClean="0">
                          <a:solidFill>
                            <a:schemeClr val="tx1"/>
                          </a:solidFill>
                          <a:latin typeface="+mn-ea"/>
                          <a:ea typeface="+mn-ea"/>
                          <a:cs typeface="+mn-cs"/>
                        </a:rPr>
                        <a:t>제품</a:t>
                      </a:r>
                      <a:r>
                        <a:rPr lang="ko-KR" altLang="en-US" sz="800" b="0" u="none" kern="1200" baseline="0" dirty="0" smtClean="0">
                          <a:solidFill>
                            <a:schemeClr val="tx1"/>
                          </a:solidFill>
                          <a:latin typeface="+mn-ea"/>
                          <a:ea typeface="+mn-ea"/>
                          <a:cs typeface="+mn-cs"/>
                        </a:rPr>
                        <a:t> 선택</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 화면의 제품 목록 영역과 정렬 및 </a:t>
                      </a:r>
                      <a:r>
                        <a:rPr lang="ko-KR" altLang="en-US" sz="800" b="0" u="none" kern="1200" baseline="0" dirty="0" err="1" smtClean="0">
                          <a:solidFill>
                            <a:schemeClr val="tx1"/>
                          </a:solidFill>
                          <a:latin typeface="+mn-ea"/>
                          <a:ea typeface="+mn-ea"/>
                          <a:cs typeface="+mn-cs"/>
                        </a:rPr>
                        <a:t>출력정보</a:t>
                      </a:r>
                      <a:r>
                        <a:rPr lang="ko-KR" altLang="en-US" sz="800" b="0" u="none" kern="1200" baseline="0" dirty="0" smtClean="0">
                          <a:solidFill>
                            <a:schemeClr val="tx1"/>
                          </a:solidFill>
                          <a:latin typeface="+mn-ea"/>
                          <a:ea typeface="+mn-ea"/>
                          <a:cs typeface="+mn-cs"/>
                        </a:rPr>
                        <a:t> 동일</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그 외 제품 정보 출력</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정렬은 주문취소 화면 </a:t>
                      </a:r>
                      <a:r>
                        <a:rPr lang="ko-KR" altLang="en-US" sz="800" b="0" u="none" baseline="0" dirty="0" err="1" smtClean="0">
                          <a:solidFill>
                            <a:schemeClr val="tx1"/>
                          </a:solidFill>
                          <a:latin typeface="+mn-ea"/>
                          <a:ea typeface="+mn-ea"/>
                        </a:rPr>
                        <a:t>반풍신청</a:t>
                      </a:r>
                      <a:r>
                        <a:rPr lang="ko-KR" altLang="en-US" sz="800" b="0" u="none" baseline="0" dirty="0" smtClean="0">
                          <a:solidFill>
                            <a:schemeClr val="tx1"/>
                          </a:solidFill>
                          <a:latin typeface="+mn-ea"/>
                          <a:ea typeface="+mn-ea"/>
                        </a:rPr>
                        <a:t> 완료 </a:t>
                      </a:r>
                      <a:r>
                        <a:rPr lang="ko-KR" altLang="en-US" sz="800" b="0" u="none" baseline="0" dirty="0" err="1" smtClean="0">
                          <a:solidFill>
                            <a:schemeClr val="tx1"/>
                          </a:solidFill>
                          <a:latin typeface="+mn-ea"/>
                          <a:ea typeface="+mn-ea"/>
                        </a:rPr>
                        <a:t>반품제품</a:t>
                      </a:r>
                      <a:r>
                        <a:rPr lang="ko-KR" altLang="en-US" sz="800" b="0" u="none" baseline="0" dirty="0" smtClean="0">
                          <a:solidFill>
                            <a:schemeClr val="tx1"/>
                          </a:solidFill>
                          <a:latin typeface="+mn-ea"/>
                          <a:ea typeface="+mn-ea"/>
                        </a:rPr>
                        <a:t>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dirty="0" smtClean="0">
                          <a:solidFill>
                            <a:srgbClr val="00BC70"/>
                          </a:solidFill>
                        </a:rPr>
                        <a:t> IN_PC_MYP_01_16</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홈 화면으로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err="1" smtClean="0">
                          <a:solidFill>
                            <a:schemeClr val="tx1"/>
                          </a:solidFill>
                          <a:latin typeface="+mn-ea"/>
                          <a:ea typeface="+mn-ea"/>
                          <a:cs typeface="+mn-cs"/>
                        </a:rPr>
                        <a:t>교환상세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해당 교환 건의 상세 페이지로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81" name="표 80"/>
          <p:cNvGraphicFramePr>
            <a:graphicFrameLocks noGrp="1"/>
          </p:cNvGraphicFramePr>
          <p:nvPr>
            <p:extLst>
              <p:ext uri="{D42A27DB-BD31-4B8C-83A1-F6EECF244321}">
                <p14:modId xmlns:p14="http://schemas.microsoft.com/office/powerpoint/2010/main" val="3543664456"/>
              </p:ext>
            </p:extLst>
          </p:nvPr>
        </p:nvGraphicFramePr>
        <p:xfrm>
          <a:off x="1511300" y="739790"/>
          <a:ext cx="7265097" cy="2335139"/>
        </p:xfrm>
        <a:graphic>
          <a:graphicData uri="http://schemas.openxmlformats.org/drawingml/2006/table">
            <a:tbl>
              <a:tblPr firstRow="1" bandRow="1">
                <a:tableStyleId>{2D5ABB26-0587-4C30-8999-92F81FD0307C}</a:tableStyleId>
              </a:tblPr>
              <a:tblGrid>
                <a:gridCol w="940612">
                  <a:extLst>
                    <a:ext uri="{9D8B030D-6E8A-4147-A177-3AD203B41FA5}">
                      <a16:colId xmlns:a16="http://schemas.microsoft.com/office/drawing/2014/main" val="977863895"/>
                    </a:ext>
                  </a:extLst>
                </a:gridCol>
                <a:gridCol w="4578313">
                  <a:extLst>
                    <a:ext uri="{9D8B030D-6E8A-4147-A177-3AD203B41FA5}">
                      <a16:colId xmlns:a16="http://schemas.microsoft.com/office/drawing/2014/main" val="356602255"/>
                    </a:ext>
                  </a:extLst>
                </a:gridCol>
                <a:gridCol w="174617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교환제품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r>
                        <a:rPr lang="en-US" altLang="ko-KR" sz="800" dirty="0" smtClean="0">
                          <a:solidFill>
                            <a:srgbClr val="00B050"/>
                          </a:solidFill>
                          <a:latin typeface="+mn-ea"/>
                        </a:rPr>
                        <a:t>(6</a:t>
                      </a:r>
                      <a:r>
                        <a:rPr lang="ko-KR" altLang="en-US" sz="800" dirty="0" smtClean="0">
                          <a:solidFill>
                            <a:srgbClr val="00B050"/>
                          </a:solidFill>
                          <a:latin typeface="+mn-ea"/>
                        </a:rPr>
                        <a:t>개</a:t>
                      </a:r>
                      <a:r>
                        <a:rPr lang="en-US" altLang="ko-KR" sz="800" dirty="0" smtClean="0">
                          <a:solidFill>
                            <a:srgbClr val="00B050"/>
                          </a:solidFill>
                          <a:latin typeface="+mn-ea"/>
                        </a:rPr>
                        <a:t>)</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77024">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4801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63108"/>
                  </a:ext>
                </a:extLst>
              </a:tr>
            </a:tbl>
          </a:graphicData>
        </a:graphic>
      </p:graphicFrame>
      <p:graphicFrame>
        <p:nvGraphicFramePr>
          <p:cNvPr id="96" name="표 95"/>
          <p:cNvGraphicFramePr>
            <a:graphicFrameLocks noGrp="1"/>
          </p:cNvGraphicFramePr>
          <p:nvPr>
            <p:extLst/>
          </p:nvPr>
        </p:nvGraphicFramePr>
        <p:xfrm>
          <a:off x="1525230" y="2150640"/>
          <a:ext cx="7280964" cy="2200275"/>
        </p:xfrm>
        <a:graphic>
          <a:graphicData uri="http://schemas.openxmlformats.org/drawingml/2006/table">
            <a:tbl>
              <a:tblPr firstRow="1" bandRow="1">
                <a:tableStyleId>{2D5ABB26-0587-4C30-8999-92F81FD0307C}</a:tableStyleId>
              </a:tblPr>
              <a:tblGrid>
                <a:gridCol w="367575">
                  <a:extLst>
                    <a:ext uri="{9D8B030D-6E8A-4147-A177-3AD203B41FA5}">
                      <a16:colId xmlns:a16="http://schemas.microsoft.com/office/drawing/2014/main" val="977863895"/>
                    </a:ext>
                  </a:extLst>
                </a:gridCol>
                <a:gridCol w="573127">
                  <a:extLst>
                    <a:ext uri="{9D8B030D-6E8A-4147-A177-3AD203B41FA5}">
                      <a16:colId xmlns:a16="http://schemas.microsoft.com/office/drawing/2014/main" val="3776210665"/>
                    </a:ext>
                  </a:extLst>
                </a:gridCol>
                <a:gridCol w="533500">
                  <a:extLst>
                    <a:ext uri="{9D8B030D-6E8A-4147-A177-3AD203B41FA5}">
                      <a16:colId xmlns:a16="http://schemas.microsoft.com/office/drawing/2014/main" val="356602255"/>
                    </a:ext>
                  </a:extLst>
                </a:gridCol>
                <a:gridCol w="4060421">
                  <a:extLst>
                    <a:ext uri="{9D8B030D-6E8A-4147-A177-3AD203B41FA5}">
                      <a16:colId xmlns:a16="http://schemas.microsoft.com/office/drawing/2014/main" val="255211327"/>
                    </a:ext>
                  </a:extLst>
                </a:gridCol>
                <a:gridCol w="1746341">
                  <a:extLst>
                    <a:ext uri="{9D8B030D-6E8A-4147-A177-3AD203B41FA5}">
                      <a16:colId xmlns:a16="http://schemas.microsoft.com/office/drawing/2014/main" val="1927575684"/>
                    </a:ext>
                  </a:extLst>
                </a:gridCol>
              </a:tblGrid>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bl>
          </a:graphicData>
        </a:graphic>
      </p:graphicFrame>
      <p:grpSp>
        <p:nvGrpSpPr>
          <p:cNvPr id="97" name="그룹 96">
            <a:extLst>
              <a:ext uri="{FF2B5EF4-FFF2-40B4-BE49-F238E27FC236}">
                <a16:creationId xmlns:a16="http://schemas.microsoft.com/office/drawing/2014/main" id="{159809A1-5A1E-4FB9-B218-151E51C981E3}"/>
              </a:ext>
            </a:extLst>
          </p:cNvPr>
          <p:cNvGrpSpPr/>
          <p:nvPr/>
        </p:nvGrpSpPr>
        <p:grpSpPr>
          <a:xfrm>
            <a:off x="1569445" y="2206032"/>
            <a:ext cx="836647" cy="897912"/>
            <a:chOff x="1235339" y="2961048"/>
            <a:chExt cx="1199263" cy="1105474"/>
          </a:xfrm>
        </p:grpSpPr>
        <p:sp>
          <p:nvSpPr>
            <p:cNvPr id="106" name="직사각형 1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7" name="직선 연결선 1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2059293" y="3376339"/>
            <a:ext cx="836647" cy="897912"/>
            <a:chOff x="1235339" y="2961048"/>
            <a:chExt cx="1199263" cy="1105474"/>
          </a:xfrm>
        </p:grpSpPr>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그룹 123">
            <a:extLst>
              <a:ext uri="{FF2B5EF4-FFF2-40B4-BE49-F238E27FC236}">
                <a16:creationId xmlns:a16="http://schemas.microsoft.com/office/drawing/2014/main" id="{159809A1-5A1E-4FB9-B218-151E51C981E3}"/>
              </a:ext>
            </a:extLst>
          </p:cNvPr>
          <p:cNvGrpSpPr/>
          <p:nvPr/>
        </p:nvGrpSpPr>
        <p:grpSpPr>
          <a:xfrm>
            <a:off x="1563959" y="1158063"/>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8" name="표 57"/>
          <p:cNvGraphicFramePr>
            <a:graphicFrameLocks noGrp="1"/>
          </p:cNvGraphicFramePr>
          <p:nvPr>
            <p:extLst/>
          </p:nvPr>
        </p:nvGraphicFramePr>
        <p:xfrm>
          <a:off x="133027" y="739790"/>
          <a:ext cx="1304427" cy="564153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0756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pSp>
        <p:nvGrpSpPr>
          <p:cNvPr id="41" name="그룹 40"/>
          <p:cNvGrpSpPr/>
          <p:nvPr/>
        </p:nvGrpSpPr>
        <p:grpSpPr>
          <a:xfrm>
            <a:off x="1526875" y="5820764"/>
            <a:ext cx="7299142" cy="337938"/>
            <a:chOff x="830726" y="6032083"/>
            <a:chExt cx="3259244" cy="337938"/>
          </a:xfrm>
        </p:grpSpPr>
        <p:sp>
          <p:nvSpPr>
            <p:cNvPr id="42" name="모서리가 둥근 직사각형 265">
              <a:extLst>
                <a:ext uri="{FF2B5EF4-FFF2-40B4-BE49-F238E27FC236}">
                  <a16:creationId xmlns:a16="http://schemas.microsoft.com/office/drawing/2014/main" id="{31616FFB-3FF0-C846-C1A8-366204588010}"/>
                </a:ext>
              </a:extLst>
            </p:cNvPr>
            <p:cNvSpPr/>
            <p:nvPr/>
          </p:nvSpPr>
          <p:spPr>
            <a:xfrm>
              <a:off x="830726"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홈</a:t>
              </a:r>
              <a:endParaRPr lang="ko-KR" altLang="en-US" sz="800" b="1" dirty="0">
                <a:solidFill>
                  <a:schemeClr val="bg1"/>
                </a:solidFill>
              </a:endParaRPr>
            </a:p>
          </p:txBody>
        </p:sp>
        <p:sp>
          <p:nvSpPr>
            <p:cNvPr id="43" name="모서리가 둥근 직사각형 265">
              <a:extLst>
                <a:ext uri="{FF2B5EF4-FFF2-40B4-BE49-F238E27FC236}">
                  <a16:creationId xmlns:a16="http://schemas.microsoft.com/office/drawing/2014/main" id="{31616FFB-3FF0-C846-C1A8-366204588010}"/>
                </a:ext>
              </a:extLst>
            </p:cNvPr>
            <p:cNvSpPr/>
            <p:nvPr/>
          </p:nvSpPr>
          <p:spPr>
            <a:xfrm>
              <a:off x="2470324" y="6032083"/>
              <a:ext cx="16196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교환상세</a:t>
              </a:r>
              <a:endParaRPr lang="ko-KR" altLang="en-US" sz="800" b="1" dirty="0">
                <a:solidFill>
                  <a:schemeClr val="bg1"/>
                </a:solidFill>
              </a:endParaRPr>
            </a:p>
          </p:txBody>
        </p:sp>
      </p:grpSp>
      <p:sp>
        <p:nvSpPr>
          <p:cNvPr id="45" name="직사각형 44"/>
          <p:cNvSpPr/>
          <p:nvPr/>
        </p:nvSpPr>
        <p:spPr>
          <a:xfrm>
            <a:off x="72427" y="6258050"/>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5" name="Oval 611">
            <a:extLst>
              <a:ext uri="{FF2B5EF4-FFF2-40B4-BE49-F238E27FC236}">
                <a16:creationId xmlns:a16="http://schemas.microsoft.com/office/drawing/2014/main" id="{8A3723C9-7A64-4677-9B95-EBFFA02C0DC4}"/>
              </a:ext>
            </a:extLst>
          </p:cNvPr>
          <p:cNvSpPr>
            <a:spLocks noChangeArrowheads="1"/>
          </p:cNvSpPr>
          <p:nvPr/>
        </p:nvSpPr>
        <p:spPr bwMode="auto">
          <a:xfrm>
            <a:off x="1278001" y="739790"/>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1494239" y="5761765"/>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5186741" y="5761765"/>
            <a:ext cx="201600" cy="202421"/>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232340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배송지목록</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IN_PC_ORD_01_02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321310749"/>
              </p:ext>
            </p:extLst>
          </p:nvPr>
        </p:nvGraphicFramePr>
        <p:xfrm>
          <a:off x="9000565" y="44624"/>
          <a:ext cx="3152540" cy="834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선택</a:t>
                      </a:r>
                      <a:r>
                        <a:rPr lang="en-US" altLang="ko-KR" sz="800" b="1" u="none" baseline="0" dirty="0" smtClean="0">
                          <a:solidFill>
                            <a:schemeClr val="tx1"/>
                          </a:solidFill>
                          <a:latin typeface="+mn-ea"/>
                          <a:ea typeface="+mn-ea"/>
                        </a:rPr>
                        <a:t>_</a:t>
                      </a:r>
                      <a:r>
                        <a:rPr lang="ko-KR" altLang="en-US" sz="800" b="1" u="none" baseline="0" dirty="0" err="1" smtClean="0">
                          <a:solidFill>
                            <a:schemeClr val="tx1"/>
                          </a:solidFill>
                          <a:latin typeface="+mn-ea"/>
                          <a:ea typeface="+mn-ea"/>
                        </a:rPr>
                        <a:t>회수지선택</a:t>
                      </a:r>
                      <a:r>
                        <a:rPr lang="ko-KR" altLang="en-US" sz="800" b="1" u="none" baseline="0" dirty="0" smtClean="0">
                          <a:solidFill>
                            <a:schemeClr val="tx1"/>
                          </a:solidFill>
                          <a:latin typeface="+mn-ea"/>
                          <a:ea typeface="+mn-ea"/>
                        </a:rPr>
                        <a:t> 영역에서 변경</a:t>
                      </a:r>
                      <a:r>
                        <a:rPr lang="en-US" altLang="ko-KR" sz="800" b="1" u="none" baseline="0" dirty="0" smtClean="0">
                          <a:solidFill>
                            <a:schemeClr val="tx1"/>
                          </a:solidFill>
                          <a:latin typeface="+mn-ea"/>
                          <a:ea typeface="+mn-ea"/>
                        </a:rPr>
                        <a:t>/</a:t>
                      </a:r>
                      <a:r>
                        <a:rPr lang="ko-KR" altLang="en-US" sz="800" b="1" u="none" baseline="0" dirty="0" smtClean="0">
                          <a:solidFill>
                            <a:schemeClr val="tx1"/>
                          </a:solidFill>
                          <a:latin typeface="+mn-ea"/>
                          <a:ea typeface="+mn-ea"/>
                        </a:rPr>
                        <a:t>등록 해당 창 호출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시 군부대 체크된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하이라이트 된 상태에서 선택 버튼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rgbClr val="00BC70"/>
                          </a:solidFill>
                          <a:latin typeface="+mn-ea"/>
                          <a:ea typeface="+mn-ea"/>
                          <a:cs typeface="+mn-cs"/>
                        </a:rPr>
                        <a:t># </a:t>
                      </a:r>
                      <a:r>
                        <a:rPr lang="ko-KR" altLang="en-US" sz="800" b="0" u="none" kern="1200" baseline="0" dirty="0" smtClean="0">
                          <a:solidFill>
                            <a:srgbClr val="00BC70"/>
                          </a:solidFill>
                          <a:latin typeface="+mn-ea"/>
                          <a:ea typeface="+mn-ea"/>
                          <a:cs typeface="+mn-cs"/>
                        </a:rPr>
                        <a:t>기술한 내용 외에는 결제 화면에서 결제 화면에 정의되어 있는 </a:t>
                      </a:r>
                      <a:r>
                        <a:rPr lang="ko-KR" altLang="en-US" sz="800" b="0" u="none" kern="1200" baseline="0" dirty="0" err="1" smtClean="0">
                          <a:solidFill>
                            <a:srgbClr val="00BC70"/>
                          </a:solidFill>
                          <a:latin typeface="+mn-ea"/>
                          <a:ea typeface="+mn-ea"/>
                          <a:cs typeface="+mn-cs"/>
                        </a:rPr>
                        <a:t>배송지등록</a:t>
                      </a:r>
                      <a:r>
                        <a:rPr lang="en-US" altLang="ko-KR" sz="800" b="0" u="none" kern="1200" baseline="0" dirty="0" smtClean="0">
                          <a:solidFill>
                            <a:srgbClr val="00BC70"/>
                          </a:solidFill>
                          <a:latin typeface="+mn-ea"/>
                          <a:ea typeface="+mn-ea"/>
                          <a:cs typeface="+mn-cs"/>
                        </a:rPr>
                        <a:t>/</a:t>
                      </a:r>
                      <a:r>
                        <a:rPr lang="ko-KR" altLang="en-US" sz="800" b="0" u="none" kern="1200" baseline="0" dirty="0" smtClean="0">
                          <a:solidFill>
                            <a:srgbClr val="00BC70"/>
                          </a:solidFill>
                          <a:latin typeface="+mn-ea"/>
                          <a:ea typeface="+mn-ea"/>
                          <a:cs typeface="+mn-cs"/>
                        </a:rPr>
                        <a:t>변경 기능과 동일</a:t>
                      </a:r>
                      <a:endParaRPr lang="en-US" altLang="ko-KR" sz="800" b="0" u="none" kern="1200" baseline="0" dirty="0" smtClean="0">
                        <a:solidFill>
                          <a:srgbClr val="00BC7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pSp>
        <p:nvGrpSpPr>
          <p:cNvPr id="139" name="그룹 138"/>
          <p:cNvGrpSpPr/>
          <p:nvPr/>
        </p:nvGrpSpPr>
        <p:grpSpPr>
          <a:xfrm>
            <a:off x="4103591" y="3128345"/>
            <a:ext cx="1531324" cy="204105"/>
            <a:chOff x="4295800" y="772398"/>
            <a:chExt cx="1531324" cy="204105"/>
          </a:xfrm>
        </p:grpSpPr>
        <p:grpSp>
          <p:nvGrpSpPr>
            <p:cNvPr id="140" name="그룹 139"/>
            <p:cNvGrpSpPr/>
            <p:nvPr/>
          </p:nvGrpSpPr>
          <p:grpSpPr>
            <a:xfrm>
              <a:off x="4295800" y="772398"/>
              <a:ext cx="794044" cy="196977"/>
              <a:chOff x="4575210" y="772398"/>
              <a:chExt cx="794044" cy="196977"/>
            </a:xfrm>
          </p:grpSpPr>
          <p:sp>
            <p:nvSpPr>
              <p:cNvPr id="145" name="Circle">
                <a:extLst>
                  <a:ext uri="{FF2B5EF4-FFF2-40B4-BE49-F238E27FC236}">
                    <a16:creationId xmlns:a16="http://schemas.microsoft.com/office/drawing/2014/main" id="{FB1C58A6-DB0E-4B36-9517-D7863C2A4659}"/>
                  </a:ext>
                </a:extLst>
              </p:cNvPr>
              <p:cNvSpPr/>
              <p:nvPr/>
            </p:nvSpPr>
            <p:spPr>
              <a:xfrm>
                <a:off x="4575210" y="804212"/>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6" name="Check">
                <a:extLst>
                  <a:ext uri="{FF2B5EF4-FFF2-40B4-BE49-F238E27FC236}">
                    <a16:creationId xmlns:a16="http://schemas.microsoft.com/office/drawing/2014/main" id="{627DEB28-178A-4A5E-A02B-85D54F1C49EA}"/>
                  </a:ext>
                </a:extLst>
              </p:cNvPr>
              <p:cNvSpPr/>
              <p:nvPr/>
            </p:nvSpPr>
            <p:spPr>
              <a:xfrm>
                <a:off x="4612516" y="841518"/>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7" name="Label">
                <a:extLst>
                  <a:ext uri="{FF2B5EF4-FFF2-40B4-BE49-F238E27FC236}">
                    <a16:creationId xmlns:a16="http://schemas.microsoft.com/office/drawing/2014/main" id="{1835CF36-CBC1-41AD-8FAB-2615FAD43505}"/>
                  </a:ext>
                </a:extLst>
              </p:cNvPr>
              <p:cNvSpPr txBox="1"/>
              <p:nvPr/>
            </p:nvSpPr>
            <p:spPr>
              <a:xfrm>
                <a:off x="4708560" y="772398"/>
                <a:ext cx="660694"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err="1"/>
                  <a:t>기본배송지</a:t>
                </a:r>
                <a:endParaRPr lang="en-US" sz="800" dirty="0"/>
              </a:p>
            </p:txBody>
          </p:sp>
        </p:grpSp>
        <p:grpSp>
          <p:nvGrpSpPr>
            <p:cNvPr id="141" name="그룹 140"/>
            <p:cNvGrpSpPr/>
            <p:nvPr/>
          </p:nvGrpSpPr>
          <p:grpSpPr>
            <a:xfrm>
              <a:off x="5126727" y="779526"/>
              <a:ext cx="700397" cy="196977"/>
              <a:chOff x="5406137" y="779526"/>
              <a:chExt cx="700397" cy="196977"/>
            </a:xfrm>
          </p:grpSpPr>
          <p:sp>
            <p:nvSpPr>
              <p:cNvPr id="143" name="Circle">
                <a:extLst>
                  <a:ext uri="{FF2B5EF4-FFF2-40B4-BE49-F238E27FC236}">
                    <a16:creationId xmlns:a16="http://schemas.microsoft.com/office/drawing/2014/main" id="{C692349F-1E69-4FA5-8CE7-DA4FE33D756E}"/>
                  </a:ext>
                </a:extLst>
              </p:cNvPr>
              <p:cNvSpPr/>
              <p:nvPr/>
            </p:nvSpPr>
            <p:spPr>
              <a:xfrm>
                <a:off x="5406137" y="811340"/>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4" name="Label">
                <a:extLst>
                  <a:ext uri="{FF2B5EF4-FFF2-40B4-BE49-F238E27FC236}">
                    <a16:creationId xmlns:a16="http://schemas.microsoft.com/office/drawing/2014/main" id="{C68A97E8-BFBC-403C-9306-43D8247E8740}"/>
                  </a:ext>
                </a:extLst>
              </p:cNvPr>
              <p:cNvSpPr txBox="1"/>
              <p:nvPr/>
            </p:nvSpPr>
            <p:spPr>
              <a:xfrm>
                <a:off x="5511563" y="779526"/>
                <a:ext cx="594971"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a:t>새 </a:t>
                </a:r>
                <a:r>
                  <a:rPr lang="ko-KR" altLang="en-US" sz="800" dirty="0" err="1"/>
                  <a:t>배송지</a:t>
                </a:r>
                <a:endParaRPr lang="en-US" sz="800" dirty="0"/>
              </a:p>
            </p:txBody>
          </p:sp>
        </p:grpSp>
      </p:grpSp>
      <p:sp>
        <p:nvSpPr>
          <p:cNvPr id="154" name="타원 153">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157" name="Button">
            <a:extLst>
              <a:ext uri="{FF2B5EF4-FFF2-40B4-BE49-F238E27FC236}">
                <a16:creationId xmlns:a16="http://schemas.microsoft.com/office/drawing/2014/main" id="{0B50D06C-82E3-4B5D-A60E-0FEAE2474059}"/>
              </a:ext>
            </a:extLst>
          </p:cNvPr>
          <p:cNvSpPr/>
          <p:nvPr/>
        </p:nvSpPr>
        <p:spPr>
          <a:xfrm>
            <a:off x="2820063" y="1484646"/>
            <a:ext cx="3286241" cy="4487529"/>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158" name="모서리가 둥근 직사각형 157"/>
          <p:cNvSpPr/>
          <p:nvPr/>
        </p:nvSpPr>
        <p:spPr>
          <a:xfrm>
            <a:off x="2940943" y="1969274"/>
            <a:ext cx="3041078" cy="913813"/>
          </a:xfrm>
          <a:prstGeom prst="roundRect">
            <a:avLst>
              <a:gd name="adj" fmla="val 0"/>
            </a:avLst>
          </a:prstGeom>
          <a:noFill/>
          <a:ln w="1905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직사각형 158"/>
          <p:cNvSpPr/>
          <p:nvPr/>
        </p:nvSpPr>
        <p:spPr>
          <a:xfrm>
            <a:off x="2921515" y="1979543"/>
            <a:ext cx="2234907" cy="707886"/>
          </a:xfrm>
          <a:prstGeom prst="rect">
            <a:avLst/>
          </a:prstGeom>
        </p:spPr>
        <p:txBody>
          <a:bodyPr wrap="non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a:t>
            </a:r>
            <a:endParaRPr lang="ko-KR" altLang="en-US" sz="800" dirty="0">
              <a:latin typeface="+mn-ea"/>
            </a:endParaRPr>
          </a:p>
        </p:txBody>
      </p:sp>
      <p:sp>
        <p:nvSpPr>
          <p:cNvPr id="160" name="사각형: 둥근 모서리 152">
            <a:extLst>
              <a:ext uri="{FF2B5EF4-FFF2-40B4-BE49-F238E27FC236}">
                <a16:creationId xmlns:a16="http://schemas.microsoft.com/office/drawing/2014/main" id="{52FF6B1F-4512-47B6-B005-84C9CDC09FEA}"/>
              </a:ext>
            </a:extLst>
          </p:cNvPr>
          <p:cNvSpPr/>
          <p:nvPr/>
        </p:nvSpPr>
        <p:spPr>
          <a:xfrm>
            <a:off x="3459882" y="2020621"/>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pSp>
        <p:nvGrpSpPr>
          <p:cNvPr id="161" name="그룹 160"/>
          <p:cNvGrpSpPr/>
          <p:nvPr/>
        </p:nvGrpSpPr>
        <p:grpSpPr>
          <a:xfrm>
            <a:off x="3020142" y="2679047"/>
            <a:ext cx="1163311" cy="154495"/>
            <a:chOff x="7764043" y="2719676"/>
            <a:chExt cx="1163311" cy="154495"/>
          </a:xfrm>
        </p:grpSpPr>
        <p:sp>
          <p:nvSpPr>
            <p:cNvPr id="162" name="TextBox 16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63"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64"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7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65"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166" name="모서리가 둥근 직사각형 165"/>
          <p:cNvSpPr/>
          <p:nvPr/>
        </p:nvSpPr>
        <p:spPr>
          <a:xfrm>
            <a:off x="2940943" y="2999956"/>
            <a:ext cx="3041078" cy="622232"/>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p:cNvSpPr/>
          <p:nvPr/>
        </p:nvSpPr>
        <p:spPr>
          <a:xfrm>
            <a:off x="2921516" y="3008269"/>
            <a:ext cx="2846200" cy="584775"/>
          </a:xfrm>
          <a:prstGeom prst="rect">
            <a:avLst/>
          </a:prstGeom>
        </p:spPr>
        <p:txBody>
          <a:bodyPr wrap="square">
            <a:spAutoFit/>
          </a:bodyPr>
          <a:lstStyle/>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endParaRPr lang="en-US" altLang="ko-KR" sz="800" dirty="0">
              <a:latin typeface="+mn-ea"/>
            </a:endParaRP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 </a:t>
            </a:r>
            <a:r>
              <a:rPr lang="ko-KR" altLang="en-US" sz="800" dirty="0" err="1" smtClean="0">
                <a:latin typeface="+mn-ea"/>
              </a:rPr>
              <a:t>상세주소</a:t>
            </a:r>
            <a:r>
              <a:rPr lang="ko-KR" altLang="en-US" sz="800" dirty="0" smtClean="0">
                <a:latin typeface="+mn-ea"/>
              </a:rPr>
              <a:t> 전체 출력</a:t>
            </a:r>
            <a:endParaRPr lang="ko-KR" altLang="en-US" sz="800" dirty="0">
              <a:latin typeface="+mn-ea"/>
            </a:endParaRPr>
          </a:p>
        </p:txBody>
      </p:sp>
      <p:sp>
        <p:nvSpPr>
          <p:cNvPr id="168" name="모서리가 둥근 직사각형 167"/>
          <p:cNvSpPr/>
          <p:nvPr/>
        </p:nvSpPr>
        <p:spPr>
          <a:xfrm>
            <a:off x="2940943" y="3746863"/>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직사각형 168"/>
          <p:cNvSpPr/>
          <p:nvPr/>
        </p:nvSpPr>
        <p:spPr>
          <a:xfrm>
            <a:off x="2921515" y="3756326"/>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70" name="사각형: 둥근 모서리 152">
            <a:extLst>
              <a:ext uri="{FF2B5EF4-FFF2-40B4-BE49-F238E27FC236}">
                <a16:creationId xmlns:a16="http://schemas.microsoft.com/office/drawing/2014/main" id="{52FF6B1F-4512-47B6-B005-84C9CDC09FEA}"/>
              </a:ext>
            </a:extLst>
          </p:cNvPr>
          <p:cNvSpPr/>
          <p:nvPr/>
        </p:nvSpPr>
        <p:spPr>
          <a:xfrm>
            <a:off x="3752196" y="3052695"/>
            <a:ext cx="507904" cy="129011"/>
          </a:xfrm>
          <a:prstGeom prst="roundRect">
            <a:avLst>
              <a:gd name="adj" fmla="val 0"/>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최근배송지</a:t>
            </a:r>
            <a:endParaRPr lang="en-US" sz="700" dirty="0">
              <a:solidFill>
                <a:schemeClr val="tx1"/>
              </a:solidFill>
            </a:endParaRPr>
          </a:p>
        </p:txBody>
      </p:sp>
      <p:sp>
        <p:nvSpPr>
          <p:cNvPr id="172" name="TextBox 171">
            <a:extLst>
              <a:ext uri="{FF2B5EF4-FFF2-40B4-BE49-F238E27FC236}">
                <a16:creationId xmlns:a16="http://schemas.microsoft.com/office/drawing/2014/main" id="{DFCC9179-B047-45A0-8307-49C9649CF836}"/>
              </a:ext>
            </a:extLst>
          </p:cNvPr>
          <p:cNvSpPr txBox="1"/>
          <p:nvPr/>
        </p:nvSpPr>
        <p:spPr>
          <a:xfrm>
            <a:off x="5608547" y="1979284"/>
            <a:ext cx="560706" cy="215444"/>
          </a:xfrm>
          <a:prstGeom prst="rect">
            <a:avLst/>
          </a:prstGeom>
          <a:noFill/>
        </p:spPr>
        <p:txBody>
          <a:bodyPr wrap="square" rtlCol="0">
            <a:spAutoFit/>
          </a:bodyPr>
          <a:lstStyle/>
          <a:p>
            <a:r>
              <a:rPr lang="ko-KR" altLang="en-US" sz="800" dirty="0" smtClean="0">
                <a:solidFill>
                  <a:schemeClr val="tx1">
                    <a:lumMod val="75000"/>
                    <a:lumOff val="25000"/>
                  </a:schemeClr>
                </a:solidFill>
                <a:latin typeface="+mn-ea"/>
              </a:rPr>
              <a:t>수정</a:t>
            </a:r>
            <a:endParaRPr lang="ko-KR" altLang="en-US" sz="800" dirty="0">
              <a:solidFill>
                <a:schemeClr val="tx1">
                  <a:lumMod val="75000"/>
                  <a:lumOff val="25000"/>
                </a:schemeClr>
              </a:solidFill>
              <a:latin typeface="+mn-ea"/>
            </a:endParaRPr>
          </a:p>
        </p:txBody>
      </p:sp>
      <p:sp>
        <p:nvSpPr>
          <p:cNvPr id="181" name="TextBox 180">
            <a:extLst>
              <a:ext uri="{FF2B5EF4-FFF2-40B4-BE49-F238E27FC236}">
                <a16:creationId xmlns:a16="http://schemas.microsoft.com/office/drawing/2014/main" id="{00772701-97C6-4DDA-A57D-F88A20CEE8A6}"/>
              </a:ext>
            </a:extLst>
          </p:cNvPr>
          <p:cNvSpPr txBox="1"/>
          <p:nvPr/>
        </p:nvSpPr>
        <p:spPr>
          <a:xfrm>
            <a:off x="5301887" y="3008939"/>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82" name="TextBox 181">
            <a:extLst>
              <a:ext uri="{FF2B5EF4-FFF2-40B4-BE49-F238E27FC236}">
                <a16:creationId xmlns:a16="http://schemas.microsoft.com/office/drawing/2014/main" id="{0D0E598A-CA57-4154-A5C0-167F86BAB708}"/>
              </a:ext>
            </a:extLst>
          </p:cNvPr>
          <p:cNvSpPr txBox="1"/>
          <p:nvPr/>
        </p:nvSpPr>
        <p:spPr>
          <a:xfrm>
            <a:off x="5311412" y="3749176"/>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84" name="직사각형 183"/>
          <p:cNvSpPr/>
          <p:nvPr/>
        </p:nvSpPr>
        <p:spPr>
          <a:xfrm>
            <a:off x="2861587" y="1540794"/>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배송지목록</a:t>
            </a:r>
            <a:endParaRPr lang="en-US" altLang="ko-KR" sz="1000" b="1" dirty="0">
              <a:latin typeface="+mn-ea"/>
            </a:endParaRPr>
          </a:p>
        </p:txBody>
      </p:sp>
      <p:sp>
        <p:nvSpPr>
          <p:cNvPr id="185" name="직사각형 184"/>
          <p:cNvSpPr/>
          <p:nvPr/>
        </p:nvSpPr>
        <p:spPr>
          <a:xfrm>
            <a:off x="5716454" y="155232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86" name="모서리가 둥근 직사각형 185"/>
          <p:cNvSpPr/>
          <p:nvPr/>
        </p:nvSpPr>
        <p:spPr>
          <a:xfrm>
            <a:off x="2935924" y="4664261"/>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p:cNvSpPr/>
          <p:nvPr/>
        </p:nvSpPr>
        <p:spPr>
          <a:xfrm>
            <a:off x="2916496" y="4673724"/>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88" name="TextBox 187">
            <a:extLst>
              <a:ext uri="{FF2B5EF4-FFF2-40B4-BE49-F238E27FC236}">
                <a16:creationId xmlns:a16="http://schemas.microsoft.com/office/drawing/2014/main" id="{0D0E598A-CA57-4154-A5C0-167F86BAB708}"/>
              </a:ext>
            </a:extLst>
          </p:cNvPr>
          <p:cNvSpPr txBox="1"/>
          <p:nvPr/>
        </p:nvSpPr>
        <p:spPr>
          <a:xfrm>
            <a:off x="5306393" y="4666574"/>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cxnSp>
        <p:nvCxnSpPr>
          <p:cNvPr id="190" name="직선 연결선 189"/>
          <p:cNvCxnSpPr/>
          <p:nvPr/>
        </p:nvCxnSpPr>
        <p:spPr>
          <a:xfrm>
            <a:off x="6056447" y="1968448"/>
            <a:ext cx="0" cy="48545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7" name="그룹 196">
            <a:extLst>
              <a:ext uri="{FF2B5EF4-FFF2-40B4-BE49-F238E27FC236}">
                <a16:creationId xmlns:a16="http://schemas.microsoft.com/office/drawing/2014/main" id="{893A9EA9-BF48-B432-9144-9B9AC729F460}"/>
              </a:ext>
            </a:extLst>
          </p:cNvPr>
          <p:cNvGrpSpPr/>
          <p:nvPr/>
        </p:nvGrpSpPr>
        <p:grpSpPr>
          <a:xfrm>
            <a:off x="2895383" y="5586069"/>
            <a:ext cx="3106098" cy="337938"/>
            <a:chOff x="4584051" y="7799385"/>
            <a:chExt cx="2872562" cy="337938"/>
          </a:xfrm>
        </p:grpSpPr>
        <p:sp>
          <p:nvSpPr>
            <p:cNvPr id="198"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99"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선택</a:t>
              </a:r>
              <a:endParaRPr lang="ko-KR" altLang="en-US" sz="800" b="1" dirty="0">
                <a:solidFill>
                  <a:schemeClr val="bg1"/>
                </a:solidFill>
              </a:endParaRPr>
            </a:p>
          </p:txBody>
        </p:sp>
      </p:grpSp>
      <p:sp>
        <p:nvSpPr>
          <p:cNvPr id="200" name="Oval 611">
            <a:extLst>
              <a:ext uri="{FF2B5EF4-FFF2-40B4-BE49-F238E27FC236}">
                <a16:creationId xmlns:a16="http://schemas.microsoft.com/office/drawing/2014/main" id="{8A3723C9-7A64-4677-9B95-EBFFA02C0DC4}"/>
              </a:ext>
            </a:extLst>
          </p:cNvPr>
          <p:cNvSpPr>
            <a:spLocks noChangeArrowheads="1"/>
          </p:cNvSpPr>
          <p:nvPr/>
        </p:nvSpPr>
        <p:spPr bwMode="auto">
          <a:xfrm>
            <a:off x="3983635" y="566254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202" name="사각형: 둥근 모서리 92">
            <a:extLst>
              <a:ext uri="{FF2B5EF4-FFF2-40B4-BE49-F238E27FC236}">
                <a16:creationId xmlns:a16="http://schemas.microsoft.com/office/drawing/2014/main" id="{2A18CAD1-978E-453D-B4C0-E427E20CB864}"/>
              </a:ext>
            </a:extLst>
          </p:cNvPr>
          <p:cNvSpPr/>
          <p:nvPr/>
        </p:nvSpPr>
        <p:spPr>
          <a:xfrm rot="19995522">
            <a:off x="2859415" y="3081343"/>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4128803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배송지정보</a:t>
            </a:r>
            <a:endParaRPr lang="ko-KR" altLang="en-US" dirty="0"/>
          </a:p>
        </p:txBody>
      </p:sp>
      <p:sp>
        <p:nvSpPr>
          <p:cNvPr id="3" name="부제목 2"/>
          <p:cNvSpPr>
            <a:spLocks noGrp="1"/>
          </p:cNvSpPr>
          <p:nvPr>
            <p:ph type="subTitle" idx="1"/>
          </p:nvPr>
        </p:nvSpPr>
        <p:spPr/>
        <p:txBody>
          <a:bodyPr/>
          <a:lstStyle/>
          <a:p>
            <a:r>
              <a:rPr lang="en-US" altLang="ko-KR" dirty="0" smtClean="0"/>
              <a:t>IN_PC_ORD_01_03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047448199"/>
              </p:ext>
            </p:extLst>
          </p:nvPr>
        </p:nvGraphicFramePr>
        <p:xfrm>
          <a:off x="9000565" y="44624"/>
          <a:ext cx="3152540" cy="681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err="1" smtClean="0">
                          <a:solidFill>
                            <a:schemeClr val="tx1"/>
                          </a:solidFill>
                          <a:latin typeface="+mn-ea"/>
                          <a:ea typeface="+mn-ea"/>
                          <a:cs typeface="+mn-cs"/>
                        </a:rPr>
                        <a:t>회수지</a:t>
                      </a:r>
                      <a:r>
                        <a:rPr lang="ko-KR" altLang="en-US" sz="800" b="1" u="none" kern="1200" baseline="0" dirty="0" smtClean="0">
                          <a:solidFill>
                            <a:schemeClr val="tx1"/>
                          </a:solidFill>
                          <a:latin typeface="+mn-ea"/>
                          <a:ea typeface="+mn-ea"/>
                          <a:cs typeface="+mn-cs"/>
                        </a:rPr>
                        <a:t> 선택 영역에서 </a:t>
                      </a:r>
                      <a:r>
                        <a:rPr lang="ko-KR" altLang="en-US" sz="800" b="1" u="none" kern="1200" baseline="0" dirty="0" err="1" smtClean="0">
                          <a:solidFill>
                            <a:schemeClr val="tx1"/>
                          </a:solidFill>
                          <a:latin typeface="+mn-ea"/>
                          <a:ea typeface="+mn-ea"/>
                          <a:cs typeface="+mn-cs"/>
                        </a:rPr>
                        <a:t>신규배송지</a:t>
                      </a:r>
                      <a:r>
                        <a:rPr lang="ko-KR" altLang="en-US" sz="800" b="1" u="none" kern="1200" baseline="0" dirty="0" smtClean="0">
                          <a:solidFill>
                            <a:schemeClr val="tx1"/>
                          </a:solidFill>
                          <a:latin typeface="+mn-ea"/>
                          <a:ea typeface="+mn-ea"/>
                          <a:cs typeface="+mn-cs"/>
                        </a:rPr>
                        <a:t> 버튼을 통해 진입 </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군부대 배송 체크 영역 숨김 처리</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rgbClr val="00BC70"/>
                          </a:solidFill>
                          <a:latin typeface="+mn-ea"/>
                          <a:ea typeface="+mn-ea"/>
                          <a:cs typeface="+mn-cs"/>
                        </a:rPr>
                        <a:t># </a:t>
                      </a:r>
                      <a:r>
                        <a:rPr lang="ko-KR" altLang="en-US" sz="800" b="0" u="none" kern="1200" baseline="0" dirty="0" smtClean="0">
                          <a:solidFill>
                            <a:srgbClr val="00BC70"/>
                          </a:solidFill>
                          <a:latin typeface="+mn-ea"/>
                          <a:ea typeface="+mn-ea"/>
                          <a:cs typeface="+mn-cs"/>
                        </a:rPr>
                        <a:t>기술한 내용 외에는 결제 화면에서 결제 화면에 정의되어 있는 </a:t>
                      </a:r>
                      <a:r>
                        <a:rPr lang="ko-KR" altLang="en-US" sz="800" b="0" u="none" kern="1200" baseline="0" dirty="0" err="1" smtClean="0">
                          <a:solidFill>
                            <a:srgbClr val="00BC70"/>
                          </a:solidFill>
                          <a:latin typeface="+mn-ea"/>
                          <a:ea typeface="+mn-ea"/>
                          <a:cs typeface="+mn-cs"/>
                        </a:rPr>
                        <a:t>배송지등록</a:t>
                      </a:r>
                      <a:r>
                        <a:rPr lang="en-US" altLang="ko-KR" sz="800" b="0" u="none" kern="1200" baseline="0" dirty="0" smtClean="0">
                          <a:solidFill>
                            <a:srgbClr val="00BC70"/>
                          </a:solidFill>
                          <a:latin typeface="+mn-ea"/>
                          <a:ea typeface="+mn-ea"/>
                          <a:cs typeface="+mn-cs"/>
                        </a:rPr>
                        <a:t>/</a:t>
                      </a:r>
                      <a:r>
                        <a:rPr lang="ko-KR" altLang="en-US" sz="800" b="0" u="none" kern="1200" baseline="0" dirty="0" smtClean="0">
                          <a:solidFill>
                            <a:srgbClr val="00BC70"/>
                          </a:solidFill>
                          <a:latin typeface="+mn-ea"/>
                          <a:ea typeface="+mn-ea"/>
                          <a:cs typeface="+mn-cs"/>
                        </a:rPr>
                        <a:t>변경 기능과 동일</a:t>
                      </a:r>
                      <a:endParaRPr lang="en-US" altLang="ko-KR" sz="800" b="0" u="none" kern="1200" baseline="0" dirty="0" smtClean="0">
                        <a:solidFill>
                          <a:srgbClr val="00BC7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66396" y="514033"/>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sp>
        <p:nvSpPr>
          <p:cNvPr id="81" name="TextBox 80">
            <a:extLst>
              <a:ext uri="{FF2B5EF4-FFF2-40B4-BE49-F238E27FC236}">
                <a16:creationId xmlns:a16="http://schemas.microsoft.com/office/drawing/2014/main" id="{46EEB4C6-4320-49C2-A99E-4CC859BC2CBD}"/>
              </a:ext>
            </a:extLst>
          </p:cNvPr>
          <p:cNvSpPr txBox="1"/>
          <p:nvPr/>
        </p:nvSpPr>
        <p:spPr>
          <a:xfrm>
            <a:off x="6452776" y="1336484"/>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82" name="Button">
            <a:extLst>
              <a:ext uri="{FF2B5EF4-FFF2-40B4-BE49-F238E27FC236}">
                <a16:creationId xmlns:a16="http://schemas.microsoft.com/office/drawing/2014/main" id="{0B50D06C-82E3-4B5D-A60E-0FEAE2474059}"/>
              </a:ext>
            </a:extLst>
          </p:cNvPr>
          <p:cNvSpPr/>
          <p:nvPr/>
        </p:nvSpPr>
        <p:spPr>
          <a:xfrm>
            <a:off x="2093623" y="1261659"/>
            <a:ext cx="4985334" cy="4043438"/>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83" name="직사각형 82"/>
          <p:cNvSpPr/>
          <p:nvPr/>
        </p:nvSpPr>
        <p:spPr>
          <a:xfrm>
            <a:off x="2150388" y="1317806"/>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배송지정보</a:t>
            </a:r>
            <a:endParaRPr lang="en-US" altLang="ko-KR" sz="1000" b="1" dirty="0">
              <a:latin typeface="+mn-ea"/>
            </a:endParaRPr>
          </a:p>
        </p:txBody>
      </p:sp>
      <p:sp>
        <p:nvSpPr>
          <p:cNvPr id="84" name="직사각형 83"/>
          <p:cNvSpPr/>
          <p:nvPr/>
        </p:nvSpPr>
        <p:spPr>
          <a:xfrm>
            <a:off x="6689106" y="1329332"/>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aphicFrame>
        <p:nvGraphicFramePr>
          <p:cNvPr id="85" name="표 84"/>
          <p:cNvGraphicFramePr>
            <a:graphicFrameLocks noGrp="1"/>
          </p:cNvGraphicFramePr>
          <p:nvPr>
            <p:extLst>
              <p:ext uri="{D42A27DB-BD31-4B8C-83A1-F6EECF244321}">
                <p14:modId xmlns:p14="http://schemas.microsoft.com/office/powerpoint/2010/main" val="2019919551"/>
              </p:ext>
            </p:extLst>
          </p:nvPr>
        </p:nvGraphicFramePr>
        <p:xfrm>
          <a:off x="2228850" y="1768476"/>
          <a:ext cx="4751070" cy="2056179"/>
        </p:xfrm>
        <a:graphic>
          <a:graphicData uri="http://schemas.openxmlformats.org/drawingml/2006/table">
            <a:tbl>
              <a:tblPr firstRow="1" bandRow="1">
                <a:tableStyleId>{2D5ABB26-0587-4C30-8999-92F81FD0307C}</a:tableStyleId>
              </a:tblPr>
              <a:tblGrid>
                <a:gridCol w="842814">
                  <a:extLst>
                    <a:ext uri="{9D8B030D-6E8A-4147-A177-3AD203B41FA5}">
                      <a16:colId xmlns:a16="http://schemas.microsoft.com/office/drawing/2014/main" val="977863895"/>
                    </a:ext>
                  </a:extLst>
                </a:gridCol>
                <a:gridCol w="3908256">
                  <a:extLst>
                    <a:ext uri="{9D8B030D-6E8A-4147-A177-3AD203B41FA5}">
                      <a16:colId xmlns:a16="http://schemas.microsoft.com/office/drawing/2014/main" val="356602255"/>
                    </a:ext>
                  </a:extLst>
                </a:gridCol>
              </a:tblGrid>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ltLang="en-US" sz="800" dirty="0" smtClean="0">
                        <a:solidFill>
                          <a:srgbClr val="FF0000"/>
                        </a:solidFill>
                        <a:latin typeface="+mn-ea"/>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87406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sp>
        <p:nvSpPr>
          <p:cNvPr id="86" name="Button">
            <a:extLst>
              <a:ext uri="{FF2B5EF4-FFF2-40B4-BE49-F238E27FC236}">
                <a16:creationId xmlns:a16="http://schemas.microsoft.com/office/drawing/2014/main" id="{0B50D06C-82E3-4B5D-A60E-0FEAE2474059}"/>
              </a:ext>
            </a:extLst>
          </p:cNvPr>
          <p:cNvSpPr/>
          <p:nvPr/>
        </p:nvSpPr>
        <p:spPr>
          <a:xfrm>
            <a:off x="3141254" y="3003052"/>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0000</a:t>
            </a:r>
            <a:endParaRPr lang="en-US" altLang="ko-KR" sz="800" dirty="0">
              <a:solidFill>
                <a:schemeClr val="tx1">
                  <a:lumMod val="65000"/>
                  <a:lumOff val="35000"/>
                </a:schemeClr>
              </a:solidFill>
            </a:endParaRPr>
          </a:p>
        </p:txBody>
      </p:sp>
      <p:sp>
        <p:nvSpPr>
          <p:cNvPr id="88" name="Button">
            <a:extLst>
              <a:ext uri="{FF2B5EF4-FFF2-40B4-BE49-F238E27FC236}">
                <a16:creationId xmlns:a16="http://schemas.microsoft.com/office/drawing/2014/main" id="{0B50D06C-82E3-4B5D-A60E-0FEAE2474059}"/>
              </a:ext>
            </a:extLst>
          </p:cNvPr>
          <p:cNvSpPr/>
          <p:nvPr/>
        </p:nvSpPr>
        <p:spPr>
          <a:xfrm>
            <a:off x="3141252" y="3246124"/>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err="1" smtClean="0">
                <a:solidFill>
                  <a:schemeClr val="tx1">
                    <a:lumMod val="65000"/>
                    <a:lumOff val="35000"/>
                  </a:schemeClr>
                </a:solidFill>
              </a:rPr>
              <a:t>주소출력</a:t>
            </a:r>
            <a:r>
              <a:rPr lang="ko-KR" altLang="en-US" sz="800" dirty="0" smtClean="0">
                <a:solidFill>
                  <a:schemeClr val="tx1">
                    <a:lumMod val="65000"/>
                    <a:lumOff val="35000"/>
                  </a:schemeClr>
                </a:solidFill>
              </a:rPr>
              <a:t> </a:t>
            </a:r>
            <a:r>
              <a:rPr lang="ko-KR" altLang="en-US" sz="800" dirty="0" err="1" smtClean="0">
                <a:solidFill>
                  <a:schemeClr val="tx1">
                    <a:lumMod val="65000"/>
                    <a:lumOff val="35000"/>
                  </a:schemeClr>
                </a:solidFill>
              </a:rPr>
              <a:t>주소출력</a:t>
            </a:r>
            <a:endParaRPr lang="en-US" altLang="ko-KR" sz="800" dirty="0">
              <a:solidFill>
                <a:schemeClr val="tx1">
                  <a:lumMod val="65000"/>
                  <a:lumOff val="35000"/>
                </a:schemeClr>
              </a:solidFill>
            </a:endParaRPr>
          </a:p>
        </p:txBody>
      </p:sp>
      <p:sp>
        <p:nvSpPr>
          <p:cNvPr id="89" name="사각형: 둥근 모서리 126">
            <a:extLst>
              <a:ext uri="{FF2B5EF4-FFF2-40B4-BE49-F238E27FC236}">
                <a16:creationId xmlns:a16="http://schemas.microsoft.com/office/drawing/2014/main" id="{49B85BB9-69AD-4518-B033-F7188936D4BF}"/>
              </a:ext>
            </a:extLst>
          </p:cNvPr>
          <p:cNvSpPr/>
          <p:nvPr/>
        </p:nvSpPr>
        <p:spPr>
          <a:xfrm>
            <a:off x="3894513" y="2991486"/>
            <a:ext cx="639975" cy="217606"/>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b="1" dirty="0">
                <a:solidFill>
                  <a:schemeClr val="bg1"/>
                </a:solidFill>
              </a:rPr>
              <a:t>주소검색</a:t>
            </a:r>
            <a:endParaRPr lang="en-US" sz="800" b="1" dirty="0">
              <a:solidFill>
                <a:schemeClr val="bg1"/>
              </a:solidFill>
            </a:endParaRPr>
          </a:p>
        </p:txBody>
      </p:sp>
      <p:sp>
        <p:nvSpPr>
          <p:cNvPr id="91" name="직사각형 90">
            <a:extLst>
              <a:ext uri="{FF2B5EF4-FFF2-40B4-BE49-F238E27FC236}">
                <a16:creationId xmlns:a16="http://schemas.microsoft.com/office/drawing/2014/main" id="{5ABE1580-1A7A-4505-97ED-22E9D33830FB}"/>
              </a:ext>
            </a:extLst>
          </p:cNvPr>
          <p:cNvSpPr/>
          <p:nvPr/>
        </p:nvSpPr>
        <p:spPr>
          <a:xfrm>
            <a:off x="2242673" y="39745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3" name="TextBox 92">
            <a:extLst>
              <a:ext uri="{FF2B5EF4-FFF2-40B4-BE49-F238E27FC236}">
                <a16:creationId xmlns:a16="http://schemas.microsoft.com/office/drawing/2014/main" id="{9152A646-5E1F-4181-AEED-BA7E62CD29E8}"/>
              </a:ext>
            </a:extLst>
          </p:cNvPr>
          <p:cNvSpPr txBox="1"/>
          <p:nvPr/>
        </p:nvSpPr>
        <p:spPr>
          <a:xfrm>
            <a:off x="2364785" y="3928630"/>
            <a:ext cx="1669194" cy="215444"/>
          </a:xfrm>
          <a:prstGeom prst="rect">
            <a:avLst/>
          </a:prstGeom>
          <a:noFill/>
        </p:spPr>
        <p:txBody>
          <a:bodyPr wrap="square" rtlCol="0">
            <a:spAutoFit/>
          </a:bodyPr>
          <a:lstStyle/>
          <a:p>
            <a:r>
              <a:rPr lang="ko-KR" altLang="en-US" sz="800" spc="-100" dirty="0" smtClean="0">
                <a:solidFill>
                  <a:schemeClr val="bg1">
                    <a:lumMod val="50000"/>
                  </a:schemeClr>
                </a:solidFill>
                <a:latin typeface="+mn-ea"/>
              </a:rPr>
              <a:t>기본배송지로 설정</a:t>
            </a:r>
            <a:endParaRPr lang="ko-KR" altLang="en-US" sz="800" spc="-100" dirty="0">
              <a:solidFill>
                <a:schemeClr val="bg1">
                  <a:lumMod val="50000"/>
                </a:schemeClr>
              </a:solidFill>
              <a:latin typeface="+mn-ea"/>
            </a:endParaRPr>
          </a:p>
        </p:txBody>
      </p:sp>
      <p:sp>
        <p:nvSpPr>
          <p:cNvPr id="94" name="직사각형 93">
            <a:extLst>
              <a:ext uri="{FF2B5EF4-FFF2-40B4-BE49-F238E27FC236}">
                <a16:creationId xmlns:a16="http://schemas.microsoft.com/office/drawing/2014/main" id="{5ABE1580-1A7A-4505-97ED-22E9D33830FB}"/>
              </a:ext>
            </a:extLst>
          </p:cNvPr>
          <p:cNvSpPr/>
          <p:nvPr/>
        </p:nvSpPr>
        <p:spPr>
          <a:xfrm>
            <a:off x="2241476" y="4206553"/>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5" name="TextBox 94">
            <a:extLst>
              <a:ext uri="{FF2B5EF4-FFF2-40B4-BE49-F238E27FC236}">
                <a16:creationId xmlns:a16="http://schemas.microsoft.com/office/drawing/2014/main" id="{9152A646-5E1F-4181-AEED-BA7E62CD29E8}"/>
              </a:ext>
            </a:extLst>
          </p:cNvPr>
          <p:cNvSpPr txBox="1"/>
          <p:nvPr/>
        </p:nvSpPr>
        <p:spPr>
          <a:xfrm>
            <a:off x="2373114" y="4165374"/>
            <a:ext cx="1310023"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배송지</a:t>
            </a:r>
            <a:r>
              <a:rPr lang="ko-KR" altLang="en-US" sz="800" spc="-100" dirty="0">
                <a:solidFill>
                  <a:schemeClr val="bg1">
                    <a:lumMod val="50000"/>
                  </a:schemeClr>
                </a:solidFill>
                <a:latin typeface="+mn-ea"/>
              </a:rPr>
              <a:t> </a:t>
            </a:r>
            <a:r>
              <a:rPr lang="ko-KR" altLang="en-US" sz="800" spc="-100" dirty="0" smtClean="0">
                <a:solidFill>
                  <a:schemeClr val="bg1">
                    <a:lumMod val="50000"/>
                  </a:schemeClr>
                </a:solidFill>
                <a:latin typeface="+mn-ea"/>
              </a:rPr>
              <a:t>목록에 저장</a:t>
            </a:r>
            <a:endParaRPr lang="ko-KR" altLang="en-US" sz="800" spc="-100" dirty="0">
              <a:solidFill>
                <a:schemeClr val="bg1">
                  <a:lumMod val="50000"/>
                </a:schemeClr>
              </a:solidFill>
              <a:latin typeface="+mn-ea"/>
            </a:endParaRPr>
          </a:p>
        </p:txBody>
      </p:sp>
      <p:sp>
        <p:nvSpPr>
          <p:cNvPr id="96" name="직사각형 95">
            <a:extLst>
              <a:ext uri="{FF2B5EF4-FFF2-40B4-BE49-F238E27FC236}">
                <a16:creationId xmlns:a16="http://schemas.microsoft.com/office/drawing/2014/main" id="{5ABE1580-1A7A-4505-97ED-22E9D33830FB}"/>
              </a:ext>
            </a:extLst>
          </p:cNvPr>
          <p:cNvSpPr/>
          <p:nvPr/>
        </p:nvSpPr>
        <p:spPr>
          <a:xfrm>
            <a:off x="2243205" y="4433816"/>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7" name="TextBox 96">
            <a:extLst>
              <a:ext uri="{FF2B5EF4-FFF2-40B4-BE49-F238E27FC236}">
                <a16:creationId xmlns:a16="http://schemas.microsoft.com/office/drawing/2014/main" id="{9152A646-5E1F-4181-AEED-BA7E62CD29E8}"/>
              </a:ext>
            </a:extLst>
          </p:cNvPr>
          <p:cNvSpPr txBox="1"/>
          <p:nvPr/>
        </p:nvSpPr>
        <p:spPr>
          <a:xfrm>
            <a:off x="2360164" y="4402163"/>
            <a:ext cx="742708"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군부대배송</a:t>
            </a:r>
            <a:endParaRPr lang="ko-KR" altLang="en-US" sz="800" spc="-100" dirty="0">
              <a:solidFill>
                <a:schemeClr val="bg1">
                  <a:lumMod val="50000"/>
                </a:schemeClr>
              </a:solidFill>
              <a:latin typeface="+mn-ea"/>
            </a:endParaRPr>
          </a:p>
        </p:txBody>
      </p:sp>
      <p:sp>
        <p:nvSpPr>
          <p:cNvPr id="98" name="타원 97">
            <a:extLst>
              <a:ext uri="{FF2B5EF4-FFF2-40B4-BE49-F238E27FC236}">
                <a16:creationId xmlns:a16="http://schemas.microsoft.com/office/drawing/2014/main" id="{24669B0F-505B-460D-9BD4-221EF9AAF5B3}"/>
              </a:ext>
            </a:extLst>
          </p:cNvPr>
          <p:cNvSpPr/>
          <p:nvPr/>
        </p:nvSpPr>
        <p:spPr>
          <a:xfrm>
            <a:off x="2968884" y="4457154"/>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99" name="Check">
            <a:extLst>
              <a:ext uri="{FF2B5EF4-FFF2-40B4-BE49-F238E27FC236}">
                <a16:creationId xmlns:a16="http://schemas.microsoft.com/office/drawing/2014/main" id="{DF2A1709-9512-4E20-98B7-4307A0B38E4D}"/>
              </a:ext>
            </a:extLst>
          </p:cNvPr>
          <p:cNvSpPr>
            <a:spLocks noChangeAspect="1"/>
          </p:cNvSpPr>
          <p:nvPr/>
        </p:nvSpPr>
        <p:spPr bwMode="auto">
          <a:xfrm>
            <a:off x="2266815" y="4239054"/>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100" name="표 99"/>
          <p:cNvGraphicFramePr>
            <a:graphicFrameLocks noGrp="1"/>
          </p:cNvGraphicFramePr>
          <p:nvPr>
            <p:extLst>
              <p:ext uri="{D42A27DB-BD31-4B8C-83A1-F6EECF244321}">
                <p14:modId xmlns:p14="http://schemas.microsoft.com/office/powerpoint/2010/main" val="4103564519"/>
              </p:ext>
            </p:extLst>
          </p:nvPr>
        </p:nvGraphicFramePr>
        <p:xfrm>
          <a:off x="3128246" y="2620669"/>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1" name="표 100"/>
          <p:cNvGraphicFramePr>
            <a:graphicFrameLocks noGrp="1"/>
          </p:cNvGraphicFramePr>
          <p:nvPr>
            <p:extLst>
              <p:ext uri="{D42A27DB-BD31-4B8C-83A1-F6EECF244321}">
                <p14:modId xmlns:p14="http://schemas.microsoft.com/office/powerpoint/2010/main" val="4165639149"/>
              </p:ext>
            </p:extLst>
          </p:nvPr>
        </p:nvGraphicFramePr>
        <p:xfrm>
          <a:off x="3130306" y="1877193"/>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algn="l" defTabSz="914400" rtl="0" eaLnBrk="1" latinLnBrk="1" hangingPunct="1">
                        <a:lnSpc>
                          <a:spcPct val="100000"/>
                        </a:lnSpc>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990668337"/>
              </p:ext>
            </p:extLst>
          </p:nvPr>
        </p:nvGraphicFramePr>
        <p:xfrm>
          <a:off x="3130306" y="2260268"/>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03" name="TextBox 102">
            <a:extLst>
              <a:ext uri="{FF2B5EF4-FFF2-40B4-BE49-F238E27FC236}">
                <a16:creationId xmlns:a16="http://schemas.microsoft.com/office/drawing/2014/main" id="{56FA9EA8-071C-4602-96D9-AF16C0C70397}"/>
              </a:ext>
            </a:extLst>
          </p:cNvPr>
          <p:cNvSpPr txBox="1"/>
          <p:nvPr/>
        </p:nvSpPr>
        <p:spPr>
          <a:xfrm>
            <a:off x="4822642" y="2241340"/>
            <a:ext cx="1669194" cy="215444"/>
          </a:xfrm>
          <a:prstGeom prst="rect">
            <a:avLst/>
          </a:prstGeom>
          <a:noFill/>
        </p:spPr>
        <p:txBody>
          <a:bodyPr wrap="square" rtlCol="0">
            <a:spAutoFit/>
          </a:bodyPr>
          <a:lstStyle/>
          <a:p>
            <a:r>
              <a:rPr lang="ko-KR" altLang="en-US" sz="800" spc="-100" dirty="0">
                <a:solidFill>
                  <a:schemeClr val="bg1">
                    <a:lumMod val="50000"/>
                  </a:schemeClr>
                </a:solidFill>
                <a:latin typeface="+mn-ea"/>
              </a:rPr>
              <a:t>주문자 정보와 동일</a:t>
            </a:r>
          </a:p>
        </p:txBody>
      </p:sp>
      <p:sp>
        <p:nvSpPr>
          <p:cNvPr id="104" name="직사각형 103">
            <a:extLst>
              <a:ext uri="{FF2B5EF4-FFF2-40B4-BE49-F238E27FC236}">
                <a16:creationId xmlns:a16="http://schemas.microsoft.com/office/drawing/2014/main" id="{D326E3ED-595F-41D9-BB4C-98C2AEC27CB0}"/>
              </a:ext>
            </a:extLst>
          </p:cNvPr>
          <p:cNvSpPr/>
          <p:nvPr/>
        </p:nvSpPr>
        <p:spPr>
          <a:xfrm>
            <a:off x="4691004" y="2278969"/>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11" name="Oval 611">
            <a:extLst>
              <a:ext uri="{FF2B5EF4-FFF2-40B4-BE49-F238E27FC236}">
                <a16:creationId xmlns:a16="http://schemas.microsoft.com/office/drawing/2014/main" id="{8A3723C9-7A64-4677-9B95-EBFFA02C0DC4}"/>
              </a:ext>
            </a:extLst>
          </p:cNvPr>
          <p:cNvSpPr>
            <a:spLocks noChangeArrowheads="1"/>
          </p:cNvSpPr>
          <p:nvPr/>
        </p:nvSpPr>
        <p:spPr bwMode="auto">
          <a:xfrm>
            <a:off x="1985481" y="431627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pSp>
        <p:nvGrpSpPr>
          <p:cNvPr id="123" name="그룹 122">
            <a:extLst>
              <a:ext uri="{FF2B5EF4-FFF2-40B4-BE49-F238E27FC236}">
                <a16:creationId xmlns:a16="http://schemas.microsoft.com/office/drawing/2014/main" id="{893A9EA9-BF48-B432-9144-9B9AC729F460}"/>
              </a:ext>
            </a:extLst>
          </p:cNvPr>
          <p:cNvGrpSpPr/>
          <p:nvPr/>
        </p:nvGrpSpPr>
        <p:grpSpPr>
          <a:xfrm>
            <a:off x="2241475" y="4842903"/>
            <a:ext cx="4708179" cy="337938"/>
            <a:chOff x="4584051" y="7799385"/>
            <a:chExt cx="2872562" cy="337938"/>
          </a:xfrm>
        </p:grpSpPr>
        <p:sp>
          <p:nvSpPr>
            <p:cNvPr id="126"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27"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rgbClr val="D9D9D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lumMod val="50000"/>
                      <a:lumOff val="50000"/>
                    </a:schemeClr>
                  </a:solidFill>
                </a:rPr>
                <a:t>완료</a:t>
              </a:r>
            </a:p>
          </p:txBody>
        </p:sp>
      </p:grpSp>
      <p:sp>
        <p:nvSpPr>
          <p:cNvPr id="128" name="직사각형 127">
            <a:extLst>
              <a:ext uri="{FF2B5EF4-FFF2-40B4-BE49-F238E27FC236}">
                <a16:creationId xmlns:a16="http://schemas.microsoft.com/office/drawing/2014/main" id="{5ABE1580-1A7A-4505-97ED-22E9D33830FB}"/>
              </a:ext>
            </a:extLst>
          </p:cNvPr>
          <p:cNvSpPr/>
          <p:nvPr/>
        </p:nvSpPr>
        <p:spPr>
          <a:xfrm>
            <a:off x="2251094" y="4648037"/>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44" name="TextBox 143">
            <a:extLst>
              <a:ext uri="{FF2B5EF4-FFF2-40B4-BE49-F238E27FC236}">
                <a16:creationId xmlns:a16="http://schemas.microsoft.com/office/drawing/2014/main" id="{9152A646-5E1F-4181-AEED-BA7E62CD29E8}"/>
              </a:ext>
            </a:extLst>
          </p:cNvPr>
          <p:cNvSpPr txBox="1"/>
          <p:nvPr/>
        </p:nvSpPr>
        <p:spPr>
          <a:xfrm>
            <a:off x="2385573" y="4610751"/>
            <a:ext cx="2313948" cy="215444"/>
          </a:xfrm>
          <a:prstGeom prst="rect">
            <a:avLst/>
          </a:prstGeom>
          <a:noFill/>
        </p:spPr>
        <p:txBody>
          <a:bodyPr wrap="square" rtlCol="0">
            <a:spAutoFit/>
          </a:bodyPr>
          <a:lstStyle/>
          <a:p>
            <a:r>
              <a:rPr lang="en-US" altLang="ko-KR" sz="800" spc="-100" dirty="0">
                <a:solidFill>
                  <a:schemeClr val="bg1">
                    <a:lumMod val="50000"/>
                  </a:schemeClr>
                </a:solidFill>
                <a:latin typeface="+mn-ea"/>
              </a:rPr>
              <a:t>[</a:t>
            </a:r>
            <a:r>
              <a:rPr lang="ko-KR" altLang="en-US" sz="800" spc="-100" dirty="0">
                <a:solidFill>
                  <a:schemeClr val="bg1">
                    <a:lumMod val="50000"/>
                  </a:schemeClr>
                </a:solidFill>
                <a:latin typeface="+mn-ea"/>
              </a:rPr>
              <a:t>필수</a:t>
            </a:r>
            <a:r>
              <a:rPr lang="en-US" altLang="ko-KR" sz="800" spc="-100" dirty="0">
                <a:solidFill>
                  <a:schemeClr val="bg1">
                    <a:lumMod val="50000"/>
                  </a:schemeClr>
                </a:solidFill>
                <a:latin typeface="+mn-ea"/>
              </a:rPr>
              <a:t>] </a:t>
            </a:r>
            <a:r>
              <a:rPr lang="ko-KR" altLang="en-US" sz="800" spc="-100" dirty="0" smtClean="0">
                <a:solidFill>
                  <a:schemeClr val="bg1">
                    <a:lumMod val="50000"/>
                  </a:schemeClr>
                </a:solidFill>
                <a:latin typeface="+mn-ea"/>
              </a:rPr>
              <a:t>개인정보 </a:t>
            </a:r>
            <a:r>
              <a:rPr lang="ko-KR" altLang="en-US" sz="800" spc="-100" dirty="0" err="1" smtClean="0">
                <a:solidFill>
                  <a:schemeClr val="bg1">
                    <a:lumMod val="50000"/>
                  </a:schemeClr>
                </a:solidFill>
                <a:latin typeface="+mn-ea"/>
              </a:rPr>
              <a:t>수집동의</a:t>
            </a:r>
            <a:r>
              <a:rPr lang="ko-KR" altLang="en-US" sz="800" spc="-100" dirty="0" smtClean="0">
                <a:solidFill>
                  <a:schemeClr val="bg1">
                    <a:lumMod val="50000"/>
                  </a:schemeClr>
                </a:solidFill>
                <a:latin typeface="+mn-ea"/>
              </a:rPr>
              <a:t>   </a:t>
            </a:r>
            <a:r>
              <a:rPr lang="ko-KR" altLang="en-US" sz="800" u="sng" spc="-100" dirty="0" err="1" smtClean="0">
                <a:solidFill>
                  <a:schemeClr val="bg1">
                    <a:lumMod val="50000"/>
                  </a:schemeClr>
                </a:solidFill>
                <a:latin typeface="+mn-ea"/>
              </a:rPr>
              <a:t>자세히보기</a:t>
            </a:r>
            <a:r>
              <a:rPr lang="en-US" altLang="ko-KR" sz="800" u="sng" spc="-100" dirty="0" smtClean="0">
                <a:solidFill>
                  <a:schemeClr val="bg1">
                    <a:lumMod val="50000"/>
                  </a:schemeClr>
                </a:solidFill>
                <a:latin typeface="+mn-ea"/>
              </a:rPr>
              <a:t>&gt;</a:t>
            </a:r>
            <a:endParaRPr lang="ko-KR" altLang="en-US" sz="800" u="sng" spc="-100" dirty="0">
              <a:solidFill>
                <a:schemeClr val="bg1">
                  <a:lumMod val="50000"/>
                </a:schemeClr>
              </a:solidFill>
              <a:latin typeface="+mn-ea"/>
            </a:endParaRPr>
          </a:p>
        </p:txBody>
      </p:sp>
      <p:sp>
        <p:nvSpPr>
          <p:cNvPr id="147" name="모서리가 둥근 직사각형 146"/>
          <p:cNvSpPr/>
          <p:nvPr/>
        </p:nvSpPr>
        <p:spPr>
          <a:xfrm>
            <a:off x="2211217" y="4409199"/>
            <a:ext cx="1040601" cy="237511"/>
          </a:xfrm>
          <a:prstGeom prst="roundRect">
            <a:avLst>
              <a:gd name="adj" fmla="val 0"/>
            </a:avLst>
          </a:prstGeom>
          <a:noFill/>
          <a:ln w="31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Button">
            <a:extLst>
              <a:ext uri="{FF2B5EF4-FFF2-40B4-BE49-F238E27FC236}">
                <a16:creationId xmlns:a16="http://schemas.microsoft.com/office/drawing/2014/main" id="{0B50D06C-82E3-4B5D-A60E-0FEAE2474059}"/>
              </a:ext>
            </a:extLst>
          </p:cNvPr>
          <p:cNvSpPr/>
          <p:nvPr/>
        </p:nvSpPr>
        <p:spPr>
          <a:xfrm>
            <a:off x="3141937" y="3530928"/>
            <a:ext cx="2934944" cy="201767"/>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endParaRPr lang="en-US" altLang="ko-KR" sz="800" dirty="0">
              <a:solidFill>
                <a:schemeClr val="tx1">
                  <a:lumMod val="65000"/>
                  <a:lumOff val="35000"/>
                </a:schemeClr>
              </a:solidFill>
            </a:endParaRPr>
          </a:p>
        </p:txBody>
      </p:sp>
      <p:sp>
        <p:nvSpPr>
          <p:cNvPr id="146"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1127279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smtClean="0">
                <a:sym typeface="Wingdings 2" pitchFamily="18" charset="2"/>
              </a:rPr>
              <a:t>주소검색팝업</a:t>
            </a:r>
            <a:r>
              <a:rPr kumimoji="1" lang="en-US" altLang="ko-KR" dirty="0" smtClean="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신규</a:t>
            </a:r>
            <a:r>
              <a:rPr kumimoji="1" lang="en-US" altLang="ko-KR" dirty="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 </a:t>
            </a:r>
            <a:endParaRPr lang="ko-KR" altLang="en-US" dirty="0"/>
          </a:p>
        </p:txBody>
      </p:sp>
      <p:sp>
        <p:nvSpPr>
          <p:cNvPr id="19" name="부제목 18"/>
          <p:cNvSpPr>
            <a:spLocks noGrp="1"/>
          </p:cNvSpPr>
          <p:nvPr>
            <p:ph type="subTitle" idx="1"/>
          </p:nvPr>
        </p:nvSpPr>
        <p:spPr/>
        <p:txBody>
          <a:bodyPr/>
          <a:lstStyle/>
          <a:p>
            <a:r>
              <a:rPr lang="en-US" altLang="ko-KR" dirty="0" smtClean="0">
                <a:latin typeface="+mn-ea"/>
              </a:rPr>
              <a:t>IN_PC_MB_02_03_02</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681299B-7F3A-4F23-BC07-B5845912907F}"/>
              </a:ext>
            </a:extLst>
          </p:cNvPr>
          <p:cNvSpPr txBox="1"/>
          <p:nvPr/>
        </p:nvSpPr>
        <p:spPr>
          <a:xfrm>
            <a:off x="4309398" y="1756423"/>
            <a:ext cx="1039387" cy="271869"/>
          </a:xfrm>
          <a:prstGeom prst="rect">
            <a:avLst/>
          </a:prstGeom>
          <a:noFill/>
        </p:spPr>
        <p:txBody>
          <a:bodyPr wrap="none" rtlCol="0">
            <a:spAutoFit/>
          </a:bodyPr>
          <a:lstStyle/>
          <a:p>
            <a:pPr marL="72000">
              <a:lnSpc>
                <a:spcPts val="1400"/>
              </a:lnSpc>
            </a:pPr>
            <a:r>
              <a:rPr lang="ko-KR" altLang="en-US" sz="1000" b="1" dirty="0">
                <a:ln>
                  <a:solidFill>
                    <a:srgbClr val="333333">
                      <a:alpha val="0"/>
                    </a:srgbClr>
                  </a:solidFill>
                </a:ln>
                <a:latin typeface="+mn-ea"/>
              </a:rPr>
              <a:t>목록</a:t>
            </a:r>
            <a:r>
              <a:rPr lang="en-US" altLang="ko-KR" sz="1000" dirty="0">
                <a:ln>
                  <a:solidFill>
                    <a:srgbClr val="333333">
                      <a:alpha val="0"/>
                    </a:srgbClr>
                  </a:solidFill>
                </a:ln>
                <a:latin typeface="+mn-ea"/>
              </a:rPr>
              <a:t>(</a:t>
            </a:r>
            <a:r>
              <a:rPr lang="ko-KR" altLang="en-US" sz="1000" dirty="0">
                <a:ln>
                  <a:solidFill>
                    <a:srgbClr val="333333">
                      <a:alpha val="0"/>
                    </a:srgbClr>
                  </a:solidFill>
                </a:ln>
                <a:latin typeface="+mn-ea"/>
              </a:rPr>
              <a:t>총 </a:t>
            </a:r>
            <a:r>
              <a:rPr lang="en-US" altLang="ko-KR" sz="1000" b="1" dirty="0" smtClean="0">
                <a:ln>
                  <a:solidFill>
                    <a:srgbClr val="333333">
                      <a:alpha val="0"/>
                    </a:srgbClr>
                  </a:solidFill>
                </a:ln>
                <a:solidFill>
                  <a:srgbClr val="29BC70"/>
                </a:solidFill>
                <a:latin typeface="+mn-ea"/>
              </a:rPr>
              <a:t>45</a:t>
            </a:r>
            <a:r>
              <a:rPr lang="ko-KR" altLang="en-US" sz="1000" dirty="0" smtClean="0">
                <a:ln>
                  <a:solidFill>
                    <a:srgbClr val="333333">
                      <a:alpha val="0"/>
                    </a:srgbClr>
                  </a:solidFill>
                </a:ln>
                <a:latin typeface="+mn-ea"/>
              </a:rPr>
              <a:t>개</a:t>
            </a:r>
            <a:r>
              <a:rPr lang="en-US" altLang="ko-KR" sz="1000" dirty="0">
                <a:ln>
                  <a:solidFill>
                    <a:srgbClr val="333333">
                      <a:alpha val="0"/>
                    </a:srgbClr>
                  </a:solidFill>
                </a:ln>
                <a:latin typeface="+mn-ea"/>
              </a:rPr>
              <a:t>)</a:t>
            </a:r>
            <a:endParaRPr lang="ko-KR" altLang="en-US" sz="1000" dirty="0">
              <a:ln>
                <a:solidFill>
                  <a:srgbClr val="333333">
                    <a:alpha val="0"/>
                  </a:srgbClr>
                </a:solidFill>
              </a:ln>
              <a:latin typeface="+mn-ea"/>
            </a:endParaRPr>
          </a:p>
        </p:txBody>
      </p:sp>
      <p:graphicFrame>
        <p:nvGraphicFramePr>
          <p:cNvPr id="7" name="표 6"/>
          <p:cNvGraphicFramePr>
            <a:graphicFrameLocks noGrp="1"/>
          </p:cNvGraphicFramePr>
          <p:nvPr>
            <p:extLst/>
          </p:nvPr>
        </p:nvGraphicFramePr>
        <p:xfrm>
          <a:off x="4393931" y="2049083"/>
          <a:ext cx="3606754" cy="3942065"/>
        </p:xfrm>
        <a:graphic>
          <a:graphicData uri="http://schemas.openxmlformats.org/drawingml/2006/table">
            <a:tbl>
              <a:tblPr firstRow="1" bandRow="1">
                <a:tableStyleId>{5C22544A-7EE6-4342-B048-85BDC9FD1C3A}</a:tableStyleId>
              </a:tblPr>
              <a:tblGrid>
                <a:gridCol w="3606754">
                  <a:extLst>
                    <a:ext uri="{9D8B030D-6E8A-4147-A177-3AD203B41FA5}">
                      <a16:colId xmlns:a16="http://schemas.microsoft.com/office/drawing/2014/main" val="2603016404"/>
                    </a:ext>
                  </a:extLst>
                </a:gridCol>
              </a:tblGrid>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911870"/>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50014223"/>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4462217"/>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0796932"/>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4084413"/>
                  </a:ext>
                </a:extLst>
              </a:tr>
            </a:tbl>
          </a:graphicData>
        </a:graphic>
      </p:graphicFrame>
      <p:grpSp>
        <p:nvGrpSpPr>
          <p:cNvPr id="9" name="그룹 8"/>
          <p:cNvGrpSpPr/>
          <p:nvPr/>
        </p:nvGrpSpPr>
        <p:grpSpPr>
          <a:xfrm>
            <a:off x="4403612" y="2166949"/>
            <a:ext cx="3437704" cy="626226"/>
            <a:chOff x="4403612" y="2166949"/>
            <a:chExt cx="3437704" cy="626226"/>
          </a:xfrm>
        </p:grpSpPr>
        <p:sp>
          <p:nvSpPr>
            <p:cNvPr id="14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8" name="그룹 7"/>
            <p:cNvGrpSpPr/>
            <p:nvPr/>
          </p:nvGrpSpPr>
          <p:grpSpPr>
            <a:xfrm>
              <a:off x="4403612" y="2166949"/>
              <a:ext cx="3318722" cy="626226"/>
              <a:chOff x="4403612" y="2166949"/>
              <a:chExt cx="3318722" cy="626226"/>
            </a:xfrm>
          </p:grpSpPr>
          <p:sp>
            <p:nvSpPr>
              <p:cNvPr id="133" name="TextBox 132">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50" name="TextBox 14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51" name="TextBox 15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56" name="그룹 155"/>
          <p:cNvGrpSpPr/>
          <p:nvPr/>
        </p:nvGrpSpPr>
        <p:grpSpPr>
          <a:xfrm>
            <a:off x="4403612" y="2957733"/>
            <a:ext cx="3437704" cy="626226"/>
            <a:chOff x="4403612" y="2166949"/>
            <a:chExt cx="3437704" cy="626226"/>
          </a:xfrm>
        </p:grpSpPr>
        <p:sp>
          <p:nvSpPr>
            <p:cNvPr id="157"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58" name="그룹 157"/>
            <p:cNvGrpSpPr/>
            <p:nvPr/>
          </p:nvGrpSpPr>
          <p:grpSpPr>
            <a:xfrm>
              <a:off x="4403612" y="2166949"/>
              <a:ext cx="3318722" cy="626226"/>
              <a:chOff x="4403612" y="2166949"/>
              <a:chExt cx="3318722" cy="626226"/>
            </a:xfrm>
          </p:grpSpPr>
          <p:sp>
            <p:nvSpPr>
              <p:cNvPr id="159" name="TextBox 158">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60" name="TextBox 15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61" name="TextBox 16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68" name="그룹 167"/>
          <p:cNvGrpSpPr/>
          <p:nvPr/>
        </p:nvGrpSpPr>
        <p:grpSpPr>
          <a:xfrm>
            <a:off x="4403612" y="3714920"/>
            <a:ext cx="3437704" cy="626226"/>
            <a:chOff x="4403612" y="2166949"/>
            <a:chExt cx="3437704" cy="626226"/>
          </a:xfrm>
        </p:grpSpPr>
        <p:sp>
          <p:nvSpPr>
            <p:cNvPr id="16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0" name="그룹 169"/>
            <p:cNvGrpSpPr/>
            <p:nvPr/>
          </p:nvGrpSpPr>
          <p:grpSpPr>
            <a:xfrm>
              <a:off x="4403612" y="2166949"/>
              <a:ext cx="3318722" cy="626226"/>
              <a:chOff x="4403612" y="2166949"/>
              <a:chExt cx="3318722" cy="626226"/>
            </a:xfrm>
          </p:grpSpPr>
          <p:sp>
            <p:nvSpPr>
              <p:cNvPr id="171" name="TextBox 170">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2" name="TextBox 171">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3" name="TextBox 172">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74" name="그룹 173"/>
          <p:cNvGrpSpPr/>
          <p:nvPr/>
        </p:nvGrpSpPr>
        <p:grpSpPr>
          <a:xfrm>
            <a:off x="4403612" y="4548958"/>
            <a:ext cx="3437704" cy="626226"/>
            <a:chOff x="4403612" y="2166949"/>
            <a:chExt cx="3437704" cy="626226"/>
          </a:xfrm>
        </p:grpSpPr>
        <p:sp>
          <p:nvSpPr>
            <p:cNvPr id="175"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6" name="그룹 175"/>
            <p:cNvGrpSpPr/>
            <p:nvPr/>
          </p:nvGrpSpPr>
          <p:grpSpPr>
            <a:xfrm>
              <a:off x="4403612" y="2166949"/>
              <a:ext cx="3318722" cy="626226"/>
              <a:chOff x="4403612" y="2166949"/>
              <a:chExt cx="3318722" cy="626226"/>
            </a:xfrm>
          </p:grpSpPr>
          <p:sp>
            <p:nvSpPr>
              <p:cNvPr id="177" name="TextBox 176">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8" name="TextBox 177">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9" name="TextBox 178">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aphicFrame>
        <p:nvGraphicFramePr>
          <p:cNvPr id="186" name="표 185"/>
          <p:cNvGraphicFramePr>
            <a:graphicFrameLocks noGrp="1"/>
          </p:cNvGraphicFramePr>
          <p:nvPr>
            <p:extLst/>
          </p:nvPr>
        </p:nvGraphicFramePr>
        <p:xfrm>
          <a:off x="7961733" y="980728"/>
          <a:ext cx="112082" cy="5038161"/>
        </p:xfrm>
        <a:graphic>
          <a:graphicData uri="http://schemas.openxmlformats.org/drawingml/2006/table">
            <a:tbl>
              <a:tblPr firstRow="1" bandRow="1">
                <a:tableStyleId>{5C22544A-7EE6-4342-B048-85BDC9FD1C3A}</a:tableStyleId>
              </a:tblPr>
              <a:tblGrid>
                <a:gridCol w="112082">
                  <a:extLst>
                    <a:ext uri="{9D8B030D-6E8A-4147-A177-3AD203B41FA5}">
                      <a16:colId xmlns:a16="http://schemas.microsoft.com/office/drawing/2014/main" val="1825041513"/>
                    </a:ext>
                  </a:extLst>
                </a:gridCol>
              </a:tblGrid>
              <a:tr h="235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500" b="0" dirty="0" smtClean="0">
                          <a:solidFill>
                            <a:schemeClr val="tx1"/>
                          </a:solidFill>
                          <a:sym typeface="Webdings" panose="05030102010509060703" pitchFamily="18" charset="2"/>
                        </a:rPr>
                        <a:t>▲</a:t>
                      </a:r>
                      <a:endParaRPr lang="ko-KR" altLang="en-US" sz="5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764752"/>
                  </a:ext>
                </a:extLst>
              </a:tr>
              <a:tr h="5395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05905884"/>
                  </a:ext>
                </a:extLst>
              </a:tr>
              <a:tr h="40285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9030407"/>
                  </a:ext>
                </a:extLst>
              </a:tr>
              <a:tr h="235000">
                <a:tc>
                  <a:txBody>
                    <a:bodyPr/>
                    <a:lstStyle/>
                    <a:p>
                      <a:pPr algn="ctr" latinLnBrk="1">
                        <a:lnSpc>
                          <a:spcPct val="100000"/>
                        </a:lnSpc>
                      </a:pPr>
                      <a:r>
                        <a:rPr lang="ko-KR" altLang="en-US" sz="500" b="0" dirty="0" smtClean="0">
                          <a:solidFill>
                            <a:schemeClr val="tx1"/>
                          </a:solidFill>
                          <a:sym typeface="Webdings" panose="05030102010509060703" pitchFamily="18" charset="2"/>
                        </a:rPr>
                        <a:t>▼</a:t>
                      </a:r>
                      <a:endParaRPr lang="ko-KR" altLang="en-US" sz="200" dirty="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0808911"/>
                  </a:ext>
                </a:extLst>
              </a:tr>
            </a:tbl>
          </a:graphicData>
        </a:graphic>
      </p:graphicFrame>
      <p:sp>
        <p:nvSpPr>
          <p:cNvPr id="193" name="자유형 192"/>
          <p:cNvSpPr/>
          <p:nvPr/>
        </p:nvSpPr>
        <p:spPr>
          <a:xfrm>
            <a:off x="4053997" y="5110497"/>
            <a:ext cx="4297773" cy="227711"/>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Button">
            <a:extLst>
              <a:ext uri="{FF2B5EF4-FFF2-40B4-BE49-F238E27FC236}">
                <a16:creationId xmlns:a16="http://schemas.microsoft.com/office/drawing/2014/main" id="{0B50D06C-82E3-4B5D-A60E-0FEAE2474059}"/>
              </a:ext>
            </a:extLst>
          </p:cNvPr>
          <p:cNvSpPr/>
          <p:nvPr/>
        </p:nvSpPr>
        <p:spPr>
          <a:xfrm>
            <a:off x="5327905" y="5521836"/>
            <a:ext cx="1640601" cy="288000"/>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197"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검색어 입력 가이드</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graphicFrame>
        <p:nvGraphicFramePr>
          <p:cNvPr id="54" name="표 53"/>
          <p:cNvGraphicFramePr>
            <a:graphicFrameLocks noGrp="1"/>
          </p:cNvGraphicFramePr>
          <p:nvPr>
            <p:extLst>
              <p:ext uri="{D42A27DB-BD31-4B8C-83A1-F6EECF244321}">
                <p14:modId xmlns:p14="http://schemas.microsoft.com/office/powerpoint/2010/main" val="926561148"/>
              </p:ext>
            </p:extLst>
          </p:nvPr>
        </p:nvGraphicFramePr>
        <p:xfrm>
          <a:off x="9000565" y="44450"/>
          <a:ext cx="3152540" cy="34326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주소검색팝업</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 입력박스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두글자 이상의 주소명 입력 </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힌글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1-2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조회결과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검색결과 목록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총 건수 노출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- 0~500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총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000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- 501</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개이상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지번</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우편번호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지번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최대</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2</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줄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우편번호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숫자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5</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2-3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선택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상세주소입력 페이지로 이동</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24746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329864"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4201398" y="17687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5196354" y="17210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1277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7204229" y="22183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
        <p:nvSpPr>
          <p:cNvPr id="53"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2116572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9" name="표 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359392559"/>
              </p:ext>
            </p:extLst>
          </p:nvPr>
        </p:nvGraphicFramePr>
        <p:xfrm>
          <a:off x="199154" y="453435"/>
          <a:ext cx="11759337" cy="1967453"/>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조회기간</a:t>
                      </a:r>
                      <a:r>
                        <a:rPr lang="ko-KR" altLang="en-US" sz="800" b="1" spc="0" baseline="0" dirty="0" smtClean="0">
                          <a:solidFill>
                            <a:schemeClr val="bg1"/>
                          </a:solidFill>
                          <a:effectLst/>
                          <a:latin typeface="+mn-ea"/>
                          <a:ea typeface="+mn-ea"/>
                        </a:rPr>
                        <a:t> 설정</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5">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7-1. </a:t>
                      </a:r>
                      <a:r>
                        <a:rPr lang="ko-KR" altLang="en-US" sz="800" kern="1200" spc="0" dirty="0" smtClean="0">
                          <a:solidFill>
                            <a:schemeClr val="tx1"/>
                          </a:solidFill>
                          <a:effectLst/>
                          <a:latin typeface="+mn-ea"/>
                          <a:ea typeface="+mn-ea"/>
                          <a:cs typeface="+mn-cs"/>
                        </a:rPr>
                        <a:t>캘린더에서 날짜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조회</a:t>
                      </a:r>
                      <a:r>
                        <a:rPr lang="ko-KR" altLang="en-US" sz="800" b="1" dirty="0" smtClean="0">
                          <a:solidFill>
                            <a:schemeClr val="tx1"/>
                          </a:solidFill>
                        </a:rPr>
                        <a:t> </a:t>
                      </a:r>
                      <a:r>
                        <a:rPr lang="ko-KR" altLang="en-US" sz="800" u="none" baseline="0" dirty="0" smtClean="0">
                          <a:solidFill>
                            <a:schemeClr val="tx1"/>
                          </a:solidFill>
                          <a:latin typeface="+mn-ea"/>
                          <a:ea typeface="+mn-ea"/>
                        </a:rPr>
                        <a:t>시작일을 조회 종료일보다 이후의 날짜로 설정하고 </a:t>
                      </a:r>
                      <a:r>
                        <a:rPr lang="ko-KR" altLang="en-US" sz="800" u="none" baseline="0" dirty="0" err="1" smtClean="0">
                          <a:solidFill>
                            <a:schemeClr val="tx1"/>
                          </a:solidFill>
                          <a:latin typeface="+mn-ea"/>
                          <a:ea typeface="+mn-ea"/>
                        </a:rPr>
                        <a:t>완료버튼</a:t>
                      </a:r>
                      <a:r>
                        <a:rPr lang="ko-KR" altLang="en-US" sz="800" u="none" baseline="0" dirty="0" smtClean="0">
                          <a:solidFill>
                            <a:schemeClr val="tx1"/>
                          </a:solidFill>
                          <a:latin typeface="+mn-ea"/>
                          <a:ea typeface="+mn-ea"/>
                        </a:rPr>
                        <a:t> 선택 </a:t>
                      </a: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시작일은 조회 종료일보다 이후의 날짜로 설정할 수 없습니다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r h="30994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 종료일을 조회 시작일보다 이전 날짜로 설정 후 완료버튼 선택 </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종료일은 조회 시작일보다 이전의 날짜로 설정할 수 없습니다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r h="306416">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 종료일을 오늘보다 이후의 날짜로 설정 후 완료버튼 선택 </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종료일은 오늘 날짜까지 선택 가능합니다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dirty="0" smtClean="0">
                          <a:solidFill>
                            <a:prstClr val="black"/>
                          </a:solidFill>
                          <a:sym typeface="Wingdings" panose="05000000000000000000" pitchFamily="2" charset="2"/>
                        </a:rPr>
                        <a:t>오늘 날짜로</a:t>
                      </a:r>
                      <a:r>
                        <a:rPr lang="ko-KR" altLang="en-US" sz="800" baseline="0" dirty="0" smtClean="0">
                          <a:solidFill>
                            <a:prstClr val="black"/>
                          </a:solidFill>
                          <a:sym typeface="Wingdings" panose="05000000000000000000" pitchFamily="2" charset="2"/>
                        </a:rPr>
                        <a:t> 세팅</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48220988"/>
                  </a:ext>
                </a:extLst>
              </a:tr>
              <a:tr h="228950">
                <a:tc vMerge="1">
                  <a:txBody>
                    <a:bodyPr/>
                    <a:lstStyle/>
                    <a:p>
                      <a:pPr latinLnBrk="1"/>
                      <a:endParaRPr lang="ko-KR" altLang="en-US"/>
                    </a:p>
                  </a:txBody>
                  <a:tcPr/>
                </a:tc>
                <a:tc vMerge="1">
                  <a:txBody>
                    <a:bodyPr/>
                    <a:lstStyle/>
                    <a:p>
                      <a:pPr latinLnBrk="1"/>
                      <a:endParaRPr lang="ko-KR" altLang="en-US"/>
                    </a:p>
                  </a:txBody>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kern="1200" dirty="0" smtClean="0">
                          <a:solidFill>
                            <a:schemeClr val="tx1"/>
                          </a:solidFill>
                          <a:latin typeface="+mn-lt"/>
                          <a:ea typeface="+mn-ea"/>
                          <a:cs typeface="+mn-cs"/>
                        </a:rPr>
                        <a:t>1</a:t>
                      </a:r>
                      <a:r>
                        <a:rPr lang="ko-KR" altLang="en-US" sz="800" kern="1200" dirty="0" smtClean="0">
                          <a:solidFill>
                            <a:schemeClr val="tx1"/>
                          </a:solidFill>
                          <a:latin typeface="+mn-lt"/>
                          <a:ea typeface="+mn-ea"/>
                          <a:cs typeface="+mn-cs"/>
                        </a:rPr>
                        <a:t>년보다 긴 기간을 설정 후 완료 버튼 선택</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조회 기간은 최대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년까지 설정 가능합니다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250998"/>
                  </a:ext>
                </a:extLst>
              </a:tr>
              <a:tr h="2462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5487024"/>
                  </a:ext>
                </a:extLst>
              </a:tr>
            </a:tbl>
          </a:graphicData>
        </a:graphic>
      </p:graphicFrame>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799407353"/>
              </p:ext>
            </p:extLst>
          </p:nvPr>
        </p:nvGraphicFramePr>
        <p:xfrm>
          <a:off x="199153" y="2559857"/>
          <a:ext cx="11759337" cy="104504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수취확인</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9-4. </a:t>
                      </a:r>
                      <a:r>
                        <a:rPr lang="ko-KR" altLang="en-US" sz="800" kern="1200" spc="0" dirty="0" err="1" smtClean="0">
                          <a:solidFill>
                            <a:schemeClr val="tx1"/>
                          </a:solidFill>
                          <a:effectLst/>
                          <a:latin typeface="+mn-ea"/>
                          <a:ea typeface="+mn-ea"/>
                          <a:cs typeface="+mn-cs"/>
                        </a:rPr>
                        <a:t>수취확인</a:t>
                      </a:r>
                      <a:r>
                        <a:rPr lang="ko-KR" altLang="en-US" sz="800" kern="1200" spc="0" dirty="0" smtClean="0">
                          <a:solidFill>
                            <a:schemeClr val="tx1"/>
                          </a:solidFill>
                          <a:effectLst/>
                          <a:latin typeface="+mn-ea"/>
                          <a:ea typeface="+mn-ea"/>
                          <a:cs typeface="+mn-cs"/>
                        </a:rPr>
                        <a:t>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수취 확인을 하시면 배송완료 상태로 변경됩니다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수취 확인을 하시겠습니까</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en-US" altLang="ko-KR" sz="800" spc="0" dirty="0" smtClean="0">
                        <a:effectLst/>
                        <a:latin typeface="+mn-ea"/>
                        <a:ea typeface="+mn-ea"/>
                      </a:endParaRPr>
                    </a:p>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취소</a:t>
                      </a:r>
                      <a:r>
                        <a:rPr lang="en-US" altLang="ko-KR" sz="800" spc="0" dirty="0" smtClean="0">
                          <a:effectLst/>
                          <a:latin typeface="+mn-ea"/>
                          <a:ea typeface="+mn-ea"/>
                        </a:rPr>
                        <a:t>:</a:t>
                      </a:r>
                      <a:r>
                        <a:rPr lang="en-US" altLang="ko-KR" sz="800" spc="0" baseline="0" dirty="0" smtClean="0">
                          <a:effectLst/>
                          <a:latin typeface="+mn-ea"/>
                          <a:ea typeface="+mn-ea"/>
                        </a:rPr>
                        <a:t> </a:t>
                      </a: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spc="0" baseline="0" dirty="0" smtClean="0">
                          <a:effectLst/>
                          <a:latin typeface="+mn-ea"/>
                          <a:ea typeface="+mn-ea"/>
                        </a:rPr>
                        <a:t>확인</a:t>
                      </a:r>
                      <a:endParaRPr lang="en-US" altLang="ko-KR" sz="800" spc="0" baseline="0" dirty="0" smtClean="0">
                        <a:effectLst/>
                        <a:latin typeface="+mn-ea"/>
                        <a:ea typeface="+mn-ea"/>
                      </a:endParaRPr>
                    </a:p>
                    <a:p>
                      <a:pPr marL="228600" marR="0" lvl="0" indent="-1428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228600" marR="0" lvl="0" indent="-1428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배송완료 상태로 변경</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bl>
          </a:graphicData>
        </a:graphic>
      </p:graphicFrame>
      <p:graphicFrame>
        <p:nvGraphicFramePr>
          <p:cNvPr id="7" name="표 6">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344660600"/>
              </p:ext>
            </p:extLst>
          </p:nvPr>
        </p:nvGraphicFramePr>
        <p:xfrm>
          <a:off x="199152" y="3717032"/>
          <a:ext cx="11759337" cy="249226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0462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교환</a:t>
                      </a:r>
                      <a:r>
                        <a:rPr lang="en-US" altLang="ko-KR" sz="800" b="1" spc="0" baseline="0" dirty="0" smtClean="0">
                          <a:solidFill>
                            <a:schemeClr val="bg1"/>
                          </a:solidFill>
                          <a:effectLst/>
                          <a:latin typeface="+mn-ea"/>
                          <a:ea typeface="+mn-ea"/>
                        </a:rPr>
                        <a:t>, </a:t>
                      </a:r>
                      <a:r>
                        <a:rPr lang="ko-KR" altLang="en-US" sz="800" b="1" spc="0" baseline="0" dirty="0" smtClean="0">
                          <a:solidFill>
                            <a:schemeClr val="bg1"/>
                          </a:solidFill>
                          <a:effectLst/>
                          <a:latin typeface="+mn-ea"/>
                          <a:ea typeface="+mn-ea"/>
                        </a:rPr>
                        <a:t>반품</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0462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015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5">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4-4.</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반품</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교환</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비활성화 버튼 선택</a:t>
                      </a:r>
                      <a:endParaRPr lang="en-US" altLang="ko-KR" sz="800" b="0" u="none" baseline="0" dirty="0" smtClean="0">
                        <a:solidFill>
                          <a:schemeClr val="tx1"/>
                        </a:solidFill>
                        <a:latin typeface="+mn-ea"/>
                        <a:ea typeface="+mn-ea"/>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교환 혹은 반품 중인 제품이 있음</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반품</a:t>
                      </a:r>
                      <a:r>
                        <a:rPr lang="en-US" altLang="ko-KR" sz="800" dirty="0" smtClean="0">
                          <a:latin typeface="+mn-ea"/>
                          <a:ea typeface="+mn-ea"/>
                        </a:rPr>
                        <a:t>/</a:t>
                      </a:r>
                      <a:r>
                        <a:rPr lang="ko-KR" altLang="en-US" sz="800" dirty="0" smtClean="0">
                          <a:latin typeface="+mn-ea"/>
                          <a:ea typeface="+mn-ea"/>
                        </a:rPr>
                        <a:t>교환이 진행중인 주문입니다</a:t>
                      </a:r>
                      <a:r>
                        <a:rPr lang="en-US" altLang="ko-KR" sz="800" dirty="0" smtClean="0">
                          <a:latin typeface="+mn-ea"/>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추가로 반품</a:t>
                      </a:r>
                      <a:r>
                        <a:rPr lang="en-US" altLang="ko-KR" sz="800" baseline="0" dirty="0" smtClean="0">
                          <a:latin typeface="+mn-ea"/>
                          <a:ea typeface="+mn-ea"/>
                        </a:rPr>
                        <a:t>/</a:t>
                      </a:r>
                      <a:r>
                        <a:rPr lang="ko-KR" altLang="en-US" sz="800" baseline="0" dirty="0" smtClean="0">
                          <a:latin typeface="+mn-ea"/>
                          <a:ea typeface="+mn-ea"/>
                        </a:rPr>
                        <a:t>교환을 원하시면 진행중인 반품</a:t>
                      </a:r>
                      <a:r>
                        <a:rPr lang="en-US" altLang="ko-KR" sz="800" baseline="0" dirty="0" smtClean="0">
                          <a:latin typeface="+mn-ea"/>
                          <a:ea typeface="+mn-ea"/>
                        </a:rPr>
                        <a:t>/</a:t>
                      </a:r>
                      <a:r>
                        <a:rPr lang="ko-KR" altLang="en-US" sz="800" baseline="0" dirty="0" smtClean="0">
                          <a:latin typeface="+mn-ea"/>
                          <a:ea typeface="+mn-ea"/>
                        </a:rPr>
                        <a:t>교환이 완료된 후 고객센터로  연락해주세요</a:t>
                      </a:r>
                      <a:r>
                        <a:rPr lang="en-US" altLang="ko-KR" sz="800" baseline="0" dirty="0" smtClean="0">
                          <a:latin typeface="+mn-ea"/>
                          <a:ea typeface="+mn-ea"/>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5607412"/>
                  </a:ext>
                </a:extLst>
              </a:tr>
              <a:tr h="401583">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비활성화 버튼 선택</a:t>
                      </a:r>
                      <a:endParaRPr lang="en-US" altLang="ko-KR" sz="800" b="0" u="none" baseline="0" dirty="0" smtClean="0">
                        <a:solidFill>
                          <a:schemeClr val="tx1"/>
                        </a:solidFill>
                        <a:latin typeface="+mn-ea"/>
                        <a:ea typeface="+mn-ea"/>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baseline="0" dirty="0" smtClean="0">
                          <a:solidFill>
                            <a:schemeClr val="tx1"/>
                          </a:solidFill>
                          <a:latin typeface="+mn-ea"/>
                          <a:ea typeface="+mn-ea"/>
                        </a:rPr>
                        <a:t>이미 교환 또는 반품을 신청한 이력이 있음</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반품</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교환 이력이 있는 주문입니다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추가로 반품</a:t>
                      </a:r>
                      <a:r>
                        <a:rPr lang="en-US" altLang="ko-KR" sz="800" baseline="0" dirty="0" smtClean="0">
                          <a:latin typeface="+mn-ea"/>
                          <a:ea typeface="+mn-ea"/>
                        </a:rPr>
                        <a:t>/</a:t>
                      </a:r>
                      <a:r>
                        <a:rPr lang="ko-KR" altLang="en-US" sz="800" baseline="0" dirty="0" smtClean="0">
                          <a:latin typeface="+mn-ea"/>
                          <a:ea typeface="+mn-ea"/>
                        </a:rPr>
                        <a:t>교환을 원하시면 고객센터로 연락해주세요</a:t>
                      </a:r>
                      <a:r>
                        <a:rPr lang="en-US" altLang="ko-KR" sz="800" baseline="0" dirty="0" smtClean="0">
                          <a:latin typeface="+mn-ea"/>
                          <a:ea typeface="+mn-ea"/>
                        </a:rPr>
                        <a:t>.</a:t>
                      </a:r>
                    </a:p>
                    <a:p>
                      <a:pPr marL="0" indent="0">
                        <a:buFont typeface="Arial" panose="020B0604020202020204" pitchFamily="34" charset="0"/>
                        <a:buNone/>
                      </a:pPr>
                      <a:r>
                        <a:rPr lang="en-US" altLang="ko-KR" sz="800" dirty="0" smtClean="0">
                          <a:solidFill>
                            <a:schemeClr val="tx1">
                              <a:lumMod val="50000"/>
                              <a:lumOff val="50000"/>
                            </a:schemeClr>
                          </a:solidFill>
                        </a:rPr>
                        <a:t>(</a:t>
                      </a:r>
                      <a:r>
                        <a:rPr lang="ko-KR" altLang="en-US" sz="800" dirty="0" smtClean="0">
                          <a:solidFill>
                            <a:schemeClr val="tx1">
                              <a:lumMod val="50000"/>
                              <a:lumOff val="50000"/>
                            </a:schemeClr>
                          </a:solidFill>
                        </a:rPr>
                        <a:t>고객센터</a:t>
                      </a:r>
                      <a:r>
                        <a:rPr lang="en-US" altLang="ko-KR" sz="800" dirty="0" smtClean="0">
                          <a:solidFill>
                            <a:schemeClr val="tx1">
                              <a:lumMod val="50000"/>
                              <a:lumOff val="50000"/>
                            </a:schemeClr>
                          </a:solidFill>
                        </a:rPr>
                        <a:t>: 080-380-0114, </a:t>
                      </a:r>
                      <a:r>
                        <a:rPr lang="en-US" altLang="ko-KR" sz="800" u="sng" dirty="0" smtClean="0">
                          <a:solidFill>
                            <a:srgbClr val="4472C4"/>
                          </a:solidFill>
                          <a:latin typeface="맑은 고딕" panose="020B0503020000020004" pitchFamily="50" charset="-127"/>
                        </a:rPr>
                        <a:t>1:1</a:t>
                      </a:r>
                      <a:r>
                        <a:rPr lang="ko-KR" altLang="en-US" sz="800" u="sng" dirty="0" smtClean="0">
                          <a:solidFill>
                            <a:srgbClr val="4472C4"/>
                          </a:solidFill>
                          <a:latin typeface="맑은 고딕" panose="020B0503020000020004" pitchFamily="50" charset="-127"/>
                        </a:rPr>
                        <a:t>문의</a:t>
                      </a:r>
                      <a:r>
                        <a:rPr lang="en-US" altLang="ko-KR" sz="800" u="sng" dirty="0" smtClean="0">
                          <a:solidFill>
                            <a:srgbClr val="4472C4"/>
                          </a:solidFill>
                          <a:latin typeface="맑은 고딕" panose="020B0503020000020004" pitchFamily="50" charset="-127"/>
                        </a:rPr>
                        <a:t>&gt;</a:t>
                      </a:r>
                      <a:r>
                        <a:rPr lang="en-US" altLang="ko-KR" sz="800" dirty="0" smtClean="0">
                          <a:solidFill>
                            <a:prstClr val="white">
                              <a:lumMod val="65000"/>
                            </a:prstClr>
                          </a:solidFill>
                          <a:latin typeface="맑은 고딕" panose="020B0503020000020004" pitchFamily="50" charset="-127"/>
                        </a:rPr>
                        <a:t>)</a:t>
                      </a:r>
                      <a:endParaRPr lang="en-US" altLang="ko-KR" sz="800" dirty="0">
                        <a:solidFill>
                          <a:prstClr val="white">
                            <a:lumMod val="65000"/>
                          </a:prstClr>
                        </a:solidFill>
                        <a:latin typeface="맑은 고딕" panose="020B0503020000020004" pitchFamily="50" charset="-127"/>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3208303"/>
                  </a:ext>
                </a:extLst>
              </a:tr>
              <a:tr h="48931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탭</a:t>
                      </a:r>
                      <a:r>
                        <a:rPr kumimoji="0" lang="en-US" altLang="ko-KR" sz="800" b="0" i="0" u="none" strike="noStrike" kern="1200" cap="none" normalizeH="0" baseline="0" dirty="0" smtClean="0">
                          <a:ln>
                            <a:noFill/>
                          </a:ln>
                          <a:solidFill>
                            <a:schemeClr val="tx1"/>
                          </a:solidFill>
                          <a:effectLst/>
                          <a:latin typeface="+mn-lt"/>
                          <a:ea typeface="+mn-ea"/>
                          <a:cs typeface="+mn-cs"/>
                        </a:rPr>
                        <a:t>: </a:t>
                      </a:r>
                      <a:r>
                        <a:rPr lang="en-US" altLang="ko-KR" sz="800" spc="0" dirty="0" smtClean="0">
                          <a:effectLst/>
                          <a:latin typeface="+mn-ea"/>
                          <a:ea typeface="+mn-ea"/>
                        </a:rPr>
                        <a:t>Alert</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닫히고</a:t>
                      </a:r>
                      <a:r>
                        <a:rPr kumimoji="0" lang="en-US" altLang="ko-KR" sz="800" b="0" i="0" u="none" strike="noStrike" kern="1200" cap="none" normalizeH="0" baseline="0" dirty="0" smtClean="0">
                          <a:ln>
                            <a:noFill/>
                          </a:ln>
                          <a:solidFill>
                            <a:schemeClr val="tx1"/>
                          </a:solidFill>
                          <a:effectLst/>
                          <a:latin typeface="+mn-lt"/>
                          <a:ea typeface="+mn-ea"/>
                          <a:cs typeface="+mn-cs"/>
                        </a:rPr>
                        <a:t> 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317682858"/>
                  </a:ext>
                </a:extLst>
              </a:tr>
              <a:tr h="29449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baseline="0" dirty="0" err="1" smtClean="0">
                          <a:solidFill>
                            <a:schemeClr val="tx1"/>
                          </a:solidFill>
                          <a:latin typeface="+mn-ea"/>
                          <a:ea typeface="+mn-ea"/>
                        </a:rPr>
                        <a:t>교환신청</a:t>
                      </a:r>
                      <a:r>
                        <a:rPr lang="ko-KR" altLang="en-US" sz="800" b="0" u="none" baseline="0" dirty="0" smtClean="0">
                          <a:solidFill>
                            <a:schemeClr val="tx1"/>
                          </a:solidFill>
                          <a:latin typeface="+mn-ea"/>
                          <a:ea typeface="+mn-ea"/>
                        </a:rPr>
                        <a:t> 가능 기간이 지남</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교환 신청 가능 기간이 지나 교환이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교환</a:t>
                      </a:r>
                      <a:r>
                        <a:rPr lang="en-US" altLang="ko-KR" sz="800" spc="0" baseline="0" dirty="0" smtClean="0">
                          <a:effectLst/>
                          <a:latin typeface="+mn-ea"/>
                          <a:ea typeface="+mn-ea"/>
                        </a:rPr>
                        <a:t>, </a:t>
                      </a:r>
                      <a:r>
                        <a:rPr lang="ko-KR" altLang="en-US" sz="800" spc="0" baseline="0" dirty="0" smtClean="0">
                          <a:effectLst/>
                          <a:latin typeface="+mn-ea"/>
                          <a:ea typeface="+mn-ea"/>
                        </a:rPr>
                        <a:t>반품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1581731"/>
                  </a:ext>
                </a:extLst>
              </a:tr>
              <a:tr h="29449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baseline="0" dirty="0" err="1" smtClean="0">
                          <a:solidFill>
                            <a:schemeClr val="tx1"/>
                          </a:solidFill>
                          <a:latin typeface="+mn-ea"/>
                          <a:ea typeface="+mn-ea"/>
                        </a:rPr>
                        <a:t>반품신청</a:t>
                      </a:r>
                      <a:r>
                        <a:rPr lang="ko-KR" altLang="en-US" sz="800" b="0" u="none" baseline="0" dirty="0" smtClean="0">
                          <a:solidFill>
                            <a:schemeClr val="tx1"/>
                          </a:solidFill>
                          <a:latin typeface="+mn-ea"/>
                          <a:ea typeface="+mn-ea"/>
                        </a:rPr>
                        <a:t> 가능 기간이 지남</a:t>
                      </a:r>
                      <a:endParaRPr lang="en-US" altLang="ko-KR" sz="800" b="0" u="none" baseline="0" dirty="0" smtClean="0">
                        <a:solidFill>
                          <a:schemeClr val="tx1"/>
                        </a:solidFill>
                        <a:latin typeface="+mn-ea"/>
                        <a:ea typeface="+mn-ea"/>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normalizeH="0" baseline="0" dirty="0" smtClean="0">
                          <a:ln>
                            <a:noFill/>
                          </a:ln>
                          <a:solidFill>
                            <a:schemeClr val="tx1"/>
                          </a:solidFill>
                          <a:effectLst/>
                          <a:latin typeface="+mn-lt"/>
                          <a:ea typeface="+mn-ea"/>
                          <a:cs typeface="+mn-cs"/>
                        </a:rPr>
                        <a:t>반품 신청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교환</a:t>
                      </a:r>
                      <a:r>
                        <a:rPr lang="en-US" altLang="ko-KR" sz="800" spc="0" baseline="0" dirty="0" smtClean="0">
                          <a:effectLst/>
                          <a:latin typeface="+mn-ea"/>
                          <a:ea typeface="+mn-ea"/>
                        </a:rPr>
                        <a:t>, </a:t>
                      </a:r>
                      <a:r>
                        <a:rPr lang="ko-KR" altLang="en-US" sz="800" spc="0" baseline="0" dirty="0" smtClean="0">
                          <a:effectLst/>
                          <a:latin typeface="+mn-ea"/>
                          <a:ea typeface="+mn-ea"/>
                        </a:rPr>
                        <a:t>반품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1585412"/>
                  </a:ext>
                </a:extLst>
              </a:tr>
            </a:tbl>
          </a:graphicData>
        </a:graphic>
      </p:graphicFrame>
    </p:spTree>
    <p:extLst>
      <p:ext uri="{BB962C8B-B14F-4D97-AF65-F5344CB8AC3E}">
        <p14:creationId xmlns:p14="http://schemas.microsoft.com/office/powerpoint/2010/main" val="7295184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smtClean="0">
                <a:sym typeface="Wingdings 2" pitchFamily="18" charset="2"/>
              </a:rPr>
              <a:t>주소검색팝업</a:t>
            </a:r>
            <a:r>
              <a:rPr kumimoji="1" lang="en-US" altLang="ko-KR" dirty="0" smtClean="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신규</a:t>
            </a:r>
            <a:r>
              <a:rPr kumimoji="1" lang="en-US" altLang="ko-KR" dirty="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 </a:t>
            </a:r>
            <a:endParaRPr lang="ko-KR" altLang="en-US" dirty="0"/>
          </a:p>
        </p:txBody>
      </p:sp>
      <p:sp>
        <p:nvSpPr>
          <p:cNvPr id="19" name="부제목 18"/>
          <p:cNvSpPr>
            <a:spLocks noGrp="1"/>
          </p:cNvSpPr>
          <p:nvPr>
            <p:ph type="subTitle" idx="1"/>
          </p:nvPr>
        </p:nvSpPr>
        <p:spPr/>
        <p:txBody>
          <a:bodyPr/>
          <a:lstStyle/>
          <a:p>
            <a:r>
              <a:rPr lang="en-US" altLang="ko-KR" dirty="0" smtClean="0">
                <a:latin typeface="+mn-ea"/>
              </a:rPr>
              <a:t>IN_PC_MB_02_03_02</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graphicFrame>
        <p:nvGraphicFramePr>
          <p:cNvPr id="87" name="표 86"/>
          <p:cNvGraphicFramePr>
            <a:graphicFrameLocks noGrp="1"/>
          </p:cNvGraphicFramePr>
          <p:nvPr>
            <p:extLst>
              <p:ext uri="{D42A27DB-BD31-4B8C-83A1-F6EECF244321}">
                <p14:modId xmlns:p14="http://schemas.microsoft.com/office/powerpoint/2010/main" val="2049299568"/>
              </p:ext>
            </p:extLst>
          </p:nvPr>
        </p:nvGraphicFramePr>
        <p:xfrm>
          <a:off x="9000565" y="44450"/>
          <a:ext cx="3152540" cy="363838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2-4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조회결과 없음 케이스 </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상세주소입력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공백포함 최대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50</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자 입력 가능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한글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선택한 도로명 주소 노출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비활성화</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908570674"/>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확인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창 닫고 </a:t>
                      </a: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배송지정보</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창 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정보 창에 입력한 주소 출력</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345439801"/>
                  </a:ext>
                </a:extLst>
              </a:tr>
              <a:tr h="87846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&lt;</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내부망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TOBE</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구현방식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VDI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주소검색팝업 자체 구현</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(AS-IS</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도 구현되어 있지만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화면이 깨지고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사용성이낮음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누리집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API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로 변경</a:t>
                      </a: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아롱다롱</a:t>
            </a:r>
            <a:endParaRPr lang="en-US" altLang="ko-KR" sz="800" dirty="0">
              <a:solidFill>
                <a:schemeClr val="tx1"/>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7"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0" name="Oval 611">
            <a:extLst>
              <a:ext uri="{FF2B5EF4-FFF2-40B4-BE49-F238E27FC236}">
                <a16:creationId xmlns:a16="http://schemas.microsoft.com/office/drawing/2014/main" id="{8A3723C9-7A64-4677-9B95-EBFFA02C0DC4}"/>
              </a:ext>
            </a:extLst>
          </p:cNvPr>
          <p:cNvSpPr>
            <a:spLocks noChangeArrowheads="1"/>
          </p:cNvSpPr>
          <p:nvPr/>
        </p:nvSpPr>
        <p:spPr bwMode="auto">
          <a:xfrm>
            <a:off x="109535" y="1917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2-4</a:t>
            </a:r>
            <a:endParaRPr lang="en-US" altLang="ko-KR" sz="800" b="1" kern="0" dirty="0">
              <a:solidFill>
                <a:sysClr val="window" lastClr="FFFFFF"/>
              </a:solidFill>
              <a:latin typeface="맑은 고딕"/>
              <a:ea typeface="맑은 고딕"/>
            </a:endParaRPr>
          </a:p>
        </p:txBody>
      </p:sp>
      <p:sp>
        <p:nvSpPr>
          <p:cNvPr id="181"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184"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05243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3"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조회 </a:t>
            </a:r>
            <a:r>
              <a:rPr kumimoji="0" lang="ko-KR" altLang="ko-KR" sz="1000" b="1" i="0" u="none" strike="noStrike" cap="none" normalizeH="0" baseline="0" dirty="0" smtClean="0">
                <a:ln>
                  <a:noFill/>
                </a:ln>
                <a:solidFill>
                  <a:srgbClr val="1E1E23"/>
                </a:solidFill>
                <a:effectLst/>
                <a:latin typeface="+mn-ea"/>
              </a:rPr>
              <a:t>결과가 없</a:t>
            </a:r>
            <a:r>
              <a:rPr kumimoji="0" lang="ko-KR" altLang="en-US" sz="1000" b="1" i="0" u="none" strike="noStrike" cap="none" normalizeH="0" baseline="0" dirty="0" smtClean="0">
                <a:ln>
                  <a:noFill/>
                </a:ln>
                <a:solidFill>
                  <a:srgbClr val="1E1E23"/>
                </a:solidFill>
                <a:effectLst/>
                <a:latin typeface="+mn-ea"/>
              </a:rPr>
              <a:t>습니다</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sp>
        <p:nvSpPr>
          <p:cNvPr id="61" name="Button">
            <a:extLst>
              <a:ext uri="{FF2B5EF4-FFF2-40B4-BE49-F238E27FC236}">
                <a16:creationId xmlns:a16="http://schemas.microsoft.com/office/drawing/2014/main" id="{0B50D06C-82E3-4B5D-A60E-0FEAE2474059}"/>
              </a:ext>
            </a:extLst>
          </p:cNvPr>
          <p:cNvSpPr/>
          <p:nvPr/>
        </p:nvSpPr>
        <p:spPr>
          <a:xfrm>
            <a:off x="4488020" y="2942485"/>
            <a:ext cx="3371862" cy="407313"/>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62" name="Button">
            <a:extLst>
              <a:ext uri="{FF2B5EF4-FFF2-40B4-BE49-F238E27FC236}">
                <a16:creationId xmlns:a16="http://schemas.microsoft.com/office/drawing/2014/main" id="{0B50D06C-82E3-4B5D-A60E-0FEAE2474059}"/>
              </a:ext>
            </a:extLst>
          </p:cNvPr>
          <p:cNvSpPr/>
          <p:nvPr/>
        </p:nvSpPr>
        <p:spPr>
          <a:xfrm>
            <a:off x="4488020" y="2379778"/>
            <a:ext cx="3371862" cy="407313"/>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상세주소를 입력해주세요</a:t>
            </a:r>
            <a:endParaRPr lang="ko-KR" altLang="en-US" sz="800" dirty="0">
              <a:solidFill>
                <a:schemeClr val="bg1">
                  <a:lumMod val="65000"/>
                </a:schemeClr>
              </a:solidFill>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23533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78" name="Button">
            <a:extLst>
              <a:ext uri="{FF2B5EF4-FFF2-40B4-BE49-F238E27FC236}">
                <a16:creationId xmlns:a16="http://schemas.microsoft.com/office/drawing/2014/main" id="{0B50D06C-82E3-4B5D-A60E-0FEAE2474059}"/>
              </a:ext>
            </a:extLst>
          </p:cNvPr>
          <p:cNvSpPr/>
          <p:nvPr/>
        </p:nvSpPr>
        <p:spPr>
          <a:xfrm>
            <a:off x="4488020" y="1857822"/>
            <a:ext cx="3371862" cy="407313"/>
          </a:xfrm>
          <a:prstGeom prst="rect">
            <a:avLst/>
          </a:prstGeom>
          <a:solidFill>
            <a:schemeClr val="bg1">
              <a:lumMod val="95000"/>
            </a:schemeClr>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b="1" dirty="0">
                <a:solidFill>
                  <a:schemeClr val="tx1">
                    <a:lumMod val="75000"/>
                    <a:lumOff val="25000"/>
                  </a:schemeClr>
                </a:solidFill>
                <a:latin typeface="+mn-ea"/>
              </a:rPr>
              <a:t>서울특별시 용산구 한강대로 </a:t>
            </a:r>
            <a:r>
              <a:rPr lang="en-US" altLang="ko-KR" sz="800" b="1" dirty="0">
                <a:solidFill>
                  <a:schemeClr val="tx1">
                    <a:lumMod val="75000"/>
                    <a:lumOff val="25000"/>
                  </a:schemeClr>
                </a:solidFill>
                <a:latin typeface="+mn-ea"/>
              </a:rPr>
              <a:t>100(</a:t>
            </a:r>
            <a:r>
              <a:rPr lang="ko-KR" altLang="en-US" sz="800" b="1" dirty="0">
                <a:solidFill>
                  <a:schemeClr val="tx1">
                    <a:lumMod val="75000"/>
                    <a:lumOff val="25000"/>
                  </a:schemeClr>
                </a:solidFill>
                <a:latin typeface="+mn-ea"/>
              </a:rPr>
              <a:t>한강로</a:t>
            </a:r>
            <a:r>
              <a:rPr lang="en-US" altLang="ko-KR" sz="800" b="1" dirty="0">
                <a:solidFill>
                  <a:schemeClr val="tx1">
                    <a:lumMod val="75000"/>
                    <a:lumOff val="25000"/>
                  </a:schemeClr>
                </a:solidFill>
                <a:latin typeface="+mn-ea"/>
              </a:rPr>
              <a:t>2</a:t>
            </a:r>
            <a:r>
              <a:rPr lang="ko-KR" altLang="en-US" sz="800" b="1" dirty="0">
                <a:solidFill>
                  <a:schemeClr val="tx1">
                    <a:lumMod val="75000"/>
                    <a:lumOff val="25000"/>
                  </a:schemeClr>
                </a:solidFill>
                <a:latin typeface="+mn-ea"/>
              </a:rPr>
              <a:t>가</a:t>
            </a:r>
            <a:r>
              <a:rPr lang="en-US" altLang="ko-KR" sz="800" b="1" dirty="0">
                <a:solidFill>
                  <a:schemeClr val="tx1">
                    <a:lumMod val="75000"/>
                    <a:lumOff val="25000"/>
                  </a:schemeClr>
                </a:solidFill>
                <a:latin typeface="+mn-ea"/>
              </a:rPr>
              <a:t>)</a:t>
            </a: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1809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5667515" y="303814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28"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37552523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제목 96"/>
          <p:cNvSpPr>
            <a:spLocks noGrp="1"/>
          </p:cNvSpPr>
          <p:nvPr>
            <p:ph type="ctrTitle"/>
          </p:nvPr>
        </p:nvSpPr>
        <p:spPr/>
        <p:txBody>
          <a:bodyPr/>
          <a:lstStyle/>
          <a:p>
            <a:r>
              <a:rPr lang="ko-KR" altLang="en-US" dirty="0" err="1">
                <a:latin typeface="+mn-ea"/>
              </a:rPr>
              <a:t>편의점검색</a:t>
            </a:r>
            <a:endParaRPr lang="ko-KR" altLang="en-US" dirty="0"/>
          </a:p>
        </p:txBody>
      </p:sp>
      <p:sp>
        <p:nvSpPr>
          <p:cNvPr id="98" name="부제목 97"/>
          <p:cNvSpPr>
            <a:spLocks noGrp="1"/>
          </p:cNvSpPr>
          <p:nvPr>
            <p:ph type="subTitle" idx="1"/>
          </p:nvPr>
        </p:nvSpPr>
        <p:spPr/>
        <p:txBody>
          <a:bodyPr/>
          <a:lstStyle/>
          <a:p>
            <a:endParaRPr lang="ko-KR" altLang="en-US"/>
          </a:p>
        </p:txBody>
      </p:sp>
      <p:pic>
        <p:nvPicPr>
          <p:cNvPr id="8" name="그림 7"/>
          <p:cNvPicPr>
            <a:picLocks noChangeAspect="1"/>
          </p:cNvPicPr>
          <p:nvPr/>
        </p:nvPicPr>
        <p:blipFill>
          <a:blip r:embed="rId2"/>
          <a:stretch>
            <a:fillRect/>
          </a:stretch>
        </p:blipFill>
        <p:spPr>
          <a:xfrm>
            <a:off x="2449361" y="638200"/>
            <a:ext cx="4097778" cy="2930484"/>
          </a:xfrm>
          <a:prstGeom prst="rect">
            <a:avLst/>
          </a:prstGeom>
        </p:spPr>
      </p:pic>
      <p:grpSp>
        <p:nvGrpSpPr>
          <p:cNvPr id="35" name="그룹 34"/>
          <p:cNvGrpSpPr/>
          <p:nvPr/>
        </p:nvGrpSpPr>
        <p:grpSpPr>
          <a:xfrm>
            <a:off x="2454636" y="3602860"/>
            <a:ext cx="4093924" cy="2922483"/>
            <a:chOff x="-3625080" y="336537"/>
            <a:chExt cx="9553575" cy="6819900"/>
          </a:xfrm>
        </p:grpSpPr>
        <p:pic>
          <p:nvPicPr>
            <p:cNvPr id="36" name="그림 35"/>
            <p:cNvPicPr>
              <a:picLocks noChangeAspect="1"/>
            </p:cNvPicPr>
            <p:nvPr/>
          </p:nvPicPr>
          <p:blipFill>
            <a:blip r:embed="rId3"/>
            <a:stretch>
              <a:fillRect/>
            </a:stretch>
          </p:blipFill>
          <p:spPr>
            <a:xfrm>
              <a:off x="-3625080" y="336537"/>
              <a:ext cx="9553575" cy="6819900"/>
            </a:xfrm>
            <a:prstGeom prst="rect">
              <a:avLst/>
            </a:prstGeom>
          </p:spPr>
        </p:pic>
        <p:pic>
          <p:nvPicPr>
            <p:cNvPr id="37" name="그림 36"/>
            <p:cNvPicPr>
              <a:picLocks noChangeAspect="1"/>
            </p:cNvPicPr>
            <p:nvPr/>
          </p:nvPicPr>
          <p:blipFill>
            <a:blip r:embed="rId4"/>
            <a:stretch>
              <a:fillRect/>
            </a:stretch>
          </p:blipFill>
          <p:spPr>
            <a:xfrm>
              <a:off x="-3553072" y="355984"/>
              <a:ext cx="3181350" cy="3752850"/>
            </a:xfrm>
            <a:prstGeom prst="rect">
              <a:avLst/>
            </a:prstGeom>
          </p:spPr>
        </p:pic>
      </p:grpSp>
      <p:graphicFrame>
        <p:nvGraphicFramePr>
          <p:cNvPr id="39" name="표 38">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260010790"/>
              </p:ext>
            </p:extLst>
          </p:nvPr>
        </p:nvGraphicFramePr>
        <p:xfrm>
          <a:off x="9000565" y="44450"/>
          <a:ext cx="3152540" cy="1058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편의점 검색 영역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배송지선택</a:t>
                      </a:r>
                      <a:r>
                        <a:rPr lang="ko-KR" altLang="en-US" sz="800" b="0" u="none" kern="1200" baseline="0" dirty="0" smtClean="0">
                          <a:solidFill>
                            <a:schemeClr val="tx1"/>
                          </a:solidFill>
                          <a:latin typeface="+mn-ea"/>
                          <a:ea typeface="+mn-ea"/>
                          <a:cs typeface="+mn-cs"/>
                        </a:rPr>
                        <a:t> 창에서 클릭한 버튼에 해당하는 편의점 검색 영역 불러옴</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62238208"/>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noProof="0" dirty="0" smtClean="0">
                          <a:solidFill>
                            <a:schemeClr val="tx1"/>
                          </a:solidFill>
                          <a:latin typeface="+mn-ea"/>
                          <a:ea typeface="+mn-ea"/>
                          <a:cs typeface="+mn-cs"/>
                          <a:sym typeface="Wingdings 2" pitchFamily="18" charset="2"/>
                        </a:rPr>
                        <a:t>편의점 선택</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편의점 선택 시 </a:t>
                      </a:r>
                      <a:r>
                        <a:rPr lang="ko-KR" altLang="en-US" sz="800" b="0" u="none" kern="1200" baseline="0" noProof="0" dirty="0" err="1" smtClean="0">
                          <a:solidFill>
                            <a:schemeClr val="tx1"/>
                          </a:solidFill>
                          <a:latin typeface="+mn-ea"/>
                          <a:ea typeface="+mn-ea"/>
                          <a:cs typeface="+mn-cs"/>
                          <a:sym typeface="Wingdings 2" pitchFamily="18" charset="2"/>
                        </a:rPr>
                        <a:t>편의점검색</a:t>
                      </a:r>
                      <a:r>
                        <a:rPr lang="ko-KR" altLang="en-US" sz="800" b="0" u="none" kern="1200" baseline="0" noProof="0" dirty="0" smtClean="0">
                          <a:solidFill>
                            <a:schemeClr val="tx1"/>
                          </a:solidFill>
                          <a:latin typeface="+mn-ea"/>
                          <a:ea typeface="+mn-ea"/>
                          <a:cs typeface="+mn-cs"/>
                          <a:sym typeface="Wingdings 2" pitchFamily="18" charset="2"/>
                        </a:rPr>
                        <a:t> 창 닫히며 선택한 해당 편의점 주소가 입력된 상태로 </a:t>
                      </a:r>
                      <a:r>
                        <a:rPr lang="ko-KR" altLang="en-US" sz="800" b="0" u="none" kern="1200" baseline="0" noProof="0" dirty="0" err="1" smtClean="0">
                          <a:solidFill>
                            <a:schemeClr val="tx1"/>
                          </a:solidFill>
                          <a:latin typeface="+mn-ea"/>
                          <a:ea typeface="+mn-ea"/>
                          <a:cs typeface="+mn-cs"/>
                          <a:sym typeface="Wingdings 2" pitchFamily="18" charset="2"/>
                        </a:rPr>
                        <a:t>배송지정보</a:t>
                      </a:r>
                      <a:r>
                        <a:rPr lang="ko-KR" altLang="en-US" sz="800" b="0" u="none" kern="1200" baseline="0" noProof="0" dirty="0" smtClean="0">
                          <a:solidFill>
                            <a:schemeClr val="tx1"/>
                          </a:solidFill>
                          <a:latin typeface="+mn-ea"/>
                          <a:ea typeface="+mn-ea"/>
                          <a:cs typeface="+mn-cs"/>
                          <a:sym typeface="Wingdings 2" pitchFamily="18" charset="2"/>
                        </a:rPr>
                        <a:t> 창 호출</a:t>
                      </a:r>
                      <a:endParaRPr lang="en-US" altLang="ko-KR" sz="800" b="0" u="none" kern="1200" baseline="0" noProof="0" dirty="0" smtClean="0">
                        <a:solidFill>
                          <a:schemeClr val="tx1"/>
                        </a:solidFill>
                        <a:latin typeface="+mn-ea"/>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61605674"/>
                  </a:ext>
                </a:extLst>
              </a:tr>
            </a:tbl>
          </a:graphicData>
        </a:graphic>
      </p:graphicFrame>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655281" y="16107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5791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35788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2797332" y="48481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4"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Popup</a:t>
            </a:r>
            <a:endParaRPr lang="ko-KR" altLang="en-US" dirty="0"/>
          </a:p>
        </p:txBody>
      </p:sp>
      <p:sp>
        <p:nvSpPr>
          <p:cNvPr id="16"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
        <p:nvSpPr>
          <p:cNvPr id="15" name="TextBox 14"/>
          <p:cNvSpPr txBox="1"/>
          <p:nvPr/>
        </p:nvSpPr>
        <p:spPr>
          <a:xfrm>
            <a:off x="1127448" y="1072544"/>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smtClean="0">
                <a:solidFill>
                  <a:srgbClr val="0070C0"/>
                </a:solidFill>
              </a:rPr>
              <a:t>CU</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IN_PC_ORD_01_05 </a:t>
            </a:r>
            <a:endParaRPr lang="ko-KR" altLang="en-US" sz="800" dirty="0">
              <a:solidFill>
                <a:srgbClr val="0070C0"/>
              </a:solidFill>
            </a:endParaRPr>
          </a:p>
        </p:txBody>
      </p:sp>
      <p:sp>
        <p:nvSpPr>
          <p:cNvPr id="17" name="TextBox 16"/>
          <p:cNvSpPr txBox="1"/>
          <p:nvPr/>
        </p:nvSpPr>
        <p:spPr>
          <a:xfrm>
            <a:off x="1149306" y="3873080"/>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a:solidFill>
                  <a:srgbClr val="0070C0"/>
                </a:solidFill>
              </a:rPr>
              <a:t>GS</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IN_PC_ORD_01_06 </a:t>
            </a:r>
            <a:endParaRPr lang="ko-KR" altLang="en-US" sz="800" dirty="0">
              <a:solidFill>
                <a:srgbClr val="0070C0"/>
              </a:solidFill>
            </a:endParaRPr>
          </a:p>
        </p:txBody>
      </p:sp>
    </p:spTree>
    <p:extLst>
      <p:ext uri="{BB962C8B-B14F-4D97-AF65-F5344CB8AC3E}">
        <p14:creationId xmlns:p14="http://schemas.microsoft.com/office/powerpoint/2010/main" val="2551504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a:t>안심번호 서비스 </a:t>
            </a:r>
            <a:r>
              <a:rPr lang="ko-KR" altLang="en-US" dirty="0" smtClean="0"/>
              <a:t>안내</a:t>
            </a:r>
            <a:r>
              <a:rPr lang="en-US" altLang="ko-KR" dirty="0" smtClean="0"/>
              <a:t>(</a:t>
            </a:r>
            <a:r>
              <a:rPr lang="ko-KR" altLang="en-US" dirty="0" smtClean="0">
                <a:solidFill>
                  <a:srgbClr val="0000FF"/>
                </a:solidFill>
              </a:rPr>
              <a:t>신규</a:t>
            </a:r>
            <a:r>
              <a:rPr lang="en-US" altLang="ko-KR" dirty="0" smtClean="0"/>
              <a:t>). </a:t>
            </a:r>
            <a:r>
              <a:rPr lang="ko-KR" altLang="en-US" dirty="0"/>
              <a:t>군부대 </a:t>
            </a:r>
            <a:r>
              <a:rPr lang="ko-KR" altLang="en-US" dirty="0" smtClean="0"/>
              <a:t>배송안내</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473452" y="1391266"/>
            <a:ext cx="2593944" cy="2181094"/>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772294" y="2162390"/>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smtClean="0">
                <a:solidFill>
                  <a:schemeClr val="bg1"/>
                </a:solidFill>
                <a:latin typeface="+mn-ea"/>
              </a:rPr>
              <a:t>MO </a:t>
            </a:r>
            <a:r>
              <a:rPr lang="ko-KR" altLang="en-US" sz="1050" b="1" dirty="0" smtClean="0">
                <a:solidFill>
                  <a:schemeClr val="bg1"/>
                </a:solidFill>
                <a:latin typeface="+mn-ea"/>
              </a:rPr>
              <a:t>화면과 동일</a:t>
            </a:r>
            <a:endParaRPr lang="en-US" altLang="ko-KR" sz="1050" b="1" dirty="0" smtClean="0">
              <a:solidFill>
                <a:schemeClr val="bg1"/>
              </a:solidFill>
              <a:latin typeface="+mn-ea"/>
            </a:endParaRPr>
          </a:p>
          <a:p>
            <a:pPr algn="ctr"/>
            <a:r>
              <a:rPr lang="en-US" altLang="ko-KR" sz="1050" b="1" dirty="0" smtClean="0">
                <a:solidFill>
                  <a:srgbClr val="0000FF"/>
                </a:solidFill>
                <a:latin typeface="+mn-ea"/>
              </a:rPr>
              <a:t>(</a:t>
            </a:r>
            <a:r>
              <a:rPr lang="en-US" altLang="ko-KR" sz="1050" dirty="0" smtClean="0">
                <a:solidFill>
                  <a:srgbClr val="0000FF"/>
                </a:solidFill>
                <a:latin typeface="+mn-ea"/>
              </a:rPr>
              <a:t>PC</a:t>
            </a:r>
            <a:r>
              <a:rPr lang="ko-KR" altLang="en-US" sz="1050" dirty="0" smtClean="0">
                <a:solidFill>
                  <a:srgbClr val="0000FF"/>
                </a:solidFill>
                <a:latin typeface="+mn-ea"/>
              </a:rPr>
              <a:t>신규</a:t>
            </a:r>
            <a:r>
              <a:rPr lang="en-US" altLang="ko-KR" sz="1050" b="1" dirty="0" smtClean="0">
                <a:solidFill>
                  <a:srgbClr val="0000FF"/>
                </a:solidFill>
                <a:latin typeface="+mn-ea"/>
              </a:rPr>
              <a:t>)</a:t>
            </a:r>
            <a:endParaRPr lang="ko-KR" altLang="en-US" sz="1000" b="1" dirty="0">
              <a:solidFill>
                <a:srgbClr val="0000FF"/>
              </a:solidFill>
            </a:endParaRPr>
          </a:p>
        </p:txBody>
      </p:sp>
      <p:pic>
        <p:nvPicPr>
          <p:cNvPr id="7" name="그림 6"/>
          <p:cNvPicPr>
            <a:picLocks noChangeAspect="1"/>
          </p:cNvPicPr>
          <p:nvPr/>
        </p:nvPicPr>
        <p:blipFill>
          <a:blip r:embed="rId3"/>
          <a:stretch>
            <a:fillRect/>
          </a:stretch>
        </p:blipFill>
        <p:spPr>
          <a:xfrm>
            <a:off x="3307498" y="1405724"/>
            <a:ext cx="2612797" cy="3624459"/>
          </a:xfrm>
          <a:prstGeom prst="rect">
            <a:avLst/>
          </a:prstGeom>
        </p:spPr>
      </p:pic>
      <p:sp>
        <p:nvSpPr>
          <p:cNvPr id="8" name="사각형: 둥근 모서리 92">
            <a:extLst>
              <a:ext uri="{FF2B5EF4-FFF2-40B4-BE49-F238E27FC236}">
                <a16:creationId xmlns:a16="http://schemas.microsoft.com/office/drawing/2014/main" id="{2A18CAD1-978E-453D-B4C0-E427E20CB864}"/>
              </a:ext>
            </a:extLst>
          </p:cNvPr>
          <p:cNvSpPr/>
          <p:nvPr/>
        </p:nvSpPr>
        <p:spPr>
          <a:xfrm rot="19995522">
            <a:off x="3693897" y="2953067"/>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9" name="TextBox 8"/>
          <p:cNvSpPr txBox="1"/>
          <p:nvPr/>
        </p:nvSpPr>
        <p:spPr>
          <a:xfrm>
            <a:off x="3412592" y="5396209"/>
            <a:ext cx="2359287"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ko-KR" altLang="en-US" sz="800" dirty="0">
                <a:solidFill>
                  <a:schemeClr val="tx1"/>
                </a:solidFill>
              </a:rPr>
              <a:t>군부대 배송은 우체국 택배만 가능하며</a:t>
            </a:r>
            <a:r>
              <a:rPr lang="en-US" altLang="ko-KR" sz="800" dirty="0">
                <a:solidFill>
                  <a:schemeClr val="tx1"/>
                </a:solidFill>
              </a:rPr>
              <a:t>, </a:t>
            </a:r>
            <a:r>
              <a:rPr lang="ko-KR" altLang="en-US" sz="800" dirty="0">
                <a:solidFill>
                  <a:schemeClr val="tx1"/>
                </a:solidFill>
              </a:rPr>
              <a:t>군부대 배송에 체크한 경우에만 우체국 택배로 배송됩니다</a:t>
            </a:r>
            <a:r>
              <a:rPr lang="en-US" altLang="ko-KR" sz="800" dirty="0">
                <a:solidFill>
                  <a:schemeClr val="tx1"/>
                </a:solidFill>
              </a:rPr>
              <a:t>.</a:t>
            </a:r>
            <a:endParaRPr lang="ko-KR" altLang="en-US" sz="800" dirty="0">
              <a:solidFill>
                <a:schemeClr val="tx1"/>
              </a:solidFill>
            </a:endParaRPr>
          </a:p>
        </p:txBody>
      </p:sp>
      <p:sp>
        <p:nvSpPr>
          <p:cNvPr id="10" name="직사각형 9"/>
          <p:cNvSpPr/>
          <p:nvPr/>
        </p:nvSpPr>
        <p:spPr>
          <a:xfrm>
            <a:off x="3459452" y="2114849"/>
            <a:ext cx="2196906" cy="31800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cxnSp>
        <p:nvCxnSpPr>
          <p:cNvPr id="11" name="직선 화살표 연결선 10"/>
          <p:cNvCxnSpPr>
            <a:stCxn id="10" idx="1"/>
            <a:endCxn id="9" idx="1"/>
          </p:cNvCxnSpPr>
          <p:nvPr/>
        </p:nvCxnSpPr>
        <p:spPr>
          <a:xfrm rot="10800000" flipV="1">
            <a:off x="3412592" y="2273849"/>
            <a:ext cx="46860" cy="3374387"/>
          </a:xfrm>
          <a:prstGeom prst="bentConnector3">
            <a:avLst>
              <a:gd name="adj1" fmla="val 58783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12" name="TextBox 11"/>
          <p:cNvSpPr txBox="1"/>
          <p:nvPr/>
        </p:nvSpPr>
        <p:spPr>
          <a:xfrm>
            <a:off x="856561" y="119675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smtClean="0">
                <a:solidFill>
                  <a:srgbClr val="0070C0"/>
                </a:solidFill>
              </a:rPr>
              <a:t>Page ID</a:t>
            </a:r>
            <a:r>
              <a:rPr lang="en-US" altLang="ko-KR" sz="800" dirty="0">
                <a:solidFill>
                  <a:srgbClr val="0070C0"/>
                </a:solidFill>
              </a:rPr>
              <a:t>: </a:t>
            </a:r>
            <a:r>
              <a:rPr lang="en-US" altLang="ko-KR" sz="800" dirty="0" smtClean="0">
                <a:solidFill>
                  <a:srgbClr val="0070C0"/>
                </a:solidFill>
              </a:rPr>
              <a:t>IN_PC_ORD_01_08</a:t>
            </a:r>
            <a:endParaRPr lang="ko-KR" altLang="en-US" sz="800" dirty="0">
              <a:solidFill>
                <a:srgbClr val="0070C0"/>
              </a:solidFill>
            </a:endParaRPr>
          </a:p>
        </p:txBody>
      </p:sp>
      <p:sp>
        <p:nvSpPr>
          <p:cNvPr id="13" name="TextBox 12"/>
          <p:cNvSpPr txBox="1"/>
          <p:nvPr/>
        </p:nvSpPr>
        <p:spPr>
          <a:xfrm>
            <a:off x="3714222" y="116191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IN_PC_MYP_01_63</a:t>
            </a:r>
            <a:endParaRPr lang="en-US" altLang="ko-KR" sz="800" dirty="0">
              <a:solidFill>
                <a:srgbClr val="0070C0"/>
              </a:solidFill>
            </a:endParaRPr>
          </a:p>
        </p:txBody>
      </p:sp>
    </p:spTree>
    <p:extLst>
      <p:ext uri="{BB962C8B-B14F-4D97-AF65-F5344CB8AC3E}">
        <p14:creationId xmlns:p14="http://schemas.microsoft.com/office/powerpoint/2010/main" val="3822681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개인정보 수집</a:t>
            </a:r>
            <a:r>
              <a:rPr lang="en-US" altLang="ko-KR" dirty="0"/>
              <a:t>/</a:t>
            </a:r>
            <a:r>
              <a:rPr lang="ko-KR" altLang="en-US" dirty="0" err="1"/>
              <a:t>이용동의</a:t>
            </a:r>
            <a:r>
              <a:rPr lang="en-US" altLang="ko-KR" dirty="0"/>
              <a:t>(</a:t>
            </a:r>
            <a:r>
              <a:rPr lang="ko-KR" altLang="en-US" dirty="0" err="1"/>
              <a:t>환불계좌</a:t>
            </a:r>
            <a:r>
              <a:rPr lang="en-US" altLang="ko-KR" dirty="0"/>
              <a:t>), </a:t>
            </a:r>
            <a:r>
              <a:rPr lang="ko-KR" altLang="en-US" dirty="0" err="1" smtClean="0"/>
              <a:t>뷰티포인트</a:t>
            </a:r>
            <a:r>
              <a:rPr lang="ko-KR" altLang="en-US" dirty="0" smtClean="0"/>
              <a:t> </a:t>
            </a:r>
            <a:r>
              <a:rPr lang="ko-KR" altLang="en-US" dirty="0"/>
              <a:t>혜택 안내</a:t>
            </a:r>
          </a:p>
        </p:txBody>
      </p:sp>
      <p:sp>
        <p:nvSpPr>
          <p:cNvPr id="3" name="부제목 2"/>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395656" y="979294"/>
            <a:ext cx="2453813" cy="2155088"/>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690027" y="1828473"/>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8"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9" name="직사각형 8"/>
          <p:cNvSpPr/>
          <p:nvPr/>
        </p:nvSpPr>
        <p:spPr>
          <a:xfrm>
            <a:off x="3085100" y="979294"/>
            <a:ext cx="2702969" cy="3240360"/>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0" name="직사각형 9"/>
          <p:cNvSpPr/>
          <p:nvPr/>
        </p:nvSpPr>
        <p:spPr>
          <a:xfrm>
            <a:off x="5431363" y="1040454"/>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1" name="직사각형 10"/>
          <p:cNvSpPr/>
          <p:nvPr/>
        </p:nvSpPr>
        <p:spPr>
          <a:xfrm>
            <a:off x="3051192" y="1037726"/>
            <a:ext cx="2016224" cy="230832"/>
          </a:xfrm>
          <a:prstGeom prst="rect">
            <a:avLst/>
          </a:prstGeom>
        </p:spPr>
        <p:txBody>
          <a:bodyPr wrap="square">
            <a:spAutoFit/>
          </a:bodyPr>
          <a:lstStyle/>
          <a:p>
            <a:r>
              <a:rPr lang="ko-KR" altLang="en-US" sz="900" b="1" dirty="0" err="1" smtClean="0">
                <a:latin typeface="+mn-ea"/>
              </a:rPr>
              <a:t>뷰티포인트</a:t>
            </a:r>
            <a:r>
              <a:rPr lang="ko-KR" altLang="en-US" sz="900" b="1" dirty="0" smtClean="0">
                <a:latin typeface="+mn-ea"/>
              </a:rPr>
              <a:t> 혜택 안내</a:t>
            </a:r>
            <a:endParaRPr lang="ko-KR" altLang="en-US" sz="900" b="1" dirty="0">
              <a:latin typeface="+mn-ea"/>
            </a:endParaRPr>
          </a:p>
        </p:txBody>
      </p:sp>
      <p:sp>
        <p:nvSpPr>
          <p:cNvPr id="12" name="TextBox 11"/>
          <p:cNvSpPr txBox="1"/>
          <p:nvPr/>
        </p:nvSpPr>
        <p:spPr>
          <a:xfrm>
            <a:off x="3123200" y="1462442"/>
            <a:ext cx="2643770" cy="2677656"/>
          </a:xfrm>
          <a:prstGeom prst="rect">
            <a:avLst/>
          </a:prstGeom>
          <a:noFill/>
        </p:spPr>
        <p:txBody>
          <a:bodyPr wrap="square" rtlCol="0">
            <a:spAutoFit/>
          </a:bodyPr>
          <a:lstStyle/>
          <a:p>
            <a:r>
              <a:rPr lang="ko-KR" altLang="en-US" sz="800" b="1" dirty="0" smtClean="0"/>
              <a:t>기본 적립</a:t>
            </a:r>
            <a:endParaRPr lang="en-US" altLang="ko-KR" sz="800" b="1" dirty="0" smtClean="0"/>
          </a:p>
          <a:p>
            <a:pPr marL="85725" indent="-85725">
              <a:buFont typeface="Arial" panose="020B0604020202020204" pitchFamily="34" charset="0"/>
              <a:buChar char="•"/>
            </a:pPr>
            <a:r>
              <a:rPr lang="ko-KR" altLang="en-US" sz="800" dirty="0" smtClean="0"/>
              <a:t>제품별 결제 금액 기준의 </a:t>
            </a:r>
            <a:r>
              <a:rPr lang="en-US" altLang="ko-KR" sz="800" dirty="0" smtClean="0"/>
              <a:t>1.0%</a:t>
            </a:r>
            <a:r>
              <a:rPr lang="ko-KR" altLang="en-US" sz="800" dirty="0" smtClean="0"/>
              <a:t>로 구매 확정 시 익일 적립됩니다</a:t>
            </a:r>
            <a:r>
              <a:rPr lang="en-US" altLang="ko-KR" sz="800" dirty="0" smtClean="0"/>
              <a:t>. </a:t>
            </a:r>
            <a:r>
              <a:rPr lang="ko-KR" altLang="en-US" sz="800" dirty="0" smtClean="0"/>
              <a:t>특정 제품 구매 시에는 적립 포인트가 추가될 수 있습니다</a:t>
            </a:r>
            <a:r>
              <a:rPr lang="en-US" altLang="ko-KR" sz="800" dirty="0" smtClean="0"/>
              <a:t>.(</a:t>
            </a:r>
            <a:r>
              <a:rPr lang="ko-KR" altLang="en-US" sz="800" dirty="0" smtClean="0"/>
              <a:t>할인 금액은 제외됩니다</a:t>
            </a:r>
            <a:r>
              <a:rPr lang="en-US" altLang="ko-KR" sz="800" dirty="0" smtClean="0"/>
              <a:t>.)</a:t>
            </a:r>
          </a:p>
          <a:p>
            <a:endParaRPr lang="en-US" altLang="ko-KR" sz="800" b="1" dirty="0" smtClean="0"/>
          </a:p>
          <a:p>
            <a:r>
              <a:rPr lang="ko-KR" altLang="en-US" sz="800" b="1" dirty="0" smtClean="0"/>
              <a:t>이벤트 적립</a:t>
            </a:r>
            <a:endParaRPr lang="en-US" altLang="ko-KR" sz="800" b="1" dirty="0" smtClean="0"/>
          </a:p>
          <a:p>
            <a:pPr marL="85725" indent="-85725">
              <a:buFont typeface="Arial" panose="020B0604020202020204" pitchFamily="34" charset="0"/>
              <a:buChar char="•"/>
            </a:pPr>
            <a:r>
              <a:rPr lang="ko-KR" altLang="en-US" sz="800" dirty="0" err="1" smtClean="0"/>
              <a:t>뷰티포인트</a:t>
            </a:r>
            <a:r>
              <a:rPr lang="ko-KR" altLang="en-US" sz="800" dirty="0" smtClean="0"/>
              <a:t> 적립 혜택이 있는 이벤트 참여 시 적립되는 뷰티포인트로 이벤트 유의사항에 따라 적립 내용이 달라질 수 있습니다</a:t>
            </a:r>
            <a:r>
              <a:rPr lang="en-US" altLang="ko-KR" sz="800" dirty="0" smtClean="0"/>
              <a:t>.(</a:t>
            </a:r>
            <a:r>
              <a:rPr lang="ko-KR" altLang="en-US" sz="800" dirty="0" smtClean="0"/>
              <a:t>리뷰 이벤트 적립도 이벤트 적립에 해당됩니다</a:t>
            </a:r>
            <a:r>
              <a:rPr lang="en-US" altLang="ko-KR" sz="800" dirty="0" smtClean="0"/>
              <a:t>.)</a:t>
            </a:r>
          </a:p>
          <a:p>
            <a:endParaRPr lang="en-US" altLang="ko-KR" sz="800" b="1" dirty="0" smtClean="0"/>
          </a:p>
          <a:p>
            <a:r>
              <a:rPr lang="ko-KR" altLang="en-US" sz="800" b="1" dirty="0" smtClean="0"/>
              <a:t>리뷰 적립</a:t>
            </a:r>
            <a:endParaRPr lang="en-US" altLang="ko-KR" sz="800" b="1" dirty="0" smtClean="0"/>
          </a:p>
          <a:p>
            <a:pPr marL="85725" indent="-85725">
              <a:buFont typeface="Arial" panose="020B0604020202020204" pitchFamily="34" charset="0"/>
              <a:buChar char="•"/>
            </a:pPr>
            <a:r>
              <a:rPr lang="ko-KR" altLang="en-US" sz="800" dirty="0" smtClean="0"/>
              <a:t>리뷰</a:t>
            </a:r>
            <a:r>
              <a:rPr lang="en-US" altLang="ko-KR" sz="800" dirty="0" smtClean="0"/>
              <a:t> </a:t>
            </a:r>
            <a:r>
              <a:rPr lang="ko-KR" altLang="en-US" sz="800" dirty="0" smtClean="0"/>
              <a:t>작성 시 적립되는 뷰티포인트로 일반 리뷰 기준 </a:t>
            </a:r>
            <a:r>
              <a:rPr lang="en-US" altLang="ko-KR" sz="800" dirty="0" smtClean="0"/>
              <a:t>90</a:t>
            </a:r>
            <a:r>
              <a:rPr lang="ko-KR" altLang="en-US" sz="800" dirty="0" smtClean="0"/>
              <a:t>자 이상 포토 리뷰 작성 시 최대 </a:t>
            </a:r>
            <a:r>
              <a:rPr lang="en-US" altLang="ko-KR" sz="800" dirty="0" smtClean="0"/>
              <a:t>600</a:t>
            </a:r>
            <a:r>
              <a:rPr lang="ko-KR" altLang="en-US" sz="800" dirty="0" smtClean="0"/>
              <a:t>포인트가 적립됩니다</a:t>
            </a:r>
            <a:r>
              <a:rPr lang="en-US" altLang="ko-KR" sz="800" dirty="0" smtClean="0"/>
              <a:t>. </a:t>
            </a:r>
            <a:r>
              <a:rPr lang="ko-KR" altLang="en-US" sz="800" dirty="0" smtClean="0"/>
              <a:t>단</a:t>
            </a:r>
            <a:r>
              <a:rPr lang="en-US" altLang="ko-KR" sz="800" dirty="0" smtClean="0"/>
              <a:t>, </a:t>
            </a:r>
            <a:r>
              <a:rPr lang="ko-KR" altLang="en-US" sz="800" dirty="0" smtClean="0"/>
              <a:t>월 최대 적립 제한을 초과할 경우 포인트가 적립되지 않습니다</a:t>
            </a:r>
            <a:r>
              <a:rPr lang="en-US" altLang="ko-KR" sz="800" dirty="0" smtClean="0"/>
              <a:t>.</a:t>
            </a:r>
          </a:p>
          <a:p>
            <a:pPr marL="85725" indent="-85725">
              <a:buFont typeface="Arial" panose="020B0604020202020204" pitchFamily="34" charset="0"/>
              <a:buChar char="•"/>
            </a:pPr>
            <a:endParaRPr lang="en-US" altLang="ko-KR" sz="800" dirty="0" smtClean="0"/>
          </a:p>
          <a:p>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뷰티포인트</a:t>
            </a:r>
            <a:r>
              <a:rPr lang="ko-KR" altLang="en-US" sz="800" dirty="0" smtClean="0">
                <a:solidFill>
                  <a:schemeClr val="tx1">
                    <a:lumMod val="50000"/>
                    <a:lumOff val="50000"/>
                  </a:schemeClr>
                </a:solidFill>
              </a:rPr>
              <a:t> 혜택은 구매 제품 및 기간</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이벤트 참여 여부</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리뷰 작성 유형에 따라 적립 포인트가 달라질 수 있으며 혜택으로 예상되는 뷰티포인트에 대한 일반적인 안내임을 참고해 주세요</a:t>
            </a:r>
            <a:r>
              <a:rPr lang="en-US" altLang="ko-KR" sz="800" dirty="0" smtClean="0">
                <a:solidFill>
                  <a:schemeClr val="tx1">
                    <a:lumMod val="50000"/>
                    <a:lumOff val="50000"/>
                  </a:schemeClr>
                </a:solidFill>
              </a:rPr>
              <a:t>.</a:t>
            </a:r>
            <a:endParaRPr lang="ko-KR" altLang="en-US" sz="800" dirty="0">
              <a:solidFill>
                <a:schemeClr val="tx1">
                  <a:lumMod val="50000"/>
                  <a:lumOff val="50000"/>
                </a:schemeClr>
              </a:solidFill>
            </a:endParaRPr>
          </a:p>
        </p:txBody>
      </p:sp>
      <p:sp>
        <p:nvSpPr>
          <p:cNvPr id="13" name="사각형: 둥근 모서리 92">
            <a:extLst>
              <a:ext uri="{FF2B5EF4-FFF2-40B4-BE49-F238E27FC236}">
                <a16:creationId xmlns:a16="http://schemas.microsoft.com/office/drawing/2014/main" id="{2A18CAD1-978E-453D-B4C0-E427E20CB864}"/>
              </a:ext>
            </a:extLst>
          </p:cNvPr>
          <p:cNvSpPr/>
          <p:nvPr/>
        </p:nvSpPr>
        <p:spPr>
          <a:xfrm rot="19995522">
            <a:off x="3500298" y="2213258"/>
            <a:ext cx="1796678" cy="688144"/>
          </a:xfrm>
          <a:prstGeom prst="roundRect">
            <a:avLst>
              <a:gd name="adj" fmla="val 0"/>
            </a:avLst>
          </a:prstGeom>
          <a:solidFill>
            <a:schemeClr val="tx1">
              <a:lumMod val="75000"/>
              <a:lumOff val="25000"/>
              <a:alpha val="57000"/>
            </a:scheme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내용 변경</a:t>
            </a:r>
            <a:endParaRPr lang="ko-KR" altLang="en-US" sz="1000" b="1" dirty="0">
              <a:solidFill>
                <a:schemeClr val="bg1"/>
              </a:solidFill>
            </a:endParaRPr>
          </a:p>
        </p:txBody>
      </p:sp>
      <p:sp>
        <p:nvSpPr>
          <p:cNvPr id="14" name="TextBox 13"/>
          <p:cNvSpPr txBox="1"/>
          <p:nvPr/>
        </p:nvSpPr>
        <p:spPr>
          <a:xfrm>
            <a:off x="717841" y="81386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a:t>
            </a:r>
            <a:r>
              <a:rPr lang="en-US" altLang="ko-KR" sz="800" dirty="0" smtClean="0">
                <a:solidFill>
                  <a:srgbClr val="0070C0"/>
                </a:solidFill>
              </a:rPr>
              <a:t>: IN_PC_ORD_01_25</a:t>
            </a:r>
            <a:endParaRPr lang="en-US" altLang="ko-KR" sz="800" dirty="0">
              <a:solidFill>
                <a:srgbClr val="0070C0"/>
              </a:solidFill>
            </a:endParaRPr>
          </a:p>
        </p:txBody>
      </p:sp>
      <p:sp>
        <p:nvSpPr>
          <p:cNvPr id="15" name="TextBox 14"/>
          <p:cNvSpPr txBox="1"/>
          <p:nvPr/>
        </p:nvSpPr>
        <p:spPr>
          <a:xfrm>
            <a:off x="3575502" y="77902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IN_PC_ORD_01_11</a:t>
            </a:r>
            <a:endParaRPr lang="en-US" altLang="ko-KR" sz="800" dirty="0">
              <a:solidFill>
                <a:srgbClr val="0070C0"/>
              </a:solidFill>
            </a:endParaRPr>
          </a:p>
        </p:txBody>
      </p:sp>
    </p:spTree>
    <p:extLst>
      <p:ext uri="{BB962C8B-B14F-4D97-AF65-F5344CB8AC3E}">
        <p14:creationId xmlns:p14="http://schemas.microsoft.com/office/powerpoint/2010/main" val="380797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848781191"/>
              </p:ext>
            </p:extLst>
          </p:nvPr>
        </p:nvGraphicFramePr>
        <p:xfrm>
          <a:off x="199574" y="476672"/>
          <a:ext cx="11759337" cy="1291284"/>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구매확정</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462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9-5.</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구매확정</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rtl="0" fontAlgn="ctr"/>
                      <a:r>
                        <a:rPr lang="ko-KR" altLang="en-US" sz="800" kern="1200" spc="0" dirty="0" smtClean="0">
                          <a:solidFill>
                            <a:schemeClr val="tx1"/>
                          </a:solidFill>
                          <a:effectLst/>
                          <a:latin typeface="+mn-ea"/>
                          <a:ea typeface="+mn-ea"/>
                          <a:cs typeface="+mn-cs"/>
                        </a:rPr>
                        <a:t>활성화 상태의 버튼 탭</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latin typeface="+mn-ea"/>
                          <a:ea typeface="+mn-ea"/>
                        </a:rPr>
                        <a:t>구매 확정 이후에는 교환</a:t>
                      </a:r>
                      <a:r>
                        <a:rPr lang="en-US" altLang="ko-KR" sz="800" dirty="0" smtClean="0">
                          <a:latin typeface="+mn-ea"/>
                          <a:ea typeface="+mn-ea"/>
                        </a:rPr>
                        <a:t>/</a:t>
                      </a:r>
                      <a:r>
                        <a:rPr lang="ko-KR" altLang="en-US" sz="800" dirty="0" smtClean="0">
                          <a:latin typeface="+mn-ea"/>
                          <a:ea typeface="+mn-ea"/>
                        </a:rPr>
                        <a:t>반품 신청을 하실 수 없습니다</a:t>
                      </a:r>
                      <a:r>
                        <a:rPr lang="en-US" altLang="ko-KR" sz="800" dirty="0" smtClean="0">
                          <a:latin typeface="+mn-ea"/>
                          <a:ea typeface="+mn-ea"/>
                        </a:rPr>
                        <a:t>. </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latin typeface="+mn-ea"/>
                          <a:ea typeface="+mn-ea"/>
                        </a:rPr>
                        <a:t>구매 확정을 하시겠습니까</a:t>
                      </a:r>
                      <a:r>
                        <a:rPr lang="en-US" altLang="ko-KR" sz="800" dirty="0" smtClean="0">
                          <a:latin typeface="+mn-ea"/>
                          <a:ea typeface="+mn-ea"/>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en-US" altLang="ko-KR" sz="800" spc="0" dirty="0" smtClean="0">
                        <a:effectLst/>
                        <a:latin typeface="+mn-ea"/>
                        <a:ea typeface="+mn-ea"/>
                      </a:endParaRPr>
                    </a:p>
                    <a:p>
                      <a:pPr algn="ctr" rtl="0" fontAlgn="ct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취소</a:t>
                      </a:r>
                      <a:r>
                        <a:rPr lang="en-US" altLang="ko-KR" sz="800" spc="0" dirty="0" smtClean="0">
                          <a:effectLst/>
                          <a:latin typeface="+mn-ea"/>
                          <a:ea typeface="+mn-ea"/>
                        </a:rPr>
                        <a:t>:</a:t>
                      </a:r>
                      <a:r>
                        <a:rPr lang="en-US" altLang="ko-KR" sz="800" spc="0" baseline="0" dirty="0" smtClean="0">
                          <a:effectLst/>
                          <a:latin typeface="+mn-ea"/>
                          <a:ea typeface="+mn-ea"/>
                        </a:rPr>
                        <a:t> </a:t>
                      </a: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spc="0" baseline="0" dirty="0" smtClean="0">
                          <a:effectLst/>
                          <a:latin typeface="+mn-ea"/>
                          <a:ea typeface="+mn-ea"/>
                        </a:rPr>
                        <a:t>확인</a:t>
                      </a:r>
                      <a:endParaRPr lang="en-US" altLang="ko-KR" sz="800" spc="0" baseline="0" dirty="0" smtClean="0">
                        <a:effectLst/>
                        <a:latin typeface="+mn-ea"/>
                        <a:ea typeface="+mn-ea"/>
                      </a:endParaRPr>
                    </a:p>
                    <a:p>
                      <a:pPr marL="228600" marR="0" lvl="0" indent="-1428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228600" marR="0" lvl="0" indent="-1428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구매확정 상태로 변경</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291093"/>
                  </a:ext>
                </a:extLst>
              </a:tr>
              <a:tr h="2462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rtl="0" fontAlgn="ctr"/>
                      <a:r>
                        <a:rPr lang="ko-KR" altLang="en-US" sz="800" kern="1200" spc="0" dirty="0" smtClean="0">
                          <a:solidFill>
                            <a:schemeClr val="tx1"/>
                          </a:solidFill>
                          <a:effectLst/>
                          <a:latin typeface="+mn-ea"/>
                          <a:ea typeface="+mn-ea"/>
                          <a:cs typeface="+mn-cs"/>
                        </a:rPr>
                        <a:t>비활성화 상태의 버튼 탭</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latin typeface="+mn-ea"/>
                          <a:ea typeface="+mn-ea"/>
                        </a:rPr>
                        <a:t>진행중인 반품</a:t>
                      </a:r>
                      <a:r>
                        <a:rPr lang="ko-KR" altLang="en-US" sz="800" baseline="0" dirty="0" smtClean="0">
                          <a:latin typeface="+mn-ea"/>
                          <a:ea typeface="+mn-ea"/>
                        </a:rPr>
                        <a:t> 또는 교환 건이 완료된 후 구매 확정이 가능합니다</a:t>
                      </a:r>
                      <a:r>
                        <a:rPr lang="en-US" altLang="ko-KR" sz="800" baseline="0" dirty="0" smtClean="0">
                          <a:latin typeface="+mn-ea"/>
                          <a:ea typeface="+mn-ea"/>
                        </a:rPr>
                        <a:t>.</a:t>
                      </a:r>
                      <a:endParaRPr lang="en-US" altLang="ko-KR" sz="800" dirty="0" smtClean="0">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92902468"/>
                  </a:ext>
                </a:extLst>
              </a:tr>
            </a:tbl>
          </a:graphicData>
        </a:graphic>
      </p:graphicFrame>
    </p:spTree>
    <p:extLst>
      <p:ext uri="{BB962C8B-B14F-4D97-AF65-F5344CB8AC3E}">
        <p14:creationId xmlns:p14="http://schemas.microsoft.com/office/powerpoint/2010/main" val="736641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운송장 </a:t>
            </a:r>
            <a:r>
              <a:rPr lang="ko-KR" altLang="en-US" dirty="0" smtClean="0"/>
              <a:t>선택</a:t>
            </a:r>
            <a:r>
              <a:rPr lang="en-US" altLang="ko-KR" dirty="0" smtClean="0">
                <a:solidFill>
                  <a:srgbClr val="0000FF"/>
                </a:solidFill>
              </a:rPr>
              <a:t>(</a:t>
            </a:r>
            <a:r>
              <a:rPr lang="ko-KR" altLang="en-US" dirty="0" smtClean="0">
                <a:solidFill>
                  <a:srgbClr val="0000FF"/>
                </a:solidFill>
              </a:rPr>
              <a:t>신규</a:t>
            </a:r>
            <a:r>
              <a:rPr lang="en-US" altLang="ko-KR" dirty="0" smtClean="0">
                <a:solidFill>
                  <a:srgbClr val="0000FF"/>
                </a:solidFill>
              </a:rPr>
              <a:t>)</a:t>
            </a:r>
            <a:endParaRPr lang="ko-KR" altLang="en-US" dirty="0">
              <a:solidFill>
                <a:srgbClr val="0000FF"/>
              </a:solidFill>
            </a:endParaRPr>
          </a:p>
        </p:txBody>
      </p:sp>
      <p:sp>
        <p:nvSpPr>
          <p:cNvPr id="12" name="부제목 11"/>
          <p:cNvSpPr>
            <a:spLocks noGrp="1"/>
          </p:cNvSpPr>
          <p:nvPr>
            <p:ph type="subTitle" idx="1"/>
          </p:nvPr>
        </p:nvSpPr>
        <p:spPr/>
        <p:txBody>
          <a:bodyPr/>
          <a:lstStyle/>
          <a:p>
            <a:r>
              <a:rPr lang="en-US" altLang="ko-KR" dirty="0" smtClean="0"/>
              <a:t>IN_PC_MYP_02_01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nvPr>
        </p:nvGraphicFramePr>
        <p:xfrm>
          <a:off x="9000565" y="44624"/>
          <a:ext cx="3152540" cy="55968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운송장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a:t>
                      </a:r>
                      <a:r>
                        <a:rPr lang="ko-KR" altLang="en-US" sz="800" b="0" u="none" baseline="0" dirty="0" err="1" smtClean="0">
                          <a:solidFill>
                            <a:schemeClr val="tx1"/>
                          </a:solidFill>
                          <a:latin typeface="+mn-ea"/>
                          <a:ea typeface="+mn-ea"/>
                        </a:rPr>
                        <a:t>주문번호에</a:t>
                      </a:r>
                      <a:r>
                        <a:rPr lang="ko-KR" altLang="en-US" sz="800" b="0" u="none" baseline="0" dirty="0" smtClean="0">
                          <a:solidFill>
                            <a:schemeClr val="tx1"/>
                          </a:solidFill>
                          <a:latin typeface="+mn-ea"/>
                          <a:ea typeface="+mn-ea"/>
                        </a:rPr>
                        <a:t> 발행된 운송장의 </a:t>
                      </a:r>
                      <a:r>
                        <a:rPr lang="ko-KR" altLang="en-US" sz="800" b="0" u="none" baseline="0" dirty="0" err="1" smtClean="0">
                          <a:solidFill>
                            <a:schemeClr val="tx1"/>
                          </a:solidFill>
                          <a:latin typeface="+mn-ea"/>
                          <a:ea typeface="+mn-ea"/>
                        </a:rPr>
                        <a:t>택배사와</a:t>
                      </a:r>
                      <a:r>
                        <a:rPr lang="ko-KR" altLang="en-US" sz="800" b="0" u="none" baseline="0" dirty="0" smtClean="0">
                          <a:solidFill>
                            <a:schemeClr val="tx1"/>
                          </a:solidFill>
                          <a:latin typeface="+mn-ea"/>
                          <a:ea typeface="+mn-ea"/>
                        </a:rPr>
                        <a:t> 운송장 번호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ct val="1000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정렬 기준은 모바일 운송장 선택 창과 동일</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창 닫고 해당 운송장 번호의 배송조회 창 호출</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589394"/>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 </a:t>
            </a:r>
            <a:endParaRPr lang="ko-KR" altLang="en-US" sz="800" dirty="0">
              <a:solidFill>
                <a:schemeClr val="tx1"/>
              </a:solidFill>
            </a:endParaRPr>
          </a:p>
        </p:txBody>
      </p:sp>
      <p:grpSp>
        <p:nvGrpSpPr>
          <p:cNvPr id="8" name="그룹 7"/>
          <p:cNvGrpSpPr/>
          <p:nvPr/>
        </p:nvGrpSpPr>
        <p:grpSpPr>
          <a:xfrm>
            <a:off x="95437" y="618601"/>
            <a:ext cx="8842045" cy="1627310"/>
            <a:chOff x="95437" y="618601"/>
            <a:chExt cx="8842045" cy="1627310"/>
          </a:xfrm>
        </p:grpSpPr>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81" name="그룹 80"/>
            <p:cNvGrpSpPr/>
            <p:nvPr/>
          </p:nvGrpSpPr>
          <p:grpSpPr>
            <a:xfrm>
              <a:off x="3377038" y="1528658"/>
              <a:ext cx="5336661" cy="631401"/>
              <a:chOff x="4716558" y="1528658"/>
              <a:chExt cx="3997141" cy="631401"/>
            </a:xfrm>
          </p:grpSpPr>
          <p:sp>
            <p:nvSpPr>
              <p:cNvPr id="93" name="모서리가 둥근 직사각형 92"/>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96" name="그룹 95"/>
              <p:cNvGrpSpPr/>
              <p:nvPr/>
            </p:nvGrpSpPr>
            <p:grpSpPr>
              <a:xfrm>
                <a:off x="4716558" y="1528658"/>
                <a:ext cx="2634125" cy="631401"/>
                <a:chOff x="3222949" y="3640347"/>
                <a:chExt cx="2661238" cy="327804"/>
              </a:xfrm>
              <a:solidFill>
                <a:schemeClr val="bg1">
                  <a:lumMod val="95000"/>
                </a:schemeClr>
              </a:solidFill>
            </p:grpSpPr>
            <p:sp>
              <p:nvSpPr>
                <p:cNvPr id="99" name="모서리가 둥근 직사각형 98"/>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00" name="모서리가 둥근 직사각형 99"/>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90" name="TextBox 89"/>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794923"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01" name="직사각형 100"/>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ㅋ</a:t>
            </a:r>
            <a:endParaRPr lang="ko-KR" altLang="en-US" dirty="0"/>
          </a:p>
        </p:txBody>
      </p:sp>
      <p:sp>
        <p:nvSpPr>
          <p:cNvPr id="103" name="직사각형 102"/>
          <p:cNvSpPr/>
          <p:nvPr/>
        </p:nvSpPr>
        <p:spPr>
          <a:xfrm>
            <a:off x="3239612" y="2831752"/>
            <a:ext cx="3013087" cy="2144517"/>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TextBox 12"/>
          <p:cNvSpPr txBox="1"/>
          <p:nvPr/>
        </p:nvSpPr>
        <p:spPr>
          <a:xfrm>
            <a:off x="3263737" y="2895244"/>
            <a:ext cx="2217274" cy="530915"/>
          </a:xfrm>
          <a:prstGeom prst="rect">
            <a:avLst/>
          </a:prstGeom>
          <a:noFill/>
        </p:spPr>
        <p:txBody>
          <a:bodyPr wrap="none" rtlCol="0">
            <a:spAutoFit/>
          </a:bodyPr>
          <a:lstStyle/>
          <a:p>
            <a:pPr>
              <a:lnSpc>
                <a:spcPct val="150000"/>
              </a:lnSpc>
            </a:pPr>
            <a:r>
              <a:rPr lang="ko-KR" altLang="en-US" sz="1000" b="1" dirty="0" smtClean="0"/>
              <a:t>운송장이 여러 개 존재합니다</a:t>
            </a:r>
            <a:r>
              <a:rPr lang="en-US" altLang="ko-KR" sz="1000" b="1" dirty="0" smtClean="0"/>
              <a:t>.</a:t>
            </a:r>
          </a:p>
          <a:p>
            <a:pPr>
              <a:lnSpc>
                <a:spcPct val="150000"/>
              </a:lnSpc>
            </a:pPr>
            <a:r>
              <a:rPr lang="ko-KR" altLang="en-US" sz="900" dirty="0" smtClean="0">
                <a:solidFill>
                  <a:schemeClr val="bg1">
                    <a:lumMod val="65000"/>
                  </a:schemeClr>
                </a:solidFill>
              </a:rPr>
              <a:t>배송 조회할 운송장 번호를 선택하세요</a:t>
            </a:r>
            <a:r>
              <a:rPr lang="en-US" altLang="ko-KR" sz="900" dirty="0" smtClean="0">
                <a:solidFill>
                  <a:schemeClr val="bg1">
                    <a:lumMod val="65000"/>
                  </a:schemeClr>
                </a:solidFill>
              </a:rPr>
              <a:t>.</a:t>
            </a:r>
            <a:endParaRPr lang="ko-KR" altLang="en-US" sz="900" dirty="0">
              <a:solidFill>
                <a:schemeClr val="bg1">
                  <a:lumMod val="65000"/>
                </a:schemeClr>
              </a:solidFill>
            </a:endParaRPr>
          </a:p>
        </p:txBody>
      </p:sp>
      <p:sp>
        <p:nvSpPr>
          <p:cNvPr id="104" name="직사각형 103"/>
          <p:cNvSpPr/>
          <p:nvPr/>
        </p:nvSpPr>
        <p:spPr>
          <a:xfrm>
            <a:off x="5873227" y="2914055"/>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pSp>
        <p:nvGrpSpPr>
          <p:cNvPr id="15" name="그룹 14"/>
          <p:cNvGrpSpPr/>
          <p:nvPr/>
        </p:nvGrpSpPr>
        <p:grpSpPr>
          <a:xfrm>
            <a:off x="3378331" y="3663013"/>
            <a:ext cx="2755173" cy="967543"/>
            <a:chOff x="3378331" y="3663013"/>
            <a:chExt cx="2755173" cy="967543"/>
          </a:xfrm>
        </p:grpSpPr>
        <p:sp>
          <p:nvSpPr>
            <p:cNvPr id="106" name="모서리가 둥근 직사각형 105"/>
            <p:cNvSpPr/>
            <p:nvPr/>
          </p:nvSpPr>
          <p:spPr>
            <a:xfrm>
              <a:off x="3378332" y="3663013"/>
              <a:ext cx="2752155" cy="43570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CJ</a:t>
              </a:r>
              <a:r>
                <a:rPr lang="ko-KR" altLang="en-US" sz="800" dirty="0" smtClean="0">
                  <a:solidFill>
                    <a:schemeClr val="tx1"/>
                  </a:solidFill>
                </a:rPr>
                <a:t>대한통운 </a:t>
              </a:r>
              <a:r>
                <a:rPr lang="en-US" altLang="ko-KR" sz="800" dirty="0" smtClean="0">
                  <a:solidFill>
                    <a:schemeClr val="tx1"/>
                  </a:solidFill>
                </a:rPr>
                <a:t>00000000000000</a:t>
              </a:r>
              <a:endParaRPr lang="ko-KR" altLang="en-US" sz="800" dirty="0">
                <a:solidFill>
                  <a:schemeClr val="tx1"/>
                </a:solidFill>
              </a:endParaRPr>
            </a:p>
          </p:txBody>
        </p:sp>
        <p:sp>
          <p:nvSpPr>
            <p:cNvPr id="107" name="모서리가 둥근 직사각형 106"/>
            <p:cNvSpPr/>
            <p:nvPr/>
          </p:nvSpPr>
          <p:spPr>
            <a:xfrm>
              <a:off x="3378331" y="4194855"/>
              <a:ext cx="2752155" cy="43570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우체국택배 </a:t>
              </a:r>
              <a:r>
                <a:rPr lang="en-US" altLang="ko-KR" sz="800" dirty="0" smtClean="0">
                  <a:solidFill>
                    <a:schemeClr val="tx1"/>
                  </a:solidFill>
                </a:rPr>
                <a:t>00000000000000</a:t>
              </a:r>
              <a:endParaRPr lang="ko-KR" altLang="en-US" sz="800" dirty="0">
                <a:solidFill>
                  <a:schemeClr val="tx1"/>
                </a:solidFill>
              </a:endParaRPr>
            </a:p>
          </p:txBody>
        </p:sp>
        <p:sp>
          <p:nvSpPr>
            <p:cNvPr id="14" name="직사각형 13"/>
            <p:cNvSpPr/>
            <p:nvPr/>
          </p:nvSpPr>
          <p:spPr>
            <a:xfrm>
              <a:off x="5841436" y="3747525"/>
              <a:ext cx="292068" cy="276999"/>
            </a:xfrm>
            <a:prstGeom prst="rect">
              <a:avLst/>
            </a:prstGeom>
          </p:spPr>
          <p:txBody>
            <a:bodyPr wrap="none">
              <a:spAutoFit/>
            </a:bodyPr>
            <a:lstStyle/>
            <a:p>
              <a:r>
                <a:rPr lang="en-US" altLang="ko-KR" sz="1200" dirty="0" smtClean="0"/>
                <a:t>&gt;</a:t>
              </a:r>
              <a:endParaRPr lang="ko-KR" altLang="en-US" sz="1200" dirty="0"/>
            </a:p>
          </p:txBody>
        </p:sp>
        <p:sp>
          <p:nvSpPr>
            <p:cNvPr id="108" name="직사각형 107"/>
            <p:cNvSpPr/>
            <p:nvPr/>
          </p:nvSpPr>
          <p:spPr>
            <a:xfrm>
              <a:off x="5838418" y="4275944"/>
              <a:ext cx="292068" cy="276999"/>
            </a:xfrm>
            <a:prstGeom prst="rect">
              <a:avLst/>
            </a:prstGeom>
          </p:spPr>
          <p:txBody>
            <a:bodyPr wrap="none">
              <a:spAutoFit/>
            </a:bodyPr>
            <a:lstStyle/>
            <a:p>
              <a:r>
                <a:rPr lang="en-US" altLang="ko-KR" sz="1200" dirty="0" smtClean="0"/>
                <a:t>&gt;</a:t>
              </a:r>
              <a:endParaRPr lang="ko-KR" altLang="en-US" sz="1200" dirty="0"/>
            </a:p>
          </p:txBody>
        </p:sp>
      </p:grpSp>
      <p:sp>
        <p:nvSpPr>
          <p:cNvPr id="109" name="Oval 611">
            <a:extLst>
              <a:ext uri="{FF2B5EF4-FFF2-40B4-BE49-F238E27FC236}">
                <a16:creationId xmlns:a16="http://schemas.microsoft.com/office/drawing/2014/main" id="{8A3723C9-7A64-4677-9B95-EBFFA02C0DC4}"/>
              </a:ext>
            </a:extLst>
          </p:cNvPr>
          <p:cNvSpPr>
            <a:spLocks noChangeArrowheads="1"/>
          </p:cNvSpPr>
          <p:nvPr/>
        </p:nvSpPr>
        <p:spPr bwMode="auto">
          <a:xfrm>
            <a:off x="3287712" y="355153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Tree>
    <p:extLst>
      <p:ext uri="{BB962C8B-B14F-4D97-AF65-F5344CB8AC3E}">
        <p14:creationId xmlns:p14="http://schemas.microsoft.com/office/powerpoint/2010/main" val="18469955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221941</TotalTime>
  <Words>17998</Words>
  <Application>Microsoft Office PowerPoint</Application>
  <PresentationFormat>와이드스크린</PresentationFormat>
  <Paragraphs>4766</Paragraphs>
  <Slides>73</Slides>
  <Notes>6</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73</vt:i4>
      </vt:variant>
    </vt:vector>
  </HeadingPairs>
  <TitlesOfParts>
    <vt:vector size="85" baseType="lpstr">
      <vt:lpstr>color-emoji</vt:lpstr>
      <vt:lpstr>Pretendard</vt:lpstr>
      <vt:lpstr>굴림</vt:lpstr>
      <vt:lpstr>맑은 고딕</vt:lpstr>
      <vt:lpstr>Arial</vt:lpstr>
      <vt:lpstr>Courier New</vt:lpstr>
      <vt:lpstr>Segoe UI</vt:lpstr>
      <vt:lpstr>Segoe UI Symbol</vt:lpstr>
      <vt:lpstr>Webdings</vt:lpstr>
      <vt:lpstr>Wingdings</vt:lpstr>
      <vt:lpstr>Wingdings 2</vt:lpstr>
      <vt:lpstr>Office 테마</vt:lpstr>
      <vt:lpstr>PowerPoint 프레젠테이션</vt:lpstr>
      <vt:lpstr>Version History #1</vt:lpstr>
      <vt:lpstr>주문내역</vt:lpstr>
      <vt:lpstr>주문내역</vt:lpstr>
      <vt:lpstr>주문내역</vt:lpstr>
      <vt:lpstr>주문내역</vt:lpstr>
      <vt:lpstr>Alert / Validation Case</vt:lpstr>
      <vt:lpstr>Alert / Validation Case</vt:lpstr>
      <vt:lpstr>운송장 선택(신규)</vt:lpstr>
      <vt:lpstr>배송조회</vt:lpstr>
      <vt:lpstr>주문상세</vt:lpstr>
      <vt:lpstr>주문상세</vt:lpstr>
      <vt:lpstr>주문상세</vt:lpstr>
      <vt:lpstr>주문상세</vt:lpstr>
      <vt:lpstr>주문상세</vt:lpstr>
      <vt:lpstr>주문상세</vt:lpstr>
      <vt:lpstr>주문상세</vt:lpstr>
      <vt:lpstr>Alert / Validation Case</vt:lpstr>
      <vt:lpstr>Alert / Validation Case</vt:lpstr>
      <vt:lpstr>주문상세_매장구매</vt:lpstr>
      <vt:lpstr>주문상세_매장구매</vt:lpstr>
      <vt:lpstr>주문상세_매장구매</vt:lpstr>
      <vt:lpstr>옵션변경</vt:lpstr>
      <vt:lpstr>Alert / Validation Case</vt:lpstr>
      <vt:lpstr>관리자요청 결제이력</vt:lpstr>
      <vt:lpstr>관리자요청 결제</vt:lpstr>
      <vt:lpstr>Alert / Validation Case</vt:lpstr>
      <vt:lpstr>현금영수증 발급</vt:lpstr>
      <vt:lpstr>Alert / Validation Case</vt:lpstr>
      <vt:lpstr>현금영수증 조회</vt:lpstr>
      <vt:lpstr>주문취소       </vt:lpstr>
      <vt:lpstr>주문취소 </vt:lpstr>
      <vt:lpstr>주문취소 </vt:lpstr>
      <vt:lpstr>주문취소 </vt:lpstr>
      <vt:lpstr>주문취소 </vt:lpstr>
      <vt:lpstr>Alert / Validation Case</vt:lpstr>
      <vt:lpstr>주문취소 완료</vt:lpstr>
      <vt:lpstr>주문취소 완료</vt:lpstr>
      <vt:lpstr>Alert / Validation Case</vt:lpstr>
      <vt:lpstr>반품신청_반품사유 선택</vt:lpstr>
      <vt:lpstr>반품신청_반품사유 선택</vt:lpstr>
      <vt:lpstr>Alert / Validation Case</vt:lpstr>
      <vt:lpstr>반품신청_반품제품 선택</vt:lpstr>
      <vt:lpstr>반품신청_반품제품 선택</vt:lpstr>
      <vt:lpstr>반품신청_반품제품 선택</vt:lpstr>
      <vt:lpstr>반품신청_반품제품 선택</vt:lpstr>
      <vt:lpstr>반품신청_반품제품 선택</vt:lpstr>
      <vt:lpstr>반품신청_반품제품 선택</vt:lpstr>
      <vt:lpstr>반품신청_반품제품 선택</vt:lpstr>
      <vt:lpstr>Alert / Validation Case</vt:lpstr>
      <vt:lpstr>Alert / Validation Case</vt:lpstr>
      <vt:lpstr>Alert / Validation Case</vt:lpstr>
      <vt:lpstr>반품신청 완료</vt:lpstr>
      <vt:lpstr>반품신청 완료</vt:lpstr>
      <vt:lpstr>교환신청_교환사유 선택</vt:lpstr>
      <vt:lpstr>교환신청_교환사유 선택</vt:lpstr>
      <vt:lpstr>Alert / Validation Case</vt:lpstr>
      <vt:lpstr>교환신청_교환제품 선택</vt:lpstr>
      <vt:lpstr>교환신청_교환제품 선택</vt:lpstr>
      <vt:lpstr>교환신청_교환제품 선택</vt:lpstr>
      <vt:lpstr>교환신청_교환제품 선택</vt:lpstr>
      <vt:lpstr>교환신청_교환제품 선택</vt:lpstr>
      <vt:lpstr>Alert / Validation Case</vt:lpstr>
      <vt:lpstr>Alert / Validation Case</vt:lpstr>
      <vt:lpstr>교환신청 완료</vt:lpstr>
      <vt:lpstr>교환신청 완료</vt:lpstr>
      <vt:lpstr>배송지목록</vt:lpstr>
      <vt:lpstr>배송지정보</vt:lpstr>
      <vt:lpstr>주소검색팝업(신규) </vt:lpstr>
      <vt:lpstr>주소검색팝업(신규) </vt:lpstr>
      <vt:lpstr>편의점검색</vt:lpstr>
      <vt:lpstr>안심번호 서비스 안내(신규). 군부대 배송안내</vt:lpstr>
      <vt:lpstr>개인정보 수집/이용동의(환불계좌), 뷰티포인트 혜택 안내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ELUO</cp:lastModifiedBy>
  <cp:revision>4930</cp:revision>
  <cp:lastPrinted>2022-10-17T06:12:39Z</cp:lastPrinted>
  <dcterms:created xsi:type="dcterms:W3CDTF">2018-04-18T08:51:39Z</dcterms:created>
  <dcterms:modified xsi:type="dcterms:W3CDTF">2024-06-13T06:56:56Z</dcterms:modified>
</cp:coreProperties>
</file>