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1502" r:id="rId4"/>
    <p:sldId id="1503" r:id="rId5"/>
    <p:sldId id="1504" r:id="rId6"/>
    <p:sldId id="1505" r:id="rId7"/>
    <p:sldId id="1506" r:id="rId8"/>
    <p:sldId id="1507" r:id="rId9"/>
    <p:sldId id="1508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주문서PC_쿠폰,증정품영역" id="{A3E1F4F8-ED28-48C8-8638-0393EAB5AF2E}">
          <p14:sldIdLst>
            <p14:sldId id="1502"/>
            <p14:sldId id="1503"/>
            <p14:sldId id="1504"/>
            <p14:sldId id="1505"/>
            <p14:sldId id="1506"/>
            <p14:sldId id="1507"/>
            <p14:sldId id="1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3385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FAADC"/>
    <a:srgbClr val="0000FF"/>
    <a:srgbClr val="C00000"/>
    <a:srgbClr val="00BC70"/>
    <a:srgbClr val="FBFBFB"/>
    <a:srgbClr val="29BC70"/>
    <a:srgbClr val="87E5B4"/>
    <a:srgbClr val="BDF1D6"/>
    <a:srgbClr val="687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6391" autoAdjust="0"/>
  </p:normalViewPr>
  <p:slideViewPr>
    <p:cSldViewPr>
      <p:cViewPr varScale="1">
        <p:scale>
          <a:sx n="83" d="100"/>
          <a:sy n="83" d="100"/>
        </p:scale>
        <p:origin x="725" y="62"/>
      </p:cViewPr>
      <p:guideLst>
        <p:guide orient="horz" pos="572"/>
        <p:guide pos="3205"/>
        <p:guide pos="574"/>
        <p:guide orient="horz" pos="3385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 err="1">
                <a:latin typeface="+mj-ea"/>
              </a:rPr>
              <a:t>리뉴얼</a:t>
            </a:r>
            <a:r>
              <a:rPr lang="en-US" altLang="ko-KR" sz="2800" dirty="0" smtClean="0"/>
              <a:t>_PC_</a:t>
            </a:r>
            <a:r>
              <a:rPr lang="ko-KR" altLang="en-US" sz="2800" dirty="0" smtClean="0">
                <a:latin typeface="+mj-ea"/>
              </a:rPr>
              <a:t>주문서 </a:t>
            </a:r>
            <a:r>
              <a:rPr lang="ko-KR" altLang="en-US" sz="2800" dirty="0" err="1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/ 2024-05-30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280443"/>
              </p:ext>
            </p:extLst>
          </p:nvPr>
        </p:nvGraphicFramePr>
        <p:xfrm>
          <a:off x="65314" y="410330"/>
          <a:ext cx="5996592" cy="445059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확인 완료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+PMO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 완료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2024-05-30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화면</a:t>
                      </a:r>
                      <a:r>
                        <a:rPr kumimoji="1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ID </a:t>
                      </a:r>
                      <a:r>
                        <a:rPr kumimoji="1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재부여</a:t>
                      </a:r>
                      <a:endParaRPr kumimoji="1"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IN_PC_ORD_01_01_01</a:t>
            </a:r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6456040" y="763302"/>
            <a:ext cx="2465561" cy="20162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6452776" y="8248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66667"/>
              </p:ext>
            </p:extLst>
          </p:nvPr>
        </p:nvGraphicFramePr>
        <p:xfrm>
          <a:off x="9000565" y="44624"/>
          <a:ext cx="3152540" cy="59186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주문서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1" i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증정품영역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동일함</a:t>
                      </a:r>
                      <a:endParaRPr lang="en-US" altLang="ko-KR" sz="800" b="1" i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770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쿠폰적용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정책에 따라 주문서 이동시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일반쿠폰적용불가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추가쿠폰적용제외 및 할인제외품목 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주문서쿠폰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제외한 </a:t>
                      </a:r>
                      <a:r>
                        <a:rPr lang="ko-KR" altLang="en-US" sz="7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최대쿠폰</a:t>
                      </a:r>
                      <a:r>
                        <a:rPr lang="ko-KR" altLang="en-US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적용가능한</a:t>
                      </a:r>
                      <a:r>
                        <a:rPr lang="ko-KR" altLang="en-US" sz="7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쿠폰 자동 적용</a:t>
                      </a:r>
                      <a:endParaRPr lang="en-US" altLang="ko-KR" sz="7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최대할인적용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해제 시 토스트 팝업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[1-7]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노출되면서 일반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쿠폰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셀렉트박스에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쿠폰을 선택해주세요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표기 됨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[1-8]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쿠폰안내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툴팁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물음표 누르면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툴팁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누르면 닫힘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사용기간이 남아 있는 쿠폰이 모두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주문서일반쿠폰의 할인제외품목에는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미적용되며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적용가능제품에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제품쿠폰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선택 가능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사용기간이 남아 있는 쿠폰이 모두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추가쿠폰적용제외 캠페인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일반쿠폰속성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외에 모두 적용됨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추가구성품할인의 추가구성품에도 적용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먼저 선택한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추가쿠폰적용제외 쿠폰일 경우 동시 사용불가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셀렉트박스에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비활성화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제품쿠폰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통합 기준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선택 가능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쿠폰재선택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쿠폰재선택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누르면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[1-1]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체크도 자동 해제되며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적용 방법은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동일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([1-7]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쿠폰선택적용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받을 수 있는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분류 영역별로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분류의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있을때만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영역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[1]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영역의 쿠폰이 적용 된 후 실 결제금액을 적용하여 반영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제품증정품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무조건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선택하여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적용 후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실결제금액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 구매금액대별로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적용 후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실결제금액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기준 구매금액대별로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종 수에 따라 선택하여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보유하고 있는 증정품쿠폰이 있을 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자동적용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되어 증정되는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12799"/>
                  </a:ext>
                </a:extLst>
              </a:tr>
            </a:tbl>
          </a:graphicData>
        </a:graphic>
      </p:graphicFrame>
      <p:sp>
        <p:nvSpPr>
          <p:cNvPr id="12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82504" y="849463"/>
            <a:ext cx="6108650" cy="307336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21337" y="91554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053842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80" y="8569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095309" y="916425"/>
            <a:ext cx="1216715" cy="133935"/>
            <a:chOff x="7801695" y="3088821"/>
            <a:chExt cx="1216715" cy="133935"/>
          </a:xfrm>
        </p:grpSpPr>
        <p:sp>
          <p:nvSpPr>
            <p:cNvPr id="126" name="TextBox 125"/>
            <p:cNvSpPr txBox="1"/>
            <p:nvPr/>
          </p:nvSpPr>
          <p:spPr>
            <a:xfrm>
              <a:off x="8015037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27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34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748" y="8677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25284"/>
              </p:ext>
            </p:extLst>
          </p:nvPr>
        </p:nvGraphicFramePr>
        <p:xfrm>
          <a:off x="679148" y="1268760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36530"/>
              </p:ext>
            </p:extLst>
          </p:nvPr>
        </p:nvGraphicFramePr>
        <p:xfrm>
          <a:off x="679148" y="1630107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5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34634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69743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304629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481593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3402928" y="1691164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86106" y="1783702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211813" y="1987663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06" y="19607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285999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333837" y="2742931"/>
            <a:ext cx="59573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45745" y="23488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76" name="직사각형 175"/>
          <p:cNvSpPr/>
          <p:nvPr/>
        </p:nvSpPr>
        <p:spPr>
          <a:xfrm>
            <a:off x="221337" y="2557744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7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22662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>
                <a:solidFill>
                  <a:srgbClr val="FF0000"/>
                </a:solidFill>
              </a:rPr>
              <a:t>택</a:t>
            </a:r>
            <a:r>
              <a:rPr lang="en-US" altLang="ko-KR" sz="700" b="1" dirty="0">
                <a:solidFill>
                  <a:srgbClr val="FF0000"/>
                </a:solidFill>
              </a:rPr>
              <a:t>3 </a:t>
            </a:r>
            <a:r>
              <a:rPr lang="ko-KR" altLang="en-US" sz="700" b="1" dirty="0">
                <a:solidFill>
                  <a:srgbClr val="FF0000"/>
                </a:solidFill>
              </a:rPr>
              <a:t>필수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7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607495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>
                <a:solidFill>
                  <a:srgbClr val="FF0000"/>
                </a:solidFill>
              </a:rPr>
              <a:t>택</a:t>
            </a:r>
            <a:r>
              <a:rPr lang="en-US" altLang="ko-KR" sz="800" b="1" dirty="0">
                <a:solidFill>
                  <a:srgbClr val="FF0000"/>
                </a:solidFill>
              </a:rPr>
              <a:t>3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필수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292726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28119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66327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4" y="23788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4" y="29067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4" y="32733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4" y="36282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4" y="40439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988366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405156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368" y="5157192"/>
            <a:ext cx="2453209" cy="10355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쿠폰사용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유의사항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/>
                </a:solidFill>
              </a:rPr>
              <a:t>주문서 화면 진입 시 최대 할인 받을 수 있는 쿠폰으로 자동 적용 됩니다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err="1" smtClean="0">
                <a:solidFill>
                  <a:schemeClr val="tx1"/>
                </a:solidFill>
              </a:rPr>
              <a:t>일반쿠폰은</a:t>
            </a:r>
            <a:r>
              <a:rPr lang="ko-KR" altLang="en-US" sz="600" dirty="0" smtClean="0">
                <a:solidFill>
                  <a:schemeClr val="tx1"/>
                </a:solidFill>
              </a:rPr>
              <a:t> 주문프로모션 제품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조건할인</a:t>
            </a:r>
            <a:r>
              <a:rPr lang="en-US" altLang="ko-KR" sz="600" dirty="0" smtClean="0">
                <a:solidFill>
                  <a:schemeClr val="tx1"/>
                </a:solidFill>
              </a:rPr>
              <a:t>/N+N/N+% </a:t>
            </a:r>
            <a:r>
              <a:rPr lang="ko-KR" altLang="en-US" sz="600" dirty="0" smtClean="0">
                <a:solidFill>
                  <a:schemeClr val="tx1"/>
                </a:solidFill>
              </a:rPr>
              <a:t>등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  <a:r>
              <a:rPr lang="ko-KR" altLang="en-US" sz="600" dirty="0" smtClean="0">
                <a:solidFill>
                  <a:schemeClr val="tx1"/>
                </a:solidFill>
              </a:rPr>
              <a:t>에는 할인되지 않습니다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err="1" smtClean="0">
                <a:solidFill>
                  <a:schemeClr val="tx1"/>
                </a:solidFill>
              </a:rPr>
              <a:t>추가쿠폰은</a:t>
            </a:r>
            <a:r>
              <a:rPr lang="ko-KR" altLang="en-US" sz="600" dirty="0" smtClean="0">
                <a:solidFill>
                  <a:schemeClr val="tx1"/>
                </a:solidFill>
              </a:rPr>
              <a:t> 적용제외 캠페인 제품에는 할인되지 않습니다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36511" y="5248412"/>
            <a:ext cx="2696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07368" y="5042423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992544" y="0"/>
            <a:ext cx="1199456" cy="6206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내역 개수 표시 삭제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필수선택만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노출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하위동일</a:t>
            </a:r>
            <a:r>
              <a:rPr lang="en-US" altLang="ko-KR" sz="800" b="1" dirty="0" smtClean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2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6456040" y="763302"/>
            <a:ext cx="2465561" cy="20162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6452776" y="8248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12502"/>
              </p:ext>
            </p:extLst>
          </p:nvPr>
        </p:nvGraphicFramePr>
        <p:xfrm>
          <a:off x="9000565" y="44624"/>
          <a:ext cx="3152540" cy="368964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주문서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1" i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증정품영역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동일함</a:t>
                      </a:r>
                      <a:endParaRPr lang="en-US" altLang="ko-KR" sz="800" b="1" i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770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적용쿠폰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우측최대할인 적용도 비활성화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외 케이스는 앞장 </a:t>
                      </a:r>
                      <a:r>
                        <a:rPr lang="ko-KR" altLang="en-US" sz="800" b="0" u="none" kern="1200" baseline="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디스크립션이</a:t>
                      </a:r>
                      <a:r>
                        <a:rPr lang="ko-KR" altLang="en-US" sz="800" b="0" u="none" kern="1200" baseline="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포함됨</a:t>
                      </a: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1-9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쿠폰선택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[1-1] [1-5]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눌러서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쿠폰재선택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아닌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먼저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먼저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속성에 따라 적용 가능한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박스에 활성화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1279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652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86805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8216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0600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53124"/>
                  </a:ext>
                </a:extLst>
              </a:tr>
            </a:tbl>
          </a:graphicData>
        </a:graphic>
      </p:graphicFrame>
      <p:sp>
        <p:nvSpPr>
          <p:cNvPr id="12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82504" y="849463"/>
            <a:ext cx="6108650" cy="307336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21337" y="91554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053842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80" y="8569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095309" y="916425"/>
            <a:ext cx="1216715" cy="133935"/>
            <a:chOff x="7801695" y="3088821"/>
            <a:chExt cx="1216715" cy="133935"/>
          </a:xfrm>
        </p:grpSpPr>
        <p:sp>
          <p:nvSpPr>
            <p:cNvPr id="126" name="TextBox 125"/>
            <p:cNvSpPr txBox="1"/>
            <p:nvPr/>
          </p:nvSpPr>
          <p:spPr>
            <a:xfrm>
              <a:off x="8015037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27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34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52" name="표 151"/>
          <p:cNvGraphicFramePr>
            <a:graphicFrameLocks noGrp="1"/>
          </p:cNvGraphicFramePr>
          <p:nvPr>
            <p:extLst/>
          </p:nvPr>
        </p:nvGraphicFramePr>
        <p:xfrm>
          <a:off x="679148" y="1268760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/>
          </p:nvPr>
        </p:nvGraphicFramePr>
        <p:xfrm>
          <a:off x="679148" y="1630107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5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34634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69743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304629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481593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3402928" y="1691164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86106" y="1783702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211813" y="1987663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204824" y="3318749"/>
            <a:ext cx="2924175" cy="248799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59980" y="3397787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32563" y="3063211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적용 쿠폰 없을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3540"/>
              </p:ext>
            </p:extLst>
          </p:nvPr>
        </p:nvGraphicFramePr>
        <p:xfrm>
          <a:off x="745224" y="3652649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적용가능한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쿠폰이 없습니다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9815"/>
              </p:ext>
            </p:extLst>
          </p:nvPr>
        </p:nvGraphicFramePr>
        <p:xfrm>
          <a:off x="745224" y="4013996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적용가능한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쿠폰이 없습니다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208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70900" y="373023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1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70900" y="4081322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1943544" y="3379466"/>
            <a:ext cx="1154228" cy="133935"/>
            <a:chOff x="7801695" y="3088821"/>
            <a:chExt cx="1154228" cy="133935"/>
          </a:xfrm>
        </p:grpSpPr>
        <p:sp>
          <p:nvSpPr>
            <p:cNvPr id="219" name="TextBox 218"/>
            <p:cNvSpPr txBox="1"/>
            <p:nvPr/>
          </p:nvSpPr>
          <p:spPr>
            <a:xfrm>
              <a:off x="7952550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최대할인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적용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0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224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234" name="표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49861"/>
              </p:ext>
            </p:extLst>
          </p:nvPr>
        </p:nvGraphicFramePr>
        <p:xfrm>
          <a:off x="4770529" y="4781715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적용가능한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쿠폰이 없습니다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08824"/>
              </p:ext>
            </p:extLst>
          </p:nvPr>
        </p:nvGraphicFramePr>
        <p:xfrm>
          <a:off x="4770529" y="5143062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238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4296205" y="4859298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9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4296205" y="5210388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4157868" y="4546860"/>
            <a:ext cx="2810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추가쿠폰만</a:t>
            </a:r>
            <a:r>
              <a:rPr lang="ko-KR" altLang="en-US" sz="800" b="1" dirty="0" smtClean="0"/>
              <a:t> 적용했을 시 또는 </a:t>
            </a:r>
            <a:r>
              <a:rPr lang="ko-KR" altLang="en-US" sz="800" b="1" dirty="0" err="1" smtClean="0"/>
              <a:t>추가쿠폰을</a:t>
            </a:r>
            <a:r>
              <a:rPr lang="ko-KR" altLang="en-US" sz="800" b="1" dirty="0" smtClean="0"/>
              <a:t> 먼저 선택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241" name="TextBox 240"/>
          <p:cNvSpPr txBox="1"/>
          <p:nvPr/>
        </p:nvSpPr>
        <p:spPr>
          <a:xfrm>
            <a:off x="4166794" y="3057977"/>
            <a:ext cx="2634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최대할인적용체크 해제 또는 </a:t>
            </a:r>
            <a:r>
              <a:rPr lang="ko-KR" altLang="en-US" sz="800" b="1" dirty="0" err="1" smtClean="0"/>
              <a:t>쿠폰재선택</a:t>
            </a:r>
            <a:r>
              <a:rPr lang="ko-KR" altLang="en-US" sz="800" b="1" dirty="0" smtClean="0"/>
              <a:t> 눌렀을 때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graphicFrame>
        <p:nvGraphicFramePr>
          <p:cNvPr id="242" name="표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20711"/>
              </p:ext>
            </p:extLst>
          </p:nvPr>
        </p:nvGraphicFramePr>
        <p:xfrm>
          <a:off x="4779455" y="3313183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쿠폰을 선택해주세요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243" name="표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15092"/>
              </p:ext>
            </p:extLst>
          </p:nvPr>
        </p:nvGraphicFramePr>
        <p:xfrm>
          <a:off x="4779455" y="3674530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쿠폰을 선택해주세요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24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4305131" y="3390766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4305131" y="3741856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745224" y="4901813"/>
            <a:ext cx="1965497" cy="44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rgbClr val="00BC7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00BC70"/>
                </a:solidFill>
              </a:rPr>
              <a:t>쿠폰 </a:t>
            </a:r>
            <a:r>
              <a:rPr lang="ko-KR" altLang="en-US" sz="800" dirty="0" err="1" smtClean="0">
                <a:solidFill>
                  <a:srgbClr val="00BC70"/>
                </a:solidFill>
              </a:rPr>
              <a:t>최대할인</a:t>
            </a:r>
            <a:r>
              <a:rPr lang="ko-KR" altLang="en-US" sz="800" dirty="0" smtClean="0">
                <a:solidFill>
                  <a:srgbClr val="00BC70"/>
                </a:solidFill>
              </a:rPr>
              <a:t> 적용이 해제되었습니다</a:t>
            </a:r>
            <a:r>
              <a:rPr lang="en-US" altLang="ko-KR" sz="800" dirty="0" smtClean="0">
                <a:solidFill>
                  <a:srgbClr val="00BC70"/>
                </a:solidFill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rgbClr val="00BC70"/>
                </a:solidFill>
              </a:rPr>
              <a:t>쿠폰을 선택해주세요</a:t>
            </a:r>
            <a:r>
              <a:rPr lang="en-US" altLang="ko-KR" sz="800" dirty="0" smtClean="0">
                <a:solidFill>
                  <a:srgbClr val="00BC70"/>
                </a:solidFill>
              </a:rPr>
              <a:t>.</a:t>
            </a:r>
          </a:p>
          <a:p>
            <a:pPr algn="ctr"/>
            <a:endParaRPr lang="ko-KR" altLang="en-US" sz="600" dirty="0">
              <a:solidFill>
                <a:srgbClr val="00BC70"/>
              </a:solidFill>
            </a:endParaRPr>
          </a:p>
        </p:txBody>
      </p:sp>
      <p:sp>
        <p:nvSpPr>
          <p:cNvPr id="2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4" y="50205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282" y="30644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91" y="45398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839025" y="3369113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2504" y="1187325"/>
            <a:ext cx="2946495" cy="1081512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rgbClr val="C00000"/>
                </a:solidFill>
              </a:rPr>
              <a:t>해당영역케이스</a:t>
            </a:r>
            <a:endParaRPr lang="ko-KR" altLang="en-US" sz="1050">
              <a:solidFill>
                <a:srgbClr val="C00000"/>
              </a:solidFill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496" y="30827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58" name="구부러진 연결선 57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7117159" y="5210388"/>
            <a:ext cx="1049227" cy="8204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166386" y="4651980"/>
            <a:ext cx="2021161" cy="12808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700" dirty="0" smtClean="0">
              <a:solidFill>
                <a:schemeClr val="tx1"/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해당추가쿠폰과 같이 사용할 수 있는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일반쿠폰이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없습니다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추가쿠폰만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사용하시겠습니까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일반쿠폰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선택을 원하시면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쿠폰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재선택을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눌러주세요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9183210" y="5655582"/>
            <a:ext cx="864096" cy="2326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사용하기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318773" y="5655582"/>
            <a:ext cx="864096" cy="2326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쿠폰재선택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57501" y="469088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170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IN_PC_ORD_01_01_02</a:t>
            </a:r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6456040" y="763302"/>
            <a:ext cx="2465561" cy="20162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6452776" y="8248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975"/>
              </p:ext>
            </p:extLst>
          </p:nvPr>
        </p:nvGraphicFramePr>
        <p:xfrm>
          <a:off x="9000565" y="44624"/>
          <a:ext cx="3152540" cy="461643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주문서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1" i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증정품영역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동일함</a:t>
                      </a:r>
                      <a:endParaRPr lang="en-US" altLang="ko-KR" sz="800" b="1" i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770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제품증정품영역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무조건 증정 되는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조건에 따라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수대로 모두 증정됨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1:N *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누르면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시 증정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구매 시 등록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 화면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증정개수는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지급수량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 화면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따라 총 종 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바닥화면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 표기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증정품은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에 등록 된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순위 영역의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개라도 재고가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 될 시 다음 대체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증정품으로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교체 되어 노출 됨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고객이 장바구니에 담은 시점의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증정품과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다를 수 있음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대체증정품은 개별증정품만 해당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선택증정품은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대체증정품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1279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652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86805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8216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0600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53124"/>
                  </a:ext>
                </a:extLst>
              </a:tr>
            </a:tbl>
          </a:graphicData>
        </a:graphic>
      </p:graphicFrame>
      <p:sp>
        <p:nvSpPr>
          <p:cNvPr id="12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82504" y="849463"/>
            <a:ext cx="6108650" cy="307336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21337" y="91554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053842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095309" y="916425"/>
            <a:ext cx="1216715" cy="133935"/>
            <a:chOff x="7801695" y="3088821"/>
            <a:chExt cx="1216715" cy="133935"/>
          </a:xfrm>
        </p:grpSpPr>
        <p:sp>
          <p:nvSpPr>
            <p:cNvPr id="126" name="TextBox 125"/>
            <p:cNvSpPr txBox="1"/>
            <p:nvPr/>
          </p:nvSpPr>
          <p:spPr>
            <a:xfrm>
              <a:off x="8015037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27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34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52" name="표 151"/>
          <p:cNvGraphicFramePr>
            <a:graphicFrameLocks noGrp="1"/>
          </p:cNvGraphicFramePr>
          <p:nvPr>
            <p:extLst/>
          </p:nvPr>
        </p:nvGraphicFramePr>
        <p:xfrm>
          <a:off x="679148" y="1268760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/>
          </p:nvPr>
        </p:nvGraphicFramePr>
        <p:xfrm>
          <a:off x="679148" y="1630107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5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34634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69743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304629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684114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3402928" y="1893685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86106" y="1986223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211813" y="1987663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285999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333837" y="2742931"/>
            <a:ext cx="59573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45745" y="23488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76" name="직사각형 175"/>
          <p:cNvSpPr/>
          <p:nvPr/>
        </p:nvSpPr>
        <p:spPr>
          <a:xfrm>
            <a:off x="221337" y="2557744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7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22662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(0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 smtClean="0">
                <a:solidFill>
                  <a:srgbClr val="FF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{3}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607495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(1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>
                <a:solidFill>
                  <a:srgbClr val="FF0000"/>
                </a:solidFill>
              </a:rPr>
              <a:t>증정품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{2}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</a:rPr>
              <a:t>필수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129789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483719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865793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988366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장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적용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4254086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475418"/>
            <a:ext cx="8937482" cy="6193942"/>
          </a:xfrm>
          <a:prstGeom prst="rect">
            <a:avLst/>
          </a:prstGeom>
          <a:solidFill>
            <a:schemeClr val="tx1">
              <a:lumMod val="50000"/>
              <a:lumOff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88861" y="824823"/>
            <a:ext cx="3002670" cy="54124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599977" y="1668280"/>
            <a:ext cx="2240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증정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구매수량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개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]</a:t>
            </a:r>
          </a:p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대용량 </a:t>
            </a:r>
            <a:r>
              <a:rPr lang="en-US" altLang="ko-KR" sz="800" dirty="0"/>
              <a:t>[</a:t>
            </a:r>
            <a:r>
              <a:rPr lang="ko-KR" altLang="en-US" sz="800" dirty="0" err="1"/>
              <a:t>지구의달</a:t>
            </a:r>
            <a:r>
              <a:rPr lang="ko-KR" altLang="en-US" sz="800" dirty="0"/>
              <a:t> 에디션</a:t>
            </a:r>
            <a:r>
              <a:rPr lang="en-US" altLang="ko-KR" sz="800" dirty="0"/>
              <a:t>] (130mL</a:t>
            </a:r>
            <a:r>
              <a:rPr lang="en-US" altLang="ko-KR" sz="800" dirty="0" smtClean="0"/>
              <a:t>)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443756" y="223569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3756197" y="2216804"/>
            <a:ext cx="17908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세럼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89844" y="86698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171120" y="89776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제품증정품</a:t>
            </a:r>
            <a:endParaRPr lang="ko-KR" altLang="en-US" sz="1000" b="1" dirty="0"/>
          </a:p>
        </p:txBody>
      </p:sp>
      <p:grpSp>
        <p:nvGrpSpPr>
          <p:cNvPr id="8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8247" y="1733735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3599977" y="2869707"/>
            <a:ext cx="2240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증정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구매수량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개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]</a:t>
            </a:r>
          </a:p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대용량 </a:t>
            </a:r>
            <a:r>
              <a:rPr lang="en-US" altLang="ko-KR" sz="800" dirty="0"/>
              <a:t>[</a:t>
            </a:r>
            <a:r>
              <a:rPr lang="ko-KR" altLang="en-US" sz="800" dirty="0" err="1"/>
              <a:t>지구의달</a:t>
            </a:r>
            <a:r>
              <a:rPr lang="ko-KR" altLang="en-US" sz="800" dirty="0"/>
              <a:t> 에디션</a:t>
            </a:r>
            <a:r>
              <a:rPr lang="en-US" altLang="ko-KR" sz="800" dirty="0"/>
              <a:t>] (130mL</a:t>
            </a:r>
            <a:r>
              <a:rPr lang="en-US" altLang="ko-KR" sz="800" dirty="0" smtClean="0"/>
              <a:t>)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9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8247" y="2935162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443756" y="3428698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3756197" y="3409806"/>
            <a:ext cx="17908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세럼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0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443756" y="388078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3756197" y="3861894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>
                <a:latin typeface="+mn-ea"/>
              </a:rPr>
              <a:t>3</a:t>
            </a:r>
            <a:r>
              <a:rPr lang="en-US" altLang="ko-KR" sz="800" dirty="0" smtClean="0">
                <a:latin typeface="+mn-ea"/>
              </a:rPr>
              <a:t>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477" y="7369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706" y="17233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706" y="28932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775929" y="2387348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775929" y="3584631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775929" y="4080775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129487" y="1155018"/>
            <a:ext cx="2952324" cy="464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대상증정품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소진시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대체증정품으로 교체되어 발송 될 수 있습니다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대상제품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구매수량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만큼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증정품이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지급됩니다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99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IN_PC_ORD_01_01_03</a:t>
            </a:r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6456040" y="763302"/>
            <a:ext cx="2465561" cy="20162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6452776" y="8248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2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82504" y="849463"/>
            <a:ext cx="6108650" cy="307336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21337" y="91554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053842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095309" y="916425"/>
            <a:ext cx="1216715" cy="133935"/>
            <a:chOff x="7801695" y="3088821"/>
            <a:chExt cx="1216715" cy="133935"/>
          </a:xfrm>
        </p:grpSpPr>
        <p:sp>
          <p:nvSpPr>
            <p:cNvPr id="126" name="TextBox 125"/>
            <p:cNvSpPr txBox="1"/>
            <p:nvPr/>
          </p:nvSpPr>
          <p:spPr>
            <a:xfrm>
              <a:off x="8015037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27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34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52" name="표 151"/>
          <p:cNvGraphicFramePr>
            <a:graphicFrameLocks noGrp="1"/>
          </p:cNvGraphicFramePr>
          <p:nvPr>
            <p:extLst/>
          </p:nvPr>
        </p:nvGraphicFramePr>
        <p:xfrm>
          <a:off x="679148" y="1268760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/>
          </p:nvPr>
        </p:nvGraphicFramePr>
        <p:xfrm>
          <a:off x="679148" y="1630107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5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34634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69743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304629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481593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3402928" y="1691164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86106" y="1783702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211813" y="1987663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285999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333837" y="2742931"/>
            <a:ext cx="59573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45745" y="23488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76" name="직사각형 175"/>
          <p:cNvSpPr/>
          <p:nvPr/>
        </p:nvSpPr>
        <p:spPr>
          <a:xfrm>
            <a:off x="221337" y="2557744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7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22662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(0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 smtClean="0">
                <a:solidFill>
                  <a:srgbClr val="FF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{3}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607495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(1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>
                <a:solidFill>
                  <a:srgbClr val="FF0000"/>
                </a:solidFill>
              </a:rPr>
              <a:t>증정품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{2}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</a:rPr>
              <a:t>필수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292726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28119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66327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988366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장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적용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405156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75418"/>
            <a:ext cx="8921601" cy="6193942"/>
          </a:xfrm>
          <a:prstGeom prst="rect">
            <a:avLst/>
          </a:prstGeom>
          <a:solidFill>
            <a:schemeClr val="tx1">
              <a:lumMod val="50000"/>
              <a:lumOff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88861" y="824823"/>
            <a:ext cx="3002670" cy="57005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68197" y="2023049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6384"/>
              </p:ext>
            </p:extLst>
          </p:nvPr>
        </p:nvGraphicFramePr>
        <p:xfrm>
          <a:off x="3762787" y="225714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3668187" y="1898381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68197" y="2567020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3668187" y="2560974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84998" y="888975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166274" y="91975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제품선택증정품</a:t>
            </a:r>
            <a:endParaRPr lang="ko-KR" altLang="en-US" sz="10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4246984" y="6218269"/>
            <a:ext cx="1858443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err="1" smtClean="0"/>
              <a:t>선택완료</a:t>
            </a:r>
            <a:endParaRPr lang="ko-KR" altLang="en-US" sz="800" b="1" dirty="0"/>
          </a:p>
        </p:txBody>
      </p:sp>
      <p:grpSp>
        <p:nvGrpSpPr>
          <p:cNvPr id="12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68197" y="3131725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3668187" y="3125679"/>
            <a:ext cx="19399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클렌징폼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537112" y="1515325"/>
            <a:ext cx="2396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대용량 </a:t>
            </a:r>
            <a:r>
              <a:rPr lang="en-US" altLang="ko-KR" sz="800" dirty="0"/>
              <a:t>[</a:t>
            </a:r>
            <a:r>
              <a:rPr lang="ko-KR" altLang="en-US" sz="800" dirty="0" err="1"/>
              <a:t>지구의달</a:t>
            </a:r>
            <a:r>
              <a:rPr lang="ko-KR" altLang="en-US" sz="800" dirty="0"/>
              <a:t> 에디션</a:t>
            </a:r>
            <a:r>
              <a:rPr lang="en-US" altLang="ko-KR" sz="800" dirty="0"/>
              <a:t>] (130mL</a:t>
            </a:r>
            <a:r>
              <a:rPr lang="en-US" altLang="ko-KR" sz="800" dirty="0" smtClean="0"/>
              <a:t>)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3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199755" y="1538513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247" y="6734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692588" y="2054967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692588" y="2706037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55102" y="3128422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3350852" y="3135349"/>
            <a:ext cx="316691" cy="325441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56" y="3172394"/>
            <a:ext cx="255379" cy="257147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3691117" y="3286939"/>
            <a:ext cx="914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rgbClr val="C00000"/>
                </a:solidFill>
              </a:rPr>
              <a:t>일시품절</a:t>
            </a:r>
            <a:endParaRPr lang="ko-KR" altLang="en-US" sz="400" dirty="0">
              <a:solidFill>
                <a:srgbClr val="C00000"/>
              </a:solidFill>
            </a:endParaRPr>
          </a:p>
        </p:txBody>
      </p:sp>
      <p:sp>
        <p:nvSpPr>
          <p:cNvPr id="1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247" y="12580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4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68197" y="4569904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57770"/>
              </p:ext>
            </p:extLst>
          </p:nvPr>
        </p:nvGraphicFramePr>
        <p:xfrm>
          <a:off x="3762787" y="480400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65" name="직사각형 164"/>
          <p:cNvSpPr/>
          <p:nvPr/>
        </p:nvSpPr>
        <p:spPr>
          <a:xfrm>
            <a:off x="3668187" y="4445236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68197" y="5113875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49658"/>
              </p:ext>
            </p:extLst>
          </p:nvPr>
        </p:nvGraphicFramePr>
        <p:xfrm>
          <a:off x="3784544" y="5450620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73" name="직사각형 172"/>
          <p:cNvSpPr/>
          <p:nvPr/>
        </p:nvSpPr>
        <p:spPr>
          <a:xfrm>
            <a:off x="3668187" y="5107829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537112" y="4062180"/>
            <a:ext cx="2396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그린티</a:t>
            </a:r>
            <a:r>
              <a:rPr lang="ko-KR" altLang="en-US" sz="800" dirty="0" smtClean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크림 </a:t>
            </a:r>
            <a:r>
              <a:rPr lang="ko-KR" altLang="en-US" sz="800" dirty="0"/>
              <a:t>대용량 </a:t>
            </a:r>
            <a:r>
              <a:rPr lang="en-US" altLang="ko-KR" sz="800" dirty="0"/>
              <a:t>[</a:t>
            </a:r>
            <a:r>
              <a:rPr lang="ko-KR" altLang="en-US" sz="800" dirty="0" err="1"/>
              <a:t>지구의달</a:t>
            </a:r>
            <a:r>
              <a:rPr lang="ko-KR" altLang="en-US" sz="800" dirty="0"/>
              <a:t> 에디션</a:t>
            </a:r>
            <a:r>
              <a:rPr lang="en-US" altLang="ko-KR" sz="800" dirty="0"/>
              <a:t>] (130mL</a:t>
            </a:r>
            <a:r>
              <a:rPr lang="en-US" altLang="ko-KR" sz="800" dirty="0" smtClean="0"/>
              <a:t>)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7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199755" y="4085368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3" name="직사각형 182"/>
          <p:cNvSpPr/>
          <p:nvPr/>
        </p:nvSpPr>
        <p:spPr>
          <a:xfrm>
            <a:off x="3692588" y="4601822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692588" y="5252892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187" name="표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70460"/>
              </p:ext>
            </p:extLst>
          </p:nvPr>
        </p:nvGraphicFramePr>
        <p:xfrm>
          <a:off x="3762787" y="290526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88" name="직사각형 187"/>
          <p:cNvSpPr/>
          <p:nvPr/>
        </p:nvSpPr>
        <p:spPr>
          <a:xfrm>
            <a:off x="3116393" y="1253868"/>
            <a:ext cx="2908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선택증정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구매수량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>
                <a:solidFill>
                  <a:srgbClr val="C00000"/>
                </a:solidFill>
              </a:rPr>
              <a:t>3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개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필수선택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>
                <a:solidFill>
                  <a:srgbClr val="C00000"/>
                </a:solidFill>
              </a:rPr>
              <a:t>택</a:t>
            </a:r>
            <a:r>
              <a:rPr lang="en-US" altLang="ko-KR" sz="800" b="1" dirty="0">
                <a:solidFill>
                  <a:srgbClr val="C00000"/>
                </a:solidFill>
              </a:rPr>
              <a:t>3]</a:t>
            </a:r>
            <a:endParaRPr lang="en-US" altLang="ko-KR" sz="800" b="1" dirty="0" smtClean="0">
              <a:solidFill>
                <a:srgbClr val="C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116393" y="3679070"/>
            <a:ext cx="2908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선택증정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구매수량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개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/ 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필수선택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>
                <a:solidFill>
                  <a:srgbClr val="C00000"/>
                </a:solidFill>
              </a:rPr>
              <a:t>택</a:t>
            </a:r>
            <a:r>
              <a:rPr lang="en-US" altLang="ko-KR" sz="800" b="1" dirty="0">
                <a:solidFill>
                  <a:srgbClr val="C00000"/>
                </a:solidFill>
              </a:rPr>
              <a:t>1]</a:t>
            </a:r>
            <a:endParaRPr lang="en-US" altLang="ko-KR" sz="800" b="1" dirty="0" smtClean="0">
              <a:solidFill>
                <a:srgbClr val="C00000"/>
              </a:solidFill>
            </a:endParaRPr>
          </a:p>
        </p:txBody>
      </p:sp>
      <p:sp>
        <p:nvSpPr>
          <p:cNvPr id="1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560" y="22691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992" y="54476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3092459" y="6218269"/>
            <a:ext cx="1154526" cy="307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취소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560" y="62638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011" y="62701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324" y="9377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1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33644" y="5212746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(2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431443" y="5267320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-33034" y="4941168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선택 </a:t>
            </a:r>
            <a:r>
              <a:rPr lang="ko-KR" altLang="en-US" sz="800" b="1" dirty="0" err="1" smtClean="0"/>
              <a:t>증정품</a:t>
            </a:r>
            <a:r>
              <a:rPr lang="ko-KR" altLang="en-US" sz="800" b="1" dirty="0" smtClean="0"/>
              <a:t> 필수 종 수 선택 되었을 때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선택하기 눌러서 다시 선택 가능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cxnSp>
        <p:nvCxnSpPr>
          <p:cNvPr id="106" name="꺾인 연결선 105"/>
          <p:cNvCxnSpPr/>
          <p:nvPr/>
        </p:nvCxnSpPr>
        <p:spPr>
          <a:xfrm rot="10800000" flipV="1">
            <a:off x="28381" y="3386461"/>
            <a:ext cx="187850" cy="2029533"/>
          </a:xfrm>
          <a:prstGeom prst="bentConnector3">
            <a:avLst>
              <a:gd name="adj1" fmla="val 2216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225" y="49504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948191" y="5212746"/>
            <a:ext cx="1660780" cy="1155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제품선택증정품은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 선택 사항입니다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결제 시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필수선택이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안되면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주문이 불가합니다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7831789" y="6031561"/>
            <a:ext cx="648072" cy="2326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선택하기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130509" y="6031561"/>
            <a:ext cx="648072" cy="2326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나중에하기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759" y="51765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70679" y="532569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dirty="0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91197"/>
              </p:ext>
            </p:extLst>
          </p:nvPr>
        </p:nvGraphicFramePr>
        <p:xfrm>
          <a:off x="9000565" y="44450"/>
          <a:ext cx="3152540" cy="529512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ko-KR" altLang="en-US" sz="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선택증정품은 </a:t>
                      </a:r>
                      <a:r>
                        <a:rPr lang="en-US" altLang="ko-KR" sz="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1" i="0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</a:t>
                      </a:r>
                      <a:endParaRPr lang="en-US" altLang="ko-KR" sz="800" b="1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등록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필수 선택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해야 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 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선택하기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누르면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구매 시 등록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그린씨드세럼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 중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선택일 시 *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구매하면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 할 수 있음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되고 수량으로 선택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증정개수는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지급수량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대상제품구매 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으로 표기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(1:1)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보다 많이 선택 하는 시점에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선택완료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누르면 팝업 닫히고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문구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채우지 못했을 시 필수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계속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버튼을 누르면 선택 증정 필수라는 확인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충족했을때는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※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선택가능수량 품절 적용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필수선택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수량보다 남아있는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제한수량이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적을 경우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품절처리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 선택증정품의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제한수량이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필수 선택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택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 충족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품절 표시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품절로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가능한 상태일 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제한수량이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필수선택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택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수가 넘을 시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모든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일시품절일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경우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FO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캠페인기간이 남아 있어도 캠페인 종료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13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IN_PC_ORD_01_01_04</a:t>
            </a:r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6456040" y="763302"/>
            <a:ext cx="2465561" cy="20162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6452776" y="8248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48302"/>
              </p:ext>
            </p:extLst>
          </p:nvPr>
        </p:nvGraphicFramePr>
        <p:xfrm>
          <a:off x="9000565" y="44624"/>
          <a:ext cx="3152540" cy="61348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주문서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1" i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증정품영역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동일함</a:t>
                      </a:r>
                      <a:endParaRPr lang="en-US" altLang="ko-KR" sz="800" b="1" i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770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구매금액지급 일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5-1 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누르면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5-2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무조건증정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 해당 영역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 해당 영역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5-3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안받기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미체크가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디폴트 이며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발송 안됨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증정품안받기 체크 후 팝업 닫으면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증정품안받기 로 노출 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버튼 누르고 팝업에서 다시 체크 해제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받기로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리스트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후 실결제금액에 따른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품절시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구매금액대별증정품으로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지급됨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 금액대별증정품 없을 시 미지급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중복증정일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충족한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증정품까지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3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5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 세팅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실결제금액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지급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5-6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텍스트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등록 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구매금액대별과 중복 되는 경우 모두 증정됨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구매금액대별과 중복 되는 경우 상단에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후 하단에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노출 순서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12799"/>
                  </a:ext>
                </a:extLst>
              </a:tr>
            </a:tbl>
          </a:graphicData>
        </a:graphic>
      </p:graphicFrame>
      <p:sp>
        <p:nvSpPr>
          <p:cNvPr id="12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82504" y="849463"/>
            <a:ext cx="6108650" cy="307336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21337" y="91554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053842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095309" y="916425"/>
            <a:ext cx="1216715" cy="133935"/>
            <a:chOff x="7801695" y="3088821"/>
            <a:chExt cx="1216715" cy="133935"/>
          </a:xfrm>
        </p:grpSpPr>
        <p:sp>
          <p:nvSpPr>
            <p:cNvPr id="126" name="TextBox 125"/>
            <p:cNvSpPr txBox="1"/>
            <p:nvPr/>
          </p:nvSpPr>
          <p:spPr>
            <a:xfrm>
              <a:off x="8015037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27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34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52" name="표 151"/>
          <p:cNvGraphicFramePr>
            <a:graphicFrameLocks noGrp="1"/>
          </p:cNvGraphicFramePr>
          <p:nvPr>
            <p:extLst/>
          </p:nvPr>
        </p:nvGraphicFramePr>
        <p:xfrm>
          <a:off x="679148" y="1268760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/>
          </p:nvPr>
        </p:nvGraphicFramePr>
        <p:xfrm>
          <a:off x="679148" y="1630107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5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34634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69743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304629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481593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3402928" y="1691164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86106" y="1783702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211813" y="1987663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285999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333837" y="2742931"/>
            <a:ext cx="59573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45745" y="23488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76" name="직사각형 175"/>
          <p:cNvSpPr/>
          <p:nvPr/>
        </p:nvSpPr>
        <p:spPr>
          <a:xfrm>
            <a:off x="221337" y="2557744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7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22662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(0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 smtClean="0">
                <a:solidFill>
                  <a:srgbClr val="FF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{3}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607495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(1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>
                <a:solidFill>
                  <a:srgbClr val="FF0000"/>
                </a:solidFill>
              </a:rPr>
              <a:t>증정품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{2}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</a:rPr>
              <a:t>필수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292726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28119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66327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988366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장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적용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405156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235" y="474773"/>
            <a:ext cx="8893366" cy="6193942"/>
          </a:xfrm>
          <a:prstGeom prst="rect">
            <a:avLst/>
          </a:prstGeom>
          <a:solidFill>
            <a:schemeClr val="tx1">
              <a:lumMod val="50000"/>
              <a:lumOff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88861" y="824823"/>
            <a:ext cx="3002670" cy="54124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142055" y="1238621"/>
            <a:ext cx="29302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전고객증정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]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4010" y="1542921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524000" y="1507845"/>
            <a:ext cx="16754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썬세럼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50878" y="2440076"/>
            <a:ext cx="956149" cy="22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smtClean="0"/>
              <a:t>□ 증정품안받기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4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4010" y="3020627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524000" y="2966813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5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4010" y="3564598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524000" y="3510784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5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4010" y="4127255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3524000" y="4073441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선크림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71875" y="878581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153151" y="909358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구매금액대별증정품</a:t>
            </a:r>
            <a:endParaRPr lang="ko-KR" altLang="en-US" sz="1000" b="1" dirty="0"/>
          </a:p>
        </p:txBody>
      </p:sp>
      <p:sp>
        <p:nvSpPr>
          <p:cNvPr id="6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119935" y="2005449"/>
            <a:ext cx="2952324" cy="40384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최종결제금액에 따라 구매금액대별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증정품이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달라질 수 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최종결제금액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품절 시 다른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증정품으로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교체 될 수 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59560" y="3167604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66597" y="4238010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53" y="7598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194" y="12166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394" y="20993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55" y="24383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59" y="26985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17885" y="2691211"/>
            <a:ext cx="15840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 </a:t>
            </a:r>
            <a:r>
              <a:rPr lang="en-US" altLang="ko-KR" sz="800" b="1" dirty="0" smtClean="0"/>
              <a:t>1</a:t>
            </a:r>
            <a:r>
              <a:rPr lang="ko-KR" altLang="en-US" sz="800" b="1" dirty="0" err="1" smtClean="0"/>
              <a:t>만원대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구매금액대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증정품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3117885" y="4700071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 </a:t>
            </a:r>
            <a:r>
              <a:rPr lang="ko-KR" altLang="en-US" sz="800" b="1" dirty="0" err="1" smtClean="0"/>
              <a:t>첫구매증정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- </a:t>
            </a:r>
            <a:r>
              <a:rPr lang="en-US" altLang="ko-KR" sz="800" b="1" dirty="0" smtClean="0"/>
              <a:t>3</a:t>
            </a:r>
            <a:r>
              <a:rPr lang="ko-KR" altLang="en-US" sz="800" b="1" dirty="0" err="1" smtClean="0"/>
              <a:t>만원대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구매금액대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증정품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grpSp>
        <p:nvGrpSpPr>
          <p:cNvPr id="7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4010" y="5128729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524000" y="5074915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4010" y="569138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524000" y="5637572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선크림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566597" y="5275706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566597" y="5802141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228717" y="3571744"/>
            <a:ext cx="316691" cy="325441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45" y="3608789"/>
            <a:ext cx="255379" cy="257147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570783" y="3707365"/>
            <a:ext cx="9143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rgbClr val="C00000"/>
                </a:solidFill>
              </a:rPr>
              <a:t>일시품절</a:t>
            </a:r>
            <a:endParaRPr lang="ko-KR" altLang="en-US" sz="400" dirty="0">
              <a:solidFill>
                <a:srgbClr val="C00000"/>
              </a:solidFill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5" y="46981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45987" y="5637028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증정품안받기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443786" y="5700227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꺾인 연결선 9"/>
          <p:cNvCxnSpPr>
            <a:stCxn id="178" idx="1"/>
            <a:endCxn id="89" idx="1"/>
          </p:cNvCxnSpPr>
          <p:nvPr/>
        </p:nvCxnSpPr>
        <p:spPr>
          <a:xfrm rot="10800000" flipV="1">
            <a:off x="145987" y="3762207"/>
            <a:ext cx="187850" cy="2029533"/>
          </a:xfrm>
          <a:prstGeom prst="bentConnector3">
            <a:avLst>
              <a:gd name="adj1" fmla="val 2216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" y="55085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3513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IN_PC_ORD_01_01_05</a:t>
            </a:r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6456040" y="763302"/>
            <a:ext cx="2465561" cy="20162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6452776" y="8248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2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82504" y="849463"/>
            <a:ext cx="6108650" cy="307336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21337" y="91554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053842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095309" y="916425"/>
            <a:ext cx="1216715" cy="133935"/>
            <a:chOff x="7801695" y="3088821"/>
            <a:chExt cx="1216715" cy="133935"/>
          </a:xfrm>
        </p:grpSpPr>
        <p:sp>
          <p:nvSpPr>
            <p:cNvPr id="126" name="TextBox 125"/>
            <p:cNvSpPr txBox="1"/>
            <p:nvPr/>
          </p:nvSpPr>
          <p:spPr>
            <a:xfrm>
              <a:off x="8015037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27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34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52" name="표 151"/>
          <p:cNvGraphicFramePr>
            <a:graphicFrameLocks noGrp="1"/>
          </p:cNvGraphicFramePr>
          <p:nvPr>
            <p:extLst/>
          </p:nvPr>
        </p:nvGraphicFramePr>
        <p:xfrm>
          <a:off x="679148" y="1268760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/>
          </p:nvPr>
        </p:nvGraphicFramePr>
        <p:xfrm>
          <a:off x="679148" y="1630107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5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34634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69743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304629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481593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3402928" y="1691164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86106" y="1783702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211813" y="1987663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285999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333837" y="2742931"/>
            <a:ext cx="59573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45745" y="23488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76" name="직사각형 175"/>
          <p:cNvSpPr/>
          <p:nvPr/>
        </p:nvSpPr>
        <p:spPr>
          <a:xfrm>
            <a:off x="221337" y="2557744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7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22662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(0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 smtClean="0">
                <a:solidFill>
                  <a:srgbClr val="FF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{3}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607495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(1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>
                <a:solidFill>
                  <a:srgbClr val="FF0000"/>
                </a:solidFill>
              </a:rPr>
              <a:t>증정품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{2}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</a:rPr>
              <a:t>필수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292726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28119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66327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988366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장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적용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405156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75418"/>
            <a:ext cx="8921601" cy="6193942"/>
          </a:xfrm>
          <a:prstGeom prst="rect">
            <a:avLst/>
          </a:prstGeom>
          <a:solidFill>
            <a:schemeClr val="tx1">
              <a:lumMod val="50000"/>
              <a:lumOff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88861" y="824823"/>
            <a:ext cx="3002670" cy="57155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131793" y="1196907"/>
            <a:ext cx="29302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800" b="1" dirty="0" err="1" smtClean="0">
                <a:solidFill>
                  <a:srgbClr val="C00000"/>
                </a:solidFill>
              </a:rPr>
              <a:t>전고객증정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]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9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13748" y="1501207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513738" y="1466131"/>
            <a:ext cx="16754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썬세럼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140616" y="2426070"/>
            <a:ext cx="956149" cy="22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□ 증정품안받기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0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13748" y="2949509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7185"/>
              </p:ext>
            </p:extLst>
          </p:nvPr>
        </p:nvGraphicFramePr>
        <p:xfrm>
          <a:off x="3608338" y="323669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3513738" y="2914441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0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13748" y="3493480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08189"/>
              </p:ext>
            </p:extLst>
          </p:nvPr>
        </p:nvGraphicFramePr>
        <p:xfrm>
          <a:off x="3608338" y="3766130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3513738" y="3439666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1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13748" y="4056137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3513738" y="4002323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선크림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61613" y="836867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142889" y="867644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구매금액대별선택증정품</a:t>
            </a:r>
            <a:endParaRPr lang="ko-KR" altLang="en-US" sz="1000" b="1" dirty="0"/>
          </a:p>
        </p:txBody>
      </p:sp>
      <p:sp>
        <p:nvSpPr>
          <p:cNvPr id="12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109673" y="1963735"/>
            <a:ext cx="2952324" cy="40384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최종결제금액에 따라 구매금액대별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증정품이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달라질 수 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최종결제금액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품절 시 다른 </a:t>
            </a:r>
            <a:r>
              <a:rPr lang="ko-KR" alt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증정품으로</a:t>
            </a: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교체 될 수 있습니다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0813"/>
              </p:ext>
            </p:extLst>
          </p:nvPr>
        </p:nvGraphicFramePr>
        <p:xfrm>
          <a:off x="3608338" y="431860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549298" y="3040770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56335" y="3584741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556335" y="4131957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424" y="24348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01256" y="2700368"/>
            <a:ext cx="2233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en-US" altLang="ko-KR" sz="800" b="1" dirty="0"/>
              <a:t>1</a:t>
            </a:r>
            <a:r>
              <a:rPr lang="ko-KR" altLang="en-US" sz="800" b="1" dirty="0" err="1"/>
              <a:t>만원대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구매금액대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증정품</a:t>
            </a:r>
            <a:r>
              <a:rPr lang="ko-KR" altLang="en-US" sz="800" b="1" dirty="0">
                <a:solidFill>
                  <a:srgbClr val="C00000"/>
                </a:solidFill>
              </a:rPr>
              <a:t> </a:t>
            </a:r>
            <a:r>
              <a:rPr lang="en-US" altLang="ko-KR" sz="800" dirty="0" smtClean="0"/>
              <a:t>/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>
                <a:solidFill>
                  <a:srgbClr val="C00000"/>
                </a:solidFill>
              </a:rPr>
              <a:t>필수선택</a:t>
            </a:r>
            <a:r>
              <a:rPr lang="ko-KR" altLang="en-US" sz="800" b="1" dirty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>
                <a:solidFill>
                  <a:srgbClr val="C00000"/>
                </a:solidFill>
              </a:rPr>
              <a:t>택</a:t>
            </a:r>
            <a:r>
              <a:rPr lang="en-US" altLang="ko-KR" sz="800" b="1" dirty="0">
                <a:solidFill>
                  <a:srgbClr val="C00000"/>
                </a:solidFill>
              </a:rPr>
              <a:t>3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101256" y="4639855"/>
            <a:ext cx="2880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b="1" dirty="0" err="1" smtClean="0"/>
              <a:t>첫구매증정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- </a:t>
            </a:r>
            <a:r>
              <a:rPr lang="en-US" altLang="ko-KR" sz="800" b="1" dirty="0" smtClean="0"/>
              <a:t>3</a:t>
            </a:r>
            <a:r>
              <a:rPr lang="ko-KR" altLang="en-US" sz="800" b="1" dirty="0" err="1" smtClean="0"/>
              <a:t>만원대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/>
              <a:t>구매금액대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증정품</a:t>
            </a:r>
            <a:r>
              <a:rPr lang="ko-KR" altLang="en-US" sz="800" b="1" dirty="0">
                <a:solidFill>
                  <a:srgbClr val="C00000"/>
                </a:solidFill>
              </a:rPr>
              <a:t> </a:t>
            </a:r>
            <a:r>
              <a:rPr lang="en-US" altLang="ko-KR" sz="800" dirty="0" smtClean="0"/>
              <a:t>/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>
                <a:solidFill>
                  <a:srgbClr val="C00000"/>
                </a:solidFill>
              </a:rPr>
              <a:t>필수선택</a:t>
            </a:r>
            <a:r>
              <a:rPr lang="ko-KR" altLang="en-US" sz="800" b="1" dirty="0">
                <a:solidFill>
                  <a:srgbClr val="C00000"/>
                </a:solidFill>
              </a:rPr>
              <a:t> </a:t>
            </a:r>
            <a:r>
              <a:rPr lang="ko-KR" altLang="en-US" sz="800" b="1" dirty="0" err="1">
                <a:solidFill>
                  <a:srgbClr val="C00000"/>
                </a:solidFill>
              </a:rPr>
              <a:t>택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2 </a:t>
            </a:r>
            <a:r>
              <a:rPr lang="en-US" altLang="ko-KR" sz="800" dirty="0" smtClean="0"/>
              <a:t>]</a:t>
            </a:r>
            <a:endParaRPr lang="ko-KR" altLang="en-US" sz="800" dirty="0"/>
          </a:p>
        </p:txBody>
      </p:sp>
      <p:grpSp>
        <p:nvGrpSpPr>
          <p:cNvPr id="13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13748" y="4982959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66895"/>
              </p:ext>
            </p:extLst>
          </p:nvPr>
        </p:nvGraphicFramePr>
        <p:xfrm>
          <a:off x="3608338" y="525560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41" name="직사각형 140"/>
          <p:cNvSpPr/>
          <p:nvPr/>
        </p:nvSpPr>
        <p:spPr>
          <a:xfrm>
            <a:off x="3513738" y="4929145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13748" y="554561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3513738" y="5491802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선크림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556335" y="5074220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556335" y="5621436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218455" y="5554396"/>
            <a:ext cx="316691" cy="325441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51" name="그림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83" y="5591441"/>
            <a:ext cx="255379" cy="257147"/>
          </a:xfrm>
          <a:prstGeom prst="rect">
            <a:avLst/>
          </a:prstGeom>
        </p:spPr>
      </p:pic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22250"/>
              </p:ext>
            </p:extLst>
          </p:nvPr>
        </p:nvGraphicFramePr>
        <p:xfrm>
          <a:off x="3602647" y="5846822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793" y="46464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237557" y="6233316"/>
            <a:ext cx="1858443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err="1" smtClean="0"/>
              <a:t>선택완료</a:t>
            </a:r>
            <a:endParaRPr lang="ko-KR" altLang="en-US" sz="800" b="1" dirty="0"/>
          </a:p>
        </p:txBody>
      </p:sp>
      <p:sp>
        <p:nvSpPr>
          <p:cNvPr id="165" name="직사각형 164"/>
          <p:cNvSpPr/>
          <p:nvPr/>
        </p:nvSpPr>
        <p:spPr>
          <a:xfrm>
            <a:off x="3083032" y="6233316"/>
            <a:ext cx="1154526" cy="307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취소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133" y="62788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584" y="62851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968208" y="5033755"/>
            <a:ext cx="956149" cy="22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■ 증정품안받기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7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317453" y="5386995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280"/>
              </p:ext>
            </p:extLst>
          </p:nvPr>
        </p:nvGraphicFramePr>
        <p:xfrm>
          <a:off x="6712043" y="567417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80" name="직사각형 179"/>
          <p:cNvSpPr/>
          <p:nvPr/>
        </p:nvSpPr>
        <p:spPr>
          <a:xfrm>
            <a:off x="6617443" y="5333181"/>
            <a:ext cx="18149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/>
              <a:t>그린티</a:t>
            </a:r>
            <a:r>
              <a:rPr lang="ko-KR" altLang="en-US" sz="800" dirty="0"/>
              <a:t> </a:t>
            </a:r>
            <a:r>
              <a:rPr lang="ko-KR" altLang="en-US" sz="800" dirty="0" err="1"/>
              <a:t>히알루론산</a:t>
            </a:r>
            <a:r>
              <a:rPr lang="ko-KR" altLang="en-US" sz="800" dirty="0"/>
              <a:t> </a:t>
            </a:r>
            <a:r>
              <a:rPr lang="ko-KR" altLang="en-US" sz="800" dirty="0" err="1"/>
              <a:t>씨드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세럼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10mL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8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317453" y="5930966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7" name="직사각형 186"/>
          <p:cNvSpPr/>
          <p:nvPr/>
        </p:nvSpPr>
        <p:spPr>
          <a:xfrm>
            <a:off x="6617443" y="5877152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그린티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씨드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 err="1" smtClean="0">
                <a:latin typeface="+mn-ea"/>
              </a:rPr>
              <a:t>히알루론산</a:t>
            </a:r>
            <a:r>
              <a:rPr lang="ko-KR" altLang="en-US" sz="800" dirty="0" smtClean="0">
                <a:latin typeface="+mn-ea"/>
              </a:rPr>
              <a:t> 크림 </a:t>
            </a:r>
            <a:r>
              <a:rPr lang="en-US" altLang="ko-KR" sz="800" dirty="0" smtClean="0">
                <a:latin typeface="+mn-ea"/>
              </a:rPr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653003" y="5478256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6660040" y="6022227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225628" y="5050089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선택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필수선택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91" name="표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03679"/>
              </p:ext>
            </p:extLst>
          </p:nvPr>
        </p:nvGraphicFramePr>
        <p:xfrm>
          <a:off x="6712043" y="620349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9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65182" y="5651768"/>
            <a:ext cx="2858573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362981" y="570754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-101496" y="5227614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선택 </a:t>
            </a:r>
            <a:r>
              <a:rPr lang="ko-KR" altLang="en-US" sz="800" b="1" dirty="0" err="1" smtClean="0"/>
              <a:t>증정품</a:t>
            </a:r>
            <a:r>
              <a:rPr lang="ko-KR" altLang="en-US" sz="800" b="1" dirty="0" smtClean="0"/>
              <a:t> 필수 종 수 선택 되었을 때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선택하기 눌러서 다시 선택 가능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1" y="50071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98" name="꺾인 연결선 197"/>
          <p:cNvCxnSpPr/>
          <p:nvPr/>
        </p:nvCxnSpPr>
        <p:spPr>
          <a:xfrm rot="10800000" flipV="1">
            <a:off x="65182" y="3731261"/>
            <a:ext cx="187850" cy="2029533"/>
          </a:xfrm>
          <a:prstGeom prst="bentConnector3">
            <a:avLst>
              <a:gd name="adj1" fmla="val 2216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 198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5615676" y="2526742"/>
            <a:ext cx="2830607" cy="2507013"/>
          </a:xfrm>
          <a:prstGeom prst="curvedConnector2">
            <a:avLst/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0" name="표 199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45912"/>
              </p:ext>
            </p:extLst>
          </p:nvPr>
        </p:nvGraphicFramePr>
        <p:xfrm>
          <a:off x="9000565" y="44450"/>
          <a:ext cx="3152540" cy="516710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5-6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구매금액지급선택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 조건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충족시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가능한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내역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방법 제품선택증정품과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증정품안받기 누르면 선택 시 선택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증정품내역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수량선택영역 비활성화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중복증정일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영역으로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중복증정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 시 충족한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5-8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텍스트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등록 정보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구매금액대별과 중복 되는 경우 모두 증정됨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구매금액대별과 중복 되는 경우 상단에 구매금액대별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후 하단에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노출 순서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5-7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선택완료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누르면 팝업 닫히고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영역에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표기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바닥화면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구매지급대별영역에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채우지 못했을 시 필수 선택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 문구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5-8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버튼을 누르면 선택 증정 필수라는 확인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충족했을때는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선택가능수량 품절 적용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하위 화면 동일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필수선택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수량보다 남아있는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재고가 적을 경우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품절처리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A(2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), B(2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택 선택 가능 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A, B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품절처리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각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재고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미만으로 떨어졌을 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개만 남았을 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FO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처리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0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A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품절로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가능한 상태일 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품절 처리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B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미만으로 떨어졌을 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개만 남았을 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FO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일시품절처리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모든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증정품이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일시품절일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경우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FO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캠페인기간이 남아 있어도 캠페인 종료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84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IN_PC_ORD_01_01_06</a:t>
            </a:r>
            <a:endParaRPr lang="ko-KR" altLang="en-US" dirty="0"/>
          </a:p>
        </p:txBody>
      </p:sp>
      <p:sp>
        <p:nvSpPr>
          <p:cNvPr id="216" name="직사각형 215"/>
          <p:cNvSpPr/>
          <p:nvPr/>
        </p:nvSpPr>
        <p:spPr>
          <a:xfrm>
            <a:off x="6456040" y="763302"/>
            <a:ext cx="2465561" cy="20162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EEB4C6-4320-49C2-A99E-4CC859BC2CBD}"/>
              </a:ext>
            </a:extLst>
          </p:cNvPr>
          <p:cNvSpPr txBox="1"/>
          <p:nvPr/>
        </p:nvSpPr>
        <p:spPr>
          <a:xfrm>
            <a:off x="6452776" y="82482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결제금액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44770"/>
              </p:ext>
            </p:extLst>
          </p:nvPr>
        </p:nvGraphicFramePr>
        <p:xfrm>
          <a:off x="9000565" y="44624"/>
          <a:ext cx="3152540" cy="607663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주문서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1" i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증정품영역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1" i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동일함</a:t>
                      </a:r>
                      <a:endParaRPr lang="en-US" altLang="ko-KR" sz="800" b="1" i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770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 해당 영역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조건 충족한 모든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몇 개의 쿠폰이 적용 되었는지 표기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쿠폰재선택시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초기화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 기준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개라도 증정품재고가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이면 쿠폰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증정품쿠폰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증정품쿠폰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주문에 적용된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하위로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노출 순서 사용시간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임박순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–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캠페인설명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사용안함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사용이 디폴트 이며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[6-4]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처럼 비활성화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해당주문에는 적용되지 않으며 사용하지 않은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쿠폰은 사용기간내에 다른 주문에서 적용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선택안함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시 해당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미지급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결제하기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제품선택증정품 필수 종 수 만큼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1279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결제하기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구매금액대별선택증정품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종 수 만큼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6523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86805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8216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0600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noProof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53124"/>
                  </a:ext>
                </a:extLst>
              </a:tr>
            </a:tbl>
          </a:graphicData>
        </a:graphic>
      </p:graphicFrame>
      <p:sp>
        <p:nvSpPr>
          <p:cNvPr id="120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182504" y="849463"/>
            <a:ext cx="6108650" cy="307336"/>
          </a:xfrm>
          <a:prstGeom prst="roundRect">
            <a:avLst>
              <a:gd name="adj" fmla="val 0"/>
            </a:avLst>
          </a:prstGeom>
          <a:solidFill>
            <a:srgbClr val="ECF5E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21337" y="91554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</a:t>
            </a:r>
            <a:r>
              <a: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053842" y="908720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095309" y="916425"/>
            <a:ext cx="1216715" cy="133935"/>
            <a:chOff x="7801695" y="3088821"/>
            <a:chExt cx="1216715" cy="133935"/>
          </a:xfrm>
        </p:grpSpPr>
        <p:sp>
          <p:nvSpPr>
            <p:cNvPr id="126" name="TextBox 125"/>
            <p:cNvSpPr txBox="1"/>
            <p:nvPr/>
          </p:nvSpPr>
          <p:spPr>
            <a:xfrm>
              <a:off x="8015037" y="3088821"/>
              <a:ext cx="1003373" cy="12311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ko-KR" altLang="en-US" sz="800" dirty="0" err="1" smtClean="0"/>
                <a:t>최대할인</a:t>
              </a:r>
              <a:r>
                <a:rPr lang="ko-KR" altLang="en-US" sz="800" dirty="0" smtClean="0"/>
                <a:t> 적용</a:t>
              </a:r>
              <a:endParaRPr lang="ko-KR" altLang="en-US" sz="800" dirty="0"/>
            </a:p>
          </p:txBody>
        </p:sp>
        <p:grpSp>
          <p:nvGrpSpPr>
            <p:cNvPr id="127" name="Checkbox">
              <a:extLst>
                <a:ext uri="{FF2B5EF4-FFF2-40B4-BE49-F238E27FC236}">
                  <a16:creationId xmlns:a16="http://schemas.microsoft.com/office/drawing/2014/main" id="{2BF05A78-0F74-4B0C-9D84-A5D18ED3145E}"/>
                </a:ext>
              </a:extLst>
            </p:cNvPr>
            <p:cNvGrpSpPr/>
            <p:nvPr/>
          </p:nvGrpSpPr>
          <p:grpSpPr>
            <a:xfrm>
              <a:off x="7801695" y="3094168"/>
              <a:ext cx="128588" cy="128588"/>
              <a:chOff x="863600" y="1311275"/>
              <a:chExt cx="128588" cy="128588"/>
            </a:xfrm>
          </p:grpSpPr>
          <p:sp>
            <p:nvSpPr>
              <p:cNvPr id="134" name="Box">
                <a:extLst>
                  <a:ext uri="{FF2B5EF4-FFF2-40B4-BE49-F238E27FC236}">
                    <a16:creationId xmlns:a16="http://schemas.microsoft.com/office/drawing/2014/main" id="{464A5205-F954-4F1E-9EC4-CE3D0E11A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chemeClr val="tx1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Check">
                <a:extLst>
                  <a:ext uri="{FF2B5EF4-FFF2-40B4-BE49-F238E27FC236}">
                    <a16:creationId xmlns:a16="http://schemas.microsoft.com/office/drawing/2014/main" id="{DF2A1709-9512-4E20-98B7-4307A0B38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52" name="표 151"/>
          <p:cNvGraphicFramePr>
            <a:graphicFrameLocks noGrp="1"/>
          </p:cNvGraphicFramePr>
          <p:nvPr>
            <p:extLst/>
          </p:nvPr>
        </p:nvGraphicFramePr>
        <p:xfrm>
          <a:off x="679148" y="1268760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세럼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/>
          </p:nvPr>
        </p:nvGraphicFramePr>
        <p:xfrm>
          <a:off x="679148" y="1630107"/>
          <a:ext cx="2346630" cy="29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00">
                  <a:extLst>
                    <a:ext uri="{9D8B030D-6E8A-4147-A177-3AD203B41FA5}">
                      <a16:colId xmlns:a16="http://schemas.microsoft.com/office/drawing/2014/main" val="977931440"/>
                    </a:ext>
                  </a:extLst>
                </a:gridCol>
                <a:gridCol w="448630">
                  <a:extLst>
                    <a:ext uri="{9D8B030D-6E8A-4147-A177-3AD203B41FA5}">
                      <a16:colId xmlns:a16="http://schemas.microsoft.com/office/drawing/2014/main" val="2490038426"/>
                    </a:ext>
                  </a:extLst>
                </a:gridCol>
              </a:tblGrid>
              <a:tr h="2987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 추가할인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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79924"/>
                  </a:ext>
                </a:extLst>
              </a:tr>
            </a:tbl>
          </a:graphicData>
        </a:graphic>
      </p:graphicFrame>
      <p:sp>
        <p:nvSpPr>
          <p:cNvPr id="154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34634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5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204824" y="1697433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6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304629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일반쿠폰할인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7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92538" y="1481593"/>
            <a:ext cx="27956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추가쿠폰할인                                                            </a:t>
            </a:r>
            <a:r>
              <a:rPr lang="en-US" altLang="ko-KR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-1,000</a:t>
            </a:r>
            <a:r>
              <a:rPr lang="ko-KR" altLang="en-US" sz="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3402928" y="1691164"/>
            <a:ext cx="2782254" cy="0"/>
          </a:xfrm>
          <a:prstGeom prst="line">
            <a:avLst/>
          </a:prstGeom>
          <a:ln w="12700">
            <a:solidFill>
              <a:srgbClr val="29B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abel">
            <a:extLst>
              <a:ext uri="{FF2B5EF4-FFF2-40B4-BE49-F238E27FC236}">
                <a16:creationId xmlns:a16="http://schemas.microsoft.com/office/drawing/2014/main" id="{E64F08E3-DFCA-46DE-A1D5-C3A2BB0EAB8E}"/>
              </a:ext>
            </a:extLst>
          </p:cNvPr>
          <p:cNvSpPr txBox="1"/>
          <p:nvPr/>
        </p:nvSpPr>
        <p:spPr>
          <a:xfrm>
            <a:off x="3386106" y="1783702"/>
            <a:ext cx="287418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쿠폰적용할인합계                                                       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-2,000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211813" y="1987663"/>
            <a:ext cx="817742" cy="12926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쿠폰재선택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285999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제품증정품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333837" y="2742931"/>
            <a:ext cx="59573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45745" y="234888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증정품내역</a:t>
            </a:r>
            <a:endParaRPr lang="ko-KR" altLang="en-US" sz="1000" b="1" dirty="0"/>
          </a:p>
        </p:txBody>
      </p:sp>
      <p:sp>
        <p:nvSpPr>
          <p:cNvPr id="176" name="직사각형 175"/>
          <p:cNvSpPr/>
          <p:nvPr/>
        </p:nvSpPr>
        <p:spPr>
          <a:xfrm>
            <a:off x="221337" y="2557744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*</a:t>
            </a:r>
            <a:r>
              <a:rPr lang="ko-KR" altLang="en-US" sz="800" dirty="0"/>
              <a:t>결제금액에 따라 </a:t>
            </a:r>
            <a:r>
              <a:rPr lang="ko-KR" altLang="en-US" sz="800" dirty="0" err="1"/>
              <a:t>증정품이</a:t>
            </a:r>
            <a:r>
              <a:rPr lang="ko-KR" altLang="en-US" sz="800" dirty="0"/>
              <a:t> 변경될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177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226624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제품선택증정품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(0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 smtClean="0">
                <a:solidFill>
                  <a:srgbClr val="FF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{3}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필수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607495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구매금액대별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(1</a:t>
            </a:r>
            <a:r>
              <a:rPr lang="ko-KR" altLang="en-US" sz="800" b="1" dirty="0">
                <a:solidFill>
                  <a:schemeClr val="tx1"/>
                </a:solidFill>
              </a:rPr>
              <a:t>종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</a:rPr>
              <a:t>*</a:t>
            </a:r>
            <a:r>
              <a:rPr lang="ko-KR" altLang="en-US" sz="700" b="1" dirty="0" err="1">
                <a:solidFill>
                  <a:srgbClr val="FF0000"/>
                </a:solidFill>
              </a:rPr>
              <a:t>증정품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{2}</a:t>
            </a:r>
            <a:r>
              <a:rPr lang="ko-KR" altLang="en-US" sz="700" b="1" dirty="0">
                <a:solidFill>
                  <a:srgbClr val="FF0000"/>
                </a:solidFill>
              </a:rPr>
              <a:t>종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</a:rPr>
              <a:t>필수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292726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281198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3663272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선택하기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33837" y="3988366"/>
            <a:ext cx="5957317" cy="3094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쿠폰증정품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(3</a:t>
            </a:r>
            <a:r>
              <a:rPr lang="ko-KR" altLang="en-US" sz="800" b="1" dirty="0">
                <a:solidFill>
                  <a:schemeClr val="tx1"/>
                </a:solidFill>
              </a:rPr>
              <a:t>장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적용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61675" y="4051565"/>
            <a:ext cx="506333" cy="1830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자세히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75418"/>
            <a:ext cx="8921601" cy="6193942"/>
          </a:xfrm>
          <a:prstGeom prst="rect">
            <a:avLst/>
          </a:prstGeom>
          <a:solidFill>
            <a:schemeClr val="tx1">
              <a:lumMod val="50000"/>
              <a:lumOff val="5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88861" y="824823"/>
            <a:ext cx="3002670" cy="54124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5517" y="2002028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533903" y="1966788"/>
            <a:ext cx="14382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/>
              <a:t>레티놀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시카</a:t>
            </a:r>
            <a:r>
              <a:rPr lang="ko-KR" altLang="en-US" sz="800" b="1" dirty="0"/>
              <a:t> 흔적 앰플 </a:t>
            </a:r>
            <a:r>
              <a:rPr lang="en-US" altLang="ko-KR" sz="800" b="1" dirty="0"/>
              <a:t>7ml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80435" y="814660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61711" y="8454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증정품쿠폰</a:t>
            </a:r>
            <a:endParaRPr lang="ko-KR" altLang="en-US" sz="1000" b="1" dirty="0"/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629" y="8323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481" y="16259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53635" y="2137332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48" name="사각형: 둥근 모서리 152">
            <a:extLst>
              <a:ext uri="{FF2B5EF4-FFF2-40B4-BE49-F238E27FC236}">
                <a16:creationId xmlns:a16="http://schemas.microsoft.com/office/drawing/2014/main" id="{52FF6B1F-4512-47B6-B005-84C9CDC09FEA}"/>
              </a:ext>
            </a:extLst>
          </p:cNvPr>
          <p:cNvSpPr/>
          <p:nvPr/>
        </p:nvSpPr>
        <p:spPr>
          <a:xfrm>
            <a:off x="3120078" y="1102692"/>
            <a:ext cx="2952324" cy="2992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증정품쿠폰은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사용안함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주문건에는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적용되지 않고 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쿠폰의 남은 사용가능기간 내에 </a:t>
            </a:r>
            <a:r>
              <a:rPr lang="ko-KR" alt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주문시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적용할 수 있습니다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20078" y="1527916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레티놀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시카흔적</a:t>
            </a:r>
            <a:r>
              <a:rPr lang="ko-KR" altLang="en-US" sz="800" b="1" dirty="0" smtClean="0"/>
              <a:t> 앰플 </a:t>
            </a:r>
            <a:r>
              <a:rPr lang="en-US" altLang="ko-KR" sz="800" b="1" dirty="0" smtClean="0"/>
              <a:t>7ml+1ml</a:t>
            </a:r>
            <a:endParaRPr lang="ko-KR" altLang="en-US" sz="800" b="1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67610"/>
              </p:ext>
            </p:extLst>
          </p:nvPr>
        </p:nvGraphicFramePr>
        <p:xfrm>
          <a:off x="5020808" y="1544376"/>
          <a:ext cx="1029468" cy="19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사용안함</a:t>
                      </a:r>
                      <a:endParaRPr lang="ko-KR" altLang="en-US" sz="7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120078" y="2902892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지니</a:t>
            </a:r>
            <a:r>
              <a:rPr lang="en-US" altLang="ko-KR" sz="800" b="1" dirty="0" smtClean="0"/>
              <a:t>TV </a:t>
            </a:r>
            <a:r>
              <a:rPr lang="ko-KR" altLang="en-US" sz="800" b="1" dirty="0" err="1" smtClean="0"/>
              <a:t>레티놀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사은품쿠폰</a:t>
            </a:r>
            <a:endParaRPr lang="ko-KR" altLang="en-US" sz="800" b="1" dirty="0"/>
          </a:p>
        </p:txBody>
      </p:sp>
      <p:grpSp>
        <p:nvGrpSpPr>
          <p:cNvPr id="5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5517" y="3355571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3553635" y="3490875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20412" y="4060669"/>
            <a:ext cx="29298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만원 결제 시 사용가능/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마케팅&amp;앱푸시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수신동의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5517" y="4371365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533903" y="4336125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화산송이폼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30g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53635" y="4506669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증정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25517" y="2459677"/>
            <a:ext cx="312441" cy="33075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533903" y="2424437"/>
            <a:ext cx="14382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/>
              <a:t>레티놀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시카</a:t>
            </a:r>
            <a:r>
              <a:rPr lang="ko-KR" altLang="en-US" sz="800" b="1" dirty="0"/>
              <a:t> 흔적 앰플 </a:t>
            </a:r>
            <a:r>
              <a:rPr lang="en-US" altLang="ko-KR" sz="800" b="1" dirty="0" smtClean="0"/>
              <a:t>1ml</a:t>
            </a:r>
            <a:endParaRPr lang="ko-KR" altLang="en-US" sz="800" dirty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53635" y="2594981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7</a:t>
            </a:r>
            <a:r>
              <a:rPr lang="ko-KR" altLang="en-US" sz="800" dirty="0" smtClean="0"/>
              <a:t>개 증정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20078" y="1743025"/>
            <a:ext cx="2273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만원 이상 결제 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결제 단계에서 자동 적용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17545"/>
              </p:ext>
            </p:extLst>
          </p:nvPr>
        </p:nvGraphicFramePr>
        <p:xfrm>
          <a:off x="5020808" y="2896703"/>
          <a:ext cx="1029468" cy="19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0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사용안함</a:t>
                      </a:r>
                      <a:endParaRPr lang="ko-KR" altLang="en-US" sz="7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120078" y="3121590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지니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TV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레티놀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사은품쿠폰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20078" y="3830783"/>
            <a:ext cx="18117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앱플래시세일</a:t>
            </a:r>
            <a:r>
              <a:rPr lang="en-US" altLang="ko-KR" sz="800" b="1" dirty="0" smtClean="0"/>
              <a:t>]</a:t>
            </a:r>
            <a:r>
              <a:rPr lang="ko-KR" altLang="en-US" sz="800" b="1" dirty="0" err="1" smtClean="0"/>
              <a:t>화산송이폼</a:t>
            </a:r>
            <a:r>
              <a:rPr lang="en-US" altLang="ko-KR" sz="800" b="1" dirty="0" smtClean="0"/>
              <a:t>30g </a:t>
            </a:r>
            <a:r>
              <a:rPr lang="ko-KR" altLang="en-US" sz="800" b="1" dirty="0" smtClean="0"/>
              <a:t>증정</a:t>
            </a:r>
            <a:endParaRPr lang="ko-KR" altLang="en-US" sz="800" b="1" dirty="0"/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313" y="15273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84386"/>
              </p:ext>
            </p:extLst>
          </p:nvPr>
        </p:nvGraphicFramePr>
        <p:xfrm>
          <a:off x="5020808" y="3830783"/>
          <a:ext cx="1026680" cy="16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53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사용안함</a:t>
                      </a:r>
                      <a:endParaRPr lang="ko-KR" altLang="en-US" sz="7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313" y="38003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183767" y="5455359"/>
            <a:ext cx="1893895" cy="10886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제품선택증정품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{3}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종을 선택해주세요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필수선택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사항입니다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728927" y="6103153"/>
            <a:ext cx="864096" cy="2326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56194" y="5435672"/>
            <a:ext cx="2021161" cy="11083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구매금액대별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선택증정품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택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증정품받기를 원치 않으시면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선택하기 팝업에서 증정품안받기를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체크해주세요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8215785" y="6192963"/>
            <a:ext cx="864096" cy="2326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767" y="53473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194" y="53513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24796" y="550871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dirty="0"/>
          </a:p>
        </p:txBody>
      </p:sp>
      <p:sp>
        <p:nvSpPr>
          <p:cNvPr id="91" name="직사각형 90"/>
          <p:cNvSpPr/>
          <p:nvPr/>
        </p:nvSpPr>
        <p:spPr>
          <a:xfrm>
            <a:off x="7708270" y="5508713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519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219264</TotalTime>
  <Words>2699</Words>
  <Application>Microsoft Office PowerPoint</Application>
  <PresentationFormat>와이드스크린</PresentationFormat>
  <Paragraphs>628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color-emoji</vt:lpstr>
      <vt:lpstr>굴림</vt:lpstr>
      <vt:lpstr>맑은 고딕</vt:lpstr>
      <vt:lpstr>Arial</vt:lpstr>
      <vt:lpstr>Segoe UI</vt:lpstr>
      <vt:lpstr>Segoe UI Symbol</vt:lpstr>
      <vt:lpstr>Wingdings 2</vt:lpstr>
      <vt:lpstr>Office 테마</vt:lpstr>
      <vt:lpstr>PowerPoint 프레젠테이션</vt:lpstr>
      <vt:lpstr>Version History #1</vt:lpstr>
      <vt:lpstr>결제</vt:lpstr>
      <vt:lpstr>결제</vt:lpstr>
      <vt:lpstr>결제</vt:lpstr>
      <vt:lpstr>결제</vt:lpstr>
      <vt:lpstr>결제</vt:lpstr>
      <vt:lpstr>결제</vt:lpstr>
      <vt:lpstr>결제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4507</cp:revision>
  <cp:lastPrinted>2022-10-17T06:12:39Z</cp:lastPrinted>
  <dcterms:created xsi:type="dcterms:W3CDTF">2018-04-18T08:51:39Z</dcterms:created>
  <dcterms:modified xsi:type="dcterms:W3CDTF">2024-05-30T02:10:38Z</dcterms:modified>
</cp:coreProperties>
</file>