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3" r:id="rId3"/>
    <p:sldId id="1500" r:id="rId4"/>
    <p:sldId id="1508" r:id="rId5"/>
    <p:sldId id="1503" r:id="rId6"/>
    <p:sldId id="1539" r:id="rId7"/>
    <p:sldId id="1502" r:id="rId8"/>
    <p:sldId id="1523" r:id="rId9"/>
    <p:sldId id="1504" r:id="rId10"/>
    <p:sldId id="1525" r:id="rId11"/>
    <p:sldId id="1524" r:id="rId12"/>
    <p:sldId id="1530" r:id="rId13"/>
    <p:sldId id="1526" r:id="rId14"/>
    <p:sldId id="1527" r:id="rId15"/>
    <p:sldId id="1514" r:id="rId16"/>
    <p:sldId id="1519" r:id="rId17"/>
    <p:sldId id="1517" r:id="rId18"/>
    <p:sldId id="1512" r:id="rId19"/>
    <p:sldId id="1520" r:id="rId20"/>
    <p:sldId id="1513" r:id="rId21"/>
    <p:sldId id="1522" r:id="rId22"/>
    <p:sldId id="1521" r:id="rId23"/>
    <p:sldId id="1538" r:id="rId24"/>
    <p:sldId id="1533" r:id="rId25"/>
    <p:sldId id="1537" r:id="rId26"/>
    <p:sldId id="1535" r:id="rId27"/>
    <p:sldId id="1536" r:id="rId2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FD976FC-F6CD-4CEF-A0DB-463D0CB5FF0D}">
          <p14:sldIdLst>
            <p14:sldId id="256"/>
            <p14:sldId id="263"/>
          </p14:sldIdLst>
        </p14:section>
        <p14:section name="결제" id="{A3E1F4F8-ED28-48C8-8638-0393EAB5AF2E}">
          <p14:sldIdLst>
            <p14:sldId id="1500"/>
            <p14:sldId id="1508"/>
            <p14:sldId id="1503"/>
            <p14:sldId id="1539"/>
            <p14:sldId id="1502"/>
            <p14:sldId id="1523"/>
            <p14:sldId id="1504"/>
            <p14:sldId id="1525"/>
            <p14:sldId id="1524"/>
            <p14:sldId id="1530"/>
          </p14:sldIdLst>
        </p14:section>
        <p14:section name="도움말 레이어" id="{1B15EDE8-C3F7-49E1-8B4F-2FED88E70F02}">
          <p14:sldIdLst>
            <p14:sldId id="1526"/>
            <p14:sldId id="1527"/>
          </p14:sldIdLst>
        </p14:section>
        <p14:section name="주소검색" id="{A18252C6-DD29-4324-8E0F-BCE29C0A5EBF}">
          <p14:sldIdLst>
            <p14:sldId id="1514"/>
            <p14:sldId id="1519"/>
            <p14:sldId id="1517"/>
          </p14:sldIdLst>
        </p14:section>
        <p14:section name="배송지목록" id="{7A4AEC03-DC37-4C95-9197-352429A5E712}">
          <p14:sldIdLst>
            <p14:sldId id="1512"/>
            <p14:sldId id="1520"/>
          </p14:sldIdLst>
        </p14:section>
        <p14:section name="배송지정보" id="{EC40CDC7-0DC9-46D9-AFDB-6BB609980CC3}">
          <p14:sldIdLst>
            <p14:sldId id="1513"/>
            <p14:sldId id="1522"/>
            <p14:sldId id="1521"/>
            <p14:sldId id="1538"/>
          </p14:sldIdLst>
        </p14:section>
        <p14:section name="주문완료" id="{8A19DDE3-D664-4A34-A425-0AB5A22F0E18}">
          <p14:sldIdLst>
            <p14:sldId id="1533"/>
            <p14:sldId id="1537"/>
            <p14:sldId id="1535"/>
            <p14:sldId id="1536"/>
          </p14:sldIdLst>
        </p14:section>
      </p14:sectionLst>
    </p:ext>
    <p:ext uri="{EFAFB233-063F-42B5-8137-9DF3F51BA10A}">
      <p15:sldGuideLst xmlns:p15="http://schemas.microsoft.com/office/powerpoint/2012/main">
        <p15:guide id="1" orient="horz" pos="572" userDrawn="1">
          <p15:clr>
            <a:srgbClr val="A4A3A4"/>
          </p15:clr>
        </p15:guide>
        <p15:guide id="2" pos="3205" userDrawn="1">
          <p15:clr>
            <a:srgbClr val="A4A3A4"/>
          </p15:clr>
        </p15:guide>
        <p15:guide id="5" pos="574" userDrawn="1">
          <p15:clr>
            <a:srgbClr val="A4A3A4"/>
          </p15:clr>
        </p15:guide>
        <p15:guide id="10" orient="horz" pos="3385" userDrawn="1">
          <p15:clr>
            <a:srgbClr val="A4A3A4"/>
          </p15:clr>
        </p15:guide>
        <p15:guide id="11" orient="horz" pos="391" userDrawn="1">
          <p15:clr>
            <a:srgbClr val="A4A3A4"/>
          </p15:clr>
        </p15:guide>
        <p15:guide id="12" pos="5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5D2FD1"/>
    <a:srgbClr val="D828B6"/>
    <a:srgbClr val="000000"/>
    <a:srgbClr val="D9D9D9"/>
    <a:srgbClr val="F2F2F2"/>
    <a:srgbClr val="8FAADC"/>
    <a:srgbClr val="0000FF"/>
    <a:srgbClr val="C00000"/>
    <a:srgbClr val="00BC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6391" autoAdjust="0"/>
  </p:normalViewPr>
  <p:slideViewPr>
    <p:cSldViewPr>
      <p:cViewPr varScale="1">
        <p:scale>
          <a:sx n="94" d="100"/>
          <a:sy n="94" d="100"/>
        </p:scale>
        <p:origin x="696" y="-120"/>
      </p:cViewPr>
      <p:guideLst>
        <p:guide orient="horz" pos="572"/>
        <p:guide pos="3205"/>
        <p:guide pos="574"/>
        <p:guide orient="horz" pos="3385"/>
        <p:guide orient="horz" pos="391"/>
        <p:guide pos="5155"/>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howGuides="1">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sz="quarter" idx="1"/>
          </p:nvPr>
        </p:nvSpPr>
        <p:spPr>
          <a:xfrm>
            <a:off x="3850444" y="0"/>
            <a:ext cx="2945659" cy="498056"/>
          </a:xfrm>
          <a:prstGeom prst="rect">
            <a:avLst/>
          </a:prstGeom>
        </p:spPr>
        <p:txBody>
          <a:bodyPr vert="horz" lIns="95557" tIns="47778" rIns="95557" bIns="47778" rtlCol="0"/>
          <a:lstStyle>
            <a:lvl1pPr algn="r">
              <a:defRPr sz="1300"/>
            </a:lvl1pPr>
          </a:lstStyle>
          <a:p>
            <a:fld id="{821777BE-CA2A-4794-AAF6-4255D016CCDF}" type="datetimeFigureOut">
              <a:rPr lang="ko-KR" altLang="en-US" smtClean="0"/>
              <a:t>2024-07-08</a:t>
            </a:fld>
            <a:endParaRPr lang="ko-KR" altLang="en-US"/>
          </a:p>
        </p:txBody>
      </p:sp>
      <p:sp>
        <p:nvSpPr>
          <p:cNvPr id="4" name="바닥글 개체 틀 3"/>
          <p:cNvSpPr>
            <a:spLocks noGrp="1"/>
          </p:cNvSpPr>
          <p:nvPr>
            <p:ph type="ftr" sz="quarter" idx="2"/>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50444" y="9428585"/>
            <a:ext cx="2945659" cy="498055"/>
          </a:xfrm>
          <a:prstGeom prst="rect">
            <a:avLst/>
          </a:prstGeom>
        </p:spPr>
        <p:txBody>
          <a:bodyPr vert="horz" lIns="95557" tIns="47778" rIns="95557" bIns="47778" rtlCol="0" anchor="b"/>
          <a:lstStyle>
            <a:lvl1pPr algn="r">
              <a:defRPr sz="1300"/>
            </a:lvl1pPr>
          </a:lstStyle>
          <a:p>
            <a:fld id="{1FA78CE8-3046-4A6F-B16C-64F64F6CFB41}" type="slidenum">
              <a:rPr lang="ko-KR" altLang="en-US" smtClean="0"/>
              <a:t>‹#›</a:t>
            </a:fld>
            <a:endParaRPr lang="ko-KR" altLang="en-US"/>
          </a:p>
        </p:txBody>
      </p:sp>
    </p:spTree>
    <p:extLst>
      <p:ext uri="{BB962C8B-B14F-4D97-AF65-F5344CB8AC3E}">
        <p14:creationId xmlns:p14="http://schemas.microsoft.com/office/powerpoint/2010/main" val="30335404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idx="1"/>
          </p:nvPr>
        </p:nvSpPr>
        <p:spPr>
          <a:xfrm>
            <a:off x="3850444" y="0"/>
            <a:ext cx="2945659" cy="498056"/>
          </a:xfrm>
          <a:prstGeom prst="rect">
            <a:avLst/>
          </a:prstGeom>
        </p:spPr>
        <p:txBody>
          <a:bodyPr vert="horz" lIns="95557" tIns="47778" rIns="95557" bIns="47778" rtlCol="0"/>
          <a:lstStyle>
            <a:lvl1pPr algn="r">
              <a:defRPr sz="1300"/>
            </a:lvl1pPr>
          </a:lstStyle>
          <a:p>
            <a:fld id="{842D98B4-3167-41AF-8D55-234B1FD2CD86}" type="datetimeFigureOut">
              <a:rPr lang="ko-KR" altLang="en-US" smtClean="0"/>
              <a:t>2024-07-08</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57" tIns="47778" rIns="95557" bIns="47778"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5557" tIns="47778" rIns="95557" bIns="4777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428585"/>
            <a:ext cx="2945659" cy="498055"/>
          </a:xfrm>
          <a:prstGeom prst="rect">
            <a:avLst/>
          </a:prstGeom>
        </p:spPr>
        <p:txBody>
          <a:bodyPr vert="horz" lIns="95557" tIns="47778" rIns="95557" bIns="47778" rtlCol="0" anchor="b"/>
          <a:lstStyle>
            <a:lvl1pPr algn="r">
              <a:defRPr sz="1300"/>
            </a:lvl1pPr>
          </a:lstStyle>
          <a:p>
            <a:fld id="{1D8BDFA2-A74A-40EE-8360-B385A107A97C}" type="slidenum">
              <a:rPr lang="ko-KR" altLang="en-US" smtClean="0"/>
              <a:t>‹#›</a:t>
            </a:fld>
            <a:endParaRPr lang="ko-KR" altLang="en-US"/>
          </a:p>
        </p:txBody>
      </p:sp>
    </p:spTree>
    <p:extLst>
      <p:ext uri="{BB962C8B-B14F-4D97-AF65-F5344CB8AC3E}">
        <p14:creationId xmlns:p14="http://schemas.microsoft.com/office/powerpoint/2010/main" val="2839793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a:t>
            </a:fld>
            <a:endParaRPr lang="ko-KR" altLang="en-US"/>
          </a:p>
        </p:txBody>
      </p:sp>
    </p:spTree>
    <p:extLst>
      <p:ext uri="{BB962C8B-B14F-4D97-AF65-F5344CB8AC3E}">
        <p14:creationId xmlns:p14="http://schemas.microsoft.com/office/powerpoint/2010/main" val="384817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15</a:t>
            </a:fld>
            <a:endParaRPr lang="ko-KR" altLang="en-US"/>
          </a:p>
        </p:txBody>
      </p:sp>
    </p:spTree>
    <p:extLst>
      <p:ext uri="{BB962C8B-B14F-4D97-AF65-F5344CB8AC3E}">
        <p14:creationId xmlns:p14="http://schemas.microsoft.com/office/powerpoint/2010/main" val="382912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16</a:t>
            </a:fld>
            <a:endParaRPr lang="ko-KR" altLang="en-US"/>
          </a:p>
        </p:txBody>
      </p:sp>
    </p:spTree>
    <p:extLst>
      <p:ext uri="{BB962C8B-B14F-4D97-AF65-F5344CB8AC3E}">
        <p14:creationId xmlns:p14="http://schemas.microsoft.com/office/powerpoint/2010/main" val="367814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6" name="그림 5" descr="Untitled-1.png"/>
          <p:cNvPicPr>
            <a:picLocks noChangeAspect="1"/>
          </p:cNvPicPr>
          <p:nvPr userDrawn="1"/>
        </p:nvPicPr>
        <p:blipFill>
          <a:blip r:embed="rId2" cstate="print"/>
          <a:srcRect t="15099" r="29625"/>
          <a:stretch>
            <a:fillRect/>
          </a:stretch>
        </p:blipFill>
        <p:spPr>
          <a:xfrm>
            <a:off x="5214538" y="9538"/>
            <a:ext cx="6969224" cy="5822504"/>
          </a:xfrm>
          <a:prstGeom prst="rect">
            <a:avLst/>
          </a:prstGeom>
        </p:spPr>
      </p:pic>
    </p:spTree>
    <p:extLst>
      <p:ext uri="{BB962C8B-B14F-4D97-AF65-F5344CB8AC3E}">
        <p14:creationId xmlns:p14="http://schemas.microsoft.com/office/powerpoint/2010/main" val="31204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365969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06473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1165618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378055570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Tree>
    <p:extLst>
      <p:ext uri="{BB962C8B-B14F-4D97-AF65-F5344CB8AC3E}">
        <p14:creationId xmlns:p14="http://schemas.microsoft.com/office/powerpoint/2010/main" val="17066282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7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표 2"/>
          <p:cNvGraphicFramePr>
            <a:graphicFrameLocks noGrp="1"/>
          </p:cNvGraphicFramePr>
          <p:nvPr userDrawn="1">
            <p:extLst>
              <p:ext uri="{D42A27DB-BD31-4B8C-83A1-F6EECF244321}">
                <p14:modId xmlns:p14="http://schemas.microsoft.com/office/powerpoint/2010/main" val="1320103044"/>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F87B1F06-65BD-9E92-72D5-FB142E47626C}"/>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CA1A3AB5-EBDC-C222-6149-BA21C91C6878}"/>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C92A7F53-56B3-1B50-7548-79A9B7CE2004}"/>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Tree>
    <p:extLst>
      <p:ext uri="{BB962C8B-B14F-4D97-AF65-F5344CB8AC3E}">
        <p14:creationId xmlns:p14="http://schemas.microsoft.com/office/powerpoint/2010/main" val="16510119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201019062"/>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4126621649"/>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02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59079"/>
            <a:ext cx="8910258" cy="618936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13" name="표 12"/>
          <p:cNvGraphicFramePr>
            <a:graphicFrameLocks noGrp="1"/>
          </p:cNvGraphicFramePr>
          <p:nvPr userDrawn="1">
            <p:extLst>
              <p:ext uri="{D42A27DB-BD31-4B8C-83A1-F6EECF244321}">
                <p14:modId xmlns:p14="http://schemas.microsoft.com/office/powerpoint/2010/main" val="3410625756"/>
              </p:ext>
            </p:extLst>
          </p:nvPr>
        </p:nvGraphicFramePr>
        <p:xfrm>
          <a:off x="5209186" y="670945"/>
          <a:ext cx="2999014" cy="5727975"/>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5">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Group 157">
            <a:extLst>
              <a:ext uri="{FF2B5EF4-FFF2-40B4-BE49-F238E27FC236}">
                <a16:creationId xmlns:a16="http://schemas.microsoft.com/office/drawing/2014/main" id="{7FC650D1-4CA5-05DA-0D5C-99648AE52345}"/>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8" name="제목 1">
            <a:extLst>
              <a:ext uri="{FF2B5EF4-FFF2-40B4-BE49-F238E27FC236}">
                <a16:creationId xmlns:a16="http://schemas.microsoft.com/office/drawing/2014/main" id="{3344CA86-4C68-2870-F9D3-D93ED899F6F6}"/>
              </a:ext>
            </a:extLst>
          </p:cNvPr>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9" name="부제목 2">
            <a:extLst>
              <a:ext uri="{FF2B5EF4-FFF2-40B4-BE49-F238E27FC236}">
                <a16:creationId xmlns:a16="http://schemas.microsoft.com/office/drawing/2014/main" id="{7D7114B9-B157-BC35-2229-2B623FFBC3A7}"/>
              </a:ext>
            </a:extLst>
          </p:cNvPr>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graphicFrame>
        <p:nvGraphicFramePr>
          <p:cNvPr id="17" name="표 16">
            <a:extLst>
              <a:ext uri="{FF2B5EF4-FFF2-40B4-BE49-F238E27FC236}">
                <a16:creationId xmlns:a16="http://schemas.microsoft.com/office/drawing/2014/main" id="{97DF4B90-B03C-BFEB-0DEB-5B3FE661899E}"/>
              </a:ext>
            </a:extLst>
          </p:cNvPr>
          <p:cNvGraphicFramePr>
            <a:graphicFrameLocks noGrp="1"/>
          </p:cNvGraphicFramePr>
          <p:nvPr userDrawn="1">
            <p:extLst>
              <p:ext uri="{D42A27DB-BD31-4B8C-83A1-F6EECF244321}">
                <p14:modId xmlns:p14="http://schemas.microsoft.com/office/powerpoint/2010/main" val="2768272188"/>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8" name="직선 연결선 17">
            <a:extLst>
              <a:ext uri="{FF2B5EF4-FFF2-40B4-BE49-F238E27FC236}">
                <a16:creationId xmlns:a16="http://schemas.microsoft.com/office/drawing/2014/main" id="{3BDF8453-A6A6-5F3C-D9D4-C8353BD8C536}"/>
              </a:ext>
            </a:extLst>
          </p:cNvPr>
          <p:cNvCxnSpPr>
            <a:cxnSpLocks/>
          </p:cNvCxnSpPr>
          <p:nvPr userDrawn="1"/>
        </p:nvCxnSpPr>
        <p:spPr>
          <a:xfrm>
            <a:off x="4502383" y="478559"/>
            <a:ext cx="212" cy="6221094"/>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10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1609092346"/>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ext uri="{D42A27DB-BD31-4B8C-83A1-F6EECF244321}">
                <p14:modId xmlns:p14="http://schemas.microsoft.com/office/powerpoint/2010/main" val="801460883"/>
              </p:ext>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6270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사용자 지정 레이아웃">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41470903-B30D-4D55-A5F4-ECBF989F771D}"/>
              </a:ext>
            </a:extLst>
          </p:cNvPr>
          <p:cNvSpPr/>
          <p:nvPr userDrawn="1"/>
        </p:nvSpPr>
        <p:spPr>
          <a:xfrm>
            <a:off x="51267" y="459079"/>
            <a:ext cx="8910258" cy="618993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sp>
        <p:nvSpPr>
          <p:cNvPr id="18" name="직사각형 17"/>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aphicFrame>
        <p:nvGraphicFramePr>
          <p:cNvPr id="3" name="Group 157">
            <a:extLst>
              <a:ext uri="{FF2B5EF4-FFF2-40B4-BE49-F238E27FC236}">
                <a16:creationId xmlns:a16="http://schemas.microsoft.com/office/drawing/2014/main" id="{4DC212CE-5659-F950-BD14-ED7A4D551D37}"/>
              </a:ext>
            </a:extLst>
          </p:cNvPr>
          <p:cNvGraphicFramePr>
            <a:graphicFrameLocks noGrp="1"/>
          </p:cNvGraphicFramePr>
          <p:nvPr userDrawn="1"/>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graphicFrame>
        <p:nvGraphicFramePr>
          <p:cNvPr id="4" name="표 3">
            <a:extLst>
              <a:ext uri="{FF2B5EF4-FFF2-40B4-BE49-F238E27FC236}">
                <a16:creationId xmlns:a16="http://schemas.microsoft.com/office/drawing/2014/main" id="{DBC8A8C7-12DA-B562-AA7B-F30C4AAE1F51}"/>
              </a:ext>
            </a:extLst>
          </p:cNvPr>
          <p:cNvGraphicFramePr>
            <a:graphicFrameLocks noGrp="1"/>
          </p:cNvGraphicFramePr>
          <p:nvPr userDrawn="1">
            <p:extLst>
              <p:ext uri="{D42A27DB-BD31-4B8C-83A1-F6EECF244321}">
                <p14:modId xmlns:p14="http://schemas.microsoft.com/office/powerpoint/2010/main" val="4287435763"/>
              </p:ext>
            </p:extLst>
          </p:nvPr>
        </p:nvGraphicFramePr>
        <p:xfrm>
          <a:off x="788753" y="670947"/>
          <a:ext cx="2999014" cy="5727974"/>
        </p:xfrm>
        <a:graphic>
          <a:graphicData uri="http://schemas.openxmlformats.org/drawingml/2006/table">
            <a:tbl>
              <a:tblPr/>
              <a:tblGrid>
                <a:gridCol w="2999014">
                  <a:extLst>
                    <a:ext uri="{9D8B030D-6E8A-4147-A177-3AD203B41FA5}">
                      <a16:colId xmlns:a16="http://schemas.microsoft.com/office/drawing/2014/main" val="20000"/>
                    </a:ext>
                  </a:extLst>
                </a:gridCol>
              </a:tblGrid>
              <a:tr h="5727974">
                <a:tc>
                  <a:txBody>
                    <a:bodyPr/>
                    <a:lstStyle/>
                    <a:p>
                      <a:pPr marL="0" algn="l" defTabSz="914400" rtl="0" eaLnBrk="1" fontAlgn="b" latinLnBrk="1" hangingPunct="1"/>
                      <a:endParaRPr lang="en-US" altLang="ko-KR" sz="1200" b="0" kern="1200" dirty="0">
                        <a:solidFill>
                          <a:srgbClr val="000000"/>
                        </a:solidFill>
                        <a:effectLst/>
                        <a:latin typeface="+mn-ea"/>
                        <a:ea typeface="+mn-ea"/>
                        <a:cs typeface="+mn-cs"/>
                      </a:endParaRPr>
                    </a:p>
                  </a:txBody>
                  <a:tcPr marL="72000" marR="72000" marT="36000" marB="36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표 19"/>
          <p:cNvGraphicFramePr>
            <a:graphicFrameLocks noGrp="1"/>
          </p:cNvGraphicFramePr>
          <p:nvPr userDrawn="1">
            <p:extLst/>
          </p:nvPr>
        </p:nvGraphicFramePr>
        <p:xfrm>
          <a:off x="789201" y="656600"/>
          <a:ext cx="2998566" cy="432000"/>
        </p:xfrm>
        <a:graphic>
          <a:graphicData uri="http://schemas.openxmlformats.org/drawingml/2006/table">
            <a:tbl>
              <a:tblPr firstRow="1" bandRow="1">
                <a:tableStyleId>{5C22544A-7EE6-4342-B048-85BDC9FD1C3A}</a:tableStyleId>
              </a:tblPr>
              <a:tblGrid>
                <a:gridCol w="2636547">
                  <a:extLst>
                    <a:ext uri="{9D8B030D-6E8A-4147-A177-3AD203B41FA5}">
                      <a16:colId xmlns:a16="http://schemas.microsoft.com/office/drawing/2014/main" val="20000"/>
                    </a:ext>
                  </a:extLst>
                </a:gridCol>
                <a:gridCol w="362019">
                  <a:extLst>
                    <a:ext uri="{9D8B030D-6E8A-4147-A177-3AD203B41FA5}">
                      <a16:colId xmlns:a16="http://schemas.microsoft.com/office/drawing/2014/main" val="20003"/>
                    </a:ext>
                  </a:extLst>
                </a:gridCol>
              </a:tblGrid>
              <a:tr h="432000">
                <a:tc>
                  <a:txBody>
                    <a:bodyPr/>
                    <a:lstStyle/>
                    <a:p>
                      <a:pPr marL="0" marR="0" indent="0" algn="ctr" defTabSz="925513" rtl="0" eaLnBrk="1" fontAlgn="auto" latinLnBrk="1" hangingPunct="1">
                        <a:lnSpc>
                          <a:spcPct val="100000"/>
                        </a:lnSpc>
                        <a:spcBef>
                          <a:spcPts val="0"/>
                        </a:spcBef>
                        <a:spcAft>
                          <a:spcPts val="0"/>
                        </a:spcAft>
                        <a:buClrTx/>
                        <a:buSzTx/>
                        <a:buFontTx/>
                        <a:buNone/>
                        <a:tabLst/>
                        <a:defRPr/>
                      </a:pPr>
                      <a:endParaRPr lang="en-US" altLang="ko-KR" sz="800" b="0" dirty="0">
                        <a:solidFill>
                          <a:schemeClr val="bg1">
                            <a:lumMod val="75000"/>
                          </a:schemeClr>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tc>
                  <a:txBody>
                    <a:bodyPr/>
                    <a:lstStyle/>
                    <a:p>
                      <a:pPr marL="0" marR="0" lvl="0" indent="0" algn="ctr" defTabSz="925513" rtl="0" eaLnBrk="1" fontAlgn="auto" latinLnBrk="1" hangingPunct="1">
                        <a:lnSpc>
                          <a:spcPct val="100000"/>
                        </a:lnSpc>
                        <a:spcBef>
                          <a:spcPts val="0"/>
                        </a:spcBef>
                        <a:spcAft>
                          <a:spcPts val="0"/>
                        </a:spcAft>
                        <a:buClrTx/>
                        <a:buSzTx/>
                        <a:buFontTx/>
                        <a:buNone/>
                        <a:tabLst/>
                        <a:defRPr/>
                      </a:pPr>
                      <a:r>
                        <a:rPr lang="ko-KR" altLang="en-US" sz="1000" b="0" dirty="0">
                          <a:solidFill>
                            <a:schemeClr val="tx1">
                              <a:lumMod val="50000"/>
                              <a:lumOff val="50000"/>
                            </a:schemeClr>
                          </a:solidFill>
                          <a:latin typeface="Segoe UI Symbol" panose="020B0502040204020203" pitchFamily="34" charset="0"/>
                          <a:ea typeface="+mn-ea"/>
                        </a:rPr>
                        <a:t>✕</a:t>
                      </a:r>
                      <a:endParaRPr lang="en-US" altLang="ko-KR" sz="1000" b="0" dirty="0">
                        <a:solidFill>
                          <a:schemeClr val="tx1">
                            <a:lumMod val="50000"/>
                            <a:lumOff val="50000"/>
                          </a:schemeClr>
                        </a:solidFill>
                      </a:endParaRPr>
                    </a:p>
                  </a:txBody>
                  <a:tcPr marL="0" marR="0" marT="0" marB="0"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3175" cap="flat" cmpd="sng" algn="ctr">
                      <a:noFill/>
                      <a:prstDash val="solid"/>
                      <a:round/>
                      <a:headEnd type="none" w="med" len="med"/>
                      <a:tailEnd type="none" w="med" len="med"/>
                    </a:lnTlToBr>
                    <a:lnBlToTr w="3175" cap="flat" cmpd="sng" algn="ctr">
                      <a:noFill/>
                      <a:prstDash val="solid"/>
                      <a:round/>
                      <a:headEnd type="none" w="med" len="med"/>
                      <a:tailEnd type="none" w="med" len="me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6986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3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9" name="직사각형 8"/>
          <p:cNvSpPr/>
          <p:nvPr userDrawn="1"/>
        </p:nvSpPr>
        <p:spPr>
          <a:xfrm>
            <a:off x="0" y="3068960"/>
            <a:ext cx="662523" cy="7200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10" name="Straight Connector 5"/>
          <p:cNvCxnSpPr/>
          <p:nvPr userDrawn="1"/>
        </p:nvCxnSpPr>
        <p:spPr>
          <a:xfrm>
            <a:off x="777407" y="3804138"/>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a:off x="777407" y="4303054"/>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6"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8" name="직선 연결선 7"/>
          <p:cNvCxnSpPr/>
          <p:nvPr userDrawn="1"/>
        </p:nvCxnSpPr>
        <p:spPr>
          <a:xfrm flipV="1">
            <a:off x="6099387" y="369117"/>
            <a:ext cx="0" cy="6279332"/>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15754206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4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3" name="부제목 2"/>
          <p:cNvSpPr>
            <a:spLocks noGrp="1"/>
          </p:cNvSpPr>
          <p:nvPr>
            <p:ph type="subTitle" idx="1"/>
          </p:nvPr>
        </p:nvSpPr>
        <p:spPr>
          <a:xfrm>
            <a:off x="2060896"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3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1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a:spLocks noGrp="1"/>
          </p:cNvSpPr>
          <p:nvPr>
            <p:ph type="subTitle" idx="1"/>
          </p:nvPr>
        </p:nvSpPr>
        <p:spPr>
          <a:xfrm>
            <a:off x="3041971"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마스터 부제목 스타일 편집</a:t>
            </a:r>
          </a:p>
        </p:txBody>
      </p:sp>
    </p:spTree>
    <p:extLst>
      <p:ext uri="{BB962C8B-B14F-4D97-AF65-F5344CB8AC3E}">
        <p14:creationId xmlns:p14="http://schemas.microsoft.com/office/powerpoint/2010/main" val="3817924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a:t>마스터 제목 스타일 편집</a:t>
            </a:r>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94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제목 1"/>
          <p:cNvSpPr>
            <a:spLocks noGrp="1"/>
          </p:cNvSpPr>
          <p:nvPr>
            <p:ph type="title"/>
          </p:nvPr>
        </p:nvSpPr>
        <p:spPr>
          <a:xfrm>
            <a:off x="838200" y="2636912"/>
            <a:ext cx="10515600" cy="1325563"/>
          </a:xfrm>
          <a:prstGeom prst="rect">
            <a:avLst/>
          </a:prstGeom>
        </p:spPr>
        <p:txBody>
          <a:bodyPr anchor="ctr"/>
          <a:lstStyle>
            <a:lvl1pPr algn="ctr">
              <a:defRPr sz="3600"/>
            </a:lvl1pPr>
          </a:lstStyle>
          <a:p>
            <a:r>
              <a:rPr lang="ko-KR" altLang="en-US" dirty="0"/>
              <a:t>마스터 제목 스타일 편집</a:t>
            </a:r>
          </a:p>
        </p:txBody>
      </p:sp>
    </p:spTree>
    <p:extLst>
      <p:ext uri="{BB962C8B-B14F-4D97-AF65-F5344CB8AC3E}">
        <p14:creationId xmlns:p14="http://schemas.microsoft.com/office/powerpoint/2010/main" val="222850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351363D-9B7C-4E8B-9EA3-0DAE8CE342AA}"/>
              </a:ext>
            </a:extLst>
          </p:cNvPr>
          <p:cNvSpPr/>
          <p:nvPr userDrawn="1"/>
        </p:nvSpPr>
        <p:spPr>
          <a:xfrm>
            <a:off x="53790" y="369117"/>
            <a:ext cx="12091193" cy="627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a:t>마스터 제목 스타일 편집</a:t>
            </a:r>
          </a:p>
        </p:txBody>
      </p:sp>
      <p:cxnSp>
        <p:nvCxnSpPr>
          <p:cNvPr id="3" name="직선 연결선 2"/>
          <p:cNvCxnSpPr>
            <a:stCxn id="9" idx="2"/>
            <a:endCxn id="9" idx="0"/>
          </p:cNvCxnSpPr>
          <p:nvPr userDrawn="1"/>
        </p:nvCxnSpPr>
        <p:spPr>
          <a:xfrm flipV="1">
            <a:off x="6099387" y="369117"/>
            <a:ext cx="0" cy="6279332"/>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3" name="직사각형 12"/>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00725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9C43386E-E424-4971-A012-186C51024BFD}"/>
              </a:ext>
            </a:extLst>
          </p:cNvPr>
          <p:cNvCxnSpPr/>
          <p:nvPr userDrawn="1"/>
        </p:nvCxnSpPr>
        <p:spPr>
          <a:xfrm>
            <a:off x="4566710" y="762003"/>
            <a:ext cx="0" cy="5961339"/>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413F0A93-F6AB-4764-87A1-3D2803C82EDD}"/>
              </a:ext>
            </a:extLst>
          </p:cNvPr>
          <p:cNvCxnSpPr>
            <a:cxnSpLocks/>
          </p:cNvCxnSpPr>
          <p:nvPr userDrawn="1"/>
        </p:nvCxnSpPr>
        <p:spPr>
          <a:xfrm>
            <a:off x="6091988" y="302363"/>
            <a:ext cx="0" cy="6346086"/>
          </a:xfrm>
          <a:prstGeom prst="line">
            <a:avLst/>
          </a:prstGeom>
          <a:ln>
            <a:solidFill>
              <a:srgbClr val="FF0000">
                <a:alpha val="40000"/>
              </a:srgbClr>
            </a:solidFill>
            <a:prstDash val="dashDot"/>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41470903-B30D-4D55-A5F4-ECBF989F771D}"/>
              </a:ext>
            </a:extLst>
          </p:cNvPr>
          <p:cNvSpPr/>
          <p:nvPr userDrawn="1"/>
        </p:nvSpPr>
        <p:spPr>
          <a:xfrm>
            <a:off x="47624" y="515263"/>
            <a:ext cx="12091249" cy="613318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800">
              <a:solidFill>
                <a:schemeClr val="tx1"/>
              </a:solidFill>
            </a:endParaRPr>
          </a:p>
        </p:txBody>
      </p:sp>
      <p:graphicFrame>
        <p:nvGraphicFramePr>
          <p:cNvPr id="14"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2773917258"/>
              </p:ext>
            </p:extLst>
          </p:nvPr>
        </p:nvGraphicFramePr>
        <p:xfrm>
          <a:off x="47624" y="47519"/>
          <a:ext cx="12091246" cy="431040"/>
        </p:xfrm>
        <a:graphic>
          <a:graphicData uri="http://schemas.openxmlformats.org/drawingml/2006/table">
            <a:tbl>
              <a:tblPr/>
              <a:tblGrid>
                <a:gridCol w="972244">
                  <a:extLst>
                    <a:ext uri="{9D8B030D-6E8A-4147-A177-3AD203B41FA5}">
                      <a16:colId xmlns:a16="http://schemas.microsoft.com/office/drawing/2014/main" val="20000"/>
                    </a:ext>
                  </a:extLst>
                </a:gridCol>
                <a:gridCol w="3990189">
                  <a:extLst>
                    <a:ext uri="{9D8B030D-6E8A-4147-A177-3AD203B41FA5}">
                      <a16:colId xmlns:a16="http://schemas.microsoft.com/office/drawing/2014/main" val="20001"/>
                    </a:ext>
                  </a:extLst>
                </a:gridCol>
                <a:gridCol w="1089813">
                  <a:extLst>
                    <a:ext uri="{9D8B030D-6E8A-4147-A177-3AD203B41FA5}">
                      <a16:colId xmlns:a16="http://schemas.microsoft.com/office/drawing/2014/main" val="20002"/>
                    </a:ext>
                  </a:extLst>
                </a:gridCol>
                <a:gridCol w="6039000">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err="1">
                          <a:ln>
                            <a:noFill/>
                          </a:ln>
                          <a:solidFill>
                            <a:schemeClr val="tx1"/>
                          </a:solidFill>
                          <a:effectLst/>
                          <a:latin typeface="맑은 고딕" pitchFamily="50" charset="-127"/>
                          <a:ea typeface="맑은 고딕" pitchFamily="50" charset="-127"/>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6806755"/>
                  </a:ext>
                </a:extLst>
              </a:tr>
            </a:tbl>
          </a:graphicData>
        </a:graphic>
      </p:graphicFrame>
      <p:sp>
        <p:nvSpPr>
          <p:cNvPr id="17" name="제목 1"/>
          <p:cNvSpPr>
            <a:spLocks noGrp="1"/>
          </p:cNvSpPr>
          <p:nvPr>
            <p:ph type="ctrTitle" hasCustomPrompt="1"/>
          </p:nvPr>
        </p:nvSpPr>
        <p:spPr>
          <a:xfrm>
            <a:off x="6107187" y="47328"/>
            <a:ext cx="6031686" cy="213090"/>
          </a:xfrm>
          <a:prstGeom prst="rect">
            <a:avLst/>
          </a:prstGeom>
        </p:spPr>
        <p:txBody>
          <a:bodyPr anchor="b"/>
          <a:lstStyle>
            <a:lvl1pPr algn="l">
              <a:defRPr sz="800"/>
            </a:lvl1pPr>
          </a:lstStyle>
          <a:p>
            <a:r>
              <a:rPr lang="ko-KR" altLang="en-US" dirty="0"/>
              <a:t>페이지명입력</a:t>
            </a:r>
          </a:p>
        </p:txBody>
      </p:sp>
      <p:sp>
        <p:nvSpPr>
          <p:cNvPr id="18" name="부제목 2"/>
          <p:cNvSpPr>
            <a:spLocks noGrp="1"/>
          </p:cNvSpPr>
          <p:nvPr>
            <p:ph type="subTitle" idx="1" hasCustomPrompt="1"/>
          </p:nvPr>
        </p:nvSpPr>
        <p:spPr>
          <a:xfrm>
            <a:off x="1012273" y="49659"/>
            <a:ext cx="3995955" cy="210759"/>
          </a:xfrm>
          <a:prstGeom prst="rect">
            <a:avLst/>
          </a:prstGeom>
        </p:spPr>
        <p:txBody>
          <a:bodyPr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cxnSp>
        <p:nvCxnSpPr>
          <p:cNvPr id="19" name="직선 연결선 18"/>
          <p:cNvCxnSpPr>
            <a:endCxn id="13" idx="0"/>
          </p:cNvCxnSpPr>
          <p:nvPr userDrawn="1"/>
        </p:nvCxnSpPr>
        <p:spPr>
          <a:xfrm flipH="1" flipV="1">
            <a:off x="6093249" y="515263"/>
            <a:ext cx="6138" cy="6133186"/>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5" name="직사각형 14"/>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80202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627219490"/>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9837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545423915"/>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81014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18128164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817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636486767"/>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화면아이디입력</a:t>
            </a:r>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423673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49299395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err="1">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a:t>페이지명입력</a:t>
            </a:r>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35654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1238568" y="6692311"/>
            <a:ext cx="900000" cy="114649"/>
          </a:xfrm>
          <a:prstGeom prst="rect">
            <a:avLst/>
          </a:prstGeom>
        </p:spPr>
      </p:pic>
    </p:spTree>
    <p:extLst>
      <p:ext uri="{BB962C8B-B14F-4D97-AF65-F5344CB8AC3E}">
        <p14:creationId xmlns:p14="http://schemas.microsoft.com/office/powerpoint/2010/main" val="923768271"/>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57" r:id="rId3"/>
    <p:sldLayoutId id="2147483649" r:id="rId4"/>
    <p:sldLayoutId id="2147483679" r:id="rId5"/>
    <p:sldLayoutId id="2147483682" r:id="rId6"/>
    <p:sldLayoutId id="2147483680" r:id="rId7"/>
    <p:sldLayoutId id="2147483681" r:id="rId8"/>
    <p:sldLayoutId id="2147483678" r:id="rId9"/>
    <p:sldLayoutId id="2147483683" r:id="rId10"/>
    <p:sldLayoutId id="2147483684" r:id="rId11"/>
    <p:sldLayoutId id="2147483685" r:id="rId12"/>
    <p:sldLayoutId id="2147483686" r:id="rId13"/>
    <p:sldLayoutId id="2147483689" r:id="rId14"/>
    <p:sldLayoutId id="2147483688" r:id="rId15"/>
    <p:sldLayoutId id="2147483690" r:id="rId16"/>
    <p:sldLayoutId id="2147483687" r:id="rId17"/>
    <p:sldLayoutId id="2147483691" r:id="rId18"/>
    <p:sldLayoutId id="2147483670" r:id="rId19"/>
    <p:sldLayoutId id="2147483673" r:id="rId20"/>
    <p:sldLayoutId id="2147483674" r:id="rId21"/>
    <p:sldLayoutId id="2147483675" r:id="rId22"/>
    <p:sldLayoutId id="2147483676" r:id="rId23"/>
    <p:sldLayoutId id="2147483677" r:id="rId2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5"/>
          <p:cNvCxnSpPr/>
          <p:nvPr/>
        </p:nvCxnSpPr>
        <p:spPr>
          <a:xfrm>
            <a:off x="1964369" y="3414252"/>
            <a:ext cx="845451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제목 7"/>
          <p:cNvSpPr txBox="1">
            <a:spLocks/>
          </p:cNvSpPr>
          <p:nvPr/>
        </p:nvSpPr>
        <p:spPr>
          <a:xfrm>
            <a:off x="335360" y="2708920"/>
            <a:ext cx="11636232" cy="676275"/>
          </a:xfrm>
          <a:prstGeom prst="rect">
            <a:avLst/>
          </a:prstGeom>
        </p:spPr>
        <p:txBody>
          <a:bodyPr anchor="ctr" anchorCtr="0">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3200" dirty="0"/>
              <a:t>innisfree_FO</a:t>
            </a:r>
            <a:r>
              <a:rPr lang="ko-KR" altLang="en-US" sz="3200" dirty="0" err="1"/>
              <a:t>리뉴얼</a:t>
            </a:r>
            <a:r>
              <a:rPr lang="en-US" altLang="ko-KR" sz="3200" dirty="0"/>
              <a:t>_PC_</a:t>
            </a:r>
            <a:r>
              <a:rPr lang="ko-KR" altLang="en-US" sz="3200" dirty="0"/>
              <a:t>주문서 </a:t>
            </a:r>
            <a:r>
              <a:rPr lang="ko-KR" altLang="en-US" sz="3200" dirty="0" err="1"/>
              <a:t>화면설계서</a:t>
            </a:r>
            <a:endParaRPr lang="ko-KR" altLang="en-US" sz="3200" dirty="0"/>
          </a:p>
        </p:txBody>
      </p:sp>
      <p:sp>
        <p:nvSpPr>
          <p:cNvPr id="15" name="부제목 9"/>
          <p:cNvSpPr txBox="1">
            <a:spLocks/>
          </p:cNvSpPr>
          <p:nvPr/>
        </p:nvSpPr>
        <p:spPr>
          <a:xfrm>
            <a:off x="1964369" y="3538339"/>
            <a:ext cx="3512795" cy="466725"/>
          </a:xfrm>
          <a:prstGeom prst="rect">
            <a:avLst/>
          </a:prstGeom>
        </p:spPr>
        <p:txBody>
          <a:bodyPr lIns="72000" tIns="36000" rIns="36000" bIns="36000" anchor="ct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1200" b="1" dirty="0">
                <a:latin typeface="+mn-ea"/>
              </a:rPr>
              <a:t>Version</a:t>
            </a:r>
            <a:r>
              <a:rPr lang="en-US" altLang="ko-KR" sz="1200" b="1" dirty="0">
                <a:solidFill>
                  <a:schemeClr val="tx1">
                    <a:lumMod val="65000"/>
                    <a:lumOff val="35000"/>
                  </a:schemeClr>
                </a:solidFill>
                <a:latin typeface="+mn-ea"/>
              </a:rPr>
              <a:t> </a:t>
            </a:r>
            <a:r>
              <a:rPr lang="en-US" altLang="ko-KR" sz="1200" b="1" dirty="0" smtClean="0">
                <a:solidFill>
                  <a:schemeClr val="tx1">
                    <a:lumMod val="65000"/>
                    <a:lumOff val="35000"/>
                  </a:schemeClr>
                </a:solidFill>
                <a:latin typeface="+mn-ea"/>
              </a:rPr>
              <a:t>0.90/ 2024-07-08</a:t>
            </a:r>
            <a:endParaRPr lang="en-US" altLang="ko-KR" sz="1200" b="1" dirty="0">
              <a:solidFill>
                <a:schemeClr val="tx1">
                  <a:lumMod val="65000"/>
                  <a:lumOff val="35000"/>
                </a:schemeClr>
              </a:solidFill>
              <a:latin typeface="+mn-ea"/>
            </a:endParaRPr>
          </a:p>
          <a:p>
            <a:pPr marL="0" indent="0">
              <a:lnSpc>
                <a:spcPct val="100000"/>
              </a:lnSpc>
              <a:buFont typeface="Arial" panose="020B0604020202020204" pitchFamily="34" charset="0"/>
              <a:buNone/>
            </a:pPr>
            <a:r>
              <a:rPr lang="ko-KR" altLang="en-US" sz="1200" b="1" dirty="0" err="1" smtClean="0">
                <a:solidFill>
                  <a:schemeClr val="tx1">
                    <a:lumMod val="65000"/>
                    <a:lumOff val="35000"/>
                  </a:schemeClr>
                </a:solidFill>
                <a:latin typeface="+mn-ea"/>
              </a:rPr>
              <a:t>이세연</a:t>
            </a:r>
            <a:endParaRPr lang="ko-KR" altLang="ko-KR" sz="1200" b="1" dirty="0">
              <a:solidFill>
                <a:schemeClr val="tx1">
                  <a:lumMod val="65000"/>
                  <a:lumOff val="35000"/>
                </a:schemeClr>
              </a:solidFill>
              <a:latin typeface="+mn-ea"/>
            </a:endParaRPr>
          </a:p>
        </p:txBody>
      </p:sp>
    </p:spTree>
    <p:extLst>
      <p:ext uri="{BB962C8B-B14F-4D97-AF65-F5344CB8AC3E}">
        <p14:creationId xmlns:p14="http://schemas.microsoft.com/office/powerpoint/2010/main" val="426489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결제</a:t>
            </a:r>
          </a:p>
        </p:txBody>
      </p:sp>
      <p:sp>
        <p:nvSpPr>
          <p:cNvPr id="4" name="부제목 3"/>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613723019"/>
              </p:ext>
            </p:extLst>
          </p:nvPr>
        </p:nvGraphicFramePr>
        <p:xfrm>
          <a:off x="9000565" y="44624"/>
          <a:ext cx="3152540" cy="7154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결제금액</a:t>
                      </a:r>
                      <a:endParaRPr lang="en-US" altLang="ko-KR" sz="800" b="1" u="none" kern="1200" baseline="0" dirty="0" smtClean="0">
                        <a:solidFill>
                          <a:schemeClr val="tx1"/>
                        </a:solidFill>
                        <a:latin typeface="+mn-ea"/>
                        <a:ea typeface="+mn-ea"/>
                        <a:cs typeface="+mn-cs"/>
                      </a:endParaRPr>
                    </a:p>
                    <a:p>
                      <a:pPr marL="171450" marR="0" lvl="0" indent="-17145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화면 위</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아래로 스크롤 시에도 화면 상단에 고정됨</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11-1. </a:t>
                      </a:r>
                      <a:r>
                        <a:rPr lang="ko-KR" altLang="en-US" sz="800" b="1" u="none" kern="1200" baseline="0" dirty="0" smtClean="0">
                          <a:solidFill>
                            <a:schemeClr val="tx1"/>
                          </a:solidFill>
                          <a:latin typeface="+mn-ea"/>
                          <a:ea typeface="+mn-ea"/>
                          <a:cs typeface="+mn-cs"/>
                        </a:rPr>
                        <a:t>총</a:t>
                      </a:r>
                      <a:r>
                        <a:rPr lang="en-US" altLang="ko-KR" sz="800" b="1" u="none" kern="1200" baseline="0" dirty="0" smtClean="0">
                          <a:solidFill>
                            <a:schemeClr val="tx1"/>
                          </a:solidFill>
                          <a:latin typeface="+mn-ea"/>
                          <a:ea typeface="+mn-ea"/>
                          <a:cs typeface="+mn-cs"/>
                        </a:rPr>
                        <a:t> </a:t>
                      </a:r>
                      <a:r>
                        <a:rPr lang="ko-KR" altLang="en-US" sz="800" b="1" u="none" kern="1200" baseline="0" dirty="0" smtClean="0">
                          <a:solidFill>
                            <a:schemeClr val="tx1"/>
                          </a:solidFill>
                          <a:latin typeface="+mn-ea"/>
                          <a:ea typeface="+mn-ea"/>
                          <a:cs typeface="+mn-cs"/>
                        </a:rPr>
                        <a:t>결제금액</a:t>
                      </a:r>
                      <a:endParaRPr lang="en-US" altLang="ko-KR" sz="800" b="1"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할인이 포함되지 않은 제품의 정가</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수량의 합</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11-2. </a:t>
                      </a:r>
                      <a:r>
                        <a:rPr lang="ko-KR" altLang="en-US" sz="800" b="1" u="none" kern="1200" baseline="0" dirty="0" err="1" smtClean="0">
                          <a:solidFill>
                            <a:schemeClr val="tx1"/>
                          </a:solidFill>
                          <a:latin typeface="+mn-ea"/>
                          <a:ea typeface="+mn-ea"/>
                          <a:cs typeface="+mn-cs"/>
                        </a:rPr>
                        <a:t>할인금액</a:t>
                      </a:r>
                      <a:endParaRPr lang="en-US" altLang="ko-KR" sz="800" b="0"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제품에 적용된 </a:t>
                      </a:r>
                      <a:r>
                        <a:rPr lang="ko-KR" altLang="en-US" sz="800" b="0" u="none" kern="1200" baseline="0" dirty="0" err="1" smtClean="0">
                          <a:solidFill>
                            <a:schemeClr val="tx1"/>
                          </a:solidFill>
                          <a:latin typeface="+mn-ea"/>
                          <a:ea typeface="+mn-ea"/>
                          <a:cs typeface="+mn-cs"/>
                        </a:rPr>
                        <a:t>할인금액의</a:t>
                      </a:r>
                      <a:r>
                        <a:rPr lang="ko-KR" altLang="en-US" sz="800" b="0" u="none" kern="1200" baseline="0" dirty="0" smtClean="0">
                          <a:solidFill>
                            <a:schemeClr val="tx1"/>
                          </a:solidFill>
                          <a:latin typeface="+mn-ea"/>
                          <a:ea typeface="+mn-ea"/>
                          <a:cs typeface="+mn-cs"/>
                        </a:rPr>
                        <a:t> 합과 상세 할인 금액 출력</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할인된 금액이 없을 시 </a:t>
                      </a:r>
                      <a:r>
                        <a:rPr lang="ko-KR" altLang="en-US" sz="800" b="0" u="none" kern="1200" baseline="0" dirty="0" err="1" smtClean="0">
                          <a:solidFill>
                            <a:schemeClr val="tx1"/>
                          </a:solidFill>
                          <a:latin typeface="+mn-ea"/>
                          <a:ea typeface="+mn-ea"/>
                          <a:cs typeface="+mn-cs"/>
                        </a:rPr>
                        <a:t>미출력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11-3. </a:t>
                      </a:r>
                      <a:r>
                        <a:rPr lang="ko-KR" altLang="en-US" sz="800" b="1" u="none" kern="1200" baseline="0" dirty="0" err="1" smtClean="0">
                          <a:solidFill>
                            <a:schemeClr val="tx1"/>
                          </a:solidFill>
                          <a:latin typeface="+mn-ea"/>
                          <a:ea typeface="+mn-ea"/>
                          <a:cs typeface="+mn-cs"/>
                        </a:rPr>
                        <a:t>할인금액</a:t>
                      </a:r>
                      <a:r>
                        <a:rPr lang="ko-KR" altLang="en-US" sz="800" b="1" u="none" kern="1200" baseline="0" dirty="0" smtClean="0">
                          <a:solidFill>
                            <a:schemeClr val="tx1"/>
                          </a:solidFill>
                          <a:latin typeface="+mn-ea"/>
                          <a:ea typeface="+mn-ea"/>
                          <a:cs typeface="+mn-cs"/>
                        </a:rPr>
                        <a:t> 상세</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상품할인</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매가변경</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조건</a:t>
                      </a:r>
                      <a:r>
                        <a:rPr lang="en-US" altLang="ko-KR" sz="800" b="0" u="none" kern="1200" baseline="0" dirty="0" smtClean="0">
                          <a:solidFill>
                            <a:schemeClr val="tx1"/>
                          </a:solidFill>
                          <a:latin typeface="+mn-ea"/>
                          <a:ea typeface="+mn-ea"/>
                          <a:cs typeface="+mn-cs"/>
                        </a:rPr>
                        <a:t>, N+N, N+% </a:t>
                      </a:r>
                      <a:r>
                        <a:rPr lang="ko-KR" altLang="en-US" sz="800" b="0" u="none" kern="1200" baseline="0" dirty="0" err="1" smtClean="0">
                          <a:solidFill>
                            <a:schemeClr val="tx1"/>
                          </a:solidFill>
                          <a:latin typeface="+mn-ea"/>
                          <a:ea typeface="+mn-ea"/>
                          <a:cs typeface="+mn-cs"/>
                        </a:rPr>
                        <a:t>할인금액의</a:t>
                      </a:r>
                      <a:r>
                        <a:rPr lang="ko-KR" altLang="en-US" sz="800" b="0" u="none" kern="1200" baseline="0" dirty="0" smtClean="0">
                          <a:solidFill>
                            <a:schemeClr val="tx1"/>
                          </a:solidFill>
                          <a:latin typeface="+mn-ea"/>
                          <a:ea typeface="+mn-ea"/>
                          <a:cs typeface="+mn-cs"/>
                        </a:rPr>
                        <a:t> 합</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쿠폰할인</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일반쿠폰과</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추가쿠폰</a:t>
                      </a:r>
                      <a:r>
                        <a:rPr lang="ko-KR" altLang="en-US" sz="800" b="0" u="none" kern="1200" baseline="0" dirty="0" smtClean="0">
                          <a:solidFill>
                            <a:schemeClr val="tx1"/>
                          </a:solidFill>
                          <a:latin typeface="+mn-ea"/>
                          <a:ea typeface="+mn-ea"/>
                          <a:cs typeface="+mn-cs"/>
                        </a:rPr>
                        <a:t> 할인을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적용된 </a:t>
                      </a:r>
                      <a:r>
                        <a:rPr lang="ko-KR" altLang="en-US" sz="800" b="0" u="none" kern="1200" baseline="0" dirty="0" err="1" smtClean="0">
                          <a:solidFill>
                            <a:schemeClr val="tx1"/>
                          </a:solidFill>
                          <a:latin typeface="+mn-ea"/>
                          <a:ea typeface="+mn-ea"/>
                          <a:cs typeface="+mn-cs"/>
                        </a:rPr>
                        <a:t>쿠폰명과</a:t>
                      </a:r>
                      <a:r>
                        <a:rPr lang="ko-KR" altLang="en-US" sz="800" b="0" u="none" kern="1200" baseline="0" dirty="0" smtClean="0">
                          <a:solidFill>
                            <a:schemeClr val="tx1"/>
                          </a:solidFill>
                          <a:latin typeface="+mn-ea"/>
                          <a:ea typeface="+mn-ea"/>
                          <a:cs typeface="+mn-cs"/>
                        </a:rPr>
                        <a:t> 각 쿠폰의 할인된 금액 출력</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일반쿠폰</a:t>
                      </a:r>
                      <a:r>
                        <a:rPr lang="en-US" altLang="ko-KR" sz="800" b="0" u="none" kern="1200" baseline="0" dirty="0" smtClean="0">
                          <a:solidFill>
                            <a:schemeClr val="tx1"/>
                          </a:solidFill>
                          <a:latin typeface="+mn-ea"/>
                          <a:ea typeface="+mn-ea"/>
                          <a:cs typeface="+mn-cs"/>
                          <a:sym typeface="Wingdings" panose="05000000000000000000" pitchFamily="2" charset="2"/>
                        </a:rPr>
                        <a:t></a:t>
                      </a:r>
                      <a:r>
                        <a:rPr lang="ko-KR" altLang="en-US" sz="800" b="0" u="none" kern="1200" baseline="0" dirty="0" err="1" smtClean="0">
                          <a:solidFill>
                            <a:schemeClr val="tx1"/>
                          </a:solidFill>
                          <a:latin typeface="+mn-ea"/>
                          <a:ea typeface="+mn-ea"/>
                          <a:cs typeface="+mn-cs"/>
                          <a:sym typeface="Wingdings" panose="05000000000000000000" pitchFamily="2" charset="2"/>
                        </a:rPr>
                        <a:t>추가쿠폰</a:t>
                      </a:r>
                      <a:r>
                        <a:rPr lang="ko-KR" altLang="en-US" sz="800" b="0" u="none" kern="1200" baseline="0" dirty="0" smtClean="0">
                          <a:solidFill>
                            <a:schemeClr val="tx1"/>
                          </a:solidFill>
                          <a:latin typeface="+mn-ea"/>
                          <a:ea typeface="+mn-ea"/>
                          <a:cs typeface="+mn-cs"/>
                          <a:sym typeface="Wingdings" panose="05000000000000000000" pitchFamily="2" charset="2"/>
                        </a:rPr>
                        <a:t> 순</a:t>
                      </a:r>
                      <a:r>
                        <a:rPr lang="en-US" altLang="ko-KR" sz="800" b="0" u="none" kern="1200" baseline="0" dirty="0" smtClean="0">
                          <a:solidFill>
                            <a:schemeClr val="tx1"/>
                          </a:solidFill>
                          <a:latin typeface="+mn-ea"/>
                          <a:ea typeface="+mn-ea"/>
                          <a:cs typeface="+mn-cs"/>
                          <a:sym typeface="Wingdings" panose="05000000000000000000" pitchFamily="2" charset="2"/>
                        </a:rPr>
                        <a:t>)</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쿠폰명이</a:t>
                      </a:r>
                      <a:r>
                        <a:rPr lang="ko-KR" altLang="en-US" sz="800" b="0" u="none" kern="1200" baseline="0" dirty="0" smtClean="0">
                          <a:solidFill>
                            <a:schemeClr val="tx1"/>
                          </a:solidFill>
                          <a:latin typeface="+mn-ea"/>
                          <a:ea typeface="+mn-ea"/>
                          <a:cs typeface="+mn-cs"/>
                        </a:rPr>
                        <a:t> 일정</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길이 이상으로 길어질 시 말 줄임 처리</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11-4.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사용</a:t>
                      </a:r>
                      <a:endParaRPr lang="en-US" altLang="ko-KR" sz="800" b="0"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제품 금액에 적용된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 금액</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 금액 없을 시 </a:t>
                      </a:r>
                      <a:r>
                        <a:rPr lang="ko-KR" altLang="en-US" sz="800" b="0" u="none" kern="1200" baseline="0" dirty="0" err="1" smtClean="0">
                          <a:solidFill>
                            <a:schemeClr val="tx1"/>
                          </a:solidFill>
                          <a:latin typeface="+mn-ea"/>
                          <a:ea typeface="+mn-ea"/>
                          <a:cs typeface="+mn-cs"/>
                        </a:rPr>
                        <a:t>미출력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11-5. </a:t>
                      </a:r>
                      <a:r>
                        <a:rPr lang="ko-KR" altLang="en-US" sz="800" b="1" u="none" kern="1200" baseline="0" dirty="0" err="1" smtClean="0">
                          <a:solidFill>
                            <a:schemeClr val="tx1"/>
                          </a:solidFill>
                          <a:latin typeface="+mn-ea"/>
                          <a:ea typeface="+mn-ea"/>
                          <a:cs typeface="+mn-cs"/>
                        </a:rPr>
                        <a:t>배송비</a:t>
                      </a:r>
                      <a:endParaRPr lang="en-US" altLang="ko-KR" sz="800" b="1" u="none" kern="1200" baseline="0" dirty="0" smtClean="0">
                        <a:solidFill>
                          <a:schemeClr val="tx1"/>
                        </a:solidFill>
                        <a:latin typeface="+mn-ea"/>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무료배송일 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무료</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부과된 배송비가 있을 시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쿠폰할인이나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사용으로 배송비가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 이 되었을 시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원으로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11-6. </a:t>
                      </a:r>
                      <a:r>
                        <a:rPr lang="ko-KR" altLang="en-US" sz="800" b="1" u="none" kern="1200" baseline="0" dirty="0" err="1" smtClean="0">
                          <a:solidFill>
                            <a:schemeClr val="tx1"/>
                          </a:solidFill>
                          <a:latin typeface="+mn-ea"/>
                          <a:ea typeface="+mn-ea"/>
                          <a:cs typeface="+mn-cs"/>
                        </a:rPr>
                        <a:t>배송비</a:t>
                      </a:r>
                      <a:r>
                        <a:rPr lang="ko-KR" altLang="en-US" sz="800" b="1" u="none" kern="1200" baseline="0" dirty="0" smtClean="0">
                          <a:solidFill>
                            <a:schemeClr val="tx1"/>
                          </a:solidFill>
                          <a:latin typeface="+mn-ea"/>
                          <a:ea typeface="+mn-ea"/>
                          <a:cs typeface="+mn-cs"/>
                        </a:rPr>
                        <a:t> 차감</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배송비에서</a:t>
                      </a:r>
                      <a:r>
                        <a:rPr lang="ko-KR" altLang="en-US" sz="800" b="0" u="none" kern="1200" baseline="0" dirty="0" smtClean="0">
                          <a:solidFill>
                            <a:schemeClr val="tx1"/>
                          </a:solidFill>
                          <a:latin typeface="+mn-ea"/>
                          <a:ea typeface="+mn-ea"/>
                          <a:cs typeface="+mn-cs"/>
                        </a:rPr>
                        <a:t> 차감된 금액이 있을 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쿠폰할인이</a:t>
                      </a:r>
                      <a:r>
                        <a:rPr lang="ko-KR" altLang="en-US" sz="800" b="0" u="none" kern="1200" baseline="0" dirty="0" smtClean="0">
                          <a:solidFill>
                            <a:schemeClr val="tx1"/>
                          </a:solidFill>
                          <a:latin typeface="+mn-ea"/>
                          <a:ea typeface="+mn-ea"/>
                          <a:cs typeface="+mn-cs"/>
                        </a:rPr>
                        <a:t> 적용되었을 시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쿠폰할인</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-$0,000$</a:t>
                      </a:r>
                      <a:r>
                        <a:rPr lang="ko-KR" altLang="en-US" sz="800" b="0" u="none" kern="1200" baseline="0" dirty="0" smtClean="0">
                          <a:solidFill>
                            <a:schemeClr val="tx1"/>
                          </a:solidFill>
                          <a:latin typeface="+mn-ea"/>
                          <a:ea typeface="+mn-ea"/>
                          <a:cs typeface="+mn-cs"/>
                        </a:rPr>
                        <a:t>원</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으로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사용하여 차감했을 시 </a:t>
                      </a:r>
                      <a:endParaRPr lang="en-US" altLang="ko-KR" sz="800" b="0" u="none" kern="1200" baseline="0" dirty="0" smtClean="0">
                        <a:solidFill>
                          <a:schemeClr val="tx1"/>
                        </a:solidFill>
                        <a:latin typeface="+mn-ea"/>
                        <a:ea typeface="+mn-ea"/>
                        <a:cs typeface="+mn-cs"/>
                      </a:endParaRPr>
                    </a:p>
                    <a:p>
                      <a:pPr marL="85725" marR="0" lvl="0" indent="95250" algn="l" defTabSz="844083" rtl="0" eaLnBrk="1" fontAlgn="auto" latinLnBrk="1" hangingPunct="1">
                        <a:lnSpc>
                          <a:spcPts val="1200"/>
                        </a:lnSpc>
                        <a:spcBef>
                          <a:spcPts val="0"/>
                        </a:spcBef>
                        <a:spcAft>
                          <a:spcPts val="0"/>
                        </a:spcAft>
                        <a:buClrTx/>
                        <a:buSzTx/>
                        <a:buFontTx/>
                        <a:buNone/>
                        <a:tabLst/>
                        <a:defRPr/>
                      </a:pP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사용</a:t>
                      </a:r>
                      <a:r>
                        <a:rPr lang="en-US" altLang="ko-KR" sz="800" b="0" u="none" kern="1200" baseline="0" dirty="0" smtClean="0">
                          <a:solidFill>
                            <a:schemeClr val="tx1"/>
                          </a:solidFill>
                          <a:latin typeface="+mn-ea"/>
                          <a:ea typeface="+mn-ea"/>
                          <a:cs typeface="+mn-cs"/>
                        </a:rPr>
                        <a:t> -$0,000$P’</a:t>
                      </a:r>
                      <a:r>
                        <a:rPr lang="ko-KR" altLang="en-US" sz="800" b="0" u="none" kern="1200" baseline="0" dirty="0" smtClean="0">
                          <a:solidFill>
                            <a:schemeClr val="tx1"/>
                          </a:solidFill>
                          <a:latin typeface="+mn-ea"/>
                          <a:ea typeface="+mn-ea"/>
                          <a:cs typeface="+mn-cs"/>
                        </a:rPr>
                        <a:t>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11-7.</a:t>
                      </a:r>
                      <a:r>
                        <a:rPr lang="ko-KR" altLang="en-US" sz="800" b="1" u="none" kern="1200" baseline="0" dirty="0" smtClean="0">
                          <a:solidFill>
                            <a:schemeClr val="tx1"/>
                          </a:solidFill>
                          <a:latin typeface="+mn-ea"/>
                          <a:ea typeface="+mn-ea"/>
                          <a:cs typeface="+mn-cs"/>
                        </a:rPr>
                        <a:t>최종결제금액</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총 제품금액에서 </a:t>
                      </a:r>
                      <a:r>
                        <a:rPr lang="ko-KR" altLang="en-US" sz="800" b="0" u="none" kern="1200" baseline="0" dirty="0" err="1" smtClean="0">
                          <a:solidFill>
                            <a:schemeClr val="tx1"/>
                          </a:solidFill>
                          <a:latin typeface="+mn-ea"/>
                          <a:ea typeface="+mn-ea"/>
                          <a:cs typeface="+mn-cs"/>
                        </a:rPr>
                        <a:t>할인금액</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사용액을</a:t>
                      </a:r>
                      <a:r>
                        <a:rPr lang="ko-KR" altLang="en-US" sz="800" b="0" u="none" kern="1200" baseline="0" dirty="0" smtClean="0">
                          <a:solidFill>
                            <a:schemeClr val="tx1"/>
                          </a:solidFill>
                          <a:latin typeface="+mn-ea"/>
                          <a:ea typeface="+mn-ea"/>
                          <a:cs typeface="+mn-cs"/>
                        </a:rPr>
                        <a:t> 차감하고 </a:t>
                      </a:r>
                      <a:r>
                        <a:rPr lang="ko-KR" altLang="en-US" sz="800" b="0" u="none" kern="1200" baseline="0" dirty="0" err="1" smtClean="0">
                          <a:solidFill>
                            <a:schemeClr val="tx1"/>
                          </a:solidFill>
                          <a:latin typeface="+mn-ea"/>
                          <a:ea typeface="+mn-ea"/>
                          <a:cs typeface="+mn-cs"/>
                        </a:rPr>
                        <a:t>배송비를</a:t>
                      </a:r>
                      <a:r>
                        <a:rPr lang="ko-KR" altLang="en-US" sz="800" b="0" u="none" kern="1200" baseline="0" dirty="0" smtClean="0">
                          <a:solidFill>
                            <a:schemeClr val="tx1"/>
                          </a:solidFill>
                          <a:latin typeface="+mn-ea"/>
                          <a:ea typeface="+mn-ea"/>
                          <a:cs typeface="+mn-cs"/>
                        </a:rPr>
                        <a:t> 더한 금액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11-8. </a:t>
                      </a:r>
                      <a:r>
                        <a:rPr lang="ko-KR" altLang="en-US" sz="800" b="1" u="none" kern="1200" baseline="0" dirty="0" err="1" smtClean="0">
                          <a:solidFill>
                            <a:schemeClr val="tx1"/>
                          </a:solidFill>
                          <a:latin typeface="+mn-ea"/>
                          <a:ea typeface="+mn-ea"/>
                          <a:cs typeface="+mn-cs"/>
                        </a:rPr>
                        <a:t>적립예정</a:t>
                      </a:r>
                      <a:r>
                        <a:rPr lang="ko-KR" altLang="en-US"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적립 예정인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기본적립</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이벤트 적립</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리뷰 적립으로 상세 항목 나눠서 출력</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적립될 뷰티포인트가 없는 항목은 </a:t>
                      </a:r>
                      <a:r>
                        <a:rPr lang="ko-KR" altLang="en-US" sz="800" b="0" u="none" kern="1200" baseline="0" dirty="0" err="1" smtClean="0">
                          <a:solidFill>
                            <a:schemeClr val="tx1"/>
                          </a:solidFill>
                          <a:latin typeface="+mn-ea"/>
                          <a:ea typeface="+mn-ea"/>
                          <a:cs typeface="+mn-cs"/>
                        </a:rPr>
                        <a:t>미노출</a:t>
                      </a:r>
                      <a:r>
                        <a:rPr lang="ko-KR" altLang="en-US" sz="800" b="0" u="none" kern="1200" baseline="0" dirty="0" smtClean="0">
                          <a:solidFill>
                            <a:schemeClr val="tx1"/>
                          </a:solidFill>
                          <a:latin typeface="+mn-ea"/>
                          <a:ea typeface="+mn-ea"/>
                          <a:cs typeface="+mn-cs"/>
                        </a:rPr>
                        <a:t> </a:t>
                      </a:r>
                      <a:endParaRPr lang="en-US" altLang="ko-KR" sz="800" b="0" u="none" kern="1200" baseline="0" dirty="0" smtClean="0">
                        <a:solidFill>
                          <a:schemeClr val="tx1"/>
                        </a:solidFill>
                        <a:latin typeface="+mn-ea"/>
                        <a:ea typeface="+mn-ea"/>
                        <a:cs typeface="+mn-cs"/>
                      </a:endParaRPr>
                    </a:p>
                    <a:p>
                      <a:pPr marL="84138" marR="0" lvl="0" indent="-84138"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i="0" dirty="0" err="1" smtClean="0">
                          <a:solidFill>
                            <a:srgbClr val="333333"/>
                          </a:solidFill>
                          <a:effectLst/>
                          <a:latin typeface="color-emoji"/>
                        </a:rPr>
                        <a:t>기본적립</a:t>
                      </a:r>
                      <a:r>
                        <a:rPr lang="en-US" altLang="ko-KR" sz="800" b="0" i="0" dirty="0" smtClean="0">
                          <a:solidFill>
                            <a:srgbClr val="333333"/>
                          </a:solidFill>
                          <a:effectLst/>
                          <a:latin typeface="color-emoji"/>
                        </a:rPr>
                        <a:t>: </a:t>
                      </a:r>
                      <a:r>
                        <a:rPr lang="ko-KR" altLang="en-US" sz="800" b="0" i="0" dirty="0" smtClean="0">
                          <a:solidFill>
                            <a:srgbClr val="333333"/>
                          </a:solidFill>
                          <a:effectLst/>
                          <a:latin typeface="color-emoji"/>
                        </a:rPr>
                        <a:t>구매 시 지급되는 </a:t>
                      </a:r>
                      <a:r>
                        <a:rPr lang="en-US" altLang="ko-KR" sz="800" b="0" i="0" dirty="0" smtClean="0">
                          <a:solidFill>
                            <a:srgbClr val="333333"/>
                          </a:solidFill>
                          <a:effectLst/>
                          <a:latin typeface="color-emoji"/>
                        </a:rPr>
                        <a:t>1% </a:t>
                      </a:r>
                      <a:r>
                        <a:rPr lang="ko-KR" altLang="en-US" sz="800" b="0" i="0" dirty="0" err="1" smtClean="0">
                          <a:solidFill>
                            <a:srgbClr val="333333"/>
                          </a:solidFill>
                          <a:effectLst/>
                          <a:latin typeface="color-emoji"/>
                        </a:rPr>
                        <a:t>적립포인트</a:t>
                      </a:r>
                      <a:endParaRPr lang="en-US" altLang="ko-KR" sz="800" b="0" i="0" dirty="0" smtClean="0">
                        <a:solidFill>
                          <a:srgbClr val="333333"/>
                        </a:solidFill>
                        <a:effectLst/>
                        <a:latin typeface="color-emoji"/>
                      </a:endParaRPr>
                    </a:p>
                    <a:p>
                      <a:pPr marL="84138" marR="0" lvl="0" indent="-84138"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i="0" dirty="0" err="1" smtClean="0">
                          <a:solidFill>
                            <a:srgbClr val="333333"/>
                          </a:solidFill>
                          <a:effectLst/>
                          <a:latin typeface="color-emoji"/>
                        </a:rPr>
                        <a:t>이벤트적립</a:t>
                      </a:r>
                      <a:r>
                        <a:rPr lang="en-US" altLang="ko-KR" sz="800" b="0" i="0" dirty="0" smtClean="0">
                          <a:solidFill>
                            <a:srgbClr val="333333"/>
                          </a:solidFill>
                          <a:effectLst/>
                          <a:latin typeface="color-emoji"/>
                        </a:rPr>
                        <a:t>: '</a:t>
                      </a:r>
                      <a:r>
                        <a:rPr lang="ko-KR" altLang="en-US" sz="800" b="0" i="0" dirty="0" err="1" smtClean="0">
                          <a:solidFill>
                            <a:srgbClr val="333333"/>
                          </a:solidFill>
                          <a:effectLst/>
                          <a:latin typeface="color-emoji"/>
                        </a:rPr>
                        <a:t>캠페인등록</a:t>
                      </a:r>
                      <a:r>
                        <a:rPr lang="en-US" altLang="ko-KR" sz="800" b="0" i="0" dirty="0" smtClean="0">
                          <a:solidFill>
                            <a:srgbClr val="333333"/>
                          </a:solidFill>
                          <a:effectLst/>
                          <a:latin typeface="color-emoji"/>
                        </a:rPr>
                        <a:t>_</a:t>
                      </a:r>
                      <a:r>
                        <a:rPr lang="ko-KR" altLang="en-US" sz="800" b="0" i="0" dirty="0" smtClean="0">
                          <a:solidFill>
                            <a:srgbClr val="333333"/>
                          </a:solidFill>
                          <a:effectLst/>
                          <a:latin typeface="color-emoji"/>
                        </a:rPr>
                        <a:t>기타</a:t>
                      </a:r>
                      <a:r>
                        <a:rPr lang="en-US" altLang="ko-KR" sz="800" b="0" i="0" dirty="0" smtClean="0">
                          <a:solidFill>
                            <a:srgbClr val="333333"/>
                          </a:solidFill>
                          <a:effectLst/>
                          <a:latin typeface="color-emoji"/>
                        </a:rPr>
                        <a:t>_</a:t>
                      </a:r>
                      <a:r>
                        <a:rPr lang="ko-KR" altLang="en-US" sz="800" b="0" i="0" dirty="0" err="1" smtClean="0">
                          <a:solidFill>
                            <a:srgbClr val="333333"/>
                          </a:solidFill>
                          <a:effectLst/>
                          <a:latin typeface="color-emoji"/>
                        </a:rPr>
                        <a:t>뷰티포인트</a:t>
                      </a:r>
                      <a:r>
                        <a:rPr lang="ko-KR" altLang="en-US" sz="800" b="0" i="0" dirty="0" smtClean="0">
                          <a:solidFill>
                            <a:srgbClr val="333333"/>
                          </a:solidFill>
                          <a:effectLst/>
                          <a:latin typeface="color-emoji"/>
                        </a:rPr>
                        <a:t> 추가적립</a:t>
                      </a:r>
                      <a:r>
                        <a:rPr lang="en-US" altLang="ko-KR" sz="800" b="0" i="0" dirty="0" smtClean="0">
                          <a:solidFill>
                            <a:srgbClr val="333333"/>
                          </a:solidFill>
                          <a:effectLst/>
                          <a:latin typeface="color-emoji"/>
                        </a:rPr>
                        <a:t>'</a:t>
                      </a:r>
                      <a:r>
                        <a:rPr lang="ko-KR" altLang="en-US" sz="800" b="0" i="0" dirty="0" smtClean="0">
                          <a:solidFill>
                            <a:srgbClr val="333333"/>
                          </a:solidFill>
                          <a:effectLst/>
                          <a:latin typeface="color-emoji"/>
                        </a:rPr>
                        <a:t>에서 등록한 특정제품 구매 또는 리뷰 작성시 지급되는 추가 적립금</a:t>
                      </a:r>
                      <a:endParaRPr lang="en-US" altLang="ko-KR" sz="800" b="0" i="0" dirty="0" smtClean="0">
                        <a:solidFill>
                          <a:srgbClr val="333333"/>
                        </a:solidFill>
                        <a:effectLst/>
                        <a:latin typeface="color-emoji"/>
                      </a:endParaRPr>
                    </a:p>
                    <a:p>
                      <a:pPr marL="84138" marR="0" lvl="0" indent="-84138"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i="0" dirty="0" err="1" smtClean="0">
                          <a:solidFill>
                            <a:srgbClr val="333333"/>
                          </a:solidFill>
                          <a:effectLst/>
                          <a:latin typeface="color-emoji"/>
                        </a:rPr>
                        <a:t>리뷰적립</a:t>
                      </a:r>
                      <a:r>
                        <a:rPr lang="en-US" altLang="ko-KR" sz="800" b="0" i="0" dirty="0" smtClean="0">
                          <a:solidFill>
                            <a:srgbClr val="333333"/>
                          </a:solidFill>
                          <a:effectLst/>
                          <a:latin typeface="color-emoji"/>
                        </a:rPr>
                        <a:t>: </a:t>
                      </a:r>
                      <a:r>
                        <a:rPr lang="ko-KR" altLang="en-US" sz="800" b="0" i="0" dirty="0" err="1" smtClean="0">
                          <a:solidFill>
                            <a:srgbClr val="333333"/>
                          </a:solidFill>
                          <a:effectLst/>
                          <a:latin typeface="color-emoji"/>
                        </a:rPr>
                        <a:t>리뷰작성</a:t>
                      </a:r>
                      <a:r>
                        <a:rPr lang="ko-KR" altLang="en-US" sz="800" b="0" i="0" dirty="0" smtClean="0">
                          <a:solidFill>
                            <a:srgbClr val="333333"/>
                          </a:solidFill>
                          <a:effectLst/>
                          <a:latin typeface="color-emoji"/>
                        </a:rPr>
                        <a:t> 시 지급되는 기본 </a:t>
                      </a:r>
                      <a:r>
                        <a:rPr lang="ko-KR" altLang="en-US" sz="800" b="0" i="0" dirty="0" err="1" smtClean="0">
                          <a:solidFill>
                            <a:srgbClr val="333333"/>
                          </a:solidFill>
                          <a:effectLst/>
                          <a:latin typeface="color-emoji"/>
                        </a:rPr>
                        <a:t>뷰티포인트</a:t>
                      </a:r>
                      <a:r>
                        <a:rPr lang="en-US" altLang="ko-KR" sz="800" b="0" i="0" dirty="0" smtClean="0">
                          <a:solidFill>
                            <a:srgbClr val="333333"/>
                          </a:solidFill>
                          <a:effectLst/>
                          <a:latin typeface="color-emoji"/>
                        </a:rPr>
                        <a:t>(</a:t>
                      </a:r>
                      <a:r>
                        <a:rPr lang="ko-KR" altLang="en-US" sz="800" b="0" i="0" dirty="0" smtClean="0">
                          <a:solidFill>
                            <a:srgbClr val="333333"/>
                          </a:solidFill>
                          <a:effectLst/>
                          <a:latin typeface="color-emoji"/>
                        </a:rPr>
                        <a:t>최대 지급으로 안내</a:t>
                      </a:r>
                      <a:r>
                        <a:rPr lang="en-US" altLang="ko-KR" sz="800" b="0" i="0" dirty="0" smtClean="0">
                          <a:solidFill>
                            <a:srgbClr val="333333"/>
                          </a:solidFill>
                          <a:effectLst/>
                          <a:latin typeface="color-emoji"/>
                        </a:rPr>
                        <a:t>)</a:t>
                      </a: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ko-KR" altLang="en-US" sz="800" b="0" i="0" dirty="0" err="1" smtClean="0">
                          <a:solidFill>
                            <a:srgbClr val="333333"/>
                          </a:solidFill>
                          <a:effectLst/>
                          <a:latin typeface="color-emoji"/>
                        </a:rPr>
                        <a:t>뷰티포인트</a:t>
                      </a:r>
                      <a:r>
                        <a:rPr lang="ko-KR" altLang="en-US" sz="800" b="0" i="0" dirty="0" smtClean="0">
                          <a:solidFill>
                            <a:srgbClr val="333333"/>
                          </a:solidFill>
                          <a:effectLst/>
                          <a:latin typeface="color-emoji"/>
                        </a:rPr>
                        <a:t> 추가적립</a:t>
                      </a:r>
                      <a:r>
                        <a:rPr lang="en-US" altLang="ko-KR" sz="800" b="0" i="0" dirty="0" smtClean="0">
                          <a:solidFill>
                            <a:srgbClr val="333333"/>
                          </a:solidFill>
                          <a:effectLst/>
                          <a:latin typeface="color-emoji"/>
                        </a:rPr>
                        <a:t>_</a:t>
                      </a:r>
                      <a:r>
                        <a:rPr lang="ko-KR" altLang="en-US" sz="800" b="0" i="0" dirty="0" err="1" smtClean="0">
                          <a:solidFill>
                            <a:srgbClr val="333333"/>
                          </a:solidFill>
                          <a:effectLst/>
                          <a:latin typeface="color-emoji"/>
                        </a:rPr>
                        <a:t>리뷰작성</a:t>
                      </a:r>
                      <a:r>
                        <a:rPr lang="ko-KR" altLang="en-US" sz="800" b="0" i="0" baseline="0" dirty="0" smtClean="0">
                          <a:solidFill>
                            <a:srgbClr val="333333"/>
                          </a:solidFill>
                          <a:effectLst/>
                          <a:latin typeface="color-emoji"/>
                        </a:rPr>
                        <a:t> 이벤트에 해당하는 제품이 있을 시 해당 제품의 </a:t>
                      </a:r>
                      <a:r>
                        <a:rPr lang="ko-KR" altLang="en-US" sz="800" b="0" i="0" baseline="0" dirty="0" err="1" smtClean="0">
                          <a:solidFill>
                            <a:srgbClr val="333333"/>
                          </a:solidFill>
                          <a:effectLst/>
                          <a:latin typeface="color-emoji"/>
                        </a:rPr>
                        <a:t>리뷰적립</a:t>
                      </a:r>
                      <a:r>
                        <a:rPr lang="ko-KR" altLang="en-US" sz="800" b="0" i="0" baseline="0" dirty="0" smtClean="0">
                          <a:solidFill>
                            <a:srgbClr val="333333"/>
                          </a:solidFill>
                          <a:effectLst/>
                          <a:latin typeface="color-emoji"/>
                        </a:rPr>
                        <a:t> 뷰티포인트는 제외하고 출력 </a:t>
                      </a:r>
                      <a:endParaRPr lang="en-US" altLang="ko-KR" sz="800" b="0" i="0" dirty="0" smtClean="0">
                        <a:solidFill>
                          <a:srgbClr val="333333"/>
                        </a:solidFill>
                        <a:effectLst/>
                        <a:latin typeface="color-emoji"/>
                      </a:endParaRPr>
                    </a:p>
                    <a:p>
                      <a:pPr marL="88900" marR="0" lvl="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아이콘 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적립혜택</a:t>
                      </a:r>
                      <a:r>
                        <a:rPr lang="ko-KR" altLang="en-US" sz="800" b="0" u="none" kern="1200" baseline="0" dirty="0" smtClean="0">
                          <a:solidFill>
                            <a:schemeClr val="tx1"/>
                          </a:solidFill>
                          <a:latin typeface="+mn-ea"/>
                          <a:ea typeface="+mn-ea"/>
                          <a:cs typeface="+mn-cs"/>
                        </a:rPr>
                        <a:t> 안내 창 호출</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(Page ID: </a:t>
                      </a:r>
                      <a:r>
                        <a:rPr lang="en-US" altLang="ko-KR" sz="800" dirty="0" smtClean="0"/>
                        <a:t> </a:t>
                      </a:r>
                      <a:r>
                        <a:rPr kumimoji="0" lang="en-US" altLang="ko-KR" sz="800" b="0" i="0" u="none" strike="noStrike" kern="1200" cap="none" spc="0" normalizeH="0" baseline="0" dirty="0" smtClean="0">
                          <a:ln>
                            <a:noFill/>
                          </a:ln>
                          <a:solidFill>
                            <a:srgbClr val="00BC70"/>
                          </a:solidFill>
                          <a:effectLst/>
                          <a:uLnTx/>
                          <a:uFillTx/>
                          <a:latin typeface="+mn-lt"/>
                          <a:ea typeface="+mn-ea"/>
                          <a:cs typeface="+mn-cs"/>
                        </a:rPr>
                        <a:t>#####</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a:t>
                      </a: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결제버튼</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최종결제금액</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결제 형태로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 없는 상태에서 탭 시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으로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결제수단으로 무통장 입금 선택</a:t>
                      </a:r>
                      <a:r>
                        <a:rPr lang="en-US" altLang="ko-KR"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smtClean="0">
                          <a:solidFill>
                            <a:schemeClr val="tx1"/>
                          </a:solidFill>
                          <a:latin typeface="+mn-ea"/>
                          <a:ea typeface="+mn-ea"/>
                          <a:cs typeface="+mn-cs"/>
                          <a:sym typeface="Wingdings" panose="05000000000000000000" pitchFamily="2" charset="2"/>
                        </a:rPr>
                        <a:t>품절 시 </a:t>
                      </a:r>
                      <a:r>
                        <a:rPr lang="ko-KR" altLang="en-US" sz="800" b="0" u="none" kern="1200" baseline="0" dirty="0" err="1" smtClean="0">
                          <a:solidFill>
                            <a:schemeClr val="tx1"/>
                          </a:solidFill>
                          <a:latin typeface="+mn-ea"/>
                          <a:ea typeface="+mn-ea"/>
                          <a:cs typeface="+mn-cs"/>
                          <a:sym typeface="Wingdings" panose="05000000000000000000" pitchFamily="2" charset="2"/>
                        </a:rPr>
                        <a:t>환불계좌</a:t>
                      </a:r>
                      <a:r>
                        <a:rPr lang="ko-KR" altLang="en-US" sz="800" b="0" u="none" kern="1200" baseline="0" dirty="0" smtClean="0">
                          <a:solidFill>
                            <a:schemeClr val="tx1"/>
                          </a:solidFill>
                          <a:latin typeface="+mn-ea"/>
                          <a:ea typeface="+mn-ea"/>
                          <a:cs typeface="+mn-cs"/>
                          <a:sym typeface="Wingdings" panose="05000000000000000000" pitchFamily="2" charset="2"/>
                        </a:rPr>
                        <a:t> </a:t>
                      </a:r>
                      <a:r>
                        <a:rPr lang="ko-KR" altLang="en-US" sz="800" b="0" u="none" kern="1200" baseline="0" dirty="0" err="1" smtClean="0">
                          <a:solidFill>
                            <a:schemeClr val="tx1"/>
                          </a:solidFill>
                          <a:latin typeface="+mn-ea"/>
                          <a:ea typeface="+mn-ea"/>
                          <a:cs typeface="+mn-cs"/>
                          <a:sym typeface="Wingdings" panose="05000000000000000000" pitchFamily="2" charset="2"/>
                        </a:rPr>
                        <a:t>미저장</a:t>
                      </a:r>
                      <a:r>
                        <a:rPr lang="ko-KR" altLang="en-US" sz="800" b="0" u="none" kern="1200" baseline="0" dirty="0" smtClean="0">
                          <a:solidFill>
                            <a:schemeClr val="tx1"/>
                          </a:solidFill>
                          <a:latin typeface="+mn-ea"/>
                          <a:ea typeface="+mn-ea"/>
                          <a:cs typeface="+mn-cs"/>
                          <a:sym typeface="Wingdings" panose="05000000000000000000" pitchFamily="2" charset="2"/>
                        </a:rPr>
                        <a:t> 시 </a:t>
                      </a:r>
                      <a:r>
                        <a:rPr lang="en-US" altLang="ko-KR" sz="800" b="0" u="none" kern="1200" baseline="0" dirty="0" smtClean="0">
                          <a:solidFill>
                            <a:schemeClr val="tx1"/>
                          </a:solidFill>
                          <a:latin typeface="+mn-ea"/>
                          <a:ea typeface="+mn-ea"/>
                          <a:cs typeface="+mn-cs"/>
                          <a:sym typeface="Wingdings" panose="05000000000000000000" pitchFamily="2" charset="2"/>
                        </a:rPr>
                        <a:t>alert</a:t>
                      </a:r>
                      <a:r>
                        <a:rPr lang="ko-KR" altLang="en-US" sz="800" b="0" u="none" kern="1200" baseline="0" dirty="0" smtClean="0">
                          <a:solidFill>
                            <a:schemeClr val="tx1"/>
                          </a:solidFill>
                          <a:latin typeface="+mn-ea"/>
                          <a:ea typeface="+mn-ea"/>
                          <a:cs typeface="+mn-cs"/>
                          <a:sym typeface="Wingdings" panose="05000000000000000000" pitchFamily="2" charset="2"/>
                        </a:rPr>
                        <a:t>으로 오류 알림</a:t>
                      </a:r>
                      <a:endParaRPr lang="en-US" altLang="ko-KR" sz="800" b="0" u="none" kern="1200" baseline="0" dirty="0" smtClean="0">
                        <a:solidFill>
                          <a:schemeClr val="tx1"/>
                        </a:solidFill>
                        <a:latin typeface="+mn-ea"/>
                        <a:ea typeface="+mn-ea"/>
                        <a:cs typeface="+mn-cs"/>
                        <a:sym typeface="Wingdings" panose="05000000000000000000" pitchFamily="2"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14641350"/>
                  </a:ext>
                </a:extLst>
              </a:tr>
            </a:tbl>
          </a:graphicData>
        </a:graphic>
      </p:graphicFrame>
      <p:graphicFrame>
        <p:nvGraphicFramePr>
          <p:cNvPr id="90" name="표 89"/>
          <p:cNvGraphicFramePr>
            <a:graphicFrameLocks noGrp="1"/>
          </p:cNvGraphicFramePr>
          <p:nvPr>
            <p:extLst>
              <p:ext uri="{D42A27DB-BD31-4B8C-83A1-F6EECF244321}">
                <p14:modId xmlns:p14="http://schemas.microsoft.com/office/powerpoint/2010/main" val="3527472697"/>
              </p:ext>
            </p:extLst>
          </p:nvPr>
        </p:nvGraphicFramePr>
        <p:xfrm>
          <a:off x="174586" y="836712"/>
          <a:ext cx="6135708" cy="2416031"/>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1">
                  <a:extLst>
                    <a:ext uri="{9D8B030D-6E8A-4147-A177-3AD203B41FA5}">
                      <a16:colId xmlns:a16="http://schemas.microsoft.com/office/drawing/2014/main" val="249456048"/>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결제수단</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06030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pic>
        <p:nvPicPr>
          <p:cNvPr id="3" name="그림 2"/>
          <p:cNvPicPr>
            <a:picLocks noChangeAspect="1"/>
          </p:cNvPicPr>
          <p:nvPr/>
        </p:nvPicPr>
        <p:blipFill>
          <a:blip r:embed="rId2"/>
          <a:stretch>
            <a:fillRect/>
          </a:stretch>
        </p:blipFill>
        <p:spPr>
          <a:xfrm>
            <a:off x="221602" y="1229177"/>
            <a:ext cx="6034009" cy="1982591"/>
          </a:xfrm>
          <a:prstGeom prst="rect">
            <a:avLst/>
          </a:prstGeom>
        </p:spPr>
      </p:pic>
      <p:grpSp>
        <p:nvGrpSpPr>
          <p:cNvPr id="91" name="그룹 90"/>
          <p:cNvGrpSpPr/>
          <p:nvPr/>
        </p:nvGrpSpPr>
        <p:grpSpPr>
          <a:xfrm>
            <a:off x="4673246" y="919580"/>
            <a:ext cx="2016224" cy="215444"/>
            <a:chOff x="2926412" y="2963063"/>
            <a:chExt cx="2016224" cy="215444"/>
          </a:xfrm>
        </p:grpSpPr>
        <p:sp>
          <p:nvSpPr>
            <p:cNvPr id="93" name="직사각형 92">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95" name="TextBox 94">
              <a:extLst>
                <a:ext uri="{FF2B5EF4-FFF2-40B4-BE49-F238E27FC236}">
                  <a16:creationId xmlns:a16="http://schemas.microsoft.com/office/drawing/2014/main" id="{3BE96798-3229-41C7-9D93-18E637BBD588}"/>
                </a:ext>
              </a:extLst>
            </p:cNvPr>
            <p:cNvSpPr txBox="1"/>
            <p:nvPr/>
          </p:nvSpPr>
          <p:spPr>
            <a:xfrm>
              <a:off x="3034401" y="2963063"/>
              <a:ext cx="1908235" cy="215444"/>
            </a:xfrm>
            <a:prstGeom prst="rect">
              <a:avLst/>
            </a:prstGeom>
            <a:noFill/>
          </p:spPr>
          <p:txBody>
            <a:bodyPr wrap="square" rtlCol="0">
              <a:spAutoFit/>
            </a:bodyPr>
            <a:lstStyle/>
            <a:p>
              <a:r>
                <a:rPr lang="ko-KR" altLang="en-US" sz="800" smtClean="0">
                  <a:latin typeface="+mn-ea"/>
                </a:rPr>
                <a:t>선택한 결제수단 다음에도 사용</a:t>
              </a:r>
              <a:endParaRPr lang="ko-KR" altLang="en-US" sz="800" dirty="0">
                <a:latin typeface="+mn-ea"/>
              </a:endParaRPr>
            </a:p>
          </p:txBody>
        </p:sp>
      </p:grpSp>
      <p:sp>
        <p:nvSpPr>
          <p:cNvPr id="32" name="사각형: 둥근 모서리 92">
            <a:extLst>
              <a:ext uri="{FF2B5EF4-FFF2-40B4-BE49-F238E27FC236}">
                <a16:creationId xmlns:a16="http://schemas.microsoft.com/office/drawing/2014/main" id="{2A18CAD1-978E-453D-B4C0-E427E20CB864}"/>
              </a:ext>
            </a:extLst>
          </p:cNvPr>
          <p:cNvSpPr/>
          <p:nvPr/>
        </p:nvSpPr>
        <p:spPr>
          <a:xfrm>
            <a:off x="162360" y="1277826"/>
            <a:ext cx="6192785" cy="1812873"/>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a:solidFill>
                  <a:schemeClr val="bg1"/>
                </a:solidFill>
                <a:latin typeface="+mn-ea"/>
              </a:rPr>
              <a:t>(</a:t>
            </a:r>
            <a:r>
              <a:rPr lang="ko-KR" altLang="en-US" sz="800" b="1" dirty="0">
                <a:solidFill>
                  <a:schemeClr val="bg1"/>
                </a:solidFill>
                <a:latin typeface="+mn-ea"/>
              </a:rPr>
              <a:t>유의사항</a:t>
            </a:r>
            <a:r>
              <a:rPr lang="en-US" altLang="ko-KR" sz="800" b="1" dirty="0">
                <a:solidFill>
                  <a:schemeClr val="bg1"/>
                </a:solidFill>
                <a:latin typeface="+mn-ea"/>
              </a:rPr>
              <a:t>, </a:t>
            </a:r>
            <a:r>
              <a:rPr lang="ko-KR" altLang="en-US" sz="800" b="1" dirty="0">
                <a:solidFill>
                  <a:schemeClr val="bg1"/>
                </a:solidFill>
                <a:latin typeface="+mn-ea"/>
              </a:rPr>
              <a:t>무이자 행사 정보 영역 까지 </a:t>
            </a:r>
            <a:r>
              <a:rPr lang="ko-KR" altLang="en-US" sz="800" b="1" dirty="0" err="1">
                <a:solidFill>
                  <a:schemeClr val="bg1"/>
                </a:solidFill>
                <a:latin typeface="+mn-ea"/>
              </a:rPr>
              <a:t>토스페이먼츠</a:t>
            </a:r>
            <a:r>
              <a:rPr lang="ko-KR" altLang="en-US" sz="800" b="1" dirty="0">
                <a:solidFill>
                  <a:schemeClr val="bg1"/>
                </a:solidFill>
                <a:latin typeface="+mn-ea"/>
              </a:rPr>
              <a:t> 영역</a:t>
            </a:r>
            <a:r>
              <a:rPr lang="en-US" altLang="ko-KR" sz="800" b="1" dirty="0">
                <a:solidFill>
                  <a:schemeClr val="bg1"/>
                </a:solidFill>
                <a:latin typeface="+mn-ea"/>
              </a:rPr>
              <a:t>)</a:t>
            </a:r>
          </a:p>
        </p:txBody>
      </p:sp>
      <p:sp>
        <p:nvSpPr>
          <p:cNvPr id="5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74" name="표 73"/>
          <p:cNvGraphicFramePr>
            <a:graphicFrameLocks noGrp="1"/>
          </p:cNvGraphicFramePr>
          <p:nvPr>
            <p:extLst>
              <p:ext uri="{D42A27DB-BD31-4B8C-83A1-F6EECF244321}">
                <p14:modId xmlns:p14="http://schemas.microsoft.com/office/powerpoint/2010/main" val="503679813"/>
              </p:ext>
            </p:extLst>
          </p:nvPr>
        </p:nvGraphicFramePr>
        <p:xfrm>
          <a:off x="162360" y="3596428"/>
          <a:ext cx="6192784" cy="1045781"/>
        </p:xfrm>
        <a:graphic>
          <a:graphicData uri="http://schemas.openxmlformats.org/drawingml/2006/table">
            <a:tbl>
              <a:tblPr firstRow="1" bandRow="1">
                <a:tableStyleId>{2D5ABB26-0587-4C30-8999-92F81FD0307C}</a:tableStyleId>
              </a:tblPr>
              <a:tblGrid>
                <a:gridCol w="970700">
                  <a:extLst>
                    <a:ext uri="{9D8B030D-6E8A-4147-A177-3AD203B41FA5}">
                      <a16:colId xmlns:a16="http://schemas.microsoft.com/office/drawing/2014/main" val="2374827670"/>
                    </a:ext>
                  </a:extLst>
                </a:gridCol>
                <a:gridCol w="1309194">
                  <a:extLst>
                    <a:ext uri="{9D8B030D-6E8A-4147-A177-3AD203B41FA5}">
                      <a16:colId xmlns:a16="http://schemas.microsoft.com/office/drawing/2014/main" val="2445753076"/>
                    </a:ext>
                  </a:extLst>
                </a:gridCol>
                <a:gridCol w="3912890">
                  <a:extLst>
                    <a:ext uri="{9D8B030D-6E8A-4147-A177-3AD203B41FA5}">
                      <a16:colId xmlns:a16="http://schemas.microsoft.com/office/drawing/2014/main" val="3757955423"/>
                    </a:ext>
                  </a:extLst>
                </a:gridCol>
              </a:tblGrid>
              <a:tr h="289235">
                <a:tc gridSpan="3">
                  <a:txBody>
                    <a:bodyPr/>
                    <a:lstStyle/>
                    <a:p>
                      <a:r>
                        <a:rPr lang="ko-KR" altLang="en-US" sz="800" b="1" dirty="0" smtClean="0">
                          <a:latin typeface="+mn-ea"/>
                        </a:rPr>
                        <a:t>품절 시 </a:t>
                      </a:r>
                      <a:r>
                        <a:rPr lang="ko-KR" altLang="en-US" sz="800" b="1" dirty="0" err="1" smtClean="0">
                          <a:latin typeface="+mn-ea"/>
                        </a:rPr>
                        <a:t>환불계좌</a:t>
                      </a:r>
                      <a:r>
                        <a:rPr lang="ko-KR" altLang="en-US" sz="800" b="1" dirty="0" smtClean="0">
                          <a:latin typeface="+mn-ea"/>
                        </a:rPr>
                        <a:t> </a:t>
                      </a:r>
                      <a:endParaRPr lang="ko-KR" altLang="en-US" sz="800" b="1" dirty="0">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2647274951"/>
                  </a:ext>
                </a:extLst>
              </a:tr>
              <a:tr h="1943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93968"/>
                  </a:ext>
                </a:extLst>
              </a:tr>
              <a:tr h="2715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00000000000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2335424"/>
                  </a:ext>
                </a:extLst>
              </a:tr>
              <a:tr h="2715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err="1" smtClean="0"/>
                        <a:t>예금주명</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128858"/>
                  </a:ext>
                </a:extLst>
              </a:tr>
            </a:tbl>
          </a:graphicData>
        </a:graphic>
      </p:graphicFrame>
      <p:sp>
        <p:nvSpPr>
          <p:cNvPr id="75" name="Button">
            <a:extLst>
              <a:ext uri="{FF2B5EF4-FFF2-40B4-BE49-F238E27FC236}">
                <a16:creationId xmlns:a16="http://schemas.microsoft.com/office/drawing/2014/main" id="{0B50D06C-82E3-4B5D-A60E-0FEAE2474059}"/>
              </a:ext>
            </a:extLst>
          </p:cNvPr>
          <p:cNvSpPr/>
          <p:nvPr/>
        </p:nvSpPr>
        <p:spPr>
          <a:xfrm>
            <a:off x="5874313" y="3661386"/>
            <a:ext cx="424227" cy="195867"/>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smtClean="0">
                <a:solidFill>
                  <a:schemeClr val="tx1"/>
                </a:solidFill>
              </a:rPr>
              <a:t>변경</a:t>
            </a:r>
            <a:endParaRPr lang="ko-KR" altLang="en-US" sz="700" dirty="0">
              <a:solidFill>
                <a:schemeClr val="tx1"/>
              </a:solidFill>
            </a:endParaRPr>
          </a:p>
        </p:txBody>
      </p:sp>
      <p:grpSp>
        <p:nvGrpSpPr>
          <p:cNvPr id="78" name="그룹 77"/>
          <p:cNvGrpSpPr/>
          <p:nvPr/>
        </p:nvGrpSpPr>
        <p:grpSpPr>
          <a:xfrm>
            <a:off x="6396397" y="4325182"/>
            <a:ext cx="2512653" cy="1337885"/>
            <a:chOff x="6444150" y="2781434"/>
            <a:chExt cx="2512653" cy="1337885"/>
          </a:xfrm>
        </p:grpSpPr>
        <p:sp>
          <p:nvSpPr>
            <p:cNvPr id="79" name="직사각형 78"/>
            <p:cNvSpPr/>
            <p:nvPr/>
          </p:nvSpPr>
          <p:spPr>
            <a:xfrm>
              <a:off x="6456040" y="2781434"/>
              <a:ext cx="2494413" cy="935597"/>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grpSp>
          <p:nvGrpSpPr>
            <p:cNvPr id="80" name="그룹 79"/>
            <p:cNvGrpSpPr/>
            <p:nvPr/>
          </p:nvGrpSpPr>
          <p:grpSpPr>
            <a:xfrm>
              <a:off x="6525882" y="2820822"/>
              <a:ext cx="2395756" cy="215444"/>
              <a:chOff x="2926412" y="2963063"/>
              <a:chExt cx="2395756" cy="215444"/>
            </a:xfrm>
          </p:grpSpPr>
          <p:sp>
            <p:nvSpPr>
              <p:cNvPr id="83" name="직사각형 82">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84" name="TextBox 83">
                <a:extLst>
                  <a:ext uri="{FF2B5EF4-FFF2-40B4-BE49-F238E27FC236}">
                    <a16:creationId xmlns:a16="http://schemas.microsoft.com/office/drawing/2014/main" id="{3BE96798-3229-41C7-9D93-18E637BBD588}"/>
                  </a:ext>
                </a:extLst>
              </p:cNvPr>
              <p:cNvSpPr txBox="1"/>
              <p:nvPr/>
            </p:nvSpPr>
            <p:spPr>
              <a:xfrm>
                <a:off x="3034401" y="2963063"/>
                <a:ext cx="2287767" cy="215444"/>
              </a:xfrm>
              <a:prstGeom prst="rect">
                <a:avLst/>
              </a:prstGeom>
              <a:noFill/>
            </p:spPr>
            <p:txBody>
              <a:bodyPr wrap="square" rtlCol="0">
                <a:spAutoFit/>
              </a:bodyPr>
              <a:lstStyle/>
              <a:p>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구매 조건 건 및 결제 진행 동의</a:t>
                </a:r>
                <a:endParaRPr lang="ko-KR" altLang="en-US" sz="800" dirty="0">
                  <a:latin typeface="+mn-ea"/>
                </a:endParaRPr>
              </a:p>
            </p:txBody>
          </p:sp>
        </p:grpSp>
        <p:sp>
          <p:nvSpPr>
            <p:cNvPr id="81" name="TextBox 80">
              <a:extLst>
                <a:ext uri="{FF2B5EF4-FFF2-40B4-BE49-F238E27FC236}">
                  <a16:creationId xmlns:a16="http://schemas.microsoft.com/office/drawing/2014/main" id="{3BE96798-3229-41C7-9D93-18E637BBD588}"/>
                </a:ext>
              </a:extLst>
            </p:cNvPr>
            <p:cNvSpPr txBox="1"/>
            <p:nvPr/>
          </p:nvSpPr>
          <p:spPr>
            <a:xfrm>
              <a:off x="6461451" y="2990185"/>
              <a:ext cx="2461837" cy="738664"/>
            </a:xfrm>
            <a:prstGeom prst="rect">
              <a:avLst/>
            </a:prstGeom>
            <a:noFill/>
          </p:spPr>
          <p:txBody>
            <a:bodyPr wrap="square" rtlCol="0">
              <a:spAutoFit/>
            </a:bodyPr>
            <a:lstStyle/>
            <a:p>
              <a:pPr marL="88900" indent="-88900">
                <a:buFont typeface="Arial" panose="020B0604020202020204" pitchFamily="34" charset="0"/>
                <a:buChar char="•"/>
              </a:pPr>
              <a:r>
                <a:rPr lang="ko-KR" altLang="en-US" sz="700" dirty="0" smtClean="0">
                  <a:solidFill>
                    <a:schemeClr val="tx1">
                      <a:lumMod val="50000"/>
                      <a:lumOff val="50000"/>
                    </a:schemeClr>
                  </a:solidFill>
                </a:rPr>
                <a:t>주문할 </a:t>
              </a:r>
              <a:r>
                <a:rPr lang="ko-KR" altLang="en-US" sz="700" dirty="0">
                  <a:solidFill>
                    <a:schemeClr val="tx1">
                      <a:lumMod val="50000"/>
                      <a:lumOff val="50000"/>
                    </a:schemeClr>
                  </a:solidFill>
                </a:rPr>
                <a:t>제품의 제품명</a:t>
              </a:r>
              <a:r>
                <a:rPr lang="en-US" altLang="ko-KR" sz="700" dirty="0">
                  <a:solidFill>
                    <a:schemeClr val="tx1">
                      <a:lumMod val="50000"/>
                      <a:lumOff val="50000"/>
                    </a:schemeClr>
                  </a:solidFill>
                </a:rPr>
                <a:t>, </a:t>
              </a:r>
              <a:r>
                <a:rPr lang="ko-KR" altLang="en-US" sz="700" dirty="0">
                  <a:solidFill>
                    <a:schemeClr val="tx1">
                      <a:lumMod val="50000"/>
                      <a:lumOff val="50000"/>
                    </a:schemeClr>
                  </a:solidFill>
                </a:rPr>
                <a:t>제품가격</a:t>
              </a:r>
              <a:r>
                <a:rPr lang="en-US" altLang="ko-KR" sz="700" dirty="0">
                  <a:solidFill>
                    <a:schemeClr val="tx1">
                      <a:lumMod val="50000"/>
                      <a:lumOff val="50000"/>
                    </a:schemeClr>
                  </a:solidFill>
                </a:rPr>
                <a:t>, </a:t>
              </a:r>
              <a:r>
                <a:rPr lang="ko-KR" altLang="en-US" sz="700" dirty="0">
                  <a:solidFill>
                    <a:schemeClr val="tx1">
                      <a:lumMod val="50000"/>
                      <a:lumOff val="50000"/>
                    </a:schemeClr>
                  </a:solidFill>
                </a:rPr>
                <a:t>배송정보를 확인하였으며</a:t>
              </a:r>
              <a:r>
                <a:rPr lang="en-US" altLang="ko-KR" sz="700" dirty="0">
                  <a:solidFill>
                    <a:schemeClr val="tx1">
                      <a:lumMod val="50000"/>
                      <a:lumOff val="50000"/>
                    </a:schemeClr>
                  </a:solidFill>
                </a:rPr>
                <a:t>, </a:t>
              </a:r>
              <a:r>
                <a:rPr lang="ko-KR" altLang="en-US" sz="700" dirty="0">
                  <a:solidFill>
                    <a:schemeClr val="tx1">
                      <a:lumMod val="50000"/>
                      <a:lumOff val="50000"/>
                    </a:schemeClr>
                  </a:solidFill>
                </a:rPr>
                <a:t>구매 진행에 동의합니다</a:t>
              </a:r>
              <a:r>
                <a:rPr lang="en-US" altLang="ko-KR" sz="700" dirty="0">
                  <a:solidFill>
                    <a:schemeClr val="tx1">
                      <a:lumMod val="50000"/>
                      <a:lumOff val="50000"/>
                    </a:schemeClr>
                  </a:solidFill>
                </a:rPr>
                <a:t>.(</a:t>
              </a:r>
              <a:r>
                <a:rPr lang="ko-KR" altLang="en-US" sz="700" dirty="0">
                  <a:solidFill>
                    <a:schemeClr val="tx1">
                      <a:lumMod val="50000"/>
                      <a:lumOff val="50000"/>
                    </a:schemeClr>
                  </a:solidFill>
                </a:rPr>
                <a:t>전자상거래법 제</a:t>
              </a:r>
              <a:r>
                <a:rPr lang="en-US" altLang="ko-KR" sz="700" dirty="0">
                  <a:solidFill>
                    <a:schemeClr val="tx1">
                      <a:lumMod val="50000"/>
                      <a:lumOff val="50000"/>
                    </a:schemeClr>
                  </a:solidFill>
                </a:rPr>
                <a:t>8</a:t>
              </a:r>
              <a:r>
                <a:rPr lang="ko-KR" altLang="en-US" sz="700" dirty="0">
                  <a:solidFill>
                    <a:schemeClr val="tx1">
                      <a:lumMod val="50000"/>
                      <a:lumOff val="50000"/>
                    </a:schemeClr>
                  </a:solidFill>
                </a:rPr>
                <a:t>조 제</a:t>
              </a:r>
              <a:r>
                <a:rPr lang="en-US" altLang="ko-KR" sz="700" dirty="0">
                  <a:solidFill>
                    <a:schemeClr val="tx1">
                      <a:lumMod val="50000"/>
                      <a:lumOff val="50000"/>
                    </a:schemeClr>
                  </a:solidFill>
                </a:rPr>
                <a:t>2</a:t>
              </a:r>
              <a:r>
                <a:rPr lang="ko-KR" altLang="en-US" sz="700" dirty="0">
                  <a:solidFill>
                    <a:schemeClr val="tx1">
                      <a:lumMod val="50000"/>
                      <a:lumOff val="50000"/>
                    </a:schemeClr>
                  </a:solidFill>
                </a:rPr>
                <a:t>항</a:t>
              </a:r>
              <a:r>
                <a:rPr lang="en-US" altLang="ko-KR" sz="700" dirty="0">
                  <a:solidFill>
                    <a:schemeClr val="tx1">
                      <a:lumMod val="50000"/>
                      <a:lumOff val="50000"/>
                    </a:schemeClr>
                  </a:solidFill>
                </a:rPr>
                <a:t>) </a:t>
              </a:r>
              <a:endParaRPr lang="en-US" altLang="ko-KR" sz="700" dirty="0" smtClean="0">
                <a:solidFill>
                  <a:schemeClr val="tx1">
                    <a:lumMod val="50000"/>
                    <a:lumOff val="50000"/>
                  </a:schemeClr>
                </a:solidFill>
              </a:endParaRPr>
            </a:p>
            <a:p>
              <a:pPr marL="88900" indent="-88900">
                <a:buFont typeface="Arial" panose="020B0604020202020204" pitchFamily="34" charset="0"/>
                <a:buChar char="•"/>
              </a:pPr>
              <a:r>
                <a:rPr lang="ko-KR" altLang="en-US" sz="700" dirty="0">
                  <a:solidFill>
                    <a:schemeClr val="tx1">
                      <a:lumMod val="50000"/>
                      <a:lumOff val="50000"/>
                    </a:schemeClr>
                  </a:solidFill>
                  <a:latin typeface="Courier New" panose="02070309020205020404" pitchFamily="49" charset="0"/>
                </a:rPr>
                <a:t>미성년자가 체결한 계약은 법정대리인이 동의하지 않는 경우</a:t>
              </a:r>
              <a:r>
                <a:rPr lang="en-US" altLang="ko-KR" sz="700" dirty="0">
                  <a:solidFill>
                    <a:schemeClr val="tx1">
                      <a:lumMod val="50000"/>
                      <a:lumOff val="50000"/>
                    </a:schemeClr>
                  </a:solidFill>
                  <a:latin typeface="Courier New" panose="02070309020205020404" pitchFamily="49" charset="0"/>
                </a:rPr>
                <a:t>, </a:t>
              </a:r>
              <a:r>
                <a:rPr lang="ko-KR" altLang="en-US" sz="700" dirty="0">
                  <a:solidFill>
                    <a:schemeClr val="tx1">
                      <a:lumMod val="50000"/>
                      <a:lumOff val="50000"/>
                    </a:schemeClr>
                  </a:solidFill>
                  <a:latin typeface="Courier New" panose="02070309020205020404" pitchFamily="49" charset="0"/>
                </a:rPr>
                <a:t>본인 또는 법정대리인이 취소할 수 있습니다</a:t>
              </a:r>
              <a:r>
                <a:rPr lang="en-US" altLang="ko-KR" sz="700" dirty="0" smtClean="0">
                  <a:solidFill>
                    <a:schemeClr val="tx1">
                      <a:lumMod val="50000"/>
                      <a:lumOff val="50000"/>
                    </a:schemeClr>
                  </a:solidFill>
                  <a:latin typeface="Courier New" panose="02070309020205020404" pitchFamily="49" charset="0"/>
                </a:rPr>
                <a:t>.</a:t>
              </a:r>
              <a:endParaRPr lang="ko-KR" altLang="en-US" sz="700" dirty="0">
                <a:solidFill>
                  <a:schemeClr val="tx1">
                    <a:lumMod val="50000"/>
                    <a:lumOff val="50000"/>
                  </a:schemeClr>
                </a:solidFill>
                <a:latin typeface="+mn-ea"/>
              </a:endParaRPr>
            </a:p>
          </p:txBody>
        </p:sp>
        <p:sp>
          <p:nvSpPr>
            <p:cNvPr id="82" name="모서리가 둥근 직사각형 265">
              <a:extLst>
                <a:ext uri="{FF2B5EF4-FFF2-40B4-BE49-F238E27FC236}">
                  <a16:creationId xmlns:a16="http://schemas.microsoft.com/office/drawing/2014/main" id="{31616FFB-3FF0-C846-C1A8-366204588010}"/>
                </a:ext>
              </a:extLst>
            </p:cNvPr>
            <p:cNvSpPr/>
            <p:nvPr/>
          </p:nvSpPr>
          <p:spPr>
            <a:xfrm>
              <a:off x="6444150" y="3702433"/>
              <a:ext cx="2512653"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grpSp>
      <p:graphicFrame>
        <p:nvGraphicFramePr>
          <p:cNvPr id="85" name="표 84"/>
          <p:cNvGraphicFramePr>
            <a:graphicFrameLocks noGrp="1"/>
          </p:cNvGraphicFramePr>
          <p:nvPr>
            <p:extLst>
              <p:ext uri="{D42A27DB-BD31-4B8C-83A1-F6EECF244321}">
                <p14:modId xmlns:p14="http://schemas.microsoft.com/office/powerpoint/2010/main" val="1842772652"/>
              </p:ext>
            </p:extLst>
          </p:nvPr>
        </p:nvGraphicFramePr>
        <p:xfrm>
          <a:off x="6438900" y="1149250"/>
          <a:ext cx="2434985" cy="2529987"/>
        </p:xfrm>
        <a:graphic>
          <a:graphicData uri="http://schemas.openxmlformats.org/drawingml/2006/table">
            <a:tbl>
              <a:tblPr firstRow="1" bandRow="1">
                <a:tableStyleId>{2D5ABB26-0587-4C30-8999-92F81FD0307C}</a:tableStyleId>
              </a:tblPr>
              <a:tblGrid>
                <a:gridCol w="1385292">
                  <a:extLst>
                    <a:ext uri="{9D8B030D-6E8A-4147-A177-3AD203B41FA5}">
                      <a16:colId xmlns:a16="http://schemas.microsoft.com/office/drawing/2014/main" val="1827514643"/>
                    </a:ext>
                  </a:extLst>
                </a:gridCol>
                <a:gridCol w="1049693">
                  <a:extLst>
                    <a:ext uri="{9D8B030D-6E8A-4147-A177-3AD203B41FA5}">
                      <a16:colId xmlns:a16="http://schemas.microsoft.com/office/drawing/2014/main" val="3409155024"/>
                    </a:ext>
                  </a:extLst>
                </a:gridCol>
              </a:tblGrid>
              <a:tr h="302274">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lumMod val="75000"/>
                              <a:lumOff val="25000"/>
                            </a:schemeClr>
                          </a:solidFill>
                          <a:latin typeface="+mn-ea"/>
                        </a:rPr>
                        <a:t>63,000</a:t>
                      </a:r>
                      <a:r>
                        <a:rPr lang="ko-KR" altLang="en-US" sz="800" b="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9027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175030">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상품할인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11538">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71809">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추가</a:t>
                      </a:r>
                      <a:r>
                        <a:rPr lang="en-US" altLang="ko-KR" sz="800" spc="-90" baseline="0" dirty="0" smtClean="0">
                          <a:solidFill>
                            <a:schemeClr val="bg1">
                              <a:lumMod val="65000"/>
                            </a:schemeClr>
                          </a:solidFill>
                          <a:latin typeface="+mn-ea"/>
                        </a:rPr>
                        <a:t>…</a:t>
                      </a: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2945">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38617">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사용</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225551">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255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33331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최종결제금액</a:t>
                      </a: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598912"/>
                  </a:ext>
                </a:extLst>
              </a:tr>
            </a:tbl>
          </a:graphicData>
        </a:graphic>
      </p:graphicFrame>
      <p:sp>
        <p:nvSpPr>
          <p:cNvPr id="86" name="직사각형 85"/>
          <p:cNvSpPr/>
          <p:nvPr/>
        </p:nvSpPr>
        <p:spPr>
          <a:xfrm>
            <a:off x="6409250" y="919581"/>
            <a:ext cx="2493210" cy="340560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p:cNvSpPr/>
          <p:nvPr/>
        </p:nvSpPr>
        <p:spPr>
          <a:xfrm>
            <a:off x="6441415" y="3658233"/>
            <a:ext cx="2438266" cy="644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p:cNvSpPr txBox="1"/>
          <p:nvPr/>
        </p:nvSpPr>
        <p:spPr>
          <a:xfrm>
            <a:off x="6418227" y="3539108"/>
            <a:ext cx="1760711" cy="299377"/>
          </a:xfrm>
          <a:prstGeom prst="rect">
            <a:avLst/>
          </a:prstGeom>
          <a:noFill/>
        </p:spPr>
        <p:txBody>
          <a:bodyPr wrap="square" rtlCol="0">
            <a:spAutoFit/>
          </a:bodyPr>
          <a:lstStyle/>
          <a:p>
            <a:pPr>
              <a:lnSpc>
                <a:spcPct val="200000"/>
              </a:lnSpc>
            </a:pPr>
            <a:r>
              <a:rPr lang="ko-KR" altLang="en-US" sz="800" dirty="0" smtClean="0">
                <a:solidFill>
                  <a:schemeClr val="tx1">
                    <a:lumMod val="65000"/>
                    <a:lumOff val="35000"/>
                  </a:schemeClr>
                </a:solidFill>
              </a:rPr>
              <a:t>뷰티포인트 혜택</a:t>
            </a:r>
            <a:endParaRPr lang="ko-KR" altLang="en-US" sz="800" dirty="0">
              <a:solidFill>
                <a:schemeClr val="tx1">
                  <a:lumMod val="65000"/>
                  <a:lumOff val="35000"/>
                </a:schemeClr>
              </a:solidFill>
            </a:endParaRPr>
          </a:p>
        </p:txBody>
      </p:sp>
      <p:sp>
        <p:nvSpPr>
          <p:cNvPr id="89" name="TextBox 88"/>
          <p:cNvSpPr txBox="1"/>
          <p:nvPr/>
        </p:nvSpPr>
        <p:spPr>
          <a:xfrm>
            <a:off x="8321915" y="3539108"/>
            <a:ext cx="611356" cy="299377"/>
          </a:xfrm>
          <a:prstGeom prst="rect">
            <a:avLst/>
          </a:prstGeom>
          <a:noFill/>
        </p:spPr>
        <p:txBody>
          <a:bodyPr wrap="square" rtlCol="0">
            <a:spAutoFit/>
          </a:bodyPr>
          <a:lstStyle/>
          <a:p>
            <a:pPr algn="r">
              <a:lnSpc>
                <a:spcPct val="200000"/>
              </a:lnSpc>
            </a:pPr>
            <a:r>
              <a:rPr lang="en-US" altLang="ko-KR" sz="800" b="1" dirty="0" smtClean="0">
                <a:solidFill>
                  <a:schemeClr val="tx1">
                    <a:lumMod val="65000"/>
                    <a:lumOff val="35000"/>
                  </a:schemeClr>
                </a:solidFill>
              </a:rPr>
              <a:t>3,090P</a:t>
            </a:r>
            <a:endParaRPr lang="ko-KR" altLang="en-US" sz="800" b="1" dirty="0">
              <a:solidFill>
                <a:schemeClr val="tx1">
                  <a:lumMod val="65000"/>
                  <a:lumOff val="35000"/>
                </a:schemeClr>
              </a:solidFill>
            </a:endParaRPr>
          </a:p>
        </p:txBody>
      </p:sp>
      <p:sp>
        <p:nvSpPr>
          <p:cNvPr id="92" name="TextBox 91"/>
          <p:cNvSpPr txBox="1"/>
          <p:nvPr/>
        </p:nvSpPr>
        <p:spPr>
          <a:xfrm>
            <a:off x="6465697" y="3796634"/>
            <a:ext cx="1593704" cy="461665"/>
          </a:xfrm>
          <a:prstGeom prst="rect">
            <a:avLst/>
          </a:prstGeom>
          <a:noFill/>
        </p:spPr>
        <p:txBody>
          <a:bodyPr wrap="square" rtlCol="0">
            <a:spAutoFit/>
          </a:bodyPr>
          <a:lstStyle/>
          <a:p>
            <a:r>
              <a:rPr lang="ko-KR" altLang="en-US" sz="800" dirty="0" err="1" smtClean="0">
                <a:solidFill>
                  <a:schemeClr val="tx1">
                    <a:lumMod val="50000"/>
                    <a:lumOff val="50000"/>
                  </a:schemeClr>
                </a:solidFill>
              </a:rPr>
              <a:t>ㄴ기본적립</a:t>
            </a:r>
            <a:endParaRPr lang="en-US" altLang="ko-KR" sz="800" dirty="0" smtClean="0">
              <a:solidFill>
                <a:schemeClr val="tx1">
                  <a:lumMod val="50000"/>
                  <a:lumOff val="50000"/>
                </a:schemeClr>
              </a:solidFill>
            </a:endParaRPr>
          </a:p>
          <a:p>
            <a:r>
              <a:rPr lang="ko-KR" altLang="en-US" sz="800" dirty="0" err="1" smtClean="0">
                <a:solidFill>
                  <a:schemeClr val="tx1">
                    <a:lumMod val="50000"/>
                    <a:lumOff val="50000"/>
                  </a:schemeClr>
                </a:solidFill>
              </a:rPr>
              <a:t>ㄴ이벤트적립</a:t>
            </a:r>
            <a:endParaRPr lang="en-US" altLang="ko-KR" sz="800" dirty="0" smtClean="0">
              <a:solidFill>
                <a:schemeClr val="tx1">
                  <a:lumMod val="50000"/>
                  <a:lumOff val="50000"/>
                </a:schemeClr>
              </a:solidFill>
            </a:endParaRPr>
          </a:p>
          <a:p>
            <a:r>
              <a:rPr lang="ko-KR" altLang="en-US" sz="800" dirty="0" err="1" smtClean="0">
                <a:solidFill>
                  <a:schemeClr val="tx1">
                    <a:lumMod val="50000"/>
                    <a:lumOff val="50000"/>
                  </a:schemeClr>
                </a:solidFill>
              </a:rPr>
              <a:t>ㄴ리뷰적립</a:t>
            </a:r>
            <a:endParaRPr lang="en-US" altLang="ko-KR" sz="800" dirty="0">
              <a:solidFill>
                <a:schemeClr val="tx1">
                  <a:lumMod val="50000"/>
                  <a:lumOff val="50000"/>
                </a:schemeClr>
              </a:solidFill>
            </a:endParaRPr>
          </a:p>
        </p:txBody>
      </p:sp>
      <p:sp>
        <p:nvSpPr>
          <p:cNvPr id="94" name="TextBox 93"/>
          <p:cNvSpPr txBox="1"/>
          <p:nvPr/>
        </p:nvSpPr>
        <p:spPr>
          <a:xfrm>
            <a:off x="8089736" y="3796634"/>
            <a:ext cx="843534" cy="461665"/>
          </a:xfrm>
          <a:prstGeom prst="rect">
            <a:avLst/>
          </a:prstGeom>
          <a:noFill/>
        </p:spPr>
        <p:txBody>
          <a:bodyPr wrap="square" rtlCol="0">
            <a:spAutoFit/>
          </a:bodyPr>
          <a:lstStyle/>
          <a:p>
            <a:pPr algn="r"/>
            <a:r>
              <a:rPr lang="en-US" altLang="ko-KR" sz="800" dirty="0">
                <a:solidFill>
                  <a:schemeClr val="tx1">
                    <a:lumMod val="50000"/>
                    <a:lumOff val="50000"/>
                  </a:schemeClr>
                </a:solidFill>
              </a:rPr>
              <a:t>+</a:t>
            </a:r>
            <a:r>
              <a:rPr lang="en-US" altLang="ko-KR" sz="800" dirty="0" smtClean="0">
                <a:solidFill>
                  <a:schemeClr val="tx1">
                    <a:lumMod val="50000"/>
                    <a:lumOff val="50000"/>
                  </a:schemeClr>
                </a:solidFill>
              </a:rPr>
              <a:t> 490P</a:t>
            </a:r>
          </a:p>
          <a:p>
            <a:pPr algn="r"/>
            <a:r>
              <a:rPr lang="en-US" altLang="ko-KR" sz="800" dirty="0">
                <a:solidFill>
                  <a:schemeClr val="tx1">
                    <a:lumMod val="50000"/>
                    <a:lumOff val="50000"/>
                  </a:schemeClr>
                </a:solidFill>
              </a:rPr>
              <a:t>+ </a:t>
            </a:r>
            <a:r>
              <a:rPr lang="en-US" altLang="ko-KR" sz="800" dirty="0" smtClean="0">
                <a:solidFill>
                  <a:schemeClr val="tx1">
                    <a:lumMod val="50000"/>
                    <a:lumOff val="50000"/>
                  </a:schemeClr>
                </a:solidFill>
              </a:rPr>
              <a:t>2,000P</a:t>
            </a:r>
          </a:p>
          <a:p>
            <a:pPr algn="r"/>
            <a:r>
              <a:rPr lang="en-US" altLang="ko-KR" sz="800" dirty="0" smtClean="0">
                <a:solidFill>
                  <a:schemeClr val="tx1">
                    <a:lumMod val="50000"/>
                    <a:lumOff val="50000"/>
                  </a:schemeClr>
                </a:solidFill>
              </a:rPr>
              <a:t>+ 600P</a:t>
            </a:r>
          </a:p>
        </p:txBody>
      </p:sp>
      <p:sp>
        <p:nvSpPr>
          <p:cNvPr id="96" name="타원 95"/>
          <p:cNvSpPr/>
          <p:nvPr/>
        </p:nvSpPr>
        <p:spPr>
          <a:xfrm>
            <a:off x="7297243" y="3682363"/>
            <a:ext cx="112143" cy="11214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a:t>
            </a:r>
            <a:endParaRPr lang="ko-KR" altLang="en-US" sz="900" dirty="0"/>
          </a:p>
        </p:txBody>
      </p:sp>
      <p:sp>
        <p:nvSpPr>
          <p:cNvPr id="40" name="TextBox 39">
            <a:extLst>
              <a:ext uri="{FF2B5EF4-FFF2-40B4-BE49-F238E27FC236}">
                <a16:creationId xmlns:a16="http://schemas.microsoft.com/office/drawing/2014/main" id="{46EEB4C6-4320-49C2-A99E-4CC859BC2CBD}"/>
              </a:ext>
            </a:extLst>
          </p:cNvPr>
          <p:cNvSpPr txBox="1"/>
          <p:nvPr/>
        </p:nvSpPr>
        <p:spPr>
          <a:xfrm>
            <a:off x="6373005" y="96532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6323419" y="11681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11-1</a:t>
            </a:r>
            <a:endParaRPr lang="en-US" altLang="ko-KR" sz="800" b="1" kern="0" dirty="0">
              <a:solidFill>
                <a:sysClr val="window" lastClr="FFFFFF"/>
              </a:solidFill>
              <a:latin typeface="맑은 고딕"/>
              <a:ea typeface="맑은 고딕"/>
            </a:endParaRPr>
          </a:p>
        </p:txBody>
      </p:sp>
      <p:sp>
        <p:nvSpPr>
          <p:cNvPr id="35" name="Oval 611">
            <a:extLst>
              <a:ext uri="{FF2B5EF4-FFF2-40B4-BE49-F238E27FC236}">
                <a16:creationId xmlns:a16="http://schemas.microsoft.com/office/drawing/2014/main" id="{8A3723C9-7A64-4677-9B95-EBFFA02C0DC4}"/>
              </a:ext>
            </a:extLst>
          </p:cNvPr>
          <p:cNvSpPr>
            <a:spLocks noChangeArrowheads="1"/>
          </p:cNvSpPr>
          <p:nvPr/>
        </p:nvSpPr>
        <p:spPr bwMode="auto">
          <a:xfrm>
            <a:off x="6274871" y="9285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38" name="Oval 611">
            <a:extLst>
              <a:ext uri="{FF2B5EF4-FFF2-40B4-BE49-F238E27FC236}">
                <a16:creationId xmlns:a16="http://schemas.microsoft.com/office/drawing/2014/main" id="{8A3723C9-7A64-4677-9B95-EBFFA02C0DC4}"/>
              </a:ext>
            </a:extLst>
          </p:cNvPr>
          <p:cNvSpPr>
            <a:spLocks noChangeArrowheads="1"/>
          </p:cNvSpPr>
          <p:nvPr/>
        </p:nvSpPr>
        <p:spPr bwMode="auto">
          <a:xfrm>
            <a:off x="6332021" y="144045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11-2</a:t>
            </a:r>
            <a:endParaRPr lang="en-US" altLang="ko-KR" sz="800" b="1" kern="0" dirty="0">
              <a:solidFill>
                <a:sysClr val="window" lastClr="FFFFFF"/>
              </a:solidFill>
              <a:latin typeface="맑은 고딕"/>
              <a:ea typeface="맑은 고딕"/>
            </a:endParaRPr>
          </a:p>
        </p:txBody>
      </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6369198" y="1754080"/>
            <a:ext cx="216000" cy="21816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11-3</a:t>
            </a:r>
            <a:endParaRPr lang="en-US" altLang="ko-KR" sz="800" b="1" kern="0" dirty="0">
              <a:solidFill>
                <a:sysClr val="window" lastClr="FFFFFF"/>
              </a:solidFill>
              <a:latin typeface="맑은 고딕"/>
              <a:ea typeface="맑은 고딕"/>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6334518" y="266116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11-4</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6329605" y="287460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11-5</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6339130" y="31070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11-6</a:t>
            </a:r>
            <a:endParaRPr lang="en-US" altLang="ko-KR" sz="800" b="1" kern="0" dirty="0">
              <a:solidFill>
                <a:sysClr val="window" lastClr="FFFFFF"/>
              </a:solidFill>
              <a:latin typeface="맑은 고딕"/>
              <a:ea typeface="맑은 고딕"/>
            </a:endParaRPr>
          </a:p>
        </p:txBody>
      </p:sp>
      <p:sp>
        <p:nvSpPr>
          <p:cNvPr id="45" name="Oval 611">
            <a:extLst>
              <a:ext uri="{FF2B5EF4-FFF2-40B4-BE49-F238E27FC236}">
                <a16:creationId xmlns:a16="http://schemas.microsoft.com/office/drawing/2014/main" id="{8A3723C9-7A64-4677-9B95-EBFFA02C0DC4}"/>
              </a:ext>
            </a:extLst>
          </p:cNvPr>
          <p:cNvSpPr>
            <a:spLocks noChangeArrowheads="1"/>
          </p:cNvSpPr>
          <p:nvPr/>
        </p:nvSpPr>
        <p:spPr bwMode="auto">
          <a:xfrm>
            <a:off x="6312024" y="34290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11-7</a:t>
            </a:r>
            <a:endParaRPr lang="en-US" altLang="ko-KR" sz="800" b="1" kern="0" dirty="0">
              <a:solidFill>
                <a:sysClr val="window" lastClr="FFFFFF"/>
              </a:solidFill>
              <a:latin typeface="맑은 고딕"/>
              <a:ea typeface="맑은 고딕"/>
            </a:endParaRP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6331139" y="36356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11-8</a:t>
            </a:r>
            <a:endParaRPr lang="en-US" altLang="ko-KR" sz="800" b="1" kern="0" dirty="0">
              <a:solidFill>
                <a:sysClr val="window" lastClr="FFFFFF"/>
              </a:solidFill>
              <a:latin typeface="맑은 고딕"/>
              <a:ea typeface="맑은 고딕"/>
            </a:endParaRPr>
          </a:p>
        </p:txBody>
      </p:sp>
      <p:sp>
        <p:nvSpPr>
          <p:cNvPr id="44" name="Oval 611">
            <a:extLst>
              <a:ext uri="{FF2B5EF4-FFF2-40B4-BE49-F238E27FC236}">
                <a16:creationId xmlns:a16="http://schemas.microsoft.com/office/drawing/2014/main" id="{8A3723C9-7A64-4677-9B95-EBFFA02C0DC4}"/>
              </a:ext>
            </a:extLst>
          </p:cNvPr>
          <p:cNvSpPr>
            <a:spLocks noChangeArrowheads="1"/>
          </p:cNvSpPr>
          <p:nvPr/>
        </p:nvSpPr>
        <p:spPr bwMode="auto">
          <a:xfrm>
            <a:off x="6330900" y="522309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graphicFrame>
        <p:nvGraphicFramePr>
          <p:cNvPr id="5" name="표 4"/>
          <p:cNvGraphicFramePr>
            <a:graphicFrameLocks noGrp="1"/>
          </p:cNvGraphicFramePr>
          <p:nvPr>
            <p:extLst>
              <p:ext uri="{D42A27DB-BD31-4B8C-83A1-F6EECF244321}">
                <p14:modId xmlns:p14="http://schemas.microsoft.com/office/powerpoint/2010/main" val="2227896670"/>
              </p:ext>
            </p:extLst>
          </p:nvPr>
        </p:nvGraphicFramePr>
        <p:xfrm>
          <a:off x="4438681" y="5696671"/>
          <a:ext cx="4494589" cy="1291200"/>
        </p:xfrm>
        <a:graphic>
          <a:graphicData uri="http://schemas.openxmlformats.org/drawingml/2006/table">
            <a:tbl>
              <a:tblPr/>
              <a:tblGrid>
                <a:gridCol w="137459">
                  <a:extLst>
                    <a:ext uri="{9D8B030D-6E8A-4147-A177-3AD203B41FA5}">
                      <a16:colId xmlns:a16="http://schemas.microsoft.com/office/drawing/2014/main" val="466883272"/>
                    </a:ext>
                  </a:extLst>
                </a:gridCol>
                <a:gridCol w="4357130">
                  <a:extLst>
                    <a:ext uri="{9D8B030D-6E8A-4147-A177-3AD203B41FA5}">
                      <a16:colId xmlns:a16="http://schemas.microsoft.com/office/drawing/2014/main" val="2143936634"/>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결제버튼</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smtClean="0"/>
                        <a:t>구매금액대별 </a:t>
                      </a:r>
                      <a:r>
                        <a:rPr lang="ko-KR" altLang="en-US" sz="800" dirty="0" err="1" smtClean="0"/>
                        <a:t>증정품</a:t>
                      </a:r>
                      <a:r>
                        <a:rPr lang="en-US" altLang="ko-KR" sz="800" dirty="0" smtClean="0"/>
                        <a:t>_</a:t>
                      </a:r>
                      <a:r>
                        <a:rPr lang="ko-KR" altLang="en-US" sz="800" b="0" u="none" kern="1200" baseline="0" noProof="0" dirty="0" smtClean="0">
                          <a:solidFill>
                            <a:schemeClr val="tx1"/>
                          </a:solidFill>
                          <a:latin typeface="+mn-ea"/>
                          <a:ea typeface="+mn-ea"/>
                          <a:cs typeface="+mn-cs"/>
                          <a:sym typeface="Wingdings 2" pitchFamily="18" charset="2"/>
                        </a:rPr>
                        <a:t>구매금액지급선택 타입이 출력된 상태</a:t>
                      </a:r>
                      <a:r>
                        <a:rPr lang="en-US" altLang="ko-KR" sz="800" b="0" u="none" kern="1200" baseline="0" noProof="0" dirty="0" smtClean="0">
                          <a:solidFill>
                            <a:schemeClr val="tx1"/>
                          </a:solidFill>
                          <a:latin typeface="+mn-ea"/>
                          <a:ea typeface="+mn-ea"/>
                          <a:cs typeface="+mn-cs"/>
                          <a:sym typeface="Wingdings 2" pitchFamily="18" charset="2"/>
                        </a:rPr>
                        <a:t> </a:t>
                      </a:r>
                      <a:r>
                        <a:rPr lang="en-US" altLang="ko-KR" sz="800" b="0" u="none" kern="1200" baseline="0" noProof="0" dirty="0" smtClean="0">
                          <a:solidFill>
                            <a:schemeClr val="tx1"/>
                          </a:solidFill>
                          <a:latin typeface="+mn-ea"/>
                          <a:ea typeface="+mn-ea"/>
                          <a:cs typeface="+mn-cs"/>
                          <a:sym typeface="Wingdings" panose="05000000000000000000" pitchFamily="2" charset="2"/>
                        </a:rPr>
                        <a:t> </a:t>
                      </a:r>
                      <a:r>
                        <a:rPr lang="ko-KR" altLang="en-US" sz="800" b="0" u="none" kern="1200" baseline="0" noProof="0" dirty="0" smtClean="0">
                          <a:solidFill>
                            <a:schemeClr val="tx1"/>
                          </a:solidFill>
                          <a:latin typeface="+mn-ea"/>
                          <a:ea typeface="+mn-ea"/>
                          <a:cs typeface="+mn-cs"/>
                          <a:sym typeface="Wingdings 2" pitchFamily="18" charset="2"/>
                        </a:rPr>
                        <a:t>안받기 </a:t>
                      </a:r>
                      <a:r>
                        <a:rPr lang="ko-KR" altLang="en-US" sz="800" b="0" u="none" kern="1200" baseline="0" noProof="0" dirty="0" err="1" smtClean="0">
                          <a:solidFill>
                            <a:schemeClr val="tx1"/>
                          </a:solidFill>
                          <a:latin typeface="+mn-ea"/>
                          <a:ea typeface="+mn-ea"/>
                          <a:cs typeface="+mn-cs"/>
                          <a:sym typeface="Wingdings 2" pitchFamily="18" charset="2"/>
                        </a:rPr>
                        <a:t>미체크</a:t>
                      </a:r>
                      <a:r>
                        <a:rPr lang="ko-KR" altLang="en-US" sz="800" b="0" u="none" kern="1200" baseline="0" noProof="0" dirty="0" smtClean="0">
                          <a:solidFill>
                            <a:schemeClr val="tx1"/>
                          </a:solidFill>
                          <a:latin typeface="+mn-ea"/>
                          <a:ea typeface="+mn-ea"/>
                          <a:cs typeface="+mn-cs"/>
                          <a:sym typeface="Wingdings 2" pitchFamily="18" charset="2"/>
                        </a:rPr>
                        <a:t> 된 상태에서 </a:t>
                      </a: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수량 선택하지 않았을 시 </a:t>
                      </a:r>
                      <a:r>
                        <a:rPr lang="en-US" altLang="ko-KR" sz="800" b="0" u="none" kern="1200" baseline="0" dirty="0" smtClean="0">
                          <a:solidFill>
                            <a:schemeClr val="tx1"/>
                          </a:solidFill>
                          <a:latin typeface="+mn-ea"/>
                          <a:ea typeface="+mn-ea"/>
                          <a:cs typeface="+mn-cs"/>
                          <a:sym typeface="Wingdings" panose="05000000000000000000" pitchFamily="2" charset="2"/>
                        </a:rPr>
                        <a:t>alert</a:t>
                      </a:r>
                      <a:r>
                        <a:rPr lang="ko-KR" altLang="en-US" sz="800" b="0" u="none" kern="1200" baseline="0" dirty="0" smtClean="0">
                          <a:solidFill>
                            <a:schemeClr val="tx1"/>
                          </a:solidFill>
                          <a:latin typeface="+mn-ea"/>
                          <a:ea typeface="+mn-ea"/>
                          <a:cs typeface="+mn-cs"/>
                          <a:sym typeface="Wingdings" panose="05000000000000000000" pitchFamily="2" charset="2"/>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구매 조건 및 결제 진행 동의에 </a:t>
                      </a:r>
                      <a:r>
                        <a:rPr lang="ko-KR" altLang="en-US" sz="800" b="0" u="none" kern="1200" baseline="0" dirty="0" err="1" smtClean="0">
                          <a:solidFill>
                            <a:schemeClr val="tx1"/>
                          </a:solidFill>
                          <a:latin typeface="+mn-ea"/>
                          <a:ea typeface="+mn-ea"/>
                          <a:cs typeface="+mn-cs"/>
                        </a:rPr>
                        <a:t>미체크</a:t>
                      </a:r>
                      <a:r>
                        <a:rPr lang="ko-KR" altLang="en-US" sz="800" b="0" u="none" kern="1200" baseline="0" dirty="0" smtClean="0">
                          <a:solidFill>
                            <a:schemeClr val="tx1"/>
                          </a:solidFill>
                          <a:latin typeface="+mn-ea"/>
                          <a:ea typeface="+mn-ea"/>
                          <a:cs typeface="+mn-cs"/>
                        </a:rPr>
                        <a:t> 상태에 탭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제품 또는 </a:t>
                      </a:r>
                      <a:r>
                        <a:rPr lang="ko-KR" altLang="en-US" sz="800" b="0" u="none" kern="1200" baseline="0" dirty="0" err="1" smtClean="0">
                          <a:solidFill>
                            <a:schemeClr val="tx1"/>
                          </a:solidFill>
                          <a:latin typeface="+mn-ea"/>
                          <a:ea typeface="+mn-ea"/>
                          <a:cs typeface="+mn-cs"/>
                        </a:rPr>
                        <a:t>증정품</a:t>
                      </a:r>
                      <a:r>
                        <a:rPr lang="ko-KR" altLang="en-US" sz="800" b="0" u="none" kern="1200" baseline="0" dirty="0" smtClean="0">
                          <a:solidFill>
                            <a:schemeClr val="tx1"/>
                          </a:solidFill>
                          <a:latin typeface="+mn-ea"/>
                          <a:ea typeface="+mn-ea"/>
                          <a:cs typeface="+mn-cs"/>
                        </a:rPr>
                        <a:t> 재고가 부족할 시</a:t>
                      </a:r>
                      <a:r>
                        <a:rPr lang="en-US" altLang="ko-KR" sz="800" b="0" u="none" kern="1200" baseline="0" dirty="0" smtClean="0">
                          <a:solidFill>
                            <a:schemeClr val="tx1"/>
                          </a:solidFill>
                          <a:latin typeface="+mn-ea"/>
                          <a:ea typeface="+mn-ea"/>
                          <a:cs typeface="+mn-cs"/>
                        </a:rPr>
                        <a:t> alert</a:t>
                      </a:r>
                      <a:r>
                        <a:rPr lang="ko-KR" altLang="en-US" sz="800" b="0" u="none" kern="1200" baseline="0" dirty="0" smtClean="0">
                          <a:solidFill>
                            <a:schemeClr val="tx1"/>
                          </a:solidFill>
                          <a:latin typeface="+mn-ea"/>
                          <a:ea typeface="+mn-ea"/>
                          <a:cs typeface="+mn-cs"/>
                        </a:rPr>
                        <a:t>으로 오류 알림 </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증정품</a:t>
                      </a:r>
                      <a:r>
                        <a:rPr lang="ko-KR" altLang="en-US" sz="800" b="0" u="none" kern="1200" baseline="0" dirty="0" smtClean="0">
                          <a:solidFill>
                            <a:schemeClr val="tx1"/>
                          </a:solidFill>
                          <a:latin typeface="+mn-ea"/>
                          <a:ea typeface="+mn-ea"/>
                          <a:cs typeface="+mn-cs"/>
                        </a:rPr>
                        <a:t> 정보는 주문서 진입 시 가져온 정보로 주문 완료 처리하며 주문서 진입 후 변경된 </a:t>
                      </a:r>
                      <a:r>
                        <a:rPr lang="ko-KR" altLang="en-US" sz="800" b="0" u="none" kern="1200" baseline="0" dirty="0" err="1" smtClean="0">
                          <a:solidFill>
                            <a:schemeClr val="tx1"/>
                          </a:solidFill>
                          <a:latin typeface="+mn-ea"/>
                          <a:ea typeface="+mn-ea"/>
                          <a:cs typeface="+mn-cs"/>
                        </a:rPr>
                        <a:t>증정품</a:t>
                      </a:r>
                      <a:r>
                        <a:rPr lang="ko-KR" altLang="en-US" sz="800" b="0" u="none" kern="1200" baseline="0" dirty="0" smtClean="0">
                          <a:solidFill>
                            <a:schemeClr val="tx1"/>
                          </a:solidFill>
                          <a:latin typeface="+mn-ea"/>
                          <a:ea typeface="+mn-ea"/>
                          <a:cs typeface="+mn-cs"/>
                        </a:rPr>
                        <a:t> 정보는 반영하지 않음</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입력</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체크 값 누락 없는 상태에서 탭 시 결제 단계로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70827570"/>
                  </a:ext>
                </a:extLst>
              </a:tr>
            </a:tbl>
          </a:graphicData>
        </a:graphic>
      </p:graphicFrame>
      <p:sp>
        <p:nvSpPr>
          <p:cNvPr id="47" name="직사각형 46"/>
          <p:cNvSpPr/>
          <p:nvPr/>
        </p:nvSpPr>
        <p:spPr>
          <a:xfrm>
            <a:off x="9960110" y="-1"/>
            <a:ext cx="2219539" cy="870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240422</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할인금액</a:t>
            </a:r>
            <a:r>
              <a:rPr kumimoji="1" lang="en-US" altLang="ko-KR" sz="800" dirty="0" smtClean="0">
                <a:solidFill>
                  <a:schemeClr val="tx1"/>
                </a:solidFill>
                <a:latin typeface="+mn-ea"/>
              </a:rPr>
              <a:t>, </a:t>
            </a: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안내 영역 수정</a:t>
            </a:r>
            <a:r>
              <a:rPr kumimoji="1" lang="en-US" altLang="ko-KR" sz="800" dirty="0" smtClean="0">
                <a:solidFill>
                  <a:schemeClr val="tx1"/>
                </a:solidFill>
                <a:latin typeface="+mn-ea"/>
              </a:rPr>
              <a:t>(0419 </a:t>
            </a:r>
            <a:r>
              <a:rPr kumimoji="1" lang="ko-KR" altLang="en-US" sz="800" dirty="0" err="1" smtClean="0">
                <a:solidFill>
                  <a:schemeClr val="tx1"/>
                </a:solidFill>
                <a:latin typeface="+mn-ea"/>
              </a:rPr>
              <a:t>주소희님</a:t>
            </a:r>
            <a:r>
              <a:rPr kumimoji="1" lang="ko-KR" altLang="en-US" sz="800" dirty="0" smtClean="0">
                <a:solidFill>
                  <a:schemeClr val="tx1"/>
                </a:solidFill>
                <a:latin typeface="+mn-ea"/>
              </a:rPr>
              <a:t> 요청</a:t>
            </a:r>
            <a:r>
              <a:rPr kumimoji="1" lang="en-US" altLang="ko-KR" sz="800" dirty="0" smtClean="0">
                <a:solidFill>
                  <a:schemeClr val="tx1"/>
                </a:solidFill>
                <a:latin typeface="+mn-ea"/>
              </a:rPr>
              <a:t>)</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영역 추가</a:t>
            </a:r>
            <a:r>
              <a:rPr kumimoji="1" lang="en-US" altLang="ko-KR" sz="800" dirty="0" smtClean="0">
                <a:solidFill>
                  <a:schemeClr val="tx1"/>
                </a:solidFill>
                <a:latin typeface="+mn-ea"/>
              </a:rPr>
              <a:t>(</a:t>
            </a:r>
            <a:r>
              <a:rPr kumimoji="1" lang="ko-KR" altLang="en-US" sz="800" dirty="0" smtClean="0">
                <a:solidFill>
                  <a:schemeClr val="tx1"/>
                </a:solidFill>
                <a:latin typeface="+mn-ea"/>
              </a:rPr>
              <a:t>출력 기준 </a:t>
            </a:r>
            <a:r>
              <a:rPr kumimoji="1" lang="en-US" altLang="ko-KR" sz="800" dirty="0" smtClean="0">
                <a:solidFill>
                  <a:schemeClr val="tx1"/>
                </a:solidFill>
                <a:latin typeface="+mn-ea"/>
              </a:rPr>
              <a:t>0422 </a:t>
            </a:r>
            <a:r>
              <a:rPr kumimoji="1" lang="ko-KR" altLang="en-US" sz="800" dirty="0" err="1" smtClean="0">
                <a:solidFill>
                  <a:schemeClr val="tx1"/>
                </a:solidFill>
                <a:latin typeface="+mn-ea"/>
              </a:rPr>
              <a:t>주소희님</a:t>
            </a:r>
            <a:r>
              <a:rPr kumimoji="1" lang="ko-KR" altLang="en-US" sz="800" dirty="0" smtClean="0">
                <a:solidFill>
                  <a:schemeClr val="tx1"/>
                </a:solidFill>
                <a:latin typeface="+mn-ea"/>
              </a:rPr>
              <a:t> 확인</a:t>
            </a:r>
            <a:r>
              <a:rPr kumimoji="1" lang="en-US" altLang="ko-KR" sz="800" dirty="0" smtClean="0">
                <a:solidFill>
                  <a:schemeClr val="tx1"/>
                </a:solidFill>
                <a:latin typeface="+mn-ea"/>
              </a:rPr>
              <a:t>)</a:t>
            </a:r>
            <a:endParaRPr kumimoji="1" lang="en-US" altLang="ko-KR" sz="800" dirty="0">
              <a:solidFill>
                <a:schemeClr val="tx1"/>
              </a:solidFill>
              <a:latin typeface="+mn-ea"/>
            </a:endParaRPr>
          </a:p>
        </p:txBody>
      </p:sp>
      <p:sp>
        <p:nvSpPr>
          <p:cNvPr id="48" name="직사각형 47"/>
          <p:cNvSpPr/>
          <p:nvPr/>
        </p:nvSpPr>
        <p:spPr>
          <a:xfrm>
            <a:off x="9959124" y="166209"/>
            <a:ext cx="2219539" cy="70381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V0.73 240422</a:t>
            </a:r>
          </a:p>
          <a:p>
            <a:pPr marL="87313" lvl="0" indent="-87313" defTabSz="844083">
              <a:lnSpc>
                <a:spcPts val="1200"/>
              </a:lnSpc>
              <a:buFont typeface="Arial" panose="020B0604020202020204" pitchFamily="34" charset="0"/>
              <a:buChar char="•"/>
              <a:defRPr/>
            </a:pPr>
            <a:r>
              <a:rPr lang="ko-KR" altLang="en-US" sz="800" dirty="0" err="1" smtClean="0">
                <a:solidFill>
                  <a:schemeClr val="tx1"/>
                </a:solidFill>
                <a:latin typeface="color-emoji"/>
              </a:rPr>
              <a:t>뷰티포인트</a:t>
            </a:r>
            <a:r>
              <a:rPr lang="ko-KR" altLang="en-US" sz="800" dirty="0" smtClean="0">
                <a:solidFill>
                  <a:schemeClr val="tx1"/>
                </a:solidFill>
                <a:latin typeface="color-emoji"/>
              </a:rPr>
              <a:t> 혜택</a:t>
            </a:r>
            <a:r>
              <a:rPr lang="en-US" altLang="ko-KR" sz="800" dirty="0" smtClean="0">
                <a:solidFill>
                  <a:schemeClr val="tx1"/>
                </a:solidFill>
                <a:latin typeface="color-emoji"/>
              </a:rPr>
              <a:t>_</a:t>
            </a:r>
            <a:r>
              <a:rPr lang="ko-KR" altLang="en-US" sz="800" dirty="0" err="1" smtClean="0">
                <a:solidFill>
                  <a:schemeClr val="tx1"/>
                </a:solidFill>
                <a:latin typeface="color-emoji"/>
              </a:rPr>
              <a:t>리뷰적립</a:t>
            </a:r>
            <a:r>
              <a:rPr lang="en-US" altLang="ko-KR" sz="800" dirty="0" smtClean="0">
                <a:solidFill>
                  <a:schemeClr val="tx1"/>
                </a:solidFill>
                <a:latin typeface="color-emoji"/>
              </a:rPr>
              <a:t> </a:t>
            </a:r>
            <a:r>
              <a:rPr lang="ko-KR" altLang="en-US" sz="800" dirty="0" smtClean="0">
                <a:solidFill>
                  <a:schemeClr val="tx1"/>
                </a:solidFill>
                <a:latin typeface="color-emoji"/>
              </a:rPr>
              <a:t>영역 </a:t>
            </a:r>
            <a:r>
              <a:rPr lang="ko-KR" altLang="en-US" sz="800" dirty="0" err="1" smtClean="0">
                <a:solidFill>
                  <a:schemeClr val="tx1"/>
                </a:solidFill>
                <a:latin typeface="color-emoji"/>
              </a:rPr>
              <a:t>출력기준</a:t>
            </a:r>
            <a:r>
              <a:rPr lang="ko-KR" altLang="en-US" sz="800" dirty="0" smtClean="0">
                <a:solidFill>
                  <a:schemeClr val="tx1"/>
                </a:solidFill>
                <a:latin typeface="color-emoji"/>
              </a:rPr>
              <a:t> 변경</a:t>
            </a:r>
            <a:r>
              <a:rPr kumimoji="1" lang="en-US" altLang="ko-KR" sz="800" dirty="0" smtClean="0">
                <a:solidFill>
                  <a:schemeClr val="tx1"/>
                </a:solidFill>
                <a:latin typeface="+mn-ea"/>
              </a:rPr>
              <a:t>(0422 </a:t>
            </a:r>
            <a:r>
              <a:rPr kumimoji="1" lang="ko-KR" altLang="en-US" sz="800" dirty="0" err="1" smtClean="0">
                <a:solidFill>
                  <a:schemeClr val="tx1"/>
                </a:solidFill>
                <a:latin typeface="+mn-ea"/>
              </a:rPr>
              <a:t>주소희님</a:t>
            </a:r>
            <a:r>
              <a:rPr kumimoji="1" lang="ko-KR" altLang="en-US" sz="800" dirty="0" smtClean="0">
                <a:solidFill>
                  <a:schemeClr val="tx1"/>
                </a:solidFill>
                <a:latin typeface="+mn-ea"/>
              </a:rPr>
              <a:t> 확인</a:t>
            </a:r>
            <a:r>
              <a:rPr kumimoji="1" lang="en-US" altLang="ko-KR" sz="800" dirty="0" smtClean="0">
                <a:solidFill>
                  <a:schemeClr val="tx1"/>
                </a:solidFill>
                <a:latin typeface="+mn-ea"/>
              </a:rPr>
              <a:t>)</a:t>
            </a:r>
            <a:endParaRPr kumimoji="1" lang="en-US" altLang="ko-KR" sz="800" dirty="0">
              <a:solidFill>
                <a:schemeClr val="tx1"/>
              </a:solidFill>
              <a:latin typeface="+mn-ea"/>
            </a:endParaRPr>
          </a:p>
        </p:txBody>
      </p:sp>
      <p:sp>
        <p:nvSpPr>
          <p:cNvPr id="49" name="직사각형 48"/>
          <p:cNvSpPr/>
          <p:nvPr/>
        </p:nvSpPr>
        <p:spPr>
          <a:xfrm>
            <a:off x="9958138" y="347283"/>
            <a:ext cx="2219539" cy="591476"/>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V0.90 240708</a:t>
            </a:r>
          </a:p>
          <a:p>
            <a:pPr marL="92075" indent="-92075">
              <a:buFont typeface="Arial" panose="020B0604020202020204" pitchFamily="34" charset="0"/>
              <a:buChar char="•"/>
            </a:pPr>
            <a:r>
              <a:rPr lang="ko-KR" altLang="en-US" sz="800" dirty="0" err="1">
                <a:solidFill>
                  <a:schemeClr val="tx1"/>
                </a:solidFill>
              </a:rPr>
              <a:t>증정품</a:t>
            </a:r>
            <a:r>
              <a:rPr lang="ko-KR" altLang="en-US" sz="800" dirty="0">
                <a:solidFill>
                  <a:schemeClr val="tx1"/>
                </a:solidFill>
              </a:rPr>
              <a:t> </a:t>
            </a:r>
            <a:r>
              <a:rPr lang="ko-KR" altLang="en-US" sz="800" dirty="0" smtClean="0">
                <a:solidFill>
                  <a:schemeClr val="tx1"/>
                </a:solidFill>
              </a:rPr>
              <a:t>정보 체크 기준 추가</a:t>
            </a:r>
            <a:r>
              <a:rPr lang="en-US" altLang="ko-KR" sz="800" dirty="0" smtClean="0">
                <a:solidFill>
                  <a:schemeClr val="tx1"/>
                </a:solidFill>
              </a:rPr>
              <a:t>(</a:t>
            </a:r>
            <a:r>
              <a:rPr lang="en-US" altLang="ko-KR" sz="800" dirty="0">
                <a:solidFill>
                  <a:schemeClr val="tx1"/>
                </a:solidFill>
              </a:rPr>
              <a:t>0705 </a:t>
            </a:r>
            <a:r>
              <a:rPr lang="ko-KR" altLang="en-US" sz="800" dirty="0">
                <a:solidFill>
                  <a:schemeClr val="tx1"/>
                </a:solidFill>
              </a:rPr>
              <a:t>최영호님</a:t>
            </a:r>
            <a:r>
              <a:rPr lang="en-US" altLang="ko-KR" sz="800" dirty="0">
                <a:solidFill>
                  <a:schemeClr val="tx1"/>
                </a:solidFill>
              </a:rPr>
              <a:t>, </a:t>
            </a:r>
            <a:r>
              <a:rPr lang="ko-KR" altLang="en-US" sz="800" dirty="0" err="1">
                <a:solidFill>
                  <a:schemeClr val="tx1"/>
                </a:solidFill>
              </a:rPr>
              <a:t>주소희님</a:t>
            </a:r>
            <a:r>
              <a:rPr lang="ko-KR" altLang="en-US" sz="800" dirty="0">
                <a:solidFill>
                  <a:schemeClr val="tx1"/>
                </a:solidFill>
              </a:rPr>
              <a:t> 확인</a:t>
            </a:r>
            <a:r>
              <a:rPr lang="en-US" altLang="ko-KR" sz="800" dirty="0">
                <a:solidFill>
                  <a:schemeClr val="tx1"/>
                </a:solidFill>
              </a:rPr>
              <a:t>)</a:t>
            </a:r>
            <a:r>
              <a:rPr lang="ko-KR" altLang="en-US" sz="800" dirty="0">
                <a:solidFill>
                  <a:schemeClr val="tx1"/>
                </a:solidFill>
              </a:rPr>
              <a:t> </a:t>
            </a:r>
            <a:endParaRPr lang="en-US" altLang="ko-KR" sz="800" dirty="0">
              <a:solidFill>
                <a:schemeClr val="tx1"/>
              </a:solidFill>
            </a:endParaRPr>
          </a:p>
        </p:txBody>
      </p:sp>
    </p:spTree>
    <p:extLst>
      <p:ext uri="{BB962C8B-B14F-4D97-AF65-F5344CB8AC3E}">
        <p14:creationId xmlns:p14="http://schemas.microsoft.com/office/powerpoint/2010/main" val="378355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4" name="표 3">
            <a:extLst>
              <a:ext uri="{FF2B5EF4-FFF2-40B4-BE49-F238E27FC236}">
                <a16:creationId xmlns:a16="http://schemas.microsoft.com/office/drawing/2014/main" id="{6E1F6952-3DDA-4EF4-89E3-55A7899657BD}"/>
              </a:ext>
            </a:extLst>
          </p:cNvPr>
          <p:cNvGraphicFramePr>
            <a:graphicFrameLocks noGrp="1"/>
          </p:cNvGraphicFramePr>
          <p:nvPr>
            <p:extLst/>
          </p:nvPr>
        </p:nvGraphicFramePr>
        <p:xfrm>
          <a:off x="199153" y="511113"/>
          <a:ext cx="11759337" cy="897970"/>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최대할인</a:t>
                      </a:r>
                      <a:r>
                        <a:rPr lang="ko-KR" altLang="en-US" sz="800" b="1" spc="0" baseline="0" dirty="0" smtClean="0">
                          <a:solidFill>
                            <a:schemeClr val="bg1"/>
                          </a:solidFill>
                          <a:effectLst/>
                          <a:latin typeface="+mn-ea"/>
                          <a:ea typeface="+mn-ea"/>
                        </a:rPr>
                        <a:t> 적용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3-6. </a:t>
                      </a:r>
                      <a:r>
                        <a:rPr lang="ko-KR" altLang="en-US" sz="800" kern="1200" spc="0" dirty="0" err="1" smtClean="0">
                          <a:solidFill>
                            <a:schemeClr val="tx1"/>
                          </a:solidFill>
                          <a:effectLst/>
                          <a:latin typeface="+mn-ea"/>
                          <a:ea typeface="+mn-ea"/>
                          <a:cs typeface="+mn-cs"/>
                        </a:rPr>
                        <a:t>최대할인</a:t>
                      </a:r>
                      <a:r>
                        <a:rPr lang="ko-KR" altLang="en-US" sz="800" kern="1200" spc="0" dirty="0" smtClean="0">
                          <a:solidFill>
                            <a:schemeClr val="tx1"/>
                          </a:solidFill>
                          <a:effectLst/>
                          <a:latin typeface="+mn-ea"/>
                          <a:ea typeface="+mn-ea"/>
                          <a:cs typeface="+mn-cs"/>
                        </a:rPr>
                        <a:t> 적용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lt"/>
                          <a:ea typeface="+mn-ea"/>
                          <a:cs typeface="+mn-cs"/>
                        </a:rPr>
                        <a:t>적용할 할인 없을 시 </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적용할 할인이 없습니다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bl>
          </a:graphicData>
        </a:graphic>
      </p:graphicFrame>
      <p:graphicFrame>
        <p:nvGraphicFramePr>
          <p:cNvPr id="6" name="표 5">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032049240"/>
              </p:ext>
            </p:extLst>
          </p:nvPr>
        </p:nvGraphicFramePr>
        <p:xfrm>
          <a:off x="199152" y="1564366"/>
          <a:ext cx="11759337" cy="1878658"/>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뷰티포인트</a:t>
                      </a:r>
                      <a:endParaRPr lang="ko-KR" altLang="en-US" sz="800" b="1" spc="0" baseline="0" dirty="0" smtClean="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7-2. </a:t>
                      </a:r>
                      <a:r>
                        <a:rPr lang="ko-KR" altLang="en-US" sz="800" kern="1200" spc="0" dirty="0" smtClean="0">
                          <a:solidFill>
                            <a:schemeClr val="tx1"/>
                          </a:solidFill>
                          <a:effectLst/>
                          <a:latin typeface="+mn-ea"/>
                          <a:ea typeface="+mn-ea"/>
                          <a:cs typeface="+mn-cs"/>
                        </a:rPr>
                        <a:t>사용할 </a:t>
                      </a:r>
                      <a:r>
                        <a:rPr lang="ko-KR" altLang="en-US" sz="800" kern="1200" spc="0" dirty="0" err="1" smtClean="0">
                          <a:solidFill>
                            <a:schemeClr val="tx1"/>
                          </a:solidFill>
                          <a:effectLst/>
                          <a:latin typeface="+mn-ea"/>
                          <a:ea typeface="+mn-ea"/>
                          <a:cs typeface="+mn-cs"/>
                        </a:rPr>
                        <a:t>뷰티포인트</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10</a:t>
                      </a:r>
                      <a:r>
                        <a:rPr lang="ko-KR" altLang="en-US" sz="800" b="0" u="none" kern="1200" baseline="0" dirty="0" smtClean="0">
                          <a:solidFill>
                            <a:schemeClr val="tx1"/>
                          </a:solidFill>
                          <a:latin typeface="+mn-ea"/>
                          <a:ea typeface="+mn-ea"/>
                          <a:cs typeface="+mn-cs"/>
                        </a:rPr>
                        <a:t>미만의 숫자 입력 후 포커스 아웃</a:t>
                      </a:r>
                      <a:endParaRPr lang="en-US" altLang="ko-KR" sz="800" b="1" u="none" kern="1200" baseline="0" dirty="0" smtClean="0">
                        <a:solidFill>
                          <a:schemeClr val="tx1"/>
                        </a:solidFill>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뷰티</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포인트는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10P</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부터 사용할 수 있습니다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4206283"/>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의 자리에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이 아닌 숫자 입력 후 포커스 아웃</a:t>
                      </a:r>
                      <a:endParaRPr lang="en-US" altLang="ko-KR" sz="800" b="1" u="none" kern="1200" baseline="0" dirty="0" smtClean="0">
                        <a:solidFill>
                          <a:schemeClr val="tx1"/>
                        </a:solidFill>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사용 가능한 </a:t>
                      </a:r>
                      <a:r>
                        <a:rPr kumimoji="0" lang="ko-KR" altLang="en-US" sz="800" b="0" i="0" u="none" strike="noStrike" kern="1200" cap="none" spc="0" normalizeH="0" baseline="0" noProof="0" dirty="0" err="1" smtClean="0">
                          <a:ln>
                            <a:noFill/>
                          </a:ln>
                          <a:solidFill>
                            <a:schemeClr val="tx1"/>
                          </a:solidFill>
                          <a:effectLst/>
                          <a:uLnTx/>
                          <a:uFillTx/>
                          <a:latin typeface="맑은 고딕" panose="020F0502020204030204"/>
                          <a:ea typeface="맑은 고딕" panose="020B0503020000020004" pitchFamily="50" charset="-127"/>
                          <a:cs typeface="+mn-cs"/>
                        </a:rPr>
                        <a:t>뷰티</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 포인트에서 자동으로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10P</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단위로 적용됩니다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1. 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smtClean="0">
                        <a:effectLst/>
                        <a:latin typeface="+mn-ea"/>
                        <a:ea typeface="+mn-ea"/>
                      </a:endParaRPr>
                    </a:p>
                    <a:p>
                      <a:pPr algn="l" rtl="0" fontAlgn="ctr"/>
                      <a:r>
                        <a:rPr lang="en-US" altLang="ko-KR" sz="800" spc="0" dirty="0" smtClean="0">
                          <a:effectLst/>
                          <a:latin typeface="+mn-ea"/>
                          <a:ea typeface="+mn-ea"/>
                        </a:rPr>
                        <a:t>2. </a:t>
                      </a:r>
                      <a:r>
                        <a:rPr lang="ko-KR" altLang="en-US" sz="800" spc="0" dirty="0" smtClean="0">
                          <a:effectLst/>
                          <a:latin typeface="+mn-ea"/>
                          <a:ea typeface="+mn-ea"/>
                        </a:rPr>
                        <a:t>입력한 </a:t>
                      </a:r>
                      <a:r>
                        <a:rPr lang="en-US" altLang="ko-KR" sz="800" spc="0" dirty="0" smtClean="0">
                          <a:effectLst/>
                          <a:latin typeface="+mn-ea"/>
                          <a:ea typeface="+mn-ea"/>
                        </a:rPr>
                        <a:t>1</a:t>
                      </a:r>
                      <a:r>
                        <a:rPr lang="ko-KR" altLang="en-US" sz="800" spc="0" dirty="0" smtClean="0">
                          <a:effectLst/>
                          <a:latin typeface="+mn-ea"/>
                          <a:ea typeface="+mn-ea"/>
                        </a:rPr>
                        <a:t>의</a:t>
                      </a:r>
                      <a:r>
                        <a:rPr lang="ko-KR" altLang="en-US" sz="800" spc="0" baseline="0" dirty="0" smtClean="0">
                          <a:effectLst/>
                          <a:latin typeface="+mn-ea"/>
                          <a:ea typeface="+mn-ea"/>
                        </a:rPr>
                        <a:t> 자리 버림 처리하여 </a:t>
                      </a:r>
                      <a:r>
                        <a:rPr lang="en-US" altLang="ko-KR" sz="800" spc="0" baseline="0" dirty="0" smtClean="0">
                          <a:effectLst/>
                          <a:latin typeface="+mn-ea"/>
                          <a:ea typeface="+mn-ea"/>
                        </a:rPr>
                        <a:t>n0</a:t>
                      </a:r>
                      <a:r>
                        <a:rPr lang="ko-KR" altLang="en-US" sz="800" spc="0" baseline="0" dirty="0" smtClean="0">
                          <a:effectLst/>
                          <a:latin typeface="+mn-ea"/>
                          <a:ea typeface="+mn-ea"/>
                        </a:rPr>
                        <a:t>형태로 출력</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5586386"/>
                  </a:ext>
                </a:extLst>
              </a:tr>
              <a:tr h="43204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AutoNum type="arabicPeriod"/>
                        <a:tabLst/>
                        <a:defRPr/>
                      </a:pPr>
                      <a:r>
                        <a:rPr lang="ko-KR" altLang="en-US" sz="800" b="0" u="none" kern="1200" baseline="0" dirty="0" smtClean="0">
                          <a:solidFill>
                            <a:schemeClr val="tx1"/>
                          </a:solidFill>
                          <a:latin typeface="+mn-ea"/>
                          <a:ea typeface="+mn-ea"/>
                          <a:cs typeface="+mn-cs"/>
                        </a:rPr>
                        <a:t>뷰티포인트로만 결제 가능한 제품이 있음</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AutoNum type="arabicPeriod"/>
                        <a:tabLst/>
                        <a:defRPr/>
                      </a:pPr>
                      <a:r>
                        <a:rPr lang="ko-KR" altLang="en-US" sz="800" b="0" u="none" kern="1200" baseline="0" dirty="0" smtClean="0">
                          <a:solidFill>
                            <a:schemeClr val="tx1"/>
                          </a:solidFill>
                          <a:latin typeface="+mn-ea"/>
                          <a:ea typeface="+mn-ea"/>
                          <a:cs typeface="+mn-cs"/>
                        </a:rPr>
                        <a:t>해당 제품의 금액보다 적은 뷰티포인트로 수정 후 포커스 아웃</a:t>
                      </a:r>
                      <a:endParaRPr lang="en-US" altLang="ko-KR" sz="800" b="1" u="none" kern="1200" baseline="0" dirty="0" smtClean="0">
                        <a:solidFill>
                          <a:schemeClr val="tx1"/>
                        </a:solidFill>
                        <a:latin typeface="+mn-ea"/>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뷰티포인트로만 결제 가능한 제품의 금액인 </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$0,0000$P</a:t>
                      </a:r>
                      <a:r>
                        <a:rPr kumimoji="0" lang="ko-KR" altLang="en-US"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이상으로만 설정 가능합니다</a:t>
                      </a:r>
                      <a:r>
                        <a:rPr kumimoji="0" lang="en-US" altLang="ko-KR" sz="800" b="0" i="0" u="none" strike="noStrike" kern="1200" cap="none" spc="0" normalizeH="0" baseline="0" noProof="0" dirty="0" smtClean="0">
                          <a:ln>
                            <a:noFill/>
                          </a:ln>
                          <a:solidFill>
                            <a:schemeClr val="tx1"/>
                          </a:solidFill>
                          <a:effectLst/>
                          <a:uLnTx/>
                          <a:uFillTx/>
                          <a:latin typeface="맑은 고딕" panose="020F0502020204030204"/>
                          <a:ea typeface="맑은 고딕" panose="020B0503020000020004" pitchFamily="50" charset="-127"/>
                          <a:cs typeface="+mn-cs"/>
                        </a:rPr>
                        <a:t>.</a:t>
                      </a:r>
                      <a:endParaRPr kumimoji="0" lang="ko-KR" altLang="en-US" sz="800" b="0" i="0" u="none" strike="noStrike" kern="1200" cap="none" spc="0" normalizeH="0" baseline="0" noProof="0" dirty="0">
                        <a:ln>
                          <a:noFill/>
                        </a:ln>
                        <a:solidFill>
                          <a:schemeClr val="tx1"/>
                        </a:solidFill>
                        <a:effectLst/>
                        <a:uLnTx/>
                        <a:uFillTx/>
                        <a:latin typeface="맑은 고딕" panose="020F0502020204030204"/>
                        <a:ea typeface="맑은 고딕" panose="020B0503020000020004" pitchFamily="50" charset="-127"/>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sz="800" kern="1200" spc="0" dirty="0" smtClean="0">
                          <a:solidFill>
                            <a:schemeClr val="tx1"/>
                          </a:solidFill>
                          <a:effectLst/>
                          <a:latin typeface="+mn-ea"/>
                          <a:ea typeface="+mn-ea"/>
                          <a:cs typeface="+mn-cs"/>
                        </a:rPr>
                        <a:t>alert</a:t>
                      </a:r>
                      <a:endParaRPr 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228600" indent="-228600" algn="l" rtl="0" fontAlgn="ctr">
                        <a:buAutoNum type="arabicPeriod"/>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228600" indent="-228600" algn="l" rtl="0" fontAlgn="ctr">
                        <a:buAutoNum type="arabicPeriod"/>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뷰티포인트로만 결제 가능한 제품의 금액과 동일한 숫자로 수정</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4645401"/>
                  </a:ext>
                </a:extLst>
              </a:tr>
            </a:tbl>
          </a:graphicData>
        </a:graphic>
      </p:graphicFrame>
      <p:graphicFrame>
        <p:nvGraphicFramePr>
          <p:cNvPr id="10" name="표 9">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4220008982"/>
              </p:ext>
            </p:extLst>
          </p:nvPr>
        </p:nvGraphicFramePr>
        <p:xfrm>
          <a:off x="188707" y="3645024"/>
          <a:ext cx="11769782" cy="1781713"/>
        </p:xfrm>
        <a:graphic>
          <a:graphicData uri="http://schemas.openxmlformats.org/drawingml/2006/table">
            <a:tbl>
              <a:tblPr>
                <a:tableStyleId>{5940675A-B579-460E-94D1-54222C63F5DA}</a:tableStyleId>
              </a:tblPr>
              <a:tblGrid>
                <a:gridCol w="1010749">
                  <a:extLst>
                    <a:ext uri="{9D8B030D-6E8A-4147-A177-3AD203B41FA5}">
                      <a16:colId xmlns:a16="http://schemas.microsoft.com/office/drawing/2014/main" val="3304318455"/>
                    </a:ext>
                  </a:extLst>
                </a:gridCol>
                <a:gridCol w="720080">
                  <a:extLst>
                    <a:ext uri="{9D8B030D-6E8A-4147-A177-3AD203B41FA5}">
                      <a16:colId xmlns:a16="http://schemas.microsoft.com/office/drawing/2014/main" val="20007"/>
                    </a:ext>
                  </a:extLst>
                </a:gridCol>
                <a:gridCol w="469981">
                  <a:extLst>
                    <a:ext uri="{9D8B030D-6E8A-4147-A177-3AD203B41FA5}">
                      <a16:colId xmlns:a16="http://schemas.microsoft.com/office/drawing/2014/main" val="20008"/>
                    </a:ext>
                  </a:extLst>
                </a:gridCol>
                <a:gridCol w="2410339">
                  <a:extLst>
                    <a:ext uri="{9D8B030D-6E8A-4147-A177-3AD203B41FA5}">
                      <a16:colId xmlns:a16="http://schemas.microsoft.com/office/drawing/2014/main" val="20001"/>
                    </a:ext>
                  </a:extLst>
                </a:gridCol>
                <a:gridCol w="345638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2550121">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err="1" smtClean="0">
                          <a:solidFill>
                            <a:schemeClr val="bg1"/>
                          </a:solidFill>
                          <a:effectLst/>
                          <a:latin typeface="+mn-ea"/>
                          <a:ea typeface="+mn-ea"/>
                        </a:rPr>
                        <a:t>환불계좌</a:t>
                      </a:r>
                      <a:r>
                        <a:rPr lang="ko-KR" altLang="en-US" sz="800" b="1" spc="0" baseline="0" dirty="0" smtClean="0">
                          <a:solidFill>
                            <a:schemeClr val="bg1"/>
                          </a:solidFill>
                          <a:effectLst/>
                          <a:latin typeface="+mn-ea"/>
                          <a:ea typeface="+mn-ea"/>
                        </a:rPr>
                        <a:t> 인증</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4">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10-6. </a:t>
                      </a:r>
                      <a:r>
                        <a:rPr lang="ko-KR" altLang="en-US" sz="800" kern="1200" spc="0" dirty="0" err="1" smtClean="0">
                          <a:solidFill>
                            <a:schemeClr val="tx1"/>
                          </a:solidFill>
                          <a:effectLst/>
                          <a:latin typeface="+mn-ea"/>
                          <a:ea typeface="+mn-ea"/>
                          <a:cs typeface="+mn-cs"/>
                        </a:rPr>
                        <a:t>계좌인증</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dirty="0" smtClean="0">
                          <a:solidFill>
                            <a:prstClr val="black"/>
                          </a:solidFill>
                          <a:latin typeface="맑은 고딕" pitchFamily="50" charset="-127"/>
                          <a:sym typeface="Wingdings 2" pitchFamily="18" charset="2"/>
                        </a:rPr>
                        <a:t>비활성화 버튼 클릭</a:t>
                      </a:r>
                      <a:endParaRPr kumimoji="1" lang="en-US" altLang="ko-KR" sz="800" dirty="0" smtClean="0">
                        <a:solidFill>
                          <a:prstClr val="black"/>
                        </a:solidFill>
                        <a:latin typeface="맑은 고딕" pitchFamily="50" charset="-127"/>
                        <a:sym typeface="Wingdings 2" pitchFamily="18" charset="2"/>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kern="1200" spc="0" dirty="0" smtClean="0">
                          <a:solidFill>
                            <a:prstClr val="black"/>
                          </a:solidFill>
                          <a:effectLst/>
                          <a:latin typeface="맑은 고딕" pitchFamily="50" charset="-127"/>
                          <a:ea typeface="+mn-ea"/>
                          <a:cs typeface="+mn-cs"/>
                          <a:sym typeface="Wingdings 2" pitchFamily="18" charset="2"/>
                        </a:rPr>
                        <a:t>선택</a:t>
                      </a:r>
                      <a:r>
                        <a:rPr kumimoji="1" lang="en-US" altLang="ko-KR" sz="800" kern="1200" spc="0" dirty="0" smtClean="0">
                          <a:solidFill>
                            <a:prstClr val="black"/>
                          </a:solidFill>
                          <a:effectLst/>
                          <a:latin typeface="맑은 고딕" pitchFamily="50" charset="-127"/>
                          <a:ea typeface="+mn-ea"/>
                          <a:cs typeface="+mn-cs"/>
                          <a:sym typeface="Wingdings 2" pitchFamily="18" charset="2"/>
                        </a:rPr>
                        <a:t>/</a:t>
                      </a:r>
                      <a:r>
                        <a:rPr kumimoji="1" lang="ko-KR" altLang="en-US" sz="800" kern="1200" spc="0" dirty="0" smtClean="0">
                          <a:solidFill>
                            <a:prstClr val="black"/>
                          </a:solidFill>
                          <a:effectLst/>
                          <a:latin typeface="맑은 고딕" pitchFamily="50" charset="-127"/>
                          <a:ea typeface="+mn-ea"/>
                          <a:cs typeface="+mn-cs"/>
                          <a:sym typeface="Wingdings 2" pitchFamily="18" charset="2"/>
                        </a:rPr>
                        <a:t>입력이 누락된 항목이 있는 상태에서 클릭</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정보를 모두 입력 후 인증을 실행해 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dirty="0" smtClean="0">
                          <a:solidFill>
                            <a:prstClr val="black"/>
                          </a:solidFill>
                          <a:latin typeface="맑은 고딕" pitchFamily="50" charset="-127"/>
                          <a:sym typeface="Wingdings 2" pitchFamily="18" charset="2"/>
                        </a:rPr>
                        <a:t>비활성화 버튼 클릭</a:t>
                      </a:r>
                      <a:endParaRPr kumimoji="1" lang="en-US" altLang="ko-KR" sz="800" dirty="0" smtClean="0">
                        <a:solidFill>
                          <a:prstClr val="black"/>
                        </a:solidFill>
                        <a:latin typeface="맑은 고딕" pitchFamily="50" charset="-127"/>
                        <a:sym typeface="Wingdings 2" pitchFamily="18" charset="2"/>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kern="1200" spc="0" dirty="0" smtClean="0">
                          <a:solidFill>
                            <a:schemeClr val="tx1"/>
                          </a:solidFill>
                          <a:effectLst/>
                          <a:latin typeface="+mn-ea"/>
                          <a:ea typeface="+mn-ea"/>
                          <a:cs typeface="+mn-cs"/>
                          <a:sym typeface="Wingdings" panose="05000000000000000000" pitchFamily="2" charset="2"/>
                        </a:rPr>
                        <a:t>개인정보 수집</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kern="1200" spc="0" dirty="0" err="1" smtClean="0">
                          <a:solidFill>
                            <a:schemeClr val="tx1"/>
                          </a:solidFill>
                          <a:effectLst/>
                          <a:latin typeface="+mn-ea"/>
                          <a:ea typeface="+mn-ea"/>
                          <a:cs typeface="+mn-cs"/>
                          <a:sym typeface="Wingdings" panose="05000000000000000000" pitchFamily="2" charset="2"/>
                        </a:rPr>
                        <a:t>이용동의</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kern="1200" spc="0" dirty="0" err="1" smtClean="0">
                          <a:solidFill>
                            <a:schemeClr val="tx1"/>
                          </a:solidFill>
                          <a:effectLst/>
                          <a:latin typeface="+mn-ea"/>
                          <a:ea typeface="+mn-ea"/>
                          <a:cs typeface="+mn-cs"/>
                          <a:sym typeface="Wingdings" panose="05000000000000000000" pitchFamily="2" charset="2"/>
                        </a:rPr>
                        <a:t>환불계좌</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kern="1200" spc="0" dirty="0" smtClean="0">
                          <a:solidFill>
                            <a:schemeClr val="tx1"/>
                          </a:solidFill>
                          <a:effectLst/>
                          <a:latin typeface="+mn-ea"/>
                          <a:ea typeface="+mn-ea"/>
                          <a:cs typeface="+mn-cs"/>
                          <a:sym typeface="Wingdings" panose="05000000000000000000" pitchFamily="2" charset="2"/>
                        </a:rPr>
                        <a:t>에 </a:t>
                      </a:r>
                      <a:r>
                        <a:rPr lang="ko-KR" altLang="en-US" sz="800" kern="1200" spc="0" dirty="0" err="1" smtClean="0">
                          <a:solidFill>
                            <a:schemeClr val="tx1"/>
                          </a:solidFill>
                          <a:effectLst/>
                          <a:latin typeface="+mn-ea"/>
                          <a:ea typeface="+mn-ea"/>
                          <a:cs typeface="+mn-cs"/>
                          <a:sym typeface="Wingdings" panose="05000000000000000000" pitchFamily="2" charset="2"/>
                        </a:rPr>
                        <a:t>미체크</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sym typeface="Wingdings" panose="05000000000000000000" pitchFamily="2" charset="2"/>
                        </a:rPr>
                        <a:t>개인정보 수집</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kern="1200" spc="0" dirty="0" err="1" smtClean="0">
                          <a:solidFill>
                            <a:schemeClr val="tx1"/>
                          </a:solidFill>
                          <a:effectLst/>
                          <a:latin typeface="+mn-ea"/>
                          <a:ea typeface="+mn-ea"/>
                          <a:cs typeface="+mn-cs"/>
                          <a:sym typeface="Wingdings" panose="05000000000000000000" pitchFamily="2" charset="2"/>
                        </a:rPr>
                        <a:t>이용동의</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kern="1200" spc="0" dirty="0" err="1" smtClean="0">
                          <a:solidFill>
                            <a:schemeClr val="tx1"/>
                          </a:solidFill>
                          <a:effectLst/>
                          <a:latin typeface="+mn-ea"/>
                          <a:ea typeface="+mn-ea"/>
                          <a:cs typeface="+mn-cs"/>
                          <a:sym typeface="Wingdings" panose="05000000000000000000" pitchFamily="2" charset="2"/>
                        </a:rPr>
                        <a:t>환불계좌</a:t>
                      </a:r>
                      <a:r>
                        <a:rPr lang="en-US" altLang="ko-KR" sz="800" kern="1200" spc="0" dirty="0" smtClean="0">
                          <a:solidFill>
                            <a:schemeClr val="tx1"/>
                          </a:solidFill>
                          <a:effectLst/>
                          <a:latin typeface="+mn-ea"/>
                          <a:ea typeface="+mn-ea"/>
                          <a:cs typeface="+mn-cs"/>
                          <a:sym typeface="Wingdings" panose="05000000000000000000" pitchFamily="2" charset="2"/>
                        </a:rPr>
                        <a:t>)</a:t>
                      </a:r>
                      <a:r>
                        <a:rPr lang="ko-KR" altLang="en-US" sz="800" dirty="0" smtClean="0">
                          <a:latin typeface="+mn-ea"/>
                        </a:rPr>
                        <a:t>에 체크해</a:t>
                      </a:r>
                      <a:r>
                        <a:rPr lang="ko-KR" altLang="en-US" sz="800" baseline="0" dirty="0" smtClean="0">
                          <a:latin typeface="+mn-ea"/>
                        </a:rPr>
                        <a:t> 주세요</a:t>
                      </a:r>
                      <a:r>
                        <a:rPr lang="en-US" altLang="ko-KR" sz="800" baseline="0" dirty="0" smtClean="0">
                          <a:latin typeface="+mn-ea"/>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74651742"/>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dirty="0" smtClean="0">
                          <a:solidFill>
                            <a:prstClr val="black"/>
                          </a:solidFill>
                          <a:latin typeface="맑은 고딕" pitchFamily="50" charset="-127"/>
                          <a:sym typeface="Wingdings 2" pitchFamily="18" charset="2"/>
                        </a:rPr>
                        <a:t>활성화 버튼 클릭</a:t>
                      </a:r>
                      <a:endParaRPr kumimoji="1" lang="en-US" altLang="ko-KR" sz="800" dirty="0" smtClean="0">
                        <a:solidFill>
                          <a:prstClr val="black"/>
                        </a:solidFill>
                        <a:latin typeface="맑은 고딕" pitchFamily="50" charset="-127"/>
                        <a:sym typeface="Wingdings 2" pitchFamily="18" charset="2"/>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kern="1200" spc="0" dirty="0" err="1" smtClean="0">
                          <a:solidFill>
                            <a:prstClr val="black"/>
                          </a:solidFill>
                          <a:effectLst/>
                          <a:latin typeface="맑은 고딕" pitchFamily="50" charset="-127"/>
                          <a:ea typeface="+mn-ea"/>
                          <a:cs typeface="+mn-cs"/>
                          <a:sym typeface="Wingdings 2" pitchFamily="18" charset="2"/>
                        </a:rPr>
                        <a:t>계좌인증</a:t>
                      </a:r>
                      <a:r>
                        <a:rPr kumimoji="1" lang="ko-KR" altLang="en-US" sz="800" kern="1200" spc="0" dirty="0" smtClean="0">
                          <a:solidFill>
                            <a:prstClr val="black"/>
                          </a:solidFill>
                          <a:effectLst/>
                          <a:latin typeface="맑은 고딕" pitchFamily="50" charset="-127"/>
                          <a:ea typeface="+mn-ea"/>
                          <a:cs typeface="+mn-cs"/>
                          <a:sym typeface="Wingdings 2" pitchFamily="18" charset="2"/>
                        </a:rPr>
                        <a:t> 실패</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계좌</a:t>
                      </a:r>
                      <a:r>
                        <a:rPr lang="ko-KR" altLang="en-US" sz="800" kern="1200" baseline="0" dirty="0" smtClean="0">
                          <a:solidFill>
                            <a:schemeClr val="tx1"/>
                          </a:solidFill>
                          <a:latin typeface="+mn-ea"/>
                          <a:ea typeface="+mn-ea"/>
                          <a:cs typeface="+mn-cs"/>
                        </a:rPr>
                        <a:t> 인증이 실패했습니다</a:t>
                      </a:r>
                      <a:r>
                        <a:rPr lang="en-US" altLang="ko-KR" sz="800" kern="1200" baseline="0" dirty="0" smtClean="0">
                          <a:solidFill>
                            <a:schemeClr val="tx1"/>
                          </a:solidFill>
                          <a:latin typeface="+mn-ea"/>
                          <a:ea typeface="+mn-ea"/>
                          <a:cs typeface="+mn-cs"/>
                        </a:rPr>
                        <a:t>. </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smtClean="0">
                          <a:solidFill>
                            <a:schemeClr val="tx1"/>
                          </a:solidFill>
                          <a:latin typeface="+mn-ea"/>
                          <a:ea typeface="+mn-ea"/>
                          <a:cs typeface="+mn-cs"/>
                        </a:rPr>
                        <a:t>입력한 정보를 다시 확인해 주세요</a:t>
                      </a:r>
                      <a:r>
                        <a:rPr lang="en-US" altLang="ko-KR" sz="800" kern="1200" baseline="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302831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완료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dirty="0" smtClean="0">
                          <a:solidFill>
                            <a:prstClr val="black"/>
                          </a:solidFill>
                          <a:latin typeface="맑은 고딕" pitchFamily="50" charset="-127"/>
                          <a:sym typeface="Wingdings 2" pitchFamily="18" charset="2"/>
                        </a:rPr>
                        <a:t>활성화 버튼 클릭</a:t>
                      </a:r>
                      <a:endParaRPr kumimoji="1" lang="en-US" altLang="ko-KR" sz="800" dirty="0" smtClean="0">
                        <a:solidFill>
                          <a:prstClr val="black"/>
                        </a:solidFill>
                        <a:latin typeface="맑은 고딕" pitchFamily="50" charset="-127"/>
                        <a:sym typeface="Wingdings 2" pitchFamily="18" charset="2"/>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kumimoji="1" lang="ko-KR" altLang="en-US" sz="800" kern="1200" spc="0" dirty="0" err="1" smtClean="0">
                          <a:solidFill>
                            <a:prstClr val="black"/>
                          </a:solidFill>
                          <a:effectLst/>
                          <a:latin typeface="맑은 고딕" pitchFamily="50" charset="-127"/>
                          <a:ea typeface="+mn-ea"/>
                          <a:cs typeface="+mn-cs"/>
                          <a:sym typeface="Wingdings 2" pitchFamily="18" charset="2"/>
                        </a:rPr>
                        <a:t>계좌인증</a:t>
                      </a:r>
                      <a:r>
                        <a:rPr kumimoji="1" lang="ko-KR" altLang="en-US" sz="800" kern="1200" spc="0" dirty="0" smtClean="0">
                          <a:solidFill>
                            <a:prstClr val="black"/>
                          </a:solidFill>
                          <a:effectLst/>
                          <a:latin typeface="맑은 고딕" pitchFamily="50" charset="-127"/>
                          <a:ea typeface="+mn-ea"/>
                          <a:cs typeface="+mn-cs"/>
                          <a:sym typeface="Wingdings 2" pitchFamily="18" charset="2"/>
                        </a:rPr>
                        <a:t> 성공</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smtClean="0">
                          <a:solidFill>
                            <a:schemeClr val="tx1"/>
                          </a:solidFill>
                          <a:latin typeface="+mn-ea"/>
                          <a:ea typeface="+mn-ea"/>
                          <a:cs typeface="+mn-cs"/>
                        </a:rPr>
                        <a:t> 계좌 인증이 완료되었습니다</a:t>
                      </a:r>
                      <a:r>
                        <a:rPr lang="en-US" altLang="ko-KR" sz="800" kern="1200" baseline="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kern="1200" spc="0" dirty="0" err="1" smtClean="0">
                          <a:solidFill>
                            <a:schemeClr val="tx1"/>
                          </a:solidFill>
                          <a:effectLst/>
                          <a:latin typeface="+mn-ea"/>
                          <a:ea typeface="+mn-ea"/>
                          <a:cs typeface="+mn-cs"/>
                        </a:rPr>
                        <a:t>조회모드로</a:t>
                      </a:r>
                      <a:r>
                        <a:rPr lang="ko-KR" altLang="en-US" sz="800" kern="1200" spc="0" dirty="0" smtClean="0">
                          <a:solidFill>
                            <a:schemeClr val="tx1"/>
                          </a:solidFill>
                          <a:effectLst/>
                          <a:latin typeface="+mn-ea"/>
                          <a:ea typeface="+mn-ea"/>
                          <a:cs typeface="+mn-cs"/>
                        </a:rPr>
                        <a:t> 전환</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34440177"/>
                  </a:ext>
                </a:extLst>
              </a:tr>
            </a:tbl>
          </a:graphicData>
        </a:graphic>
      </p:graphicFrame>
      <p:sp>
        <p:nvSpPr>
          <p:cNvPr id="8" name="직사각형 7"/>
          <p:cNvSpPr/>
          <p:nvPr/>
        </p:nvSpPr>
        <p:spPr>
          <a:xfrm>
            <a:off x="9963835" y="13828"/>
            <a:ext cx="2219539" cy="684004"/>
          </a:xfrm>
          <a:prstGeom prst="rect">
            <a:avLst/>
          </a:prstGeom>
          <a:solidFill>
            <a:srgbClr val="5D2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V0.75 240521</a:t>
            </a:r>
          </a:p>
          <a:p>
            <a:pPr marL="85725" lvl="0" indent="-85725" fontAlgn="base">
              <a:lnSpc>
                <a:spcPct val="130000"/>
              </a:lnSpc>
              <a:spcBef>
                <a:spcPct val="0"/>
              </a:spcBef>
              <a:spcAft>
                <a:spcPct val="0"/>
              </a:spcAft>
              <a:buFont typeface="Arial" panose="020B0604020202020204" pitchFamily="34" charset="0"/>
              <a:buChar char="•"/>
              <a:defRPr/>
            </a:pPr>
            <a:r>
              <a:rPr kumimoji="1" lang="ko-KR" altLang="en-US" sz="800" dirty="0" smtClean="0">
                <a:solidFill>
                  <a:schemeClr val="bg1"/>
                </a:solidFill>
                <a:latin typeface="+mn-ea"/>
              </a:rPr>
              <a:t>뷰티포인트로만 </a:t>
            </a:r>
            <a:r>
              <a:rPr kumimoji="1" lang="ko-KR" altLang="en-US" sz="800" dirty="0">
                <a:solidFill>
                  <a:schemeClr val="bg1"/>
                </a:solidFill>
                <a:latin typeface="+mn-ea"/>
              </a:rPr>
              <a:t>결제 가능한 제품이 포함된 주문 케이스 </a:t>
            </a:r>
            <a:r>
              <a:rPr kumimoji="1" lang="ko-KR" altLang="en-US" sz="800" dirty="0" smtClean="0">
                <a:solidFill>
                  <a:schemeClr val="bg1"/>
                </a:solidFill>
                <a:latin typeface="+mn-ea"/>
              </a:rPr>
              <a:t>추가</a:t>
            </a:r>
            <a:endParaRPr kumimoji="1" lang="en-US" altLang="ko-KR" sz="800" dirty="0">
              <a:solidFill>
                <a:schemeClr val="bg1"/>
              </a:solidFill>
              <a:latin typeface="+mn-ea"/>
            </a:endParaRPr>
          </a:p>
        </p:txBody>
      </p:sp>
    </p:spTree>
    <p:extLst>
      <p:ext uri="{BB962C8B-B14F-4D97-AF65-F5344CB8AC3E}">
        <p14:creationId xmlns:p14="http://schemas.microsoft.com/office/powerpoint/2010/main" val="870098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11" name="표 1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657953215"/>
              </p:ext>
            </p:extLst>
          </p:nvPr>
        </p:nvGraphicFramePr>
        <p:xfrm>
          <a:off x="188706" y="419326"/>
          <a:ext cx="11769782" cy="4668568"/>
        </p:xfrm>
        <a:graphic>
          <a:graphicData uri="http://schemas.openxmlformats.org/drawingml/2006/table">
            <a:tbl>
              <a:tblPr>
                <a:tableStyleId>{5940675A-B579-460E-94D1-54222C63F5DA}</a:tableStyleId>
              </a:tblPr>
              <a:tblGrid>
                <a:gridCol w="938742">
                  <a:extLst>
                    <a:ext uri="{9D8B030D-6E8A-4147-A177-3AD203B41FA5}">
                      <a16:colId xmlns:a16="http://schemas.microsoft.com/office/drawing/2014/main" val="3304318455"/>
                    </a:ext>
                  </a:extLst>
                </a:gridCol>
                <a:gridCol w="792088">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2284350">
                  <a:extLst>
                    <a:ext uri="{9D8B030D-6E8A-4147-A177-3AD203B41FA5}">
                      <a16:colId xmlns:a16="http://schemas.microsoft.com/office/drawing/2014/main" val="20001"/>
                    </a:ext>
                  </a:extLst>
                </a:gridCol>
                <a:gridCol w="3545985">
                  <a:extLst>
                    <a:ext uri="{9D8B030D-6E8A-4147-A177-3AD203B41FA5}">
                      <a16:colId xmlns:a16="http://schemas.microsoft.com/office/drawing/2014/main" val="20003"/>
                    </a:ext>
                  </a:extLst>
                </a:gridCol>
                <a:gridCol w="518384">
                  <a:extLst>
                    <a:ext uri="{9D8B030D-6E8A-4147-A177-3AD203B41FA5}">
                      <a16:colId xmlns:a16="http://schemas.microsoft.com/office/drawing/2014/main" val="20004"/>
                    </a:ext>
                  </a:extLst>
                </a:gridCol>
                <a:gridCol w="584836">
                  <a:extLst>
                    <a:ext uri="{9D8B030D-6E8A-4147-A177-3AD203B41FA5}">
                      <a16:colId xmlns:a16="http://schemas.microsoft.com/office/drawing/2014/main" val="20005"/>
                    </a:ext>
                  </a:extLst>
                </a:gridCol>
                <a:gridCol w="2673349">
                  <a:extLst>
                    <a:ext uri="{9D8B030D-6E8A-4147-A177-3AD203B41FA5}">
                      <a16:colId xmlns:a16="http://schemas.microsoft.com/office/drawing/2014/main" val="20006"/>
                    </a:ext>
                  </a:extLst>
                </a:gridCol>
              </a:tblGrid>
              <a:tr h="170391">
                <a:tc gridSpan="8">
                  <a:txBody>
                    <a:bodyPr/>
                    <a:lstStyle/>
                    <a:p>
                      <a:pPr algn="l" rtl="0" fontAlgn="ctr"/>
                      <a:r>
                        <a:rPr lang="en-US" sz="800" b="1" spc="0" dirty="0" smtClean="0">
                          <a:solidFill>
                            <a:schemeClr val="bg1"/>
                          </a:solidFill>
                          <a:effectLst/>
                          <a:latin typeface="+mn-ea"/>
                          <a:ea typeface="+mn-ea"/>
                        </a:rPr>
                        <a:t>Alert</a:t>
                      </a:r>
                      <a:r>
                        <a:rPr lang="en-US"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결제</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66273">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9">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12. </a:t>
                      </a:r>
                      <a:r>
                        <a:rPr kumimoji="1" lang="ko-KR" altLang="en-US" sz="800" kern="1200" spc="0" dirty="0" smtClean="0">
                          <a:solidFill>
                            <a:prstClr val="black"/>
                          </a:solidFill>
                          <a:effectLst/>
                          <a:latin typeface="맑은 고딕" pitchFamily="50" charset="-127"/>
                          <a:ea typeface="+mn-ea"/>
                          <a:cs typeface="+mn-cs"/>
                          <a:sym typeface="Wingdings 2" pitchFamily="18" charset="2"/>
                        </a:rPr>
                        <a:t>결제</a:t>
                      </a: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dirty="0" err="1" smtClean="0">
                          <a:latin typeface="+mn-ea"/>
                        </a:rPr>
                        <a:t>배송지</a:t>
                      </a:r>
                      <a:r>
                        <a:rPr lang="ko-KR" altLang="en-US" sz="800" dirty="0" smtClean="0">
                          <a:latin typeface="+mn-ea"/>
                        </a:rPr>
                        <a:t> 정보 없는 상태에서 탭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배송지</a:t>
                      </a:r>
                      <a:r>
                        <a:rPr lang="ko-KR" altLang="en-US" sz="800" kern="1200" dirty="0" smtClean="0">
                          <a:solidFill>
                            <a:schemeClr val="tx1"/>
                          </a:solidFill>
                          <a:latin typeface="+mn-ea"/>
                          <a:ea typeface="+mn-ea"/>
                          <a:cs typeface="+mn-cs"/>
                        </a:rPr>
                        <a:t> 정보를 입력해 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414486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dirty="0" smtClean="0">
                          <a:latin typeface="+mn-ea"/>
                        </a:rPr>
                        <a:t>결제수단으로 무통장 입금 선택</a:t>
                      </a:r>
                      <a:endParaRPr lang="en-US" altLang="ko-KR" sz="800" dirty="0" smtClean="0">
                        <a:latin typeface="+mn-ea"/>
                        <a:sym typeface="Wingdings" panose="05000000000000000000" pitchFamily="2" charset="2"/>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kern="1200" spc="0" dirty="0" err="1" smtClean="0">
                          <a:solidFill>
                            <a:schemeClr val="tx1"/>
                          </a:solidFill>
                          <a:effectLst/>
                          <a:latin typeface="+mn-ea"/>
                          <a:ea typeface="+mn-ea"/>
                          <a:cs typeface="+mn-cs"/>
                          <a:sym typeface="Wingdings" panose="05000000000000000000" pitchFamily="2" charset="2"/>
                        </a:rPr>
                        <a:t>계좌인증</a:t>
                      </a:r>
                      <a:r>
                        <a:rPr lang="ko-KR" altLang="en-US" sz="800" kern="1200" spc="0" dirty="0" smtClean="0">
                          <a:solidFill>
                            <a:schemeClr val="tx1"/>
                          </a:solidFill>
                          <a:effectLst/>
                          <a:latin typeface="+mn-ea"/>
                          <a:ea typeface="+mn-ea"/>
                          <a:cs typeface="+mn-cs"/>
                          <a:sym typeface="Wingdings" panose="05000000000000000000" pitchFamily="2" charset="2"/>
                        </a:rPr>
                        <a:t> 된 </a:t>
                      </a:r>
                      <a:r>
                        <a:rPr lang="ko-KR" altLang="en-US" sz="800" kern="1200" spc="0" dirty="0" err="1" smtClean="0">
                          <a:solidFill>
                            <a:schemeClr val="tx1"/>
                          </a:solidFill>
                          <a:effectLst/>
                          <a:latin typeface="+mn-ea"/>
                          <a:ea typeface="+mn-ea"/>
                          <a:cs typeface="+mn-cs"/>
                          <a:sym typeface="Wingdings" panose="05000000000000000000" pitchFamily="2" charset="2"/>
                        </a:rPr>
                        <a:t>환불계</a:t>
                      </a:r>
                      <a:r>
                        <a:rPr lang="ko-KR" altLang="en-US" sz="800" kern="1200" spc="0" baseline="0" dirty="0" err="1" smtClean="0">
                          <a:solidFill>
                            <a:schemeClr val="tx1"/>
                          </a:solidFill>
                          <a:effectLst/>
                          <a:latin typeface="+mn-ea"/>
                          <a:ea typeface="+mn-ea"/>
                          <a:cs typeface="+mn-cs"/>
                          <a:sym typeface="Wingdings" panose="05000000000000000000" pitchFamily="2" charset="2"/>
                        </a:rPr>
                        <a:t>좌</a:t>
                      </a:r>
                      <a:r>
                        <a:rPr lang="ko-KR" altLang="en-US" sz="800" kern="1200" spc="0" baseline="0" dirty="0" smtClean="0">
                          <a:solidFill>
                            <a:schemeClr val="tx1"/>
                          </a:solidFill>
                          <a:effectLst/>
                          <a:latin typeface="+mn-ea"/>
                          <a:ea typeface="+mn-ea"/>
                          <a:cs typeface="+mn-cs"/>
                          <a:sym typeface="Wingdings" panose="05000000000000000000" pitchFamily="2" charset="2"/>
                        </a:rPr>
                        <a:t> 정보가 없음</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환불 계좌 정보를 입력하고 계좌 인증을 실행해주세요</a:t>
                      </a:r>
                      <a:r>
                        <a:rPr lang="en-US" altLang="ko-KR" sz="800" kern="120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5109314"/>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algn="ctr" rtl="0" font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dirty="0" smtClean="0"/>
                        <a:t>구매금액대별 </a:t>
                      </a:r>
                      <a:r>
                        <a:rPr lang="ko-KR" altLang="en-US" sz="800" dirty="0" err="1" smtClean="0"/>
                        <a:t>증정품</a:t>
                      </a:r>
                      <a:r>
                        <a:rPr lang="en-US" altLang="ko-KR" sz="800" dirty="0" smtClean="0"/>
                        <a:t>_</a:t>
                      </a:r>
                      <a:r>
                        <a:rPr lang="ko-KR" altLang="en-US" sz="800" b="0" u="none" kern="1200" baseline="0" noProof="0" dirty="0" smtClean="0">
                          <a:solidFill>
                            <a:schemeClr val="tx1"/>
                          </a:solidFill>
                          <a:latin typeface="+mn-ea"/>
                          <a:ea typeface="+mn-ea"/>
                          <a:cs typeface="+mn-cs"/>
                          <a:sym typeface="Wingdings 2" pitchFamily="18" charset="2"/>
                        </a:rPr>
                        <a:t>구매금액지급선택 타입이 출력된 상태</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kern="1200" baseline="0" noProof="0" dirty="0" err="1" smtClean="0">
                          <a:solidFill>
                            <a:schemeClr val="tx1"/>
                          </a:solidFill>
                          <a:latin typeface="+mn-ea"/>
                          <a:ea typeface="+mn-ea"/>
                          <a:cs typeface="+mn-cs"/>
                          <a:sym typeface="Wingdings 2" pitchFamily="18" charset="2"/>
                        </a:rPr>
                        <a:t>증정품</a:t>
                      </a:r>
                      <a:r>
                        <a:rPr lang="ko-KR" altLang="en-US" sz="800" b="0" u="none" kern="1200" baseline="0" noProof="0" dirty="0" smtClean="0">
                          <a:solidFill>
                            <a:schemeClr val="tx1"/>
                          </a:solidFill>
                          <a:latin typeface="+mn-ea"/>
                          <a:ea typeface="+mn-ea"/>
                          <a:cs typeface="+mn-cs"/>
                          <a:sym typeface="Wingdings 2" pitchFamily="18" charset="2"/>
                        </a:rPr>
                        <a:t> 받기 선택된 상태</a:t>
                      </a:r>
                      <a:endParaRPr lang="en-US" altLang="ko-KR" sz="800" b="0" u="none" kern="1200" baseline="0" noProof="0" dirty="0" smtClean="0">
                        <a:solidFill>
                          <a:schemeClr val="tx1"/>
                        </a:solidFill>
                        <a:latin typeface="+mn-ea"/>
                        <a:ea typeface="+mn-ea"/>
                        <a:cs typeface="+mn-cs"/>
                        <a:sym typeface="Wingdings 2" pitchFamily="18" charset="2"/>
                      </a:endParaRPr>
                    </a:p>
                    <a:p>
                      <a:pPr marL="85725" marR="0" lvl="0" indent="-85725" algn="l" defTabSz="914400" rtl="0" eaLnBrk="1" fontAlgn="auto" latinLnBrk="1" hangingPunct="1">
                        <a:lnSpc>
                          <a:spcPct val="100000"/>
                        </a:lnSpc>
                        <a:spcBef>
                          <a:spcPts val="0"/>
                        </a:spcBef>
                        <a:spcAft>
                          <a:spcPts val="0"/>
                        </a:spcAft>
                        <a:buClrTx/>
                        <a:buSzTx/>
                        <a:buFontTx/>
                        <a:buAutoNum type="arabicPeriod"/>
                        <a:tabLst/>
                        <a:defRPr/>
                      </a:pPr>
                      <a:r>
                        <a:rPr lang="ko-KR" altLang="en-US" sz="800" b="0" u="none" kern="1200" baseline="0" noProof="0" dirty="0" smtClean="0">
                          <a:solidFill>
                            <a:schemeClr val="tx1"/>
                          </a:solidFill>
                          <a:latin typeface="+mn-ea"/>
                          <a:ea typeface="+mn-ea"/>
                          <a:cs typeface="+mn-cs"/>
                          <a:sym typeface="Wingdings 2" pitchFamily="18" charset="2"/>
                        </a:rPr>
                        <a:t>총 증정 수량과 선택 수량이 일치하지 않음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ko-KR" altLang="en-US" sz="800" dirty="0" smtClean="0"/>
                        <a:t>구매금액대별 </a:t>
                      </a:r>
                      <a:r>
                        <a:rPr lang="ko-KR" altLang="en-US" sz="800" dirty="0" err="1" smtClean="0"/>
                        <a:t>증정품의</a:t>
                      </a:r>
                      <a:r>
                        <a:rPr lang="ko-KR" altLang="en-US" sz="800" dirty="0" smtClean="0"/>
                        <a:t> 선택</a:t>
                      </a:r>
                      <a:r>
                        <a:rPr lang="en-US" altLang="ko-KR" sz="800" dirty="0" smtClean="0"/>
                        <a:t> </a:t>
                      </a:r>
                      <a:r>
                        <a:rPr lang="ko-KR" altLang="en-US" sz="800" dirty="0" smtClean="0"/>
                        <a:t>수량을 확인해주세요</a:t>
                      </a:r>
                      <a:r>
                        <a:rPr lang="en-US" altLang="ko-KR" sz="800" dirty="0" smtClean="0"/>
                        <a:t>.</a:t>
                      </a:r>
                      <a:endParaRPr lang="ko-KR" altLang="en-US" sz="800"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63738326"/>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dirty="0" smtClean="0">
                          <a:latin typeface="+mn-ea"/>
                        </a:rPr>
                        <a:t>구매 조건 및 결제 진행 동의에 </a:t>
                      </a:r>
                      <a:r>
                        <a:rPr lang="ko-KR" altLang="en-US" sz="800" dirty="0" err="1" smtClean="0">
                          <a:latin typeface="+mn-ea"/>
                        </a:rPr>
                        <a:t>미체크</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latin typeface="+mn-ea"/>
                        </a:rPr>
                        <a:t>구매 조건 및 결제 진행 동의에 체크해</a:t>
                      </a:r>
                      <a:r>
                        <a:rPr lang="ko-KR" altLang="en-US" sz="800" baseline="0" dirty="0" smtClean="0">
                          <a:latin typeface="+mn-ea"/>
                        </a:rPr>
                        <a:t> 주세요</a:t>
                      </a:r>
                      <a:r>
                        <a:rPr lang="en-US" altLang="ko-KR" sz="800" baseline="0" dirty="0" smtClean="0">
                          <a:latin typeface="+mn-ea"/>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61476318"/>
                  </a:ext>
                </a:extLst>
              </a:tr>
              <a:tr h="31129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lang="ko-KR" altLang="en-US"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재고가 부족한 제품이 있을 시 </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재고가 부족한 제품이 있어 주문을 진행할 수 없습니다</a:t>
                      </a:r>
                      <a:r>
                        <a:rPr lang="en-US" altLang="ko-KR" sz="800" kern="1200" dirty="0" smtClean="0">
                          <a:solidFill>
                            <a:schemeClr val="tx1"/>
                          </a:solidFill>
                          <a:latin typeface="+mn-ea"/>
                          <a:ea typeface="+mn-ea"/>
                          <a:cs typeface="+mn-cs"/>
                        </a:rPr>
                        <a:t>.</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장바구니로 돌아가 주문할 제품을 다시 선택해</a:t>
                      </a:r>
                      <a:r>
                        <a:rPr lang="ko-KR" altLang="en-US" sz="800" kern="1200" baseline="0" dirty="0" smtClean="0">
                          <a:solidFill>
                            <a:schemeClr val="tx1"/>
                          </a:solidFill>
                          <a:latin typeface="+mn-ea"/>
                          <a:ea typeface="+mn-ea"/>
                          <a:cs typeface="+mn-cs"/>
                        </a:rPr>
                        <a:t> 주세요</a:t>
                      </a:r>
                      <a:r>
                        <a:rPr lang="en-US" altLang="ko-KR" sz="800" kern="1200" baseline="0" dirty="0" smtClean="0">
                          <a:solidFill>
                            <a:schemeClr val="tx1"/>
                          </a:solidFill>
                          <a:latin typeface="+mn-ea"/>
                          <a:ea typeface="+mn-ea"/>
                          <a:cs typeface="+mn-cs"/>
                        </a:rPr>
                        <a:t>.</a:t>
                      </a:r>
                      <a:endParaRPr lang="ko-KR" altLang="en-US" sz="800" kern="120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장바구니로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97501623"/>
                  </a:ext>
                </a:extLst>
              </a:tr>
              <a:tr h="35052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err="1" smtClean="0">
                          <a:solidFill>
                            <a:schemeClr val="tx1"/>
                          </a:solidFill>
                          <a:effectLst/>
                          <a:latin typeface="+mn-ea"/>
                          <a:ea typeface="+mn-ea"/>
                          <a:cs typeface="+mn-cs"/>
                        </a:rPr>
                        <a:t>CaseA</a:t>
                      </a:r>
                      <a:r>
                        <a:rPr lang="en-US" altLang="ko-KR" sz="800" kern="1200" spc="0" dirty="0" smtClean="0">
                          <a:solidFill>
                            <a:schemeClr val="tx1"/>
                          </a:solidFill>
                          <a:effectLst/>
                          <a:latin typeface="+mn-ea"/>
                          <a:ea typeface="+mn-ea"/>
                          <a:cs typeface="+mn-cs"/>
                        </a:rPr>
                        <a:t>. </a:t>
                      </a:r>
                      <a:r>
                        <a:rPr lang="ko-KR" altLang="en-US" sz="800" kern="1200" spc="0" dirty="0" smtClean="0">
                          <a:solidFill>
                            <a:schemeClr val="tx1"/>
                          </a:solidFill>
                          <a:effectLst/>
                          <a:latin typeface="+mn-ea"/>
                          <a:ea typeface="+mn-ea"/>
                          <a:cs typeface="+mn-cs"/>
                        </a:rPr>
                        <a:t>구매금액대별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증정품</a:t>
                      </a:r>
                      <a:r>
                        <a:rPr lang="ko-KR" altLang="en-US" sz="800" kern="1200" spc="0" dirty="0" smtClean="0">
                          <a:solidFill>
                            <a:schemeClr val="tx1"/>
                          </a:solidFill>
                          <a:effectLst/>
                          <a:latin typeface="+mn-ea"/>
                          <a:ea typeface="+mn-ea"/>
                          <a:cs typeface="+mn-cs"/>
                        </a:rPr>
                        <a:t> 받기</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를 선택한 상태이며 </a:t>
                      </a:r>
                      <a:r>
                        <a:rPr lang="ko-KR" altLang="en-US" sz="800" kern="1200" spc="0" dirty="0" err="1" smtClean="0">
                          <a:solidFill>
                            <a:schemeClr val="tx1"/>
                          </a:solidFill>
                          <a:effectLst/>
                          <a:latin typeface="+mn-ea"/>
                          <a:ea typeface="+mn-ea"/>
                          <a:cs typeface="+mn-cs"/>
                        </a:rPr>
                        <a:t>증정품이</a:t>
                      </a:r>
                      <a:r>
                        <a:rPr lang="ko-KR" altLang="en-US" sz="800" kern="1200" spc="0" dirty="0" smtClean="0">
                          <a:solidFill>
                            <a:schemeClr val="tx1"/>
                          </a:solidFill>
                          <a:effectLst/>
                          <a:latin typeface="+mn-ea"/>
                          <a:ea typeface="+mn-ea"/>
                          <a:cs typeface="+mn-cs"/>
                        </a:rPr>
                        <a:t> 품절되어 안내된 </a:t>
                      </a:r>
                      <a:r>
                        <a:rPr lang="ko-KR" altLang="en-US" sz="800" kern="1200" spc="0" dirty="0" err="1" smtClean="0">
                          <a:solidFill>
                            <a:schemeClr val="tx1"/>
                          </a:solidFill>
                          <a:effectLst/>
                          <a:latin typeface="+mn-ea"/>
                          <a:ea typeface="+mn-ea"/>
                          <a:cs typeface="+mn-cs"/>
                        </a:rPr>
                        <a:t>증정품보다</a:t>
                      </a:r>
                      <a:r>
                        <a:rPr lang="ko-KR" altLang="en-US" sz="800" kern="1200" spc="0" dirty="0" smtClean="0">
                          <a:solidFill>
                            <a:schemeClr val="tx1"/>
                          </a:solidFill>
                          <a:effectLst/>
                          <a:latin typeface="+mn-ea"/>
                          <a:ea typeface="+mn-ea"/>
                          <a:cs typeface="+mn-cs"/>
                        </a:rPr>
                        <a:t> 가격대가 더 낮은 </a:t>
                      </a:r>
                      <a:r>
                        <a:rPr lang="ko-KR" altLang="en-US" sz="800" kern="1200" spc="0" dirty="0" err="1" smtClean="0">
                          <a:solidFill>
                            <a:schemeClr val="tx1"/>
                          </a:solidFill>
                          <a:effectLst/>
                          <a:latin typeface="+mn-ea"/>
                          <a:ea typeface="+mn-ea"/>
                          <a:cs typeface="+mn-cs"/>
                        </a:rPr>
                        <a:t>증정품으로</a:t>
                      </a:r>
                      <a:r>
                        <a:rPr lang="ko-KR" altLang="en-US" sz="800" kern="1200" spc="0" dirty="0" smtClean="0">
                          <a:solidFill>
                            <a:schemeClr val="tx1"/>
                          </a:solidFill>
                          <a:effectLst/>
                          <a:latin typeface="+mn-ea"/>
                          <a:ea typeface="+mn-ea"/>
                          <a:cs typeface="+mn-cs"/>
                        </a:rPr>
                        <a:t> 변경되었을 시 </a:t>
                      </a:r>
                      <a:endParaRPr lang="en-US" altLang="ko-KR" sz="800" kern="1200" spc="0" dirty="0" smtClean="0">
                        <a:solidFill>
                          <a:schemeClr val="tx1"/>
                        </a:solidFill>
                        <a:effectLst/>
                        <a:latin typeface="+mn-ea"/>
                        <a:ea typeface="+mn-ea"/>
                        <a:cs typeface="+mn-cs"/>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err="1" smtClean="0">
                          <a:solidFill>
                            <a:schemeClr val="tx1"/>
                          </a:solidFill>
                          <a:effectLst/>
                          <a:latin typeface="+mn-ea"/>
                          <a:ea typeface="+mn-ea"/>
                          <a:cs typeface="+mn-cs"/>
                        </a:rPr>
                        <a:t>CaseA</a:t>
                      </a:r>
                      <a:r>
                        <a:rPr lang="ko-KR" altLang="en-US" sz="800" kern="1200" spc="0" dirty="0" smtClean="0">
                          <a:solidFill>
                            <a:schemeClr val="tx1"/>
                          </a:solidFill>
                          <a:effectLst/>
                          <a:latin typeface="+mn-ea"/>
                          <a:ea typeface="+mn-ea"/>
                          <a:cs typeface="+mn-cs"/>
                        </a:rPr>
                        <a:t>와 </a:t>
                      </a:r>
                      <a:r>
                        <a:rPr lang="en-US" altLang="ko-KR" sz="800" kern="1200" spc="0" dirty="0" err="1" smtClean="0">
                          <a:solidFill>
                            <a:schemeClr val="tx1"/>
                          </a:solidFill>
                          <a:effectLst/>
                          <a:latin typeface="+mn-ea"/>
                          <a:ea typeface="+mn-ea"/>
                          <a:cs typeface="+mn-cs"/>
                        </a:rPr>
                        <a:t>CaseB</a:t>
                      </a:r>
                      <a:r>
                        <a:rPr lang="ko-KR" altLang="en-US" sz="800" kern="1200" spc="0" dirty="0" smtClean="0">
                          <a:solidFill>
                            <a:schemeClr val="tx1"/>
                          </a:solidFill>
                          <a:effectLst/>
                          <a:latin typeface="+mn-ea"/>
                          <a:ea typeface="+mn-ea"/>
                          <a:cs typeface="+mn-cs"/>
                        </a:rPr>
                        <a:t>가 동시에 발생했을 시</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err="1" smtClean="0">
                          <a:solidFill>
                            <a:schemeClr val="tx1"/>
                          </a:solidFill>
                          <a:latin typeface="+mn-ea"/>
                          <a:ea typeface="+mn-ea"/>
                          <a:cs typeface="+mn-cs"/>
                        </a:rPr>
                        <a:t>증정품</a:t>
                      </a:r>
                      <a:r>
                        <a:rPr lang="ko-KR" altLang="en-US" sz="800" kern="1200" baseline="0" dirty="0" smtClean="0">
                          <a:solidFill>
                            <a:schemeClr val="tx1"/>
                          </a:solidFill>
                          <a:latin typeface="+mn-ea"/>
                          <a:ea typeface="+mn-ea"/>
                          <a:cs typeface="+mn-cs"/>
                        </a:rPr>
                        <a:t> 정보가 변경되었습니다</a:t>
                      </a:r>
                      <a:r>
                        <a:rPr lang="en-US" altLang="ko-KR" sz="800" kern="1200" baseline="0" dirty="0" smtClean="0">
                          <a:solidFill>
                            <a:schemeClr val="tx1"/>
                          </a:solidFill>
                          <a:latin typeface="+mn-ea"/>
                          <a:ea typeface="+mn-ea"/>
                          <a:cs typeface="+mn-cs"/>
                        </a:rPr>
                        <a:t>. </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err="1" smtClean="0">
                          <a:solidFill>
                            <a:schemeClr val="tx1"/>
                          </a:solidFill>
                          <a:latin typeface="+mn-ea"/>
                          <a:ea typeface="+mn-ea"/>
                          <a:cs typeface="+mn-cs"/>
                        </a:rPr>
                        <a:t>증정품</a:t>
                      </a:r>
                      <a:r>
                        <a:rPr lang="ko-KR" altLang="en-US" sz="800" kern="1200" baseline="0" dirty="0" smtClean="0">
                          <a:solidFill>
                            <a:schemeClr val="tx1"/>
                          </a:solidFill>
                          <a:latin typeface="+mn-ea"/>
                          <a:ea typeface="+mn-ea"/>
                          <a:cs typeface="+mn-cs"/>
                        </a:rPr>
                        <a:t> 정보를 다시 확인 후 주문해 주세요</a:t>
                      </a:r>
                      <a:r>
                        <a:rPr lang="en-US" altLang="ko-KR" sz="800" kern="1200" baseline="0" dirty="0" smtClean="0">
                          <a:solidFill>
                            <a:schemeClr val="tx1"/>
                          </a:solidFill>
                          <a:latin typeface="+mn-ea"/>
                          <a:ea typeface="+mn-ea"/>
                          <a:cs typeface="+mn-cs"/>
                        </a:rPr>
                        <a:t>.</a:t>
                      </a:r>
                    </a:p>
                    <a:p>
                      <a:pPr marL="0" marR="0" lvl="0" indent="0" algn="l" defTabSz="914400" rtl="0" eaLnBrk="1" fontAlgn="auto" latinLnBrk="1" hangingPunct="1">
                        <a:lnSpc>
                          <a:spcPts val="1200"/>
                        </a:lnSpc>
                        <a:spcBef>
                          <a:spcPts val="0"/>
                        </a:spcBef>
                        <a:spcAft>
                          <a:spcPts val="0"/>
                        </a:spcAft>
                        <a:buClrTx/>
                        <a:buSzTx/>
                        <a:buFontTx/>
                        <a:buNone/>
                        <a:tabLst/>
                        <a:defRPr/>
                      </a:pP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err="1" smtClean="0">
                          <a:solidFill>
                            <a:schemeClr val="tx1"/>
                          </a:solidFill>
                          <a:latin typeface="+mn-ea"/>
                          <a:ea typeface="+mn-ea"/>
                          <a:cs typeface="+mn-cs"/>
                        </a:rPr>
                        <a:t>제품증정품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제품선택증정품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구매금액대별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err="1" smtClean="0">
                          <a:solidFill>
                            <a:schemeClr val="tx1"/>
                          </a:solidFill>
                          <a:latin typeface="+mn-ea"/>
                          <a:ea typeface="+mn-ea"/>
                          <a:cs typeface="+mn-cs"/>
                        </a:rPr>
                        <a:t>쿠폰증정품</a:t>
                      </a:r>
                      <a:r>
                        <a:rPr lang="en-US" altLang="ko-KR" sz="800" kern="1200" baseline="0" dirty="0" smtClean="0">
                          <a:solidFill>
                            <a:schemeClr val="tx1"/>
                          </a:solidFill>
                          <a:latin typeface="+mn-ea"/>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주문서의 </a:t>
                      </a:r>
                      <a:r>
                        <a:rPr lang="ko-KR" altLang="en-US" sz="800" spc="0" baseline="0" dirty="0" err="1" smtClean="0">
                          <a:effectLst/>
                          <a:latin typeface="+mn-ea"/>
                          <a:ea typeface="+mn-ea"/>
                        </a:rPr>
                        <a:t>증정품</a:t>
                      </a:r>
                      <a:r>
                        <a:rPr lang="ko-KR" altLang="en-US" sz="800" spc="0" baseline="0" dirty="0" smtClean="0">
                          <a:effectLst/>
                          <a:latin typeface="+mn-ea"/>
                          <a:ea typeface="+mn-ea"/>
                        </a:rPr>
                        <a:t> 정보 새로 불러 옴</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8911044"/>
                  </a:ext>
                </a:extLst>
              </a:tr>
              <a:tr h="3505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증정품이</a:t>
                      </a:r>
                      <a:r>
                        <a:rPr lang="ko-KR" altLang="en-US" sz="800" kern="1200" baseline="0" dirty="0" smtClean="0">
                          <a:solidFill>
                            <a:schemeClr val="tx1"/>
                          </a:solidFill>
                          <a:latin typeface="+mn-ea"/>
                          <a:ea typeface="+mn-ea"/>
                          <a:cs typeface="+mn-cs"/>
                        </a:rPr>
                        <a:t> 해당하는 </a:t>
                      </a:r>
                      <a:r>
                        <a:rPr lang="ko-KR" altLang="en-US" sz="800" kern="1200" baseline="0" dirty="0" err="1" smtClean="0">
                          <a:solidFill>
                            <a:schemeClr val="tx1"/>
                          </a:solidFill>
                          <a:latin typeface="+mn-ea"/>
                          <a:ea typeface="+mn-ea"/>
                          <a:cs typeface="+mn-cs"/>
                        </a:rPr>
                        <a:t>증정품</a:t>
                      </a:r>
                      <a:r>
                        <a:rPr lang="ko-KR" altLang="en-US" sz="800" kern="1200" baseline="0" dirty="0" smtClean="0">
                          <a:solidFill>
                            <a:schemeClr val="tx1"/>
                          </a:solidFill>
                          <a:latin typeface="+mn-ea"/>
                          <a:ea typeface="+mn-ea"/>
                          <a:cs typeface="+mn-cs"/>
                        </a:rPr>
                        <a:t> 영역을 안내함</a:t>
                      </a:r>
                      <a:endParaRPr lang="en-US" altLang="ko-KR" sz="800" kern="1200" baseline="0" dirty="0" smtClean="0">
                        <a:solidFill>
                          <a:schemeClr val="tx1"/>
                        </a:solidFill>
                        <a:latin typeface="+mn-ea"/>
                        <a:ea typeface="+mn-ea"/>
                        <a:cs typeface="+mn-cs"/>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증정품이</a:t>
                      </a:r>
                      <a:r>
                        <a:rPr lang="ko-KR" altLang="en-US" sz="800" kern="1200" baseline="0" dirty="0" smtClean="0">
                          <a:solidFill>
                            <a:schemeClr val="tx1"/>
                          </a:solidFill>
                          <a:latin typeface="+mn-ea"/>
                          <a:ea typeface="+mn-ea"/>
                          <a:cs typeface="+mn-cs"/>
                        </a:rPr>
                        <a:t> 여러 영역에 해당할 시 영역을 콤마</a:t>
                      </a: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로 구분하여 안내 </a:t>
                      </a:r>
                      <a:endParaRPr lang="en-US" altLang="ko-KR" sz="800" kern="1200" baseline="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066689870"/>
                  </a:ext>
                </a:extLst>
              </a:tr>
              <a:tr h="53340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맑은 고딕" panose="020B0503020000020004" pitchFamily="50" charset="-127"/>
                          <a:cs typeface="+mn-cs"/>
                        </a:rPr>
                        <a:t>오류</a:t>
                      </a:r>
                      <a:endParaRPr kumimoji="0" lang="ko-KR" altLang="en-US" sz="800" b="0" i="0" u="none" strike="noStrike" kern="1200" cap="none" spc="0" normalizeH="0" baseline="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CaseB-1. </a:t>
                      </a:r>
                      <a:r>
                        <a:rPr lang="ko-KR" altLang="en-US" sz="800" kern="1200" spc="0" dirty="0" smtClean="0">
                          <a:solidFill>
                            <a:schemeClr val="tx1"/>
                          </a:solidFill>
                          <a:effectLst/>
                          <a:latin typeface="+mn-ea"/>
                          <a:ea typeface="+mn-ea"/>
                          <a:cs typeface="+mn-cs"/>
                        </a:rPr>
                        <a:t>제품 </a:t>
                      </a:r>
                      <a:r>
                        <a:rPr lang="ko-KR" altLang="en-US" sz="800" kern="1200" spc="0" dirty="0" err="1" smtClean="0">
                          <a:solidFill>
                            <a:schemeClr val="tx1"/>
                          </a:solidFill>
                          <a:effectLst/>
                          <a:latin typeface="+mn-ea"/>
                          <a:ea typeface="+mn-ea"/>
                          <a:cs typeface="+mn-cs"/>
                        </a:rPr>
                        <a:t>증정품이</a:t>
                      </a:r>
                      <a:r>
                        <a:rPr lang="ko-KR" altLang="en-US" sz="800" kern="1200" spc="0" dirty="0" smtClean="0">
                          <a:solidFill>
                            <a:schemeClr val="tx1"/>
                          </a:solidFill>
                          <a:effectLst/>
                          <a:latin typeface="+mn-ea"/>
                          <a:ea typeface="+mn-ea"/>
                          <a:cs typeface="+mn-cs"/>
                        </a:rPr>
                        <a:t> 품절되었을 시 </a:t>
                      </a:r>
                      <a:endParaRPr lang="en-US" altLang="ko-KR" sz="800" kern="1200" spc="0" dirty="0" smtClean="0">
                        <a:solidFill>
                          <a:schemeClr val="tx1"/>
                        </a:solidFill>
                        <a:effectLst/>
                        <a:latin typeface="+mn-ea"/>
                        <a:ea typeface="+mn-ea"/>
                        <a:cs typeface="+mn-cs"/>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CaseB-2. </a:t>
                      </a:r>
                      <a:r>
                        <a:rPr lang="ko-KR" altLang="en-US" sz="800" kern="1200" spc="0" dirty="0" smtClean="0">
                          <a:solidFill>
                            <a:schemeClr val="tx1"/>
                          </a:solidFill>
                          <a:effectLst/>
                          <a:latin typeface="+mn-ea"/>
                          <a:ea typeface="+mn-ea"/>
                          <a:cs typeface="+mn-cs"/>
                        </a:rPr>
                        <a:t>쿠폰 </a:t>
                      </a:r>
                      <a:r>
                        <a:rPr lang="ko-KR" altLang="en-US" sz="800" kern="1200" spc="0" dirty="0" err="1" smtClean="0">
                          <a:solidFill>
                            <a:schemeClr val="tx1"/>
                          </a:solidFill>
                          <a:effectLst/>
                          <a:latin typeface="+mn-ea"/>
                          <a:ea typeface="+mn-ea"/>
                          <a:cs typeface="+mn-cs"/>
                        </a:rPr>
                        <a:t>증정품이</a:t>
                      </a:r>
                      <a:r>
                        <a:rPr lang="ko-KR" altLang="en-US" sz="800" kern="1200" spc="0" dirty="0" smtClean="0">
                          <a:solidFill>
                            <a:schemeClr val="tx1"/>
                          </a:solidFill>
                          <a:effectLst/>
                          <a:latin typeface="+mn-ea"/>
                          <a:ea typeface="+mn-ea"/>
                          <a:cs typeface="+mn-cs"/>
                        </a:rPr>
                        <a:t> 품절되어 쿠폰 적용이 불가할 시 </a:t>
                      </a:r>
                      <a:endParaRPr lang="en-US" altLang="ko-KR" sz="800" kern="1200" spc="0" dirty="0" smtClean="0">
                        <a:solidFill>
                          <a:schemeClr val="tx1"/>
                        </a:solidFill>
                        <a:effectLst/>
                        <a:latin typeface="+mn-ea"/>
                        <a:ea typeface="+mn-ea"/>
                        <a:cs typeface="+mn-cs"/>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CaseB-3. </a:t>
                      </a:r>
                      <a:r>
                        <a:rPr lang="ko-KR" altLang="en-US" sz="800" kern="1200" spc="0" dirty="0" smtClean="0">
                          <a:solidFill>
                            <a:schemeClr val="tx1"/>
                          </a:solidFill>
                          <a:effectLst/>
                          <a:latin typeface="+mn-ea"/>
                          <a:ea typeface="+mn-ea"/>
                          <a:cs typeface="+mn-cs"/>
                        </a:rPr>
                        <a:t>구매금액대별 </a:t>
                      </a:r>
                      <a:r>
                        <a:rPr lang="en-US" altLang="ko-KR" sz="800" kern="1200" spc="0" dirty="0" smtClean="0">
                          <a:solidFill>
                            <a:schemeClr val="tx1"/>
                          </a:solidFill>
                          <a:effectLst/>
                          <a:latin typeface="+mn-ea"/>
                          <a:ea typeface="+mn-ea"/>
                          <a:cs typeface="+mn-cs"/>
                        </a:rPr>
                        <a:t>‘</a:t>
                      </a:r>
                      <a:r>
                        <a:rPr lang="ko-KR" altLang="en-US" sz="800" kern="1200" spc="0" dirty="0" err="1" smtClean="0">
                          <a:solidFill>
                            <a:schemeClr val="tx1"/>
                          </a:solidFill>
                          <a:effectLst/>
                          <a:latin typeface="+mn-ea"/>
                          <a:ea typeface="+mn-ea"/>
                          <a:cs typeface="+mn-cs"/>
                        </a:rPr>
                        <a:t>증정품</a:t>
                      </a:r>
                      <a:r>
                        <a:rPr lang="ko-KR" altLang="en-US" sz="800" kern="1200" spc="0" dirty="0" smtClean="0">
                          <a:solidFill>
                            <a:schemeClr val="tx1"/>
                          </a:solidFill>
                          <a:effectLst/>
                          <a:latin typeface="+mn-ea"/>
                          <a:ea typeface="+mn-ea"/>
                          <a:cs typeface="+mn-cs"/>
                        </a:rPr>
                        <a:t> 받기</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를 선택한 상태이며</a:t>
                      </a:r>
                      <a:r>
                        <a:rPr lang="en-US" altLang="ko-KR" sz="800" kern="1200" spc="0" dirty="0" smtClean="0">
                          <a:solidFill>
                            <a:schemeClr val="tx1"/>
                          </a:solidFill>
                          <a:effectLst/>
                          <a:latin typeface="+mn-ea"/>
                          <a:ea typeface="+mn-ea"/>
                          <a:cs typeface="+mn-cs"/>
                        </a:rPr>
                        <a:t>, </a:t>
                      </a:r>
                      <a:r>
                        <a:rPr lang="ko-KR" altLang="en-US" sz="800" kern="1200" spc="0" dirty="0" err="1" smtClean="0">
                          <a:solidFill>
                            <a:schemeClr val="tx1"/>
                          </a:solidFill>
                          <a:effectLst/>
                          <a:latin typeface="+mn-ea"/>
                          <a:ea typeface="+mn-ea"/>
                          <a:cs typeface="+mn-cs"/>
                        </a:rPr>
                        <a:t>증정품이</a:t>
                      </a:r>
                      <a:r>
                        <a:rPr lang="ko-KR" altLang="en-US" sz="800" kern="1200" spc="0" dirty="0" smtClean="0">
                          <a:solidFill>
                            <a:schemeClr val="tx1"/>
                          </a:solidFill>
                          <a:effectLst/>
                          <a:latin typeface="+mn-ea"/>
                          <a:ea typeface="+mn-ea"/>
                          <a:cs typeface="+mn-cs"/>
                        </a:rPr>
                        <a:t> 품절되어 지급할 </a:t>
                      </a:r>
                      <a:r>
                        <a:rPr lang="ko-KR" altLang="en-US" sz="800" kern="1200" spc="0" dirty="0" err="1" smtClean="0">
                          <a:solidFill>
                            <a:schemeClr val="tx1"/>
                          </a:solidFill>
                          <a:effectLst/>
                          <a:latin typeface="+mn-ea"/>
                          <a:ea typeface="+mn-ea"/>
                          <a:cs typeface="+mn-cs"/>
                        </a:rPr>
                        <a:t>증정품이</a:t>
                      </a:r>
                      <a:r>
                        <a:rPr lang="ko-KR" altLang="en-US" sz="800" kern="1200" spc="0" dirty="0" smtClean="0">
                          <a:solidFill>
                            <a:schemeClr val="tx1"/>
                          </a:solidFill>
                          <a:effectLst/>
                          <a:latin typeface="+mn-ea"/>
                          <a:ea typeface="+mn-ea"/>
                          <a:cs typeface="+mn-cs"/>
                        </a:rPr>
                        <a:t> 없을 시</a:t>
                      </a: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smtClean="0">
                          <a:solidFill>
                            <a:schemeClr val="tx1"/>
                          </a:solidFill>
                          <a:latin typeface="+mn-ea"/>
                          <a:ea typeface="+mn-ea"/>
                          <a:cs typeface="+mn-cs"/>
                        </a:rPr>
                        <a:t>재고가 부족한 </a:t>
                      </a:r>
                      <a:r>
                        <a:rPr lang="ko-KR" altLang="en-US" sz="800" kern="1200" baseline="0" dirty="0" err="1" smtClean="0">
                          <a:solidFill>
                            <a:schemeClr val="tx1"/>
                          </a:solidFill>
                          <a:latin typeface="+mn-ea"/>
                          <a:ea typeface="+mn-ea"/>
                          <a:cs typeface="+mn-cs"/>
                        </a:rPr>
                        <a:t>증정품이</a:t>
                      </a:r>
                      <a:r>
                        <a:rPr lang="ko-KR" altLang="en-US" sz="800" kern="1200" baseline="0" dirty="0" smtClean="0">
                          <a:solidFill>
                            <a:schemeClr val="tx1"/>
                          </a:solidFill>
                          <a:latin typeface="+mn-ea"/>
                          <a:ea typeface="+mn-ea"/>
                          <a:cs typeface="+mn-cs"/>
                        </a:rPr>
                        <a:t> 있습니다</a:t>
                      </a:r>
                      <a:r>
                        <a:rPr lang="en-US" altLang="ko-KR" sz="800" kern="1200" baseline="0" dirty="0" smtClean="0">
                          <a:solidFill>
                            <a:schemeClr val="tx1"/>
                          </a:solidFill>
                          <a:latin typeface="+mn-ea"/>
                          <a:ea typeface="+mn-ea"/>
                          <a:cs typeface="+mn-cs"/>
                        </a:rPr>
                        <a:t>. </a:t>
                      </a:r>
                    </a:p>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kern="1200" baseline="0" dirty="0" err="1" smtClean="0">
                          <a:solidFill>
                            <a:schemeClr val="tx1"/>
                          </a:solidFill>
                          <a:latin typeface="+mn-ea"/>
                          <a:ea typeface="+mn-ea"/>
                          <a:cs typeface="+mn-cs"/>
                        </a:rPr>
                        <a:t>증정품</a:t>
                      </a:r>
                      <a:r>
                        <a:rPr lang="ko-KR" altLang="en-US" sz="800" kern="1200" baseline="0" dirty="0" smtClean="0">
                          <a:solidFill>
                            <a:schemeClr val="tx1"/>
                          </a:solidFill>
                          <a:latin typeface="+mn-ea"/>
                          <a:ea typeface="+mn-ea"/>
                          <a:cs typeface="+mn-cs"/>
                        </a:rPr>
                        <a:t> 정보를 다시 확인 후 주문해 주세요</a:t>
                      </a:r>
                      <a:r>
                        <a:rPr lang="en-US" altLang="ko-KR" sz="800" kern="1200" baseline="0" dirty="0" smtClean="0">
                          <a:solidFill>
                            <a:schemeClr val="tx1"/>
                          </a:solidFill>
                          <a:latin typeface="+mn-ea"/>
                          <a:ea typeface="+mn-ea"/>
                          <a:cs typeface="+mn-cs"/>
                        </a:rPr>
                        <a:t>.</a:t>
                      </a:r>
                    </a:p>
                    <a:p>
                      <a:pPr marL="0" marR="0" lvl="0" indent="0" algn="l" defTabSz="914400" rtl="0" eaLnBrk="1" fontAlgn="auto" latinLnBrk="1" hangingPunct="1">
                        <a:lnSpc>
                          <a:spcPts val="1200"/>
                        </a:lnSpc>
                        <a:spcBef>
                          <a:spcPts val="0"/>
                        </a:spcBef>
                        <a:spcAft>
                          <a:spcPts val="0"/>
                        </a:spcAft>
                        <a:buClrTx/>
                        <a:buSzTx/>
                        <a:buFontTx/>
                        <a:buNone/>
                        <a:tabLst/>
                        <a:defRPr/>
                      </a:pP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err="1" smtClean="0">
                          <a:solidFill>
                            <a:schemeClr val="tx1"/>
                          </a:solidFill>
                          <a:latin typeface="+mn-ea"/>
                          <a:ea typeface="+mn-ea"/>
                          <a:cs typeface="+mn-cs"/>
                        </a:rPr>
                        <a:t>제품증정품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제품선택증정품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구매금액대별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err="1" smtClean="0">
                          <a:solidFill>
                            <a:schemeClr val="tx1"/>
                          </a:solidFill>
                          <a:latin typeface="+mn-ea"/>
                          <a:ea typeface="+mn-ea"/>
                          <a:cs typeface="+mn-cs"/>
                        </a:rPr>
                        <a:t>쿠폰증정품</a:t>
                      </a:r>
                      <a:r>
                        <a:rPr lang="en-US" altLang="ko-KR" sz="800" kern="1200" baseline="0" dirty="0" smtClean="0">
                          <a:solidFill>
                            <a:schemeClr val="tx1"/>
                          </a:solidFill>
                          <a:latin typeface="+mn-ea"/>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주문서의 </a:t>
                      </a:r>
                      <a:r>
                        <a:rPr lang="ko-KR" altLang="en-US" sz="800" spc="0" baseline="0" dirty="0" err="1" smtClean="0">
                          <a:effectLst/>
                          <a:latin typeface="+mn-ea"/>
                          <a:ea typeface="+mn-ea"/>
                        </a:rPr>
                        <a:t>증정품</a:t>
                      </a:r>
                      <a:r>
                        <a:rPr lang="ko-KR" altLang="en-US" sz="800" spc="0" baseline="0" dirty="0" smtClean="0">
                          <a:effectLst/>
                          <a:latin typeface="+mn-ea"/>
                          <a:ea typeface="+mn-ea"/>
                        </a:rPr>
                        <a:t> 정보 새로 불러 옴</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해당 위치로 화면 이동</a:t>
                      </a:r>
                      <a:endParaRPr lang="ko-KR" altLang="en-US"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0161133"/>
                  </a:ext>
                </a:extLst>
              </a:tr>
              <a:tr h="5334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85725" marR="0" lvl="0" indent="-85725" algn="l" defTabSz="914400"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a:t>
                      </a:r>
                      <a:r>
                        <a:rPr lang="en-US" altLang="ko-KR" sz="800" kern="1200" baseline="0" dirty="0" smtClean="0">
                          <a:solidFill>
                            <a:schemeClr val="tx1"/>
                          </a:solidFill>
                          <a:latin typeface="+mn-ea"/>
                          <a:ea typeface="+mn-ea"/>
                          <a:cs typeface="+mn-cs"/>
                        </a:rPr>
                        <a:t>: </a:t>
                      </a: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증정품이</a:t>
                      </a:r>
                      <a:r>
                        <a:rPr lang="ko-KR" altLang="en-US" sz="800" kern="1200" baseline="0" dirty="0" smtClean="0">
                          <a:solidFill>
                            <a:schemeClr val="tx1"/>
                          </a:solidFill>
                          <a:latin typeface="+mn-ea"/>
                          <a:ea typeface="+mn-ea"/>
                          <a:cs typeface="+mn-cs"/>
                        </a:rPr>
                        <a:t> 해당하는 </a:t>
                      </a:r>
                      <a:r>
                        <a:rPr lang="ko-KR" altLang="en-US" sz="800" kern="1200" baseline="0" dirty="0" err="1" smtClean="0">
                          <a:solidFill>
                            <a:schemeClr val="tx1"/>
                          </a:solidFill>
                          <a:latin typeface="+mn-ea"/>
                          <a:ea typeface="+mn-ea"/>
                          <a:cs typeface="+mn-cs"/>
                        </a:rPr>
                        <a:t>증정품</a:t>
                      </a:r>
                      <a:r>
                        <a:rPr lang="ko-KR" altLang="en-US" sz="800" kern="1200" baseline="0" dirty="0" smtClean="0">
                          <a:solidFill>
                            <a:schemeClr val="tx1"/>
                          </a:solidFill>
                          <a:latin typeface="+mn-ea"/>
                          <a:ea typeface="+mn-ea"/>
                          <a:cs typeface="+mn-cs"/>
                        </a:rPr>
                        <a:t> 영역을 안내함</a:t>
                      </a:r>
                      <a:endParaRPr lang="en-US" altLang="ko-KR" sz="800" kern="1200" baseline="0" dirty="0" smtClean="0">
                        <a:solidFill>
                          <a:schemeClr val="tx1"/>
                        </a:solidFill>
                        <a:latin typeface="+mn-ea"/>
                        <a:ea typeface="+mn-ea"/>
                        <a:cs typeface="+mn-cs"/>
                      </a:endParaRPr>
                    </a:p>
                    <a:p>
                      <a:pPr marL="171450" marR="0" lvl="0" indent="-85725" algn="l" defTabSz="914400" rtl="0" eaLnBrk="1" fontAlgn="auto" latinLnBrk="1" hangingPunct="1">
                        <a:lnSpc>
                          <a:spcPts val="1200"/>
                        </a:lnSpc>
                        <a:spcBef>
                          <a:spcPts val="0"/>
                        </a:spcBef>
                        <a:spcAft>
                          <a:spcPts val="0"/>
                        </a:spcAft>
                        <a:buClrTx/>
                        <a:buSzTx/>
                        <a:buFontTx/>
                        <a:buChar char="-"/>
                        <a:tabLst/>
                        <a:defRPr/>
                      </a:pPr>
                      <a:r>
                        <a:rPr lang="ko-KR" altLang="en-US" sz="800" kern="1200" baseline="0" dirty="0" smtClean="0">
                          <a:solidFill>
                            <a:schemeClr val="tx1"/>
                          </a:solidFill>
                          <a:latin typeface="+mn-ea"/>
                          <a:ea typeface="+mn-ea"/>
                          <a:cs typeface="+mn-cs"/>
                        </a:rPr>
                        <a:t>변경된 </a:t>
                      </a:r>
                      <a:r>
                        <a:rPr lang="ko-KR" altLang="en-US" sz="800" kern="1200" baseline="0" dirty="0" err="1" smtClean="0">
                          <a:solidFill>
                            <a:schemeClr val="tx1"/>
                          </a:solidFill>
                          <a:latin typeface="+mn-ea"/>
                          <a:ea typeface="+mn-ea"/>
                          <a:cs typeface="+mn-cs"/>
                        </a:rPr>
                        <a:t>증정품이</a:t>
                      </a:r>
                      <a:r>
                        <a:rPr lang="ko-KR" altLang="en-US" sz="800" kern="1200" baseline="0" dirty="0" smtClean="0">
                          <a:solidFill>
                            <a:schemeClr val="tx1"/>
                          </a:solidFill>
                          <a:latin typeface="+mn-ea"/>
                          <a:ea typeface="+mn-ea"/>
                          <a:cs typeface="+mn-cs"/>
                        </a:rPr>
                        <a:t> 여러 영역에 해당할 시 영역을 콤마</a:t>
                      </a:r>
                      <a:r>
                        <a:rPr lang="en-US" altLang="ko-KR" sz="800" kern="1200" baseline="0" dirty="0" smtClean="0">
                          <a:solidFill>
                            <a:schemeClr val="tx1"/>
                          </a:solidFill>
                          <a:latin typeface="+mn-ea"/>
                          <a:ea typeface="+mn-ea"/>
                          <a:cs typeface="+mn-cs"/>
                        </a:rPr>
                        <a:t>(,)</a:t>
                      </a:r>
                      <a:r>
                        <a:rPr lang="ko-KR" altLang="en-US" sz="800" kern="1200" baseline="0" dirty="0" smtClean="0">
                          <a:solidFill>
                            <a:schemeClr val="tx1"/>
                          </a:solidFill>
                          <a:latin typeface="+mn-ea"/>
                          <a:ea typeface="+mn-ea"/>
                          <a:cs typeface="+mn-cs"/>
                        </a:rPr>
                        <a:t>로 구분하여 안내 </a:t>
                      </a:r>
                      <a:endParaRPr lang="en-US" altLang="ko-KR" sz="800" kern="1200" baseline="0" dirty="0" smtClean="0">
                        <a:solidFill>
                          <a:schemeClr val="tx1"/>
                        </a:solidFill>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2358127168"/>
                  </a:ext>
                </a:extLst>
              </a:tr>
            </a:tbl>
          </a:graphicData>
        </a:graphic>
      </p:graphicFrame>
      <p:sp>
        <p:nvSpPr>
          <p:cNvPr id="5" name="직사각형 4"/>
          <p:cNvSpPr/>
          <p:nvPr/>
        </p:nvSpPr>
        <p:spPr>
          <a:xfrm>
            <a:off x="9952911" y="0"/>
            <a:ext cx="2219539" cy="7647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err="1" smtClean="0">
                <a:solidFill>
                  <a:schemeClr val="tx1"/>
                </a:solidFill>
              </a:rPr>
              <a:t>환불계좌</a:t>
            </a:r>
            <a:r>
              <a:rPr lang="ko-KR" altLang="en-US" sz="800" dirty="0" smtClean="0">
                <a:solidFill>
                  <a:schemeClr val="tx1"/>
                </a:solidFill>
              </a:rPr>
              <a:t> </a:t>
            </a:r>
            <a:r>
              <a:rPr lang="ko-KR" altLang="en-US" sz="800" dirty="0" err="1" smtClean="0">
                <a:solidFill>
                  <a:schemeClr val="tx1"/>
                </a:solidFill>
              </a:rPr>
              <a:t>미인증</a:t>
            </a:r>
            <a:r>
              <a:rPr lang="ko-KR" altLang="en-US" sz="800" dirty="0" smtClean="0">
                <a:solidFill>
                  <a:schemeClr val="tx1"/>
                </a:solidFill>
              </a:rPr>
              <a:t> 시 메시지 삭제하고 </a:t>
            </a:r>
            <a:r>
              <a:rPr lang="ko-KR" altLang="en-US" sz="800" dirty="0" err="1" smtClean="0">
                <a:solidFill>
                  <a:schemeClr val="tx1"/>
                </a:solidFill>
              </a:rPr>
              <a:t>미저장시</a:t>
            </a:r>
            <a:r>
              <a:rPr lang="ko-KR" altLang="en-US" sz="800" dirty="0" smtClean="0">
                <a:solidFill>
                  <a:schemeClr val="tx1"/>
                </a:solidFill>
              </a:rPr>
              <a:t> 메시지 추가</a:t>
            </a:r>
            <a:endParaRPr lang="en-US" altLang="ko-KR" sz="800" dirty="0" smtClean="0">
              <a:solidFill>
                <a:schemeClr val="tx1"/>
              </a:solidFill>
            </a:endParaRPr>
          </a:p>
          <a:p>
            <a:pPr marL="92075" indent="-92075">
              <a:buFont typeface="Arial" panose="020B0604020202020204" pitchFamily="34" charset="0"/>
              <a:buChar char="•"/>
            </a:pPr>
            <a:r>
              <a:rPr lang="ko-KR" altLang="en-US" sz="800" dirty="0" err="1" smtClean="0">
                <a:solidFill>
                  <a:schemeClr val="tx1"/>
                </a:solidFill>
              </a:rPr>
              <a:t>증정품</a:t>
            </a:r>
            <a:r>
              <a:rPr lang="ko-KR" altLang="en-US" sz="800" dirty="0" smtClean="0">
                <a:solidFill>
                  <a:schemeClr val="tx1"/>
                </a:solidFill>
              </a:rPr>
              <a:t> 품절되었을 시 메시지 추</a:t>
            </a:r>
            <a:r>
              <a:rPr lang="ko-KR" altLang="en-US" sz="800" dirty="0">
                <a:solidFill>
                  <a:schemeClr val="tx1"/>
                </a:solidFill>
              </a:rPr>
              <a:t>가</a:t>
            </a:r>
            <a:endParaRPr lang="en-US" altLang="ko-KR" sz="800" dirty="0" smtClean="0">
              <a:solidFill>
                <a:schemeClr val="tx1"/>
              </a:solidFill>
            </a:endParaRPr>
          </a:p>
          <a:p>
            <a:endParaRPr lang="en-US" altLang="ko-KR" sz="800" dirty="0" smtClean="0">
              <a:solidFill>
                <a:schemeClr val="tx1"/>
              </a:solidFill>
            </a:endParaRPr>
          </a:p>
        </p:txBody>
      </p:sp>
      <p:sp>
        <p:nvSpPr>
          <p:cNvPr id="6" name="직사각형 5"/>
          <p:cNvSpPr/>
          <p:nvPr/>
        </p:nvSpPr>
        <p:spPr>
          <a:xfrm>
            <a:off x="9954397" y="173228"/>
            <a:ext cx="2219539" cy="591476"/>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V0.90 240708</a:t>
            </a:r>
          </a:p>
          <a:p>
            <a:pPr marL="92075" indent="-92075">
              <a:buFont typeface="Arial" panose="020B0604020202020204" pitchFamily="34" charset="0"/>
              <a:buChar char="•"/>
            </a:pPr>
            <a:r>
              <a:rPr lang="ko-KR" altLang="en-US" sz="800" dirty="0" err="1">
                <a:solidFill>
                  <a:schemeClr val="tx1"/>
                </a:solidFill>
              </a:rPr>
              <a:t>증정품</a:t>
            </a:r>
            <a:r>
              <a:rPr lang="ko-KR" altLang="en-US" sz="800" dirty="0">
                <a:solidFill>
                  <a:schemeClr val="tx1"/>
                </a:solidFill>
              </a:rPr>
              <a:t> 재고 부족 시 </a:t>
            </a:r>
            <a:r>
              <a:rPr lang="en-US" altLang="ko-KR" sz="800" dirty="0">
                <a:solidFill>
                  <a:schemeClr val="tx1"/>
                </a:solidFill>
              </a:rPr>
              <a:t>alert </a:t>
            </a:r>
            <a:r>
              <a:rPr lang="ko-KR" altLang="en-US" sz="800" dirty="0">
                <a:solidFill>
                  <a:schemeClr val="tx1"/>
                </a:solidFill>
              </a:rPr>
              <a:t>수정</a:t>
            </a:r>
            <a:r>
              <a:rPr lang="en-US" altLang="ko-KR" sz="800" dirty="0">
                <a:solidFill>
                  <a:schemeClr val="tx1"/>
                </a:solidFill>
              </a:rPr>
              <a:t>(0705 </a:t>
            </a:r>
            <a:r>
              <a:rPr lang="ko-KR" altLang="en-US" sz="800" dirty="0">
                <a:solidFill>
                  <a:schemeClr val="tx1"/>
                </a:solidFill>
              </a:rPr>
              <a:t>최영호님</a:t>
            </a:r>
            <a:r>
              <a:rPr lang="en-US" altLang="ko-KR" sz="800" dirty="0">
                <a:solidFill>
                  <a:schemeClr val="tx1"/>
                </a:solidFill>
              </a:rPr>
              <a:t>, </a:t>
            </a:r>
            <a:r>
              <a:rPr lang="ko-KR" altLang="en-US" sz="800" dirty="0" err="1">
                <a:solidFill>
                  <a:schemeClr val="tx1"/>
                </a:solidFill>
              </a:rPr>
              <a:t>주소희님</a:t>
            </a:r>
            <a:r>
              <a:rPr lang="ko-KR" altLang="en-US" sz="800" dirty="0">
                <a:solidFill>
                  <a:schemeClr val="tx1"/>
                </a:solidFill>
              </a:rPr>
              <a:t> 확인</a:t>
            </a:r>
            <a:r>
              <a:rPr lang="en-US" altLang="ko-KR" sz="800" dirty="0">
                <a:solidFill>
                  <a:schemeClr val="tx1"/>
                </a:solidFill>
              </a:rPr>
              <a:t>)</a:t>
            </a:r>
            <a:r>
              <a:rPr lang="ko-KR" altLang="en-US" sz="800" dirty="0">
                <a:solidFill>
                  <a:schemeClr val="tx1"/>
                </a:solidFill>
              </a:rPr>
              <a:t> </a:t>
            </a:r>
            <a:endParaRPr lang="en-US" altLang="ko-KR" sz="800" dirty="0">
              <a:solidFill>
                <a:schemeClr val="tx1"/>
              </a:solidFill>
            </a:endParaRPr>
          </a:p>
        </p:txBody>
      </p:sp>
    </p:spTree>
    <p:extLst>
      <p:ext uri="{BB962C8B-B14F-4D97-AF65-F5344CB8AC3E}">
        <p14:creationId xmlns:p14="http://schemas.microsoft.com/office/powerpoint/2010/main" val="1646123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a:t>안심번호 서비스 </a:t>
            </a:r>
            <a:r>
              <a:rPr lang="ko-KR" altLang="en-US" dirty="0" smtClean="0"/>
              <a:t>안내</a:t>
            </a:r>
            <a:r>
              <a:rPr lang="en-US" altLang="ko-KR" dirty="0" smtClean="0"/>
              <a:t>(</a:t>
            </a:r>
            <a:r>
              <a:rPr lang="ko-KR" altLang="en-US" dirty="0" smtClean="0">
                <a:solidFill>
                  <a:srgbClr val="0000FF"/>
                </a:solidFill>
              </a:rPr>
              <a:t>신규</a:t>
            </a:r>
            <a:r>
              <a:rPr lang="en-US" altLang="ko-KR" dirty="0" smtClean="0"/>
              <a:t>). </a:t>
            </a:r>
            <a:r>
              <a:rPr lang="ko-KR" altLang="en-US" dirty="0"/>
              <a:t>군부대 </a:t>
            </a:r>
            <a:r>
              <a:rPr lang="ko-KR" altLang="en-US" dirty="0" smtClean="0"/>
              <a:t>배송안내</a:t>
            </a:r>
            <a:r>
              <a:rPr lang="en-US" altLang="ko-KR" dirty="0" smtClean="0"/>
              <a:t>, </a:t>
            </a:r>
            <a:r>
              <a:rPr lang="ko-KR" altLang="en-US" dirty="0" smtClean="0"/>
              <a:t>배송 포장재 안내</a:t>
            </a:r>
            <a:r>
              <a:rPr lang="en-US" altLang="ko-KR" dirty="0" smtClean="0"/>
              <a:t>(</a:t>
            </a:r>
            <a:r>
              <a:rPr lang="ko-KR" altLang="en-US" dirty="0" smtClean="0">
                <a:solidFill>
                  <a:srgbClr val="0000FF"/>
                </a:solidFill>
              </a:rPr>
              <a:t>신규</a:t>
            </a:r>
            <a:r>
              <a:rPr lang="en-US" altLang="ko-KR" dirty="0" smtClean="0"/>
              <a:t>)</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473452" y="1391266"/>
            <a:ext cx="2593944" cy="2181094"/>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772294" y="2162390"/>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smtClean="0">
                <a:solidFill>
                  <a:schemeClr val="bg1"/>
                </a:solidFill>
                <a:latin typeface="+mn-ea"/>
              </a:rPr>
              <a:t>MO </a:t>
            </a:r>
            <a:r>
              <a:rPr lang="ko-KR" altLang="en-US" sz="1050" b="1" dirty="0" smtClean="0">
                <a:solidFill>
                  <a:schemeClr val="bg1"/>
                </a:solidFill>
                <a:latin typeface="+mn-ea"/>
              </a:rPr>
              <a:t>화면과 동일</a:t>
            </a:r>
            <a:endParaRPr lang="en-US" altLang="ko-KR" sz="1050" b="1" dirty="0" smtClean="0">
              <a:solidFill>
                <a:schemeClr val="bg1"/>
              </a:solidFill>
              <a:latin typeface="+mn-ea"/>
            </a:endParaRPr>
          </a:p>
          <a:p>
            <a:pPr algn="ctr"/>
            <a:r>
              <a:rPr lang="en-US" altLang="ko-KR" sz="1050" b="1" dirty="0" smtClean="0">
                <a:solidFill>
                  <a:srgbClr val="0000FF"/>
                </a:solidFill>
                <a:latin typeface="+mn-ea"/>
              </a:rPr>
              <a:t>(</a:t>
            </a:r>
            <a:r>
              <a:rPr lang="en-US" altLang="ko-KR" sz="1050" dirty="0" smtClean="0">
                <a:solidFill>
                  <a:srgbClr val="0000FF"/>
                </a:solidFill>
                <a:latin typeface="+mn-ea"/>
              </a:rPr>
              <a:t>PC</a:t>
            </a:r>
            <a:r>
              <a:rPr lang="ko-KR" altLang="en-US" sz="1050" dirty="0" smtClean="0">
                <a:solidFill>
                  <a:srgbClr val="0000FF"/>
                </a:solidFill>
                <a:latin typeface="+mn-ea"/>
              </a:rPr>
              <a:t>신규</a:t>
            </a:r>
            <a:r>
              <a:rPr lang="en-US" altLang="ko-KR" sz="1050" b="1" dirty="0" smtClean="0">
                <a:solidFill>
                  <a:srgbClr val="0000FF"/>
                </a:solidFill>
                <a:latin typeface="+mn-ea"/>
              </a:rPr>
              <a:t>)</a:t>
            </a:r>
            <a:endParaRPr lang="ko-KR" altLang="en-US" sz="1000" b="1" dirty="0">
              <a:solidFill>
                <a:srgbClr val="0000FF"/>
              </a:solidFill>
            </a:endParaRPr>
          </a:p>
        </p:txBody>
      </p:sp>
      <p:pic>
        <p:nvPicPr>
          <p:cNvPr id="7" name="그림 6"/>
          <p:cNvPicPr>
            <a:picLocks noChangeAspect="1"/>
          </p:cNvPicPr>
          <p:nvPr/>
        </p:nvPicPr>
        <p:blipFill>
          <a:blip r:embed="rId3"/>
          <a:stretch>
            <a:fillRect/>
          </a:stretch>
        </p:blipFill>
        <p:spPr>
          <a:xfrm>
            <a:off x="3307498" y="1405724"/>
            <a:ext cx="2612797" cy="3624459"/>
          </a:xfrm>
          <a:prstGeom prst="rect">
            <a:avLst/>
          </a:prstGeom>
        </p:spPr>
      </p:pic>
      <p:sp>
        <p:nvSpPr>
          <p:cNvPr id="8" name="사각형: 둥근 모서리 92">
            <a:extLst>
              <a:ext uri="{FF2B5EF4-FFF2-40B4-BE49-F238E27FC236}">
                <a16:creationId xmlns:a16="http://schemas.microsoft.com/office/drawing/2014/main" id="{2A18CAD1-978E-453D-B4C0-E427E20CB864}"/>
              </a:ext>
            </a:extLst>
          </p:cNvPr>
          <p:cNvSpPr/>
          <p:nvPr/>
        </p:nvSpPr>
        <p:spPr>
          <a:xfrm rot="19995522">
            <a:off x="3693897" y="2953067"/>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9" name="TextBox 8"/>
          <p:cNvSpPr txBox="1"/>
          <p:nvPr/>
        </p:nvSpPr>
        <p:spPr>
          <a:xfrm>
            <a:off x="3412592" y="5396209"/>
            <a:ext cx="2359287"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ko-KR" altLang="en-US" sz="800" dirty="0">
                <a:solidFill>
                  <a:schemeClr val="tx1"/>
                </a:solidFill>
              </a:rPr>
              <a:t>군부대 배송은 우체국 택배만 가능하며</a:t>
            </a:r>
            <a:r>
              <a:rPr lang="en-US" altLang="ko-KR" sz="800" dirty="0">
                <a:solidFill>
                  <a:schemeClr val="tx1"/>
                </a:solidFill>
              </a:rPr>
              <a:t>, </a:t>
            </a:r>
            <a:r>
              <a:rPr lang="ko-KR" altLang="en-US" sz="800" dirty="0">
                <a:solidFill>
                  <a:schemeClr val="tx1"/>
                </a:solidFill>
              </a:rPr>
              <a:t>군부대 배송에 체크한 경우에만 우체국 택배로 배송됩니다</a:t>
            </a:r>
            <a:r>
              <a:rPr lang="en-US" altLang="ko-KR" sz="800" dirty="0">
                <a:solidFill>
                  <a:schemeClr val="tx1"/>
                </a:solidFill>
              </a:rPr>
              <a:t>.</a:t>
            </a:r>
            <a:endParaRPr lang="ko-KR" altLang="en-US" sz="800" dirty="0">
              <a:solidFill>
                <a:schemeClr val="tx1"/>
              </a:solidFill>
            </a:endParaRPr>
          </a:p>
        </p:txBody>
      </p:sp>
      <p:sp>
        <p:nvSpPr>
          <p:cNvPr id="10" name="직사각형 9"/>
          <p:cNvSpPr/>
          <p:nvPr/>
        </p:nvSpPr>
        <p:spPr>
          <a:xfrm>
            <a:off x="3459452" y="2114849"/>
            <a:ext cx="2196906" cy="31800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cxnSp>
        <p:nvCxnSpPr>
          <p:cNvPr id="11" name="직선 화살표 연결선 10"/>
          <p:cNvCxnSpPr>
            <a:stCxn id="10" idx="1"/>
            <a:endCxn id="9" idx="1"/>
          </p:cNvCxnSpPr>
          <p:nvPr/>
        </p:nvCxnSpPr>
        <p:spPr>
          <a:xfrm rot="10800000" flipV="1">
            <a:off x="3412592" y="2273849"/>
            <a:ext cx="46860" cy="3374387"/>
          </a:xfrm>
          <a:prstGeom prst="bentConnector3">
            <a:avLst>
              <a:gd name="adj1" fmla="val 5878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4"/>
          <a:stretch>
            <a:fillRect/>
          </a:stretch>
        </p:blipFill>
        <p:spPr>
          <a:xfrm>
            <a:off x="6096000" y="1412776"/>
            <a:ext cx="2440740" cy="2345741"/>
          </a:xfrm>
          <a:prstGeom prst="rect">
            <a:avLst/>
          </a:prstGeom>
        </p:spPr>
      </p:pic>
      <p:sp>
        <p:nvSpPr>
          <p:cNvPr id="13" name="사각형: 둥근 모서리 92">
            <a:extLst>
              <a:ext uri="{FF2B5EF4-FFF2-40B4-BE49-F238E27FC236}">
                <a16:creationId xmlns:a16="http://schemas.microsoft.com/office/drawing/2014/main" id="{2A18CAD1-978E-453D-B4C0-E427E20CB864}"/>
              </a:ext>
            </a:extLst>
          </p:cNvPr>
          <p:cNvSpPr/>
          <p:nvPr/>
        </p:nvSpPr>
        <p:spPr>
          <a:xfrm rot="19995522">
            <a:off x="6388796" y="2201635"/>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a:solidFill>
                  <a:schemeClr val="bg1"/>
                </a:solidFill>
                <a:latin typeface="+mn-ea"/>
              </a:rPr>
              <a:t>MO </a:t>
            </a:r>
            <a:r>
              <a:rPr lang="ko-KR" altLang="en-US" sz="1050" b="1" dirty="0">
                <a:solidFill>
                  <a:schemeClr val="bg1"/>
                </a:solidFill>
                <a:latin typeface="+mn-ea"/>
              </a:rPr>
              <a:t>화면과 </a:t>
            </a:r>
            <a:r>
              <a:rPr lang="ko-KR" altLang="en-US" sz="1050" b="1" dirty="0" smtClean="0">
                <a:solidFill>
                  <a:schemeClr val="bg1"/>
                </a:solidFill>
                <a:latin typeface="+mn-ea"/>
              </a:rPr>
              <a:t>동일</a:t>
            </a:r>
            <a:endParaRPr lang="en-US" altLang="ko-KR" sz="1050" b="1" dirty="0" smtClean="0">
              <a:solidFill>
                <a:schemeClr val="bg1"/>
              </a:solidFill>
              <a:latin typeface="+mn-ea"/>
            </a:endParaRPr>
          </a:p>
          <a:p>
            <a:pPr algn="ctr"/>
            <a:r>
              <a:rPr lang="en-US" altLang="ko-KR" sz="1000" b="1" dirty="0">
                <a:solidFill>
                  <a:srgbClr val="0000FF"/>
                </a:solidFill>
                <a:latin typeface="+mn-ea"/>
              </a:rPr>
              <a:t>(</a:t>
            </a:r>
            <a:r>
              <a:rPr lang="en-US" altLang="ko-KR" sz="1000" dirty="0">
                <a:solidFill>
                  <a:srgbClr val="0000FF"/>
                </a:solidFill>
                <a:latin typeface="+mn-ea"/>
              </a:rPr>
              <a:t>PC</a:t>
            </a:r>
            <a:r>
              <a:rPr lang="ko-KR" altLang="en-US" sz="1000" dirty="0">
                <a:solidFill>
                  <a:srgbClr val="0000FF"/>
                </a:solidFill>
                <a:latin typeface="+mn-ea"/>
              </a:rPr>
              <a:t>신규</a:t>
            </a:r>
            <a:r>
              <a:rPr lang="en-US" altLang="ko-KR" sz="1000" b="1" dirty="0" smtClean="0">
                <a:solidFill>
                  <a:srgbClr val="0000FF"/>
                </a:solidFill>
                <a:latin typeface="+mn-ea"/>
              </a:rPr>
              <a:t>)</a:t>
            </a:r>
            <a:endParaRPr lang="ko-KR" altLang="en-US" sz="900" b="1" dirty="0">
              <a:solidFill>
                <a:srgbClr val="0000FF"/>
              </a:solidFill>
            </a:endParaRPr>
          </a:p>
        </p:txBody>
      </p:sp>
      <p:sp>
        <p:nvSpPr>
          <p:cNvPr id="17"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14" name="TextBox 13"/>
          <p:cNvSpPr txBox="1"/>
          <p:nvPr/>
        </p:nvSpPr>
        <p:spPr>
          <a:xfrm>
            <a:off x="856561" y="119675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smtClean="0">
                <a:solidFill>
                  <a:srgbClr val="0070C0"/>
                </a:solidFill>
              </a:rPr>
              <a:t>Page ID</a:t>
            </a:r>
            <a:r>
              <a:rPr lang="en-US" altLang="ko-KR" sz="800" dirty="0">
                <a:solidFill>
                  <a:srgbClr val="0070C0"/>
                </a:solidFill>
              </a:rPr>
              <a:t>: </a:t>
            </a:r>
            <a:r>
              <a:rPr lang="en-US" altLang="ko-KR" sz="800" dirty="0" smtClean="0">
                <a:solidFill>
                  <a:srgbClr val="0070C0"/>
                </a:solidFill>
              </a:rPr>
              <a:t>IN_PC_ORD_01_08</a:t>
            </a:r>
            <a:endParaRPr lang="ko-KR" altLang="en-US" sz="800" dirty="0">
              <a:solidFill>
                <a:srgbClr val="0070C0"/>
              </a:solidFill>
            </a:endParaRPr>
          </a:p>
        </p:txBody>
      </p:sp>
      <p:sp>
        <p:nvSpPr>
          <p:cNvPr id="15" name="TextBox 14"/>
          <p:cNvSpPr txBox="1"/>
          <p:nvPr/>
        </p:nvSpPr>
        <p:spPr>
          <a:xfrm>
            <a:off x="3714222" y="1161912"/>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IN_PC_MYP_01_63</a:t>
            </a:r>
            <a:endParaRPr lang="en-US" altLang="ko-KR" sz="800" dirty="0">
              <a:solidFill>
                <a:srgbClr val="0070C0"/>
              </a:solidFill>
            </a:endParaRPr>
          </a:p>
        </p:txBody>
      </p:sp>
      <p:sp>
        <p:nvSpPr>
          <p:cNvPr id="16" name="TextBox 15"/>
          <p:cNvSpPr txBox="1"/>
          <p:nvPr/>
        </p:nvSpPr>
        <p:spPr>
          <a:xfrm>
            <a:off x="6438357" y="1189133"/>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IN_PC_ORD_01_09</a:t>
            </a:r>
            <a:endParaRPr lang="en-US" altLang="ko-KR" sz="800" dirty="0">
              <a:solidFill>
                <a:srgbClr val="0070C0"/>
              </a:solidFill>
            </a:endParaRPr>
          </a:p>
        </p:txBody>
      </p:sp>
    </p:spTree>
    <p:extLst>
      <p:ext uri="{BB962C8B-B14F-4D97-AF65-F5344CB8AC3E}">
        <p14:creationId xmlns:p14="http://schemas.microsoft.com/office/powerpoint/2010/main" val="3822681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개인정보 수집</a:t>
            </a:r>
            <a:r>
              <a:rPr lang="en-US" altLang="ko-KR" dirty="0"/>
              <a:t>/</a:t>
            </a:r>
            <a:r>
              <a:rPr lang="ko-KR" altLang="en-US" dirty="0" err="1"/>
              <a:t>이용동의</a:t>
            </a:r>
            <a:r>
              <a:rPr lang="en-US" altLang="ko-KR" dirty="0"/>
              <a:t>(</a:t>
            </a:r>
            <a:r>
              <a:rPr lang="ko-KR" altLang="en-US" dirty="0" err="1"/>
              <a:t>환불계좌</a:t>
            </a:r>
            <a:r>
              <a:rPr lang="en-US" altLang="ko-KR" dirty="0"/>
              <a:t>), </a:t>
            </a:r>
            <a:r>
              <a:rPr lang="ko-KR" altLang="en-US" dirty="0" err="1" smtClean="0"/>
              <a:t>뷰티포인트</a:t>
            </a:r>
            <a:r>
              <a:rPr lang="ko-KR" altLang="en-US" dirty="0" smtClean="0"/>
              <a:t> </a:t>
            </a:r>
            <a:r>
              <a:rPr lang="ko-KR" altLang="en-US" dirty="0"/>
              <a:t>혜택 안내</a:t>
            </a:r>
          </a:p>
        </p:txBody>
      </p:sp>
      <p:sp>
        <p:nvSpPr>
          <p:cNvPr id="3" name="부제목 2"/>
          <p:cNvSpPr>
            <a:spLocks noGrp="1"/>
          </p:cNvSpPr>
          <p:nvPr>
            <p:ph type="subTitle"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395656" y="979294"/>
            <a:ext cx="2453813" cy="2155088"/>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690027" y="1828473"/>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
        <p:nvSpPr>
          <p:cNvPr id="8"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a:t>Layer </a:t>
            </a:r>
            <a:r>
              <a:rPr lang="en-US" altLang="ko-KR" dirty="0" smtClean="0"/>
              <a:t>Popup</a:t>
            </a:r>
            <a:endParaRPr lang="ko-KR" altLang="en-US" dirty="0"/>
          </a:p>
        </p:txBody>
      </p:sp>
      <p:sp>
        <p:nvSpPr>
          <p:cNvPr id="9" name="직사각형 8"/>
          <p:cNvSpPr/>
          <p:nvPr/>
        </p:nvSpPr>
        <p:spPr>
          <a:xfrm>
            <a:off x="3085100" y="979294"/>
            <a:ext cx="2702969" cy="3240360"/>
          </a:xfrm>
          <a:prstGeom prst="rect">
            <a:avLst/>
          </a:prstGeom>
          <a:solidFill>
            <a:schemeClr val="bg1"/>
          </a:solidFill>
          <a:ln>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0" name="직사각형 9"/>
          <p:cNvSpPr/>
          <p:nvPr/>
        </p:nvSpPr>
        <p:spPr>
          <a:xfrm>
            <a:off x="5431363" y="1040454"/>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1" name="직사각형 10"/>
          <p:cNvSpPr/>
          <p:nvPr/>
        </p:nvSpPr>
        <p:spPr>
          <a:xfrm>
            <a:off x="3051192" y="1037726"/>
            <a:ext cx="2016224" cy="230832"/>
          </a:xfrm>
          <a:prstGeom prst="rect">
            <a:avLst/>
          </a:prstGeom>
        </p:spPr>
        <p:txBody>
          <a:bodyPr wrap="square">
            <a:spAutoFit/>
          </a:bodyPr>
          <a:lstStyle/>
          <a:p>
            <a:r>
              <a:rPr lang="ko-KR" altLang="en-US" sz="900" b="1" dirty="0" err="1" smtClean="0">
                <a:latin typeface="+mn-ea"/>
              </a:rPr>
              <a:t>뷰티포인트</a:t>
            </a:r>
            <a:r>
              <a:rPr lang="ko-KR" altLang="en-US" sz="900" b="1" dirty="0" smtClean="0">
                <a:latin typeface="+mn-ea"/>
              </a:rPr>
              <a:t> </a:t>
            </a:r>
            <a:r>
              <a:rPr lang="ko-KR" altLang="en-US" sz="900" b="1" dirty="0" err="1" smtClean="0">
                <a:latin typeface="+mn-ea"/>
              </a:rPr>
              <a:t>혜택안내</a:t>
            </a:r>
            <a:endParaRPr lang="ko-KR" altLang="en-US" sz="900" b="1" dirty="0">
              <a:latin typeface="+mn-ea"/>
            </a:endParaRPr>
          </a:p>
        </p:txBody>
      </p:sp>
      <p:sp>
        <p:nvSpPr>
          <p:cNvPr id="12" name="TextBox 11"/>
          <p:cNvSpPr txBox="1"/>
          <p:nvPr/>
        </p:nvSpPr>
        <p:spPr>
          <a:xfrm>
            <a:off x="3123200" y="1462442"/>
            <a:ext cx="2643770" cy="2677656"/>
          </a:xfrm>
          <a:prstGeom prst="rect">
            <a:avLst/>
          </a:prstGeom>
          <a:noFill/>
        </p:spPr>
        <p:txBody>
          <a:bodyPr wrap="square" rtlCol="0">
            <a:spAutoFit/>
          </a:bodyPr>
          <a:lstStyle/>
          <a:p>
            <a:r>
              <a:rPr lang="ko-KR" altLang="en-US" sz="800" b="1" dirty="0" err="1" smtClean="0"/>
              <a:t>기본적립</a:t>
            </a:r>
            <a:endParaRPr lang="en-US" altLang="ko-KR" sz="800" b="1" dirty="0" smtClean="0"/>
          </a:p>
          <a:p>
            <a:pPr marL="85725" indent="-85725">
              <a:buFont typeface="Arial" panose="020B0604020202020204" pitchFamily="34" charset="0"/>
              <a:buChar char="•"/>
            </a:pPr>
            <a:r>
              <a:rPr lang="ko-KR" altLang="en-US" sz="800" dirty="0" smtClean="0"/>
              <a:t>제품별 결제 금액 기준의 </a:t>
            </a:r>
            <a:r>
              <a:rPr lang="en-US" altLang="ko-KR" sz="800" dirty="0" smtClean="0"/>
              <a:t>1.0%</a:t>
            </a:r>
            <a:r>
              <a:rPr lang="ko-KR" altLang="en-US" sz="800" dirty="0" smtClean="0"/>
              <a:t>로 구매 확정 시 익일 적립됩니다</a:t>
            </a:r>
            <a:r>
              <a:rPr lang="en-US" altLang="ko-KR" sz="800" dirty="0" smtClean="0"/>
              <a:t>. </a:t>
            </a:r>
            <a:r>
              <a:rPr lang="ko-KR" altLang="en-US" sz="800" dirty="0" smtClean="0"/>
              <a:t>특정 제품 구매 시에는 적립 포인트가 추가될 수 있습니다</a:t>
            </a:r>
            <a:r>
              <a:rPr lang="en-US" altLang="ko-KR" sz="800" dirty="0" smtClean="0"/>
              <a:t>.(</a:t>
            </a:r>
            <a:r>
              <a:rPr lang="ko-KR" altLang="en-US" sz="800" dirty="0" smtClean="0"/>
              <a:t>할인 금액은 제외됩니다</a:t>
            </a:r>
            <a:r>
              <a:rPr lang="en-US" altLang="ko-KR" sz="800" dirty="0" smtClean="0"/>
              <a:t>.)</a:t>
            </a:r>
          </a:p>
          <a:p>
            <a:endParaRPr lang="en-US" altLang="ko-KR" sz="800" b="1" dirty="0" smtClean="0"/>
          </a:p>
          <a:p>
            <a:r>
              <a:rPr lang="ko-KR" altLang="en-US" sz="800" b="1" dirty="0" err="1" smtClean="0"/>
              <a:t>이벤트적립</a:t>
            </a:r>
            <a:endParaRPr lang="en-US" altLang="ko-KR" sz="800" b="1" dirty="0" smtClean="0"/>
          </a:p>
          <a:p>
            <a:pPr marL="85725" indent="-85725">
              <a:buFont typeface="Arial" panose="020B0604020202020204" pitchFamily="34" charset="0"/>
              <a:buChar char="•"/>
            </a:pPr>
            <a:r>
              <a:rPr lang="ko-KR" altLang="en-US" sz="800" dirty="0" err="1" smtClean="0"/>
              <a:t>뷰티포인트</a:t>
            </a:r>
            <a:r>
              <a:rPr lang="ko-KR" altLang="en-US" sz="800" dirty="0" smtClean="0"/>
              <a:t> 적립 혜택이 있는 이벤트 참여 시 적립되는 뷰티포인트로 이벤트 유의사항에 따라 적립 내용이 달라질 수 있습니다</a:t>
            </a:r>
            <a:r>
              <a:rPr lang="en-US" altLang="ko-KR" sz="800" dirty="0" smtClean="0"/>
              <a:t>.(</a:t>
            </a:r>
            <a:r>
              <a:rPr lang="ko-KR" altLang="en-US" sz="800" dirty="0" smtClean="0"/>
              <a:t>리뷰 이벤트 적립도 이벤트 적립에 해당됩니다</a:t>
            </a:r>
            <a:r>
              <a:rPr lang="en-US" altLang="ko-KR" sz="800" dirty="0" smtClean="0"/>
              <a:t>.)</a:t>
            </a:r>
          </a:p>
          <a:p>
            <a:endParaRPr lang="en-US" altLang="ko-KR" sz="800" b="1" dirty="0" smtClean="0"/>
          </a:p>
          <a:p>
            <a:r>
              <a:rPr lang="ko-KR" altLang="en-US" sz="800" b="1" dirty="0" err="1" smtClean="0"/>
              <a:t>리뷰적립</a:t>
            </a:r>
            <a:endParaRPr lang="en-US" altLang="ko-KR" sz="800" b="1" dirty="0" smtClean="0"/>
          </a:p>
          <a:p>
            <a:pPr marL="85725" indent="-85725">
              <a:buFont typeface="Arial" panose="020B0604020202020204" pitchFamily="34" charset="0"/>
              <a:buChar char="•"/>
            </a:pPr>
            <a:r>
              <a:rPr lang="ko-KR" altLang="en-US" sz="800" dirty="0" smtClean="0"/>
              <a:t>리뷰</a:t>
            </a:r>
            <a:r>
              <a:rPr lang="en-US" altLang="ko-KR" sz="800" dirty="0" smtClean="0"/>
              <a:t> </a:t>
            </a:r>
            <a:r>
              <a:rPr lang="ko-KR" altLang="en-US" sz="800" dirty="0" smtClean="0"/>
              <a:t>작성 시 적립되는 뷰티포인트로 일반 리뷰 기준 </a:t>
            </a:r>
            <a:r>
              <a:rPr lang="en-US" altLang="ko-KR" sz="800" dirty="0" smtClean="0"/>
              <a:t>90</a:t>
            </a:r>
            <a:r>
              <a:rPr lang="ko-KR" altLang="en-US" sz="800" dirty="0" smtClean="0"/>
              <a:t>자 이상 포토 리뷰 작성 시 최대 </a:t>
            </a:r>
            <a:r>
              <a:rPr lang="en-US" altLang="ko-KR" sz="800" dirty="0" smtClean="0"/>
              <a:t>600</a:t>
            </a:r>
            <a:r>
              <a:rPr lang="ko-KR" altLang="en-US" sz="800" dirty="0" smtClean="0"/>
              <a:t>포인트가 적립됩니다</a:t>
            </a:r>
            <a:r>
              <a:rPr lang="en-US" altLang="ko-KR" sz="800" dirty="0" smtClean="0"/>
              <a:t>. </a:t>
            </a:r>
            <a:r>
              <a:rPr lang="ko-KR" altLang="en-US" sz="800" dirty="0" smtClean="0"/>
              <a:t>단</a:t>
            </a:r>
            <a:r>
              <a:rPr lang="en-US" altLang="ko-KR" sz="800" dirty="0" smtClean="0"/>
              <a:t>, </a:t>
            </a:r>
            <a:r>
              <a:rPr lang="ko-KR" altLang="en-US" sz="800" dirty="0" smtClean="0"/>
              <a:t>월 최대 적립 제한을 초과할 경우 포인트가 적립되지 않습니다</a:t>
            </a:r>
            <a:r>
              <a:rPr lang="en-US" altLang="ko-KR" sz="800" dirty="0" smtClean="0"/>
              <a:t>.</a:t>
            </a:r>
          </a:p>
          <a:p>
            <a:pPr marL="85725" indent="-85725">
              <a:buFont typeface="Arial" panose="020B0604020202020204" pitchFamily="34" charset="0"/>
              <a:buChar char="•"/>
            </a:pPr>
            <a:endParaRPr lang="en-US" altLang="ko-KR" sz="800" dirty="0" smtClean="0"/>
          </a:p>
          <a:p>
            <a:r>
              <a:rPr lang="en-US" altLang="ko-KR" sz="800" dirty="0" smtClean="0">
                <a:solidFill>
                  <a:schemeClr val="tx1">
                    <a:lumMod val="50000"/>
                    <a:lumOff val="50000"/>
                  </a:schemeClr>
                </a:solidFill>
              </a:rPr>
              <a:t>※ </a:t>
            </a:r>
            <a:r>
              <a:rPr lang="ko-KR" altLang="en-US" sz="800" dirty="0" err="1" smtClean="0">
                <a:solidFill>
                  <a:schemeClr val="tx1">
                    <a:lumMod val="50000"/>
                    <a:lumOff val="50000"/>
                  </a:schemeClr>
                </a:solidFill>
              </a:rPr>
              <a:t>뷰티포인트</a:t>
            </a:r>
            <a:r>
              <a:rPr lang="ko-KR" altLang="en-US" sz="800" dirty="0" smtClean="0">
                <a:solidFill>
                  <a:schemeClr val="tx1">
                    <a:lumMod val="50000"/>
                    <a:lumOff val="50000"/>
                  </a:schemeClr>
                </a:solidFill>
              </a:rPr>
              <a:t> 혜택은 구매 제품 및 기간</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이벤트 참여 여부</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리뷰 작성 유형에 따라 적립 포인트가 달라질 수 있으며 혜택으로 예상되는 뷰티포인트에 대한 일반적인 안내임을 참고해 주세요</a:t>
            </a:r>
            <a:r>
              <a:rPr lang="en-US" altLang="ko-KR" sz="800" dirty="0" smtClean="0">
                <a:solidFill>
                  <a:schemeClr val="tx1">
                    <a:lumMod val="50000"/>
                    <a:lumOff val="50000"/>
                  </a:schemeClr>
                </a:solidFill>
              </a:rPr>
              <a:t>.</a:t>
            </a:r>
            <a:endParaRPr lang="ko-KR" altLang="en-US" sz="800" dirty="0">
              <a:solidFill>
                <a:schemeClr val="tx1">
                  <a:lumMod val="50000"/>
                  <a:lumOff val="50000"/>
                </a:schemeClr>
              </a:solidFill>
            </a:endParaRPr>
          </a:p>
        </p:txBody>
      </p:sp>
      <p:sp>
        <p:nvSpPr>
          <p:cNvPr id="13" name="사각형: 둥근 모서리 92">
            <a:extLst>
              <a:ext uri="{FF2B5EF4-FFF2-40B4-BE49-F238E27FC236}">
                <a16:creationId xmlns:a16="http://schemas.microsoft.com/office/drawing/2014/main" id="{2A18CAD1-978E-453D-B4C0-E427E20CB864}"/>
              </a:ext>
            </a:extLst>
          </p:cNvPr>
          <p:cNvSpPr/>
          <p:nvPr/>
        </p:nvSpPr>
        <p:spPr>
          <a:xfrm rot="19995522">
            <a:off x="3500298" y="2213258"/>
            <a:ext cx="1796678" cy="688144"/>
          </a:xfrm>
          <a:prstGeom prst="roundRect">
            <a:avLst>
              <a:gd name="adj" fmla="val 0"/>
            </a:avLst>
          </a:prstGeom>
          <a:solidFill>
            <a:schemeClr val="tx1">
              <a:lumMod val="75000"/>
              <a:lumOff val="25000"/>
              <a:alpha val="57000"/>
            </a:scheme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내용 변경</a:t>
            </a:r>
            <a:endParaRPr lang="ko-KR" altLang="en-US" sz="1000" b="1" dirty="0">
              <a:solidFill>
                <a:schemeClr val="bg1"/>
              </a:solidFill>
            </a:endParaRPr>
          </a:p>
        </p:txBody>
      </p:sp>
      <p:sp>
        <p:nvSpPr>
          <p:cNvPr id="14" name="TextBox 13"/>
          <p:cNvSpPr txBox="1"/>
          <p:nvPr/>
        </p:nvSpPr>
        <p:spPr>
          <a:xfrm>
            <a:off x="717841" y="81386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a:t>
            </a:r>
            <a:r>
              <a:rPr lang="en-US" altLang="ko-KR" sz="800" dirty="0" smtClean="0">
                <a:solidFill>
                  <a:srgbClr val="0070C0"/>
                </a:solidFill>
              </a:rPr>
              <a:t>: IN_PC_ORD_01_25</a:t>
            </a:r>
            <a:endParaRPr lang="en-US" altLang="ko-KR" sz="800" dirty="0">
              <a:solidFill>
                <a:srgbClr val="0070C0"/>
              </a:solidFill>
            </a:endParaRPr>
          </a:p>
        </p:txBody>
      </p:sp>
      <p:sp>
        <p:nvSpPr>
          <p:cNvPr id="15" name="TextBox 14"/>
          <p:cNvSpPr txBox="1"/>
          <p:nvPr/>
        </p:nvSpPr>
        <p:spPr>
          <a:xfrm>
            <a:off x="3575502" y="779021"/>
            <a:ext cx="1756026" cy="243812"/>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ts val="1000"/>
              </a:spcBef>
            </a:pPr>
            <a:r>
              <a:rPr lang="en-US" altLang="ko-KR" sz="800" dirty="0">
                <a:solidFill>
                  <a:srgbClr val="0070C0"/>
                </a:solidFill>
              </a:rPr>
              <a:t>Page ID: </a:t>
            </a:r>
            <a:r>
              <a:rPr lang="en-US" altLang="ko-KR" sz="800" dirty="0" smtClean="0">
                <a:solidFill>
                  <a:srgbClr val="0070C0"/>
                </a:solidFill>
              </a:rPr>
              <a:t>IN_PC_ORD_01_11</a:t>
            </a:r>
            <a:endParaRPr lang="en-US" altLang="ko-KR" sz="800" dirty="0">
              <a:solidFill>
                <a:srgbClr val="0070C0"/>
              </a:solidFill>
            </a:endParaRPr>
          </a:p>
        </p:txBody>
      </p:sp>
    </p:spTree>
    <p:extLst>
      <p:ext uri="{BB962C8B-B14F-4D97-AF65-F5344CB8AC3E}">
        <p14:creationId xmlns:p14="http://schemas.microsoft.com/office/powerpoint/2010/main" val="380797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err="1" smtClean="0">
                <a:sym typeface="Wingdings 2" pitchFamily="18" charset="2"/>
              </a:rPr>
              <a:t>주소검색</a:t>
            </a:r>
            <a:endParaRPr lang="ko-KR" altLang="en-US" dirty="0"/>
          </a:p>
        </p:txBody>
      </p:sp>
      <p:sp>
        <p:nvSpPr>
          <p:cNvPr id="19" name="부제목 18"/>
          <p:cNvSpPr>
            <a:spLocks noGrp="1"/>
          </p:cNvSpPr>
          <p:nvPr>
            <p:ph type="subTitle" idx="1"/>
          </p:nvPr>
        </p:nvSpPr>
        <p:spPr/>
        <p:txBody>
          <a:bodyPr/>
          <a:lstStyle/>
          <a:p>
            <a:r>
              <a:rPr lang="en-US" altLang="ko-KR" dirty="0">
                <a:latin typeface="+mn-ea"/>
              </a:rPr>
              <a:t> IN_PC_ORD_01_04</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681299B-7F3A-4F23-BC07-B5845912907F}"/>
              </a:ext>
            </a:extLst>
          </p:cNvPr>
          <p:cNvSpPr txBox="1"/>
          <p:nvPr/>
        </p:nvSpPr>
        <p:spPr>
          <a:xfrm>
            <a:off x="4309398" y="1756423"/>
            <a:ext cx="1039387" cy="271869"/>
          </a:xfrm>
          <a:prstGeom prst="rect">
            <a:avLst/>
          </a:prstGeom>
          <a:noFill/>
        </p:spPr>
        <p:txBody>
          <a:bodyPr wrap="none" rtlCol="0">
            <a:spAutoFit/>
          </a:bodyPr>
          <a:lstStyle/>
          <a:p>
            <a:pPr marL="72000">
              <a:lnSpc>
                <a:spcPts val="1400"/>
              </a:lnSpc>
            </a:pPr>
            <a:r>
              <a:rPr lang="ko-KR" altLang="en-US" sz="1000" b="1" dirty="0">
                <a:ln>
                  <a:solidFill>
                    <a:srgbClr val="333333">
                      <a:alpha val="0"/>
                    </a:srgbClr>
                  </a:solidFill>
                </a:ln>
                <a:latin typeface="+mn-ea"/>
              </a:rPr>
              <a:t>목록</a:t>
            </a:r>
            <a:r>
              <a:rPr lang="en-US" altLang="ko-KR" sz="1000" dirty="0">
                <a:ln>
                  <a:solidFill>
                    <a:srgbClr val="333333">
                      <a:alpha val="0"/>
                    </a:srgbClr>
                  </a:solidFill>
                </a:ln>
                <a:latin typeface="+mn-ea"/>
              </a:rPr>
              <a:t>(</a:t>
            </a:r>
            <a:r>
              <a:rPr lang="ko-KR" altLang="en-US" sz="1000" dirty="0">
                <a:ln>
                  <a:solidFill>
                    <a:srgbClr val="333333">
                      <a:alpha val="0"/>
                    </a:srgbClr>
                  </a:solidFill>
                </a:ln>
                <a:latin typeface="+mn-ea"/>
              </a:rPr>
              <a:t>총 </a:t>
            </a:r>
            <a:r>
              <a:rPr lang="en-US" altLang="ko-KR" sz="1000" b="1" dirty="0" smtClean="0">
                <a:ln>
                  <a:solidFill>
                    <a:srgbClr val="333333">
                      <a:alpha val="0"/>
                    </a:srgbClr>
                  </a:solidFill>
                </a:ln>
                <a:solidFill>
                  <a:srgbClr val="29BC70"/>
                </a:solidFill>
                <a:latin typeface="+mn-ea"/>
              </a:rPr>
              <a:t>45</a:t>
            </a:r>
            <a:r>
              <a:rPr lang="ko-KR" altLang="en-US" sz="1000" dirty="0" smtClean="0">
                <a:ln>
                  <a:solidFill>
                    <a:srgbClr val="333333">
                      <a:alpha val="0"/>
                    </a:srgbClr>
                  </a:solidFill>
                </a:ln>
                <a:latin typeface="+mn-ea"/>
              </a:rPr>
              <a:t>개</a:t>
            </a:r>
            <a:r>
              <a:rPr lang="en-US" altLang="ko-KR" sz="1000" dirty="0">
                <a:ln>
                  <a:solidFill>
                    <a:srgbClr val="333333">
                      <a:alpha val="0"/>
                    </a:srgbClr>
                  </a:solidFill>
                </a:ln>
                <a:latin typeface="+mn-ea"/>
              </a:rPr>
              <a:t>)</a:t>
            </a:r>
            <a:endParaRPr lang="ko-KR" altLang="en-US" sz="1000" dirty="0">
              <a:ln>
                <a:solidFill>
                  <a:srgbClr val="333333">
                    <a:alpha val="0"/>
                  </a:srgbClr>
                </a:solidFill>
              </a:ln>
              <a:latin typeface="+mn-ea"/>
            </a:endParaRPr>
          </a:p>
        </p:txBody>
      </p:sp>
      <p:graphicFrame>
        <p:nvGraphicFramePr>
          <p:cNvPr id="7" name="표 6"/>
          <p:cNvGraphicFramePr>
            <a:graphicFrameLocks noGrp="1"/>
          </p:cNvGraphicFramePr>
          <p:nvPr>
            <p:extLst/>
          </p:nvPr>
        </p:nvGraphicFramePr>
        <p:xfrm>
          <a:off x="4393931" y="2049083"/>
          <a:ext cx="3606754" cy="3942065"/>
        </p:xfrm>
        <a:graphic>
          <a:graphicData uri="http://schemas.openxmlformats.org/drawingml/2006/table">
            <a:tbl>
              <a:tblPr firstRow="1" bandRow="1">
                <a:tableStyleId>{5C22544A-7EE6-4342-B048-85BDC9FD1C3A}</a:tableStyleId>
              </a:tblPr>
              <a:tblGrid>
                <a:gridCol w="3606754">
                  <a:extLst>
                    <a:ext uri="{9D8B030D-6E8A-4147-A177-3AD203B41FA5}">
                      <a16:colId xmlns:a16="http://schemas.microsoft.com/office/drawing/2014/main" val="2603016404"/>
                    </a:ext>
                  </a:extLst>
                </a:gridCol>
              </a:tblGrid>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911870"/>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50014223"/>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4462217"/>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0796932"/>
                  </a:ext>
                </a:extLst>
              </a:tr>
              <a:tr h="788413">
                <a:tc>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4084413"/>
                  </a:ext>
                </a:extLst>
              </a:tr>
            </a:tbl>
          </a:graphicData>
        </a:graphic>
      </p:graphicFrame>
      <p:grpSp>
        <p:nvGrpSpPr>
          <p:cNvPr id="9" name="그룹 8"/>
          <p:cNvGrpSpPr/>
          <p:nvPr/>
        </p:nvGrpSpPr>
        <p:grpSpPr>
          <a:xfrm>
            <a:off x="4403612" y="2166949"/>
            <a:ext cx="3437704" cy="626226"/>
            <a:chOff x="4403612" y="2166949"/>
            <a:chExt cx="3437704" cy="626226"/>
          </a:xfrm>
        </p:grpSpPr>
        <p:sp>
          <p:nvSpPr>
            <p:cNvPr id="14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8" name="그룹 7"/>
            <p:cNvGrpSpPr/>
            <p:nvPr/>
          </p:nvGrpSpPr>
          <p:grpSpPr>
            <a:xfrm>
              <a:off x="4403612" y="2166949"/>
              <a:ext cx="3318722" cy="626226"/>
              <a:chOff x="4403612" y="2166949"/>
              <a:chExt cx="3318722" cy="626226"/>
            </a:xfrm>
          </p:grpSpPr>
          <p:sp>
            <p:nvSpPr>
              <p:cNvPr id="133" name="TextBox 132">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50" name="TextBox 14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51" name="TextBox 15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56" name="그룹 155"/>
          <p:cNvGrpSpPr/>
          <p:nvPr/>
        </p:nvGrpSpPr>
        <p:grpSpPr>
          <a:xfrm>
            <a:off x="4403612" y="2957733"/>
            <a:ext cx="3437704" cy="626226"/>
            <a:chOff x="4403612" y="2166949"/>
            <a:chExt cx="3437704" cy="626226"/>
          </a:xfrm>
        </p:grpSpPr>
        <p:sp>
          <p:nvSpPr>
            <p:cNvPr id="157"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58" name="그룹 157"/>
            <p:cNvGrpSpPr/>
            <p:nvPr/>
          </p:nvGrpSpPr>
          <p:grpSpPr>
            <a:xfrm>
              <a:off x="4403612" y="2166949"/>
              <a:ext cx="3318722" cy="626226"/>
              <a:chOff x="4403612" y="2166949"/>
              <a:chExt cx="3318722" cy="626226"/>
            </a:xfrm>
          </p:grpSpPr>
          <p:sp>
            <p:nvSpPr>
              <p:cNvPr id="159" name="TextBox 158">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60" name="TextBox 159">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61" name="TextBox 160">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68" name="그룹 167"/>
          <p:cNvGrpSpPr/>
          <p:nvPr/>
        </p:nvGrpSpPr>
        <p:grpSpPr>
          <a:xfrm>
            <a:off x="4403612" y="3714920"/>
            <a:ext cx="3437704" cy="626226"/>
            <a:chOff x="4403612" y="2166949"/>
            <a:chExt cx="3437704" cy="626226"/>
          </a:xfrm>
        </p:grpSpPr>
        <p:sp>
          <p:nvSpPr>
            <p:cNvPr id="169"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0" name="그룹 169"/>
            <p:cNvGrpSpPr/>
            <p:nvPr/>
          </p:nvGrpSpPr>
          <p:grpSpPr>
            <a:xfrm>
              <a:off x="4403612" y="2166949"/>
              <a:ext cx="3318722" cy="626226"/>
              <a:chOff x="4403612" y="2166949"/>
              <a:chExt cx="3318722" cy="626226"/>
            </a:xfrm>
          </p:grpSpPr>
          <p:sp>
            <p:nvSpPr>
              <p:cNvPr id="171" name="TextBox 170">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2" name="TextBox 171">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3" name="TextBox 172">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pSp>
        <p:nvGrpSpPr>
          <p:cNvPr id="174" name="그룹 173"/>
          <p:cNvGrpSpPr/>
          <p:nvPr/>
        </p:nvGrpSpPr>
        <p:grpSpPr>
          <a:xfrm>
            <a:off x="4403612" y="4548958"/>
            <a:ext cx="3437704" cy="626226"/>
            <a:chOff x="4403612" y="2166949"/>
            <a:chExt cx="3437704" cy="626226"/>
          </a:xfrm>
        </p:grpSpPr>
        <p:sp>
          <p:nvSpPr>
            <p:cNvPr id="175" name="Button">
              <a:extLst>
                <a:ext uri="{FF2B5EF4-FFF2-40B4-BE49-F238E27FC236}">
                  <a16:creationId xmlns:a16="http://schemas.microsoft.com/office/drawing/2014/main" id="{0B50D06C-82E3-4B5D-A60E-0FEAE2474059}"/>
                </a:ext>
              </a:extLst>
            </p:cNvPr>
            <p:cNvSpPr/>
            <p:nvPr/>
          </p:nvSpPr>
          <p:spPr>
            <a:xfrm>
              <a:off x="7297379" y="2281732"/>
              <a:ext cx="543937"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선택</a:t>
              </a:r>
              <a:endParaRPr lang="ko-KR" altLang="en-US" sz="800" dirty="0">
                <a:solidFill>
                  <a:schemeClr val="tx1"/>
                </a:solidFill>
              </a:endParaRPr>
            </a:p>
          </p:txBody>
        </p:sp>
        <p:grpSp>
          <p:nvGrpSpPr>
            <p:cNvPr id="176" name="그룹 175"/>
            <p:cNvGrpSpPr/>
            <p:nvPr/>
          </p:nvGrpSpPr>
          <p:grpSpPr>
            <a:xfrm>
              <a:off x="4403612" y="2166949"/>
              <a:ext cx="3318722" cy="626226"/>
              <a:chOff x="4403612" y="2166949"/>
              <a:chExt cx="3318722" cy="626226"/>
            </a:xfrm>
          </p:grpSpPr>
          <p:sp>
            <p:nvSpPr>
              <p:cNvPr id="177" name="TextBox 176">
                <a:extLst>
                  <a:ext uri="{FF2B5EF4-FFF2-40B4-BE49-F238E27FC236}">
                    <a16:creationId xmlns:a16="http://schemas.microsoft.com/office/drawing/2014/main" id="{0374C331-22EE-489A-96D2-8B65F4D0012B}"/>
                  </a:ext>
                </a:extLst>
              </p:cNvPr>
              <p:cNvSpPr txBox="1"/>
              <p:nvPr/>
            </p:nvSpPr>
            <p:spPr>
              <a:xfrm>
                <a:off x="4403612" y="2166949"/>
                <a:ext cx="3318722" cy="230832"/>
              </a:xfrm>
              <a:prstGeom prst="rect">
                <a:avLst/>
              </a:prstGeom>
              <a:noFill/>
            </p:spPr>
            <p:txBody>
              <a:bodyPr wrap="square" rtlCol="0">
                <a:spAutoFit/>
              </a:bodyPr>
              <a:lstStyle/>
              <a:p>
                <a:r>
                  <a:rPr lang="ko-KR" altLang="en-US" sz="900" b="1" dirty="0">
                    <a:solidFill>
                      <a:schemeClr val="tx1">
                        <a:lumMod val="75000"/>
                        <a:lumOff val="25000"/>
                      </a:schemeClr>
                    </a:solidFill>
                    <a:latin typeface="+mn-ea"/>
                  </a:rPr>
                  <a:t>서울특별시 용산구 한강대로 </a:t>
                </a:r>
                <a:r>
                  <a:rPr lang="en-US" altLang="ko-KR" sz="900" b="1" dirty="0">
                    <a:solidFill>
                      <a:schemeClr val="tx1">
                        <a:lumMod val="75000"/>
                        <a:lumOff val="25000"/>
                      </a:schemeClr>
                    </a:solidFill>
                    <a:latin typeface="+mn-ea"/>
                  </a:rPr>
                  <a:t>100(</a:t>
                </a:r>
                <a:r>
                  <a:rPr lang="ko-KR" altLang="en-US" sz="900" b="1" dirty="0" smtClean="0">
                    <a:solidFill>
                      <a:schemeClr val="tx1">
                        <a:lumMod val="75000"/>
                        <a:lumOff val="25000"/>
                      </a:schemeClr>
                    </a:solidFill>
                    <a:latin typeface="+mn-ea"/>
                  </a:rPr>
                  <a:t>한강로</a:t>
                </a:r>
                <a:r>
                  <a:rPr lang="en-US" altLang="ko-KR" sz="900" b="1" dirty="0" smtClean="0">
                    <a:solidFill>
                      <a:schemeClr val="tx1">
                        <a:lumMod val="75000"/>
                        <a:lumOff val="25000"/>
                      </a:schemeClr>
                    </a:solidFill>
                    <a:latin typeface="+mn-ea"/>
                  </a:rPr>
                  <a:t>2</a:t>
                </a:r>
                <a:r>
                  <a:rPr lang="ko-KR" altLang="en-US" sz="900" b="1" dirty="0">
                    <a:solidFill>
                      <a:schemeClr val="tx1">
                        <a:lumMod val="75000"/>
                        <a:lumOff val="25000"/>
                      </a:schemeClr>
                    </a:solidFill>
                    <a:latin typeface="+mn-ea"/>
                  </a:rPr>
                  <a:t>가</a:t>
                </a:r>
                <a:r>
                  <a:rPr lang="en-US" altLang="ko-KR" sz="900" b="1" dirty="0">
                    <a:solidFill>
                      <a:schemeClr val="tx1">
                        <a:lumMod val="75000"/>
                        <a:lumOff val="25000"/>
                      </a:schemeClr>
                    </a:solidFill>
                    <a:latin typeface="+mn-ea"/>
                  </a:rPr>
                  <a:t>)</a:t>
                </a:r>
              </a:p>
            </p:txBody>
          </p:sp>
          <p:sp>
            <p:nvSpPr>
              <p:cNvPr id="178" name="TextBox 177">
                <a:extLst>
                  <a:ext uri="{FF2B5EF4-FFF2-40B4-BE49-F238E27FC236}">
                    <a16:creationId xmlns:a16="http://schemas.microsoft.com/office/drawing/2014/main" id="{0374C331-22EE-489A-96D2-8B65F4D0012B}"/>
                  </a:ext>
                </a:extLst>
              </p:cNvPr>
              <p:cNvSpPr txBox="1"/>
              <p:nvPr/>
            </p:nvSpPr>
            <p:spPr>
              <a:xfrm>
                <a:off x="4403612" y="2385418"/>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지번ㅣ서울특별시 </a:t>
                </a:r>
                <a:r>
                  <a:rPr lang="ko-KR" altLang="en-US" sz="800" dirty="0">
                    <a:solidFill>
                      <a:schemeClr val="bg1">
                        <a:lumMod val="65000"/>
                      </a:schemeClr>
                    </a:solidFill>
                    <a:latin typeface="+mn-ea"/>
                  </a:rPr>
                  <a:t>용산구 한강로</a:t>
                </a:r>
                <a:r>
                  <a:rPr lang="en-US" altLang="ko-KR" sz="800" dirty="0">
                    <a:solidFill>
                      <a:schemeClr val="bg1">
                        <a:lumMod val="65000"/>
                      </a:schemeClr>
                    </a:solidFill>
                    <a:latin typeface="+mn-ea"/>
                  </a:rPr>
                  <a:t>2</a:t>
                </a:r>
                <a:r>
                  <a:rPr lang="ko-KR" altLang="en-US" sz="800" dirty="0">
                    <a:solidFill>
                      <a:schemeClr val="bg1">
                        <a:lumMod val="65000"/>
                      </a:schemeClr>
                    </a:solidFill>
                    <a:latin typeface="+mn-ea"/>
                  </a:rPr>
                  <a:t>가 </a:t>
                </a:r>
                <a:r>
                  <a:rPr lang="en-US" altLang="ko-KR" sz="800" dirty="0">
                    <a:solidFill>
                      <a:schemeClr val="bg1">
                        <a:lumMod val="65000"/>
                      </a:schemeClr>
                    </a:solidFill>
                    <a:latin typeface="+mn-ea"/>
                  </a:rPr>
                  <a:t>424 </a:t>
                </a:r>
                <a:r>
                  <a:rPr lang="ko-KR" altLang="en-US" sz="800" dirty="0">
                    <a:solidFill>
                      <a:schemeClr val="bg1">
                        <a:lumMod val="65000"/>
                      </a:schemeClr>
                    </a:solidFill>
                    <a:latin typeface="+mn-ea"/>
                  </a:rPr>
                  <a:t>아모레퍼시픽</a:t>
                </a:r>
                <a:endParaRPr lang="en-US" altLang="ko-KR" sz="800" dirty="0">
                  <a:solidFill>
                    <a:schemeClr val="bg1">
                      <a:lumMod val="65000"/>
                    </a:schemeClr>
                  </a:solidFill>
                  <a:latin typeface="+mn-ea"/>
                </a:endParaRPr>
              </a:p>
            </p:txBody>
          </p:sp>
          <p:sp>
            <p:nvSpPr>
              <p:cNvPr id="179" name="TextBox 178">
                <a:extLst>
                  <a:ext uri="{FF2B5EF4-FFF2-40B4-BE49-F238E27FC236}">
                    <a16:creationId xmlns:a16="http://schemas.microsoft.com/office/drawing/2014/main" id="{0374C331-22EE-489A-96D2-8B65F4D0012B}"/>
                  </a:ext>
                </a:extLst>
              </p:cNvPr>
              <p:cNvSpPr txBox="1"/>
              <p:nvPr/>
            </p:nvSpPr>
            <p:spPr>
              <a:xfrm>
                <a:off x="4403612" y="2577731"/>
                <a:ext cx="3318722" cy="215444"/>
              </a:xfrm>
              <a:prstGeom prst="rect">
                <a:avLst/>
              </a:prstGeom>
              <a:noFill/>
            </p:spPr>
            <p:txBody>
              <a:bodyPr wrap="square" rtlCol="0">
                <a:spAutoFit/>
              </a:bodyPr>
              <a:lstStyle/>
              <a:p>
                <a:r>
                  <a:rPr lang="ko-KR" altLang="en-US" sz="800" dirty="0" smtClean="0">
                    <a:solidFill>
                      <a:schemeClr val="bg1">
                        <a:lumMod val="65000"/>
                      </a:schemeClr>
                    </a:solidFill>
                    <a:latin typeface="+mn-ea"/>
                  </a:rPr>
                  <a:t>우편번호ㅣ</a:t>
                </a:r>
                <a:r>
                  <a:rPr lang="en-US" altLang="ko-KR" sz="800" dirty="0" smtClean="0">
                    <a:solidFill>
                      <a:schemeClr val="bg1">
                        <a:lumMod val="65000"/>
                      </a:schemeClr>
                    </a:solidFill>
                    <a:latin typeface="+mn-ea"/>
                  </a:rPr>
                  <a:t>00000</a:t>
                </a:r>
                <a:endParaRPr lang="en-US" altLang="ko-KR" sz="800" dirty="0">
                  <a:solidFill>
                    <a:schemeClr val="bg1">
                      <a:lumMod val="65000"/>
                    </a:schemeClr>
                  </a:solidFill>
                  <a:latin typeface="+mn-ea"/>
                </a:endParaRPr>
              </a:p>
            </p:txBody>
          </p:sp>
        </p:grpSp>
      </p:grpSp>
      <p:graphicFrame>
        <p:nvGraphicFramePr>
          <p:cNvPr id="186" name="표 185"/>
          <p:cNvGraphicFramePr>
            <a:graphicFrameLocks noGrp="1"/>
          </p:cNvGraphicFramePr>
          <p:nvPr>
            <p:extLst/>
          </p:nvPr>
        </p:nvGraphicFramePr>
        <p:xfrm>
          <a:off x="7961733" y="980728"/>
          <a:ext cx="112082" cy="5038161"/>
        </p:xfrm>
        <a:graphic>
          <a:graphicData uri="http://schemas.openxmlformats.org/drawingml/2006/table">
            <a:tbl>
              <a:tblPr firstRow="1" bandRow="1">
                <a:tableStyleId>{5C22544A-7EE6-4342-B048-85BDC9FD1C3A}</a:tableStyleId>
              </a:tblPr>
              <a:tblGrid>
                <a:gridCol w="112082">
                  <a:extLst>
                    <a:ext uri="{9D8B030D-6E8A-4147-A177-3AD203B41FA5}">
                      <a16:colId xmlns:a16="http://schemas.microsoft.com/office/drawing/2014/main" val="1825041513"/>
                    </a:ext>
                  </a:extLst>
                </a:gridCol>
              </a:tblGrid>
              <a:tr h="235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500" b="0" dirty="0" smtClean="0">
                          <a:solidFill>
                            <a:schemeClr val="tx1"/>
                          </a:solidFill>
                          <a:sym typeface="Webdings" panose="05030102010509060703" pitchFamily="18" charset="2"/>
                        </a:rPr>
                        <a:t>▲</a:t>
                      </a:r>
                      <a:endParaRPr lang="ko-KR" altLang="en-US" sz="5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764752"/>
                  </a:ext>
                </a:extLst>
              </a:tr>
              <a:tr h="5395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305905884"/>
                  </a:ext>
                </a:extLst>
              </a:tr>
              <a:tr h="40285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200" dirty="0" smtClean="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9030407"/>
                  </a:ext>
                </a:extLst>
              </a:tr>
              <a:tr h="235000">
                <a:tc>
                  <a:txBody>
                    <a:bodyPr/>
                    <a:lstStyle/>
                    <a:p>
                      <a:pPr algn="ctr" latinLnBrk="1">
                        <a:lnSpc>
                          <a:spcPct val="100000"/>
                        </a:lnSpc>
                      </a:pPr>
                      <a:r>
                        <a:rPr lang="ko-KR" altLang="en-US" sz="500" b="0" dirty="0" smtClean="0">
                          <a:solidFill>
                            <a:schemeClr val="tx1"/>
                          </a:solidFill>
                          <a:sym typeface="Webdings" panose="05030102010509060703" pitchFamily="18" charset="2"/>
                        </a:rPr>
                        <a:t>▼</a:t>
                      </a:r>
                      <a:endParaRPr lang="ko-KR" altLang="en-US" sz="200" dirty="0"/>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0808911"/>
                  </a:ext>
                </a:extLst>
              </a:tr>
            </a:tbl>
          </a:graphicData>
        </a:graphic>
      </p:graphicFrame>
      <p:sp>
        <p:nvSpPr>
          <p:cNvPr id="193" name="자유형 192"/>
          <p:cNvSpPr/>
          <p:nvPr/>
        </p:nvSpPr>
        <p:spPr>
          <a:xfrm>
            <a:off x="4053997" y="5110497"/>
            <a:ext cx="4297773" cy="227711"/>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Button">
            <a:extLst>
              <a:ext uri="{FF2B5EF4-FFF2-40B4-BE49-F238E27FC236}">
                <a16:creationId xmlns:a16="http://schemas.microsoft.com/office/drawing/2014/main" id="{0B50D06C-82E3-4B5D-A60E-0FEAE2474059}"/>
              </a:ext>
            </a:extLst>
          </p:cNvPr>
          <p:cNvSpPr/>
          <p:nvPr/>
        </p:nvSpPr>
        <p:spPr>
          <a:xfrm>
            <a:off x="5327905" y="5521836"/>
            <a:ext cx="1640601" cy="288000"/>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ko-KR" sz="800" dirty="0">
                <a:solidFill>
                  <a:schemeClr val="tx1"/>
                </a:solidFill>
              </a:rPr>
              <a:t>Pagination</a:t>
            </a:r>
          </a:p>
        </p:txBody>
      </p:sp>
      <p:sp>
        <p:nvSpPr>
          <p:cNvPr id="197"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검색어 입력 가이드</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sp>
        <p:nvSpPr>
          <p:cNvPr id="52" name="사각형: 둥근 모서리 92">
            <a:extLst>
              <a:ext uri="{FF2B5EF4-FFF2-40B4-BE49-F238E27FC236}">
                <a16:creationId xmlns:a16="http://schemas.microsoft.com/office/drawing/2014/main" id="{2A18CAD1-978E-453D-B4C0-E427E20CB864}"/>
              </a:ext>
            </a:extLst>
          </p:cNvPr>
          <p:cNvSpPr/>
          <p:nvPr/>
        </p:nvSpPr>
        <p:spPr>
          <a:xfrm rot="19995522">
            <a:off x="2748892" y="2729742"/>
            <a:ext cx="3198890"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smtClean="0">
                <a:solidFill>
                  <a:schemeClr val="bg1"/>
                </a:solidFill>
                <a:latin typeface="+mn-ea"/>
              </a:rPr>
              <a:t>BO</a:t>
            </a:r>
            <a:r>
              <a:rPr lang="ko-KR" altLang="en-US" sz="1050" b="1" dirty="0" smtClean="0">
                <a:solidFill>
                  <a:schemeClr val="bg1"/>
                </a:solidFill>
                <a:latin typeface="+mn-ea"/>
              </a:rPr>
              <a:t>회원관리 </a:t>
            </a:r>
            <a:r>
              <a:rPr lang="ko-KR" altLang="en-US" sz="1050" b="1" dirty="0" err="1" smtClean="0">
                <a:solidFill>
                  <a:schemeClr val="bg1"/>
                </a:solidFill>
                <a:latin typeface="+mn-ea"/>
              </a:rPr>
              <a:t>주소검색과</a:t>
            </a:r>
            <a:r>
              <a:rPr lang="ko-KR" altLang="en-US" sz="1050" b="1" dirty="0" smtClean="0">
                <a:solidFill>
                  <a:schemeClr val="bg1"/>
                </a:solidFill>
                <a:latin typeface="+mn-ea"/>
              </a:rPr>
              <a:t> 동일</a:t>
            </a:r>
            <a:endParaRPr lang="ko-KR" altLang="en-US" sz="1000" b="1" dirty="0">
              <a:solidFill>
                <a:schemeClr val="bg1"/>
              </a:solidFill>
            </a:endParaRPr>
          </a:p>
        </p:txBody>
      </p:sp>
      <p:graphicFrame>
        <p:nvGraphicFramePr>
          <p:cNvPr id="54" name="표 53"/>
          <p:cNvGraphicFramePr>
            <a:graphicFrameLocks noGrp="1"/>
          </p:cNvGraphicFramePr>
          <p:nvPr>
            <p:extLst>
              <p:ext uri="{D42A27DB-BD31-4B8C-83A1-F6EECF244321}">
                <p14:modId xmlns:p14="http://schemas.microsoft.com/office/powerpoint/2010/main" val="926561148"/>
              </p:ext>
            </p:extLst>
          </p:nvPr>
        </p:nvGraphicFramePr>
        <p:xfrm>
          <a:off x="9000565" y="44450"/>
          <a:ext cx="3152540" cy="34326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주소검색팝업</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주소 입력박스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두글자 이상의 주소명 입력 </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힌글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1-2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조회결과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검색결과 목록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총 건수 노출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- 0~500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총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000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- 501</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500</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개이상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지번</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우편번호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도로명</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지번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최대</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2</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줄 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우편번호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숫자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5</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2-3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선택 버튼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클릭시 상세주소입력 페이지로 이동</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24746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55"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329864"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4201398" y="17687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5196354" y="17210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61"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1277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7204229" y="22183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116572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제목 17"/>
          <p:cNvSpPr>
            <a:spLocks noGrp="1"/>
          </p:cNvSpPr>
          <p:nvPr>
            <p:ph type="ctrTitle"/>
          </p:nvPr>
        </p:nvSpPr>
        <p:spPr/>
        <p:txBody>
          <a:bodyPr/>
          <a:lstStyle/>
          <a:p>
            <a:r>
              <a:rPr lang="ko-KR" altLang="en-US" dirty="0" err="1">
                <a:sym typeface="Wingdings 2" pitchFamily="18" charset="2"/>
              </a:rPr>
              <a:t>주소검색</a:t>
            </a:r>
            <a:endParaRPr lang="ko-KR" altLang="en-US" dirty="0"/>
          </a:p>
        </p:txBody>
      </p:sp>
      <p:sp>
        <p:nvSpPr>
          <p:cNvPr id="19" name="부제목 18"/>
          <p:cNvSpPr>
            <a:spLocks noGrp="1"/>
          </p:cNvSpPr>
          <p:nvPr>
            <p:ph type="subTitle" idx="1"/>
          </p:nvPr>
        </p:nvSpPr>
        <p:spPr/>
        <p:txBody>
          <a:bodyPr/>
          <a:lstStyle/>
          <a:p>
            <a:r>
              <a:rPr lang="en-US" altLang="ko-KR" dirty="0">
                <a:latin typeface="+mn-ea"/>
              </a:rPr>
              <a:t> IN_PC_ORD_01_04</a:t>
            </a:r>
            <a:endParaRPr lang="ko-KR" altLang="en-US" dirty="0"/>
          </a:p>
        </p:txBody>
      </p:sp>
      <p:sp>
        <p:nvSpPr>
          <p:cNvPr id="1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6" name="표 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191344"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graphicFrame>
        <p:nvGraphicFramePr>
          <p:cNvPr id="87" name="표 86"/>
          <p:cNvGraphicFramePr>
            <a:graphicFrameLocks noGrp="1"/>
          </p:cNvGraphicFramePr>
          <p:nvPr>
            <p:extLst>
              <p:ext uri="{D42A27DB-BD31-4B8C-83A1-F6EECF244321}">
                <p14:modId xmlns:p14="http://schemas.microsoft.com/office/powerpoint/2010/main" val="2049299568"/>
              </p:ext>
            </p:extLst>
          </p:nvPr>
        </p:nvGraphicFramePr>
        <p:xfrm>
          <a:off x="9000565" y="44450"/>
          <a:ext cx="3152540" cy="363838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2-4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조회결과 없음 케이스 </a:t>
                      </a: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16528760"/>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상세주소입력 </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3-1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상세주소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공백포함 최대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50</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자 입력 가능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한글</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영문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모두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자음만 연달아 입력 시 전체문자 입력 취소처리</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한글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첫자 모음 입력 시 반응 없도록 구현 </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rPr>
                        <a:t>3-2 </a:t>
                      </a: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주소 입력박스</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선택한 도로명 주소 노출 </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비활성화</a:t>
                      </a:r>
                      <a:r>
                        <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908570674"/>
                  </a:ext>
                </a:extLst>
              </a:tr>
              <a:tr h="36004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1" lang="ko-KR" altLang="en-US" sz="800" b="1" i="0" u="none" strike="noStrike" cap="none" normalizeH="0" baseline="0" dirty="0" smtClean="0">
                          <a:ln>
                            <a:noFill/>
                          </a:ln>
                          <a:solidFill>
                            <a:schemeClr val="tx1"/>
                          </a:solidFill>
                          <a:effectLst/>
                          <a:latin typeface="맑은 고딕" pitchFamily="50" charset="-127"/>
                          <a:ea typeface="+mn-ea"/>
                          <a:sym typeface="Wingdings 2" pitchFamily="18" charset="2"/>
                        </a:rPr>
                        <a:t>확인</a:t>
                      </a:r>
                      <a:endParaRPr kumimoji="1" lang="en-US" altLang="ko-KR" sz="800" b="1"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창 닫고 </a:t>
                      </a: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배송지정보</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창 호출</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cap="none" normalizeH="0" baseline="0" dirty="0" err="1" smtClean="0">
                          <a:ln>
                            <a:noFill/>
                          </a:ln>
                          <a:solidFill>
                            <a:schemeClr val="tx1"/>
                          </a:solidFill>
                          <a:effectLst/>
                          <a:latin typeface="맑은 고딕" pitchFamily="50" charset="-127"/>
                          <a:ea typeface="+mn-ea"/>
                          <a:sym typeface="Wingdings 2" pitchFamily="18" charset="2"/>
                        </a:rPr>
                        <a:t>배송지</a:t>
                      </a:r>
                      <a:r>
                        <a:rPr kumimoji="1" lang="ko-KR" altLang="en-US" sz="800" b="0" i="0" u="none" strike="noStrike" cap="none" normalizeH="0" baseline="0" dirty="0" smtClean="0">
                          <a:ln>
                            <a:noFill/>
                          </a:ln>
                          <a:solidFill>
                            <a:schemeClr val="tx1"/>
                          </a:solidFill>
                          <a:effectLst/>
                          <a:latin typeface="맑은 고딕" pitchFamily="50" charset="-127"/>
                          <a:ea typeface="+mn-ea"/>
                          <a:sym typeface="Wingdings 2" pitchFamily="18" charset="2"/>
                        </a:rPr>
                        <a:t> 정보 창에 입력한 주소 출력</a:t>
                      </a:r>
                      <a:endParaRPr kumimoji="1" lang="en-US" altLang="ko-KR" sz="800" b="0" i="0" u="none" strike="noStrike" cap="none" normalizeH="0" baseline="0" dirty="0" smtClean="0">
                        <a:ln>
                          <a:noFill/>
                        </a:ln>
                        <a:solidFill>
                          <a:schemeClr val="tx1"/>
                        </a:solidFill>
                        <a:effectLst/>
                        <a:latin typeface="맑은 고딕" pitchFamily="50" charset="-127"/>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345439801"/>
                  </a:ext>
                </a:extLst>
              </a:tr>
              <a:tr h="87846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&lt;</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내부망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TOBE</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구현방식</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VDI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 주소검색팝업 자체 구현</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(AS-IS</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도 구현되어 있지만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화면이 깨지고 </a:t>
                      </a:r>
                      <a:r>
                        <a:rPr kumimoji="0" lang="ko-KR" altLang="en-US" sz="800" b="1" i="0" u="none" strike="noStrike" cap="none" normalizeH="0" baseline="0" dirty="0" err="1" smtClean="0">
                          <a:ln>
                            <a:noFill/>
                          </a:ln>
                          <a:solidFill>
                            <a:srgbClr val="C83732"/>
                          </a:solidFill>
                          <a:effectLst/>
                          <a:latin typeface="+mn-lt"/>
                          <a:ea typeface="+mn-ea"/>
                          <a:sym typeface="Wingdings 2" pitchFamily="18" charset="2"/>
                        </a:rPr>
                        <a:t>사용성이낮음</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p>
                    <a:p>
                      <a:pPr marL="0" marR="0" lvl="0" indent="0" algn="l" defTabSz="914400" rtl="0" eaLnBrk="0" fontAlgn="base" latinLnBrk="1" hangingPunct="0">
                        <a:lnSpc>
                          <a:spcPts val="1200"/>
                        </a:lnSpc>
                        <a:spcBef>
                          <a:spcPct val="20000"/>
                        </a:spcBef>
                        <a:spcAft>
                          <a:spcPct val="0"/>
                        </a:spcAft>
                        <a:buClrTx/>
                        <a:buSzTx/>
                        <a:buFont typeface="Arial" pitchFamily="34" charset="0"/>
                        <a:buNone/>
                        <a:tabLst/>
                      </a:pP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외부망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 </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누리집 </a:t>
                      </a:r>
                      <a:r>
                        <a:rPr kumimoji="0" lang="en-US" altLang="ko-KR" sz="800" b="1" i="0" u="none" strike="noStrike" cap="none" normalizeH="0" baseline="0" dirty="0" smtClean="0">
                          <a:ln>
                            <a:noFill/>
                          </a:ln>
                          <a:solidFill>
                            <a:srgbClr val="C83732"/>
                          </a:solidFill>
                          <a:effectLst/>
                          <a:latin typeface="+mn-lt"/>
                          <a:ea typeface="+mn-ea"/>
                          <a:sym typeface="Wingdings 2" pitchFamily="18" charset="2"/>
                        </a:rPr>
                        <a:t>API</a:t>
                      </a:r>
                      <a:r>
                        <a:rPr kumimoji="0" lang="ko-KR" altLang="en-US" sz="800" b="1" i="0" u="none" strike="noStrike" cap="none" normalizeH="0" baseline="0" dirty="0" smtClean="0">
                          <a:ln>
                            <a:noFill/>
                          </a:ln>
                          <a:solidFill>
                            <a:srgbClr val="C83732"/>
                          </a:solidFill>
                          <a:effectLst/>
                          <a:latin typeface="+mn-lt"/>
                          <a:ea typeface="+mn-ea"/>
                          <a:sym typeface="Wingdings 2" pitchFamily="18" charset="2"/>
                        </a:rPr>
                        <a:t>로 변경</a:t>
                      </a:r>
                      <a:endParaRPr kumimoji="0" lang="en-US" altLang="ko-KR" sz="800" b="1" i="0" u="none" strike="noStrike" cap="none" normalizeH="0" baseline="0" dirty="0" smtClean="0">
                        <a:ln>
                          <a:noFill/>
                        </a:ln>
                        <a:solidFill>
                          <a:srgbClr val="C83732"/>
                        </a:solidFill>
                        <a:effectLst/>
                        <a:latin typeface="+mn-lt"/>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134193"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13" name="Button">
            <a:extLst>
              <a:ext uri="{FF2B5EF4-FFF2-40B4-BE49-F238E27FC236}">
                <a16:creationId xmlns:a16="http://schemas.microsoft.com/office/drawing/2014/main" id="{0B50D06C-82E3-4B5D-A60E-0FEAE2474059}"/>
              </a:ext>
            </a:extLst>
          </p:cNvPr>
          <p:cNvSpPr/>
          <p:nvPr/>
        </p:nvSpPr>
        <p:spPr>
          <a:xfrm>
            <a:off x="368759"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아롱다롱</a:t>
            </a:r>
            <a:endParaRPr lang="en-US" altLang="ko-KR" sz="800" dirty="0">
              <a:solidFill>
                <a:schemeClr val="tx1"/>
              </a:solidFill>
            </a:endParaRPr>
          </a:p>
        </p:txBody>
      </p:sp>
      <p:sp>
        <p:nvSpPr>
          <p:cNvPr id="116" name="Button">
            <a:extLst>
              <a:ext uri="{FF2B5EF4-FFF2-40B4-BE49-F238E27FC236}">
                <a16:creationId xmlns:a16="http://schemas.microsoft.com/office/drawing/2014/main" id="{0B50D06C-82E3-4B5D-A60E-0FEAE2474059}"/>
              </a:ext>
            </a:extLst>
          </p:cNvPr>
          <p:cNvSpPr/>
          <p:nvPr/>
        </p:nvSpPr>
        <p:spPr>
          <a:xfrm>
            <a:off x="3143672"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5" name="직선 연결선 4"/>
          <p:cNvCxnSpPr/>
          <p:nvPr/>
        </p:nvCxnSpPr>
        <p:spPr>
          <a:xfrm>
            <a:off x="191344"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6" name="표 125">
            <a:extLst>
              <a:ext uri="{FF2B5EF4-FFF2-40B4-BE49-F238E27FC236}">
                <a16:creationId xmlns:a16="http://schemas.microsoft.com/office/drawing/2014/main" id="{2FE8F4C9-72F6-41B2-A126-47B60E085734}"/>
              </a:ext>
            </a:extLst>
          </p:cNvPr>
          <p:cNvGraphicFramePr>
            <a:graphicFrameLocks noGrp="1"/>
          </p:cNvGraphicFramePr>
          <p:nvPr>
            <p:extLst/>
          </p:nvPr>
        </p:nvGraphicFramePr>
        <p:xfrm>
          <a:off x="4310605" y="620688"/>
          <a:ext cx="3773407" cy="53982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508089">
                  <a:extLst>
                    <a:ext uri="{9D8B030D-6E8A-4147-A177-3AD203B41FA5}">
                      <a16:colId xmlns:a16="http://schemas.microsoft.com/office/drawing/2014/main" val="3625501591"/>
                    </a:ext>
                  </a:extLst>
                </a:gridCol>
                <a:gridCol w="265318">
                  <a:extLst>
                    <a:ext uri="{9D8B030D-6E8A-4147-A177-3AD203B41FA5}">
                      <a16:colId xmlns:a16="http://schemas.microsoft.com/office/drawing/2014/main" val="20001"/>
                    </a:ext>
                  </a:extLst>
                </a:gridCol>
              </a:tblGrid>
              <a:tr h="360040">
                <a:tc>
                  <a:txBody>
                    <a:bodyPr/>
                    <a:lstStyle/>
                    <a:p>
                      <a:pPr algn="l" latinLnBrk="1">
                        <a:lnSpc>
                          <a:spcPct val="100000"/>
                        </a:lnSpc>
                      </a:pPr>
                      <a:r>
                        <a:rPr lang="ko-KR" altLang="en-US" sz="700" dirty="0" smtClean="0">
                          <a:solidFill>
                            <a:schemeClr val="bg1"/>
                          </a:solidFill>
                          <a:latin typeface="+mn-ea"/>
                          <a:ea typeface="+mn-ea"/>
                        </a:rPr>
                        <a:t>  </a:t>
                      </a:r>
                      <a:r>
                        <a:rPr lang="ko-KR" altLang="en-US" sz="800" dirty="0" smtClean="0">
                          <a:solidFill>
                            <a:schemeClr val="bg1"/>
                          </a:solidFill>
                          <a:latin typeface="+mn-ea"/>
                          <a:ea typeface="+mn-ea"/>
                        </a:rPr>
                        <a:t>주소검색</a:t>
                      </a:r>
                      <a:endParaRPr lang="ko-KR" altLang="en-US" sz="800" dirty="0">
                        <a:solidFill>
                          <a:schemeClr val="bg1"/>
                        </a:solidFill>
                        <a:latin typeface="+mn-ea"/>
                        <a:ea typeface="+mn-ea"/>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lnSpc>
                          <a:spcPct val="100000"/>
                        </a:lnSpc>
                      </a:pPr>
                      <a:r>
                        <a:rPr lang="en-US" altLang="ko-KR" sz="1100" b="1" dirty="0" smtClean="0">
                          <a:solidFill>
                            <a:schemeClr val="bg1"/>
                          </a:solidFill>
                        </a:rPr>
                        <a:t>×</a:t>
                      </a:r>
                      <a:endParaRPr lang="ko-KR" altLang="en-US" sz="800" b="1" dirty="0">
                        <a:solidFill>
                          <a:schemeClr val="bg1"/>
                        </a:solidFill>
                      </a:endParaRPr>
                    </a:p>
                  </a:txBody>
                  <a:tcPr marL="23930" marR="23930" marT="23930" marB="2393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277293">
                <a:tc gridSpan="2">
                  <a:txBody>
                    <a:bodyPr/>
                    <a:lstStyle/>
                    <a:p>
                      <a:pPr algn="ctr" latinLnBrk="1">
                        <a:lnSpc>
                          <a:spcPct val="100000"/>
                        </a:lnSpc>
                      </a:pPr>
                      <a:endParaRPr lang="ko-KR" altLang="en-US" sz="8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760868">
                <a:tc gridSpan="2">
                  <a:txBody>
                    <a:bodyPr/>
                    <a:lstStyle/>
                    <a:p>
                      <a:pPr algn="ctr" latinLnBrk="1">
                        <a:lnSpc>
                          <a:spcPct val="100000"/>
                        </a:lnSpc>
                      </a:pPr>
                      <a:endParaRPr lang="ko-KR" altLang="en-US" sz="400" dirty="0">
                        <a:solidFill>
                          <a:schemeClr val="tx1">
                            <a:lumMod val="50000"/>
                            <a:lumOff val="50000"/>
                          </a:schemeClr>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bl>
          </a:graphicData>
        </a:graphic>
      </p:graphicFrame>
      <p:sp>
        <p:nvSpPr>
          <p:cNvPr id="127" name="Oval 611">
            <a:extLst>
              <a:ext uri="{FF2B5EF4-FFF2-40B4-BE49-F238E27FC236}">
                <a16:creationId xmlns:a16="http://schemas.microsoft.com/office/drawing/2014/main" id="{8A3723C9-7A64-4677-9B95-EBFFA02C0DC4}"/>
              </a:ext>
            </a:extLst>
          </p:cNvPr>
          <p:cNvSpPr>
            <a:spLocks noChangeArrowheads="1"/>
          </p:cNvSpPr>
          <p:nvPr/>
        </p:nvSpPr>
        <p:spPr bwMode="auto">
          <a:xfrm>
            <a:off x="4253454" y="5586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28" name="Button">
            <a:extLst>
              <a:ext uri="{FF2B5EF4-FFF2-40B4-BE49-F238E27FC236}">
                <a16:creationId xmlns:a16="http://schemas.microsoft.com/office/drawing/2014/main" id="{0B50D06C-82E3-4B5D-A60E-0FEAE2474059}"/>
              </a:ext>
            </a:extLst>
          </p:cNvPr>
          <p:cNvSpPr/>
          <p:nvPr/>
        </p:nvSpPr>
        <p:spPr>
          <a:xfrm>
            <a:off x="4488020" y="1125760"/>
            <a:ext cx="2774913" cy="430393"/>
          </a:xfrm>
          <a:prstGeom prst="rect">
            <a:avLst/>
          </a:prstGeom>
          <a:no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도로명</a:t>
            </a:r>
            <a:r>
              <a:rPr lang="en-US" altLang="ko-KR" sz="800" dirty="0" smtClean="0">
                <a:solidFill>
                  <a:schemeClr val="bg1">
                    <a:lumMod val="65000"/>
                  </a:schemeClr>
                </a:solidFill>
              </a:rPr>
              <a:t>, </a:t>
            </a:r>
            <a:r>
              <a:rPr lang="ko-KR" altLang="en-US" sz="800" dirty="0" smtClean="0">
                <a:solidFill>
                  <a:schemeClr val="bg1">
                    <a:lumMod val="65000"/>
                  </a:schemeClr>
                </a:solidFill>
              </a:rPr>
              <a:t>건물명</a:t>
            </a:r>
            <a:r>
              <a:rPr lang="en-US" altLang="ko-KR" sz="800" dirty="0" smtClean="0">
                <a:solidFill>
                  <a:schemeClr val="bg1">
                    <a:lumMod val="65000"/>
                  </a:schemeClr>
                </a:solidFill>
              </a:rPr>
              <a:t>, </a:t>
            </a:r>
            <a:r>
              <a:rPr lang="ko-KR" altLang="en-US" sz="800" dirty="0" smtClean="0">
                <a:solidFill>
                  <a:schemeClr val="bg1">
                    <a:lumMod val="65000"/>
                  </a:schemeClr>
                </a:solidFill>
              </a:rPr>
              <a:t>번지로 검색해주세요</a:t>
            </a:r>
            <a:r>
              <a:rPr lang="en-US" altLang="ko-KR" sz="800" dirty="0" smtClean="0">
                <a:solidFill>
                  <a:schemeClr val="bg1">
                    <a:lumMod val="65000"/>
                  </a:schemeClr>
                </a:solidFill>
              </a:rPr>
              <a:t>. </a:t>
            </a:r>
            <a:endParaRPr lang="en-US" altLang="ko-KR" sz="800" dirty="0">
              <a:solidFill>
                <a:schemeClr val="bg1">
                  <a:lumMod val="65000"/>
                </a:schemeClr>
              </a:solidFill>
            </a:endParaRPr>
          </a:p>
        </p:txBody>
      </p:sp>
      <p:sp>
        <p:nvSpPr>
          <p:cNvPr id="129" name="Button">
            <a:extLst>
              <a:ext uri="{FF2B5EF4-FFF2-40B4-BE49-F238E27FC236}">
                <a16:creationId xmlns:a16="http://schemas.microsoft.com/office/drawing/2014/main" id="{0B50D06C-82E3-4B5D-A60E-0FEAE2474059}"/>
              </a:ext>
            </a:extLst>
          </p:cNvPr>
          <p:cNvSpPr/>
          <p:nvPr/>
        </p:nvSpPr>
        <p:spPr>
          <a:xfrm>
            <a:off x="7262933" y="1125047"/>
            <a:ext cx="648071" cy="43110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en-US" altLang="ko-KR" sz="800" dirty="0">
              <a:solidFill>
                <a:schemeClr val="tx1"/>
              </a:solidFill>
            </a:endParaRPr>
          </a:p>
        </p:txBody>
      </p:sp>
      <p:cxnSp>
        <p:nvCxnSpPr>
          <p:cNvPr id="130" name="직선 연결선 129"/>
          <p:cNvCxnSpPr/>
          <p:nvPr/>
        </p:nvCxnSpPr>
        <p:spPr>
          <a:xfrm>
            <a:off x="4310605" y="1700808"/>
            <a:ext cx="3773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0" name="Oval 611">
            <a:extLst>
              <a:ext uri="{FF2B5EF4-FFF2-40B4-BE49-F238E27FC236}">
                <a16:creationId xmlns:a16="http://schemas.microsoft.com/office/drawing/2014/main" id="{8A3723C9-7A64-4677-9B95-EBFFA02C0DC4}"/>
              </a:ext>
            </a:extLst>
          </p:cNvPr>
          <p:cNvSpPr>
            <a:spLocks noChangeArrowheads="1"/>
          </p:cNvSpPr>
          <p:nvPr/>
        </p:nvSpPr>
        <p:spPr bwMode="auto">
          <a:xfrm>
            <a:off x="109535" y="1917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2-4</a:t>
            </a:r>
            <a:endParaRPr lang="en-US" altLang="ko-KR" sz="800" b="1" kern="0" dirty="0">
              <a:solidFill>
                <a:sysClr val="window" lastClr="FFFFFF"/>
              </a:solidFill>
              <a:latin typeface="맑은 고딕"/>
              <a:ea typeface="맑은 고딕"/>
            </a:endParaRPr>
          </a:p>
        </p:txBody>
      </p:sp>
      <p:sp>
        <p:nvSpPr>
          <p:cNvPr id="181"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10664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184" name="Oval 611">
            <a:extLst>
              <a:ext uri="{FF2B5EF4-FFF2-40B4-BE49-F238E27FC236}">
                <a16:creationId xmlns:a16="http://schemas.microsoft.com/office/drawing/2014/main" id="{8A3723C9-7A64-4677-9B95-EBFFA02C0DC4}"/>
              </a:ext>
            </a:extLst>
          </p:cNvPr>
          <p:cNvSpPr>
            <a:spLocks noChangeArrowheads="1"/>
          </p:cNvSpPr>
          <p:nvPr/>
        </p:nvSpPr>
        <p:spPr bwMode="auto">
          <a:xfrm>
            <a:off x="4247036" y="205243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3" name="Rectangle 4"/>
          <p:cNvSpPr>
            <a:spLocks noChangeArrowheads="1"/>
          </p:cNvSpPr>
          <p:nvPr/>
        </p:nvSpPr>
        <p:spPr bwMode="auto">
          <a:xfrm>
            <a:off x="339007" y="1974532"/>
            <a:ext cx="3605923" cy="1622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0"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lang="ko-KR" altLang="en-US" sz="1000" b="1" dirty="0" smtClean="0">
                <a:solidFill>
                  <a:srgbClr val="1E1E23"/>
                </a:solidFill>
                <a:latin typeface="+mn-ea"/>
              </a:rPr>
              <a:t>조회 </a:t>
            </a:r>
            <a:r>
              <a:rPr kumimoji="0" lang="ko-KR" altLang="ko-KR" sz="1000" b="1" i="0" u="none" strike="noStrike" cap="none" normalizeH="0" baseline="0" dirty="0" smtClean="0">
                <a:ln>
                  <a:noFill/>
                </a:ln>
                <a:solidFill>
                  <a:srgbClr val="1E1E23"/>
                </a:solidFill>
                <a:effectLst/>
                <a:latin typeface="+mn-ea"/>
              </a:rPr>
              <a:t>결과가 없</a:t>
            </a:r>
            <a:r>
              <a:rPr kumimoji="0" lang="ko-KR" altLang="en-US" sz="1000" b="1" i="0" u="none" strike="noStrike" cap="none" normalizeH="0" baseline="0" dirty="0" smtClean="0">
                <a:ln>
                  <a:noFill/>
                </a:ln>
                <a:solidFill>
                  <a:srgbClr val="1E1E23"/>
                </a:solidFill>
                <a:effectLst/>
                <a:latin typeface="+mn-ea"/>
              </a:rPr>
              <a:t>습니다</a:t>
            </a:r>
            <a:r>
              <a:rPr kumimoji="0" lang="en-US" altLang="ko-KR" sz="1000" b="1" i="0" u="none" strike="noStrike" cap="none" normalizeH="0" baseline="0" dirty="0" smtClean="0">
                <a:ln>
                  <a:noFill/>
                </a:ln>
                <a:solidFill>
                  <a:srgbClr val="1E1E23"/>
                </a:solidFill>
                <a:effectLst/>
                <a:latin typeface="+mn-ea"/>
              </a:rPr>
              <a:t>. </a:t>
            </a:r>
            <a:r>
              <a:rPr kumimoji="0" lang="ko-KR" altLang="ko-KR" sz="1000" b="1" i="0" u="none" strike="noStrike" cap="none" normalizeH="0" baseline="0" dirty="0" smtClean="0">
                <a:ln>
                  <a:noFill/>
                </a:ln>
                <a:solidFill>
                  <a:srgbClr val="1E1E23"/>
                </a:solidFill>
                <a:effectLst/>
                <a:latin typeface="+mn-ea"/>
              </a:rPr>
              <a:t/>
            </a:r>
            <a:br>
              <a:rPr kumimoji="0" lang="ko-KR" altLang="ko-KR" sz="1000" b="1" i="0" u="none" strike="noStrike" cap="none" normalizeH="0" baseline="0" dirty="0" smtClean="0">
                <a:ln>
                  <a:noFill/>
                </a:ln>
                <a:solidFill>
                  <a:srgbClr val="1E1E23"/>
                </a:solidFill>
                <a:effectLst/>
                <a:latin typeface="+mn-ea"/>
              </a:rPr>
            </a:br>
            <a:endParaRPr kumimoji="0" lang="ko-KR" altLang="ko-KR" sz="1000" b="1" i="0" u="none" strike="noStrike" cap="none" normalizeH="0" baseline="0" dirty="0" smtClean="0">
              <a:ln>
                <a:noFill/>
              </a:ln>
              <a:solidFill>
                <a:srgbClr val="1E1E23"/>
              </a:solidFill>
              <a:effectLst/>
              <a:latin typeface="+mn-ea"/>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도로명 + 건물번호</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정자일로 95, 불정로 6</a:t>
            </a:r>
          </a:p>
          <a:p>
            <a:pPr marL="0" marR="0" lvl="0" indent="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1E1E23"/>
                </a:solidFill>
                <a:effectLst/>
                <a:latin typeface="+mn-ea"/>
              </a:rPr>
              <a:t>동/읍/면/리 + 번지</a:t>
            </a:r>
          </a:p>
          <a:p>
            <a:pPr marL="457200" marR="0" lvl="1" indent="-457200" algn="l" defTabSz="914400" rtl="0" eaLnBrk="0" fontAlgn="base" latinLnBrk="0" hangingPunct="0">
              <a:lnSpc>
                <a:spcPts val="1800"/>
              </a:lnSpc>
              <a:spcBef>
                <a:spcPct val="0"/>
              </a:spcBef>
              <a:spcAft>
                <a:spcPct val="0"/>
              </a:spcAft>
              <a:buClrTx/>
              <a:buSzTx/>
              <a:buFontTx/>
              <a:buNone/>
              <a:tabLst/>
            </a:pPr>
            <a:r>
              <a:rPr kumimoji="0" lang="ko-KR" altLang="ko-KR" sz="1000" b="0" i="0" u="none" strike="noStrike" cap="none" normalizeH="0" baseline="0" dirty="0" smtClean="0">
                <a:ln>
                  <a:noFill/>
                </a:ln>
                <a:solidFill>
                  <a:srgbClr val="AAAAAC"/>
                </a:solidFill>
                <a:effectLst/>
                <a:latin typeface="+mn-ea"/>
              </a:rPr>
              <a:t>예) 정자동 178-4, 동면 만천리 1000</a:t>
            </a:r>
          </a:p>
          <a:p>
            <a:pPr marL="0" marR="0" lvl="0" indent="0" algn="l" defTabSz="914400" rtl="0" eaLnBrk="0" fontAlgn="base" latinLnBrk="0" hangingPunct="0">
              <a:lnSpc>
                <a:spcPts val="18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mn-ea"/>
            </a:endParaRPr>
          </a:p>
        </p:txBody>
      </p:sp>
      <p:sp>
        <p:nvSpPr>
          <p:cNvPr id="61" name="Button">
            <a:extLst>
              <a:ext uri="{FF2B5EF4-FFF2-40B4-BE49-F238E27FC236}">
                <a16:creationId xmlns:a16="http://schemas.microsoft.com/office/drawing/2014/main" id="{0B50D06C-82E3-4B5D-A60E-0FEAE2474059}"/>
              </a:ext>
            </a:extLst>
          </p:cNvPr>
          <p:cNvSpPr/>
          <p:nvPr/>
        </p:nvSpPr>
        <p:spPr>
          <a:xfrm>
            <a:off x="4488020" y="2942485"/>
            <a:ext cx="3371862" cy="407313"/>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62" name="Button">
            <a:extLst>
              <a:ext uri="{FF2B5EF4-FFF2-40B4-BE49-F238E27FC236}">
                <a16:creationId xmlns:a16="http://schemas.microsoft.com/office/drawing/2014/main" id="{0B50D06C-82E3-4B5D-A60E-0FEAE2474059}"/>
              </a:ext>
            </a:extLst>
          </p:cNvPr>
          <p:cNvSpPr/>
          <p:nvPr/>
        </p:nvSpPr>
        <p:spPr>
          <a:xfrm>
            <a:off x="4488020" y="2379778"/>
            <a:ext cx="3371862" cy="407313"/>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상세주소를 입력해주세요</a:t>
            </a:r>
            <a:endParaRPr lang="ko-KR" altLang="en-US" sz="800" dirty="0">
              <a:solidFill>
                <a:schemeClr val="bg1">
                  <a:lumMod val="65000"/>
                </a:schemeClr>
              </a:solidFill>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23533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78" name="Button">
            <a:extLst>
              <a:ext uri="{FF2B5EF4-FFF2-40B4-BE49-F238E27FC236}">
                <a16:creationId xmlns:a16="http://schemas.microsoft.com/office/drawing/2014/main" id="{0B50D06C-82E3-4B5D-A60E-0FEAE2474059}"/>
              </a:ext>
            </a:extLst>
          </p:cNvPr>
          <p:cNvSpPr/>
          <p:nvPr/>
        </p:nvSpPr>
        <p:spPr>
          <a:xfrm>
            <a:off x="4488020" y="1857822"/>
            <a:ext cx="3371862" cy="407313"/>
          </a:xfrm>
          <a:prstGeom prst="rect">
            <a:avLst/>
          </a:prstGeom>
          <a:solidFill>
            <a:schemeClr val="bg1">
              <a:lumMod val="95000"/>
            </a:schemeClr>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00" b="1" dirty="0">
                <a:solidFill>
                  <a:schemeClr val="tx1">
                    <a:lumMod val="75000"/>
                    <a:lumOff val="25000"/>
                  </a:schemeClr>
                </a:solidFill>
                <a:latin typeface="+mn-ea"/>
              </a:rPr>
              <a:t>서울특별시 용산구 한강대로 </a:t>
            </a:r>
            <a:r>
              <a:rPr lang="en-US" altLang="ko-KR" sz="800" b="1" dirty="0">
                <a:solidFill>
                  <a:schemeClr val="tx1">
                    <a:lumMod val="75000"/>
                    <a:lumOff val="25000"/>
                  </a:schemeClr>
                </a:solidFill>
                <a:latin typeface="+mn-ea"/>
              </a:rPr>
              <a:t>100(</a:t>
            </a:r>
            <a:r>
              <a:rPr lang="ko-KR" altLang="en-US" sz="800" b="1" dirty="0">
                <a:solidFill>
                  <a:schemeClr val="tx1">
                    <a:lumMod val="75000"/>
                    <a:lumOff val="25000"/>
                  </a:schemeClr>
                </a:solidFill>
                <a:latin typeface="+mn-ea"/>
              </a:rPr>
              <a:t>한강로</a:t>
            </a:r>
            <a:r>
              <a:rPr lang="en-US" altLang="ko-KR" sz="800" b="1" dirty="0">
                <a:solidFill>
                  <a:schemeClr val="tx1">
                    <a:lumMod val="75000"/>
                    <a:lumOff val="25000"/>
                  </a:schemeClr>
                </a:solidFill>
                <a:latin typeface="+mn-ea"/>
              </a:rPr>
              <a:t>2</a:t>
            </a:r>
            <a:r>
              <a:rPr lang="ko-KR" altLang="en-US" sz="800" b="1" dirty="0">
                <a:solidFill>
                  <a:schemeClr val="tx1">
                    <a:lumMod val="75000"/>
                    <a:lumOff val="25000"/>
                  </a:schemeClr>
                </a:solidFill>
                <a:latin typeface="+mn-ea"/>
              </a:rPr>
              <a:t>가</a:t>
            </a:r>
            <a:r>
              <a:rPr lang="en-US" altLang="ko-KR" sz="800" b="1" dirty="0">
                <a:solidFill>
                  <a:schemeClr val="tx1">
                    <a:lumMod val="75000"/>
                    <a:lumOff val="25000"/>
                  </a:schemeClr>
                </a:solidFill>
                <a:latin typeface="+mn-ea"/>
              </a:rPr>
              <a:t>)</a:t>
            </a: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4364039" y="1809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25" name="사각형: 둥근 모서리 92">
            <a:extLst>
              <a:ext uri="{FF2B5EF4-FFF2-40B4-BE49-F238E27FC236}">
                <a16:creationId xmlns:a16="http://schemas.microsoft.com/office/drawing/2014/main" id="{2A18CAD1-978E-453D-B4C0-E427E20CB864}"/>
              </a:ext>
            </a:extLst>
          </p:cNvPr>
          <p:cNvSpPr/>
          <p:nvPr/>
        </p:nvSpPr>
        <p:spPr>
          <a:xfrm rot="19995522">
            <a:off x="2748892" y="2729742"/>
            <a:ext cx="3198890"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50" b="1" dirty="0" smtClean="0">
                <a:solidFill>
                  <a:schemeClr val="bg1"/>
                </a:solidFill>
                <a:latin typeface="+mn-ea"/>
              </a:rPr>
              <a:t>BO</a:t>
            </a:r>
            <a:r>
              <a:rPr lang="ko-KR" altLang="en-US" sz="1050" b="1" dirty="0" smtClean="0">
                <a:solidFill>
                  <a:schemeClr val="bg1"/>
                </a:solidFill>
                <a:latin typeface="+mn-ea"/>
              </a:rPr>
              <a:t>회원관리 </a:t>
            </a:r>
            <a:r>
              <a:rPr lang="ko-KR" altLang="en-US" sz="1050" b="1" dirty="0" err="1" smtClean="0">
                <a:solidFill>
                  <a:schemeClr val="bg1"/>
                </a:solidFill>
                <a:latin typeface="+mn-ea"/>
              </a:rPr>
              <a:t>주소검색과</a:t>
            </a:r>
            <a:r>
              <a:rPr lang="ko-KR" altLang="en-US" sz="1050" b="1" dirty="0" smtClean="0">
                <a:solidFill>
                  <a:schemeClr val="bg1"/>
                </a:solidFill>
                <a:latin typeface="+mn-ea"/>
              </a:rPr>
              <a:t> 동일</a:t>
            </a:r>
            <a:endParaRPr lang="ko-KR" altLang="en-US" sz="1000" b="1" dirty="0">
              <a:solidFill>
                <a:schemeClr val="bg1"/>
              </a:solidFill>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5667515" y="303814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755252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제목 96"/>
          <p:cNvSpPr>
            <a:spLocks noGrp="1"/>
          </p:cNvSpPr>
          <p:nvPr>
            <p:ph type="ctrTitle"/>
          </p:nvPr>
        </p:nvSpPr>
        <p:spPr/>
        <p:txBody>
          <a:bodyPr/>
          <a:lstStyle/>
          <a:p>
            <a:r>
              <a:rPr lang="ko-KR" altLang="en-US" dirty="0" err="1">
                <a:latin typeface="+mn-ea"/>
              </a:rPr>
              <a:t>편의점검색</a:t>
            </a:r>
            <a:endParaRPr lang="ko-KR" altLang="en-US" dirty="0"/>
          </a:p>
        </p:txBody>
      </p:sp>
      <p:sp>
        <p:nvSpPr>
          <p:cNvPr id="98" name="부제목 97"/>
          <p:cNvSpPr>
            <a:spLocks noGrp="1"/>
          </p:cNvSpPr>
          <p:nvPr>
            <p:ph type="subTitle" idx="1"/>
          </p:nvPr>
        </p:nvSpPr>
        <p:spPr/>
        <p:txBody>
          <a:bodyPr/>
          <a:lstStyle/>
          <a:p>
            <a:endParaRPr lang="ko-KR" altLang="en-US"/>
          </a:p>
        </p:txBody>
      </p:sp>
      <p:pic>
        <p:nvPicPr>
          <p:cNvPr id="8" name="그림 7"/>
          <p:cNvPicPr>
            <a:picLocks noChangeAspect="1"/>
          </p:cNvPicPr>
          <p:nvPr/>
        </p:nvPicPr>
        <p:blipFill>
          <a:blip r:embed="rId2"/>
          <a:stretch>
            <a:fillRect/>
          </a:stretch>
        </p:blipFill>
        <p:spPr>
          <a:xfrm>
            <a:off x="2449361" y="638200"/>
            <a:ext cx="4097778" cy="2930484"/>
          </a:xfrm>
          <a:prstGeom prst="rect">
            <a:avLst/>
          </a:prstGeom>
        </p:spPr>
      </p:pic>
      <p:sp>
        <p:nvSpPr>
          <p:cNvPr id="34" name="사각형: 둥근 모서리 92">
            <a:extLst>
              <a:ext uri="{FF2B5EF4-FFF2-40B4-BE49-F238E27FC236}">
                <a16:creationId xmlns:a16="http://schemas.microsoft.com/office/drawing/2014/main" id="{2A18CAD1-978E-453D-B4C0-E427E20CB864}"/>
              </a:ext>
            </a:extLst>
          </p:cNvPr>
          <p:cNvSpPr/>
          <p:nvPr/>
        </p:nvSpPr>
        <p:spPr>
          <a:xfrm rot="19995522">
            <a:off x="3351941" y="1651813"/>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grpSp>
        <p:nvGrpSpPr>
          <p:cNvPr id="35" name="그룹 34"/>
          <p:cNvGrpSpPr/>
          <p:nvPr/>
        </p:nvGrpSpPr>
        <p:grpSpPr>
          <a:xfrm>
            <a:off x="2454636" y="3602860"/>
            <a:ext cx="4093924" cy="2922483"/>
            <a:chOff x="-3625080" y="336537"/>
            <a:chExt cx="9553575" cy="6819900"/>
          </a:xfrm>
        </p:grpSpPr>
        <p:pic>
          <p:nvPicPr>
            <p:cNvPr id="36" name="그림 35"/>
            <p:cNvPicPr>
              <a:picLocks noChangeAspect="1"/>
            </p:cNvPicPr>
            <p:nvPr/>
          </p:nvPicPr>
          <p:blipFill>
            <a:blip r:embed="rId3"/>
            <a:stretch>
              <a:fillRect/>
            </a:stretch>
          </p:blipFill>
          <p:spPr>
            <a:xfrm>
              <a:off x="-3625080" y="336537"/>
              <a:ext cx="9553575" cy="6819900"/>
            </a:xfrm>
            <a:prstGeom prst="rect">
              <a:avLst/>
            </a:prstGeom>
          </p:spPr>
        </p:pic>
        <p:pic>
          <p:nvPicPr>
            <p:cNvPr id="37" name="그림 36"/>
            <p:cNvPicPr>
              <a:picLocks noChangeAspect="1"/>
            </p:cNvPicPr>
            <p:nvPr/>
          </p:nvPicPr>
          <p:blipFill>
            <a:blip r:embed="rId4"/>
            <a:stretch>
              <a:fillRect/>
            </a:stretch>
          </p:blipFill>
          <p:spPr>
            <a:xfrm>
              <a:off x="-3553072" y="355984"/>
              <a:ext cx="3181350" cy="3752850"/>
            </a:xfrm>
            <a:prstGeom prst="rect">
              <a:avLst/>
            </a:prstGeom>
          </p:spPr>
        </p:pic>
      </p:grpSp>
      <p:sp>
        <p:nvSpPr>
          <p:cNvPr id="38" name="사각형: 둥근 모서리 92">
            <a:extLst>
              <a:ext uri="{FF2B5EF4-FFF2-40B4-BE49-F238E27FC236}">
                <a16:creationId xmlns:a16="http://schemas.microsoft.com/office/drawing/2014/main" id="{2A18CAD1-978E-453D-B4C0-E427E20CB864}"/>
              </a:ext>
            </a:extLst>
          </p:cNvPr>
          <p:cNvSpPr/>
          <p:nvPr/>
        </p:nvSpPr>
        <p:spPr>
          <a:xfrm rot="19995522">
            <a:off x="3599911" y="4875303"/>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graphicFrame>
        <p:nvGraphicFramePr>
          <p:cNvPr id="39" name="표 38">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260010790"/>
              </p:ext>
            </p:extLst>
          </p:nvPr>
        </p:nvGraphicFramePr>
        <p:xfrm>
          <a:off x="9000565" y="44450"/>
          <a:ext cx="3152540" cy="1058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dirty="0" smtClean="0">
                          <a:solidFill>
                            <a:schemeClr val="tx1"/>
                          </a:solidFill>
                          <a:latin typeface="+mn-ea"/>
                          <a:ea typeface="+mn-ea"/>
                          <a:cs typeface="+mn-cs"/>
                        </a:rPr>
                        <a:t>편의점 검색 영역</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배송지선택</a:t>
                      </a:r>
                      <a:r>
                        <a:rPr lang="ko-KR" altLang="en-US" sz="800" b="0" u="none" kern="1200" baseline="0" dirty="0" smtClean="0">
                          <a:solidFill>
                            <a:schemeClr val="tx1"/>
                          </a:solidFill>
                          <a:latin typeface="+mn-ea"/>
                          <a:ea typeface="+mn-ea"/>
                          <a:cs typeface="+mn-cs"/>
                        </a:rPr>
                        <a:t> 창에서 클릭한 버튼에 해당하는 편의점 검색 영역 불러옴</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262238208"/>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kern="1200" baseline="0" noProof="0" dirty="0" smtClean="0">
                          <a:solidFill>
                            <a:schemeClr val="tx1"/>
                          </a:solidFill>
                          <a:latin typeface="+mn-ea"/>
                          <a:ea typeface="+mn-ea"/>
                          <a:cs typeface="+mn-cs"/>
                          <a:sym typeface="Wingdings 2" pitchFamily="18" charset="2"/>
                        </a:rPr>
                        <a:t>편의점 선택</a:t>
                      </a:r>
                      <a:endParaRPr lang="en-US" altLang="ko-KR" sz="800" b="1" u="none" kern="1200" baseline="0" noProof="0" dirty="0" smtClean="0">
                        <a:solidFill>
                          <a:schemeClr val="tx1"/>
                        </a:solidFill>
                        <a:latin typeface="+mn-ea"/>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noProof="0" dirty="0" smtClean="0">
                          <a:solidFill>
                            <a:schemeClr val="tx1"/>
                          </a:solidFill>
                          <a:latin typeface="+mn-ea"/>
                          <a:ea typeface="+mn-ea"/>
                          <a:cs typeface="+mn-cs"/>
                          <a:sym typeface="Wingdings 2" pitchFamily="18" charset="2"/>
                        </a:rPr>
                        <a:t>편의점 선택 시 </a:t>
                      </a:r>
                      <a:r>
                        <a:rPr lang="ko-KR" altLang="en-US" sz="800" b="0" u="none" kern="1200" baseline="0" noProof="0" dirty="0" err="1" smtClean="0">
                          <a:solidFill>
                            <a:schemeClr val="tx1"/>
                          </a:solidFill>
                          <a:latin typeface="+mn-ea"/>
                          <a:ea typeface="+mn-ea"/>
                          <a:cs typeface="+mn-cs"/>
                          <a:sym typeface="Wingdings 2" pitchFamily="18" charset="2"/>
                        </a:rPr>
                        <a:t>편의점검색</a:t>
                      </a:r>
                      <a:r>
                        <a:rPr lang="ko-KR" altLang="en-US" sz="800" b="0" u="none" kern="1200" baseline="0" noProof="0" dirty="0" smtClean="0">
                          <a:solidFill>
                            <a:schemeClr val="tx1"/>
                          </a:solidFill>
                          <a:latin typeface="+mn-ea"/>
                          <a:ea typeface="+mn-ea"/>
                          <a:cs typeface="+mn-cs"/>
                          <a:sym typeface="Wingdings 2" pitchFamily="18" charset="2"/>
                        </a:rPr>
                        <a:t> 창 닫히며 선택한 해당 편의점 주소가 입력된 상태로 </a:t>
                      </a:r>
                      <a:r>
                        <a:rPr lang="ko-KR" altLang="en-US" sz="800" b="0" u="none" kern="1200" baseline="0" noProof="0" dirty="0" err="1" smtClean="0">
                          <a:solidFill>
                            <a:schemeClr val="tx1"/>
                          </a:solidFill>
                          <a:latin typeface="+mn-ea"/>
                          <a:ea typeface="+mn-ea"/>
                          <a:cs typeface="+mn-cs"/>
                          <a:sym typeface="Wingdings 2" pitchFamily="18" charset="2"/>
                        </a:rPr>
                        <a:t>배송지정보</a:t>
                      </a:r>
                      <a:r>
                        <a:rPr lang="ko-KR" altLang="en-US" sz="800" b="0" u="none" kern="1200" baseline="0" noProof="0" dirty="0" smtClean="0">
                          <a:solidFill>
                            <a:schemeClr val="tx1"/>
                          </a:solidFill>
                          <a:latin typeface="+mn-ea"/>
                          <a:ea typeface="+mn-ea"/>
                          <a:cs typeface="+mn-cs"/>
                          <a:sym typeface="Wingdings 2" pitchFamily="18" charset="2"/>
                        </a:rPr>
                        <a:t> 창 호출</a:t>
                      </a:r>
                      <a:endParaRPr lang="en-US" altLang="ko-KR" sz="800" b="0" u="none" kern="1200" baseline="0" noProof="0" dirty="0" smtClean="0">
                        <a:solidFill>
                          <a:schemeClr val="tx1"/>
                        </a:solidFill>
                        <a:latin typeface="+mn-ea"/>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61605674"/>
                  </a:ext>
                </a:extLst>
              </a:tr>
            </a:tbl>
          </a:graphicData>
        </a:graphic>
      </p:graphicFrame>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2655281" y="16107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1"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5791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2302857" y="35788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2797332" y="48481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4"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Popup</a:t>
            </a:r>
            <a:endParaRPr lang="ko-KR" altLang="en-US" dirty="0"/>
          </a:p>
        </p:txBody>
      </p:sp>
      <p:sp>
        <p:nvSpPr>
          <p:cNvPr id="16" name="TextBox 15"/>
          <p:cNvSpPr txBox="1"/>
          <p:nvPr/>
        </p:nvSpPr>
        <p:spPr>
          <a:xfrm>
            <a:off x="1127448" y="1072544"/>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smtClean="0">
                <a:solidFill>
                  <a:srgbClr val="0070C0"/>
                </a:solidFill>
              </a:rPr>
              <a:t>CU</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IN_PC_ORD_01_05 </a:t>
            </a:r>
            <a:endParaRPr lang="ko-KR" altLang="en-US" sz="800" dirty="0">
              <a:solidFill>
                <a:srgbClr val="0070C0"/>
              </a:solidFill>
            </a:endParaRPr>
          </a:p>
        </p:txBody>
      </p:sp>
      <p:sp>
        <p:nvSpPr>
          <p:cNvPr id="17" name="TextBox 16"/>
          <p:cNvSpPr txBox="1"/>
          <p:nvPr/>
        </p:nvSpPr>
        <p:spPr>
          <a:xfrm>
            <a:off x="1149306" y="3873080"/>
            <a:ext cx="1756026" cy="504056"/>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800" dirty="0">
                <a:solidFill>
                  <a:srgbClr val="0070C0"/>
                </a:solidFill>
              </a:rPr>
              <a:t>GS</a:t>
            </a:r>
            <a:r>
              <a:rPr lang="ko-KR" altLang="en-US" sz="800" dirty="0" err="1" smtClean="0">
                <a:solidFill>
                  <a:srgbClr val="0070C0"/>
                </a:solidFill>
              </a:rPr>
              <a:t>편의점검색</a:t>
            </a:r>
            <a:endParaRPr lang="en-US" altLang="ko-KR" sz="800" dirty="0">
              <a:solidFill>
                <a:srgbClr val="0070C0"/>
              </a:solidFill>
            </a:endParaRPr>
          </a:p>
          <a:p>
            <a:r>
              <a:rPr lang="en-US" altLang="ko-KR" sz="800" dirty="0" smtClean="0">
                <a:solidFill>
                  <a:srgbClr val="0070C0"/>
                </a:solidFill>
              </a:rPr>
              <a:t>Page ID: IN_PC_ORD_01_06 </a:t>
            </a:r>
            <a:endParaRPr lang="ko-KR" altLang="en-US" sz="800" dirty="0">
              <a:solidFill>
                <a:srgbClr val="0070C0"/>
              </a:solidFill>
            </a:endParaRPr>
          </a:p>
        </p:txBody>
      </p:sp>
    </p:spTree>
    <p:extLst>
      <p:ext uri="{BB962C8B-B14F-4D97-AF65-F5344CB8AC3E}">
        <p14:creationId xmlns:p14="http://schemas.microsoft.com/office/powerpoint/2010/main" val="255150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배송지목록</a:t>
            </a:r>
            <a:endParaRPr lang="ko-KR" altLang="en-US" dirty="0"/>
          </a:p>
        </p:txBody>
      </p:sp>
      <p:sp>
        <p:nvSpPr>
          <p:cNvPr id="3" name="부제목 2"/>
          <p:cNvSpPr>
            <a:spLocks noGrp="1"/>
          </p:cNvSpPr>
          <p:nvPr>
            <p:ph type="subTitle" idx="1"/>
          </p:nvPr>
        </p:nvSpPr>
        <p:spPr/>
        <p:txBody>
          <a:bodyPr/>
          <a:lstStyle/>
          <a:p>
            <a:r>
              <a:rPr lang="en-US" altLang="ko-KR" dirty="0"/>
              <a:t> IN_PC_ORD_01_02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761313903"/>
              </p:ext>
            </p:extLst>
          </p:nvPr>
        </p:nvGraphicFramePr>
        <p:xfrm>
          <a:off x="9000565" y="44624"/>
          <a:ext cx="3152540" cy="4178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배송지</a:t>
                      </a:r>
                      <a:r>
                        <a:rPr lang="ko-KR" altLang="en-US" sz="800" b="1" u="none" kern="1200" baseline="0" dirty="0" smtClean="0">
                          <a:solidFill>
                            <a:schemeClr val="tx1"/>
                          </a:solidFill>
                          <a:latin typeface="+mn-ea"/>
                          <a:ea typeface="+mn-ea"/>
                          <a:cs typeface="+mn-cs"/>
                        </a:rPr>
                        <a:t> 목록</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기본배송지를 최 상단에</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최근배송지를 두번째에 정렬</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기본배송지와 최근배송지는 </a:t>
                      </a:r>
                      <a:r>
                        <a:rPr lang="ko-KR" altLang="en-US" sz="800" b="0" u="none" kern="1200" baseline="0" dirty="0" err="1" smtClean="0">
                          <a:solidFill>
                            <a:schemeClr val="tx1"/>
                          </a:solidFill>
                          <a:latin typeface="+mn-ea"/>
                          <a:ea typeface="+mn-ea"/>
                          <a:cs typeface="+mn-cs"/>
                        </a:rPr>
                        <a:t>배송지명</a:t>
                      </a:r>
                      <a:r>
                        <a:rPr lang="ko-KR" altLang="en-US" sz="800" b="0" u="none" kern="1200" baseline="0" dirty="0" smtClean="0">
                          <a:solidFill>
                            <a:schemeClr val="tx1"/>
                          </a:solidFill>
                          <a:latin typeface="+mn-ea"/>
                          <a:ea typeface="+mn-ea"/>
                          <a:cs typeface="+mn-cs"/>
                        </a:rPr>
                        <a:t> 옆에 </a:t>
                      </a:r>
                      <a:r>
                        <a:rPr lang="en-US" altLang="ko-KR" sz="800" b="0" u="none" kern="1200" baseline="0" dirty="0" smtClean="0">
                          <a:solidFill>
                            <a:schemeClr val="tx1"/>
                          </a:solidFill>
                          <a:latin typeface="+mn-ea"/>
                          <a:ea typeface="+mn-ea"/>
                          <a:cs typeface="+mn-cs"/>
                        </a:rPr>
                        <a:t>flag</a:t>
                      </a:r>
                      <a:r>
                        <a:rPr lang="ko-KR" altLang="en-US" sz="800" b="0" u="none" kern="1200" baseline="0" dirty="0" smtClean="0">
                          <a:solidFill>
                            <a:schemeClr val="tx1"/>
                          </a:solidFill>
                          <a:latin typeface="+mn-ea"/>
                          <a:ea typeface="+mn-ea"/>
                          <a:cs typeface="+mn-cs"/>
                        </a:rPr>
                        <a:t>로 표시</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배송지명이</a:t>
                      </a:r>
                      <a:r>
                        <a:rPr lang="ko-KR" altLang="en-US" sz="800" b="0" u="none" kern="1200" baseline="0" dirty="0" smtClean="0">
                          <a:solidFill>
                            <a:schemeClr val="tx1"/>
                          </a:solidFill>
                          <a:latin typeface="+mn-ea"/>
                          <a:ea typeface="+mn-ea"/>
                          <a:cs typeface="+mn-cs"/>
                        </a:rPr>
                        <a:t> 없을 시에는 받으실 분 이름 옆에 </a:t>
                      </a:r>
                      <a:r>
                        <a:rPr lang="en-US" altLang="ko-KR" sz="800" b="0" u="none" kern="1200" baseline="0" dirty="0" smtClean="0">
                          <a:solidFill>
                            <a:schemeClr val="tx1"/>
                          </a:solidFill>
                          <a:latin typeface="+mn-ea"/>
                          <a:ea typeface="+mn-ea"/>
                          <a:cs typeface="+mn-cs"/>
                        </a:rPr>
                        <a:t>flag</a:t>
                      </a:r>
                      <a:r>
                        <a:rPr lang="ko-KR" altLang="en-US" sz="800" b="0" u="none" kern="1200" baseline="0" dirty="0" smtClean="0">
                          <a:solidFill>
                            <a:schemeClr val="tx1"/>
                          </a:solidFill>
                          <a:latin typeface="+mn-ea"/>
                          <a:ea typeface="+mn-ea"/>
                          <a:cs typeface="+mn-cs"/>
                        </a:rPr>
                        <a:t>로 표시</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나머지 </a:t>
                      </a:r>
                      <a:r>
                        <a:rPr lang="ko-KR" altLang="en-US" sz="800" b="0" u="none" kern="1200" baseline="0" dirty="0" err="1" smtClean="0">
                          <a:solidFill>
                            <a:schemeClr val="tx1"/>
                          </a:solidFill>
                          <a:latin typeface="+mn-ea"/>
                          <a:ea typeface="+mn-ea"/>
                          <a:cs typeface="+mn-cs"/>
                        </a:rPr>
                        <a:t>배송지는</a:t>
                      </a:r>
                      <a:r>
                        <a:rPr lang="ko-KR" altLang="en-US" sz="800" b="0" u="none" kern="1200" baseline="0" dirty="0" smtClean="0">
                          <a:solidFill>
                            <a:schemeClr val="tx1"/>
                          </a:solidFill>
                          <a:latin typeface="+mn-ea"/>
                          <a:ea typeface="+mn-ea"/>
                          <a:cs typeface="+mn-cs"/>
                        </a:rPr>
                        <a:t> 최근 추가된 순으로 정렬</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창 높이는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목록 높이에 맞춰 제공되며 목록이 </a:t>
                      </a:r>
                      <a:r>
                        <a:rPr lang="ko-KR" altLang="en-US" sz="800" b="0" u="none" kern="1200" baseline="0" dirty="0" err="1" smtClean="0">
                          <a:solidFill>
                            <a:schemeClr val="tx1"/>
                          </a:solidFill>
                          <a:latin typeface="+mn-ea"/>
                          <a:ea typeface="+mn-ea"/>
                          <a:cs typeface="+mn-cs"/>
                        </a:rPr>
                        <a:t>일정길이</a:t>
                      </a:r>
                      <a:r>
                        <a:rPr lang="ko-KR" altLang="en-US" sz="800" b="0" u="none" kern="1200" baseline="0" dirty="0" smtClean="0">
                          <a:solidFill>
                            <a:schemeClr val="tx1"/>
                          </a:solidFill>
                          <a:latin typeface="+mn-ea"/>
                          <a:ea typeface="+mn-ea"/>
                          <a:cs typeface="+mn-cs"/>
                        </a:rPr>
                        <a:t> 이상 길어질 시 상</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하 스크롤 처리</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선택된 </a:t>
                      </a:r>
                      <a:r>
                        <a:rPr lang="ko-KR" altLang="en-US" sz="800" b="0" u="none" kern="1200" baseline="0" dirty="0" err="1" smtClean="0">
                          <a:solidFill>
                            <a:schemeClr val="tx1"/>
                          </a:solidFill>
                          <a:latin typeface="+mn-ea"/>
                          <a:ea typeface="+mn-ea"/>
                          <a:cs typeface="+mn-cs"/>
                        </a:rPr>
                        <a:t>배송지는</a:t>
                      </a:r>
                      <a:r>
                        <a:rPr lang="ko-KR" altLang="en-US" sz="800" b="0" u="none" kern="1200" baseline="0" dirty="0" smtClean="0">
                          <a:solidFill>
                            <a:schemeClr val="tx1"/>
                          </a:solidFill>
                          <a:latin typeface="+mn-ea"/>
                          <a:ea typeface="+mn-ea"/>
                          <a:cs typeface="+mn-cs"/>
                        </a:rPr>
                        <a:t> 영역을 색상으로 구분하여 표시함</a:t>
                      </a:r>
                      <a:endParaRPr lang="en-US" altLang="ko-KR" sz="800" b="0" u="none" kern="1200" baseline="0" dirty="0" smtClean="0">
                        <a:solidFill>
                          <a:schemeClr val="tx1"/>
                        </a:solidFill>
                        <a:latin typeface="+mn-ea"/>
                        <a:ea typeface="+mn-ea"/>
                        <a:cs typeface="+mn-cs"/>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현재 선택된 배송지가 색상 처리된 상태</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선택된 배송지가 있는 상태에서 다른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선택 시 선택한 한 </a:t>
                      </a:r>
                      <a:r>
                        <a:rPr lang="ko-KR" altLang="en-US" sz="800" b="0" u="none" kern="1200" baseline="0" dirty="0" err="1" smtClean="0">
                          <a:solidFill>
                            <a:schemeClr val="tx1"/>
                          </a:solidFill>
                          <a:latin typeface="+mn-ea"/>
                          <a:ea typeface="+mn-ea"/>
                          <a:cs typeface="+mn-cs"/>
                        </a:rPr>
                        <a:t>배송지에</a:t>
                      </a:r>
                      <a:r>
                        <a:rPr lang="ko-KR" altLang="en-US" sz="800" b="0" u="none" kern="1200" baseline="0" dirty="0" smtClean="0">
                          <a:solidFill>
                            <a:schemeClr val="tx1"/>
                          </a:solidFill>
                          <a:latin typeface="+mn-ea"/>
                          <a:ea typeface="+mn-ea"/>
                          <a:cs typeface="+mn-cs"/>
                        </a:rPr>
                        <a:t> 하이라이트 처리</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받으실 분 이름</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휴대폰번호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우편번호</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주소</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군부대배송</a:t>
                      </a:r>
                      <a:endParaRPr lang="en-US" altLang="ko-KR" sz="800" b="0" u="none" kern="1200" baseline="0" dirty="0" smtClean="0">
                        <a:solidFill>
                          <a:schemeClr val="tx1"/>
                        </a:solidFill>
                        <a:latin typeface="+mn-ea"/>
                        <a:ea typeface="+mn-ea"/>
                        <a:cs typeface="+mn-cs"/>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군부대 배송은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정보에서 군부대 배송에 체크했을 시에만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기본배송지는 수정 버튼만 제공</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나머지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목록은 수정</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삭제 버튼을 제공함</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rgbClr val="C00000"/>
                          </a:solidFill>
                          <a:latin typeface="+mn-ea"/>
                          <a:ea typeface="+mn-ea"/>
                          <a:cs typeface="+mn-cs"/>
                        </a:rPr>
                        <a:t>기본배송지와 최근배송지가 같을 시에는</a:t>
                      </a:r>
                      <a:r>
                        <a:rPr lang="en-US" altLang="ko-KR" sz="800" b="1" u="none" kern="1200" baseline="0" dirty="0" smtClean="0">
                          <a:solidFill>
                            <a:srgbClr val="C00000"/>
                          </a:solidFill>
                          <a:latin typeface="+mn-ea"/>
                          <a:ea typeface="+mn-ea"/>
                          <a:cs typeface="+mn-cs"/>
                        </a:rPr>
                        <a:t>? </a:t>
                      </a:r>
                      <a:r>
                        <a:rPr lang="ko-KR" altLang="en-US" sz="800" b="1" u="none" kern="1200" baseline="0" dirty="0" err="1" smtClean="0">
                          <a:solidFill>
                            <a:srgbClr val="C00000"/>
                          </a:solidFill>
                          <a:latin typeface="+mn-ea"/>
                          <a:ea typeface="+mn-ea"/>
                          <a:cs typeface="+mn-cs"/>
                        </a:rPr>
                        <a:t>최근배송지</a:t>
                      </a:r>
                      <a:r>
                        <a:rPr lang="ko-KR" altLang="en-US" sz="800" b="1" u="none" kern="1200" baseline="0" dirty="0" smtClean="0">
                          <a:solidFill>
                            <a:srgbClr val="C00000"/>
                          </a:solidFill>
                          <a:latin typeface="+mn-ea"/>
                          <a:ea typeface="+mn-ea"/>
                          <a:cs typeface="+mn-cs"/>
                        </a:rPr>
                        <a:t> </a:t>
                      </a:r>
                      <a:r>
                        <a:rPr lang="en-US" altLang="ko-KR" sz="800" b="1" u="none" kern="1200" baseline="0" dirty="0" smtClean="0">
                          <a:solidFill>
                            <a:srgbClr val="C00000"/>
                          </a:solidFill>
                          <a:latin typeface="+mn-ea"/>
                          <a:ea typeface="+mn-ea"/>
                          <a:cs typeface="+mn-cs"/>
                        </a:rPr>
                        <a:t>flag </a:t>
                      </a:r>
                      <a:r>
                        <a:rPr lang="ko-KR" altLang="en-US" sz="800" b="1" u="none" kern="1200" baseline="0" dirty="0" err="1" smtClean="0">
                          <a:solidFill>
                            <a:srgbClr val="C00000"/>
                          </a:solidFill>
                          <a:latin typeface="+mn-ea"/>
                          <a:ea typeface="+mn-ea"/>
                          <a:cs typeface="+mn-cs"/>
                        </a:rPr>
                        <a:t>미출력</a:t>
                      </a:r>
                      <a:r>
                        <a:rPr lang="en-US" altLang="ko-KR" sz="800" b="1" u="none" kern="1200" baseline="0" dirty="0" smtClean="0">
                          <a:solidFill>
                            <a:srgbClr val="C00000"/>
                          </a:solidFill>
                          <a:latin typeface="+mn-ea"/>
                          <a:ea typeface="+mn-ea"/>
                          <a:cs typeface="+mn-cs"/>
                        </a:rPr>
                        <a:t>?</a:t>
                      </a: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수정</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수정 페이지로 이동</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1-2.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삭제</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으로</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삭제 의사 확인 후 승인 시 삭제</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배송지선택</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창 닫히며 선택된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정보가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결제창에</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적용됨</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X,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취소</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창 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8881" y="1428659"/>
            <a:ext cx="492443" cy="276999"/>
          </a:xfrm>
          <a:prstGeom prst="rect">
            <a:avLst/>
          </a:prstGeom>
          <a:noFill/>
        </p:spPr>
        <p:txBody>
          <a:bodyPr wrap="none">
            <a:spAutoFit/>
          </a:bodyPr>
          <a:lstStyle/>
          <a:p>
            <a:pPr>
              <a:defRPr/>
            </a:pPr>
            <a:r>
              <a:rPr lang="ko-KR" altLang="en-US" sz="1200" b="1" dirty="0" smtClean="0">
                <a:latin typeface="+mn-ea"/>
              </a:rPr>
              <a:t>결제</a:t>
            </a:r>
            <a:endParaRPr lang="en-US" altLang="ko-KR" sz="1200" b="1" dirty="0">
              <a:latin typeface="+mn-ea"/>
            </a:endParaRPr>
          </a:p>
        </p:txBody>
      </p:sp>
      <p:graphicFrame>
        <p:nvGraphicFramePr>
          <p:cNvPr id="59" name="표 58"/>
          <p:cNvGraphicFramePr>
            <a:graphicFrameLocks noGrp="1"/>
          </p:cNvGraphicFramePr>
          <p:nvPr>
            <p:extLst/>
          </p:nvPr>
        </p:nvGraphicFramePr>
        <p:xfrm>
          <a:off x="196522" y="1767222"/>
          <a:ext cx="6120355" cy="102311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33878">
                  <a:extLst>
                    <a:ext uri="{9D8B030D-6E8A-4147-A177-3AD203B41FA5}">
                      <a16:colId xmlns:a16="http://schemas.microsoft.com/office/drawing/2014/main" val="249456048"/>
                    </a:ext>
                  </a:extLst>
                </a:gridCol>
              </a:tblGrid>
              <a:tr h="2725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graphicFrame>
        <p:nvGraphicFramePr>
          <p:cNvPr id="60" name="표 59"/>
          <p:cNvGraphicFramePr>
            <a:graphicFrameLocks noGrp="1"/>
          </p:cNvGraphicFramePr>
          <p:nvPr>
            <p:extLst/>
          </p:nvPr>
        </p:nvGraphicFramePr>
        <p:xfrm>
          <a:off x="1209430" y="2126041"/>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algn="l" latinLnBrk="1">
                        <a:lnSpc>
                          <a:spcPct val="100000"/>
                        </a:lnSpc>
                      </a:pPr>
                      <a:r>
                        <a:rPr lang="ko-KR" altLang="en-US" sz="800" b="0" u="none" dirty="0" smtClean="0">
                          <a:solidFill>
                            <a:schemeClr val="tx1"/>
                          </a:solidFill>
                        </a:rPr>
                        <a:t>김주영</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3" name="표 62"/>
          <p:cNvGraphicFramePr>
            <a:graphicFrameLocks noGrp="1"/>
          </p:cNvGraphicFramePr>
          <p:nvPr>
            <p:extLst/>
          </p:nvPr>
        </p:nvGraphicFramePr>
        <p:xfrm>
          <a:off x="1208535" y="2494953"/>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2" name="표 141"/>
          <p:cNvGraphicFramePr>
            <a:graphicFrameLocks noGrp="1"/>
          </p:cNvGraphicFramePr>
          <p:nvPr>
            <p:extLst/>
          </p:nvPr>
        </p:nvGraphicFramePr>
        <p:xfrm>
          <a:off x="187455" y="3045125"/>
          <a:ext cx="6135707" cy="2927050"/>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0">
                  <a:extLst>
                    <a:ext uri="{9D8B030D-6E8A-4147-A177-3AD203B41FA5}">
                      <a16:colId xmlns:a16="http://schemas.microsoft.com/office/drawing/2014/main" val="249456048"/>
                    </a:ext>
                  </a:extLst>
                </a:gridCol>
              </a:tblGrid>
              <a:tr h="3470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5425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solidFill>
                          <a:latin typeface="+mn-ea"/>
                          <a:ea typeface="+mn-ea"/>
                          <a:cs typeface="+mn-cs"/>
                        </a:rPr>
                        <a:t>받으시는분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9988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49530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graphicFrame>
        <p:nvGraphicFramePr>
          <p:cNvPr id="150" name="표 149"/>
          <p:cNvGraphicFramePr>
            <a:graphicFrameLocks noGrp="1"/>
          </p:cNvGraphicFramePr>
          <p:nvPr>
            <p:extLst/>
          </p:nvPr>
        </p:nvGraphicFramePr>
        <p:xfrm>
          <a:off x="1185840" y="4152397"/>
          <a:ext cx="1467316" cy="234480"/>
        </p:xfrm>
        <a:graphic>
          <a:graphicData uri="http://schemas.openxmlformats.org/drawingml/2006/table">
            <a:tbl>
              <a:tblPr firstRow="1" bandRow="1">
                <a:tableStyleId>{5C22544A-7EE6-4342-B048-85BDC9FD1C3A}</a:tableStyleId>
              </a:tblPr>
              <a:tblGrid>
                <a:gridCol w="341898">
                  <a:extLst>
                    <a:ext uri="{9D8B030D-6E8A-4147-A177-3AD203B41FA5}">
                      <a16:colId xmlns:a16="http://schemas.microsoft.com/office/drawing/2014/main" val="20000"/>
                    </a:ext>
                  </a:extLst>
                </a:gridCol>
                <a:gridCol w="147042">
                  <a:extLst>
                    <a:ext uri="{9D8B030D-6E8A-4147-A177-3AD203B41FA5}">
                      <a16:colId xmlns:a16="http://schemas.microsoft.com/office/drawing/2014/main" val="20002"/>
                    </a:ext>
                  </a:extLst>
                </a:gridCol>
                <a:gridCol w="429550">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5426">
                  <a:extLst>
                    <a:ext uri="{9D8B030D-6E8A-4147-A177-3AD203B41FA5}">
                      <a16:colId xmlns:a16="http://schemas.microsoft.com/office/drawing/2014/main" val="400484928"/>
                    </a:ext>
                  </a:extLst>
                </a:gridCol>
              </a:tblGrid>
              <a:tr h="234480">
                <a:tc>
                  <a:txBody>
                    <a:bodyPr/>
                    <a:lstStyle/>
                    <a:p>
                      <a:pPr marL="0" algn="l" defTabSz="914400" rtl="0" eaLnBrk="1" latinLnBrk="1" hangingPunct="1"/>
                      <a:r>
                        <a:rPr lang="en-US" altLang="ko-KR" sz="800" b="0" kern="1200" dirty="0" smtClean="0">
                          <a:solidFill>
                            <a:schemeClr val="tx1">
                              <a:lumMod val="65000"/>
                              <a:lumOff val="35000"/>
                            </a:schemeClr>
                          </a:solidFill>
                          <a:latin typeface="+mn-ea"/>
                          <a:ea typeface="+mn-ea"/>
                          <a:cs typeface="+mn-cs"/>
                        </a:rPr>
                        <a:t>010</a:t>
                      </a:r>
                      <a:endParaRPr lang="ko-KR" altLang="en-US" sz="800" b="0" kern="1200" dirty="0" smtClean="0">
                        <a:solidFill>
                          <a:schemeClr val="tx1">
                            <a:lumMod val="65000"/>
                            <a:lumOff val="3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65000"/>
                              <a:lumOff val="35000"/>
                            </a:schemeClr>
                          </a:solidFill>
                          <a:latin typeface="+mn-ea"/>
                          <a:ea typeface="+mn-ea"/>
                          <a:cs typeface="+mn-cs"/>
                        </a:rPr>
                        <a:t>0000</a:t>
                      </a:r>
                      <a:endParaRPr lang="ko-KR" altLang="en-US" sz="800" b="0" kern="1200" dirty="0" smtClean="0">
                        <a:solidFill>
                          <a:schemeClr val="tx1">
                            <a:lumMod val="65000"/>
                            <a:lumOff val="3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65000"/>
                              <a:lumOff val="35000"/>
                            </a:schemeClr>
                          </a:solidFill>
                          <a:latin typeface="+mn-ea"/>
                          <a:ea typeface="+mn-ea"/>
                          <a:cs typeface="+mn-cs"/>
                        </a:rPr>
                        <a:t>0000</a:t>
                      </a:r>
                      <a:endParaRPr lang="ko-KR" altLang="en-US" sz="800" b="0" kern="1200" dirty="0" smtClean="0">
                        <a:solidFill>
                          <a:schemeClr val="tx1">
                            <a:lumMod val="65000"/>
                            <a:lumOff val="3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51" name="사각형: 둥근 모서리 102">
            <a:extLst>
              <a:ext uri="{FF2B5EF4-FFF2-40B4-BE49-F238E27FC236}">
                <a16:creationId xmlns:a16="http://schemas.microsoft.com/office/drawing/2014/main" id="{2172766A-6A40-4D82-BA4A-1D132F6D8CDC}"/>
              </a:ext>
            </a:extLst>
          </p:cNvPr>
          <p:cNvSpPr/>
          <p:nvPr/>
        </p:nvSpPr>
        <p:spPr>
          <a:xfrm>
            <a:off x="5682578" y="3139966"/>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152" name="Button">
            <a:extLst>
              <a:ext uri="{FF2B5EF4-FFF2-40B4-BE49-F238E27FC236}">
                <a16:creationId xmlns:a16="http://schemas.microsoft.com/office/drawing/2014/main" id="{0B50D06C-82E3-4B5D-A60E-0FEAE2474059}"/>
              </a:ext>
            </a:extLst>
          </p:cNvPr>
          <p:cNvSpPr/>
          <p:nvPr/>
        </p:nvSpPr>
        <p:spPr>
          <a:xfrm>
            <a:off x="1186137" y="5021206"/>
            <a:ext cx="2934944"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303</a:t>
            </a:r>
            <a:r>
              <a:rPr lang="ko-KR" altLang="en-US" sz="800" dirty="0" smtClean="0">
                <a:solidFill>
                  <a:schemeClr val="tx1">
                    <a:lumMod val="65000"/>
                    <a:lumOff val="35000"/>
                  </a:schemeClr>
                </a:solidFill>
              </a:rPr>
              <a:t>호</a:t>
            </a:r>
            <a:endParaRPr lang="en-US" altLang="ko-KR" sz="800" dirty="0">
              <a:solidFill>
                <a:schemeClr val="tx1">
                  <a:lumMod val="65000"/>
                  <a:lumOff val="35000"/>
                </a:schemeClr>
              </a:solidFill>
            </a:endParaRPr>
          </a:p>
        </p:txBody>
      </p:sp>
      <p:sp>
        <p:nvSpPr>
          <p:cNvPr id="155" name="Button">
            <a:extLst>
              <a:ext uri="{FF2B5EF4-FFF2-40B4-BE49-F238E27FC236}">
                <a16:creationId xmlns:a16="http://schemas.microsoft.com/office/drawing/2014/main" id="{0B50D06C-82E3-4B5D-A60E-0FEAE2474059}"/>
              </a:ext>
            </a:extLst>
          </p:cNvPr>
          <p:cNvSpPr/>
          <p:nvPr/>
        </p:nvSpPr>
        <p:spPr>
          <a:xfrm>
            <a:off x="1177736" y="5608599"/>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배송 요청사항을 선택해주세요</a:t>
            </a:r>
            <a:r>
              <a:rPr lang="en-US" altLang="ko-KR" sz="800" dirty="0" smtClean="0">
                <a:solidFill>
                  <a:schemeClr val="tx1"/>
                </a:solidFill>
              </a:rPr>
              <a:t>.</a:t>
            </a:r>
            <a:r>
              <a:rPr lang="ko-KR" altLang="en-US" sz="800" dirty="0" smtClean="0">
                <a:solidFill>
                  <a:schemeClr val="tx1"/>
                </a:solidFill>
              </a:rPr>
              <a:t>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grpSp>
        <p:nvGrpSpPr>
          <p:cNvPr id="173" name="그룹 172"/>
          <p:cNvGrpSpPr/>
          <p:nvPr/>
        </p:nvGrpSpPr>
        <p:grpSpPr>
          <a:xfrm>
            <a:off x="4103591" y="3128345"/>
            <a:ext cx="1531324" cy="204105"/>
            <a:chOff x="4295800" y="772398"/>
            <a:chExt cx="1531324" cy="204105"/>
          </a:xfrm>
        </p:grpSpPr>
        <p:grpSp>
          <p:nvGrpSpPr>
            <p:cNvPr id="174" name="그룹 173"/>
            <p:cNvGrpSpPr/>
            <p:nvPr/>
          </p:nvGrpSpPr>
          <p:grpSpPr>
            <a:xfrm>
              <a:off x="4295800" y="772398"/>
              <a:ext cx="794044" cy="196977"/>
              <a:chOff x="4575210" y="772398"/>
              <a:chExt cx="794044" cy="196977"/>
            </a:xfrm>
          </p:grpSpPr>
          <p:sp>
            <p:nvSpPr>
              <p:cNvPr id="178" name="Circle">
                <a:extLst>
                  <a:ext uri="{FF2B5EF4-FFF2-40B4-BE49-F238E27FC236}">
                    <a16:creationId xmlns:a16="http://schemas.microsoft.com/office/drawing/2014/main" id="{FB1C58A6-DB0E-4B36-9517-D7863C2A4659}"/>
                  </a:ext>
                </a:extLst>
              </p:cNvPr>
              <p:cNvSpPr/>
              <p:nvPr/>
            </p:nvSpPr>
            <p:spPr>
              <a:xfrm>
                <a:off x="4575210" y="804212"/>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79" name="Check">
                <a:extLst>
                  <a:ext uri="{FF2B5EF4-FFF2-40B4-BE49-F238E27FC236}">
                    <a16:creationId xmlns:a16="http://schemas.microsoft.com/office/drawing/2014/main" id="{627DEB28-178A-4A5E-A02B-85D54F1C49EA}"/>
                  </a:ext>
                </a:extLst>
              </p:cNvPr>
              <p:cNvSpPr/>
              <p:nvPr/>
            </p:nvSpPr>
            <p:spPr>
              <a:xfrm>
                <a:off x="4612516" y="841518"/>
                <a:ext cx="58738" cy="58738"/>
              </a:xfrm>
              <a:prstGeom prst="ellipse">
                <a:avLst/>
              </a:prstGeom>
              <a:solidFill>
                <a:schemeClr val="tx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80" name="Label">
                <a:extLst>
                  <a:ext uri="{FF2B5EF4-FFF2-40B4-BE49-F238E27FC236}">
                    <a16:creationId xmlns:a16="http://schemas.microsoft.com/office/drawing/2014/main" id="{1835CF36-CBC1-41AD-8FAB-2615FAD43505}"/>
                  </a:ext>
                </a:extLst>
              </p:cNvPr>
              <p:cNvSpPr txBox="1"/>
              <p:nvPr/>
            </p:nvSpPr>
            <p:spPr>
              <a:xfrm>
                <a:off x="4708560" y="772398"/>
                <a:ext cx="660694"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err="1"/>
                  <a:t>기본배송지</a:t>
                </a:r>
                <a:endParaRPr lang="en-US" sz="800" dirty="0"/>
              </a:p>
            </p:txBody>
          </p:sp>
        </p:grpSp>
        <p:grpSp>
          <p:nvGrpSpPr>
            <p:cNvPr id="175" name="그룹 174"/>
            <p:cNvGrpSpPr/>
            <p:nvPr/>
          </p:nvGrpSpPr>
          <p:grpSpPr>
            <a:xfrm>
              <a:off x="5126727" y="779526"/>
              <a:ext cx="700397" cy="196977"/>
              <a:chOff x="5406137" y="779526"/>
              <a:chExt cx="700397" cy="196977"/>
            </a:xfrm>
          </p:grpSpPr>
          <p:sp>
            <p:nvSpPr>
              <p:cNvPr id="176" name="Circle">
                <a:extLst>
                  <a:ext uri="{FF2B5EF4-FFF2-40B4-BE49-F238E27FC236}">
                    <a16:creationId xmlns:a16="http://schemas.microsoft.com/office/drawing/2014/main" id="{C692349F-1E69-4FA5-8CE7-DA4FE33D756E}"/>
                  </a:ext>
                </a:extLst>
              </p:cNvPr>
              <p:cNvSpPr/>
              <p:nvPr/>
            </p:nvSpPr>
            <p:spPr>
              <a:xfrm>
                <a:off x="5406137" y="811340"/>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77" name="Label">
                <a:extLst>
                  <a:ext uri="{FF2B5EF4-FFF2-40B4-BE49-F238E27FC236}">
                    <a16:creationId xmlns:a16="http://schemas.microsoft.com/office/drawing/2014/main" id="{C68A97E8-BFBC-403C-9306-43D8247E8740}"/>
                  </a:ext>
                </a:extLst>
              </p:cNvPr>
              <p:cNvSpPr txBox="1"/>
              <p:nvPr/>
            </p:nvSpPr>
            <p:spPr>
              <a:xfrm>
                <a:off x="5511563" y="779526"/>
                <a:ext cx="594971" cy="196977"/>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800" dirty="0"/>
                  <a:t>새 </a:t>
                </a:r>
                <a:r>
                  <a:rPr lang="ko-KR" altLang="en-US" sz="800" dirty="0" err="1"/>
                  <a:t>배송지</a:t>
                </a:r>
                <a:endParaRPr lang="en-US" sz="800" dirty="0"/>
              </a:p>
            </p:txBody>
          </p:sp>
        </p:grpSp>
      </p:grpSp>
      <p:grpSp>
        <p:nvGrpSpPr>
          <p:cNvPr id="191" name="그룹 190"/>
          <p:cNvGrpSpPr/>
          <p:nvPr/>
        </p:nvGrpSpPr>
        <p:grpSpPr>
          <a:xfrm>
            <a:off x="1190362" y="5260160"/>
            <a:ext cx="1163311" cy="154495"/>
            <a:chOff x="7764043" y="2719676"/>
            <a:chExt cx="1163311" cy="154495"/>
          </a:xfrm>
        </p:grpSpPr>
        <p:sp>
          <p:nvSpPr>
            <p:cNvPr id="192" name="TextBox 19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군부대 배송</a:t>
              </a:r>
              <a:endParaRPr lang="en-US" altLang="ko-KR" sz="700" dirty="0"/>
            </a:p>
          </p:txBody>
        </p:sp>
        <p:grpSp>
          <p:nvGrpSpPr>
            <p:cNvPr id="193"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94"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95"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204" name="Button">
            <a:extLst>
              <a:ext uri="{FF2B5EF4-FFF2-40B4-BE49-F238E27FC236}">
                <a16:creationId xmlns:a16="http://schemas.microsoft.com/office/drawing/2014/main" id="{0B50D06C-82E3-4B5D-A60E-0FEAE2474059}"/>
              </a:ext>
            </a:extLst>
          </p:cNvPr>
          <p:cNvSpPr/>
          <p:nvPr/>
        </p:nvSpPr>
        <p:spPr>
          <a:xfrm>
            <a:off x="1185840" y="3484498"/>
            <a:ext cx="1444707"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lumMod val="65000"/>
                    <a:lumOff val="35000"/>
                  </a:schemeClr>
                </a:solidFill>
              </a:rPr>
              <a:t>집</a:t>
            </a:r>
            <a:endParaRPr lang="en-US" altLang="ko-KR" sz="800" dirty="0">
              <a:solidFill>
                <a:schemeClr val="tx1">
                  <a:lumMod val="65000"/>
                  <a:lumOff val="35000"/>
                </a:schemeClr>
              </a:solidFill>
            </a:endParaRPr>
          </a:p>
        </p:txBody>
      </p:sp>
      <p:sp>
        <p:nvSpPr>
          <p:cNvPr id="205" name="Button">
            <a:extLst>
              <a:ext uri="{FF2B5EF4-FFF2-40B4-BE49-F238E27FC236}">
                <a16:creationId xmlns:a16="http://schemas.microsoft.com/office/drawing/2014/main" id="{0B50D06C-82E3-4B5D-A60E-0FEAE2474059}"/>
              </a:ext>
            </a:extLst>
          </p:cNvPr>
          <p:cNvSpPr/>
          <p:nvPr/>
        </p:nvSpPr>
        <p:spPr>
          <a:xfrm>
            <a:off x="1185840" y="3796174"/>
            <a:ext cx="1444707"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lumMod val="65000"/>
                    <a:lumOff val="35000"/>
                  </a:schemeClr>
                </a:solidFill>
              </a:rPr>
              <a:t>김주영</a:t>
            </a:r>
            <a:endParaRPr lang="en-US" altLang="ko-KR" sz="800" dirty="0">
              <a:solidFill>
                <a:schemeClr val="tx1">
                  <a:lumMod val="65000"/>
                  <a:lumOff val="35000"/>
                </a:schemeClr>
              </a:solidFill>
            </a:endParaRPr>
          </a:p>
        </p:txBody>
      </p:sp>
      <p:grpSp>
        <p:nvGrpSpPr>
          <p:cNvPr id="206" name="그룹 205"/>
          <p:cNvGrpSpPr/>
          <p:nvPr/>
        </p:nvGrpSpPr>
        <p:grpSpPr>
          <a:xfrm>
            <a:off x="2718994" y="4153023"/>
            <a:ext cx="1163311" cy="154495"/>
            <a:chOff x="7764043" y="2719676"/>
            <a:chExt cx="1163311" cy="154495"/>
          </a:xfrm>
        </p:grpSpPr>
        <p:sp>
          <p:nvSpPr>
            <p:cNvPr id="207" name="TextBox 206"/>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a:t>안심번호 </a:t>
              </a:r>
              <a:r>
                <a:rPr lang="ko-KR" altLang="en-US" sz="700" dirty="0" smtClean="0"/>
                <a:t>적용 </a:t>
              </a:r>
              <a:endParaRPr lang="en-US" altLang="ko-KR" sz="700" dirty="0"/>
            </a:p>
          </p:txBody>
        </p:sp>
        <p:sp>
          <p:nvSpPr>
            <p:cNvPr id="209"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50" name="타원 49">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52" name="타원 51">
            <a:extLst>
              <a:ext uri="{FF2B5EF4-FFF2-40B4-BE49-F238E27FC236}">
                <a16:creationId xmlns:a16="http://schemas.microsoft.com/office/drawing/2014/main" id="{5B738E7D-4CD4-4871-80BC-4FD64221440C}"/>
              </a:ext>
            </a:extLst>
          </p:cNvPr>
          <p:cNvSpPr/>
          <p:nvPr/>
        </p:nvSpPr>
        <p:spPr>
          <a:xfrm>
            <a:off x="1848952" y="5301010"/>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5" name="직사각형 4"/>
          <p:cNvSpPr/>
          <p:nvPr/>
        </p:nvSpPr>
        <p:spPr>
          <a:xfrm>
            <a:off x="128443" y="6220523"/>
            <a:ext cx="790601" cy="215444"/>
          </a:xfrm>
          <a:prstGeom prst="rect">
            <a:avLst/>
          </a:prstGeom>
        </p:spPr>
        <p:txBody>
          <a:bodyPr wrap="none">
            <a:spAutoFit/>
          </a:bodyPr>
          <a:lstStyle/>
          <a:p>
            <a:pPr lvl="0">
              <a:defRPr/>
            </a:pPr>
            <a:r>
              <a:rPr lang="ko-KR" altLang="en-US" sz="800" b="1" dirty="0" err="1">
                <a:solidFill>
                  <a:prstClr val="black"/>
                </a:solidFill>
                <a:latin typeface="맑은 고딕" panose="020B0503020000020004" pitchFamily="50" charset="-127"/>
              </a:rPr>
              <a:t>주문제품</a:t>
            </a:r>
            <a:r>
              <a:rPr lang="ko-KR" altLang="en-US" sz="800" b="1" dirty="0">
                <a:solidFill>
                  <a:prstClr val="black"/>
                </a:solidFill>
                <a:latin typeface="맑은 고딕" panose="020B0503020000020004" pitchFamily="50" charset="-127"/>
              </a:rPr>
              <a:t> </a:t>
            </a:r>
            <a:r>
              <a:rPr lang="en-US" altLang="ko-KR" sz="800" dirty="0" smtClean="0">
                <a:solidFill>
                  <a:srgbClr val="00B050"/>
                </a:solidFill>
                <a:latin typeface="맑은 고딕" panose="020B0503020000020004" pitchFamily="50" charset="-127"/>
              </a:rPr>
              <a:t>3</a:t>
            </a:r>
            <a:r>
              <a:rPr lang="ko-KR" altLang="en-US" sz="800" dirty="0" smtClean="0">
                <a:solidFill>
                  <a:srgbClr val="00B050"/>
                </a:solidFill>
                <a:latin typeface="맑은 고딕" panose="020B0503020000020004" pitchFamily="50" charset="-127"/>
              </a:rPr>
              <a:t>건</a:t>
            </a:r>
            <a:endParaRPr lang="ko-KR" altLang="en-US" sz="900" dirty="0">
              <a:solidFill>
                <a:srgbClr val="00B050"/>
              </a:solidFill>
              <a:latin typeface="맑은 고딕" panose="020B0503020000020004" pitchFamily="50" charset="-127"/>
            </a:endParaRPr>
          </a:p>
        </p:txBody>
      </p:sp>
      <p:sp>
        <p:nvSpPr>
          <p:cNvPr id="55" name="직사각형 54"/>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6" name="표 55"/>
          <p:cNvGraphicFramePr>
            <a:graphicFrameLocks noGrp="1"/>
          </p:cNvGraphicFramePr>
          <p:nvPr>
            <p:extLst>
              <p:ext uri="{D42A27DB-BD31-4B8C-83A1-F6EECF244321}">
                <p14:modId xmlns:p14="http://schemas.microsoft.com/office/powerpoint/2010/main" val="181797950"/>
              </p:ext>
            </p:extLst>
          </p:nvPr>
        </p:nvGraphicFramePr>
        <p:xfrm>
          <a:off x="6491836" y="1797804"/>
          <a:ext cx="2417917" cy="1499851"/>
        </p:xfrm>
        <a:graphic>
          <a:graphicData uri="http://schemas.openxmlformats.org/drawingml/2006/table">
            <a:tbl>
              <a:tblPr firstRow="1" bandRow="1">
                <a:tableStyleId>{2D5ABB26-0587-4C30-8999-92F81FD0307C}</a:tableStyleId>
              </a:tblPr>
              <a:tblGrid>
                <a:gridCol w="1637944">
                  <a:extLst>
                    <a:ext uri="{9D8B030D-6E8A-4147-A177-3AD203B41FA5}">
                      <a16:colId xmlns:a16="http://schemas.microsoft.com/office/drawing/2014/main" val="1827514643"/>
                    </a:ext>
                  </a:extLst>
                </a:gridCol>
                <a:gridCol w="779973">
                  <a:extLst>
                    <a:ext uri="{9D8B030D-6E8A-4147-A177-3AD203B41FA5}">
                      <a16:colId xmlns:a16="http://schemas.microsoft.com/office/drawing/2014/main" val="3409155024"/>
                    </a:ext>
                  </a:extLst>
                </a:gridCol>
              </a:tblGrid>
              <a:tr h="285936">
                <a:tc>
                  <a:txBody>
                    <a:bodyPr/>
                    <a:lstStyle/>
                    <a:p>
                      <a:r>
                        <a:rPr lang="ko-KR" altLang="en-US" sz="800" dirty="0" smtClean="0">
                          <a:solidFill>
                            <a:schemeClr val="tx1">
                              <a:lumMod val="75000"/>
                              <a:lumOff val="25000"/>
                            </a:schemeClr>
                          </a:solidFill>
                          <a:latin typeface="+mn-ea"/>
                        </a:rPr>
                        <a:t>총 </a:t>
                      </a:r>
                      <a:r>
                        <a:rPr lang="ko-KR" altLang="en-US" sz="800" dirty="0" err="1" smtClean="0">
                          <a:solidFill>
                            <a:schemeClr val="tx1">
                              <a:lumMod val="75000"/>
                              <a:lumOff val="25000"/>
                            </a:schemeClr>
                          </a:solidFill>
                          <a:latin typeface="+mn-ea"/>
                        </a:rPr>
                        <a:t>제품금액</a:t>
                      </a:r>
                      <a:r>
                        <a:rPr lang="ko-KR" altLang="en-US" sz="800" dirty="0" smtClean="0">
                          <a:solidFill>
                            <a:schemeClr val="tx1">
                              <a:lumMod val="75000"/>
                              <a:lumOff val="25000"/>
                            </a:schemeClr>
                          </a:solidFill>
                          <a:latin typeface="+mn-ea"/>
                        </a:rPr>
                        <a:t> </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63,000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1163836"/>
                  </a:ext>
                </a:extLst>
              </a:tr>
              <a:tr h="225720">
                <a:tc>
                  <a:txBody>
                    <a:bodyPr/>
                    <a:lstStyle/>
                    <a:p>
                      <a:r>
                        <a:rPr lang="ko-KR" altLang="en-US" sz="800" dirty="0" err="1" smtClean="0">
                          <a:solidFill>
                            <a:schemeClr val="tx1">
                              <a:lumMod val="75000"/>
                              <a:lumOff val="25000"/>
                            </a:schemeClr>
                          </a:solidFill>
                          <a:latin typeface="+mn-ea"/>
                        </a:rPr>
                        <a:t>할인금액</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-3,500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20797"/>
                  </a:ext>
                </a:extLst>
              </a:tr>
              <a:tr h="225720">
                <a:tc>
                  <a:txBody>
                    <a:bodyPr/>
                    <a:lstStyle/>
                    <a:p>
                      <a:r>
                        <a:rPr lang="ko-KR" altLang="en-US" sz="800" dirty="0" err="1" smtClean="0">
                          <a:solidFill>
                            <a:schemeClr val="tx1">
                              <a:lumMod val="75000"/>
                              <a:lumOff val="25000"/>
                            </a:schemeClr>
                          </a:solidFill>
                          <a:latin typeface="+mn-ea"/>
                        </a:rPr>
                        <a:t>뷰티포인트</a:t>
                      </a:r>
                      <a:r>
                        <a:rPr lang="ko-KR" altLang="en-US" sz="800" dirty="0" smtClean="0">
                          <a:solidFill>
                            <a:schemeClr val="tx1">
                              <a:lumMod val="75000"/>
                              <a:lumOff val="25000"/>
                            </a:schemeClr>
                          </a:solidFill>
                          <a:latin typeface="+mn-ea"/>
                        </a:rPr>
                        <a:t> 사용</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9389783"/>
                  </a:ext>
                </a:extLst>
              </a:tr>
              <a:tr h="181959">
                <a:tc>
                  <a:txBody>
                    <a:bodyPr/>
                    <a:lstStyle/>
                    <a:p>
                      <a:r>
                        <a:rPr lang="ko-KR" altLang="en-US" sz="800" dirty="0" err="1" smtClean="0">
                          <a:solidFill>
                            <a:schemeClr val="tx1">
                              <a:lumMod val="75000"/>
                              <a:lumOff val="25000"/>
                            </a:schemeClr>
                          </a:solidFill>
                          <a:latin typeface="+mn-ea"/>
                        </a:rPr>
                        <a:t>배송비</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089382"/>
                  </a:ext>
                </a:extLst>
              </a:tr>
              <a:tr h="1819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latin typeface="+mn-ea"/>
                        </a:rPr>
                        <a:t> ⨽</a:t>
                      </a:r>
                      <a:r>
                        <a:rPr lang="ko-KR" altLang="en-US" sz="800" dirty="0" err="1" smtClean="0">
                          <a:solidFill>
                            <a:schemeClr val="bg1">
                              <a:lumMod val="65000"/>
                            </a:schemeClr>
                          </a:solidFill>
                          <a:latin typeface="+mn-ea"/>
                        </a:rPr>
                        <a:t>쿠폰할인</a:t>
                      </a:r>
                      <a:endParaRPr lang="ko-KR" altLang="en-US" sz="800" dirty="0" smtClean="0">
                        <a:solidFill>
                          <a:schemeClr val="bg1">
                            <a:lumMod val="6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bg1">
                              <a:lumMod val="75000"/>
                            </a:schemeClr>
                          </a:solidFill>
                          <a:latin typeface="+mn-ea"/>
                        </a:rPr>
                        <a:t>-2,500</a:t>
                      </a:r>
                      <a:r>
                        <a:rPr lang="ko-KR" altLang="en-US" sz="800" dirty="0" smtClean="0">
                          <a:solidFill>
                            <a:schemeClr val="bg1">
                              <a:lumMod val="7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9377751"/>
                  </a:ext>
                </a:extLst>
              </a:tr>
              <a:tr h="335755">
                <a:tc>
                  <a:txBody>
                    <a:bodyPr/>
                    <a:lstStyle/>
                    <a:p>
                      <a:r>
                        <a:rPr lang="ko-KR" altLang="en-US" sz="800" b="1" dirty="0" smtClean="0">
                          <a:solidFill>
                            <a:schemeClr val="tx1">
                              <a:lumMod val="75000"/>
                              <a:lumOff val="25000"/>
                            </a:schemeClr>
                          </a:solidFill>
                          <a:latin typeface="+mn-ea"/>
                        </a:rPr>
                        <a:t>최종결제금액</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59,000</a:t>
                      </a:r>
                      <a:r>
                        <a:rPr lang="ko-KR" altLang="en-US" sz="800" b="1" dirty="0" smtClean="0">
                          <a:solidFill>
                            <a:schemeClr val="tx1">
                              <a:lumMod val="75000"/>
                              <a:lumOff val="25000"/>
                            </a:schemeClr>
                          </a:solidFill>
                          <a:latin typeface="+mn-ea"/>
                        </a:rPr>
                        <a:t>원</a:t>
                      </a:r>
                      <a:endParaRPr lang="en-US" altLang="ko-KR" sz="800" b="1"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523042"/>
                  </a:ext>
                </a:extLst>
              </a:tr>
            </a:tbl>
          </a:graphicData>
        </a:graphic>
      </p:graphicFrame>
      <p:grpSp>
        <p:nvGrpSpPr>
          <p:cNvPr id="57" name="그룹 56"/>
          <p:cNvGrpSpPr/>
          <p:nvPr/>
        </p:nvGrpSpPr>
        <p:grpSpPr>
          <a:xfrm>
            <a:off x="7260895" y="3212866"/>
            <a:ext cx="1571409" cy="200055"/>
            <a:chOff x="2147116" y="2122762"/>
            <a:chExt cx="1571409" cy="200055"/>
          </a:xfrm>
        </p:grpSpPr>
        <p:sp>
          <p:nvSpPr>
            <p:cNvPr id="58" name="TextBox 57">
              <a:extLst>
                <a:ext uri="{FF2B5EF4-FFF2-40B4-BE49-F238E27FC236}">
                  <a16:creationId xmlns:a16="http://schemas.microsoft.com/office/drawing/2014/main" id="{3BE96798-3229-41C7-9D93-18E637BBD588}"/>
                </a:ext>
              </a:extLst>
            </p:cNvPr>
            <p:cNvSpPr txBox="1"/>
            <p:nvPr/>
          </p:nvSpPr>
          <p:spPr>
            <a:xfrm>
              <a:off x="2147116" y="2122762"/>
              <a:ext cx="1512168" cy="200055"/>
            </a:xfrm>
            <a:prstGeom prst="rect">
              <a:avLst/>
            </a:prstGeom>
            <a:noFill/>
          </p:spPr>
          <p:txBody>
            <a:bodyPr wrap="square" rtlCol="0">
              <a:spAutoFit/>
            </a:bodyPr>
            <a:lstStyle/>
            <a:p>
              <a:pPr algn="r"/>
              <a:r>
                <a:rPr lang="ko-KR" altLang="en-US" sz="700" dirty="0" err="1" smtClean="0">
                  <a:solidFill>
                    <a:schemeClr val="bg1">
                      <a:lumMod val="65000"/>
                    </a:schemeClr>
                  </a:solidFill>
                  <a:latin typeface="+mn-ea"/>
                </a:rPr>
                <a:t>적립예정</a:t>
              </a:r>
              <a:r>
                <a:rPr lang="ko-KR" altLang="en-US" sz="700" dirty="0" smtClean="0">
                  <a:solidFill>
                    <a:schemeClr val="bg1">
                      <a:lumMod val="65000"/>
                    </a:schemeClr>
                  </a:solidFill>
                  <a:latin typeface="+mn-ea"/>
                </a:rPr>
                <a:t> </a:t>
              </a:r>
              <a:r>
                <a:rPr lang="ko-KR" altLang="en-US" sz="700" dirty="0" err="1">
                  <a:solidFill>
                    <a:schemeClr val="bg1">
                      <a:lumMod val="65000"/>
                    </a:schemeClr>
                  </a:solidFill>
                  <a:latin typeface="+mn-ea"/>
                </a:rPr>
                <a:t>뷰티포인트</a:t>
              </a:r>
              <a:r>
                <a:rPr lang="ko-KR" altLang="en-US" sz="700" dirty="0">
                  <a:solidFill>
                    <a:schemeClr val="bg1">
                      <a:lumMod val="65000"/>
                    </a:schemeClr>
                  </a:solidFill>
                  <a:latin typeface="+mn-ea"/>
                </a:rPr>
                <a:t> </a:t>
              </a:r>
              <a:r>
                <a:rPr lang="en-US" altLang="ko-KR" sz="700" dirty="0" smtClean="0">
                  <a:solidFill>
                    <a:srgbClr val="00B050"/>
                  </a:solidFill>
                  <a:latin typeface="+mn-ea"/>
                </a:rPr>
                <a:t>590P</a:t>
              </a:r>
              <a:endParaRPr lang="ko-KR" altLang="en-US" sz="700" dirty="0">
                <a:solidFill>
                  <a:srgbClr val="00B050"/>
                </a:solidFill>
                <a:latin typeface="+mn-ea"/>
              </a:endParaRPr>
            </a:p>
          </p:txBody>
        </p:sp>
        <p:sp>
          <p:nvSpPr>
            <p:cNvPr id="61" name="타원 60">
              <a:extLst>
                <a:ext uri="{FF2B5EF4-FFF2-40B4-BE49-F238E27FC236}">
                  <a16:creationId xmlns:a16="http://schemas.microsoft.com/office/drawing/2014/main" id="{5B738E7D-4CD4-4871-80BC-4FD64221440C}"/>
                </a:ext>
              </a:extLst>
            </p:cNvPr>
            <p:cNvSpPr/>
            <p:nvPr/>
          </p:nvSpPr>
          <p:spPr>
            <a:xfrm>
              <a:off x="3600044" y="2163550"/>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2" name="TextBox 61">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73" name="사각형: 둥근 모서리 152">
            <a:extLst>
              <a:ext uri="{FF2B5EF4-FFF2-40B4-BE49-F238E27FC236}">
                <a16:creationId xmlns:a16="http://schemas.microsoft.com/office/drawing/2014/main" id="{52FF6B1F-4512-47B6-B005-84C9CDC09FEA}"/>
              </a:ext>
            </a:extLst>
          </p:cNvPr>
          <p:cNvSpPr/>
          <p:nvPr/>
        </p:nvSpPr>
        <p:spPr>
          <a:xfrm>
            <a:off x="2693630" y="3513638"/>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sp>
        <p:nvSpPr>
          <p:cNvPr id="89" name="Button">
            <a:extLst>
              <a:ext uri="{FF2B5EF4-FFF2-40B4-BE49-F238E27FC236}">
                <a16:creationId xmlns:a16="http://schemas.microsoft.com/office/drawing/2014/main" id="{0B50D06C-82E3-4B5D-A60E-0FEAE2474059}"/>
              </a:ext>
            </a:extLst>
          </p:cNvPr>
          <p:cNvSpPr/>
          <p:nvPr/>
        </p:nvSpPr>
        <p:spPr>
          <a:xfrm>
            <a:off x="1185842" y="4545279"/>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a:solidFill>
                  <a:schemeClr val="tx1">
                    <a:lumMod val="65000"/>
                    <a:lumOff val="35000"/>
                  </a:schemeClr>
                </a:solidFill>
              </a:rPr>
              <a:t>04382</a:t>
            </a:r>
          </a:p>
        </p:txBody>
      </p:sp>
      <p:sp>
        <p:nvSpPr>
          <p:cNvPr id="90" name="Button">
            <a:extLst>
              <a:ext uri="{FF2B5EF4-FFF2-40B4-BE49-F238E27FC236}">
                <a16:creationId xmlns:a16="http://schemas.microsoft.com/office/drawing/2014/main" id="{0B50D06C-82E3-4B5D-A60E-0FEAE2474059}"/>
              </a:ext>
            </a:extLst>
          </p:cNvPr>
          <p:cNvSpPr/>
          <p:nvPr/>
        </p:nvSpPr>
        <p:spPr>
          <a:xfrm>
            <a:off x="1185840" y="4788351"/>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a:solidFill>
                  <a:schemeClr val="tx1">
                    <a:lumMod val="65000"/>
                    <a:lumOff val="35000"/>
                  </a:schemeClr>
                </a:solidFill>
              </a:rPr>
              <a:t>서울특별시 용산구 </a:t>
            </a:r>
            <a:r>
              <a:rPr lang="ko-KR" altLang="en-US" sz="800" dirty="0" err="1">
                <a:solidFill>
                  <a:schemeClr val="tx1">
                    <a:lumMod val="65000"/>
                    <a:lumOff val="35000"/>
                  </a:schemeClr>
                </a:solidFill>
              </a:rPr>
              <a:t>한강대로</a:t>
            </a:r>
            <a:r>
              <a:rPr lang="ko-KR" altLang="en-US" sz="800" dirty="0">
                <a:solidFill>
                  <a:schemeClr val="tx1">
                    <a:lumMod val="65000"/>
                    <a:lumOff val="35000"/>
                  </a:schemeClr>
                </a:solidFill>
              </a:rPr>
              <a:t> </a:t>
            </a:r>
            <a:r>
              <a:rPr lang="en-US" altLang="ko-KR" sz="800" dirty="0">
                <a:solidFill>
                  <a:schemeClr val="tx1">
                    <a:lumMod val="65000"/>
                    <a:lumOff val="35000"/>
                  </a:schemeClr>
                </a:solidFill>
              </a:rPr>
              <a:t>28</a:t>
            </a:r>
            <a:r>
              <a:rPr lang="ko-KR" altLang="en-US" sz="800" dirty="0">
                <a:solidFill>
                  <a:schemeClr val="tx1">
                    <a:lumMod val="65000"/>
                    <a:lumOff val="35000"/>
                  </a:schemeClr>
                </a:solidFill>
              </a:rPr>
              <a:t>길</a:t>
            </a:r>
            <a:endParaRPr lang="en-US" altLang="ko-KR" sz="800" dirty="0">
              <a:solidFill>
                <a:schemeClr val="tx1">
                  <a:lumMod val="65000"/>
                  <a:lumOff val="35000"/>
                </a:schemeClr>
              </a:solidFill>
            </a:endParaRPr>
          </a:p>
        </p:txBody>
      </p:sp>
      <p:sp>
        <p:nvSpPr>
          <p:cNvPr id="91" name="사각형: 둥근 모서리 126">
            <a:extLst>
              <a:ext uri="{FF2B5EF4-FFF2-40B4-BE49-F238E27FC236}">
                <a16:creationId xmlns:a16="http://schemas.microsoft.com/office/drawing/2014/main" id="{49B85BB9-69AD-4518-B033-F7188936D4BF}"/>
              </a:ext>
            </a:extLst>
          </p:cNvPr>
          <p:cNvSpPr/>
          <p:nvPr/>
        </p:nvSpPr>
        <p:spPr>
          <a:xfrm>
            <a:off x="1939101" y="4533713"/>
            <a:ext cx="639975" cy="217606"/>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b="1" dirty="0">
                <a:solidFill>
                  <a:schemeClr val="bg1"/>
                </a:solidFill>
              </a:rPr>
              <a:t>주소검색</a:t>
            </a:r>
            <a:endParaRPr lang="en-US" sz="800" b="1" dirty="0">
              <a:solidFill>
                <a:schemeClr val="bg1"/>
              </a:solidFill>
            </a:endParaRPr>
          </a:p>
        </p:txBody>
      </p:sp>
      <p:sp>
        <p:nvSpPr>
          <p:cNvPr id="92" name="직사각형 91"/>
          <p:cNvSpPr/>
          <p:nvPr/>
        </p:nvSpPr>
        <p:spPr>
          <a:xfrm>
            <a:off x="66396" y="506269"/>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Button">
            <a:extLst>
              <a:ext uri="{FF2B5EF4-FFF2-40B4-BE49-F238E27FC236}">
                <a16:creationId xmlns:a16="http://schemas.microsoft.com/office/drawing/2014/main" id="{0B50D06C-82E3-4B5D-A60E-0FEAE2474059}"/>
              </a:ext>
            </a:extLst>
          </p:cNvPr>
          <p:cNvSpPr/>
          <p:nvPr/>
        </p:nvSpPr>
        <p:spPr>
          <a:xfrm>
            <a:off x="2820063" y="1484646"/>
            <a:ext cx="3286241" cy="4487529"/>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93" name="모서리가 둥근 직사각형 92"/>
          <p:cNvSpPr/>
          <p:nvPr/>
        </p:nvSpPr>
        <p:spPr>
          <a:xfrm>
            <a:off x="2940943" y="1969274"/>
            <a:ext cx="3041078" cy="913813"/>
          </a:xfrm>
          <a:prstGeom prst="roundRect">
            <a:avLst>
              <a:gd name="adj" fmla="val 0"/>
            </a:avLst>
          </a:prstGeom>
          <a:noFill/>
          <a:ln w="19050">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a:off x="2921515" y="1979543"/>
            <a:ext cx="2234907" cy="707886"/>
          </a:xfrm>
          <a:prstGeom prst="rect">
            <a:avLst/>
          </a:prstGeom>
        </p:spPr>
        <p:txBody>
          <a:bodyPr wrap="non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a:t>
            </a:r>
            <a:endParaRPr lang="ko-KR" altLang="en-US" sz="800" dirty="0">
              <a:latin typeface="+mn-ea"/>
            </a:endParaRPr>
          </a:p>
        </p:txBody>
      </p:sp>
      <p:sp>
        <p:nvSpPr>
          <p:cNvPr id="95" name="사각형: 둥근 모서리 152">
            <a:extLst>
              <a:ext uri="{FF2B5EF4-FFF2-40B4-BE49-F238E27FC236}">
                <a16:creationId xmlns:a16="http://schemas.microsoft.com/office/drawing/2014/main" id="{52FF6B1F-4512-47B6-B005-84C9CDC09FEA}"/>
              </a:ext>
            </a:extLst>
          </p:cNvPr>
          <p:cNvSpPr/>
          <p:nvPr/>
        </p:nvSpPr>
        <p:spPr>
          <a:xfrm>
            <a:off x="3459882" y="2020621"/>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pSp>
        <p:nvGrpSpPr>
          <p:cNvPr id="96" name="그룹 95"/>
          <p:cNvGrpSpPr/>
          <p:nvPr/>
        </p:nvGrpSpPr>
        <p:grpSpPr>
          <a:xfrm>
            <a:off x="3020142" y="2679047"/>
            <a:ext cx="1163311" cy="154495"/>
            <a:chOff x="7764043" y="2719676"/>
            <a:chExt cx="1163311" cy="154495"/>
          </a:xfrm>
        </p:grpSpPr>
        <p:sp>
          <p:nvSpPr>
            <p:cNvPr id="97" name="TextBox 96"/>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98"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99"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7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00"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101" name="모서리가 둥근 직사각형 100"/>
          <p:cNvSpPr/>
          <p:nvPr/>
        </p:nvSpPr>
        <p:spPr>
          <a:xfrm>
            <a:off x="2940943" y="2999956"/>
            <a:ext cx="3041078" cy="622232"/>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2921516" y="3008269"/>
            <a:ext cx="2846200" cy="584775"/>
          </a:xfrm>
          <a:prstGeom prst="rect">
            <a:avLst/>
          </a:prstGeom>
        </p:spPr>
        <p:txBody>
          <a:bodyPr wrap="square">
            <a:spAutoFit/>
          </a:bodyPr>
          <a:lstStyle/>
          <a:p>
            <a:r>
              <a:rPr lang="ko-KR" altLang="en-US" sz="800" b="1" dirty="0" smtClean="0">
                <a:latin typeface="+mn-ea"/>
              </a:rPr>
              <a:t>받으실 분 이름 </a:t>
            </a:r>
            <a:endParaRPr lang="en-US" altLang="ko-KR" sz="800" b="1" dirty="0" smtClean="0">
              <a:latin typeface="+mn-ea"/>
            </a:endParaRPr>
          </a:p>
          <a:p>
            <a:r>
              <a:rPr lang="en-US" altLang="ko-KR" sz="800" dirty="0" smtClean="0">
                <a:latin typeface="+mn-ea"/>
              </a:rPr>
              <a:t>010-0000-0000</a:t>
            </a:r>
            <a:endParaRPr lang="en-US" altLang="ko-KR" sz="800" dirty="0">
              <a:latin typeface="+mn-ea"/>
            </a:endParaRPr>
          </a:p>
          <a:p>
            <a:r>
              <a:rPr lang="en-US" altLang="ko-KR" sz="800" dirty="0" smtClean="0">
                <a:latin typeface="+mn-ea"/>
              </a:rPr>
              <a:t>(04382)</a:t>
            </a:r>
            <a:r>
              <a:rPr lang="ko-KR" altLang="en-US" sz="800" dirty="0" smtClean="0">
                <a:latin typeface="+mn-ea"/>
              </a:rPr>
              <a:t>서울특별시 용산구 </a:t>
            </a:r>
            <a:r>
              <a:rPr lang="ko-KR" altLang="en-US" sz="800" dirty="0" err="1" smtClean="0">
                <a:latin typeface="+mn-ea"/>
              </a:rPr>
              <a:t>한강대로</a:t>
            </a:r>
            <a:r>
              <a:rPr lang="ko-KR" altLang="en-US" sz="800" dirty="0" smtClean="0">
                <a:latin typeface="+mn-ea"/>
              </a:rPr>
              <a:t> </a:t>
            </a:r>
            <a:r>
              <a:rPr lang="en-US" altLang="ko-KR" sz="800" dirty="0" smtClean="0">
                <a:latin typeface="+mn-ea"/>
              </a:rPr>
              <a:t>48</a:t>
            </a:r>
            <a:r>
              <a:rPr lang="ko-KR" altLang="en-US" sz="800" dirty="0" smtClean="0">
                <a:latin typeface="+mn-ea"/>
              </a:rPr>
              <a:t>길 </a:t>
            </a:r>
            <a:r>
              <a:rPr lang="en-US" altLang="ko-KR" sz="800" dirty="0" smtClean="0">
                <a:latin typeface="+mn-ea"/>
              </a:rPr>
              <a:t>10 </a:t>
            </a:r>
            <a:r>
              <a:rPr lang="ko-KR" altLang="en-US" sz="800" dirty="0" err="1" smtClean="0">
                <a:latin typeface="+mn-ea"/>
              </a:rPr>
              <a:t>상세주소</a:t>
            </a:r>
            <a:r>
              <a:rPr lang="ko-KR" altLang="en-US" sz="800" dirty="0" smtClean="0">
                <a:latin typeface="+mn-ea"/>
              </a:rPr>
              <a:t> 전체 출력</a:t>
            </a:r>
            <a:endParaRPr lang="ko-KR" altLang="en-US" sz="800" dirty="0">
              <a:latin typeface="+mn-ea"/>
            </a:endParaRPr>
          </a:p>
        </p:txBody>
      </p:sp>
      <p:sp>
        <p:nvSpPr>
          <p:cNvPr id="103" name="모서리가 둥근 직사각형 102"/>
          <p:cNvSpPr/>
          <p:nvPr/>
        </p:nvSpPr>
        <p:spPr>
          <a:xfrm>
            <a:off x="2940943" y="3746863"/>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직사각형 103"/>
          <p:cNvSpPr/>
          <p:nvPr/>
        </p:nvSpPr>
        <p:spPr>
          <a:xfrm>
            <a:off x="2921515" y="3756326"/>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06" name="사각형: 둥근 모서리 152">
            <a:extLst>
              <a:ext uri="{FF2B5EF4-FFF2-40B4-BE49-F238E27FC236}">
                <a16:creationId xmlns:a16="http://schemas.microsoft.com/office/drawing/2014/main" id="{52FF6B1F-4512-47B6-B005-84C9CDC09FEA}"/>
              </a:ext>
            </a:extLst>
          </p:cNvPr>
          <p:cNvSpPr/>
          <p:nvPr/>
        </p:nvSpPr>
        <p:spPr>
          <a:xfrm>
            <a:off x="3752196" y="3052695"/>
            <a:ext cx="507904" cy="129011"/>
          </a:xfrm>
          <a:prstGeom prst="roundRect">
            <a:avLst>
              <a:gd name="adj" fmla="val 0"/>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최근배송지</a:t>
            </a:r>
            <a:endParaRPr lang="en-US" sz="700" dirty="0">
              <a:solidFill>
                <a:schemeClr val="tx1"/>
              </a:solidFill>
            </a:endParaRPr>
          </a:p>
        </p:txBody>
      </p:sp>
      <p:sp>
        <p:nvSpPr>
          <p:cNvPr id="107" name="Oval 611">
            <a:extLst>
              <a:ext uri="{FF2B5EF4-FFF2-40B4-BE49-F238E27FC236}">
                <a16:creationId xmlns:a16="http://schemas.microsoft.com/office/drawing/2014/main" id="{8A3723C9-7A64-4677-9B95-EBFFA02C0DC4}"/>
              </a:ext>
            </a:extLst>
          </p:cNvPr>
          <p:cNvSpPr>
            <a:spLocks noChangeArrowheads="1"/>
          </p:cNvSpPr>
          <p:nvPr/>
        </p:nvSpPr>
        <p:spPr bwMode="auto">
          <a:xfrm>
            <a:off x="2829736" y="183974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08" name="TextBox 107">
            <a:extLst>
              <a:ext uri="{FF2B5EF4-FFF2-40B4-BE49-F238E27FC236}">
                <a16:creationId xmlns:a16="http://schemas.microsoft.com/office/drawing/2014/main" id="{DFCC9179-B047-45A0-8307-49C9649CF836}"/>
              </a:ext>
            </a:extLst>
          </p:cNvPr>
          <p:cNvSpPr txBox="1"/>
          <p:nvPr/>
        </p:nvSpPr>
        <p:spPr>
          <a:xfrm>
            <a:off x="5608547" y="1979284"/>
            <a:ext cx="560706" cy="215444"/>
          </a:xfrm>
          <a:prstGeom prst="rect">
            <a:avLst/>
          </a:prstGeom>
          <a:noFill/>
        </p:spPr>
        <p:txBody>
          <a:bodyPr wrap="square" rtlCol="0">
            <a:spAutoFit/>
          </a:bodyPr>
          <a:lstStyle/>
          <a:p>
            <a:r>
              <a:rPr lang="ko-KR" altLang="en-US" sz="800" dirty="0" smtClean="0">
                <a:solidFill>
                  <a:schemeClr val="tx1">
                    <a:lumMod val="75000"/>
                    <a:lumOff val="25000"/>
                  </a:schemeClr>
                </a:solidFill>
                <a:latin typeface="+mn-ea"/>
              </a:rPr>
              <a:t>수정</a:t>
            </a:r>
            <a:endParaRPr lang="ko-KR" altLang="en-US" sz="800" dirty="0">
              <a:solidFill>
                <a:schemeClr val="tx1">
                  <a:lumMod val="75000"/>
                  <a:lumOff val="25000"/>
                </a:schemeClr>
              </a:solidFill>
              <a:latin typeface="+mn-ea"/>
            </a:endParaRPr>
          </a:p>
        </p:txBody>
      </p:sp>
      <p:sp>
        <p:nvSpPr>
          <p:cNvPr id="109" name="TextBox 108">
            <a:extLst>
              <a:ext uri="{FF2B5EF4-FFF2-40B4-BE49-F238E27FC236}">
                <a16:creationId xmlns:a16="http://schemas.microsoft.com/office/drawing/2014/main" id="{00772701-97C6-4DDA-A57D-F88A20CEE8A6}"/>
              </a:ext>
            </a:extLst>
          </p:cNvPr>
          <p:cNvSpPr txBox="1"/>
          <p:nvPr/>
        </p:nvSpPr>
        <p:spPr>
          <a:xfrm>
            <a:off x="5301887" y="3008939"/>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10" name="TextBox 109">
            <a:extLst>
              <a:ext uri="{FF2B5EF4-FFF2-40B4-BE49-F238E27FC236}">
                <a16:creationId xmlns:a16="http://schemas.microsoft.com/office/drawing/2014/main" id="{0D0E598A-CA57-4154-A5C0-167F86BAB708}"/>
              </a:ext>
            </a:extLst>
          </p:cNvPr>
          <p:cNvSpPr txBox="1"/>
          <p:nvPr/>
        </p:nvSpPr>
        <p:spPr>
          <a:xfrm>
            <a:off x="5311412" y="3749176"/>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11" name="Oval 611">
            <a:extLst>
              <a:ext uri="{FF2B5EF4-FFF2-40B4-BE49-F238E27FC236}">
                <a16:creationId xmlns:a16="http://schemas.microsoft.com/office/drawing/2014/main" id="{8A3723C9-7A64-4677-9B95-EBFFA02C0DC4}"/>
              </a:ext>
            </a:extLst>
          </p:cNvPr>
          <p:cNvSpPr>
            <a:spLocks noChangeArrowheads="1"/>
          </p:cNvSpPr>
          <p:nvPr/>
        </p:nvSpPr>
        <p:spPr bwMode="auto">
          <a:xfrm>
            <a:off x="5484133" y="191486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4" name="직사각형 3"/>
          <p:cNvSpPr/>
          <p:nvPr/>
        </p:nvSpPr>
        <p:spPr>
          <a:xfrm>
            <a:off x="2861587" y="1540794"/>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배송지목록</a:t>
            </a:r>
            <a:endParaRPr lang="en-US" altLang="ko-KR" sz="1000" b="1" dirty="0">
              <a:latin typeface="+mn-ea"/>
            </a:endParaRPr>
          </a:p>
        </p:txBody>
      </p:sp>
      <p:sp>
        <p:nvSpPr>
          <p:cNvPr id="125" name="직사각형 124"/>
          <p:cNvSpPr/>
          <p:nvPr/>
        </p:nvSpPr>
        <p:spPr>
          <a:xfrm>
            <a:off x="5716454" y="155232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
        <p:nvSpPr>
          <p:cNvPr id="126" name="모서리가 둥근 직사각형 125"/>
          <p:cNvSpPr/>
          <p:nvPr/>
        </p:nvSpPr>
        <p:spPr>
          <a:xfrm>
            <a:off x="2935924" y="4664261"/>
            <a:ext cx="3041078" cy="840459"/>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직사각형 126"/>
          <p:cNvSpPr/>
          <p:nvPr/>
        </p:nvSpPr>
        <p:spPr>
          <a:xfrm>
            <a:off x="2916496" y="4673724"/>
            <a:ext cx="2844495" cy="830997"/>
          </a:xfrm>
          <a:prstGeom prst="rect">
            <a:avLst/>
          </a:prstGeom>
        </p:spPr>
        <p:txBody>
          <a:bodyPr wrap="square">
            <a:spAutoFit/>
          </a:bodyPr>
          <a:lstStyle/>
          <a:p>
            <a:r>
              <a:rPr lang="ko-KR" altLang="en-US" sz="800" b="1" dirty="0" err="1" smtClean="0">
                <a:latin typeface="+mn-ea"/>
              </a:rPr>
              <a:t>배송지명</a:t>
            </a:r>
            <a:endParaRPr lang="en-US" altLang="ko-KR" sz="800" b="1" dirty="0" smtClean="0">
              <a:latin typeface="+mn-ea"/>
            </a:endParaRPr>
          </a:p>
          <a:p>
            <a:endParaRPr lang="en-US" altLang="ko-KR" sz="800" b="1" dirty="0" smtClean="0">
              <a:latin typeface="+mn-ea"/>
            </a:endParaRPr>
          </a:p>
          <a:p>
            <a:r>
              <a:rPr lang="ko-KR" altLang="en-US" sz="800" b="1" dirty="0">
                <a:latin typeface="+mn-ea"/>
              </a:rPr>
              <a:t>받으실 분 이름 </a:t>
            </a:r>
            <a:endParaRPr lang="en-US" altLang="ko-KR" sz="800" b="1" dirty="0">
              <a:latin typeface="+mn-ea"/>
            </a:endParaRPr>
          </a:p>
          <a:p>
            <a:r>
              <a:rPr lang="en-US" altLang="ko-KR" sz="800" dirty="0">
                <a:latin typeface="+mn-ea"/>
              </a:rPr>
              <a:t>010-0000-0000</a:t>
            </a:r>
          </a:p>
          <a:p>
            <a:r>
              <a:rPr lang="en-US" altLang="ko-KR" sz="800" dirty="0">
                <a:latin typeface="+mn-ea"/>
              </a:rPr>
              <a:t>(04382)</a:t>
            </a:r>
            <a:r>
              <a:rPr lang="ko-KR" altLang="en-US" sz="800" dirty="0">
                <a:latin typeface="+mn-ea"/>
              </a:rPr>
              <a:t>서울특별시 용산구 </a:t>
            </a:r>
            <a:r>
              <a:rPr lang="ko-KR" altLang="en-US" sz="800" dirty="0" err="1">
                <a:latin typeface="+mn-ea"/>
              </a:rPr>
              <a:t>한강대로</a:t>
            </a:r>
            <a:r>
              <a:rPr lang="ko-KR" altLang="en-US" sz="800" dirty="0">
                <a:latin typeface="+mn-ea"/>
              </a:rPr>
              <a:t> </a:t>
            </a:r>
            <a:r>
              <a:rPr lang="en-US" altLang="ko-KR" sz="800" dirty="0">
                <a:latin typeface="+mn-ea"/>
              </a:rPr>
              <a:t>48</a:t>
            </a:r>
            <a:r>
              <a:rPr lang="ko-KR" altLang="en-US" sz="800" dirty="0">
                <a:latin typeface="+mn-ea"/>
              </a:rPr>
              <a:t>길 </a:t>
            </a:r>
            <a:r>
              <a:rPr lang="en-US" altLang="ko-KR" sz="800" dirty="0">
                <a:latin typeface="+mn-ea"/>
              </a:rPr>
              <a:t>10 </a:t>
            </a:r>
            <a:r>
              <a:rPr lang="ko-KR" altLang="en-US" sz="800" dirty="0" err="1">
                <a:latin typeface="+mn-ea"/>
              </a:rPr>
              <a:t>상세주소</a:t>
            </a:r>
            <a:r>
              <a:rPr lang="ko-KR" altLang="en-US" sz="800" dirty="0">
                <a:latin typeface="+mn-ea"/>
              </a:rPr>
              <a:t> 전체 출력</a:t>
            </a:r>
          </a:p>
        </p:txBody>
      </p:sp>
      <p:sp>
        <p:nvSpPr>
          <p:cNvPr id="128" name="TextBox 127">
            <a:extLst>
              <a:ext uri="{FF2B5EF4-FFF2-40B4-BE49-F238E27FC236}">
                <a16:creationId xmlns:a16="http://schemas.microsoft.com/office/drawing/2014/main" id="{0D0E598A-CA57-4154-A5C0-167F86BAB708}"/>
              </a:ext>
            </a:extLst>
          </p:cNvPr>
          <p:cNvSpPr txBox="1"/>
          <p:nvPr/>
        </p:nvSpPr>
        <p:spPr>
          <a:xfrm>
            <a:off x="5306393" y="4666574"/>
            <a:ext cx="740811" cy="215444"/>
          </a:xfrm>
          <a:prstGeom prst="rect">
            <a:avLst/>
          </a:prstGeom>
          <a:noFill/>
        </p:spPr>
        <p:txBody>
          <a:bodyPr wrap="square" rtlCol="0">
            <a:spAutoFit/>
          </a:bodyPr>
          <a:lstStyle/>
          <a:p>
            <a:r>
              <a:rPr lang="ko-KR" altLang="en-US" sz="800" dirty="0">
                <a:solidFill>
                  <a:schemeClr val="tx1">
                    <a:lumMod val="75000"/>
                    <a:lumOff val="25000"/>
                  </a:schemeClr>
                </a:solidFill>
                <a:latin typeface="+mn-ea"/>
              </a:rPr>
              <a:t>수정 </a:t>
            </a:r>
            <a:r>
              <a:rPr lang="en-US" altLang="ko-KR" sz="800" dirty="0">
                <a:solidFill>
                  <a:schemeClr val="tx1">
                    <a:lumMod val="75000"/>
                    <a:lumOff val="25000"/>
                  </a:schemeClr>
                </a:solidFill>
                <a:latin typeface="+mn-ea"/>
              </a:rPr>
              <a:t>| </a:t>
            </a:r>
            <a:r>
              <a:rPr lang="ko-KR" altLang="en-US" sz="800" dirty="0">
                <a:solidFill>
                  <a:schemeClr val="tx1">
                    <a:lumMod val="75000"/>
                    <a:lumOff val="25000"/>
                  </a:schemeClr>
                </a:solidFill>
                <a:latin typeface="+mn-ea"/>
              </a:rPr>
              <a:t>삭제</a:t>
            </a:r>
          </a:p>
        </p:txBody>
      </p:sp>
      <p:sp>
        <p:nvSpPr>
          <p:cNvPr id="130" name="Oval 611">
            <a:extLst>
              <a:ext uri="{FF2B5EF4-FFF2-40B4-BE49-F238E27FC236}">
                <a16:creationId xmlns:a16="http://schemas.microsoft.com/office/drawing/2014/main" id="{8A3723C9-7A64-4677-9B95-EBFFA02C0DC4}"/>
              </a:ext>
            </a:extLst>
          </p:cNvPr>
          <p:cNvSpPr>
            <a:spLocks noChangeArrowheads="1"/>
          </p:cNvSpPr>
          <p:nvPr/>
        </p:nvSpPr>
        <p:spPr bwMode="auto">
          <a:xfrm>
            <a:off x="5737780" y="302236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cxnSp>
        <p:nvCxnSpPr>
          <p:cNvPr id="8" name="직선 연결선 7"/>
          <p:cNvCxnSpPr/>
          <p:nvPr/>
        </p:nvCxnSpPr>
        <p:spPr>
          <a:xfrm>
            <a:off x="6056447" y="1968448"/>
            <a:ext cx="0" cy="48545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1" name="Oval 611">
            <a:extLst>
              <a:ext uri="{FF2B5EF4-FFF2-40B4-BE49-F238E27FC236}">
                <a16:creationId xmlns:a16="http://schemas.microsoft.com/office/drawing/2014/main" id="{8A3723C9-7A64-4677-9B95-EBFFA02C0DC4}"/>
              </a:ext>
            </a:extLst>
          </p:cNvPr>
          <p:cNvSpPr>
            <a:spLocks noChangeArrowheads="1"/>
          </p:cNvSpPr>
          <p:nvPr/>
        </p:nvSpPr>
        <p:spPr bwMode="auto">
          <a:xfrm>
            <a:off x="5556098" y="154519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32"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pSp>
        <p:nvGrpSpPr>
          <p:cNvPr id="134" name="그룹 133">
            <a:extLst>
              <a:ext uri="{FF2B5EF4-FFF2-40B4-BE49-F238E27FC236}">
                <a16:creationId xmlns:a16="http://schemas.microsoft.com/office/drawing/2014/main" id="{893A9EA9-BF48-B432-9144-9B9AC729F460}"/>
              </a:ext>
            </a:extLst>
          </p:cNvPr>
          <p:cNvGrpSpPr/>
          <p:nvPr/>
        </p:nvGrpSpPr>
        <p:grpSpPr>
          <a:xfrm>
            <a:off x="2895383" y="5586069"/>
            <a:ext cx="3106098" cy="337938"/>
            <a:chOff x="4584051" y="7799385"/>
            <a:chExt cx="2872562" cy="337938"/>
          </a:xfrm>
        </p:grpSpPr>
        <p:sp>
          <p:nvSpPr>
            <p:cNvPr id="135"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136"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선택</a:t>
              </a:r>
              <a:endParaRPr lang="ko-KR" altLang="en-US" sz="800" b="1" dirty="0">
                <a:solidFill>
                  <a:schemeClr val="bg1"/>
                </a:solidFill>
              </a:endParaRPr>
            </a:p>
          </p:txBody>
        </p:sp>
      </p:grpSp>
      <p:sp>
        <p:nvSpPr>
          <p:cNvPr id="123" name="Oval 611">
            <a:extLst>
              <a:ext uri="{FF2B5EF4-FFF2-40B4-BE49-F238E27FC236}">
                <a16:creationId xmlns:a16="http://schemas.microsoft.com/office/drawing/2014/main" id="{8A3723C9-7A64-4677-9B95-EBFFA02C0DC4}"/>
              </a:ext>
            </a:extLst>
          </p:cNvPr>
          <p:cNvSpPr>
            <a:spLocks noChangeArrowheads="1"/>
          </p:cNvSpPr>
          <p:nvPr/>
        </p:nvSpPr>
        <p:spPr bwMode="auto">
          <a:xfrm>
            <a:off x="3983635" y="566254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37" name="Oval 611">
            <a:extLst>
              <a:ext uri="{FF2B5EF4-FFF2-40B4-BE49-F238E27FC236}">
                <a16:creationId xmlns:a16="http://schemas.microsoft.com/office/drawing/2014/main" id="{8A3723C9-7A64-4677-9B95-EBFFA02C0DC4}"/>
              </a:ext>
            </a:extLst>
          </p:cNvPr>
          <p:cNvSpPr>
            <a:spLocks noChangeArrowheads="1"/>
          </p:cNvSpPr>
          <p:nvPr/>
        </p:nvSpPr>
        <p:spPr bwMode="auto">
          <a:xfrm>
            <a:off x="2827924" y="563701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38" name="직사각형 137"/>
          <p:cNvSpPr/>
          <p:nvPr/>
        </p:nvSpPr>
        <p:spPr>
          <a:xfrm>
            <a:off x="9960110" y="-1"/>
            <a:ext cx="2219539" cy="600075"/>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V0.74 240520</a:t>
            </a:r>
          </a:p>
          <a:p>
            <a:pPr marL="92075" indent="-92075">
              <a:buFont typeface="Arial" panose="020B0604020202020204" pitchFamily="34" charset="0"/>
              <a:buChar char="•"/>
            </a:pPr>
            <a:r>
              <a:rPr lang="ko-KR" altLang="en-US" sz="800" dirty="0" err="1" smtClean="0">
                <a:solidFill>
                  <a:schemeClr val="bg1"/>
                </a:solidFill>
              </a:rPr>
              <a:t>취소버튼</a:t>
            </a:r>
            <a:r>
              <a:rPr lang="ko-KR" altLang="en-US" sz="800" dirty="0" smtClean="0">
                <a:solidFill>
                  <a:schemeClr val="bg1"/>
                </a:solidFill>
              </a:rPr>
              <a:t> 추가</a:t>
            </a:r>
            <a:r>
              <a:rPr lang="en-US" altLang="ko-KR" sz="800" dirty="0" smtClean="0">
                <a:solidFill>
                  <a:schemeClr val="bg1"/>
                </a:solidFill>
              </a:rPr>
              <a:t>(0514 </a:t>
            </a:r>
            <a:r>
              <a:rPr lang="ko-KR" altLang="en-US" sz="800" dirty="0" err="1" smtClean="0">
                <a:solidFill>
                  <a:schemeClr val="bg1"/>
                </a:solidFill>
              </a:rPr>
              <a:t>정효진님께</a:t>
            </a:r>
            <a:r>
              <a:rPr lang="en-US" altLang="ko-KR" sz="800" dirty="0" smtClean="0">
                <a:solidFill>
                  <a:schemeClr val="bg1"/>
                </a:solidFill>
              </a:rPr>
              <a:t> </a:t>
            </a:r>
            <a:r>
              <a:rPr lang="ko-KR" altLang="en-US" sz="800" dirty="0" smtClean="0">
                <a:solidFill>
                  <a:schemeClr val="bg1"/>
                </a:solidFill>
              </a:rPr>
              <a:t>하단 버튼 공통 정책 확인하여 수정</a:t>
            </a:r>
            <a:r>
              <a:rPr lang="en-US" altLang="ko-KR" sz="800" dirty="0" smtClean="0">
                <a:solidFill>
                  <a:schemeClr val="bg1"/>
                </a:solidFill>
              </a:rPr>
              <a:t>)</a:t>
            </a:r>
          </a:p>
        </p:txBody>
      </p:sp>
    </p:spTree>
    <p:extLst>
      <p:ext uri="{BB962C8B-B14F-4D97-AF65-F5344CB8AC3E}">
        <p14:creationId xmlns:p14="http://schemas.microsoft.com/office/powerpoint/2010/main" val="315583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9" name="표 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244753352"/>
              </p:ext>
            </p:extLst>
          </p:nvPr>
        </p:nvGraphicFramePr>
        <p:xfrm>
          <a:off x="199154" y="453435"/>
          <a:ext cx="11759337" cy="821701"/>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 </a:t>
                      </a:r>
                      <a:r>
                        <a:rPr lang="ko-KR" altLang="en-US" sz="800" b="1" spc="0" baseline="0" dirty="0" smtClean="0">
                          <a:solidFill>
                            <a:schemeClr val="bg1"/>
                          </a:solidFill>
                          <a:effectLst/>
                          <a:latin typeface="+mn-ea"/>
                          <a:ea typeface="+mn-ea"/>
                        </a:rPr>
                        <a:t>삭제</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2-2. </a:t>
                      </a:r>
                      <a:r>
                        <a:rPr lang="ko-KR" altLang="en-US" sz="800" kern="1200" spc="0" dirty="0" smtClean="0">
                          <a:solidFill>
                            <a:schemeClr val="tx1"/>
                          </a:solidFill>
                          <a:effectLst/>
                          <a:latin typeface="+mn-ea"/>
                          <a:ea typeface="+mn-ea"/>
                          <a:cs typeface="+mn-cs"/>
                        </a:rPr>
                        <a:t>삭제</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solidFill>
                          <a:latin typeface="+mn-lt"/>
                          <a:ea typeface="+mn-ea"/>
                          <a:cs typeface="+mn-cs"/>
                        </a:rPr>
                        <a:t>배송지를</a:t>
                      </a:r>
                      <a:r>
                        <a:rPr lang="ko-KR" altLang="en-US" sz="800" b="0" kern="1200" dirty="0" smtClean="0">
                          <a:solidFill>
                            <a:schemeClr val="tx1"/>
                          </a:solidFill>
                          <a:latin typeface="+mn-lt"/>
                          <a:ea typeface="+mn-ea"/>
                          <a:cs typeface="+mn-cs"/>
                        </a:rPr>
                        <a:t> 삭제하시겠습니까</a:t>
                      </a:r>
                      <a:r>
                        <a:rPr lang="en-US" altLang="ko-KR" sz="800" b="0" kern="1200" dirty="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p>
                      <a:pPr marL="85725" marR="0" lvl="0" indent="-85725" algn="l" defTabSz="914400" rtl="0" eaLnBrk="1" fontAlgn="auto" latinLnBrk="1" hangingPunct="1">
                        <a:lnSpc>
                          <a:spcPct val="100000"/>
                        </a:lnSpc>
                        <a:spcBef>
                          <a:spcPts val="0"/>
                        </a:spcBef>
                        <a:spcAft>
                          <a:spcPts val="0"/>
                        </a:spcAft>
                        <a:buClrTx/>
                        <a:buSzTx/>
                        <a:buFont typeface="Arial" panose="020B0604020202020204" pitchFamily="34" charset="0"/>
                        <a:buAutoNum type="arabicPeriod"/>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 삭제</a:t>
                      </a:r>
                      <a:endParaRPr kumimoji="0" lang="en-US" altLang="ko-KR"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bl>
          </a:graphicData>
        </a:graphic>
      </p:graphicFrame>
    </p:spTree>
    <p:extLst>
      <p:ext uri="{BB962C8B-B14F-4D97-AF65-F5344CB8AC3E}">
        <p14:creationId xmlns:p14="http://schemas.microsoft.com/office/powerpoint/2010/main" val="1639389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6"/>
          <p:cNvGraphicFramePr>
            <a:graphicFrameLocks/>
          </p:cNvGraphicFramePr>
          <p:nvPr>
            <p:extLst>
              <p:ext uri="{D42A27DB-BD31-4B8C-83A1-F6EECF244321}">
                <p14:modId xmlns:p14="http://schemas.microsoft.com/office/powerpoint/2010/main" val="4242396422"/>
              </p:ext>
            </p:extLst>
          </p:nvPr>
        </p:nvGraphicFramePr>
        <p:xfrm>
          <a:off x="65314" y="410330"/>
          <a:ext cx="5996592" cy="5959568"/>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상세 내용</a:t>
                      </a:r>
                      <a:endParaRPr kumimoji="1" lang="en-US" altLang="ko-KR" sz="800" b="1" i="0" u="none" strike="noStrike" cap="none" normalizeH="0" baseline="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0.10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2024-04-08</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a:ln>
                            <a:noFill/>
                          </a:ln>
                          <a:solidFill>
                            <a:schemeClr val="tx1"/>
                          </a:solidFill>
                          <a:effectLst/>
                          <a:latin typeface="+mn-ea"/>
                          <a:ea typeface="+mn-ea"/>
                        </a:rPr>
                        <a:t>최초 작성</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0.70</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2024-04-12</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버전 작성</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466">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a:t>
                      </a:r>
                      <a:r>
                        <a:rPr kumimoji="1" lang="en-US" altLang="ko-KR" sz="800" b="0" i="0" u="none" strike="noStrike" cap="none" normalizeH="0" baseline="0" dirty="0">
                          <a:ln>
                            <a:noFill/>
                          </a:ln>
                          <a:solidFill>
                            <a:schemeClr val="tx1"/>
                          </a:solidFill>
                          <a:effectLst/>
                          <a:latin typeface="+mn-ea"/>
                          <a:ea typeface="+mn-ea"/>
                        </a:rPr>
                        <a:t>1</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8FAADC"/>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2024-04-16</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pPr>
                      <a:r>
                        <a:rPr kumimoji="1" lang="ko-KR" altLang="en-US" sz="800" b="0" i="0" u="none" strike="noStrike" cap="none" normalizeH="0" baseline="0" dirty="0" smtClean="0">
                          <a:ln>
                            <a:noFill/>
                          </a:ln>
                          <a:solidFill>
                            <a:schemeClr val="tx1"/>
                          </a:solidFill>
                          <a:effectLst/>
                          <a:latin typeface="+mn-ea"/>
                          <a:ea typeface="+mn-ea"/>
                        </a:rPr>
                        <a:t>리뷰 시 수정사항 반영</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a:t>
                      </a:r>
                      <a:r>
                        <a:rPr kumimoji="1" lang="en-US" altLang="ko-KR" sz="800" b="0" i="0" u="none" strike="noStrike" cap="none" normalizeH="0" baseline="0" dirty="0">
                          <a:ln>
                            <a:noFill/>
                          </a:ln>
                          <a:solidFill>
                            <a:schemeClr val="tx1"/>
                          </a:solidFill>
                          <a:effectLst/>
                          <a:latin typeface="+mn-ea"/>
                          <a:ea typeface="+mn-ea"/>
                        </a:rPr>
                        <a:t>2</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smtClean="0">
                          <a:ln>
                            <a:noFill/>
                          </a:ln>
                          <a:solidFill>
                            <a:schemeClr val="tx1"/>
                          </a:solidFill>
                          <a:effectLst/>
                          <a:latin typeface="+mn-ea"/>
                          <a:ea typeface="+mn-ea"/>
                        </a:rPr>
                        <a:t>2024-04-22</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주문완료</a:t>
                      </a:r>
                      <a:r>
                        <a:rPr kumimoji="1" lang="en-US" altLang="ko-KR" sz="800" b="1" i="0" u="none" strike="noStrike" cap="none" normalizeH="0" baseline="0" dirty="0" smtClean="0">
                          <a:ln>
                            <a:noFill/>
                          </a:ln>
                          <a:solidFill>
                            <a:schemeClr val="tx1"/>
                          </a:solidFill>
                          <a:effectLst/>
                          <a:latin typeface="+mn-ea"/>
                          <a:ea typeface="+mn-ea"/>
                        </a:rPr>
                        <a:t>, </a:t>
                      </a:r>
                      <a:r>
                        <a:rPr kumimoji="1" lang="ko-KR" altLang="en-US" sz="800" b="1" i="0" u="none" strike="noStrike" cap="none" normalizeH="0" baseline="0" dirty="0" err="1" smtClean="0">
                          <a:ln>
                            <a:noFill/>
                          </a:ln>
                          <a:solidFill>
                            <a:schemeClr val="tx1"/>
                          </a:solidFill>
                          <a:effectLst/>
                          <a:latin typeface="+mn-ea"/>
                          <a:ea typeface="+mn-ea"/>
                        </a:rPr>
                        <a:t>주문실패</a:t>
                      </a:r>
                      <a:endParaRPr kumimoji="1" lang="en-US" altLang="ko-KR" sz="800" b="1" i="0" u="none" strike="noStrike" cap="none" normalizeH="0" baseline="0" dirty="0" smtClean="0">
                        <a:ln>
                          <a:noFill/>
                        </a:ln>
                        <a:solidFill>
                          <a:schemeClr val="tx1"/>
                        </a:solidFill>
                        <a:effectLst/>
                        <a:latin typeface="+mn-ea"/>
                        <a:ea typeface="+mn-ea"/>
                      </a:endParaRPr>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페이지 추가</a:t>
                      </a:r>
                      <a:endParaRPr kumimoji="1" lang="en-US" altLang="ko-KR" sz="800" b="1"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kumimoji="1" lang="en-US" altLang="ko-KR" sz="800" b="0" i="0" u="none" strike="noStrike" cap="none" normalizeH="0" baseline="0" dirty="0" smtClean="0">
                          <a:ln>
                            <a:noFill/>
                          </a:ln>
                          <a:solidFill>
                            <a:schemeClr val="tx1"/>
                          </a:solidFill>
                          <a:effectLst/>
                          <a:latin typeface="+mn-ea"/>
                          <a:ea typeface="+mn-ea"/>
                        </a:rPr>
                        <a:t>17</a:t>
                      </a:r>
                      <a:r>
                        <a:rPr kumimoji="1" lang="ko-KR" altLang="en-US" sz="800" b="0" i="0" u="none" strike="noStrike" cap="none" normalizeH="0" baseline="0" dirty="0" smtClean="0">
                          <a:ln>
                            <a:noFill/>
                          </a:ln>
                          <a:solidFill>
                            <a:schemeClr val="tx1"/>
                          </a:solidFill>
                          <a:effectLst/>
                          <a:latin typeface="+mn-ea"/>
                          <a:ea typeface="+mn-ea"/>
                        </a:rPr>
                        <a:t>일 캠페인 회의 협의 내용에 따라 주문서 </a:t>
                      </a:r>
                      <a:r>
                        <a:rPr kumimoji="1" lang="ko-KR" altLang="en-US" sz="800" b="0" i="0" u="none" strike="noStrike" cap="none" normalizeH="0" baseline="0" dirty="0" err="1" smtClean="0">
                          <a:ln>
                            <a:noFill/>
                          </a:ln>
                          <a:solidFill>
                            <a:schemeClr val="tx1"/>
                          </a:solidFill>
                          <a:effectLst/>
                          <a:latin typeface="+mn-ea"/>
                          <a:ea typeface="+mn-ea"/>
                        </a:rPr>
                        <a:t>주문제품</a:t>
                      </a:r>
                      <a:r>
                        <a:rPr kumimoji="1" lang="ko-KR" altLang="en-US" sz="800" b="0" i="0" u="none" strike="noStrike" cap="none" normalizeH="0" baseline="0" dirty="0" smtClean="0">
                          <a:ln>
                            <a:noFill/>
                          </a:ln>
                          <a:solidFill>
                            <a:schemeClr val="tx1"/>
                          </a:solidFill>
                          <a:effectLst/>
                          <a:latin typeface="+mn-ea"/>
                          <a:ea typeface="+mn-ea"/>
                        </a:rPr>
                        <a:t> 영역 제품별 </a:t>
                      </a:r>
                      <a:r>
                        <a:rPr kumimoji="1" lang="ko-KR" altLang="en-US" sz="800" b="0" i="0" u="none" strike="noStrike" cap="none" normalizeH="0" baseline="0" dirty="0" err="1" smtClean="0">
                          <a:ln>
                            <a:noFill/>
                          </a:ln>
                          <a:solidFill>
                            <a:schemeClr val="tx1"/>
                          </a:solidFill>
                          <a:effectLst/>
                          <a:latin typeface="+mn-ea"/>
                          <a:ea typeface="+mn-ea"/>
                        </a:rPr>
                        <a:t>할인적용</a:t>
                      </a:r>
                      <a:r>
                        <a:rPr kumimoji="1" lang="ko-KR" altLang="en-US" sz="800" b="0" i="0" u="none" strike="noStrike" cap="none" normalizeH="0" baseline="0" dirty="0" smtClean="0">
                          <a:ln>
                            <a:noFill/>
                          </a:ln>
                          <a:solidFill>
                            <a:schemeClr val="tx1"/>
                          </a:solidFill>
                          <a:effectLst/>
                          <a:latin typeface="+mn-ea"/>
                          <a:ea typeface="+mn-ea"/>
                        </a:rPr>
                        <a:t> 내역 삭제</a:t>
                      </a:r>
                      <a:endParaRPr kumimoji="1" lang="en-US" altLang="ko-KR" sz="800" b="0" i="0" u="none" strike="noStrike" cap="none" normalizeH="0" baseline="0" dirty="0" smtClean="0">
                        <a:ln>
                          <a:noFill/>
                        </a:ln>
                        <a:solidFill>
                          <a:schemeClr val="tx1"/>
                        </a:solidFill>
                        <a:effectLst/>
                        <a:latin typeface="+mn-ea"/>
                        <a:ea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smtClean="0">
                          <a:solidFill>
                            <a:schemeClr val="tx1"/>
                          </a:solidFill>
                          <a:latin typeface="+mn-ea"/>
                        </a:rPr>
                        <a:t>제품 </a:t>
                      </a:r>
                      <a:r>
                        <a:rPr kumimoji="1" lang="ko-KR" altLang="en-US" sz="800" dirty="0" err="1" smtClean="0">
                          <a:solidFill>
                            <a:schemeClr val="tx1"/>
                          </a:solidFill>
                          <a:latin typeface="+mn-ea"/>
                        </a:rPr>
                        <a:t>증정품</a:t>
                      </a:r>
                      <a:r>
                        <a:rPr kumimoji="1" lang="ko-KR" altLang="en-US" sz="800" dirty="0" smtClean="0">
                          <a:solidFill>
                            <a:schemeClr val="tx1"/>
                          </a:solidFill>
                          <a:latin typeface="+mn-ea"/>
                        </a:rPr>
                        <a:t> </a:t>
                      </a:r>
                      <a:r>
                        <a:rPr kumimoji="1" lang="ko-KR" altLang="en-US" sz="800" dirty="0" err="1" smtClean="0">
                          <a:solidFill>
                            <a:schemeClr val="tx1"/>
                          </a:solidFill>
                          <a:latin typeface="+mn-ea"/>
                        </a:rPr>
                        <a:t>주문제품</a:t>
                      </a:r>
                      <a:r>
                        <a:rPr kumimoji="1" lang="ko-KR" altLang="en-US" sz="800" dirty="0" smtClean="0">
                          <a:solidFill>
                            <a:schemeClr val="tx1"/>
                          </a:solidFill>
                          <a:latin typeface="+mn-ea"/>
                        </a:rPr>
                        <a:t> 목록에서 삭제하고 쿠폰 적용 영역 하단으로 이동</a:t>
                      </a:r>
                      <a:endParaRPr kumimoji="1" lang="en-US" altLang="ko-KR" sz="800" dirty="0" smtClean="0">
                        <a:solidFill>
                          <a:schemeClr val="tx1"/>
                        </a:solidFill>
                        <a:latin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err="1" smtClean="0">
                          <a:solidFill>
                            <a:schemeClr val="tx1"/>
                          </a:solidFill>
                          <a:latin typeface="+mn-ea"/>
                        </a:rPr>
                        <a:t>결제정보에</a:t>
                      </a:r>
                      <a:r>
                        <a:rPr kumimoji="1" lang="ko-KR" altLang="en-US" sz="800" dirty="0" smtClean="0">
                          <a:solidFill>
                            <a:schemeClr val="tx1"/>
                          </a:solidFill>
                          <a:latin typeface="+mn-ea"/>
                        </a:rPr>
                        <a:t> </a:t>
                      </a:r>
                      <a:r>
                        <a:rPr kumimoji="1" lang="ko-KR" altLang="en-US" sz="800" dirty="0" err="1" smtClean="0">
                          <a:solidFill>
                            <a:schemeClr val="tx1"/>
                          </a:solidFill>
                          <a:latin typeface="+mn-ea"/>
                        </a:rPr>
                        <a:t>할인금액</a:t>
                      </a:r>
                      <a:r>
                        <a:rPr kumimoji="1" lang="en-US" altLang="ko-KR" sz="800" dirty="0" smtClean="0">
                          <a:solidFill>
                            <a:schemeClr val="tx1"/>
                          </a:solidFill>
                          <a:latin typeface="+mn-ea"/>
                        </a:rPr>
                        <a:t>, </a:t>
                      </a: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안내 영역 수정</a:t>
                      </a:r>
                      <a:endParaRPr kumimoji="1" lang="en-US" altLang="ko-KR" sz="800" dirty="0" smtClean="0">
                        <a:solidFill>
                          <a:schemeClr val="tx1"/>
                        </a:solidFill>
                        <a:latin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85725" algn="l"/>
                        </a:tabLst>
                        <a:defRPr/>
                      </a:pPr>
                      <a:r>
                        <a:rPr kumimoji="1" lang="ko-KR" altLang="en-US" sz="800" dirty="0" err="1" smtClean="0">
                          <a:solidFill>
                            <a:schemeClr val="tx1"/>
                          </a:solidFill>
                          <a:latin typeface="+mn-ea"/>
                        </a:rPr>
                        <a:t>결제정보에</a:t>
                      </a:r>
                      <a:r>
                        <a:rPr kumimoji="1" lang="ko-KR" altLang="en-US" sz="800" dirty="0" smtClean="0">
                          <a:solidFill>
                            <a:schemeClr val="tx1"/>
                          </a:solidFill>
                          <a:latin typeface="+mn-ea"/>
                        </a:rPr>
                        <a:t> </a:t>
                      </a:r>
                      <a:r>
                        <a:rPr kumimoji="1" lang="ko-KR" altLang="en-US" sz="800" dirty="0" err="1" smtClean="0">
                          <a:solidFill>
                            <a:schemeClr val="tx1"/>
                          </a:solidFill>
                          <a:latin typeface="+mn-ea"/>
                        </a:rPr>
                        <a:t>뷰티포인트</a:t>
                      </a:r>
                      <a:r>
                        <a:rPr kumimoji="1" lang="ko-KR" altLang="en-US" sz="800" dirty="0" smtClean="0">
                          <a:solidFill>
                            <a:schemeClr val="tx1"/>
                          </a:solidFill>
                          <a:latin typeface="+mn-ea"/>
                        </a:rPr>
                        <a:t> 혜택 영역 추가</a:t>
                      </a:r>
                      <a:endParaRPr kumimoji="1" lang="en-US" altLang="ko-KR" sz="800" dirty="0" smtClean="0">
                        <a:solidFill>
                          <a:schemeClr val="tx1"/>
                        </a:solidFill>
                        <a:latin typeface="+mn-ea"/>
                      </a:endParaRPr>
                    </a:p>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None/>
                        <a:tabLst>
                          <a:tab pos="85725" algn="l"/>
                        </a:tabLst>
                        <a:defRPr/>
                      </a:pPr>
                      <a:r>
                        <a:rPr lang="ko-KR" altLang="en-US" sz="800" b="1" dirty="0" err="1" smtClean="0"/>
                        <a:t>뷰티포인트</a:t>
                      </a:r>
                      <a:r>
                        <a:rPr lang="ko-KR" altLang="en-US" sz="800" b="1" dirty="0" smtClean="0"/>
                        <a:t> 혜택 안내</a:t>
                      </a:r>
                      <a:endParaRPr lang="en-US" altLang="ko-KR" sz="800" b="1" dirty="0" smtClean="0"/>
                    </a:p>
                    <a:p>
                      <a:pPr marL="92075" marR="0" lvl="0" indent="-92075" algn="l" defTabSz="914400" rtl="0" eaLnBrk="1" fontAlgn="base" latinLnBrk="1" hangingPunct="1">
                        <a:lnSpc>
                          <a:spcPct val="130000"/>
                        </a:lnSpc>
                        <a:spcBef>
                          <a:spcPct val="0"/>
                        </a:spcBef>
                        <a:spcAft>
                          <a:spcPct val="0"/>
                        </a:spcAft>
                        <a:buClrTx/>
                        <a:buSzTx/>
                        <a:buFont typeface="Arial" panose="020B0604020202020204" pitchFamily="34" charset="0"/>
                        <a:buChar char="•"/>
                        <a:tabLst>
                          <a:tab pos="92075" algn="l"/>
                        </a:tabLst>
                        <a:defRPr/>
                      </a:pPr>
                      <a:r>
                        <a:rPr lang="ko-KR" altLang="en-US" sz="800" b="0" dirty="0" smtClean="0"/>
                        <a:t>내용 수정</a:t>
                      </a:r>
                      <a:endParaRPr kumimoji="1" lang="en-US" altLang="ko-KR" sz="800" b="0" dirty="0" smtClean="0">
                        <a:solidFill>
                          <a:schemeClr val="tx1"/>
                        </a:solidFill>
                        <a:latin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0.73</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2024-04-22</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90488" marR="0" lvl="0" indent="-90488"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err="1" smtClean="0">
                          <a:solidFill>
                            <a:schemeClr val="tx1"/>
                          </a:solidFill>
                          <a:latin typeface="color-emoji"/>
                        </a:rPr>
                        <a:t>뷰티포인트</a:t>
                      </a:r>
                      <a:r>
                        <a:rPr lang="ko-KR" altLang="en-US" sz="800" dirty="0" smtClean="0">
                          <a:solidFill>
                            <a:schemeClr val="tx1"/>
                          </a:solidFill>
                          <a:latin typeface="color-emoji"/>
                        </a:rPr>
                        <a:t> 혜택</a:t>
                      </a:r>
                      <a:r>
                        <a:rPr lang="en-US" altLang="ko-KR" sz="800" dirty="0" smtClean="0">
                          <a:solidFill>
                            <a:schemeClr val="tx1"/>
                          </a:solidFill>
                          <a:latin typeface="color-emoji"/>
                        </a:rPr>
                        <a:t>_</a:t>
                      </a:r>
                      <a:r>
                        <a:rPr lang="ko-KR" altLang="en-US" sz="800" dirty="0" err="1" smtClean="0">
                          <a:solidFill>
                            <a:schemeClr val="tx1"/>
                          </a:solidFill>
                          <a:latin typeface="color-emoji"/>
                        </a:rPr>
                        <a:t>리뷰적립</a:t>
                      </a:r>
                      <a:r>
                        <a:rPr lang="en-US" altLang="ko-KR" sz="800" dirty="0" smtClean="0">
                          <a:solidFill>
                            <a:schemeClr val="tx1"/>
                          </a:solidFill>
                          <a:latin typeface="color-emoji"/>
                        </a:rPr>
                        <a:t> </a:t>
                      </a:r>
                      <a:r>
                        <a:rPr lang="ko-KR" altLang="en-US" sz="800" dirty="0" smtClean="0">
                          <a:solidFill>
                            <a:schemeClr val="tx1"/>
                          </a:solidFill>
                          <a:latin typeface="color-emoji"/>
                        </a:rPr>
                        <a:t>영역 </a:t>
                      </a:r>
                      <a:r>
                        <a:rPr lang="ko-KR" altLang="en-US" sz="800" dirty="0" err="1" smtClean="0">
                          <a:solidFill>
                            <a:schemeClr val="tx1"/>
                          </a:solidFill>
                          <a:latin typeface="color-emoji"/>
                        </a:rPr>
                        <a:t>출력기준</a:t>
                      </a:r>
                      <a:r>
                        <a:rPr lang="ko-KR" altLang="en-US" sz="800" dirty="0" smtClean="0">
                          <a:solidFill>
                            <a:schemeClr val="tx1"/>
                          </a:solidFill>
                          <a:latin typeface="color-emoji"/>
                        </a:rPr>
                        <a:t> 변경</a:t>
                      </a:r>
                      <a:endParaRPr lang="en-US" altLang="ko-KR" sz="800" dirty="0" smtClean="0">
                        <a:solidFill>
                          <a:schemeClr val="tx1"/>
                        </a:solidFill>
                        <a:latin typeface="color-emoji"/>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주문완료</a:t>
                      </a:r>
                      <a:r>
                        <a:rPr kumimoji="1" lang="en-US" altLang="ko-KR" sz="800" b="1" i="0" u="none" strike="noStrike" cap="none" normalizeH="0" baseline="0" dirty="0" smtClean="0">
                          <a:ln>
                            <a:noFill/>
                          </a:ln>
                          <a:solidFill>
                            <a:schemeClr val="tx1"/>
                          </a:solidFill>
                          <a:effectLst/>
                          <a:latin typeface="+mn-ea"/>
                          <a:ea typeface="+mn-ea"/>
                        </a:rPr>
                        <a:t> </a:t>
                      </a:r>
                    </a:p>
                    <a:p>
                      <a:pPr marL="87313" marR="0" lvl="0" indent="-87313"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err="1" smtClean="0">
                          <a:solidFill>
                            <a:schemeClr val="tx1"/>
                          </a:solidFill>
                          <a:latin typeface="color-emoji"/>
                        </a:rPr>
                        <a:t>주문제품</a:t>
                      </a:r>
                      <a:r>
                        <a:rPr lang="ko-KR" altLang="en-US" sz="800" dirty="0" smtClean="0">
                          <a:solidFill>
                            <a:schemeClr val="tx1"/>
                          </a:solidFill>
                          <a:latin typeface="color-emoji"/>
                        </a:rPr>
                        <a:t> 목록 </a:t>
                      </a:r>
                      <a:r>
                        <a:rPr lang="ko-KR" altLang="en-US" sz="800" dirty="0" err="1" smtClean="0">
                          <a:solidFill>
                            <a:schemeClr val="tx1"/>
                          </a:solidFill>
                          <a:latin typeface="color-emoji"/>
                        </a:rPr>
                        <a:t>추가포인트</a:t>
                      </a:r>
                      <a:r>
                        <a:rPr lang="ko-KR" altLang="en-US" sz="800" dirty="0" smtClean="0">
                          <a:solidFill>
                            <a:schemeClr val="tx1"/>
                          </a:solidFill>
                          <a:latin typeface="color-emoji"/>
                        </a:rPr>
                        <a:t> 출력 기준 변경</a:t>
                      </a:r>
                      <a:endParaRPr lang="en-US" altLang="ko-KR" sz="800" dirty="0" smtClean="0">
                        <a:solidFill>
                          <a:schemeClr val="tx1"/>
                        </a:solidFill>
                        <a:latin typeface="color-emoji"/>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0.74</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D828B6"/>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2024-05-20</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90488" marR="0" lvl="0" indent="-90488"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err="1" smtClean="0">
                          <a:solidFill>
                            <a:schemeClr val="tx1"/>
                          </a:solidFill>
                          <a:latin typeface="color-emoji"/>
                        </a:rPr>
                        <a:t>주문제품</a:t>
                      </a:r>
                      <a:r>
                        <a:rPr lang="ko-KR" altLang="en-US" sz="800" dirty="0" smtClean="0">
                          <a:solidFill>
                            <a:schemeClr val="tx1"/>
                          </a:solidFill>
                          <a:latin typeface="color-emoji"/>
                        </a:rPr>
                        <a:t> 영역 장바구니에 맞춰 수정</a:t>
                      </a:r>
                      <a:endParaRPr lang="en-US" altLang="ko-KR" sz="800" dirty="0" smtClean="0">
                        <a:solidFill>
                          <a:schemeClr val="tx1"/>
                        </a:solidFill>
                        <a:latin typeface="color-emoji"/>
                      </a:endParaRPr>
                    </a:p>
                    <a:p>
                      <a:pPr marL="90488" marR="0" lvl="0" indent="-90488"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err="1" smtClean="0">
                          <a:solidFill>
                            <a:schemeClr val="tx1"/>
                          </a:solidFill>
                          <a:latin typeface="color-emoji"/>
                        </a:rPr>
                        <a:t>쿠폰선택</a:t>
                      </a:r>
                      <a:r>
                        <a:rPr lang="en-US" altLang="ko-KR" sz="800" dirty="0" smtClean="0">
                          <a:solidFill>
                            <a:schemeClr val="tx1"/>
                          </a:solidFill>
                          <a:latin typeface="color-emoji"/>
                        </a:rPr>
                        <a:t>, </a:t>
                      </a:r>
                      <a:r>
                        <a:rPr lang="ko-KR" altLang="en-US" sz="800" dirty="0" err="1" smtClean="0">
                          <a:solidFill>
                            <a:schemeClr val="tx1"/>
                          </a:solidFill>
                          <a:latin typeface="color-emoji"/>
                        </a:rPr>
                        <a:t>증정품</a:t>
                      </a:r>
                      <a:r>
                        <a:rPr lang="ko-KR" altLang="en-US" sz="800" dirty="0" smtClean="0">
                          <a:solidFill>
                            <a:schemeClr val="tx1"/>
                          </a:solidFill>
                          <a:latin typeface="color-emoji"/>
                        </a:rPr>
                        <a:t> 선택 정의 삭제</a:t>
                      </a:r>
                      <a:r>
                        <a:rPr lang="en-US" altLang="ko-KR" sz="800" dirty="0" smtClean="0">
                          <a:solidFill>
                            <a:schemeClr val="tx1"/>
                          </a:solidFill>
                          <a:latin typeface="color-emoji"/>
                        </a:rPr>
                        <a:t>(</a:t>
                      </a:r>
                      <a:r>
                        <a:rPr lang="ko-KR" altLang="en-US" sz="800" dirty="0" smtClean="0">
                          <a:solidFill>
                            <a:schemeClr val="tx1"/>
                          </a:solidFill>
                          <a:latin typeface="color-emoji"/>
                        </a:rPr>
                        <a:t>캠페인에서 정의</a:t>
                      </a:r>
                      <a:r>
                        <a:rPr lang="en-US" altLang="ko-KR" sz="800" dirty="0" smtClean="0">
                          <a:solidFill>
                            <a:schemeClr val="tx1"/>
                          </a:solidFill>
                          <a:latin typeface="color-emoji"/>
                        </a:rPr>
                        <a:t>)</a:t>
                      </a:r>
                    </a:p>
                    <a:p>
                      <a:pPr marL="90488" marR="0" lvl="0" indent="-90488"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smtClean="0">
                          <a:solidFill>
                            <a:schemeClr val="tx1"/>
                          </a:solidFill>
                          <a:latin typeface="color-emoji"/>
                        </a:rPr>
                        <a:t>품절 시 </a:t>
                      </a:r>
                      <a:r>
                        <a:rPr lang="ko-KR" altLang="en-US" sz="800" dirty="0" err="1" smtClean="0">
                          <a:solidFill>
                            <a:schemeClr val="tx1"/>
                          </a:solidFill>
                          <a:latin typeface="color-emoji"/>
                        </a:rPr>
                        <a:t>환불계좌</a:t>
                      </a:r>
                      <a:r>
                        <a:rPr lang="ko-KR" altLang="en-US" sz="800" dirty="0" smtClean="0">
                          <a:solidFill>
                            <a:schemeClr val="tx1"/>
                          </a:solidFill>
                          <a:latin typeface="color-emoji"/>
                        </a:rPr>
                        <a:t> 내 정보에 저장 안함</a:t>
                      </a:r>
                      <a:endParaRPr lang="en-US" altLang="ko-KR" sz="800" dirty="0" smtClean="0">
                        <a:solidFill>
                          <a:schemeClr val="tx1"/>
                        </a:solidFill>
                        <a:latin typeface="color-emoji"/>
                      </a:endParaRPr>
                    </a:p>
                    <a:p>
                      <a:pPr marL="0" marR="0" lvl="0" indent="0" algn="l" defTabSz="914400" rtl="0" eaLnBrk="1" fontAlgn="base" latinLnBrk="1" hangingPunct="1">
                        <a:lnSpc>
                          <a:spcPct val="130000"/>
                        </a:lnSpc>
                        <a:spcBef>
                          <a:spcPct val="0"/>
                        </a:spcBef>
                        <a:spcAft>
                          <a:spcPct val="0"/>
                        </a:spcAft>
                        <a:buClrTx/>
                        <a:buSzTx/>
                        <a:buFont typeface="Arial" panose="020B0604020202020204" pitchFamily="34" charset="0"/>
                        <a:buNone/>
                        <a:tabLst/>
                        <a:defRPr/>
                      </a:pPr>
                      <a:r>
                        <a:rPr lang="ko-KR" altLang="en-US" sz="800" b="1" dirty="0" err="1" smtClean="0">
                          <a:solidFill>
                            <a:schemeClr val="tx1"/>
                          </a:solidFill>
                          <a:latin typeface="color-emoji"/>
                        </a:rPr>
                        <a:t>배송지정보</a:t>
                      </a:r>
                      <a:endParaRPr lang="en-US" altLang="ko-KR" sz="800" b="1" dirty="0" smtClean="0">
                        <a:solidFill>
                          <a:schemeClr val="tx1"/>
                        </a:solidFill>
                        <a:latin typeface="color-emoji"/>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lang="ko-KR" altLang="en-US" sz="800" dirty="0" smtClean="0">
                          <a:solidFill>
                            <a:schemeClr val="tx1"/>
                          </a:solidFill>
                          <a:latin typeface="color-emoji"/>
                        </a:rPr>
                        <a:t>개인정보 </a:t>
                      </a:r>
                      <a:r>
                        <a:rPr lang="ko-KR" altLang="en-US" sz="800" dirty="0" err="1" smtClean="0">
                          <a:solidFill>
                            <a:schemeClr val="tx1"/>
                          </a:solidFill>
                          <a:latin typeface="color-emoji"/>
                        </a:rPr>
                        <a:t>수집동의</a:t>
                      </a:r>
                      <a:r>
                        <a:rPr lang="ko-KR" altLang="en-US" sz="800" dirty="0" smtClean="0">
                          <a:solidFill>
                            <a:schemeClr val="tx1"/>
                          </a:solidFill>
                          <a:latin typeface="color-emoji"/>
                        </a:rPr>
                        <a:t> 추가</a:t>
                      </a:r>
                      <a:endParaRPr lang="en-US" altLang="ko-KR" sz="800" dirty="0" smtClean="0">
                        <a:solidFill>
                          <a:schemeClr val="tx1"/>
                        </a:solidFill>
                        <a:latin typeface="color-emoji"/>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0.75</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5D2FD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2024-05-21</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1" i="0" u="none" strike="noStrike" cap="none" normalizeH="0" baseline="0" dirty="0" smtClean="0">
                          <a:ln>
                            <a:noFill/>
                          </a:ln>
                          <a:solidFill>
                            <a:schemeClr val="tx1"/>
                          </a:solidFill>
                          <a:effectLst/>
                          <a:latin typeface="+mn-ea"/>
                          <a:ea typeface="+mn-ea"/>
                        </a:rPr>
                        <a:t>결제</a:t>
                      </a:r>
                      <a:endParaRPr kumimoji="1" lang="en-US" altLang="ko-KR" sz="800" b="1" i="0" u="none" strike="noStrike" cap="none" normalizeH="0" baseline="0" dirty="0" smtClean="0">
                        <a:ln>
                          <a:noFill/>
                        </a:ln>
                        <a:solidFill>
                          <a:schemeClr val="tx1"/>
                        </a:solidFill>
                        <a:effectLst/>
                        <a:latin typeface="+mn-ea"/>
                        <a:ea typeface="+mn-ea"/>
                      </a:endParaRPr>
                    </a:p>
                    <a:p>
                      <a:pPr marL="85725" marR="0" lvl="0" indent="-85725" algn="l" defTabSz="914400" rtl="0" eaLnBrk="1" fontAlgn="base" latinLnBrk="1" hangingPunct="1">
                        <a:lnSpc>
                          <a:spcPct val="130000"/>
                        </a:lnSpc>
                        <a:spcBef>
                          <a:spcPct val="0"/>
                        </a:spcBef>
                        <a:spcAft>
                          <a:spcPct val="0"/>
                        </a:spcAft>
                        <a:buClrTx/>
                        <a:buSzTx/>
                        <a:buFont typeface="Arial" panose="020B0604020202020204"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뷰티포인트로만 결제 가능한 제품이 포함된 주문 케이스 추가</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0.76</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2024-05-28</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로그인 전 화면 삭제</a:t>
                      </a:r>
                      <a:r>
                        <a:rPr kumimoji="1" lang="en-US" altLang="ko-KR" sz="800" b="0" i="0" u="none" strike="noStrike" cap="none" normalizeH="0" baseline="0" dirty="0" smtClean="0">
                          <a:ln>
                            <a:noFill/>
                          </a:ln>
                          <a:solidFill>
                            <a:schemeClr val="tx1"/>
                          </a:solidFill>
                          <a:effectLst/>
                          <a:latin typeface="+mn-ea"/>
                          <a:ea typeface="+mn-ea"/>
                        </a:rPr>
                        <a:t>(0523 </a:t>
                      </a:r>
                      <a:r>
                        <a:rPr kumimoji="1" lang="ko-KR" altLang="en-US" sz="800" b="0" i="0" u="none" strike="noStrike" cap="none" normalizeH="0" baseline="0" dirty="0" err="1" smtClean="0">
                          <a:ln>
                            <a:noFill/>
                          </a:ln>
                          <a:solidFill>
                            <a:schemeClr val="tx1"/>
                          </a:solidFill>
                          <a:effectLst/>
                          <a:latin typeface="+mn-ea"/>
                          <a:ea typeface="+mn-ea"/>
                        </a:rPr>
                        <a:t>고하나님</a:t>
                      </a:r>
                      <a:r>
                        <a:rPr kumimoji="1" lang="ko-KR" altLang="en-US" sz="800" b="0" i="0" u="none" strike="noStrike" cap="none" normalizeH="0" baseline="0" dirty="0" smtClean="0">
                          <a:ln>
                            <a:noFill/>
                          </a:ln>
                          <a:solidFill>
                            <a:schemeClr val="tx1"/>
                          </a:solidFill>
                          <a:effectLst/>
                          <a:latin typeface="+mn-ea"/>
                          <a:ea typeface="+mn-ea"/>
                        </a:rPr>
                        <a:t> 전달</a:t>
                      </a:r>
                      <a:r>
                        <a:rPr kumimoji="1" lang="en-US" altLang="ko-KR" sz="800" b="0" i="0" u="none" strike="noStrike" cap="none" normalizeH="0" baseline="0" dirty="0" smtClean="0">
                          <a:ln>
                            <a:noFill/>
                          </a:ln>
                          <a:solidFill>
                            <a:schemeClr val="tx1"/>
                          </a:solidFill>
                          <a:effectLst/>
                          <a:latin typeface="+mn-ea"/>
                          <a:ea typeface="+mn-ea"/>
                        </a:rPr>
                        <a:t>)</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0.90</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2024-05-30</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버전 업데이트</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2024-06-11</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kumimoji="1" lang="ko-KR" altLang="en-US" sz="800" b="0" i="0" u="none" strike="noStrike" cap="none" normalizeH="0" baseline="0" dirty="0" smtClean="0">
                          <a:ln>
                            <a:noFill/>
                          </a:ln>
                          <a:solidFill>
                            <a:schemeClr val="tx1"/>
                          </a:solidFill>
                          <a:effectLst/>
                          <a:latin typeface="+mn-ea"/>
                          <a:ea typeface="+mn-ea"/>
                        </a:rPr>
                        <a:t>화면</a:t>
                      </a:r>
                      <a:r>
                        <a:rPr kumimoji="1" lang="en-US" altLang="ko-KR" sz="800" b="0" i="0" u="none" strike="noStrike" cap="none" normalizeH="0" baseline="0" dirty="0" smtClean="0">
                          <a:ln>
                            <a:noFill/>
                          </a:ln>
                          <a:solidFill>
                            <a:schemeClr val="tx1"/>
                          </a:solidFill>
                          <a:effectLst/>
                          <a:latin typeface="+mn-ea"/>
                          <a:ea typeface="+mn-ea"/>
                        </a:rPr>
                        <a:t>ID</a:t>
                      </a:r>
                      <a:r>
                        <a:rPr kumimoji="1" lang="ko-KR" altLang="en-US" sz="800" b="0" i="0" u="none" strike="noStrike" cap="none" normalizeH="0" baseline="0" dirty="0" smtClean="0">
                          <a:ln>
                            <a:noFill/>
                          </a:ln>
                          <a:solidFill>
                            <a:schemeClr val="tx1"/>
                          </a:solidFill>
                          <a:effectLst/>
                          <a:latin typeface="+mn-ea"/>
                          <a:ea typeface="+mn-ea"/>
                        </a:rPr>
                        <a:t>추가</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0.90</a:t>
                      </a: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2024-07-08</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r>
                        <a:rPr lang="ko-KR" altLang="en-US" sz="800" dirty="0" err="1" smtClean="0">
                          <a:solidFill>
                            <a:schemeClr val="tx1"/>
                          </a:solidFill>
                        </a:rPr>
                        <a:t>증정품</a:t>
                      </a:r>
                      <a:r>
                        <a:rPr lang="ko-KR" altLang="en-US" sz="800" dirty="0" smtClean="0">
                          <a:solidFill>
                            <a:schemeClr val="tx1"/>
                          </a:solidFill>
                        </a:rPr>
                        <a:t> 재고 부족 시 </a:t>
                      </a:r>
                      <a:r>
                        <a:rPr lang="en-US" altLang="ko-KR" sz="800" dirty="0" smtClean="0">
                          <a:solidFill>
                            <a:schemeClr val="tx1"/>
                          </a:solidFill>
                        </a:rPr>
                        <a:t>alert </a:t>
                      </a:r>
                      <a:r>
                        <a:rPr lang="ko-KR" altLang="en-US" sz="800" dirty="0" smtClean="0">
                          <a:solidFill>
                            <a:schemeClr val="tx1"/>
                          </a:solidFill>
                        </a:rPr>
                        <a:t>수정 </a:t>
                      </a:r>
                      <a:endParaRPr lang="en-US" altLang="ko-KR" sz="800" dirty="0" smtClean="0">
                        <a:solidFill>
                          <a:schemeClr val="tx1"/>
                        </a:solidFill>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ko-KR" altLang="en-US" sz="800" b="0" i="0" u="none" strike="noStrike" cap="none" normalizeH="0" baseline="0" dirty="0">
                        <a:ln>
                          <a:noFill/>
                        </a:ln>
                        <a:solidFill>
                          <a:schemeClr val="tx1">
                            <a:lumMod val="65000"/>
                            <a:lumOff val="35000"/>
                          </a:schemeClr>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
        <p:nvSpPr>
          <p:cNvPr id="10" name="제목 9"/>
          <p:cNvSpPr>
            <a:spLocks noGrp="1"/>
          </p:cNvSpPr>
          <p:nvPr>
            <p:ph type="ctrTitle"/>
          </p:nvPr>
        </p:nvSpPr>
        <p:spPr/>
        <p:txBody>
          <a:bodyPr/>
          <a:lstStyle/>
          <a:p>
            <a:r>
              <a:rPr lang="en-US" altLang="ko-KR" dirty="0">
                <a:ln>
                  <a:noFill/>
                </a:ln>
              </a:rPr>
              <a:t>Version History #1</a:t>
            </a:r>
            <a:endParaRPr lang="ko-KR" altLang="en-US">
              <a:ln>
                <a:noFill/>
              </a:ln>
            </a:endParaRPr>
          </a:p>
        </p:txBody>
      </p:sp>
      <p:graphicFrame>
        <p:nvGraphicFramePr>
          <p:cNvPr id="5" name="Group 56"/>
          <p:cNvGraphicFramePr>
            <a:graphicFrameLocks/>
          </p:cNvGraphicFramePr>
          <p:nvPr>
            <p:extLst>
              <p:ext uri="{D42A27DB-BD31-4B8C-83A1-F6EECF244321}">
                <p14:modId xmlns:p14="http://schemas.microsoft.com/office/powerpoint/2010/main" val="3321769018"/>
              </p:ext>
            </p:extLst>
          </p:nvPr>
        </p:nvGraphicFramePr>
        <p:xfrm>
          <a:off x="6119815" y="410330"/>
          <a:ext cx="5996592" cy="6065820"/>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a:ln>
                            <a:noFill/>
                          </a:ln>
                          <a:solidFill>
                            <a:schemeClr val="tx1"/>
                          </a:solidFill>
                          <a:effectLst/>
                          <a:latin typeface="+mn-ea"/>
                          <a:ea typeface="+mn-ea"/>
                        </a:rPr>
                        <a:t>상세 내용</a:t>
                      </a:r>
                      <a:endParaRPr kumimoji="1" lang="en-US" altLang="ko-KR" sz="800" b="1" i="0" u="none" strike="noStrike" cap="none" normalizeH="0" baseline="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2075" marR="0" lvl="0" indent="-92075" algn="l" defTabSz="914400" rtl="0" eaLnBrk="1" fontAlgn="base" latinLnBrk="1" hangingPunct="1">
                        <a:lnSpc>
                          <a:spcPct val="130000"/>
                        </a:lnSpc>
                        <a:spcBef>
                          <a:spcPct val="0"/>
                        </a:spcBef>
                        <a:spcAft>
                          <a:spcPct val="0"/>
                        </a:spcAft>
                        <a:buClrTx/>
                        <a:buSzTx/>
                        <a:buFont typeface="Arial" pitchFamily="34" charset="0"/>
                        <a:buChar char="•"/>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en-US" altLang="ko-KR" sz="800" b="0" i="0" u="none" strike="noStrike" cap="none" normalizeH="0" baseline="0" dirty="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93663" marR="0" lvl="0" indent="-93663" algn="l" defTabSz="914400" rtl="0" eaLnBrk="1" fontAlgn="base" latinLnBrk="1" hangingPunct="1">
                        <a:lnSpc>
                          <a:spcPct val="130000"/>
                        </a:lnSpc>
                        <a:spcBef>
                          <a:spcPct val="0"/>
                        </a:spcBef>
                        <a:spcAft>
                          <a:spcPct val="0"/>
                        </a:spcAft>
                        <a:buClrTx/>
                        <a:buSzTx/>
                        <a:buFont typeface="Arial" pitchFamily="34" charset="0"/>
                        <a:buChar char="•"/>
                        <a:tabLst/>
                        <a:defRPr/>
                      </a:pPr>
                      <a:endParaRPr kumimoji="1" lang="ko-KR" altLang="en-US" sz="800" b="0" i="0" u="none" strike="noStrike" cap="none" normalizeH="0" baseline="0" dirty="0">
                        <a:ln>
                          <a:noFill/>
                        </a:ln>
                        <a:solidFill>
                          <a:schemeClr val="tx1">
                            <a:lumMod val="65000"/>
                            <a:lumOff val="35000"/>
                          </a:schemeClr>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408160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배송지정보</a:t>
            </a:r>
            <a:endParaRPr lang="ko-KR" altLang="en-US" dirty="0"/>
          </a:p>
        </p:txBody>
      </p:sp>
      <p:sp>
        <p:nvSpPr>
          <p:cNvPr id="3" name="부제목 2"/>
          <p:cNvSpPr>
            <a:spLocks noGrp="1"/>
          </p:cNvSpPr>
          <p:nvPr>
            <p:ph type="subTitle" idx="1"/>
          </p:nvPr>
        </p:nvSpPr>
        <p:spPr/>
        <p:txBody>
          <a:bodyPr/>
          <a:lstStyle/>
          <a:p>
            <a:r>
              <a:rPr lang="en-US" altLang="ko-KR" dirty="0"/>
              <a:t>IN_PC_ORD_01_03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769939467"/>
              </p:ext>
            </p:extLst>
          </p:nvPr>
        </p:nvGraphicFramePr>
        <p:xfrm>
          <a:off x="9000565" y="44624"/>
          <a:ext cx="3152540" cy="71560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배송지정보</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배송지목록</a:t>
                      </a:r>
                      <a:r>
                        <a:rPr lang="ko-KR" altLang="en-US" sz="800" b="0" u="none" kern="1200" baseline="0" dirty="0" smtClean="0">
                          <a:solidFill>
                            <a:schemeClr val="tx1"/>
                          </a:solidFill>
                          <a:latin typeface="+mn-ea"/>
                          <a:ea typeface="+mn-ea"/>
                          <a:cs typeface="+mn-cs"/>
                        </a:rPr>
                        <a:t> 화면에서 수정을 선택하여 진입 시 기존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정보가 </a:t>
                      </a:r>
                      <a:r>
                        <a:rPr lang="en-US" altLang="ko-KR" sz="800" b="0" u="none" kern="1200" baseline="0" dirty="0" smtClean="0">
                          <a:solidFill>
                            <a:schemeClr val="tx1"/>
                          </a:solidFill>
                          <a:latin typeface="+mn-ea"/>
                          <a:ea typeface="+mn-ea"/>
                          <a:cs typeface="+mn-cs"/>
                        </a:rPr>
                        <a:t>default</a:t>
                      </a:r>
                      <a:r>
                        <a:rPr lang="ko-KR" altLang="en-US" sz="800" b="0" u="none" kern="1200" baseline="0" dirty="0" smtClean="0">
                          <a:solidFill>
                            <a:schemeClr val="tx1"/>
                          </a:solidFill>
                          <a:latin typeface="+mn-ea"/>
                          <a:ea typeface="+mn-ea"/>
                          <a:cs typeface="+mn-cs"/>
                        </a:rPr>
                        <a:t>로 입력된 상태</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주소검색</a:t>
                      </a:r>
                      <a:r>
                        <a:rPr lang="ko-KR" altLang="en-US" sz="800" b="0" u="none" kern="1200" baseline="0" dirty="0" smtClean="0">
                          <a:solidFill>
                            <a:schemeClr val="tx1"/>
                          </a:solidFill>
                          <a:latin typeface="+mn-ea"/>
                          <a:ea typeface="+mn-ea"/>
                          <a:cs typeface="+mn-cs"/>
                        </a:rPr>
                        <a:t> 화면에서 진입 시 입력한 주소가 출력된 상태</a:t>
                      </a:r>
                      <a:endParaRPr lang="en-US" altLang="ko-KR" sz="800" b="0" u="none" kern="1200" baseline="0" dirty="0" smtClean="0">
                        <a:solidFill>
                          <a:schemeClr val="tx1"/>
                        </a:solidFill>
                        <a:latin typeface="+mn-ea"/>
                        <a:ea typeface="+mn-ea"/>
                        <a:cs typeface="+mn-cs"/>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상세주소</a:t>
                      </a:r>
                      <a:r>
                        <a:rPr lang="ko-KR" altLang="en-US" sz="800" b="0" u="none" kern="1200" baseline="0" dirty="0" smtClean="0">
                          <a:solidFill>
                            <a:schemeClr val="tx1"/>
                          </a:solidFill>
                          <a:latin typeface="+mn-ea"/>
                          <a:ea typeface="+mn-ea"/>
                          <a:cs typeface="+mn-cs"/>
                        </a:rPr>
                        <a:t> 입력 시 상세주소까지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CU</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CU</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화면에서 진입 시 선택한 상세주소까지 출력된 상태</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err="1" smtClean="0">
                          <a:ln>
                            <a:noFill/>
                          </a:ln>
                          <a:solidFill>
                            <a:schemeClr val="tx1"/>
                          </a:solidFill>
                          <a:effectLst/>
                          <a:uLnTx/>
                          <a:uFillTx/>
                          <a:latin typeface="+mn-lt"/>
                          <a:ea typeface="+mn-ea"/>
                          <a:cs typeface="+mn-cs"/>
                        </a:rPr>
                        <a:t>배송지명</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Place holder: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최대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10</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자</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 기준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10</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자 이상 입력 불가하며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10</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자를 초과하여 입력 시도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띄어쓰기</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연속으로 두 번 입력 불가</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96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두 번째 띄어쓰기 시도 시 반응 없도록 구현</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영문</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특수문자</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ts val="96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 외 입력 시도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포커스 아웃 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validation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체크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미입력</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상태에서 포커스 아웃 시 오류 문구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CU</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CU</a:t>
                      </a:r>
                      <a:r>
                        <a:rPr lang="ko-KR" altLang="en-US" sz="800" b="0" u="none" kern="1200" baseline="0" dirty="0" err="1" smtClean="0">
                          <a:solidFill>
                            <a:schemeClr val="tx1"/>
                          </a:solidFill>
                          <a:latin typeface="+mn-ea"/>
                          <a:ea typeface="+mn-ea"/>
                          <a:cs typeface="+mn-cs"/>
                        </a:rPr>
                        <a:t>편의점픽업</a:t>
                      </a:r>
                      <a:r>
                        <a:rPr lang="ko-KR" altLang="en-US" sz="800" b="0" u="none" kern="1200" baseline="0" dirty="0" smtClean="0">
                          <a:solidFill>
                            <a:schemeClr val="tx1"/>
                          </a:solidFill>
                          <a:latin typeface="+mn-ea"/>
                          <a:ea typeface="+mn-ea"/>
                          <a:cs typeface="+mn-cs"/>
                        </a:rPr>
                        <a:t> 화면에서 진입 시 </a:t>
                      </a:r>
                      <a:r>
                        <a:rPr lang="ko-KR" altLang="en-US" sz="800" b="0" u="none" kern="1200" baseline="0" dirty="0" err="1" smtClean="0">
                          <a:solidFill>
                            <a:schemeClr val="tx1"/>
                          </a:solidFill>
                          <a:latin typeface="+mn-ea"/>
                          <a:ea typeface="+mn-ea"/>
                          <a:cs typeface="+mn-cs"/>
                        </a:rPr>
                        <a:t>배송지명</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입력영역</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미출력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받으실 분</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휴대폰번호</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받으실 분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Place holder: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최대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10</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자</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출력할 휴대폰번호 없을 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010</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만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기입력</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된 상태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주문자 정보와 동일 체크</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시 현재 주문서에 입력되어 있는 주문자 정보의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주문자명</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휴대폰번호 자동 입력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받으실 분과 휴대폰번호 입력 기능은 결제 화면의 </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1-1, 1-2 </a:t>
                      </a:r>
                      <a:r>
                        <a:rPr kumimoji="0" lang="ko-KR" altLang="en-US"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설명과 동일</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(Page ID: #####)</a:t>
                      </a: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포커스 아웃 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validation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체크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96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미입력</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오입력</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상태에서 포커스 아웃 시 오류 문구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주소</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비활성화</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상태의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input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영역과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주소검색</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버튼 클릭 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주소검색</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창 호출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4-1.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상세주소</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Place holder: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상세주소</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최대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50</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자</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92075" marR="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최대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50</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자</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입력되며</a:t>
                      </a:r>
                      <a:r>
                        <a:rPr kumimoji="0" lang="ko-KR" altLang="en-US" sz="800" b="1" i="0" u="none" strike="noStrike" kern="1200" cap="none" spc="0" normalizeH="0" baseline="0" dirty="0" smtClean="0">
                          <a:ln>
                            <a:noFill/>
                          </a:ln>
                          <a:solidFill>
                            <a:srgbClr val="C00000"/>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그 이상 입력 시도 시 반응 없도록 처리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en-US" altLang="ko-KR" sz="800" b="1" i="0" u="none" strike="noStrike" kern="1200" cap="none" spc="0" normalizeH="0" baseline="0" dirty="0" smtClean="0">
                          <a:ln>
                            <a:noFill/>
                          </a:ln>
                          <a:solidFill>
                            <a:schemeClr val="tx1"/>
                          </a:solidFill>
                          <a:effectLst/>
                          <a:uLnTx/>
                          <a:uFillTx/>
                          <a:latin typeface="+mn-lt"/>
                          <a:ea typeface="+mn-ea"/>
                          <a:cs typeface="+mn-cs"/>
                        </a:rPr>
                        <a:t>4-2. CU</a:t>
                      </a:r>
                      <a:r>
                        <a:rPr kumimoji="0" lang="ko-KR" altLang="en-US" sz="800" b="1" i="0" u="none" strike="noStrike" kern="1200" cap="none" spc="0" normalizeH="0" baseline="0" dirty="0" err="1" smtClean="0">
                          <a:ln>
                            <a:noFill/>
                          </a:ln>
                          <a:solidFill>
                            <a:schemeClr val="tx1"/>
                          </a:solidFill>
                          <a:effectLst/>
                          <a:uLnTx/>
                          <a:uFillTx/>
                          <a:latin typeface="+mn-lt"/>
                          <a:ea typeface="+mn-ea"/>
                          <a:cs typeface="+mn-cs"/>
                        </a:rPr>
                        <a:t>편의점픽업</a:t>
                      </a:r>
                      <a:r>
                        <a:rPr kumimoji="0" lang="en-US" altLang="ko-KR" sz="800" b="1" i="0" u="none" strike="noStrike" kern="1200" cap="none" spc="0" normalizeH="0" baseline="0" dirty="0" smtClean="0">
                          <a:ln>
                            <a:noFill/>
                          </a:ln>
                          <a:solidFill>
                            <a:schemeClr val="tx1"/>
                          </a:solidFill>
                          <a:effectLst/>
                          <a:uLnTx/>
                          <a:uFillTx/>
                          <a:latin typeface="+mn-lt"/>
                          <a:ea typeface="+mn-ea"/>
                          <a:cs typeface="+mn-cs"/>
                        </a:rPr>
                        <a:t>, CU</a:t>
                      </a:r>
                      <a:r>
                        <a:rPr kumimoji="0" lang="ko-KR" altLang="en-US" sz="800" b="1" i="0" u="none" strike="noStrike" kern="1200" cap="none" spc="0" normalizeH="0" baseline="0" dirty="0" err="1" smtClean="0">
                          <a:ln>
                            <a:noFill/>
                          </a:ln>
                          <a:solidFill>
                            <a:schemeClr val="tx1"/>
                          </a:solidFill>
                          <a:effectLst/>
                          <a:uLnTx/>
                          <a:uFillTx/>
                          <a:latin typeface="+mn-lt"/>
                          <a:ea typeface="+mn-ea"/>
                          <a:cs typeface="+mn-cs"/>
                        </a:rPr>
                        <a:t>편의점픽업</a:t>
                      </a:r>
                      <a:r>
                        <a:rPr kumimoji="0" lang="ko-KR" altLang="en-US" sz="800" b="1" i="0" u="none" strike="noStrike" kern="1200" cap="none" spc="0" normalizeH="0" baseline="0" dirty="0" smtClean="0">
                          <a:ln>
                            <a:noFill/>
                          </a:ln>
                          <a:solidFill>
                            <a:schemeClr val="tx1"/>
                          </a:solidFill>
                          <a:effectLst/>
                          <a:uLnTx/>
                          <a:uFillTx/>
                          <a:latin typeface="+mn-lt"/>
                          <a:ea typeface="+mn-ea"/>
                          <a:cs typeface="+mn-cs"/>
                        </a:rPr>
                        <a:t> 화면에서 편의점을 선택하여 진입</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편의점찾기</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창에서 선택한 주소가 상세주소까지 모두 입력된 상태로 비활성화</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GS</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버튼 제공</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171450" marR="0" lvl="0" indent="-85725" algn="l" defTabSz="844083" rtl="0" eaLnBrk="1" fontAlgn="auto" latinLnBrk="1" hangingPunct="1">
                        <a:lnSpc>
                          <a:spcPts val="960"/>
                        </a:lnSpc>
                        <a:spcBef>
                          <a:spcPts val="0"/>
                        </a:spcBef>
                        <a:spcAft>
                          <a:spcPts val="0"/>
                        </a:spcAft>
                        <a:buClrTx/>
                        <a:buSzTx/>
                        <a:buFontTx/>
                        <a:buChar char="-"/>
                        <a:tabLst>
                          <a:tab pos="85725" algn="l"/>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편의점검색</a:t>
                      </a:r>
                      <a:r>
                        <a:rPr lang="ko-KR" altLang="en-US" sz="800" b="0" u="none" kern="1200" baseline="0" dirty="0" smtClean="0">
                          <a:solidFill>
                            <a:schemeClr val="tx1"/>
                          </a:solidFill>
                          <a:latin typeface="+mn-ea"/>
                          <a:ea typeface="+mn-ea"/>
                          <a:cs typeface="+mn-cs"/>
                        </a:rPr>
                        <a:t> 창 호출</a:t>
                      </a:r>
                      <a:endParaRPr lang="en-US" altLang="ko-KR" sz="800" b="0" u="none" baseline="0" dirty="0" smtClean="0">
                        <a:solidFill>
                          <a:schemeClr val="tx1"/>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smtClean="0">
                          <a:ln>
                            <a:noFill/>
                          </a:ln>
                          <a:solidFill>
                            <a:schemeClr val="tx1"/>
                          </a:solidFill>
                          <a:effectLst/>
                          <a:uLnTx/>
                          <a:uFillTx/>
                          <a:latin typeface="+mn-lt"/>
                          <a:ea typeface="+mn-ea"/>
                          <a:cs typeface="+mn-cs"/>
                        </a:rPr>
                        <a:t>기본배송지로 설정</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7313" marR="0" indent="-87313"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등록된 배송지가 없을 시</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설정된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수정 시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default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 된 상태에서 비활성화 처리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indent="-87313"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기설정되어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default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된 경우 체크해제 시도 시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alert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으로 오류 알림 </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indent="-87313"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저장 선택 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목록에 저장 자동 체크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171450" marR="0" indent="-85725" algn="l" defTabSz="844083" rtl="0" eaLnBrk="1" fontAlgn="auto" latinLnBrk="1" hangingPunct="1">
                        <a:lnSpc>
                          <a:spcPts val="96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저장 체크된 상태에서 배송지목록에 저장 체크해제 시도 시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으로</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오류 알림</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indent="-87313"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화면에서 편의점을 선택하여 해당 창이 호출 되었을 시 숨김 처리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373184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8881" y="1428659"/>
            <a:ext cx="492443" cy="276999"/>
          </a:xfrm>
          <a:prstGeom prst="rect">
            <a:avLst/>
          </a:prstGeom>
          <a:noFill/>
        </p:spPr>
        <p:txBody>
          <a:bodyPr wrap="none">
            <a:spAutoFit/>
          </a:bodyPr>
          <a:lstStyle/>
          <a:p>
            <a:pPr>
              <a:defRPr/>
            </a:pPr>
            <a:r>
              <a:rPr lang="ko-KR" altLang="en-US" sz="1200" b="1" dirty="0" smtClean="0">
                <a:latin typeface="+mn-ea"/>
              </a:rPr>
              <a:t>결제</a:t>
            </a:r>
            <a:endParaRPr lang="en-US" altLang="ko-KR" sz="1200" b="1" dirty="0">
              <a:latin typeface="+mn-ea"/>
            </a:endParaRPr>
          </a:p>
        </p:txBody>
      </p:sp>
      <p:graphicFrame>
        <p:nvGraphicFramePr>
          <p:cNvPr id="59" name="표 58"/>
          <p:cNvGraphicFramePr>
            <a:graphicFrameLocks noGrp="1"/>
          </p:cNvGraphicFramePr>
          <p:nvPr>
            <p:extLst/>
          </p:nvPr>
        </p:nvGraphicFramePr>
        <p:xfrm>
          <a:off x="196522" y="1767222"/>
          <a:ext cx="6120355" cy="102311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33878">
                  <a:extLst>
                    <a:ext uri="{9D8B030D-6E8A-4147-A177-3AD203B41FA5}">
                      <a16:colId xmlns:a16="http://schemas.microsoft.com/office/drawing/2014/main" val="249456048"/>
                    </a:ext>
                  </a:extLst>
                </a:gridCol>
              </a:tblGrid>
              <a:tr h="2725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graphicFrame>
        <p:nvGraphicFramePr>
          <p:cNvPr id="142" name="표 141"/>
          <p:cNvGraphicFramePr>
            <a:graphicFrameLocks noGrp="1"/>
          </p:cNvGraphicFramePr>
          <p:nvPr>
            <p:extLst/>
          </p:nvPr>
        </p:nvGraphicFramePr>
        <p:xfrm>
          <a:off x="187455" y="3045125"/>
          <a:ext cx="6135707" cy="2927050"/>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0">
                  <a:extLst>
                    <a:ext uri="{9D8B030D-6E8A-4147-A177-3AD203B41FA5}">
                      <a16:colId xmlns:a16="http://schemas.microsoft.com/office/drawing/2014/main" val="249456048"/>
                    </a:ext>
                  </a:extLst>
                </a:gridCol>
              </a:tblGrid>
              <a:tr h="3470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5425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solidFill>
                          <a:latin typeface="+mn-ea"/>
                          <a:ea typeface="+mn-ea"/>
                          <a:cs typeface="+mn-cs"/>
                        </a:rPr>
                        <a:t>받으시는분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9988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49530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sp>
        <p:nvSpPr>
          <p:cNvPr id="155" name="Button">
            <a:extLst>
              <a:ext uri="{FF2B5EF4-FFF2-40B4-BE49-F238E27FC236}">
                <a16:creationId xmlns:a16="http://schemas.microsoft.com/office/drawing/2014/main" id="{0B50D06C-82E3-4B5D-A60E-0FEAE2474059}"/>
              </a:ext>
            </a:extLst>
          </p:cNvPr>
          <p:cNvSpPr/>
          <p:nvPr/>
        </p:nvSpPr>
        <p:spPr>
          <a:xfrm>
            <a:off x="1177736" y="5608599"/>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배송 요청사항을 선택해주세요</a:t>
            </a:r>
            <a:r>
              <a:rPr lang="en-US" altLang="ko-KR" sz="800" dirty="0" smtClean="0">
                <a:solidFill>
                  <a:schemeClr val="tx1"/>
                </a:solidFill>
              </a:rPr>
              <a:t>.</a:t>
            </a:r>
            <a:r>
              <a:rPr lang="ko-KR" altLang="en-US" sz="800" dirty="0" smtClean="0">
                <a:solidFill>
                  <a:schemeClr val="tx1"/>
                </a:solidFill>
              </a:rPr>
              <a:t>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sp>
        <p:nvSpPr>
          <p:cNvPr id="5" name="직사각형 4"/>
          <p:cNvSpPr/>
          <p:nvPr/>
        </p:nvSpPr>
        <p:spPr>
          <a:xfrm>
            <a:off x="128443" y="6220523"/>
            <a:ext cx="790601" cy="215444"/>
          </a:xfrm>
          <a:prstGeom prst="rect">
            <a:avLst/>
          </a:prstGeom>
        </p:spPr>
        <p:txBody>
          <a:bodyPr wrap="none">
            <a:spAutoFit/>
          </a:bodyPr>
          <a:lstStyle/>
          <a:p>
            <a:pPr lvl="0">
              <a:defRPr/>
            </a:pPr>
            <a:r>
              <a:rPr lang="ko-KR" altLang="en-US" sz="800" b="1" dirty="0" err="1">
                <a:solidFill>
                  <a:prstClr val="black"/>
                </a:solidFill>
                <a:latin typeface="맑은 고딕" panose="020B0503020000020004" pitchFamily="50" charset="-127"/>
              </a:rPr>
              <a:t>주문제품</a:t>
            </a:r>
            <a:r>
              <a:rPr lang="ko-KR" altLang="en-US" sz="800" b="1" dirty="0">
                <a:solidFill>
                  <a:prstClr val="black"/>
                </a:solidFill>
                <a:latin typeface="맑은 고딕" panose="020B0503020000020004" pitchFamily="50" charset="-127"/>
              </a:rPr>
              <a:t> </a:t>
            </a:r>
            <a:r>
              <a:rPr lang="en-US" altLang="ko-KR" sz="800" dirty="0" smtClean="0">
                <a:solidFill>
                  <a:srgbClr val="00B050"/>
                </a:solidFill>
                <a:latin typeface="맑은 고딕" panose="020B0503020000020004" pitchFamily="50" charset="-127"/>
              </a:rPr>
              <a:t>3</a:t>
            </a:r>
            <a:r>
              <a:rPr lang="ko-KR" altLang="en-US" sz="800" dirty="0" smtClean="0">
                <a:solidFill>
                  <a:srgbClr val="00B050"/>
                </a:solidFill>
                <a:latin typeface="맑은 고딕" panose="020B0503020000020004" pitchFamily="50" charset="-127"/>
              </a:rPr>
              <a:t>건</a:t>
            </a:r>
            <a:endParaRPr lang="ko-KR" altLang="en-US" sz="900" dirty="0">
              <a:solidFill>
                <a:srgbClr val="00B050"/>
              </a:solidFill>
              <a:latin typeface="맑은 고딕" panose="020B0503020000020004" pitchFamily="50" charset="-127"/>
            </a:endParaRPr>
          </a:p>
        </p:txBody>
      </p:sp>
      <p:sp>
        <p:nvSpPr>
          <p:cNvPr id="55" name="직사각형 54"/>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6" name="표 55"/>
          <p:cNvGraphicFramePr>
            <a:graphicFrameLocks noGrp="1"/>
          </p:cNvGraphicFramePr>
          <p:nvPr>
            <p:extLst>
              <p:ext uri="{D42A27DB-BD31-4B8C-83A1-F6EECF244321}">
                <p14:modId xmlns:p14="http://schemas.microsoft.com/office/powerpoint/2010/main" val="1233609853"/>
              </p:ext>
            </p:extLst>
          </p:nvPr>
        </p:nvGraphicFramePr>
        <p:xfrm>
          <a:off x="6491836" y="1797804"/>
          <a:ext cx="2417917" cy="1499851"/>
        </p:xfrm>
        <a:graphic>
          <a:graphicData uri="http://schemas.openxmlformats.org/drawingml/2006/table">
            <a:tbl>
              <a:tblPr firstRow="1" bandRow="1">
                <a:tableStyleId>{2D5ABB26-0587-4C30-8999-92F81FD0307C}</a:tableStyleId>
              </a:tblPr>
              <a:tblGrid>
                <a:gridCol w="1637944">
                  <a:extLst>
                    <a:ext uri="{9D8B030D-6E8A-4147-A177-3AD203B41FA5}">
                      <a16:colId xmlns:a16="http://schemas.microsoft.com/office/drawing/2014/main" val="1827514643"/>
                    </a:ext>
                  </a:extLst>
                </a:gridCol>
                <a:gridCol w="779973">
                  <a:extLst>
                    <a:ext uri="{9D8B030D-6E8A-4147-A177-3AD203B41FA5}">
                      <a16:colId xmlns:a16="http://schemas.microsoft.com/office/drawing/2014/main" val="3409155024"/>
                    </a:ext>
                  </a:extLst>
                </a:gridCol>
              </a:tblGrid>
              <a:tr h="285936">
                <a:tc>
                  <a:txBody>
                    <a:bodyPr/>
                    <a:lstStyle/>
                    <a:p>
                      <a:r>
                        <a:rPr lang="ko-KR" altLang="en-US" sz="800" dirty="0" smtClean="0">
                          <a:solidFill>
                            <a:schemeClr val="tx1">
                              <a:lumMod val="75000"/>
                              <a:lumOff val="25000"/>
                            </a:schemeClr>
                          </a:solidFill>
                          <a:latin typeface="+mn-ea"/>
                        </a:rPr>
                        <a:t>총 </a:t>
                      </a:r>
                      <a:r>
                        <a:rPr lang="ko-KR" altLang="en-US" sz="800" dirty="0" err="1" smtClean="0">
                          <a:solidFill>
                            <a:schemeClr val="tx1">
                              <a:lumMod val="75000"/>
                              <a:lumOff val="25000"/>
                            </a:schemeClr>
                          </a:solidFill>
                          <a:latin typeface="+mn-ea"/>
                        </a:rPr>
                        <a:t>제품금액</a:t>
                      </a:r>
                      <a:r>
                        <a:rPr lang="ko-KR" altLang="en-US" sz="800" dirty="0" smtClean="0">
                          <a:solidFill>
                            <a:schemeClr val="tx1">
                              <a:lumMod val="75000"/>
                              <a:lumOff val="25000"/>
                            </a:schemeClr>
                          </a:solidFill>
                          <a:latin typeface="+mn-ea"/>
                        </a:rPr>
                        <a:t> </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63,000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1163836"/>
                  </a:ext>
                </a:extLst>
              </a:tr>
              <a:tr h="225720">
                <a:tc>
                  <a:txBody>
                    <a:bodyPr/>
                    <a:lstStyle/>
                    <a:p>
                      <a:r>
                        <a:rPr lang="ko-KR" altLang="en-US" sz="800" dirty="0" err="1" smtClean="0">
                          <a:solidFill>
                            <a:schemeClr val="tx1">
                              <a:lumMod val="75000"/>
                              <a:lumOff val="25000"/>
                            </a:schemeClr>
                          </a:solidFill>
                          <a:latin typeface="+mn-ea"/>
                        </a:rPr>
                        <a:t>할인금액</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-3,500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20797"/>
                  </a:ext>
                </a:extLst>
              </a:tr>
              <a:tr h="225720">
                <a:tc>
                  <a:txBody>
                    <a:bodyPr/>
                    <a:lstStyle/>
                    <a:p>
                      <a:r>
                        <a:rPr lang="ko-KR" altLang="en-US" sz="800" dirty="0" err="1" smtClean="0">
                          <a:solidFill>
                            <a:schemeClr val="tx1">
                              <a:lumMod val="75000"/>
                              <a:lumOff val="25000"/>
                            </a:schemeClr>
                          </a:solidFill>
                          <a:latin typeface="+mn-ea"/>
                        </a:rPr>
                        <a:t>뷰티포인트</a:t>
                      </a:r>
                      <a:r>
                        <a:rPr lang="ko-KR" altLang="en-US" sz="800" dirty="0" smtClean="0">
                          <a:solidFill>
                            <a:schemeClr val="tx1">
                              <a:lumMod val="75000"/>
                              <a:lumOff val="25000"/>
                            </a:schemeClr>
                          </a:solidFill>
                          <a:latin typeface="+mn-ea"/>
                        </a:rPr>
                        <a:t> 사용</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9389783"/>
                  </a:ext>
                </a:extLst>
              </a:tr>
              <a:tr h="181959">
                <a:tc>
                  <a:txBody>
                    <a:bodyPr/>
                    <a:lstStyle/>
                    <a:p>
                      <a:r>
                        <a:rPr lang="ko-KR" altLang="en-US" sz="800" dirty="0" err="1" smtClean="0">
                          <a:solidFill>
                            <a:schemeClr val="tx1">
                              <a:lumMod val="75000"/>
                              <a:lumOff val="25000"/>
                            </a:schemeClr>
                          </a:solidFill>
                          <a:latin typeface="+mn-ea"/>
                        </a:rPr>
                        <a:t>배송비</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089382"/>
                  </a:ext>
                </a:extLst>
              </a:tr>
              <a:tr h="1819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latin typeface="+mn-ea"/>
                        </a:rPr>
                        <a:t> ⨽</a:t>
                      </a:r>
                      <a:r>
                        <a:rPr lang="ko-KR" altLang="en-US" sz="800" dirty="0" err="1" smtClean="0">
                          <a:solidFill>
                            <a:schemeClr val="bg1">
                              <a:lumMod val="65000"/>
                            </a:schemeClr>
                          </a:solidFill>
                          <a:latin typeface="+mn-ea"/>
                        </a:rPr>
                        <a:t>쿠폰할인</a:t>
                      </a:r>
                      <a:endParaRPr lang="ko-KR" altLang="en-US" sz="800" dirty="0" smtClean="0">
                        <a:solidFill>
                          <a:schemeClr val="bg1">
                            <a:lumMod val="6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bg1">
                              <a:lumMod val="75000"/>
                            </a:schemeClr>
                          </a:solidFill>
                          <a:latin typeface="+mn-ea"/>
                        </a:rPr>
                        <a:t>-2,500</a:t>
                      </a:r>
                      <a:r>
                        <a:rPr lang="ko-KR" altLang="en-US" sz="800" dirty="0" smtClean="0">
                          <a:solidFill>
                            <a:schemeClr val="bg1">
                              <a:lumMod val="7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9377751"/>
                  </a:ext>
                </a:extLst>
              </a:tr>
              <a:tr h="335755">
                <a:tc>
                  <a:txBody>
                    <a:bodyPr/>
                    <a:lstStyle/>
                    <a:p>
                      <a:r>
                        <a:rPr lang="ko-KR" altLang="en-US" sz="800" b="1" dirty="0" smtClean="0">
                          <a:solidFill>
                            <a:schemeClr val="tx1">
                              <a:lumMod val="75000"/>
                              <a:lumOff val="25000"/>
                            </a:schemeClr>
                          </a:solidFill>
                          <a:latin typeface="+mn-ea"/>
                        </a:rPr>
                        <a:t>최종결제금액</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59,000</a:t>
                      </a:r>
                      <a:r>
                        <a:rPr lang="ko-KR" altLang="en-US" sz="800" b="1" dirty="0" smtClean="0">
                          <a:solidFill>
                            <a:schemeClr val="tx1">
                              <a:lumMod val="75000"/>
                              <a:lumOff val="25000"/>
                            </a:schemeClr>
                          </a:solidFill>
                          <a:latin typeface="+mn-ea"/>
                        </a:rPr>
                        <a:t>원</a:t>
                      </a:r>
                      <a:endParaRPr lang="en-US" altLang="ko-KR" sz="800" b="1"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523042"/>
                  </a:ext>
                </a:extLst>
              </a:tr>
            </a:tbl>
          </a:graphicData>
        </a:graphic>
      </p:graphicFrame>
      <p:grpSp>
        <p:nvGrpSpPr>
          <p:cNvPr id="57" name="그룹 56"/>
          <p:cNvGrpSpPr/>
          <p:nvPr/>
        </p:nvGrpSpPr>
        <p:grpSpPr>
          <a:xfrm>
            <a:off x="7260895" y="3212866"/>
            <a:ext cx="1571409" cy="200055"/>
            <a:chOff x="2147116" y="2122762"/>
            <a:chExt cx="1571409" cy="200055"/>
          </a:xfrm>
        </p:grpSpPr>
        <p:sp>
          <p:nvSpPr>
            <p:cNvPr id="58" name="TextBox 57">
              <a:extLst>
                <a:ext uri="{FF2B5EF4-FFF2-40B4-BE49-F238E27FC236}">
                  <a16:creationId xmlns:a16="http://schemas.microsoft.com/office/drawing/2014/main" id="{3BE96798-3229-41C7-9D93-18E637BBD588}"/>
                </a:ext>
              </a:extLst>
            </p:cNvPr>
            <p:cNvSpPr txBox="1"/>
            <p:nvPr/>
          </p:nvSpPr>
          <p:spPr>
            <a:xfrm>
              <a:off x="2147116" y="2122762"/>
              <a:ext cx="1512168" cy="200055"/>
            </a:xfrm>
            <a:prstGeom prst="rect">
              <a:avLst/>
            </a:prstGeom>
            <a:noFill/>
          </p:spPr>
          <p:txBody>
            <a:bodyPr wrap="square" rtlCol="0">
              <a:spAutoFit/>
            </a:bodyPr>
            <a:lstStyle/>
            <a:p>
              <a:pPr algn="r"/>
              <a:r>
                <a:rPr lang="ko-KR" altLang="en-US" sz="700" dirty="0" err="1" smtClean="0">
                  <a:solidFill>
                    <a:schemeClr val="bg1">
                      <a:lumMod val="65000"/>
                    </a:schemeClr>
                  </a:solidFill>
                  <a:latin typeface="+mn-ea"/>
                </a:rPr>
                <a:t>적립예정</a:t>
              </a:r>
              <a:r>
                <a:rPr lang="ko-KR" altLang="en-US" sz="700" dirty="0" smtClean="0">
                  <a:solidFill>
                    <a:schemeClr val="bg1">
                      <a:lumMod val="65000"/>
                    </a:schemeClr>
                  </a:solidFill>
                  <a:latin typeface="+mn-ea"/>
                </a:rPr>
                <a:t> </a:t>
              </a:r>
              <a:r>
                <a:rPr lang="ko-KR" altLang="en-US" sz="700" dirty="0" err="1">
                  <a:solidFill>
                    <a:schemeClr val="bg1">
                      <a:lumMod val="65000"/>
                    </a:schemeClr>
                  </a:solidFill>
                  <a:latin typeface="+mn-ea"/>
                </a:rPr>
                <a:t>뷰티포인트</a:t>
              </a:r>
              <a:r>
                <a:rPr lang="ko-KR" altLang="en-US" sz="700" dirty="0">
                  <a:solidFill>
                    <a:schemeClr val="bg1">
                      <a:lumMod val="65000"/>
                    </a:schemeClr>
                  </a:solidFill>
                  <a:latin typeface="+mn-ea"/>
                </a:rPr>
                <a:t> </a:t>
              </a:r>
              <a:r>
                <a:rPr lang="en-US" altLang="ko-KR" sz="700" dirty="0" smtClean="0">
                  <a:solidFill>
                    <a:srgbClr val="00B050"/>
                  </a:solidFill>
                  <a:latin typeface="+mn-ea"/>
                </a:rPr>
                <a:t>590P</a:t>
              </a:r>
              <a:endParaRPr lang="ko-KR" altLang="en-US" sz="700" dirty="0">
                <a:solidFill>
                  <a:srgbClr val="00B050"/>
                </a:solidFill>
                <a:latin typeface="+mn-ea"/>
              </a:endParaRPr>
            </a:p>
          </p:txBody>
        </p:sp>
        <p:sp>
          <p:nvSpPr>
            <p:cNvPr id="61" name="타원 60">
              <a:extLst>
                <a:ext uri="{FF2B5EF4-FFF2-40B4-BE49-F238E27FC236}">
                  <a16:creationId xmlns:a16="http://schemas.microsoft.com/office/drawing/2014/main" id="{5B738E7D-4CD4-4871-80BC-4FD64221440C}"/>
                </a:ext>
              </a:extLst>
            </p:cNvPr>
            <p:cNvSpPr/>
            <p:nvPr/>
          </p:nvSpPr>
          <p:spPr>
            <a:xfrm>
              <a:off x="3600044" y="2163550"/>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2" name="TextBox 61">
            <a:extLst>
              <a:ext uri="{FF2B5EF4-FFF2-40B4-BE49-F238E27FC236}">
                <a16:creationId xmlns:a16="http://schemas.microsoft.com/office/drawing/2014/main" id="{46EEB4C6-4320-49C2-A99E-4CC859BC2CBD}"/>
              </a:ext>
            </a:extLst>
          </p:cNvPr>
          <p:cNvSpPr txBox="1"/>
          <p:nvPr/>
        </p:nvSpPr>
        <p:spPr>
          <a:xfrm>
            <a:off x="6452776" y="1336484"/>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92" name="직사각형 91"/>
          <p:cNvSpPr/>
          <p:nvPr/>
        </p:nvSpPr>
        <p:spPr>
          <a:xfrm>
            <a:off x="66396" y="514033"/>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Button">
            <a:extLst>
              <a:ext uri="{FF2B5EF4-FFF2-40B4-BE49-F238E27FC236}">
                <a16:creationId xmlns:a16="http://schemas.microsoft.com/office/drawing/2014/main" id="{0B50D06C-82E3-4B5D-A60E-0FEAE2474059}"/>
              </a:ext>
            </a:extLst>
          </p:cNvPr>
          <p:cNvSpPr/>
          <p:nvPr/>
        </p:nvSpPr>
        <p:spPr>
          <a:xfrm>
            <a:off x="2093623" y="1261659"/>
            <a:ext cx="4985334" cy="4043438"/>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4" name="직사각형 3"/>
          <p:cNvSpPr/>
          <p:nvPr/>
        </p:nvSpPr>
        <p:spPr>
          <a:xfrm>
            <a:off x="2150388" y="1317806"/>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배송지정보</a:t>
            </a:r>
            <a:endParaRPr lang="en-US" altLang="ko-KR" sz="1000" b="1" dirty="0">
              <a:latin typeface="+mn-ea"/>
            </a:endParaRPr>
          </a:p>
        </p:txBody>
      </p:sp>
      <p:sp>
        <p:nvSpPr>
          <p:cNvPr id="125" name="직사각형 124"/>
          <p:cNvSpPr/>
          <p:nvPr/>
        </p:nvSpPr>
        <p:spPr>
          <a:xfrm>
            <a:off x="6689106" y="1329332"/>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aphicFrame>
        <p:nvGraphicFramePr>
          <p:cNvPr id="87" name="표 86"/>
          <p:cNvGraphicFramePr>
            <a:graphicFrameLocks noGrp="1"/>
          </p:cNvGraphicFramePr>
          <p:nvPr>
            <p:extLst>
              <p:ext uri="{D42A27DB-BD31-4B8C-83A1-F6EECF244321}">
                <p14:modId xmlns:p14="http://schemas.microsoft.com/office/powerpoint/2010/main" val="900982521"/>
              </p:ext>
            </p:extLst>
          </p:nvPr>
        </p:nvGraphicFramePr>
        <p:xfrm>
          <a:off x="2228850" y="1768476"/>
          <a:ext cx="4751070" cy="2056179"/>
        </p:xfrm>
        <a:graphic>
          <a:graphicData uri="http://schemas.openxmlformats.org/drawingml/2006/table">
            <a:tbl>
              <a:tblPr firstRow="1" bandRow="1">
                <a:tableStyleId>{2D5ABB26-0587-4C30-8999-92F81FD0307C}</a:tableStyleId>
              </a:tblPr>
              <a:tblGrid>
                <a:gridCol w="842814">
                  <a:extLst>
                    <a:ext uri="{9D8B030D-6E8A-4147-A177-3AD203B41FA5}">
                      <a16:colId xmlns:a16="http://schemas.microsoft.com/office/drawing/2014/main" val="977863895"/>
                    </a:ext>
                  </a:extLst>
                </a:gridCol>
                <a:gridCol w="3908256">
                  <a:extLst>
                    <a:ext uri="{9D8B030D-6E8A-4147-A177-3AD203B41FA5}">
                      <a16:colId xmlns:a16="http://schemas.microsoft.com/office/drawing/2014/main" val="356602255"/>
                    </a:ext>
                  </a:extLst>
                </a:gridCol>
              </a:tblGrid>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9403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ltLang="en-US" sz="800" dirty="0" smtClean="0">
                        <a:solidFill>
                          <a:srgbClr val="FF0000"/>
                        </a:solidFill>
                        <a:latin typeface="+mn-ea"/>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87406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sp>
        <p:nvSpPr>
          <p:cNvPr id="129" name="Button">
            <a:extLst>
              <a:ext uri="{FF2B5EF4-FFF2-40B4-BE49-F238E27FC236}">
                <a16:creationId xmlns:a16="http://schemas.microsoft.com/office/drawing/2014/main" id="{0B50D06C-82E3-4B5D-A60E-0FEAE2474059}"/>
              </a:ext>
            </a:extLst>
          </p:cNvPr>
          <p:cNvSpPr/>
          <p:nvPr/>
        </p:nvSpPr>
        <p:spPr>
          <a:xfrm>
            <a:off x="3141254" y="3003052"/>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0000</a:t>
            </a:r>
            <a:endParaRPr lang="en-US" altLang="ko-KR" sz="800" dirty="0">
              <a:solidFill>
                <a:schemeClr val="tx1">
                  <a:lumMod val="65000"/>
                  <a:lumOff val="35000"/>
                </a:schemeClr>
              </a:solidFill>
            </a:endParaRPr>
          </a:p>
        </p:txBody>
      </p:sp>
      <p:sp>
        <p:nvSpPr>
          <p:cNvPr id="130" name="Button">
            <a:extLst>
              <a:ext uri="{FF2B5EF4-FFF2-40B4-BE49-F238E27FC236}">
                <a16:creationId xmlns:a16="http://schemas.microsoft.com/office/drawing/2014/main" id="{0B50D06C-82E3-4B5D-A60E-0FEAE2474059}"/>
              </a:ext>
            </a:extLst>
          </p:cNvPr>
          <p:cNvSpPr/>
          <p:nvPr/>
        </p:nvSpPr>
        <p:spPr>
          <a:xfrm>
            <a:off x="3141252" y="3246124"/>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err="1" smtClean="0">
                <a:solidFill>
                  <a:schemeClr val="tx1">
                    <a:lumMod val="65000"/>
                    <a:lumOff val="35000"/>
                  </a:schemeClr>
                </a:solidFill>
              </a:rPr>
              <a:t>주소출력</a:t>
            </a:r>
            <a:r>
              <a:rPr lang="ko-KR" altLang="en-US" sz="800" dirty="0" smtClean="0">
                <a:solidFill>
                  <a:schemeClr val="tx1">
                    <a:lumMod val="65000"/>
                    <a:lumOff val="35000"/>
                  </a:schemeClr>
                </a:solidFill>
              </a:rPr>
              <a:t> </a:t>
            </a:r>
            <a:r>
              <a:rPr lang="ko-KR" altLang="en-US" sz="800" dirty="0" err="1" smtClean="0">
                <a:solidFill>
                  <a:schemeClr val="tx1">
                    <a:lumMod val="65000"/>
                    <a:lumOff val="35000"/>
                  </a:schemeClr>
                </a:solidFill>
              </a:rPr>
              <a:t>주소출력</a:t>
            </a:r>
            <a:endParaRPr lang="en-US" altLang="ko-KR" sz="800" dirty="0">
              <a:solidFill>
                <a:schemeClr val="tx1">
                  <a:lumMod val="65000"/>
                  <a:lumOff val="35000"/>
                </a:schemeClr>
              </a:solidFill>
            </a:endParaRPr>
          </a:p>
        </p:txBody>
      </p:sp>
      <p:sp>
        <p:nvSpPr>
          <p:cNvPr id="131" name="사각형: 둥근 모서리 126">
            <a:extLst>
              <a:ext uri="{FF2B5EF4-FFF2-40B4-BE49-F238E27FC236}">
                <a16:creationId xmlns:a16="http://schemas.microsoft.com/office/drawing/2014/main" id="{49B85BB9-69AD-4518-B033-F7188936D4BF}"/>
              </a:ext>
            </a:extLst>
          </p:cNvPr>
          <p:cNvSpPr/>
          <p:nvPr/>
        </p:nvSpPr>
        <p:spPr>
          <a:xfrm>
            <a:off x="3894513" y="2991486"/>
            <a:ext cx="639975" cy="217606"/>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b="1" dirty="0">
                <a:solidFill>
                  <a:schemeClr val="bg1"/>
                </a:solidFill>
              </a:rPr>
              <a:t>주소검색</a:t>
            </a:r>
            <a:endParaRPr lang="en-US" sz="800" b="1" dirty="0">
              <a:solidFill>
                <a:schemeClr val="bg1"/>
              </a:solidFill>
            </a:endParaRPr>
          </a:p>
        </p:txBody>
      </p:sp>
      <p:sp>
        <p:nvSpPr>
          <p:cNvPr id="132" name="Button">
            <a:extLst>
              <a:ext uri="{FF2B5EF4-FFF2-40B4-BE49-F238E27FC236}">
                <a16:creationId xmlns:a16="http://schemas.microsoft.com/office/drawing/2014/main" id="{0B50D06C-82E3-4B5D-A60E-0FEAE2474059}"/>
              </a:ext>
            </a:extLst>
          </p:cNvPr>
          <p:cNvSpPr/>
          <p:nvPr/>
        </p:nvSpPr>
        <p:spPr>
          <a:xfrm>
            <a:off x="3141937" y="3508911"/>
            <a:ext cx="2934944" cy="201767"/>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r>
              <a:rPr lang="ko-KR" altLang="en-US" sz="800" dirty="0" err="1">
                <a:solidFill>
                  <a:schemeClr val="tx1">
                    <a:lumMod val="65000"/>
                    <a:lumOff val="35000"/>
                  </a:schemeClr>
                </a:solidFill>
              </a:rPr>
              <a:t>상세주소</a:t>
            </a:r>
            <a:r>
              <a:rPr lang="ko-KR" altLang="en-US" sz="800" dirty="0">
                <a:solidFill>
                  <a:schemeClr val="tx1">
                    <a:lumMod val="65000"/>
                    <a:lumOff val="35000"/>
                  </a:schemeClr>
                </a:solidFill>
              </a:rPr>
              <a:t> 입력했을 시 출력 </a:t>
            </a:r>
            <a:endParaRPr lang="en-US" altLang="ko-KR" sz="800" dirty="0">
              <a:solidFill>
                <a:schemeClr val="tx1">
                  <a:lumMod val="65000"/>
                  <a:lumOff val="35000"/>
                </a:schemeClr>
              </a:solidFill>
            </a:endParaRPr>
          </a:p>
        </p:txBody>
      </p:sp>
      <p:sp>
        <p:nvSpPr>
          <p:cNvPr id="133" name="직사각형 132">
            <a:extLst>
              <a:ext uri="{FF2B5EF4-FFF2-40B4-BE49-F238E27FC236}">
                <a16:creationId xmlns:a16="http://schemas.microsoft.com/office/drawing/2014/main" id="{5ABE1580-1A7A-4505-97ED-22E9D33830FB}"/>
              </a:ext>
            </a:extLst>
          </p:cNvPr>
          <p:cNvSpPr/>
          <p:nvPr/>
        </p:nvSpPr>
        <p:spPr>
          <a:xfrm>
            <a:off x="2242673" y="39745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34" name="TextBox 133">
            <a:extLst>
              <a:ext uri="{FF2B5EF4-FFF2-40B4-BE49-F238E27FC236}">
                <a16:creationId xmlns:a16="http://schemas.microsoft.com/office/drawing/2014/main" id="{9152A646-5E1F-4181-AEED-BA7E62CD29E8}"/>
              </a:ext>
            </a:extLst>
          </p:cNvPr>
          <p:cNvSpPr txBox="1"/>
          <p:nvPr/>
        </p:nvSpPr>
        <p:spPr>
          <a:xfrm>
            <a:off x="2364785" y="3928630"/>
            <a:ext cx="1669194" cy="215444"/>
          </a:xfrm>
          <a:prstGeom prst="rect">
            <a:avLst/>
          </a:prstGeom>
          <a:noFill/>
        </p:spPr>
        <p:txBody>
          <a:bodyPr wrap="square" rtlCol="0">
            <a:spAutoFit/>
          </a:bodyPr>
          <a:lstStyle/>
          <a:p>
            <a:r>
              <a:rPr lang="ko-KR" altLang="en-US" sz="800" spc="-100" dirty="0" smtClean="0">
                <a:solidFill>
                  <a:schemeClr val="bg1">
                    <a:lumMod val="50000"/>
                  </a:schemeClr>
                </a:solidFill>
                <a:latin typeface="+mn-ea"/>
              </a:rPr>
              <a:t>기본배송지로 설정</a:t>
            </a:r>
            <a:endParaRPr lang="ko-KR" altLang="en-US" sz="800" spc="-100" dirty="0">
              <a:solidFill>
                <a:schemeClr val="bg1">
                  <a:lumMod val="50000"/>
                </a:schemeClr>
              </a:solidFill>
              <a:latin typeface="+mn-ea"/>
            </a:endParaRPr>
          </a:p>
        </p:txBody>
      </p:sp>
      <p:sp>
        <p:nvSpPr>
          <p:cNvPr id="135" name="직사각형 134">
            <a:extLst>
              <a:ext uri="{FF2B5EF4-FFF2-40B4-BE49-F238E27FC236}">
                <a16:creationId xmlns:a16="http://schemas.microsoft.com/office/drawing/2014/main" id="{5ABE1580-1A7A-4505-97ED-22E9D33830FB}"/>
              </a:ext>
            </a:extLst>
          </p:cNvPr>
          <p:cNvSpPr/>
          <p:nvPr/>
        </p:nvSpPr>
        <p:spPr>
          <a:xfrm>
            <a:off x="2241476" y="4206553"/>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36" name="TextBox 135">
            <a:extLst>
              <a:ext uri="{FF2B5EF4-FFF2-40B4-BE49-F238E27FC236}">
                <a16:creationId xmlns:a16="http://schemas.microsoft.com/office/drawing/2014/main" id="{9152A646-5E1F-4181-AEED-BA7E62CD29E8}"/>
              </a:ext>
            </a:extLst>
          </p:cNvPr>
          <p:cNvSpPr txBox="1"/>
          <p:nvPr/>
        </p:nvSpPr>
        <p:spPr>
          <a:xfrm>
            <a:off x="2373114" y="4165374"/>
            <a:ext cx="1310023"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배송지</a:t>
            </a:r>
            <a:r>
              <a:rPr lang="ko-KR" altLang="en-US" sz="800" spc="-100" dirty="0">
                <a:solidFill>
                  <a:schemeClr val="bg1">
                    <a:lumMod val="50000"/>
                  </a:schemeClr>
                </a:solidFill>
                <a:latin typeface="+mn-ea"/>
              </a:rPr>
              <a:t> </a:t>
            </a:r>
            <a:r>
              <a:rPr lang="ko-KR" altLang="en-US" sz="800" spc="-100" dirty="0" smtClean="0">
                <a:solidFill>
                  <a:schemeClr val="bg1">
                    <a:lumMod val="50000"/>
                  </a:schemeClr>
                </a:solidFill>
                <a:latin typeface="+mn-ea"/>
              </a:rPr>
              <a:t>목록에 저장</a:t>
            </a:r>
            <a:endParaRPr lang="ko-KR" altLang="en-US" sz="800" spc="-100" dirty="0">
              <a:solidFill>
                <a:schemeClr val="bg1">
                  <a:lumMod val="50000"/>
                </a:schemeClr>
              </a:solidFill>
              <a:latin typeface="+mn-ea"/>
            </a:endParaRPr>
          </a:p>
        </p:txBody>
      </p:sp>
      <p:sp>
        <p:nvSpPr>
          <p:cNvPr id="137" name="직사각형 136">
            <a:extLst>
              <a:ext uri="{FF2B5EF4-FFF2-40B4-BE49-F238E27FC236}">
                <a16:creationId xmlns:a16="http://schemas.microsoft.com/office/drawing/2014/main" id="{5ABE1580-1A7A-4505-97ED-22E9D33830FB}"/>
              </a:ext>
            </a:extLst>
          </p:cNvPr>
          <p:cNvSpPr/>
          <p:nvPr/>
        </p:nvSpPr>
        <p:spPr>
          <a:xfrm>
            <a:off x="2243205" y="4433816"/>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38" name="TextBox 137">
            <a:extLst>
              <a:ext uri="{FF2B5EF4-FFF2-40B4-BE49-F238E27FC236}">
                <a16:creationId xmlns:a16="http://schemas.microsoft.com/office/drawing/2014/main" id="{9152A646-5E1F-4181-AEED-BA7E62CD29E8}"/>
              </a:ext>
            </a:extLst>
          </p:cNvPr>
          <p:cNvSpPr txBox="1"/>
          <p:nvPr/>
        </p:nvSpPr>
        <p:spPr>
          <a:xfrm>
            <a:off x="2360164" y="4402163"/>
            <a:ext cx="742708"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군부대배송</a:t>
            </a:r>
            <a:endParaRPr lang="ko-KR" altLang="en-US" sz="800" spc="-100" dirty="0">
              <a:solidFill>
                <a:schemeClr val="bg1">
                  <a:lumMod val="50000"/>
                </a:schemeClr>
              </a:solidFill>
              <a:latin typeface="+mn-ea"/>
            </a:endParaRPr>
          </a:p>
        </p:txBody>
      </p:sp>
      <p:sp>
        <p:nvSpPr>
          <p:cNvPr id="139" name="타원 138">
            <a:extLst>
              <a:ext uri="{FF2B5EF4-FFF2-40B4-BE49-F238E27FC236}">
                <a16:creationId xmlns:a16="http://schemas.microsoft.com/office/drawing/2014/main" id="{24669B0F-505B-460D-9BD4-221EF9AAF5B3}"/>
              </a:ext>
            </a:extLst>
          </p:cNvPr>
          <p:cNvSpPr/>
          <p:nvPr/>
        </p:nvSpPr>
        <p:spPr>
          <a:xfrm>
            <a:off x="2968884" y="4457154"/>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140" name="Check">
            <a:extLst>
              <a:ext uri="{FF2B5EF4-FFF2-40B4-BE49-F238E27FC236}">
                <a16:creationId xmlns:a16="http://schemas.microsoft.com/office/drawing/2014/main" id="{DF2A1709-9512-4E20-98B7-4307A0B38E4D}"/>
              </a:ext>
            </a:extLst>
          </p:cNvPr>
          <p:cNvSpPr>
            <a:spLocks noChangeAspect="1"/>
          </p:cNvSpPr>
          <p:nvPr/>
        </p:nvSpPr>
        <p:spPr bwMode="auto">
          <a:xfrm>
            <a:off x="2266815" y="4239054"/>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141" name="표 140"/>
          <p:cNvGraphicFramePr>
            <a:graphicFrameLocks noGrp="1"/>
          </p:cNvGraphicFramePr>
          <p:nvPr>
            <p:extLst>
              <p:ext uri="{D42A27DB-BD31-4B8C-83A1-F6EECF244321}">
                <p14:modId xmlns:p14="http://schemas.microsoft.com/office/powerpoint/2010/main" val="1748113615"/>
              </p:ext>
            </p:extLst>
          </p:nvPr>
        </p:nvGraphicFramePr>
        <p:xfrm>
          <a:off x="3128246" y="2620669"/>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3" name="표 142"/>
          <p:cNvGraphicFramePr>
            <a:graphicFrameLocks noGrp="1"/>
          </p:cNvGraphicFramePr>
          <p:nvPr>
            <p:extLst>
              <p:ext uri="{D42A27DB-BD31-4B8C-83A1-F6EECF244321}">
                <p14:modId xmlns:p14="http://schemas.microsoft.com/office/powerpoint/2010/main" val="3936768316"/>
              </p:ext>
            </p:extLst>
          </p:nvPr>
        </p:nvGraphicFramePr>
        <p:xfrm>
          <a:off x="3130306" y="1877193"/>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algn="l" defTabSz="914400" rtl="0" eaLnBrk="1" latinLnBrk="1" hangingPunct="1">
                        <a:lnSpc>
                          <a:spcPct val="100000"/>
                        </a:lnSpc>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5" name="표 144"/>
          <p:cNvGraphicFramePr>
            <a:graphicFrameLocks noGrp="1"/>
          </p:cNvGraphicFramePr>
          <p:nvPr>
            <p:extLst>
              <p:ext uri="{D42A27DB-BD31-4B8C-83A1-F6EECF244321}">
                <p14:modId xmlns:p14="http://schemas.microsoft.com/office/powerpoint/2010/main" val="514390948"/>
              </p:ext>
            </p:extLst>
          </p:nvPr>
        </p:nvGraphicFramePr>
        <p:xfrm>
          <a:off x="3130306" y="2260268"/>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48" name="TextBox 147">
            <a:extLst>
              <a:ext uri="{FF2B5EF4-FFF2-40B4-BE49-F238E27FC236}">
                <a16:creationId xmlns:a16="http://schemas.microsoft.com/office/drawing/2014/main" id="{56FA9EA8-071C-4602-96D9-AF16C0C70397}"/>
              </a:ext>
            </a:extLst>
          </p:cNvPr>
          <p:cNvSpPr txBox="1"/>
          <p:nvPr/>
        </p:nvSpPr>
        <p:spPr>
          <a:xfrm>
            <a:off x="4822642" y="2241340"/>
            <a:ext cx="1669194" cy="215444"/>
          </a:xfrm>
          <a:prstGeom prst="rect">
            <a:avLst/>
          </a:prstGeom>
          <a:noFill/>
        </p:spPr>
        <p:txBody>
          <a:bodyPr wrap="square" rtlCol="0">
            <a:spAutoFit/>
          </a:bodyPr>
          <a:lstStyle/>
          <a:p>
            <a:r>
              <a:rPr lang="ko-KR" altLang="en-US" sz="800" spc="-100" dirty="0">
                <a:solidFill>
                  <a:schemeClr val="bg1">
                    <a:lumMod val="50000"/>
                  </a:schemeClr>
                </a:solidFill>
                <a:latin typeface="+mn-ea"/>
              </a:rPr>
              <a:t>주문자 정보와 동일</a:t>
            </a:r>
          </a:p>
        </p:txBody>
      </p:sp>
      <p:sp>
        <p:nvSpPr>
          <p:cNvPr id="149" name="직사각형 148">
            <a:extLst>
              <a:ext uri="{FF2B5EF4-FFF2-40B4-BE49-F238E27FC236}">
                <a16:creationId xmlns:a16="http://schemas.microsoft.com/office/drawing/2014/main" id="{D326E3ED-595F-41D9-BB4C-98C2AEC27CB0}"/>
              </a:ext>
            </a:extLst>
          </p:cNvPr>
          <p:cNvSpPr/>
          <p:nvPr/>
        </p:nvSpPr>
        <p:spPr>
          <a:xfrm>
            <a:off x="4691004" y="2278969"/>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53" name="Oval 611">
            <a:extLst>
              <a:ext uri="{FF2B5EF4-FFF2-40B4-BE49-F238E27FC236}">
                <a16:creationId xmlns:a16="http://schemas.microsoft.com/office/drawing/2014/main" id="{8A3723C9-7A64-4677-9B95-EBFFA02C0DC4}"/>
              </a:ext>
            </a:extLst>
          </p:cNvPr>
          <p:cNvSpPr>
            <a:spLocks noChangeArrowheads="1"/>
          </p:cNvSpPr>
          <p:nvPr/>
        </p:nvSpPr>
        <p:spPr bwMode="auto">
          <a:xfrm>
            <a:off x="1988202" y="121394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54" name="Oval 611">
            <a:extLst>
              <a:ext uri="{FF2B5EF4-FFF2-40B4-BE49-F238E27FC236}">
                <a16:creationId xmlns:a16="http://schemas.microsoft.com/office/drawing/2014/main" id="{8A3723C9-7A64-4677-9B95-EBFFA02C0DC4}"/>
              </a:ext>
            </a:extLst>
          </p:cNvPr>
          <p:cNvSpPr>
            <a:spLocks noChangeArrowheads="1"/>
          </p:cNvSpPr>
          <p:nvPr/>
        </p:nvSpPr>
        <p:spPr bwMode="auto">
          <a:xfrm>
            <a:off x="2852488" y="179524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56" name="Oval 611">
            <a:extLst>
              <a:ext uri="{FF2B5EF4-FFF2-40B4-BE49-F238E27FC236}">
                <a16:creationId xmlns:a16="http://schemas.microsoft.com/office/drawing/2014/main" id="{8A3723C9-7A64-4677-9B95-EBFFA02C0DC4}"/>
              </a:ext>
            </a:extLst>
          </p:cNvPr>
          <p:cNvSpPr>
            <a:spLocks noChangeArrowheads="1"/>
          </p:cNvSpPr>
          <p:nvPr/>
        </p:nvSpPr>
        <p:spPr bwMode="auto">
          <a:xfrm>
            <a:off x="2861990" y="22472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57" name="Oval 611">
            <a:extLst>
              <a:ext uri="{FF2B5EF4-FFF2-40B4-BE49-F238E27FC236}">
                <a16:creationId xmlns:a16="http://schemas.microsoft.com/office/drawing/2014/main" id="{8A3723C9-7A64-4677-9B95-EBFFA02C0DC4}"/>
              </a:ext>
            </a:extLst>
          </p:cNvPr>
          <p:cNvSpPr>
            <a:spLocks noChangeArrowheads="1"/>
          </p:cNvSpPr>
          <p:nvPr/>
        </p:nvSpPr>
        <p:spPr bwMode="auto">
          <a:xfrm>
            <a:off x="2864432" y="25353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158" name="Oval 611">
            <a:extLst>
              <a:ext uri="{FF2B5EF4-FFF2-40B4-BE49-F238E27FC236}">
                <a16:creationId xmlns:a16="http://schemas.microsoft.com/office/drawing/2014/main" id="{8A3723C9-7A64-4677-9B95-EBFFA02C0DC4}"/>
              </a:ext>
            </a:extLst>
          </p:cNvPr>
          <p:cNvSpPr>
            <a:spLocks noChangeArrowheads="1"/>
          </p:cNvSpPr>
          <p:nvPr/>
        </p:nvSpPr>
        <p:spPr bwMode="auto">
          <a:xfrm>
            <a:off x="2866874" y="296737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165" name="TextBox 164"/>
          <p:cNvSpPr txBox="1"/>
          <p:nvPr/>
        </p:nvSpPr>
        <p:spPr>
          <a:xfrm>
            <a:off x="3068488" y="5364115"/>
            <a:ext cx="3129383" cy="215444"/>
          </a:xfrm>
          <a:prstGeom prst="rect">
            <a:avLst/>
          </a:prstGeom>
          <a:solidFill>
            <a:schemeClr val="bg1"/>
          </a:solidFill>
        </p:spPr>
        <p:txBody>
          <a:bodyPr wrap="none" rtlCol="0">
            <a:spAutoFit/>
          </a:bodyPr>
          <a:lstStyle/>
          <a:p>
            <a:r>
              <a:rPr lang="en-US" altLang="ko-KR" sz="800" dirty="0">
                <a:solidFill>
                  <a:srgbClr val="0070C0"/>
                </a:solidFill>
              </a:rPr>
              <a:t>CU</a:t>
            </a:r>
            <a:r>
              <a:rPr lang="ko-KR" altLang="en-US" sz="800" dirty="0" err="1">
                <a:solidFill>
                  <a:srgbClr val="0070C0"/>
                </a:solidFill>
              </a:rPr>
              <a:t>편의점픽업</a:t>
            </a:r>
            <a:r>
              <a:rPr lang="en-US" altLang="ko-KR" sz="800" dirty="0">
                <a:solidFill>
                  <a:srgbClr val="0070C0"/>
                </a:solidFill>
              </a:rPr>
              <a:t>, CU</a:t>
            </a:r>
            <a:r>
              <a:rPr lang="ko-KR" altLang="en-US" sz="800" dirty="0" err="1">
                <a:solidFill>
                  <a:srgbClr val="0070C0"/>
                </a:solidFill>
              </a:rPr>
              <a:t>편의점픽업</a:t>
            </a:r>
            <a:r>
              <a:rPr lang="ko-KR" altLang="en-US" sz="800" dirty="0">
                <a:solidFill>
                  <a:srgbClr val="0070C0"/>
                </a:solidFill>
              </a:rPr>
              <a:t> 화면에서 편의점을 선택하여 진입</a:t>
            </a:r>
          </a:p>
        </p:txBody>
      </p:sp>
      <p:sp>
        <p:nvSpPr>
          <p:cNvPr id="15" name="직사각형 14"/>
          <p:cNvSpPr/>
          <p:nvPr/>
        </p:nvSpPr>
        <p:spPr>
          <a:xfrm>
            <a:off x="3068488" y="5608599"/>
            <a:ext cx="3129383" cy="827368"/>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9" name="그룹 158"/>
          <p:cNvGrpSpPr/>
          <p:nvPr/>
        </p:nvGrpSpPr>
        <p:grpSpPr>
          <a:xfrm>
            <a:off x="3894513" y="5646180"/>
            <a:ext cx="1605226" cy="222591"/>
            <a:chOff x="5285192" y="2585722"/>
            <a:chExt cx="1967484" cy="314740"/>
          </a:xfrm>
        </p:grpSpPr>
        <p:sp>
          <p:nvSpPr>
            <p:cNvPr id="160" name="사각형: 둥근 모서리 126">
              <a:extLst>
                <a:ext uri="{FF2B5EF4-FFF2-40B4-BE49-F238E27FC236}">
                  <a16:creationId xmlns:a16="http://schemas.microsoft.com/office/drawing/2014/main" id="{49B85BB9-69AD-4518-B033-F7188936D4BF}"/>
                </a:ext>
              </a:extLst>
            </p:cNvPr>
            <p:cNvSpPr/>
            <p:nvPr/>
          </p:nvSpPr>
          <p:spPr>
            <a:xfrm>
              <a:off x="5285192" y="2585722"/>
              <a:ext cx="980807" cy="314740"/>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00" b="1" dirty="0" smtClean="0">
                  <a:solidFill>
                    <a:schemeClr val="bg1"/>
                  </a:solidFill>
                </a:rPr>
                <a:t>CU</a:t>
              </a:r>
              <a:r>
                <a:rPr lang="ko-KR" altLang="en-US" sz="800" b="1" dirty="0" err="1" smtClean="0">
                  <a:solidFill>
                    <a:schemeClr val="bg1"/>
                  </a:solidFill>
                </a:rPr>
                <a:t>편의점픽업</a:t>
              </a:r>
              <a:endParaRPr lang="en-US" sz="800" b="1" dirty="0">
                <a:solidFill>
                  <a:schemeClr val="bg1"/>
                </a:solidFill>
              </a:endParaRPr>
            </a:p>
          </p:txBody>
        </p:sp>
        <p:sp>
          <p:nvSpPr>
            <p:cNvPr id="161" name="사각형: 둥근 모서리 126">
              <a:extLst>
                <a:ext uri="{FF2B5EF4-FFF2-40B4-BE49-F238E27FC236}">
                  <a16:creationId xmlns:a16="http://schemas.microsoft.com/office/drawing/2014/main" id="{49B85BB9-69AD-4518-B033-F7188936D4BF}"/>
                </a:ext>
              </a:extLst>
            </p:cNvPr>
            <p:cNvSpPr/>
            <p:nvPr/>
          </p:nvSpPr>
          <p:spPr>
            <a:xfrm>
              <a:off x="6271869" y="2585722"/>
              <a:ext cx="980807" cy="314740"/>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00" b="1" dirty="0" smtClean="0">
                  <a:solidFill>
                    <a:schemeClr val="bg1"/>
                  </a:solidFill>
                </a:rPr>
                <a:t>GS</a:t>
              </a:r>
              <a:r>
                <a:rPr lang="ko-KR" altLang="en-US" sz="800" b="1" dirty="0" err="1" smtClean="0">
                  <a:solidFill>
                    <a:schemeClr val="bg1"/>
                  </a:solidFill>
                </a:rPr>
                <a:t>편의점픽업</a:t>
              </a:r>
              <a:endParaRPr lang="en-US" sz="800" b="1" dirty="0">
                <a:solidFill>
                  <a:schemeClr val="bg1"/>
                </a:solidFill>
              </a:endParaRPr>
            </a:p>
          </p:txBody>
        </p:sp>
      </p:grpSp>
      <p:sp>
        <p:nvSpPr>
          <p:cNvPr id="162" name="Button">
            <a:extLst>
              <a:ext uri="{FF2B5EF4-FFF2-40B4-BE49-F238E27FC236}">
                <a16:creationId xmlns:a16="http://schemas.microsoft.com/office/drawing/2014/main" id="{0B50D06C-82E3-4B5D-A60E-0FEAE2474059}"/>
              </a:ext>
            </a:extLst>
          </p:cNvPr>
          <p:cNvSpPr/>
          <p:nvPr/>
        </p:nvSpPr>
        <p:spPr>
          <a:xfrm>
            <a:off x="3132696" y="5671928"/>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0000</a:t>
            </a:r>
            <a:endParaRPr lang="en-US" altLang="ko-KR" sz="800" dirty="0">
              <a:solidFill>
                <a:schemeClr val="tx1">
                  <a:lumMod val="65000"/>
                  <a:lumOff val="35000"/>
                </a:schemeClr>
              </a:solidFill>
            </a:endParaRPr>
          </a:p>
        </p:txBody>
      </p:sp>
      <p:sp>
        <p:nvSpPr>
          <p:cNvPr id="163" name="Button">
            <a:extLst>
              <a:ext uri="{FF2B5EF4-FFF2-40B4-BE49-F238E27FC236}">
                <a16:creationId xmlns:a16="http://schemas.microsoft.com/office/drawing/2014/main" id="{0B50D06C-82E3-4B5D-A60E-0FEAE2474059}"/>
              </a:ext>
            </a:extLst>
          </p:cNvPr>
          <p:cNvSpPr/>
          <p:nvPr/>
        </p:nvSpPr>
        <p:spPr>
          <a:xfrm>
            <a:off x="3128246" y="5914105"/>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smtClean="0">
                <a:solidFill>
                  <a:schemeClr val="tx1"/>
                </a:solidFill>
              </a:rPr>
              <a:t>서울특별시 </a:t>
            </a:r>
            <a:r>
              <a:rPr lang="ko-KR" altLang="en-US" sz="800" dirty="0" err="1">
                <a:solidFill>
                  <a:schemeClr val="tx1"/>
                </a:solidFill>
              </a:rPr>
              <a:t>감남구</a:t>
            </a:r>
            <a:r>
              <a:rPr lang="ko-KR" altLang="en-US" sz="800" dirty="0">
                <a:solidFill>
                  <a:schemeClr val="tx1"/>
                </a:solidFill>
              </a:rPr>
              <a:t> 강남대로 </a:t>
            </a:r>
            <a:r>
              <a:rPr lang="en-US" altLang="ko-KR" sz="800" dirty="0">
                <a:solidFill>
                  <a:schemeClr val="tx1"/>
                </a:solidFill>
              </a:rPr>
              <a:t>94</a:t>
            </a:r>
            <a:r>
              <a:rPr lang="ko-KR" altLang="en-US" sz="800" dirty="0">
                <a:solidFill>
                  <a:schemeClr val="tx1"/>
                </a:solidFill>
              </a:rPr>
              <a:t>길</a:t>
            </a:r>
            <a:endParaRPr lang="en-US" altLang="ko-KR" sz="800" dirty="0">
              <a:solidFill>
                <a:schemeClr val="tx1"/>
              </a:solidFill>
            </a:endParaRPr>
          </a:p>
        </p:txBody>
      </p:sp>
      <p:sp>
        <p:nvSpPr>
          <p:cNvPr id="164" name="Button">
            <a:extLst>
              <a:ext uri="{FF2B5EF4-FFF2-40B4-BE49-F238E27FC236}">
                <a16:creationId xmlns:a16="http://schemas.microsoft.com/office/drawing/2014/main" id="{0B50D06C-82E3-4B5D-A60E-0FEAE2474059}"/>
              </a:ext>
            </a:extLst>
          </p:cNvPr>
          <p:cNvSpPr/>
          <p:nvPr/>
        </p:nvSpPr>
        <p:spPr>
          <a:xfrm>
            <a:off x="3128931" y="6176892"/>
            <a:ext cx="2934944"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ko-KR" sz="800" dirty="0" smtClean="0">
                <a:solidFill>
                  <a:schemeClr val="tx1"/>
                </a:solidFill>
              </a:rPr>
              <a:t>23</a:t>
            </a:r>
            <a:r>
              <a:rPr lang="en-US" altLang="ko-KR" sz="800" dirty="0">
                <a:solidFill>
                  <a:schemeClr val="tx1"/>
                </a:solidFill>
              </a:rPr>
              <a:t>(</a:t>
            </a:r>
            <a:r>
              <a:rPr lang="ko-KR" altLang="en-US" sz="800" dirty="0">
                <a:solidFill>
                  <a:schemeClr val="tx1"/>
                </a:solidFill>
              </a:rPr>
              <a:t>역삼동</a:t>
            </a:r>
            <a:r>
              <a:rPr lang="en-US" altLang="ko-KR" sz="800" dirty="0">
                <a:solidFill>
                  <a:schemeClr val="tx1"/>
                </a:solidFill>
              </a:rPr>
              <a:t>) CU</a:t>
            </a:r>
            <a:r>
              <a:rPr lang="ko-KR" altLang="en-US" sz="800" dirty="0" err="1">
                <a:solidFill>
                  <a:schemeClr val="tx1"/>
                </a:solidFill>
              </a:rPr>
              <a:t>역삼강남점</a:t>
            </a:r>
            <a:r>
              <a:rPr lang="en-US" altLang="ko-KR" sz="800" dirty="0">
                <a:solidFill>
                  <a:schemeClr val="tx1"/>
                </a:solidFill>
              </a:rPr>
              <a:t>(</a:t>
            </a:r>
            <a:r>
              <a:rPr lang="ko-KR" altLang="en-US" sz="800" dirty="0" err="1">
                <a:solidFill>
                  <a:schemeClr val="tx1"/>
                </a:solidFill>
              </a:rPr>
              <a:t>이니스프리픽업</a:t>
            </a:r>
            <a:r>
              <a:rPr lang="en-US" altLang="ko-KR" sz="800" dirty="0">
                <a:solidFill>
                  <a:schemeClr val="tx1"/>
                </a:solidFill>
              </a:rPr>
              <a:t>)</a:t>
            </a:r>
          </a:p>
        </p:txBody>
      </p:sp>
      <p:cxnSp>
        <p:nvCxnSpPr>
          <p:cNvPr id="17" name="꺾인 연결선 16"/>
          <p:cNvCxnSpPr>
            <a:stCxn id="130" idx="1"/>
            <a:endCxn id="15" idx="1"/>
          </p:cNvCxnSpPr>
          <p:nvPr/>
        </p:nvCxnSpPr>
        <p:spPr>
          <a:xfrm rot="10800000" flipV="1">
            <a:off x="3068488" y="3347007"/>
            <a:ext cx="72764" cy="2675275"/>
          </a:xfrm>
          <a:prstGeom prst="bentConnector3">
            <a:avLst>
              <a:gd name="adj1" fmla="val 1719165"/>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7" name="Oval 611">
            <a:extLst>
              <a:ext uri="{FF2B5EF4-FFF2-40B4-BE49-F238E27FC236}">
                <a16:creationId xmlns:a16="http://schemas.microsoft.com/office/drawing/2014/main" id="{8A3723C9-7A64-4677-9B95-EBFFA02C0DC4}"/>
              </a:ext>
            </a:extLst>
          </p:cNvPr>
          <p:cNvSpPr>
            <a:spLocks noChangeArrowheads="1"/>
          </p:cNvSpPr>
          <p:nvPr/>
        </p:nvSpPr>
        <p:spPr bwMode="auto">
          <a:xfrm>
            <a:off x="2061581" y="37989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sp>
        <p:nvSpPr>
          <p:cNvPr id="168" name="Oval 611">
            <a:extLst>
              <a:ext uri="{FF2B5EF4-FFF2-40B4-BE49-F238E27FC236}">
                <a16:creationId xmlns:a16="http://schemas.microsoft.com/office/drawing/2014/main" id="{8A3723C9-7A64-4677-9B95-EBFFA02C0DC4}"/>
              </a:ext>
            </a:extLst>
          </p:cNvPr>
          <p:cNvSpPr>
            <a:spLocks noChangeArrowheads="1"/>
          </p:cNvSpPr>
          <p:nvPr/>
        </p:nvSpPr>
        <p:spPr bwMode="auto">
          <a:xfrm>
            <a:off x="2914301" y="551196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183"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sp>
        <p:nvSpPr>
          <p:cNvPr id="74" name="직사각형 73"/>
          <p:cNvSpPr/>
          <p:nvPr/>
        </p:nvSpPr>
        <p:spPr>
          <a:xfrm>
            <a:off x="9960110" y="-1"/>
            <a:ext cx="2219539" cy="6000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a:solidFill>
                  <a:schemeClr val="tx1"/>
                </a:solidFill>
              </a:rPr>
              <a:t>기본배송지로 저장 체크된 상태에서 배송지목록에 저장 체크해제 </a:t>
            </a:r>
            <a:r>
              <a:rPr lang="ko-KR" altLang="en-US" sz="800" dirty="0" smtClean="0">
                <a:solidFill>
                  <a:schemeClr val="tx1"/>
                </a:solidFill>
              </a:rPr>
              <a:t>불가</a:t>
            </a:r>
            <a:r>
              <a:rPr lang="en-US" altLang="ko-KR" sz="800" dirty="0" smtClean="0">
                <a:solidFill>
                  <a:schemeClr val="tx1"/>
                </a:solidFill>
              </a:rPr>
              <a:t>(0412 </a:t>
            </a:r>
            <a:r>
              <a:rPr lang="ko-KR" altLang="en-US" sz="800" dirty="0" err="1" smtClean="0">
                <a:solidFill>
                  <a:schemeClr val="tx1"/>
                </a:solidFill>
              </a:rPr>
              <a:t>주소희님</a:t>
            </a:r>
            <a:r>
              <a:rPr lang="ko-KR" altLang="en-US" sz="800" dirty="0" smtClean="0">
                <a:solidFill>
                  <a:schemeClr val="tx1"/>
                </a:solidFill>
              </a:rPr>
              <a:t> 요청</a:t>
            </a:r>
            <a:r>
              <a:rPr lang="en-US" altLang="ko-KR" sz="800" dirty="0" smtClean="0">
                <a:solidFill>
                  <a:schemeClr val="tx1"/>
                </a:solidFill>
              </a:rPr>
              <a:t>)</a:t>
            </a:r>
          </a:p>
        </p:txBody>
      </p:sp>
      <p:grpSp>
        <p:nvGrpSpPr>
          <p:cNvPr id="75" name="그룹 74">
            <a:extLst>
              <a:ext uri="{FF2B5EF4-FFF2-40B4-BE49-F238E27FC236}">
                <a16:creationId xmlns:a16="http://schemas.microsoft.com/office/drawing/2014/main" id="{893A9EA9-BF48-B432-9144-9B9AC729F460}"/>
              </a:ext>
            </a:extLst>
          </p:cNvPr>
          <p:cNvGrpSpPr/>
          <p:nvPr/>
        </p:nvGrpSpPr>
        <p:grpSpPr>
          <a:xfrm>
            <a:off x="2241475" y="4842903"/>
            <a:ext cx="4708179" cy="337938"/>
            <a:chOff x="4584051" y="7799385"/>
            <a:chExt cx="2872562" cy="337938"/>
          </a:xfrm>
        </p:grpSpPr>
        <p:sp>
          <p:nvSpPr>
            <p:cNvPr id="76"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77"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rgbClr val="D9D9D9"/>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lumMod val="50000"/>
                      <a:lumOff val="50000"/>
                    </a:schemeClr>
                  </a:solidFill>
                </a:rPr>
                <a:t>완료</a:t>
              </a:r>
            </a:p>
          </p:txBody>
        </p:sp>
      </p:grpSp>
      <p:sp>
        <p:nvSpPr>
          <p:cNvPr id="78" name="직사각형 77"/>
          <p:cNvSpPr/>
          <p:nvPr/>
        </p:nvSpPr>
        <p:spPr>
          <a:xfrm>
            <a:off x="9960110" y="166466"/>
            <a:ext cx="2219539" cy="600075"/>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a:solidFill>
                  <a:schemeClr val="bg1"/>
                </a:solidFill>
              </a:rPr>
              <a:t>V0.74 240520</a:t>
            </a:r>
          </a:p>
          <a:p>
            <a:pPr marL="92075" indent="-92075">
              <a:buFont typeface="Arial" panose="020B0604020202020204" pitchFamily="34" charset="0"/>
              <a:buChar char="•"/>
            </a:pPr>
            <a:r>
              <a:rPr lang="ko-KR" altLang="en-US" sz="800" dirty="0" err="1" smtClean="0">
                <a:solidFill>
                  <a:schemeClr val="bg1"/>
                </a:solidFill>
              </a:rPr>
              <a:t>취소버튼</a:t>
            </a:r>
            <a:r>
              <a:rPr lang="ko-KR" altLang="en-US" sz="800" dirty="0" smtClean="0">
                <a:solidFill>
                  <a:schemeClr val="bg1"/>
                </a:solidFill>
              </a:rPr>
              <a:t> 추가</a:t>
            </a:r>
            <a:r>
              <a:rPr lang="en-US" altLang="ko-KR" sz="800" dirty="0" smtClean="0">
                <a:solidFill>
                  <a:schemeClr val="bg1"/>
                </a:solidFill>
              </a:rPr>
              <a:t>(0514 </a:t>
            </a:r>
            <a:r>
              <a:rPr lang="ko-KR" altLang="en-US" sz="800" dirty="0" err="1" smtClean="0">
                <a:solidFill>
                  <a:schemeClr val="bg1"/>
                </a:solidFill>
              </a:rPr>
              <a:t>정효진님께</a:t>
            </a:r>
            <a:r>
              <a:rPr lang="en-US" altLang="ko-KR" sz="800" dirty="0" smtClean="0">
                <a:solidFill>
                  <a:schemeClr val="bg1"/>
                </a:solidFill>
              </a:rPr>
              <a:t> </a:t>
            </a:r>
            <a:r>
              <a:rPr lang="ko-KR" altLang="en-US" sz="800" dirty="0" smtClean="0">
                <a:solidFill>
                  <a:schemeClr val="bg1"/>
                </a:solidFill>
              </a:rPr>
              <a:t>하단 버튼 공통 정책 확인하여 수정</a:t>
            </a:r>
            <a:r>
              <a:rPr lang="en-US" altLang="ko-KR" sz="800" dirty="0" smtClean="0">
                <a:solidFill>
                  <a:schemeClr val="bg1"/>
                </a:solidFill>
              </a:rPr>
              <a:t>)</a:t>
            </a:r>
          </a:p>
        </p:txBody>
      </p:sp>
      <p:sp>
        <p:nvSpPr>
          <p:cNvPr id="79" name="직사각형 78">
            <a:extLst>
              <a:ext uri="{FF2B5EF4-FFF2-40B4-BE49-F238E27FC236}">
                <a16:creationId xmlns:a16="http://schemas.microsoft.com/office/drawing/2014/main" id="{5ABE1580-1A7A-4505-97ED-22E9D33830FB}"/>
              </a:ext>
            </a:extLst>
          </p:cNvPr>
          <p:cNvSpPr/>
          <p:nvPr/>
        </p:nvSpPr>
        <p:spPr>
          <a:xfrm>
            <a:off x="2251094" y="4648037"/>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80" name="TextBox 79">
            <a:extLst>
              <a:ext uri="{FF2B5EF4-FFF2-40B4-BE49-F238E27FC236}">
                <a16:creationId xmlns:a16="http://schemas.microsoft.com/office/drawing/2014/main" id="{9152A646-5E1F-4181-AEED-BA7E62CD29E8}"/>
              </a:ext>
            </a:extLst>
          </p:cNvPr>
          <p:cNvSpPr txBox="1"/>
          <p:nvPr/>
        </p:nvSpPr>
        <p:spPr>
          <a:xfrm>
            <a:off x="2385573" y="4610751"/>
            <a:ext cx="2313948" cy="215444"/>
          </a:xfrm>
          <a:prstGeom prst="rect">
            <a:avLst/>
          </a:prstGeom>
          <a:noFill/>
        </p:spPr>
        <p:txBody>
          <a:bodyPr wrap="square" rtlCol="0">
            <a:spAutoFit/>
          </a:bodyPr>
          <a:lstStyle/>
          <a:p>
            <a:r>
              <a:rPr lang="en-US" altLang="ko-KR" sz="800" spc="-100" dirty="0">
                <a:solidFill>
                  <a:schemeClr val="bg1">
                    <a:lumMod val="50000"/>
                  </a:schemeClr>
                </a:solidFill>
                <a:latin typeface="+mn-ea"/>
              </a:rPr>
              <a:t>[</a:t>
            </a:r>
            <a:r>
              <a:rPr lang="ko-KR" altLang="en-US" sz="800" spc="-100" dirty="0">
                <a:solidFill>
                  <a:schemeClr val="bg1">
                    <a:lumMod val="50000"/>
                  </a:schemeClr>
                </a:solidFill>
                <a:latin typeface="+mn-ea"/>
              </a:rPr>
              <a:t>필수</a:t>
            </a:r>
            <a:r>
              <a:rPr lang="en-US" altLang="ko-KR" sz="800" spc="-100" dirty="0">
                <a:solidFill>
                  <a:schemeClr val="bg1">
                    <a:lumMod val="50000"/>
                  </a:schemeClr>
                </a:solidFill>
                <a:latin typeface="+mn-ea"/>
              </a:rPr>
              <a:t>] </a:t>
            </a:r>
            <a:r>
              <a:rPr lang="ko-KR" altLang="en-US" sz="800" spc="-100" dirty="0" smtClean="0">
                <a:solidFill>
                  <a:schemeClr val="bg1">
                    <a:lumMod val="50000"/>
                  </a:schemeClr>
                </a:solidFill>
                <a:latin typeface="+mn-ea"/>
              </a:rPr>
              <a:t>개인정보 </a:t>
            </a:r>
            <a:r>
              <a:rPr lang="ko-KR" altLang="en-US" sz="800" spc="-100" dirty="0" err="1" smtClean="0">
                <a:solidFill>
                  <a:schemeClr val="bg1">
                    <a:lumMod val="50000"/>
                  </a:schemeClr>
                </a:solidFill>
                <a:latin typeface="+mn-ea"/>
              </a:rPr>
              <a:t>수집동의</a:t>
            </a:r>
            <a:r>
              <a:rPr lang="ko-KR" altLang="en-US" sz="800" spc="-100" dirty="0" smtClean="0">
                <a:solidFill>
                  <a:schemeClr val="bg1">
                    <a:lumMod val="50000"/>
                  </a:schemeClr>
                </a:solidFill>
                <a:latin typeface="+mn-ea"/>
              </a:rPr>
              <a:t>   </a:t>
            </a:r>
            <a:r>
              <a:rPr lang="ko-KR" altLang="en-US" sz="800" u="sng" spc="-100" dirty="0" err="1" smtClean="0">
                <a:solidFill>
                  <a:schemeClr val="bg1">
                    <a:lumMod val="50000"/>
                  </a:schemeClr>
                </a:solidFill>
                <a:latin typeface="+mn-ea"/>
              </a:rPr>
              <a:t>자세히보기</a:t>
            </a:r>
            <a:r>
              <a:rPr lang="en-US" altLang="ko-KR" sz="800" u="sng" spc="-100" dirty="0" smtClean="0">
                <a:solidFill>
                  <a:schemeClr val="bg1">
                    <a:lumMod val="50000"/>
                  </a:schemeClr>
                </a:solidFill>
                <a:latin typeface="+mn-ea"/>
              </a:rPr>
              <a:t>&gt;</a:t>
            </a:r>
            <a:endParaRPr lang="ko-KR" altLang="en-US" sz="800" u="sng" spc="-100" dirty="0">
              <a:solidFill>
                <a:schemeClr val="bg1">
                  <a:lumMod val="50000"/>
                </a:schemeClr>
              </a:solidFill>
              <a:latin typeface="+mn-ea"/>
            </a:endParaRPr>
          </a:p>
        </p:txBody>
      </p:sp>
    </p:spTree>
    <p:extLst>
      <p:ext uri="{BB962C8B-B14F-4D97-AF65-F5344CB8AC3E}">
        <p14:creationId xmlns:p14="http://schemas.microsoft.com/office/powerpoint/2010/main" val="283635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배송지정보</a:t>
            </a:r>
            <a:endParaRPr lang="ko-KR" altLang="en-US" dirty="0"/>
          </a:p>
        </p:txBody>
      </p:sp>
      <p:sp>
        <p:nvSpPr>
          <p:cNvPr id="3" name="부제목 2"/>
          <p:cNvSpPr>
            <a:spLocks noGrp="1"/>
          </p:cNvSpPr>
          <p:nvPr>
            <p:ph type="subTitle" idx="1"/>
          </p:nvPr>
        </p:nvSpPr>
        <p:spPr/>
        <p:txBody>
          <a:bodyPr/>
          <a:lstStyle/>
          <a:p>
            <a:r>
              <a:rPr lang="en-US" altLang="ko-KR" dirty="0"/>
              <a:t>IN_PC_ORD_01_03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884213621"/>
              </p:ext>
            </p:extLst>
          </p:nvPr>
        </p:nvGraphicFramePr>
        <p:xfrm>
          <a:off x="9000565" y="44624"/>
          <a:ext cx="3152540" cy="78519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err="1" smtClean="0">
                          <a:ln>
                            <a:noFill/>
                          </a:ln>
                          <a:solidFill>
                            <a:schemeClr val="tx1"/>
                          </a:solidFill>
                          <a:effectLst/>
                          <a:uLnTx/>
                          <a:uFillTx/>
                          <a:latin typeface="+mn-lt"/>
                          <a:ea typeface="+mn-ea"/>
                          <a:cs typeface="+mn-cs"/>
                        </a:rPr>
                        <a:t>배송지</a:t>
                      </a:r>
                      <a:r>
                        <a:rPr kumimoji="0" lang="ko-KR" altLang="en-US" sz="800" b="1" i="0" u="none" strike="noStrike" kern="1200" cap="none" spc="0" normalizeH="0" baseline="0" dirty="0" smtClean="0">
                          <a:ln>
                            <a:noFill/>
                          </a:ln>
                          <a:solidFill>
                            <a:schemeClr val="tx1"/>
                          </a:solidFill>
                          <a:effectLst/>
                          <a:uLnTx/>
                          <a:uFillTx/>
                          <a:latin typeface="+mn-lt"/>
                          <a:ea typeface="+mn-ea"/>
                          <a:cs typeface="+mn-cs"/>
                        </a:rPr>
                        <a:t> 목록에 저장</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Default: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체크된 상태</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체크된 상태로 완료 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목록에 추가</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등록된 배송지가 없을 시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default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 된 상태에서 비활성화 처리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87313" marR="0" lvl="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화면에서 편의점을 선택하여 해당 창이 호출 되었을 시 숨김 처리</a:t>
                      </a:r>
                      <a:endPar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smtClean="0">
                          <a:ln>
                            <a:noFill/>
                          </a:ln>
                          <a:solidFill>
                            <a:schemeClr val="tx1"/>
                          </a:solidFill>
                          <a:effectLst/>
                          <a:uLnTx/>
                          <a:uFillTx/>
                          <a:latin typeface="+mn-lt"/>
                          <a:ea typeface="+mn-ea"/>
                          <a:cs typeface="+mn-cs"/>
                        </a:rPr>
                        <a:t>군부대 배송</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 후 저장 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배송지등록</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변경 화면에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군부대배송</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체크되어 출력</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7-1. ?</a:t>
                      </a:r>
                      <a:r>
                        <a:rPr lang="ko-KR" altLang="en-US" sz="800" b="1" u="none" baseline="0" dirty="0" smtClean="0">
                          <a:solidFill>
                            <a:schemeClr val="tx1"/>
                          </a:solidFill>
                          <a:latin typeface="+mn-ea"/>
                          <a:ea typeface="+mn-ea"/>
                        </a:rPr>
                        <a:t>아이콘</a:t>
                      </a:r>
                      <a:endParaRPr lang="en-US" altLang="ko-KR" sz="800" b="1"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군부대 배송 안내 창 호출</a:t>
                      </a:r>
                      <a:r>
                        <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rPr>
                        <a:t>(Page ID: #####)</a:t>
                      </a: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편의점픽업</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화면에서 편의점을 선택하여 해당 창이 호출 되었을 시 숨김 처리</a:t>
                      </a:r>
                      <a:endParaRPr kumimoji="0" lang="en-US" altLang="ko-KR" sz="800" b="0" i="0" u="none" strike="noStrike" kern="1200" cap="none" spc="0" normalizeH="0" baseline="0" noProof="0" dirty="0" smtClean="0">
                        <a:ln>
                          <a:noFill/>
                        </a:ln>
                        <a:solidFill>
                          <a:srgbClr val="00BC70"/>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smtClean="0">
                          <a:ln>
                            <a:noFill/>
                          </a:ln>
                          <a:solidFill>
                            <a:schemeClr val="tx1"/>
                          </a:solidFill>
                          <a:effectLst/>
                          <a:uLnTx/>
                          <a:uFillTx/>
                          <a:latin typeface="+mn-lt"/>
                          <a:ea typeface="+mn-ea"/>
                          <a:cs typeface="+mn-cs"/>
                        </a:rPr>
                        <a:t>개인정보 </a:t>
                      </a:r>
                      <a:r>
                        <a:rPr kumimoji="0" lang="ko-KR" altLang="en-US" sz="800" b="1" i="0" u="none" strike="noStrike" kern="1200" cap="none" spc="0" normalizeH="0" baseline="0" dirty="0" err="1" smtClean="0">
                          <a:ln>
                            <a:noFill/>
                          </a:ln>
                          <a:solidFill>
                            <a:schemeClr val="tx1"/>
                          </a:solidFill>
                          <a:effectLst/>
                          <a:uLnTx/>
                          <a:uFillTx/>
                          <a:latin typeface="+mn-lt"/>
                          <a:ea typeface="+mn-ea"/>
                          <a:cs typeface="+mn-cs"/>
                        </a:rPr>
                        <a:t>수집동의</a:t>
                      </a:r>
                      <a:r>
                        <a:rPr kumimoji="0" lang="ko-KR" altLang="en-US" sz="800" b="1" i="0" u="none" strike="noStrike" kern="1200" cap="none" spc="0" normalizeH="0" baseline="0" dirty="0" smtClean="0">
                          <a:ln>
                            <a:noFill/>
                          </a:ln>
                          <a:solidFill>
                            <a:schemeClr val="tx1"/>
                          </a:solidFill>
                          <a:effectLst/>
                          <a:uLnTx/>
                          <a:uFillTx/>
                          <a:latin typeface="+mn-lt"/>
                          <a:ea typeface="+mn-ea"/>
                          <a:cs typeface="+mn-cs"/>
                        </a:rPr>
                        <a:t> </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체크 필수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자세히보기</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클릭 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정보 창 닫히고 개인정보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수집동의</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자세히보기</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창 호출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개인정보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수집동의</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자세히보기</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창 닫았을 시 다시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배송지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정보 창 호출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배송지정보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창에 입력</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선택된 정보 유지되어야 함</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2373969"/>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dirty="0" smtClean="0">
                          <a:ln>
                            <a:noFill/>
                          </a:ln>
                          <a:solidFill>
                            <a:schemeClr val="tx1"/>
                          </a:solidFill>
                          <a:effectLst/>
                          <a:uLnTx/>
                          <a:uFillTx/>
                          <a:latin typeface="+mn-lt"/>
                          <a:ea typeface="+mn-ea"/>
                          <a:cs typeface="+mn-cs"/>
                        </a:rPr>
                        <a:t>완료</a:t>
                      </a:r>
                      <a:endParaRPr kumimoji="0" lang="en-US" altLang="ko-KR" sz="800" b="1" i="0" u="none" strike="noStrike" kern="1200" cap="none" spc="0" normalizeH="0" baseline="0" dirty="0" smtClean="0">
                        <a:ln>
                          <a:noFill/>
                        </a:ln>
                        <a:solidFill>
                          <a:schemeClr val="tx1"/>
                        </a:solidFill>
                        <a:effectLst/>
                        <a:uLnTx/>
                        <a:uFillTx/>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미입력</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오입력</a:t>
                      </a:r>
                      <a:r>
                        <a:rPr lang="ko-KR" altLang="en-US" sz="800" b="0" u="none" baseline="0" dirty="0" smtClean="0">
                          <a:solidFill>
                            <a:schemeClr val="tx1"/>
                          </a:solidFill>
                          <a:latin typeface="+mn-ea"/>
                          <a:ea typeface="+mn-ea"/>
                        </a:rPr>
                        <a:t> 된 항목이 있을 시 버튼 비활성화</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상세주소는</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미입력</a:t>
                      </a:r>
                      <a:r>
                        <a:rPr kumimoji="0" lang="ko-KR" altLang="en-US"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항목 체크에서 제외</a:t>
                      </a:r>
                      <a:endParaRPr kumimoji="0" lang="en-US" altLang="ko-KR" sz="800" b="0"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85725" algn="l"/>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_</a:t>
                      </a:r>
                      <a:r>
                        <a:rPr lang="ko-KR" altLang="en-US" sz="800" b="0" u="none" baseline="0" dirty="0" err="1" smtClean="0">
                          <a:solidFill>
                            <a:schemeClr val="tx1"/>
                          </a:solidFill>
                          <a:latin typeface="+mn-ea"/>
                          <a:ea typeface="+mn-ea"/>
                        </a:rPr>
                        <a:t>미입력</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오입력된</a:t>
                      </a:r>
                      <a:r>
                        <a:rPr lang="ko-KR" altLang="en-US" sz="800" b="0" u="none" baseline="0" dirty="0" smtClean="0">
                          <a:solidFill>
                            <a:schemeClr val="tx1"/>
                          </a:solidFill>
                          <a:latin typeface="+mn-ea"/>
                          <a:ea typeface="+mn-ea"/>
                        </a:rPr>
                        <a:t> 항목이 있을 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입력 영역 하단에 오류 문구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비활성화 버튼 클릭 시 </a:t>
                      </a:r>
                      <a:r>
                        <a:rPr lang="ko-KR" altLang="en-US" sz="800" b="0" u="none" baseline="0" dirty="0" err="1" smtClean="0">
                          <a:solidFill>
                            <a:schemeClr val="tx1"/>
                          </a:solidFill>
                          <a:latin typeface="+mn-ea"/>
                          <a:ea typeface="+mn-ea"/>
                        </a:rPr>
                        <a:t>미입력</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오입력</a:t>
                      </a:r>
                      <a:r>
                        <a:rPr lang="ko-KR" altLang="en-US" sz="800" b="0" u="none" baseline="0" dirty="0" smtClean="0">
                          <a:solidFill>
                            <a:schemeClr val="tx1"/>
                          </a:solidFill>
                          <a:latin typeface="+mn-ea"/>
                          <a:ea typeface="+mn-ea"/>
                        </a:rPr>
                        <a:t> 된 가장 상위 항목으로 포커스 이동</a:t>
                      </a:r>
                      <a:endParaRPr lang="en-US" altLang="ko-KR" sz="800" b="0" u="none" baseline="0" dirty="0" smtClean="0">
                        <a:solidFill>
                          <a:schemeClr val="tx1"/>
                        </a:solidFill>
                        <a:latin typeface="+mn-ea"/>
                        <a:ea typeface="+mn-ea"/>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배송지명</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미입력</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배송지명을</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입력해 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받으실 분 명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미입력</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받으실 분 이름을 입력해 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휴대폰번호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미입력</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휴대폰 번호를 입력해 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171450" marR="0" lvl="0" indent="-85725"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휴대폰번호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오입력</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휴대폰 번호를 확인해 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85725" marR="0" lvl="0" indent="9525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휴대폰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오입력</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체크 방식은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AS-IS</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와 동일</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180975" marR="0" lvl="0" indent="-95250"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주소검색하여 입력된 정보 없음</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주소를 검색해 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p>
                      <a:pPr marL="180975" marR="0" lvl="0" indent="-95250"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개인정보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수집동의</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미체크</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alert</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으로 오류 알림</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p>
                      <a:pPr marL="180975" marR="0" lvl="0" indent="-95250" algn="l" defTabSz="844083" rtl="0" eaLnBrk="1" fontAlgn="auto" latinLnBrk="1" hangingPunct="1">
                        <a:lnSpc>
                          <a:spcPts val="1200"/>
                        </a:lnSpc>
                        <a:spcBef>
                          <a:spcPts val="0"/>
                        </a:spcBef>
                        <a:spcAft>
                          <a:spcPts val="0"/>
                        </a:spcAft>
                        <a:buClrTx/>
                        <a:buSzTx/>
                        <a:buFontTx/>
                        <a:buChar char="-"/>
                        <a:tabLst/>
                        <a:defRPr/>
                      </a:pP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상세주소</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미입력</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배송지목록에서 수정 버튼을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탭하여</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진입 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상세주소</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외 모든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필수항목이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입력 된 후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상세주소</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미입력</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상태로 완료버튼을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탭하면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confirm</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메시지 호출 </a:t>
                      </a:r>
                      <a:r>
                        <a:rPr kumimoji="0" lang="en-US" altLang="ko-KR" sz="800" b="0" i="0" u="none" strike="noStrike" kern="1200" cap="none" spc="0" normalizeH="0" baseline="0" dirty="0" smtClean="0">
                          <a:ln>
                            <a:noFill/>
                          </a:ln>
                          <a:solidFill>
                            <a:schemeClr val="tx1"/>
                          </a:solidFill>
                          <a:effectLst/>
                          <a:uLnTx/>
                          <a:uFillTx/>
                          <a:latin typeface="+mn-lt"/>
                          <a:ea typeface="+mn-ea"/>
                          <a:cs typeface="+mn-cs"/>
                          <a:sym typeface="Wingdings" panose="05000000000000000000" pitchFamily="2" charset="2"/>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승인 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완료처리</a:t>
                      </a:r>
                      <a:endParaRPr kumimoji="0" lang="ko-KR" altLang="en-US" sz="800" b="0" i="0" u="none" strike="noStrike" kern="1200" cap="none" spc="0" normalizeH="0" baseline="0" dirty="0" smtClean="0">
                        <a:ln>
                          <a:noFill/>
                        </a:ln>
                        <a:solidFill>
                          <a:schemeClr val="tx1"/>
                        </a:solidFill>
                        <a:effectLst/>
                        <a:uLnTx/>
                        <a:uFillTx/>
                        <a:latin typeface="+mn-lt"/>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클릭</a:t>
                      </a:r>
                      <a:r>
                        <a:rPr lang="en-US" altLang="ko-KR" sz="800" b="0" u="none" baseline="0" dirty="0" smtClean="0">
                          <a:solidFill>
                            <a:schemeClr val="tx1"/>
                          </a:solidFill>
                          <a:latin typeface="+mn-ea"/>
                          <a:ea typeface="+mn-ea"/>
                        </a:rPr>
                        <a:t>_</a:t>
                      </a:r>
                      <a:r>
                        <a:rPr lang="ko-KR" altLang="en-US" sz="800" b="0" u="none" baseline="0" dirty="0" err="1" smtClean="0">
                          <a:solidFill>
                            <a:schemeClr val="tx1"/>
                          </a:solidFill>
                          <a:latin typeface="+mn-ea"/>
                          <a:ea typeface="+mn-ea"/>
                        </a:rPr>
                        <a:t>미입력</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오입력된</a:t>
                      </a:r>
                      <a:r>
                        <a:rPr lang="ko-KR" altLang="en-US" sz="800" b="0" u="none" baseline="0" dirty="0" smtClean="0">
                          <a:solidFill>
                            <a:schemeClr val="tx1"/>
                          </a:solidFill>
                          <a:latin typeface="+mn-ea"/>
                          <a:ea typeface="+mn-ea"/>
                        </a:rPr>
                        <a:t> 항목이 없음</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Case1. ‘</a:t>
                      </a:r>
                      <a:r>
                        <a:rPr lang="ko-KR" altLang="en-US" sz="800" b="0" u="none" baseline="0" dirty="0" err="1" smtClean="0">
                          <a:solidFill>
                            <a:schemeClr val="tx1"/>
                          </a:solidFill>
                          <a:latin typeface="+mn-ea"/>
                          <a:ea typeface="+mn-ea"/>
                        </a:rPr>
                        <a:t>배송지목록</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화면에서 해당 창이 호출되었을 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수정한 정보로 저장 완료하고 창 닫힘</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배송지목록</a:t>
                      </a:r>
                      <a:r>
                        <a:rPr lang="ko-KR" altLang="en-US" sz="800" b="0" u="none" baseline="0" dirty="0" smtClean="0">
                          <a:solidFill>
                            <a:schemeClr val="tx1"/>
                          </a:solidFill>
                          <a:latin typeface="+mn-ea"/>
                          <a:ea typeface="+mn-ea"/>
                        </a:rPr>
                        <a:t> 창 다시 호출</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Case2. </a:t>
                      </a:r>
                      <a:r>
                        <a:rPr lang="ko-KR" altLang="en-US" sz="800" b="0" u="none" baseline="0" dirty="0" err="1" smtClean="0">
                          <a:solidFill>
                            <a:schemeClr val="tx1"/>
                          </a:solidFill>
                          <a:latin typeface="+mn-ea"/>
                          <a:ea typeface="+mn-ea"/>
                        </a:rPr>
                        <a:t>신규배송지</a:t>
                      </a:r>
                      <a:r>
                        <a:rPr lang="en-US" altLang="ko-KR" sz="800" b="0" u="none" baseline="0" dirty="0" smtClean="0">
                          <a:solidFill>
                            <a:schemeClr val="tx1"/>
                          </a:solidFill>
                          <a:latin typeface="+mn-ea"/>
                          <a:ea typeface="+mn-ea"/>
                          <a:sym typeface="Wingdings" panose="05000000000000000000" pitchFamily="2" charset="2"/>
                        </a:rPr>
                        <a:t> </a:t>
                      </a:r>
                      <a:r>
                        <a:rPr lang="ko-KR" altLang="en-US" sz="800" b="0" u="none" baseline="0" dirty="0" err="1" smtClean="0">
                          <a:solidFill>
                            <a:schemeClr val="tx1"/>
                          </a:solidFill>
                          <a:latin typeface="+mn-ea"/>
                          <a:ea typeface="+mn-ea"/>
                          <a:sym typeface="Wingdings" panose="05000000000000000000" pitchFamily="2" charset="2"/>
                        </a:rPr>
                        <a:t>주소찾기</a:t>
                      </a:r>
                      <a:r>
                        <a:rPr lang="ko-KR" altLang="en-US" sz="800" b="0" u="none" baseline="0" dirty="0" smtClean="0">
                          <a:solidFill>
                            <a:schemeClr val="tx1"/>
                          </a:solidFill>
                          <a:latin typeface="+mn-ea"/>
                          <a:ea typeface="+mn-ea"/>
                          <a:sym typeface="Wingdings" panose="05000000000000000000" pitchFamily="2" charset="2"/>
                        </a:rPr>
                        <a:t> 화면에서 해당 창이 호출되었을 시</a:t>
                      </a:r>
                      <a:r>
                        <a:rPr lang="en-US" altLang="ko-KR" sz="800" b="0" u="none" baseline="0" dirty="0" smtClean="0">
                          <a:solidFill>
                            <a:schemeClr val="tx1"/>
                          </a:solidFill>
                          <a:latin typeface="+mn-ea"/>
                          <a:ea typeface="+mn-ea"/>
                          <a:sym typeface="Wingdings" panose="05000000000000000000" pitchFamily="2" charset="2"/>
                        </a:rPr>
                        <a:t>: </a:t>
                      </a:r>
                      <a:r>
                        <a:rPr lang="ko-KR" altLang="en-US" sz="800" b="0" u="none" baseline="0" dirty="0" smtClean="0">
                          <a:solidFill>
                            <a:schemeClr val="tx1"/>
                          </a:solidFill>
                          <a:latin typeface="+mn-ea"/>
                          <a:ea typeface="+mn-ea"/>
                          <a:sym typeface="Wingdings" panose="05000000000000000000" pitchFamily="2" charset="2"/>
                        </a:rPr>
                        <a:t>창 닫고 등록한 정보 </a:t>
                      </a:r>
                      <a:r>
                        <a:rPr lang="ko-KR" altLang="en-US" sz="800" b="0" u="none" baseline="0" dirty="0" err="1" smtClean="0">
                          <a:solidFill>
                            <a:schemeClr val="tx1"/>
                          </a:solidFill>
                          <a:latin typeface="+mn-ea"/>
                          <a:ea typeface="+mn-ea"/>
                          <a:sym typeface="Wingdings" panose="05000000000000000000" pitchFamily="2" charset="2"/>
                        </a:rPr>
                        <a:t>배송지정보</a:t>
                      </a:r>
                      <a:r>
                        <a:rPr lang="ko-KR" altLang="en-US" sz="800" b="0" u="none" baseline="0" dirty="0" smtClean="0">
                          <a:solidFill>
                            <a:schemeClr val="tx1"/>
                          </a:solidFill>
                          <a:latin typeface="+mn-ea"/>
                          <a:ea typeface="+mn-ea"/>
                          <a:sym typeface="Wingdings" panose="05000000000000000000" pitchFamily="2" charset="2"/>
                        </a:rPr>
                        <a:t> 영역에 입력 처리</a:t>
                      </a:r>
                      <a:endParaRPr lang="en-US" altLang="ko-KR" sz="800" b="0" u="none" baseline="0" dirty="0" smtClean="0">
                        <a:solidFill>
                          <a:schemeClr val="tx1"/>
                        </a:solidFill>
                        <a:latin typeface="+mn-ea"/>
                        <a:ea typeface="+mn-ea"/>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baseline="0" dirty="0" smtClean="0">
                          <a:solidFill>
                            <a:schemeClr val="tx1"/>
                          </a:solidFill>
                          <a:latin typeface="+mn-ea"/>
                          <a:ea typeface="+mn-ea"/>
                        </a:rPr>
                        <a:t>Case3.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편의점찾기</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CU</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편의점찾기</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화면에서 편의점을 선택하여 해당 창이 호출 되었을 시</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창 닫히고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결제화면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배송지정보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영역에 등록한 정보 출력</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1464135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X,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취소</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탭</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창 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373184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8881" y="1428659"/>
            <a:ext cx="492443" cy="276999"/>
          </a:xfrm>
          <a:prstGeom prst="rect">
            <a:avLst/>
          </a:prstGeom>
          <a:noFill/>
        </p:spPr>
        <p:txBody>
          <a:bodyPr wrap="none">
            <a:spAutoFit/>
          </a:bodyPr>
          <a:lstStyle/>
          <a:p>
            <a:pPr>
              <a:defRPr/>
            </a:pPr>
            <a:r>
              <a:rPr lang="ko-KR" altLang="en-US" sz="1200" b="1" dirty="0" smtClean="0">
                <a:latin typeface="+mn-ea"/>
              </a:rPr>
              <a:t>결제</a:t>
            </a:r>
            <a:endParaRPr lang="en-US" altLang="ko-KR" sz="1200" b="1" dirty="0">
              <a:latin typeface="+mn-ea"/>
            </a:endParaRPr>
          </a:p>
        </p:txBody>
      </p:sp>
      <p:graphicFrame>
        <p:nvGraphicFramePr>
          <p:cNvPr id="59" name="표 58"/>
          <p:cNvGraphicFramePr>
            <a:graphicFrameLocks noGrp="1"/>
          </p:cNvGraphicFramePr>
          <p:nvPr>
            <p:extLst/>
          </p:nvPr>
        </p:nvGraphicFramePr>
        <p:xfrm>
          <a:off x="196522" y="1767222"/>
          <a:ext cx="6120355" cy="102311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33878">
                  <a:extLst>
                    <a:ext uri="{9D8B030D-6E8A-4147-A177-3AD203B41FA5}">
                      <a16:colId xmlns:a16="http://schemas.microsoft.com/office/drawing/2014/main" val="249456048"/>
                    </a:ext>
                  </a:extLst>
                </a:gridCol>
              </a:tblGrid>
              <a:tr h="2725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graphicFrame>
        <p:nvGraphicFramePr>
          <p:cNvPr id="142" name="표 141"/>
          <p:cNvGraphicFramePr>
            <a:graphicFrameLocks noGrp="1"/>
          </p:cNvGraphicFramePr>
          <p:nvPr>
            <p:extLst/>
          </p:nvPr>
        </p:nvGraphicFramePr>
        <p:xfrm>
          <a:off x="187455" y="3045125"/>
          <a:ext cx="6135707" cy="2927050"/>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0">
                  <a:extLst>
                    <a:ext uri="{9D8B030D-6E8A-4147-A177-3AD203B41FA5}">
                      <a16:colId xmlns:a16="http://schemas.microsoft.com/office/drawing/2014/main" val="249456048"/>
                    </a:ext>
                  </a:extLst>
                </a:gridCol>
              </a:tblGrid>
              <a:tr h="34709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5425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err="1" smtClean="0">
                          <a:solidFill>
                            <a:schemeClr val="tx1"/>
                          </a:solidFill>
                          <a:latin typeface="+mn-ea"/>
                          <a:ea typeface="+mn-ea"/>
                          <a:cs typeface="+mn-cs"/>
                        </a:rPr>
                        <a:t>받으시는분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99888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49530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sp>
        <p:nvSpPr>
          <p:cNvPr id="155" name="Button">
            <a:extLst>
              <a:ext uri="{FF2B5EF4-FFF2-40B4-BE49-F238E27FC236}">
                <a16:creationId xmlns:a16="http://schemas.microsoft.com/office/drawing/2014/main" id="{0B50D06C-82E3-4B5D-A60E-0FEAE2474059}"/>
              </a:ext>
            </a:extLst>
          </p:cNvPr>
          <p:cNvSpPr/>
          <p:nvPr/>
        </p:nvSpPr>
        <p:spPr>
          <a:xfrm>
            <a:off x="1177736" y="5608599"/>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배송 요청사항을 선택해주세요</a:t>
            </a:r>
            <a:r>
              <a:rPr lang="en-US" altLang="ko-KR" sz="800" dirty="0" smtClean="0">
                <a:solidFill>
                  <a:schemeClr val="tx1"/>
                </a:solidFill>
              </a:rPr>
              <a:t>.</a:t>
            </a:r>
            <a:r>
              <a:rPr lang="ko-KR" altLang="en-US" sz="800" dirty="0" smtClean="0">
                <a:solidFill>
                  <a:schemeClr val="tx1"/>
                </a:solidFill>
              </a:rPr>
              <a:t>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sp>
        <p:nvSpPr>
          <p:cNvPr id="5" name="직사각형 4"/>
          <p:cNvSpPr/>
          <p:nvPr/>
        </p:nvSpPr>
        <p:spPr>
          <a:xfrm>
            <a:off x="128443" y="6220523"/>
            <a:ext cx="790601" cy="215444"/>
          </a:xfrm>
          <a:prstGeom prst="rect">
            <a:avLst/>
          </a:prstGeom>
        </p:spPr>
        <p:txBody>
          <a:bodyPr wrap="none">
            <a:spAutoFit/>
          </a:bodyPr>
          <a:lstStyle/>
          <a:p>
            <a:pPr lvl="0">
              <a:defRPr/>
            </a:pPr>
            <a:r>
              <a:rPr lang="ko-KR" altLang="en-US" sz="800" b="1" dirty="0" err="1">
                <a:solidFill>
                  <a:prstClr val="black"/>
                </a:solidFill>
                <a:latin typeface="맑은 고딕" panose="020B0503020000020004" pitchFamily="50" charset="-127"/>
              </a:rPr>
              <a:t>주문제품</a:t>
            </a:r>
            <a:r>
              <a:rPr lang="ko-KR" altLang="en-US" sz="800" b="1" dirty="0">
                <a:solidFill>
                  <a:prstClr val="black"/>
                </a:solidFill>
                <a:latin typeface="맑은 고딕" panose="020B0503020000020004" pitchFamily="50" charset="-127"/>
              </a:rPr>
              <a:t> </a:t>
            </a:r>
            <a:r>
              <a:rPr lang="en-US" altLang="ko-KR" sz="800" dirty="0" smtClean="0">
                <a:solidFill>
                  <a:srgbClr val="00B050"/>
                </a:solidFill>
                <a:latin typeface="맑은 고딕" panose="020B0503020000020004" pitchFamily="50" charset="-127"/>
              </a:rPr>
              <a:t>3</a:t>
            </a:r>
            <a:r>
              <a:rPr lang="ko-KR" altLang="en-US" sz="800" dirty="0" smtClean="0">
                <a:solidFill>
                  <a:srgbClr val="00B050"/>
                </a:solidFill>
                <a:latin typeface="맑은 고딕" panose="020B0503020000020004" pitchFamily="50" charset="-127"/>
              </a:rPr>
              <a:t>건</a:t>
            </a:r>
            <a:endParaRPr lang="ko-KR" altLang="en-US" sz="900" dirty="0">
              <a:solidFill>
                <a:srgbClr val="00B050"/>
              </a:solidFill>
              <a:latin typeface="맑은 고딕" panose="020B0503020000020004" pitchFamily="50" charset="-127"/>
            </a:endParaRPr>
          </a:p>
        </p:txBody>
      </p:sp>
      <p:sp>
        <p:nvSpPr>
          <p:cNvPr id="55" name="직사각형 54"/>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6" name="표 55"/>
          <p:cNvGraphicFramePr>
            <a:graphicFrameLocks noGrp="1"/>
          </p:cNvGraphicFramePr>
          <p:nvPr>
            <p:extLst>
              <p:ext uri="{D42A27DB-BD31-4B8C-83A1-F6EECF244321}">
                <p14:modId xmlns:p14="http://schemas.microsoft.com/office/powerpoint/2010/main" val="2184343542"/>
              </p:ext>
            </p:extLst>
          </p:nvPr>
        </p:nvGraphicFramePr>
        <p:xfrm>
          <a:off x="6491836" y="1797804"/>
          <a:ext cx="2417917" cy="1499851"/>
        </p:xfrm>
        <a:graphic>
          <a:graphicData uri="http://schemas.openxmlformats.org/drawingml/2006/table">
            <a:tbl>
              <a:tblPr firstRow="1" bandRow="1">
                <a:tableStyleId>{2D5ABB26-0587-4C30-8999-92F81FD0307C}</a:tableStyleId>
              </a:tblPr>
              <a:tblGrid>
                <a:gridCol w="1637944">
                  <a:extLst>
                    <a:ext uri="{9D8B030D-6E8A-4147-A177-3AD203B41FA5}">
                      <a16:colId xmlns:a16="http://schemas.microsoft.com/office/drawing/2014/main" val="1827514643"/>
                    </a:ext>
                  </a:extLst>
                </a:gridCol>
                <a:gridCol w="779973">
                  <a:extLst>
                    <a:ext uri="{9D8B030D-6E8A-4147-A177-3AD203B41FA5}">
                      <a16:colId xmlns:a16="http://schemas.microsoft.com/office/drawing/2014/main" val="3409155024"/>
                    </a:ext>
                  </a:extLst>
                </a:gridCol>
              </a:tblGrid>
              <a:tr h="285936">
                <a:tc>
                  <a:txBody>
                    <a:bodyPr/>
                    <a:lstStyle/>
                    <a:p>
                      <a:r>
                        <a:rPr lang="ko-KR" altLang="en-US" sz="800" dirty="0" smtClean="0">
                          <a:solidFill>
                            <a:schemeClr val="tx1">
                              <a:lumMod val="75000"/>
                              <a:lumOff val="25000"/>
                            </a:schemeClr>
                          </a:solidFill>
                          <a:latin typeface="+mn-ea"/>
                        </a:rPr>
                        <a:t>총 </a:t>
                      </a:r>
                      <a:r>
                        <a:rPr lang="ko-KR" altLang="en-US" sz="800" dirty="0" err="1" smtClean="0">
                          <a:solidFill>
                            <a:schemeClr val="tx1">
                              <a:lumMod val="75000"/>
                              <a:lumOff val="25000"/>
                            </a:schemeClr>
                          </a:solidFill>
                          <a:latin typeface="+mn-ea"/>
                        </a:rPr>
                        <a:t>제품금액</a:t>
                      </a:r>
                      <a:r>
                        <a:rPr lang="ko-KR" altLang="en-US" sz="800" dirty="0" smtClean="0">
                          <a:solidFill>
                            <a:schemeClr val="tx1">
                              <a:lumMod val="75000"/>
                              <a:lumOff val="25000"/>
                            </a:schemeClr>
                          </a:solidFill>
                          <a:latin typeface="+mn-ea"/>
                        </a:rPr>
                        <a:t> </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63,000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1163836"/>
                  </a:ext>
                </a:extLst>
              </a:tr>
              <a:tr h="225720">
                <a:tc>
                  <a:txBody>
                    <a:bodyPr/>
                    <a:lstStyle/>
                    <a:p>
                      <a:r>
                        <a:rPr lang="ko-KR" altLang="en-US" sz="800" dirty="0" err="1" smtClean="0">
                          <a:solidFill>
                            <a:schemeClr val="tx1">
                              <a:lumMod val="75000"/>
                              <a:lumOff val="25000"/>
                            </a:schemeClr>
                          </a:solidFill>
                          <a:latin typeface="+mn-ea"/>
                        </a:rPr>
                        <a:t>할인금액</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-3,500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20797"/>
                  </a:ext>
                </a:extLst>
              </a:tr>
              <a:tr h="225720">
                <a:tc>
                  <a:txBody>
                    <a:bodyPr/>
                    <a:lstStyle/>
                    <a:p>
                      <a:r>
                        <a:rPr lang="ko-KR" altLang="en-US" sz="800" dirty="0" err="1" smtClean="0">
                          <a:solidFill>
                            <a:schemeClr val="tx1">
                              <a:lumMod val="75000"/>
                              <a:lumOff val="25000"/>
                            </a:schemeClr>
                          </a:solidFill>
                          <a:latin typeface="+mn-ea"/>
                        </a:rPr>
                        <a:t>뷰티포인트</a:t>
                      </a:r>
                      <a:r>
                        <a:rPr lang="ko-KR" altLang="en-US" sz="800" dirty="0" smtClean="0">
                          <a:solidFill>
                            <a:schemeClr val="tx1">
                              <a:lumMod val="75000"/>
                              <a:lumOff val="25000"/>
                            </a:schemeClr>
                          </a:solidFill>
                          <a:latin typeface="+mn-ea"/>
                        </a:rPr>
                        <a:t> 사용</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9389783"/>
                  </a:ext>
                </a:extLst>
              </a:tr>
              <a:tr h="181959">
                <a:tc>
                  <a:txBody>
                    <a:bodyPr/>
                    <a:lstStyle/>
                    <a:p>
                      <a:r>
                        <a:rPr lang="ko-KR" altLang="en-US" sz="800" dirty="0" err="1" smtClean="0">
                          <a:solidFill>
                            <a:schemeClr val="tx1">
                              <a:lumMod val="75000"/>
                              <a:lumOff val="25000"/>
                            </a:schemeClr>
                          </a:solidFill>
                          <a:latin typeface="+mn-ea"/>
                        </a:rPr>
                        <a:t>배송비</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089382"/>
                  </a:ext>
                </a:extLst>
              </a:tr>
              <a:tr h="1819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latin typeface="+mn-ea"/>
                        </a:rPr>
                        <a:t> ⨽</a:t>
                      </a:r>
                      <a:r>
                        <a:rPr lang="ko-KR" altLang="en-US" sz="800" dirty="0" err="1" smtClean="0">
                          <a:solidFill>
                            <a:schemeClr val="bg1">
                              <a:lumMod val="65000"/>
                            </a:schemeClr>
                          </a:solidFill>
                          <a:latin typeface="+mn-ea"/>
                        </a:rPr>
                        <a:t>쿠폰할인</a:t>
                      </a:r>
                      <a:endParaRPr lang="ko-KR" altLang="en-US" sz="800" dirty="0" smtClean="0">
                        <a:solidFill>
                          <a:schemeClr val="bg1">
                            <a:lumMod val="6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bg1">
                              <a:lumMod val="75000"/>
                            </a:schemeClr>
                          </a:solidFill>
                          <a:latin typeface="+mn-ea"/>
                        </a:rPr>
                        <a:t>-2,500</a:t>
                      </a:r>
                      <a:r>
                        <a:rPr lang="ko-KR" altLang="en-US" sz="800" dirty="0" smtClean="0">
                          <a:solidFill>
                            <a:schemeClr val="bg1">
                              <a:lumMod val="7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9377751"/>
                  </a:ext>
                </a:extLst>
              </a:tr>
              <a:tr h="335755">
                <a:tc>
                  <a:txBody>
                    <a:bodyPr/>
                    <a:lstStyle/>
                    <a:p>
                      <a:r>
                        <a:rPr lang="ko-KR" altLang="en-US" sz="800" b="1" dirty="0" smtClean="0">
                          <a:solidFill>
                            <a:schemeClr val="tx1">
                              <a:lumMod val="75000"/>
                              <a:lumOff val="25000"/>
                            </a:schemeClr>
                          </a:solidFill>
                          <a:latin typeface="+mn-ea"/>
                        </a:rPr>
                        <a:t>최종결제금액</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59,000</a:t>
                      </a:r>
                      <a:r>
                        <a:rPr lang="ko-KR" altLang="en-US" sz="800" b="1" dirty="0" smtClean="0">
                          <a:solidFill>
                            <a:schemeClr val="tx1">
                              <a:lumMod val="75000"/>
                              <a:lumOff val="25000"/>
                            </a:schemeClr>
                          </a:solidFill>
                          <a:latin typeface="+mn-ea"/>
                        </a:rPr>
                        <a:t>원</a:t>
                      </a:r>
                      <a:endParaRPr lang="en-US" altLang="ko-KR" sz="800" b="1"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523042"/>
                  </a:ext>
                </a:extLst>
              </a:tr>
            </a:tbl>
          </a:graphicData>
        </a:graphic>
      </p:graphicFrame>
      <p:grpSp>
        <p:nvGrpSpPr>
          <p:cNvPr id="57" name="그룹 56"/>
          <p:cNvGrpSpPr/>
          <p:nvPr/>
        </p:nvGrpSpPr>
        <p:grpSpPr>
          <a:xfrm>
            <a:off x="7260895" y="3212866"/>
            <a:ext cx="1571409" cy="200055"/>
            <a:chOff x="2147116" y="2122762"/>
            <a:chExt cx="1571409" cy="200055"/>
          </a:xfrm>
        </p:grpSpPr>
        <p:sp>
          <p:nvSpPr>
            <p:cNvPr id="58" name="TextBox 57">
              <a:extLst>
                <a:ext uri="{FF2B5EF4-FFF2-40B4-BE49-F238E27FC236}">
                  <a16:creationId xmlns:a16="http://schemas.microsoft.com/office/drawing/2014/main" id="{3BE96798-3229-41C7-9D93-18E637BBD588}"/>
                </a:ext>
              </a:extLst>
            </p:cNvPr>
            <p:cNvSpPr txBox="1"/>
            <p:nvPr/>
          </p:nvSpPr>
          <p:spPr>
            <a:xfrm>
              <a:off x="2147116" y="2122762"/>
              <a:ext cx="1512168" cy="200055"/>
            </a:xfrm>
            <a:prstGeom prst="rect">
              <a:avLst/>
            </a:prstGeom>
            <a:noFill/>
          </p:spPr>
          <p:txBody>
            <a:bodyPr wrap="square" rtlCol="0">
              <a:spAutoFit/>
            </a:bodyPr>
            <a:lstStyle/>
            <a:p>
              <a:pPr algn="r"/>
              <a:r>
                <a:rPr lang="ko-KR" altLang="en-US" sz="700" dirty="0" err="1" smtClean="0">
                  <a:solidFill>
                    <a:schemeClr val="bg1">
                      <a:lumMod val="65000"/>
                    </a:schemeClr>
                  </a:solidFill>
                  <a:latin typeface="+mn-ea"/>
                </a:rPr>
                <a:t>적립예정</a:t>
              </a:r>
              <a:r>
                <a:rPr lang="ko-KR" altLang="en-US" sz="700" dirty="0" smtClean="0">
                  <a:solidFill>
                    <a:schemeClr val="bg1">
                      <a:lumMod val="65000"/>
                    </a:schemeClr>
                  </a:solidFill>
                  <a:latin typeface="+mn-ea"/>
                </a:rPr>
                <a:t> </a:t>
              </a:r>
              <a:r>
                <a:rPr lang="ko-KR" altLang="en-US" sz="700" dirty="0" err="1">
                  <a:solidFill>
                    <a:schemeClr val="bg1">
                      <a:lumMod val="65000"/>
                    </a:schemeClr>
                  </a:solidFill>
                  <a:latin typeface="+mn-ea"/>
                </a:rPr>
                <a:t>뷰티포인트</a:t>
              </a:r>
              <a:r>
                <a:rPr lang="ko-KR" altLang="en-US" sz="700" dirty="0">
                  <a:solidFill>
                    <a:schemeClr val="bg1">
                      <a:lumMod val="65000"/>
                    </a:schemeClr>
                  </a:solidFill>
                  <a:latin typeface="+mn-ea"/>
                </a:rPr>
                <a:t> </a:t>
              </a:r>
              <a:r>
                <a:rPr lang="en-US" altLang="ko-KR" sz="700" dirty="0" smtClean="0">
                  <a:solidFill>
                    <a:srgbClr val="00B050"/>
                  </a:solidFill>
                  <a:latin typeface="+mn-ea"/>
                </a:rPr>
                <a:t>590P</a:t>
              </a:r>
              <a:endParaRPr lang="ko-KR" altLang="en-US" sz="700" dirty="0">
                <a:solidFill>
                  <a:srgbClr val="00B050"/>
                </a:solidFill>
                <a:latin typeface="+mn-ea"/>
              </a:endParaRPr>
            </a:p>
          </p:txBody>
        </p:sp>
        <p:sp>
          <p:nvSpPr>
            <p:cNvPr id="61" name="타원 60">
              <a:extLst>
                <a:ext uri="{FF2B5EF4-FFF2-40B4-BE49-F238E27FC236}">
                  <a16:creationId xmlns:a16="http://schemas.microsoft.com/office/drawing/2014/main" id="{5B738E7D-4CD4-4871-80BC-4FD64221440C}"/>
                </a:ext>
              </a:extLst>
            </p:cNvPr>
            <p:cNvSpPr/>
            <p:nvPr/>
          </p:nvSpPr>
          <p:spPr>
            <a:xfrm>
              <a:off x="3600044" y="2163550"/>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2" name="TextBox 61">
            <a:extLst>
              <a:ext uri="{FF2B5EF4-FFF2-40B4-BE49-F238E27FC236}">
                <a16:creationId xmlns:a16="http://schemas.microsoft.com/office/drawing/2014/main" id="{46EEB4C6-4320-49C2-A99E-4CC859BC2CBD}"/>
              </a:ext>
            </a:extLst>
          </p:cNvPr>
          <p:cNvSpPr txBox="1"/>
          <p:nvPr/>
        </p:nvSpPr>
        <p:spPr>
          <a:xfrm>
            <a:off x="6452776" y="1336484"/>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92" name="직사각형 91"/>
          <p:cNvSpPr/>
          <p:nvPr/>
        </p:nvSpPr>
        <p:spPr>
          <a:xfrm>
            <a:off x="66396" y="514033"/>
            <a:ext cx="8871086" cy="6136071"/>
          </a:xfrm>
          <a:prstGeom prst="rect">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Button">
            <a:extLst>
              <a:ext uri="{FF2B5EF4-FFF2-40B4-BE49-F238E27FC236}">
                <a16:creationId xmlns:a16="http://schemas.microsoft.com/office/drawing/2014/main" id="{0B50D06C-82E3-4B5D-A60E-0FEAE2474059}"/>
              </a:ext>
            </a:extLst>
          </p:cNvPr>
          <p:cNvSpPr/>
          <p:nvPr/>
        </p:nvSpPr>
        <p:spPr>
          <a:xfrm>
            <a:off x="2093623" y="1261658"/>
            <a:ext cx="4985334" cy="4615613"/>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endParaRPr lang="en-US" altLang="ko-KR" sz="800" dirty="0">
              <a:solidFill>
                <a:schemeClr val="bg1">
                  <a:lumMod val="65000"/>
                </a:schemeClr>
              </a:solidFill>
            </a:endParaRPr>
          </a:p>
        </p:txBody>
      </p:sp>
      <p:sp>
        <p:nvSpPr>
          <p:cNvPr id="4" name="직사각형 3"/>
          <p:cNvSpPr/>
          <p:nvPr/>
        </p:nvSpPr>
        <p:spPr>
          <a:xfrm>
            <a:off x="2150388" y="1317806"/>
            <a:ext cx="825867" cy="246221"/>
          </a:xfrm>
          <a:prstGeom prst="rect">
            <a:avLst/>
          </a:prstGeom>
        </p:spPr>
        <p:txBody>
          <a:bodyPr wrap="none">
            <a:spAutoFit/>
          </a:bodyPr>
          <a:lstStyle/>
          <a:p>
            <a:pPr defTabSz="844083">
              <a:lnSpc>
                <a:spcPts val="1200"/>
              </a:lnSpc>
              <a:defRPr/>
            </a:pPr>
            <a:r>
              <a:rPr lang="ko-KR" altLang="en-US" sz="1000" b="1" dirty="0" err="1" smtClean="0">
                <a:latin typeface="+mn-ea"/>
              </a:rPr>
              <a:t>배송지정보</a:t>
            </a:r>
            <a:endParaRPr lang="en-US" altLang="ko-KR" sz="1000" b="1" dirty="0">
              <a:latin typeface="+mn-ea"/>
            </a:endParaRPr>
          </a:p>
        </p:txBody>
      </p:sp>
      <p:sp>
        <p:nvSpPr>
          <p:cNvPr id="125" name="직사각형 124"/>
          <p:cNvSpPr/>
          <p:nvPr/>
        </p:nvSpPr>
        <p:spPr>
          <a:xfrm>
            <a:off x="6689106" y="1329332"/>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aphicFrame>
        <p:nvGraphicFramePr>
          <p:cNvPr id="87" name="표 86"/>
          <p:cNvGraphicFramePr>
            <a:graphicFrameLocks noGrp="1"/>
          </p:cNvGraphicFramePr>
          <p:nvPr>
            <p:extLst>
              <p:ext uri="{D42A27DB-BD31-4B8C-83A1-F6EECF244321}">
                <p14:modId xmlns:p14="http://schemas.microsoft.com/office/powerpoint/2010/main" val="3247091732"/>
              </p:ext>
            </p:extLst>
          </p:nvPr>
        </p:nvGraphicFramePr>
        <p:xfrm>
          <a:off x="2228850" y="1768476"/>
          <a:ext cx="4751070" cy="2596628"/>
        </p:xfrm>
        <a:graphic>
          <a:graphicData uri="http://schemas.openxmlformats.org/drawingml/2006/table">
            <a:tbl>
              <a:tblPr firstRow="1" bandRow="1">
                <a:tableStyleId>{2D5ABB26-0587-4C30-8999-92F81FD0307C}</a:tableStyleId>
              </a:tblPr>
              <a:tblGrid>
                <a:gridCol w="842814">
                  <a:extLst>
                    <a:ext uri="{9D8B030D-6E8A-4147-A177-3AD203B41FA5}">
                      <a16:colId xmlns:a16="http://schemas.microsoft.com/office/drawing/2014/main" val="977863895"/>
                    </a:ext>
                  </a:extLst>
                </a:gridCol>
                <a:gridCol w="3908256">
                  <a:extLst>
                    <a:ext uri="{9D8B030D-6E8A-4147-A177-3AD203B41FA5}">
                      <a16:colId xmlns:a16="http://schemas.microsoft.com/office/drawing/2014/main" val="356602255"/>
                    </a:ext>
                  </a:extLst>
                </a:gridCol>
              </a:tblGrid>
              <a:tr h="50839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44092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800" dirty="0">
                        <a:solidFill>
                          <a:srgbClr val="FF0000"/>
                        </a:solidFill>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5905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ltLang="en-US" sz="800" dirty="0" smtClean="0">
                        <a:solidFill>
                          <a:srgbClr val="FF0000"/>
                        </a:solidFill>
                        <a:latin typeface="+mn-ea"/>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10567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bl>
          </a:graphicData>
        </a:graphic>
      </p:graphicFrame>
      <p:sp>
        <p:nvSpPr>
          <p:cNvPr id="129" name="Button">
            <a:extLst>
              <a:ext uri="{FF2B5EF4-FFF2-40B4-BE49-F238E27FC236}">
                <a16:creationId xmlns:a16="http://schemas.microsoft.com/office/drawing/2014/main" id="{0B50D06C-82E3-4B5D-A60E-0FEAE2474059}"/>
              </a:ext>
            </a:extLst>
          </p:cNvPr>
          <p:cNvSpPr/>
          <p:nvPr/>
        </p:nvSpPr>
        <p:spPr>
          <a:xfrm>
            <a:off x="3141254" y="3378264"/>
            <a:ext cx="724916"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en-US" altLang="ko-KR" sz="800" dirty="0" smtClean="0">
                <a:solidFill>
                  <a:schemeClr val="tx1">
                    <a:lumMod val="65000"/>
                    <a:lumOff val="35000"/>
                  </a:schemeClr>
                </a:solidFill>
              </a:rPr>
              <a:t>0000</a:t>
            </a:r>
            <a:endParaRPr lang="en-US" altLang="ko-KR" sz="800" dirty="0">
              <a:solidFill>
                <a:schemeClr val="tx1">
                  <a:lumMod val="65000"/>
                  <a:lumOff val="35000"/>
                </a:schemeClr>
              </a:solidFill>
            </a:endParaRPr>
          </a:p>
        </p:txBody>
      </p:sp>
      <p:sp>
        <p:nvSpPr>
          <p:cNvPr id="130" name="Button">
            <a:extLst>
              <a:ext uri="{FF2B5EF4-FFF2-40B4-BE49-F238E27FC236}">
                <a16:creationId xmlns:a16="http://schemas.microsoft.com/office/drawing/2014/main" id="{0B50D06C-82E3-4B5D-A60E-0FEAE2474059}"/>
              </a:ext>
            </a:extLst>
          </p:cNvPr>
          <p:cNvSpPr/>
          <p:nvPr/>
        </p:nvSpPr>
        <p:spPr>
          <a:xfrm>
            <a:off x="3141252" y="3621336"/>
            <a:ext cx="2935241" cy="20176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p>
            <a:r>
              <a:rPr lang="ko-KR" altLang="en-US" sz="800" dirty="0" err="1" smtClean="0">
                <a:solidFill>
                  <a:schemeClr val="tx1">
                    <a:lumMod val="65000"/>
                    <a:lumOff val="35000"/>
                  </a:schemeClr>
                </a:solidFill>
              </a:rPr>
              <a:t>주소출력</a:t>
            </a:r>
            <a:r>
              <a:rPr lang="ko-KR" altLang="en-US" sz="800" dirty="0" smtClean="0">
                <a:solidFill>
                  <a:schemeClr val="tx1">
                    <a:lumMod val="65000"/>
                    <a:lumOff val="35000"/>
                  </a:schemeClr>
                </a:solidFill>
              </a:rPr>
              <a:t> </a:t>
            </a:r>
            <a:r>
              <a:rPr lang="ko-KR" altLang="en-US" sz="800" dirty="0" err="1" smtClean="0">
                <a:solidFill>
                  <a:schemeClr val="tx1">
                    <a:lumMod val="65000"/>
                    <a:lumOff val="35000"/>
                  </a:schemeClr>
                </a:solidFill>
              </a:rPr>
              <a:t>주소출력</a:t>
            </a:r>
            <a:endParaRPr lang="en-US" altLang="ko-KR" sz="800" dirty="0">
              <a:solidFill>
                <a:schemeClr val="tx1">
                  <a:lumMod val="65000"/>
                  <a:lumOff val="35000"/>
                </a:schemeClr>
              </a:solidFill>
            </a:endParaRPr>
          </a:p>
        </p:txBody>
      </p:sp>
      <p:sp>
        <p:nvSpPr>
          <p:cNvPr id="131" name="사각형: 둥근 모서리 126">
            <a:extLst>
              <a:ext uri="{FF2B5EF4-FFF2-40B4-BE49-F238E27FC236}">
                <a16:creationId xmlns:a16="http://schemas.microsoft.com/office/drawing/2014/main" id="{49B85BB9-69AD-4518-B033-F7188936D4BF}"/>
              </a:ext>
            </a:extLst>
          </p:cNvPr>
          <p:cNvSpPr/>
          <p:nvPr/>
        </p:nvSpPr>
        <p:spPr>
          <a:xfrm>
            <a:off x="3894513" y="3366698"/>
            <a:ext cx="639975" cy="217606"/>
          </a:xfrm>
          <a:prstGeom prst="roundRect">
            <a:avLst>
              <a:gd name="adj" fmla="val 0"/>
            </a:avLst>
          </a:pr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b="1" dirty="0">
                <a:solidFill>
                  <a:schemeClr val="bg1"/>
                </a:solidFill>
              </a:rPr>
              <a:t>주소검색</a:t>
            </a:r>
            <a:endParaRPr lang="en-US" sz="800" b="1" dirty="0">
              <a:solidFill>
                <a:schemeClr val="bg1"/>
              </a:solidFill>
            </a:endParaRPr>
          </a:p>
        </p:txBody>
      </p:sp>
      <p:sp>
        <p:nvSpPr>
          <p:cNvPr id="132" name="Button">
            <a:extLst>
              <a:ext uri="{FF2B5EF4-FFF2-40B4-BE49-F238E27FC236}">
                <a16:creationId xmlns:a16="http://schemas.microsoft.com/office/drawing/2014/main" id="{0B50D06C-82E3-4B5D-A60E-0FEAE2474059}"/>
              </a:ext>
            </a:extLst>
          </p:cNvPr>
          <p:cNvSpPr/>
          <p:nvPr/>
        </p:nvSpPr>
        <p:spPr>
          <a:xfrm>
            <a:off x="3141937" y="4089171"/>
            <a:ext cx="2934944" cy="201767"/>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r>
              <a:rPr lang="ko-KR" altLang="en-US" sz="800" dirty="0" err="1">
                <a:solidFill>
                  <a:schemeClr val="tx1">
                    <a:lumMod val="65000"/>
                    <a:lumOff val="35000"/>
                  </a:schemeClr>
                </a:solidFill>
              </a:rPr>
              <a:t>상세주소</a:t>
            </a:r>
            <a:r>
              <a:rPr lang="ko-KR" altLang="en-US" sz="800" dirty="0">
                <a:solidFill>
                  <a:schemeClr val="tx1">
                    <a:lumMod val="65000"/>
                    <a:lumOff val="35000"/>
                  </a:schemeClr>
                </a:solidFill>
              </a:rPr>
              <a:t> 입력했을 시 출력 </a:t>
            </a:r>
            <a:endParaRPr lang="en-US" altLang="ko-KR" sz="800" dirty="0">
              <a:solidFill>
                <a:schemeClr val="tx1">
                  <a:lumMod val="65000"/>
                  <a:lumOff val="35000"/>
                </a:schemeClr>
              </a:solidFill>
            </a:endParaRPr>
          </a:p>
        </p:txBody>
      </p:sp>
      <p:sp>
        <p:nvSpPr>
          <p:cNvPr id="134" name="TextBox 133">
            <a:extLst>
              <a:ext uri="{FF2B5EF4-FFF2-40B4-BE49-F238E27FC236}">
                <a16:creationId xmlns:a16="http://schemas.microsoft.com/office/drawing/2014/main" id="{9152A646-5E1F-4181-AEED-BA7E62CD29E8}"/>
              </a:ext>
            </a:extLst>
          </p:cNvPr>
          <p:cNvSpPr txBox="1"/>
          <p:nvPr/>
        </p:nvSpPr>
        <p:spPr>
          <a:xfrm>
            <a:off x="2364785" y="4421607"/>
            <a:ext cx="1669194" cy="215444"/>
          </a:xfrm>
          <a:prstGeom prst="rect">
            <a:avLst/>
          </a:prstGeom>
          <a:noFill/>
        </p:spPr>
        <p:txBody>
          <a:bodyPr wrap="square" rtlCol="0">
            <a:spAutoFit/>
          </a:bodyPr>
          <a:lstStyle/>
          <a:p>
            <a:r>
              <a:rPr lang="ko-KR" altLang="en-US" sz="800" spc="-100" dirty="0" smtClean="0">
                <a:solidFill>
                  <a:schemeClr val="bg1">
                    <a:lumMod val="50000"/>
                  </a:schemeClr>
                </a:solidFill>
                <a:latin typeface="+mn-ea"/>
              </a:rPr>
              <a:t>기본배송지로 설정</a:t>
            </a:r>
            <a:endParaRPr lang="ko-KR" altLang="en-US" sz="800" spc="-100" dirty="0">
              <a:solidFill>
                <a:schemeClr val="bg1">
                  <a:lumMod val="50000"/>
                </a:schemeClr>
              </a:solidFill>
              <a:latin typeface="+mn-ea"/>
            </a:endParaRPr>
          </a:p>
        </p:txBody>
      </p:sp>
      <p:sp>
        <p:nvSpPr>
          <p:cNvPr id="135" name="직사각형 134">
            <a:extLst>
              <a:ext uri="{FF2B5EF4-FFF2-40B4-BE49-F238E27FC236}">
                <a16:creationId xmlns:a16="http://schemas.microsoft.com/office/drawing/2014/main" id="{5ABE1580-1A7A-4505-97ED-22E9D33830FB}"/>
              </a:ext>
            </a:extLst>
          </p:cNvPr>
          <p:cNvSpPr/>
          <p:nvPr/>
        </p:nvSpPr>
        <p:spPr>
          <a:xfrm>
            <a:off x="2241476" y="4699530"/>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36" name="TextBox 135">
            <a:extLst>
              <a:ext uri="{FF2B5EF4-FFF2-40B4-BE49-F238E27FC236}">
                <a16:creationId xmlns:a16="http://schemas.microsoft.com/office/drawing/2014/main" id="{9152A646-5E1F-4181-AEED-BA7E62CD29E8}"/>
              </a:ext>
            </a:extLst>
          </p:cNvPr>
          <p:cNvSpPr txBox="1"/>
          <p:nvPr/>
        </p:nvSpPr>
        <p:spPr>
          <a:xfrm>
            <a:off x="2373114" y="4658351"/>
            <a:ext cx="1310023"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배송지</a:t>
            </a:r>
            <a:r>
              <a:rPr lang="ko-KR" altLang="en-US" sz="800" spc="-100" dirty="0">
                <a:solidFill>
                  <a:schemeClr val="bg1">
                    <a:lumMod val="50000"/>
                  </a:schemeClr>
                </a:solidFill>
                <a:latin typeface="+mn-ea"/>
              </a:rPr>
              <a:t> </a:t>
            </a:r>
            <a:r>
              <a:rPr lang="ko-KR" altLang="en-US" sz="800" spc="-100" dirty="0" smtClean="0">
                <a:solidFill>
                  <a:schemeClr val="bg1">
                    <a:lumMod val="50000"/>
                  </a:schemeClr>
                </a:solidFill>
                <a:latin typeface="+mn-ea"/>
              </a:rPr>
              <a:t>목록에 저장</a:t>
            </a:r>
            <a:endParaRPr lang="ko-KR" altLang="en-US" sz="800" spc="-100" dirty="0">
              <a:solidFill>
                <a:schemeClr val="bg1">
                  <a:lumMod val="50000"/>
                </a:schemeClr>
              </a:solidFill>
              <a:latin typeface="+mn-ea"/>
            </a:endParaRPr>
          </a:p>
        </p:txBody>
      </p:sp>
      <p:sp>
        <p:nvSpPr>
          <p:cNvPr id="137" name="직사각형 136">
            <a:extLst>
              <a:ext uri="{FF2B5EF4-FFF2-40B4-BE49-F238E27FC236}">
                <a16:creationId xmlns:a16="http://schemas.microsoft.com/office/drawing/2014/main" id="{5ABE1580-1A7A-4505-97ED-22E9D33830FB}"/>
              </a:ext>
            </a:extLst>
          </p:cNvPr>
          <p:cNvSpPr/>
          <p:nvPr/>
        </p:nvSpPr>
        <p:spPr>
          <a:xfrm>
            <a:off x="2243205" y="4926793"/>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38" name="TextBox 137">
            <a:extLst>
              <a:ext uri="{FF2B5EF4-FFF2-40B4-BE49-F238E27FC236}">
                <a16:creationId xmlns:a16="http://schemas.microsoft.com/office/drawing/2014/main" id="{9152A646-5E1F-4181-AEED-BA7E62CD29E8}"/>
              </a:ext>
            </a:extLst>
          </p:cNvPr>
          <p:cNvSpPr txBox="1"/>
          <p:nvPr/>
        </p:nvSpPr>
        <p:spPr>
          <a:xfrm>
            <a:off x="2360164" y="4895140"/>
            <a:ext cx="742708" cy="215444"/>
          </a:xfrm>
          <a:prstGeom prst="rect">
            <a:avLst/>
          </a:prstGeom>
          <a:noFill/>
        </p:spPr>
        <p:txBody>
          <a:bodyPr wrap="square" rtlCol="0">
            <a:spAutoFit/>
          </a:bodyPr>
          <a:lstStyle/>
          <a:p>
            <a:r>
              <a:rPr lang="ko-KR" altLang="en-US" sz="800" spc="-100" dirty="0" err="1" smtClean="0">
                <a:solidFill>
                  <a:schemeClr val="bg1">
                    <a:lumMod val="50000"/>
                  </a:schemeClr>
                </a:solidFill>
                <a:latin typeface="+mn-ea"/>
              </a:rPr>
              <a:t>군부대배송</a:t>
            </a:r>
            <a:endParaRPr lang="ko-KR" altLang="en-US" sz="800" spc="-100" dirty="0">
              <a:solidFill>
                <a:schemeClr val="bg1">
                  <a:lumMod val="50000"/>
                </a:schemeClr>
              </a:solidFill>
              <a:latin typeface="+mn-ea"/>
            </a:endParaRPr>
          </a:p>
        </p:txBody>
      </p:sp>
      <p:sp>
        <p:nvSpPr>
          <p:cNvPr id="139" name="타원 138">
            <a:extLst>
              <a:ext uri="{FF2B5EF4-FFF2-40B4-BE49-F238E27FC236}">
                <a16:creationId xmlns:a16="http://schemas.microsoft.com/office/drawing/2014/main" id="{24669B0F-505B-460D-9BD4-221EF9AAF5B3}"/>
              </a:ext>
            </a:extLst>
          </p:cNvPr>
          <p:cNvSpPr/>
          <p:nvPr/>
        </p:nvSpPr>
        <p:spPr>
          <a:xfrm>
            <a:off x="2968884" y="4950131"/>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sp>
        <p:nvSpPr>
          <p:cNvPr id="140" name="Check">
            <a:extLst>
              <a:ext uri="{FF2B5EF4-FFF2-40B4-BE49-F238E27FC236}">
                <a16:creationId xmlns:a16="http://schemas.microsoft.com/office/drawing/2014/main" id="{DF2A1709-9512-4E20-98B7-4307A0B38E4D}"/>
              </a:ext>
            </a:extLst>
          </p:cNvPr>
          <p:cNvSpPr>
            <a:spLocks noChangeAspect="1"/>
          </p:cNvSpPr>
          <p:nvPr/>
        </p:nvSpPr>
        <p:spPr bwMode="auto">
          <a:xfrm>
            <a:off x="2266815" y="4732031"/>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141" name="표 140"/>
          <p:cNvGraphicFramePr>
            <a:graphicFrameLocks noGrp="1"/>
          </p:cNvGraphicFramePr>
          <p:nvPr>
            <p:extLst>
              <p:ext uri="{D42A27DB-BD31-4B8C-83A1-F6EECF244321}">
                <p14:modId xmlns:p14="http://schemas.microsoft.com/office/powerpoint/2010/main" val="1949922094"/>
              </p:ext>
            </p:extLst>
          </p:nvPr>
        </p:nvGraphicFramePr>
        <p:xfrm>
          <a:off x="3128246" y="2775149"/>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3" name="표 142"/>
          <p:cNvGraphicFramePr>
            <a:graphicFrameLocks noGrp="1"/>
          </p:cNvGraphicFramePr>
          <p:nvPr>
            <p:extLst>
              <p:ext uri="{D42A27DB-BD31-4B8C-83A1-F6EECF244321}">
                <p14:modId xmlns:p14="http://schemas.microsoft.com/office/powerpoint/2010/main" val="3936768316"/>
              </p:ext>
            </p:extLst>
          </p:nvPr>
        </p:nvGraphicFramePr>
        <p:xfrm>
          <a:off x="3130306" y="1877193"/>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algn="l" defTabSz="914400" rtl="0" eaLnBrk="1" latinLnBrk="1" hangingPunct="1">
                        <a:lnSpc>
                          <a:spcPct val="100000"/>
                        </a:lnSpc>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5" name="표 144"/>
          <p:cNvGraphicFramePr>
            <a:graphicFrameLocks noGrp="1"/>
          </p:cNvGraphicFramePr>
          <p:nvPr>
            <p:extLst>
              <p:ext uri="{D42A27DB-BD31-4B8C-83A1-F6EECF244321}">
                <p14:modId xmlns:p14="http://schemas.microsoft.com/office/powerpoint/2010/main" val="1187090579"/>
              </p:ext>
            </p:extLst>
          </p:nvPr>
        </p:nvGraphicFramePr>
        <p:xfrm>
          <a:off x="3130306" y="2317648"/>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bg1">
                              <a:lumMod val="65000"/>
                            </a:schemeClr>
                          </a:solidFill>
                          <a:latin typeface="+mn-ea"/>
                          <a:ea typeface="+mn-ea"/>
                          <a:cs typeface="+mn-cs"/>
                        </a:rPr>
                        <a:t>최대 </a:t>
                      </a:r>
                      <a:r>
                        <a:rPr lang="en-US" altLang="ko-KR" sz="800" b="0" kern="1200" dirty="0" smtClean="0">
                          <a:solidFill>
                            <a:schemeClr val="bg1">
                              <a:lumMod val="65000"/>
                            </a:schemeClr>
                          </a:solidFill>
                          <a:latin typeface="+mn-ea"/>
                          <a:ea typeface="+mn-ea"/>
                          <a:cs typeface="+mn-cs"/>
                        </a:rPr>
                        <a:t>10</a:t>
                      </a:r>
                      <a:r>
                        <a:rPr lang="ko-KR" altLang="en-US" sz="800" b="0" kern="1200" dirty="0" smtClean="0">
                          <a:solidFill>
                            <a:schemeClr val="bg1">
                              <a:lumMod val="65000"/>
                            </a:schemeClr>
                          </a:solidFill>
                          <a:latin typeface="+mn-ea"/>
                          <a:ea typeface="+mn-ea"/>
                          <a:cs typeface="+mn-cs"/>
                        </a:rPr>
                        <a:t>자</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pSp>
        <p:nvGrpSpPr>
          <p:cNvPr id="6" name="그룹 5"/>
          <p:cNvGrpSpPr/>
          <p:nvPr/>
        </p:nvGrpSpPr>
        <p:grpSpPr>
          <a:xfrm>
            <a:off x="4691004" y="2304937"/>
            <a:ext cx="1800832" cy="215444"/>
            <a:chOff x="4691004" y="2349387"/>
            <a:chExt cx="1800832" cy="215444"/>
          </a:xfrm>
        </p:grpSpPr>
        <p:sp>
          <p:nvSpPr>
            <p:cNvPr id="148" name="TextBox 147">
              <a:extLst>
                <a:ext uri="{FF2B5EF4-FFF2-40B4-BE49-F238E27FC236}">
                  <a16:creationId xmlns:a16="http://schemas.microsoft.com/office/drawing/2014/main" id="{56FA9EA8-071C-4602-96D9-AF16C0C70397}"/>
                </a:ext>
              </a:extLst>
            </p:cNvPr>
            <p:cNvSpPr txBox="1"/>
            <p:nvPr/>
          </p:nvSpPr>
          <p:spPr>
            <a:xfrm>
              <a:off x="4822642" y="2349387"/>
              <a:ext cx="1669194" cy="215444"/>
            </a:xfrm>
            <a:prstGeom prst="rect">
              <a:avLst/>
            </a:prstGeom>
            <a:noFill/>
          </p:spPr>
          <p:txBody>
            <a:bodyPr wrap="square" rtlCol="0">
              <a:spAutoFit/>
            </a:bodyPr>
            <a:lstStyle/>
            <a:p>
              <a:r>
                <a:rPr lang="ko-KR" altLang="en-US" sz="800" spc="-100" dirty="0">
                  <a:solidFill>
                    <a:schemeClr val="bg1">
                      <a:lumMod val="50000"/>
                    </a:schemeClr>
                  </a:solidFill>
                  <a:latin typeface="+mn-ea"/>
                </a:rPr>
                <a:t>주문자 정보와 동일</a:t>
              </a:r>
            </a:p>
          </p:txBody>
        </p:sp>
        <p:sp>
          <p:nvSpPr>
            <p:cNvPr id="149" name="직사각형 148">
              <a:extLst>
                <a:ext uri="{FF2B5EF4-FFF2-40B4-BE49-F238E27FC236}">
                  <a16:creationId xmlns:a16="http://schemas.microsoft.com/office/drawing/2014/main" id="{D326E3ED-595F-41D9-BB4C-98C2AEC27CB0}"/>
                </a:ext>
              </a:extLst>
            </p:cNvPr>
            <p:cNvSpPr/>
            <p:nvPr/>
          </p:nvSpPr>
          <p:spPr>
            <a:xfrm>
              <a:off x="4691004" y="2387016"/>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grpSp>
      <p:sp>
        <p:nvSpPr>
          <p:cNvPr id="167" name="Oval 611">
            <a:extLst>
              <a:ext uri="{FF2B5EF4-FFF2-40B4-BE49-F238E27FC236}">
                <a16:creationId xmlns:a16="http://schemas.microsoft.com/office/drawing/2014/main" id="{8A3723C9-7A64-4677-9B95-EBFFA02C0DC4}"/>
              </a:ext>
            </a:extLst>
          </p:cNvPr>
          <p:cNvSpPr>
            <a:spLocks noChangeArrowheads="1"/>
          </p:cNvSpPr>
          <p:nvPr/>
        </p:nvSpPr>
        <p:spPr bwMode="auto">
          <a:xfrm>
            <a:off x="2038176" y="42919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pSp>
        <p:nvGrpSpPr>
          <p:cNvPr id="76" name="Checkbox">
            <a:extLst>
              <a:ext uri="{FF2B5EF4-FFF2-40B4-BE49-F238E27FC236}">
                <a16:creationId xmlns:a16="http://schemas.microsoft.com/office/drawing/2014/main" id="{2BF05A78-0F74-4B0C-9D84-A5D18ED3145E}"/>
              </a:ext>
            </a:extLst>
          </p:cNvPr>
          <p:cNvGrpSpPr/>
          <p:nvPr/>
        </p:nvGrpSpPr>
        <p:grpSpPr>
          <a:xfrm>
            <a:off x="2249412" y="4473095"/>
            <a:ext cx="128588" cy="128588"/>
            <a:chOff x="863600" y="1311275"/>
            <a:chExt cx="128588" cy="128588"/>
          </a:xfrm>
        </p:grpSpPr>
        <p:sp>
          <p:nvSpPr>
            <p:cNvPr id="77"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7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78"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2049287" y="459153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80" name="TextBox 79">
            <a:extLst>
              <a:ext uri="{FF2B5EF4-FFF2-40B4-BE49-F238E27FC236}">
                <a16:creationId xmlns:a16="http://schemas.microsoft.com/office/drawing/2014/main" id="{275007DD-6EFC-4D42-AE7D-E16CF4165636}"/>
              </a:ext>
            </a:extLst>
          </p:cNvPr>
          <p:cNvSpPr txBox="1"/>
          <p:nvPr/>
        </p:nvSpPr>
        <p:spPr>
          <a:xfrm>
            <a:off x="3028124" y="2986046"/>
            <a:ext cx="2301373" cy="338554"/>
          </a:xfrm>
          <a:prstGeom prst="rect">
            <a:avLst/>
          </a:prstGeom>
          <a:noFill/>
        </p:spPr>
        <p:txBody>
          <a:bodyPr wrap="square" rtlCol="0">
            <a:spAutoFit/>
          </a:bodyPr>
          <a:lstStyle/>
          <a:p>
            <a:r>
              <a:rPr lang="ko-KR" altLang="en-US" sz="800" dirty="0" smtClean="0">
                <a:solidFill>
                  <a:srgbClr val="FF0000"/>
                </a:solidFill>
                <a:latin typeface="+mn-ea"/>
              </a:rPr>
              <a:t>휴대폰번호를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휴대폰번호를 확인해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81" name="TextBox 80">
            <a:extLst>
              <a:ext uri="{FF2B5EF4-FFF2-40B4-BE49-F238E27FC236}">
                <a16:creationId xmlns:a16="http://schemas.microsoft.com/office/drawing/2014/main" id="{275007DD-6EFC-4D42-AE7D-E16CF4165636}"/>
              </a:ext>
            </a:extLst>
          </p:cNvPr>
          <p:cNvSpPr txBox="1"/>
          <p:nvPr/>
        </p:nvSpPr>
        <p:spPr>
          <a:xfrm>
            <a:off x="3038971" y="3830601"/>
            <a:ext cx="2287928" cy="215444"/>
          </a:xfrm>
          <a:prstGeom prst="rect">
            <a:avLst/>
          </a:prstGeom>
          <a:noFill/>
        </p:spPr>
        <p:txBody>
          <a:bodyPr wrap="square" rtlCol="0">
            <a:spAutoFit/>
          </a:bodyPr>
          <a:lstStyle/>
          <a:p>
            <a:r>
              <a:rPr lang="ko-KR" altLang="en-US" sz="800" dirty="0" smtClean="0">
                <a:solidFill>
                  <a:srgbClr val="FF0000"/>
                </a:solidFill>
                <a:latin typeface="+mn-ea"/>
              </a:rPr>
              <a:t>주소를 검색해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82" name="TextBox 81">
            <a:extLst>
              <a:ext uri="{FF2B5EF4-FFF2-40B4-BE49-F238E27FC236}">
                <a16:creationId xmlns:a16="http://schemas.microsoft.com/office/drawing/2014/main" id="{275007DD-6EFC-4D42-AE7D-E16CF4165636}"/>
              </a:ext>
            </a:extLst>
          </p:cNvPr>
          <p:cNvSpPr txBox="1"/>
          <p:nvPr/>
        </p:nvSpPr>
        <p:spPr>
          <a:xfrm>
            <a:off x="3027514" y="2500055"/>
            <a:ext cx="2287928" cy="215444"/>
          </a:xfrm>
          <a:prstGeom prst="rect">
            <a:avLst/>
          </a:prstGeom>
          <a:noFill/>
        </p:spPr>
        <p:txBody>
          <a:bodyPr wrap="square" rtlCol="0">
            <a:spAutoFit/>
          </a:bodyPr>
          <a:lstStyle/>
          <a:p>
            <a:r>
              <a:rPr lang="ko-KR" altLang="en-US" sz="800" dirty="0" smtClean="0">
                <a:solidFill>
                  <a:srgbClr val="FF0000"/>
                </a:solidFill>
                <a:latin typeface="+mn-ea"/>
              </a:rPr>
              <a:t>받으실 분 이름을 입력해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83" name="TextBox 82">
            <a:extLst>
              <a:ext uri="{FF2B5EF4-FFF2-40B4-BE49-F238E27FC236}">
                <a16:creationId xmlns:a16="http://schemas.microsoft.com/office/drawing/2014/main" id="{275007DD-6EFC-4D42-AE7D-E16CF4165636}"/>
              </a:ext>
            </a:extLst>
          </p:cNvPr>
          <p:cNvSpPr txBox="1"/>
          <p:nvPr/>
        </p:nvSpPr>
        <p:spPr>
          <a:xfrm>
            <a:off x="3050437" y="2053714"/>
            <a:ext cx="2287928" cy="215444"/>
          </a:xfrm>
          <a:prstGeom prst="rect">
            <a:avLst/>
          </a:prstGeom>
          <a:noFill/>
        </p:spPr>
        <p:txBody>
          <a:bodyPr wrap="square" rtlCol="0">
            <a:spAutoFit/>
          </a:bodyPr>
          <a:lstStyle/>
          <a:p>
            <a:r>
              <a:rPr lang="ko-KR" altLang="en-US" sz="800" dirty="0" err="1" smtClean="0">
                <a:solidFill>
                  <a:srgbClr val="FF0000"/>
                </a:solidFill>
                <a:latin typeface="+mn-ea"/>
              </a:rPr>
              <a:t>배송지명을</a:t>
            </a:r>
            <a:r>
              <a:rPr lang="ko-KR" altLang="en-US" sz="800" dirty="0" smtClean="0">
                <a:solidFill>
                  <a:srgbClr val="FF0000"/>
                </a:solidFill>
                <a:latin typeface="+mn-ea"/>
              </a:rPr>
              <a:t> 입력해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86" name="Oval 611">
            <a:extLst>
              <a:ext uri="{FF2B5EF4-FFF2-40B4-BE49-F238E27FC236}">
                <a16:creationId xmlns:a16="http://schemas.microsoft.com/office/drawing/2014/main" id="{8A3723C9-7A64-4677-9B95-EBFFA02C0DC4}"/>
              </a:ext>
            </a:extLst>
          </p:cNvPr>
          <p:cNvSpPr>
            <a:spLocks noChangeArrowheads="1"/>
          </p:cNvSpPr>
          <p:nvPr/>
        </p:nvSpPr>
        <p:spPr bwMode="auto">
          <a:xfrm>
            <a:off x="2059860" y="485084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88" name="Oval 611">
            <a:extLst>
              <a:ext uri="{FF2B5EF4-FFF2-40B4-BE49-F238E27FC236}">
                <a16:creationId xmlns:a16="http://schemas.microsoft.com/office/drawing/2014/main" id="{8A3723C9-7A64-4677-9B95-EBFFA02C0DC4}"/>
              </a:ext>
            </a:extLst>
          </p:cNvPr>
          <p:cNvSpPr>
            <a:spLocks noChangeArrowheads="1"/>
          </p:cNvSpPr>
          <p:nvPr/>
        </p:nvSpPr>
        <p:spPr bwMode="auto">
          <a:xfrm>
            <a:off x="2844003" y="47933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7-1</a:t>
            </a:r>
            <a:endParaRPr lang="en-US" altLang="ko-KR" sz="800" b="1" kern="0" dirty="0">
              <a:solidFill>
                <a:sysClr val="window" lastClr="FFFFFF"/>
              </a:solidFill>
              <a:latin typeface="맑은 고딕"/>
              <a:ea typeface="맑은 고딕"/>
            </a:endParaRPr>
          </a:p>
        </p:txBody>
      </p:sp>
      <p:sp>
        <p:nvSpPr>
          <p:cNvPr id="90" name="Oval 611">
            <a:extLst>
              <a:ext uri="{FF2B5EF4-FFF2-40B4-BE49-F238E27FC236}">
                <a16:creationId xmlns:a16="http://schemas.microsoft.com/office/drawing/2014/main" id="{8A3723C9-7A64-4677-9B95-EBFFA02C0DC4}"/>
              </a:ext>
            </a:extLst>
          </p:cNvPr>
          <p:cNvSpPr>
            <a:spLocks noChangeArrowheads="1"/>
          </p:cNvSpPr>
          <p:nvPr/>
        </p:nvSpPr>
        <p:spPr bwMode="auto">
          <a:xfrm>
            <a:off x="6518023" y="131599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sp>
        <p:nvSpPr>
          <p:cNvPr id="9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sp>
        <p:nvSpPr>
          <p:cNvPr id="64" name="직사각형 63"/>
          <p:cNvSpPr/>
          <p:nvPr/>
        </p:nvSpPr>
        <p:spPr>
          <a:xfrm>
            <a:off x="9932561" y="44624"/>
            <a:ext cx="2219539" cy="6000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smtClean="0">
                <a:solidFill>
                  <a:schemeClr val="tx1"/>
                </a:solidFill>
              </a:rPr>
              <a:t>완료 버튼 비활성화 상태 추가</a:t>
            </a:r>
            <a:endParaRPr lang="en-US" altLang="ko-KR" sz="800" dirty="0" smtClean="0">
              <a:solidFill>
                <a:schemeClr val="tx1"/>
              </a:solidFill>
            </a:endParaRPr>
          </a:p>
        </p:txBody>
      </p:sp>
      <p:grpSp>
        <p:nvGrpSpPr>
          <p:cNvPr id="68" name="그룹 67">
            <a:extLst>
              <a:ext uri="{FF2B5EF4-FFF2-40B4-BE49-F238E27FC236}">
                <a16:creationId xmlns:a16="http://schemas.microsoft.com/office/drawing/2014/main" id="{893A9EA9-BF48-B432-9144-9B9AC729F460}"/>
              </a:ext>
            </a:extLst>
          </p:cNvPr>
          <p:cNvGrpSpPr/>
          <p:nvPr/>
        </p:nvGrpSpPr>
        <p:grpSpPr>
          <a:xfrm>
            <a:off x="2241475" y="5466715"/>
            <a:ext cx="4708179" cy="337938"/>
            <a:chOff x="4584051" y="7799385"/>
            <a:chExt cx="2872562" cy="337938"/>
          </a:xfrm>
        </p:grpSpPr>
        <p:sp>
          <p:nvSpPr>
            <p:cNvPr id="69" name="모서리가 둥근 직사각형 264">
              <a:extLst>
                <a:ext uri="{FF2B5EF4-FFF2-40B4-BE49-F238E27FC236}">
                  <a16:creationId xmlns:a16="http://schemas.microsoft.com/office/drawing/2014/main" id="{F6DF594A-5B81-9C31-51F8-1802D3355EA8}"/>
                </a:ext>
              </a:extLst>
            </p:cNvPr>
            <p:cNvSpPr/>
            <p:nvPr/>
          </p:nvSpPr>
          <p:spPr>
            <a:xfrm>
              <a:off x="4584051" y="7799385"/>
              <a:ext cx="1066767" cy="337938"/>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tx1"/>
                  </a:solidFill>
                </a:rPr>
                <a:t>취소</a:t>
              </a:r>
              <a:endParaRPr lang="ko-KR" altLang="en-US" sz="800" b="1" dirty="0">
                <a:solidFill>
                  <a:schemeClr val="tx1"/>
                </a:solidFill>
              </a:endParaRPr>
            </a:p>
          </p:txBody>
        </p:sp>
        <p:sp>
          <p:nvSpPr>
            <p:cNvPr id="70" name="모서리가 둥근 직사각형 265">
              <a:extLst>
                <a:ext uri="{FF2B5EF4-FFF2-40B4-BE49-F238E27FC236}">
                  <a16:creationId xmlns:a16="http://schemas.microsoft.com/office/drawing/2014/main" id="{31616FFB-3FF0-C846-C1A8-366204588010}"/>
                </a:ext>
              </a:extLst>
            </p:cNvPr>
            <p:cNvSpPr/>
            <p:nvPr/>
          </p:nvSpPr>
          <p:spPr>
            <a:xfrm>
              <a:off x="5650332" y="7799385"/>
              <a:ext cx="1806281" cy="337938"/>
            </a:xfrm>
            <a:prstGeom prst="roundRect">
              <a:avLst>
                <a:gd name="adj" fmla="val 0"/>
              </a:avLst>
            </a:prstGeom>
            <a:solidFill>
              <a:srgbClr val="00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bg1"/>
                  </a:solidFill>
                </a:rPr>
                <a:t>완료</a:t>
              </a:r>
            </a:p>
          </p:txBody>
        </p:sp>
      </p:grpSp>
      <p:sp>
        <p:nvSpPr>
          <p:cNvPr id="89" name="Oval 611">
            <a:extLst>
              <a:ext uri="{FF2B5EF4-FFF2-40B4-BE49-F238E27FC236}">
                <a16:creationId xmlns:a16="http://schemas.microsoft.com/office/drawing/2014/main" id="{8A3723C9-7A64-4677-9B95-EBFFA02C0DC4}"/>
              </a:ext>
            </a:extLst>
          </p:cNvPr>
          <p:cNvSpPr>
            <a:spLocks noChangeArrowheads="1"/>
          </p:cNvSpPr>
          <p:nvPr/>
        </p:nvSpPr>
        <p:spPr bwMode="auto">
          <a:xfrm>
            <a:off x="4070810" y="553438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2228166" y="54497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sp>
        <p:nvSpPr>
          <p:cNvPr id="72" name="직사각형 71"/>
          <p:cNvSpPr/>
          <p:nvPr/>
        </p:nvSpPr>
        <p:spPr>
          <a:xfrm>
            <a:off x="9932561" y="211091"/>
            <a:ext cx="2219539" cy="829004"/>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a:solidFill>
                  <a:schemeClr val="bg1"/>
                </a:solidFill>
              </a:rPr>
              <a:t>V0.74 240520</a:t>
            </a:r>
          </a:p>
          <a:p>
            <a:pPr marL="92075" indent="-92075">
              <a:buFont typeface="Arial" panose="020B0604020202020204" pitchFamily="34" charset="0"/>
              <a:buChar char="•"/>
            </a:pPr>
            <a:r>
              <a:rPr lang="ko-KR" altLang="en-US" sz="800" dirty="0" err="1" smtClean="0">
                <a:solidFill>
                  <a:schemeClr val="bg1"/>
                </a:solidFill>
              </a:rPr>
              <a:t>취소버튼</a:t>
            </a:r>
            <a:r>
              <a:rPr lang="ko-KR" altLang="en-US" sz="800" dirty="0" smtClean="0">
                <a:solidFill>
                  <a:schemeClr val="bg1"/>
                </a:solidFill>
              </a:rPr>
              <a:t> 추가</a:t>
            </a:r>
            <a:endParaRPr lang="en-US" altLang="ko-KR" sz="800" dirty="0">
              <a:solidFill>
                <a:schemeClr val="bg1"/>
              </a:solidFill>
            </a:endParaRPr>
          </a:p>
          <a:p>
            <a:pPr marL="171450" indent="-85725">
              <a:buFontTx/>
              <a:buChar char="-"/>
            </a:pPr>
            <a:r>
              <a:rPr lang="ko-KR" altLang="en-US" sz="800" dirty="0" smtClean="0">
                <a:solidFill>
                  <a:schemeClr val="bg1"/>
                </a:solidFill>
              </a:rPr>
              <a:t>하단 버튼 공통 정책 확인하여 수정</a:t>
            </a:r>
            <a:r>
              <a:rPr lang="en-US" altLang="ko-KR" sz="800" dirty="0" smtClean="0">
                <a:solidFill>
                  <a:schemeClr val="bg1"/>
                </a:solidFill>
              </a:rPr>
              <a:t>(</a:t>
            </a:r>
            <a:r>
              <a:rPr lang="en-US" altLang="ko-KR" sz="800" dirty="0">
                <a:solidFill>
                  <a:schemeClr val="bg1"/>
                </a:solidFill>
              </a:rPr>
              <a:t>0514 </a:t>
            </a:r>
            <a:r>
              <a:rPr lang="ko-KR" altLang="en-US" sz="800" dirty="0" err="1" smtClean="0">
                <a:solidFill>
                  <a:schemeClr val="bg1"/>
                </a:solidFill>
              </a:rPr>
              <a:t>정효진님</a:t>
            </a:r>
            <a:r>
              <a:rPr lang="en-US" altLang="ko-KR" sz="800" dirty="0" smtClean="0">
                <a:solidFill>
                  <a:schemeClr val="bg1"/>
                </a:solidFill>
              </a:rPr>
              <a:t>)</a:t>
            </a:r>
            <a:endParaRPr lang="ko-KR" altLang="en-US" sz="800" dirty="0">
              <a:solidFill>
                <a:schemeClr val="bg1"/>
              </a:solidFill>
            </a:endParaRPr>
          </a:p>
          <a:p>
            <a:pPr marL="92075" indent="-92075">
              <a:buFont typeface="Arial" panose="020B0604020202020204" pitchFamily="34" charset="0"/>
              <a:buChar char="•"/>
            </a:pPr>
            <a:r>
              <a:rPr lang="ko-KR" altLang="en-US" sz="800" dirty="0" smtClean="0">
                <a:solidFill>
                  <a:schemeClr val="bg1"/>
                </a:solidFill>
              </a:rPr>
              <a:t>개인정보 </a:t>
            </a:r>
            <a:r>
              <a:rPr lang="ko-KR" altLang="en-US" sz="800" dirty="0" err="1" smtClean="0">
                <a:solidFill>
                  <a:schemeClr val="bg1"/>
                </a:solidFill>
              </a:rPr>
              <a:t>수집동의</a:t>
            </a:r>
            <a:r>
              <a:rPr lang="ko-KR" altLang="en-US" sz="800" dirty="0" smtClean="0">
                <a:solidFill>
                  <a:schemeClr val="bg1"/>
                </a:solidFill>
              </a:rPr>
              <a:t> 추가</a:t>
            </a:r>
            <a:r>
              <a:rPr lang="en-US" altLang="ko-KR" sz="800" dirty="0" smtClean="0">
                <a:solidFill>
                  <a:schemeClr val="bg1"/>
                </a:solidFill>
              </a:rPr>
              <a:t>(0514 </a:t>
            </a:r>
            <a:r>
              <a:rPr lang="ko-KR" altLang="en-US" sz="800" dirty="0" err="1" smtClean="0">
                <a:solidFill>
                  <a:schemeClr val="bg1"/>
                </a:solidFill>
              </a:rPr>
              <a:t>주소희님</a:t>
            </a:r>
            <a:r>
              <a:rPr lang="ko-KR" altLang="en-US" sz="800" dirty="0" smtClean="0">
                <a:solidFill>
                  <a:schemeClr val="bg1"/>
                </a:solidFill>
              </a:rPr>
              <a:t> 확인</a:t>
            </a:r>
            <a:r>
              <a:rPr lang="en-US" altLang="ko-KR" sz="800" dirty="0" smtClean="0">
                <a:solidFill>
                  <a:schemeClr val="bg1"/>
                </a:solidFill>
              </a:rPr>
              <a:t>)</a:t>
            </a:r>
          </a:p>
        </p:txBody>
      </p:sp>
      <p:sp>
        <p:nvSpPr>
          <p:cNvPr id="73" name="직사각형 72">
            <a:extLst>
              <a:ext uri="{FF2B5EF4-FFF2-40B4-BE49-F238E27FC236}">
                <a16:creationId xmlns:a16="http://schemas.microsoft.com/office/drawing/2014/main" id="{5ABE1580-1A7A-4505-97ED-22E9D33830FB}"/>
              </a:ext>
            </a:extLst>
          </p:cNvPr>
          <p:cNvSpPr/>
          <p:nvPr/>
        </p:nvSpPr>
        <p:spPr>
          <a:xfrm>
            <a:off x="2242577" y="5128943"/>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74" name="TextBox 73">
            <a:extLst>
              <a:ext uri="{FF2B5EF4-FFF2-40B4-BE49-F238E27FC236}">
                <a16:creationId xmlns:a16="http://schemas.microsoft.com/office/drawing/2014/main" id="{9152A646-5E1F-4181-AEED-BA7E62CD29E8}"/>
              </a:ext>
            </a:extLst>
          </p:cNvPr>
          <p:cNvSpPr txBox="1"/>
          <p:nvPr/>
        </p:nvSpPr>
        <p:spPr>
          <a:xfrm>
            <a:off x="2377056" y="5091657"/>
            <a:ext cx="2313948" cy="215444"/>
          </a:xfrm>
          <a:prstGeom prst="rect">
            <a:avLst/>
          </a:prstGeom>
          <a:noFill/>
        </p:spPr>
        <p:txBody>
          <a:bodyPr wrap="square" rtlCol="0">
            <a:spAutoFit/>
          </a:bodyPr>
          <a:lstStyle/>
          <a:p>
            <a:r>
              <a:rPr lang="en-US" altLang="ko-KR" sz="800" spc="-100" dirty="0">
                <a:solidFill>
                  <a:schemeClr val="bg1">
                    <a:lumMod val="50000"/>
                  </a:schemeClr>
                </a:solidFill>
                <a:latin typeface="+mn-ea"/>
              </a:rPr>
              <a:t>[</a:t>
            </a:r>
            <a:r>
              <a:rPr lang="ko-KR" altLang="en-US" sz="800" spc="-100" dirty="0">
                <a:solidFill>
                  <a:schemeClr val="bg1">
                    <a:lumMod val="50000"/>
                  </a:schemeClr>
                </a:solidFill>
                <a:latin typeface="+mn-ea"/>
              </a:rPr>
              <a:t>필수</a:t>
            </a:r>
            <a:r>
              <a:rPr lang="en-US" altLang="ko-KR" sz="800" spc="-100" dirty="0">
                <a:solidFill>
                  <a:schemeClr val="bg1">
                    <a:lumMod val="50000"/>
                  </a:schemeClr>
                </a:solidFill>
                <a:latin typeface="+mn-ea"/>
              </a:rPr>
              <a:t>] </a:t>
            </a:r>
            <a:r>
              <a:rPr lang="ko-KR" altLang="en-US" sz="800" spc="-100" dirty="0" smtClean="0">
                <a:solidFill>
                  <a:schemeClr val="bg1">
                    <a:lumMod val="50000"/>
                  </a:schemeClr>
                </a:solidFill>
                <a:latin typeface="+mn-ea"/>
              </a:rPr>
              <a:t>개인정보 </a:t>
            </a:r>
            <a:r>
              <a:rPr lang="ko-KR" altLang="en-US" sz="800" spc="-100" dirty="0" err="1" smtClean="0">
                <a:solidFill>
                  <a:schemeClr val="bg1">
                    <a:lumMod val="50000"/>
                  </a:schemeClr>
                </a:solidFill>
                <a:latin typeface="+mn-ea"/>
              </a:rPr>
              <a:t>수집동의</a:t>
            </a:r>
            <a:r>
              <a:rPr lang="ko-KR" altLang="en-US" sz="800" spc="-100" dirty="0" smtClean="0">
                <a:solidFill>
                  <a:schemeClr val="bg1">
                    <a:lumMod val="50000"/>
                  </a:schemeClr>
                </a:solidFill>
                <a:latin typeface="+mn-ea"/>
              </a:rPr>
              <a:t>   </a:t>
            </a:r>
            <a:r>
              <a:rPr lang="ko-KR" altLang="en-US" sz="800" u="sng" spc="-100" dirty="0" err="1" smtClean="0">
                <a:solidFill>
                  <a:schemeClr val="bg1">
                    <a:lumMod val="50000"/>
                  </a:schemeClr>
                </a:solidFill>
                <a:latin typeface="+mn-ea"/>
              </a:rPr>
              <a:t>자세히보기</a:t>
            </a:r>
            <a:r>
              <a:rPr lang="en-US" altLang="ko-KR" sz="800" u="sng" spc="-100" dirty="0" smtClean="0">
                <a:solidFill>
                  <a:schemeClr val="bg1">
                    <a:lumMod val="50000"/>
                  </a:schemeClr>
                </a:solidFill>
                <a:latin typeface="+mn-ea"/>
              </a:rPr>
              <a:t>&gt;</a:t>
            </a:r>
            <a:endParaRPr lang="ko-KR" altLang="en-US" sz="800" u="sng" spc="-100" dirty="0">
              <a:solidFill>
                <a:schemeClr val="bg1">
                  <a:lumMod val="50000"/>
                </a:schemeClr>
              </a:solidFill>
              <a:latin typeface="+mn-ea"/>
            </a:endParaRPr>
          </a:p>
        </p:txBody>
      </p:sp>
      <p:sp>
        <p:nvSpPr>
          <p:cNvPr id="84" name="Oval 611">
            <a:extLst>
              <a:ext uri="{FF2B5EF4-FFF2-40B4-BE49-F238E27FC236}">
                <a16:creationId xmlns:a16="http://schemas.microsoft.com/office/drawing/2014/main" id="{8A3723C9-7A64-4677-9B95-EBFFA02C0DC4}"/>
              </a:ext>
            </a:extLst>
          </p:cNvPr>
          <p:cNvSpPr>
            <a:spLocks noChangeArrowheads="1"/>
          </p:cNvSpPr>
          <p:nvPr/>
        </p:nvSpPr>
        <p:spPr bwMode="auto">
          <a:xfrm>
            <a:off x="2059860" y="510947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89179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Alert / Validation Case</a:t>
            </a:r>
            <a:endParaRPr lang="ko-KR" altLang="en-US" dirty="0"/>
          </a:p>
        </p:txBody>
      </p:sp>
      <p:graphicFrame>
        <p:nvGraphicFramePr>
          <p:cNvPr id="9" name="표 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035490178"/>
              </p:ext>
            </p:extLst>
          </p:nvPr>
        </p:nvGraphicFramePr>
        <p:xfrm>
          <a:off x="199154" y="453435"/>
          <a:ext cx="11759337" cy="2158099"/>
        </p:xfrm>
        <a:graphic>
          <a:graphicData uri="http://schemas.openxmlformats.org/drawingml/2006/table">
            <a:tbl>
              <a:tblPr>
                <a:tableStyleId>{5940675A-B579-460E-94D1-54222C63F5DA}</a:tableStyleId>
              </a:tblPr>
              <a:tblGrid>
                <a:gridCol w="964381">
                  <a:extLst>
                    <a:ext uri="{9D8B030D-6E8A-4147-A177-3AD203B41FA5}">
                      <a16:colId xmlns:a16="http://schemas.microsoft.com/office/drawing/2014/main" val="20000"/>
                    </a:ext>
                  </a:extLst>
                </a:gridCol>
                <a:gridCol w="847058">
                  <a:extLst>
                    <a:ext uri="{9D8B030D-6E8A-4147-A177-3AD203B41FA5}">
                      <a16:colId xmlns:a16="http://schemas.microsoft.com/office/drawing/2014/main" val="20007"/>
                    </a:ext>
                  </a:extLst>
                </a:gridCol>
                <a:gridCol w="338473">
                  <a:extLst>
                    <a:ext uri="{9D8B030D-6E8A-4147-A177-3AD203B41FA5}">
                      <a16:colId xmlns:a16="http://schemas.microsoft.com/office/drawing/2014/main" val="20008"/>
                    </a:ext>
                  </a:extLst>
                </a:gridCol>
                <a:gridCol w="2474108">
                  <a:extLst>
                    <a:ext uri="{9D8B030D-6E8A-4147-A177-3AD203B41FA5}">
                      <a16:colId xmlns:a16="http://schemas.microsoft.com/office/drawing/2014/main" val="20001"/>
                    </a:ext>
                  </a:extLst>
                </a:gridCol>
                <a:gridCol w="3455314">
                  <a:extLst>
                    <a:ext uri="{9D8B030D-6E8A-4147-A177-3AD203B41FA5}">
                      <a16:colId xmlns:a16="http://schemas.microsoft.com/office/drawing/2014/main" val="20003"/>
                    </a:ext>
                  </a:extLst>
                </a:gridCol>
                <a:gridCol w="505129">
                  <a:extLst>
                    <a:ext uri="{9D8B030D-6E8A-4147-A177-3AD203B41FA5}">
                      <a16:colId xmlns:a16="http://schemas.microsoft.com/office/drawing/2014/main" val="20004"/>
                    </a:ext>
                  </a:extLst>
                </a:gridCol>
                <a:gridCol w="569882">
                  <a:extLst>
                    <a:ext uri="{9D8B030D-6E8A-4147-A177-3AD203B41FA5}">
                      <a16:colId xmlns:a16="http://schemas.microsoft.com/office/drawing/2014/main" val="20005"/>
                    </a:ext>
                  </a:extLst>
                </a:gridCol>
                <a:gridCol w="2604992">
                  <a:extLst>
                    <a:ext uri="{9D8B030D-6E8A-4147-A177-3AD203B41FA5}">
                      <a16:colId xmlns:a16="http://schemas.microsoft.com/office/drawing/2014/main" val="20006"/>
                    </a:ext>
                  </a:extLst>
                </a:gridCol>
              </a:tblGrid>
              <a:tr h="232961">
                <a:tc gridSpan="8">
                  <a:txBody>
                    <a:bodyPr/>
                    <a:lstStyle/>
                    <a:p>
                      <a:pPr algn="l" rtl="0" fontAlgn="ctr"/>
                      <a:r>
                        <a:rPr lang="en-US" altLang="ko-KR" sz="800" b="1" spc="0" dirty="0" smtClean="0">
                          <a:solidFill>
                            <a:schemeClr val="bg1"/>
                          </a:solidFill>
                          <a:effectLst/>
                          <a:latin typeface="+mn-ea"/>
                          <a:ea typeface="+mn-ea"/>
                        </a:rPr>
                        <a:t>Alert</a:t>
                      </a:r>
                      <a:r>
                        <a:rPr lang="en-US" altLang="ko-KR" sz="800" b="1" spc="0" baseline="0" dirty="0" smtClean="0">
                          <a:solidFill>
                            <a:schemeClr val="bg1"/>
                          </a:solidFill>
                          <a:effectLst/>
                          <a:latin typeface="+mn-ea"/>
                          <a:ea typeface="+mn-ea"/>
                        </a:rPr>
                        <a:t> _</a:t>
                      </a:r>
                      <a:r>
                        <a:rPr lang="ko-KR" altLang="en-US" sz="800" b="1" spc="0" baseline="0" dirty="0" smtClean="0">
                          <a:solidFill>
                            <a:schemeClr val="bg1"/>
                          </a:solidFill>
                          <a:effectLst/>
                          <a:latin typeface="+mn-ea"/>
                          <a:ea typeface="+mn-ea"/>
                        </a:rPr>
                        <a:t>기본 </a:t>
                      </a:r>
                      <a:r>
                        <a:rPr lang="ko-KR" altLang="en-US" sz="800" b="1" spc="0" baseline="0" dirty="0" err="1" smtClean="0">
                          <a:solidFill>
                            <a:schemeClr val="bg1"/>
                          </a:solidFill>
                          <a:effectLst/>
                          <a:latin typeface="+mn-ea"/>
                          <a:ea typeface="+mn-ea"/>
                        </a:rPr>
                        <a:t>배송지</a:t>
                      </a:r>
                      <a:r>
                        <a:rPr lang="ko-KR" altLang="en-US" sz="800" b="1" spc="0" baseline="0" dirty="0" smtClean="0">
                          <a:solidFill>
                            <a:schemeClr val="bg1"/>
                          </a:solidFill>
                          <a:effectLst/>
                          <a:latin typeface="+mn-ea"/>
                          <a:ea typeface="+mn-ea"/>
                        </a:rPr>
                        <a:t> 체크</a:t>
                      </a:r>
                      <a:endParaRPr lang="en-US" altLang="ko-KR"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232961">
                <a:tc>
                  <a:txBody>
                    <a:bodyPr/>
                    <a:lstStyle/>
                    <a:p>
                      <a:pPr algn="ctr" rtl="0" fontAlgn="ctr"/>
                      <a:r>
                        <a:rPr lang="en-US" sz="800" b="1" spc="0" dirty="0" err="1"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err="1"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4. </a:t>
                      </a:r>
                      <a:r>
                        <a:rPr lang="ko-KR" altLang="en-US" sz="800" kern="1200" spc="0" dirty="0" smtClean="0">
                          <a:solidFill>
                            <a:schemeClr val="tx1"/>
                          </a:solidFill>
                          <a:effectLst/>
                          <a:latin typeface="+mn-ea"/>
                          <a:ea typeface="+mn-ea"/>
                          <a:cs typeface="+mn-cs"/>
                        </a:rPr>
                        <a:t>비활성화 체크박스</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기설정되어</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 </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default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체크</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 </a:t>
                      </a:r>
                      <a:r>
                        <a:rPr kumimoji="0" lang="ko-KR" altLang="en-US" sz="800" b="0" i="0" u="none" strike="noStrike" kern="1200" cap="none" spc="0" normalizeH="0" baseline="0" dirty="0" smtClean="0">
                          <a:ln>
                            <a:noFill/>
                          </a:ln>
                          <a:solidFill>
                            <a:schemeClr val="tx1"/>
                          </a:solidFill>
                          <a:effectLst/>
                          <a:uLnTx/>
                          <a:uFillTx/>
                          <a:latin typeface="+mn-lt"/>
                          <a:ea typeface="+mn-ea"/>
                          <a:cs typeface="+mn-cs"/>
                        </a:rPr>
                        <a:t>된 체크박스를 체크해제 시도</a:t>
                      </a: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lt"/>
                          <a:ea typeface="+mn-ea"/>
                          <a:cs typeface="+mn-cs"/>
                        </a:rPr>
                        <a:t>기본 </a:t>
                      </a:r>
                      <a:r>
                        <a:rPr lang="ko-KR" altLang="en-US" sz="800" b="0" kern="1200" dirty="0" err="1" smtClean="0">
                          <a:solidFill>
                            <a:schemeClr val="tx1"/>
                          </a:solidFill>
                          <a:latin typeface="+mn-lt"/>
                          <a:ea typeface="+mn-ea"/>
                          <a:cs typeface="+mn-cs"/>
                        </a:rPr>
                        <a:t>배송지</a:t>
                      </a:r>
                      <a:r>
                        <a:rPr lang="ko-KR" altLang="en-US" sz="800" b="0" kern="1200" dirty="0" smtClean="0">
                          <a:solidFill>
                            <a:schemeClr val="tx1"/>
                          </a:solidFill>
                          <a:latin typeface="+mn-lt"/>
                          <a:ea typeface="+mn-ea"/>
                          <a:cs typeface="+mn-cs"/>
                        </a:rPr>
                        <a:t> 변경을 원하시면 다른 </a:t>
                      </a:r>
                      <a:r>
                        <a:rPr lang="ko-KR" altLang="en-US" sz="800" b="0" kern="1200" dirty="0" err="1" smtClean="0">
                          <a:solidFill>
                            <a:schemeClr val="tx1"/>
                          </a:solidFill>
                          <a:latin typeface="+mn-lt"/>
                          <a:ea typeface="+mn-ea"/>
                          <a:cs typeface="+mn-cs"/>
                        </a:rPr>
                        <a:t>배송지를</a:t>
                      </a:r>
                      <a:r>
                        <a:rPr lang="ko-KR" altLang="en-US" sz="800" b="0" kern="1200" dirty="0" smtClean="0">
                          <a:solidFill>
                            <a:schemeClr val="tx1"/>
                          </a:solidFill>
                          <a:latin typeface="+mn-lt"/>
                          <a:ea typeface="+mn-ea"/>
                          <a:cs typeface="+mn-cs"/>
                        </a:rPr>
                        <a:t> 기본 배송지로 선택하여 저장해주세요</a:t>
                      </a:r>
                      <a:r>
                        <a:rPr lang="en-US" altLang="ko-KR" sz="800" b="0" kern="1200" dirty="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marL="36000" marR="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2843972"/>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5. </a:t>
                      </a:r>
                      <a:r>
                        <a:rPr lang="ko-KR" altLang="en-US" sz="800" kern="1200" spc="0" dirty="0" smtClean="0">
                          <a:solidFill>
                            <a:schemeClr val="tx1"/>
                          </a:solidFill>
                          <a:effectLst/>
                          <a:latin typeface="+mn-ea"/>
                          <a:ea typeface="+mn-ea"/>
                          <a:cs typeface="+mn-cs"/>
                        </a:rPr>
                        <a:t>비활성화 체크박스</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기본배송지로 저장 체크된 상태에서 배송지목록에 저장 체크해제 시도 시 </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lt"/>
                          <a:ea typeface="+mn-ea"/>
                          <a:cs typeface="+mn-cs"/>
                        </a:rPr>
                        <a:t>기본</a:t>
                      </a:r>
                      <a:r>
                        <a:rPr lang="ko-KR" altLang="en-US" sz="800" kern="1200" baseline="0" dirty="0" smtClean="0">
                          <a:solidFill>
                            <a:schemeClr val="tx1"/>
                          </a:solidFill>
                          <a:latin typeface="+mn-lt"/>
                          <a:ea typeface="+mn-ea"/>
                          <a:cs typeface="+mn-cs"/>
                        </a:rPr>
                        <a:t> 배송지로 저장을 원하실 시 </a:t>
                      </a:r>
                      <a:r>
                        <a:rPr lang="ko-KR" altLang="en-US" sz="800" kern="1200" baseline="0" dirty="0" err="1" smtClean="0">
                          <a:solidFill>
                            <a:schemeClr val="tx1"/>
                          </a:solidFill>
                          <a:latin typeface="+mn-lt"/>
                          <a:ea typeface="+mn-ea"/>
                          <a:cs typeface="+mn-cs"/>
                        </a:rPr>
                        <a:t>배송지</a:t>
                      </a:r>
                      <a:r>
                        <a:rPr lang="ko-KR" altLang="en-US" sz="800" kern="1200" baseline="0" dirty="0" smtClean="0">
                          <a:solidFill>
                            <a:schemeClr val="tx1"/>
                          </a:solidFill>
                          <a:latin typeface="+mn-lt"/>
                          <a:ea typeface="+mn-ea"/>
                          <a:cs typeface="+mn-cs"/>
                        </a:rPr>
                        <a:t> 목록에 저장은 필수입니다</a:t>
                      </a:r>
                      <a:r>
                        <a:rPr lang="en-US" altLang="ko-KR" sz="800" kern="1200" baseline="0" dirty="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4485988"/>
                  </a:ext>
                </a:extLst>
              </a:tr>
              <a:tr h="35577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3">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7. </a:t>
                      </a:r>
                      <a:r>
                        <a:rPr lang="ko-KR" altLang="en-US" sz="800" kern="1200" spc="0" dirty="0" smtClean="0">
                          <a:solidFill>
                            <a:schemeClr val="tx1"/>
                          </a:solidFill>
                          <a:effectLst/>
                          <a:latin typeface="+mn-ea"/>
                          <a:ea typeface="+mn-ea"/>
                          <a:cs typeface="+mn-cs"/>
                        </a:rPr>
                        <a:t>완료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kern="1200" spc="0" dirty="0" smtClean="0">
                          <a:solidFill>
                            <a:schemeClr val="tx1"/>
                          </a:solidFill>
                          <a:effectLst/>
                          <a:latin typeface="+mn-ea"/>
                          <a:ea typeface="+mn-ea"/>
                          <a:cs typeface="+mn-cs"/>
                        </a:rPr>
                        <a:t>오류</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개인정보 수집 동의 </a:t>
                      </a:r>
                      <a:r>
                        <a:rPr kumimoji="0" lang="ko-KR" altLang="en-US" sz="800" b="0" i="0" u="none" strike="noStrike" kern="1200" cap="none" spc="0" normalizeH="0" baseline="0" dirty="0" err="1" smtClean="0">
                          <a:ln>
                            <a:noFill/>
                          </a:ln>
                          <a:solidFill>
                            <a:schemeClr val="tx1"/>
                          </a:solidFill>
                          <a:effectLst/>
                          <a:uLnTx/>
                          <a:uFillTx/>
                          <a:latin typeface="+mn-lt"/>
                          <a:ea typeface="+mn-ea"/>
                          <a:cs typeface="+mn-cs"/>
                        </a:rPr>
                        <a:t>미체크</a:t>
                      </a:r>
                      <a:endParaRPr kumimoji="0" lang="en-US" altLang="ko-KR" sz="800" b="0" i="0" u="none" strike="noStrike" kern="1200" cap="none" spc="0" normalizeH="0" baseline="0" dirty="0" smtClean="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dirty="0" smtClean="0">
                          <a:ln>
                            <a:noFill/>
                          </a:ln>
                          <a:solidFill>
                            <a:schemeClr val="tx1"/>
                          </a:solidFill>
                          <a:effectLst/>
                          <a:uLnTx/>
                          <a:uFillTx/>
                          <a:latin typeface="+mn-lt"/>
                          <a:ea typeface="+mn-ea"/>
                          <a:cs typeface="+mn-cs"/>
                        </a:rPr>
                        <a:t>개인정보 수집 동의에 체크해주세요</a:t>
                      </a:r>
                      <a:r>
                        <a:rPr kumimoji="0" lang="en-US" altLang="ko-KR" sz="800" b="0" i="0" u="none" strike="noStrike" kern="1200" cap="none" spc="0" normalizeH="0" baseline="0" dirty="0" smtClean="0">
                          <a:ln>
                            <a:noFill/>
                          </a:ln>
                          <a:solidFill>
                            <a:schemeClr val="tx1"/>
                          </a:solidFill>
                          <a:effectLst/>
                          <a:uLnTx/>
                          <a:uFillTx/>
                          <a:latin typeface="+mn-lt"/>
                          <a:ea typeface="+mn-ea"/>
                          <a:cs typeface="+mn-cs"/>
                        </a:rPr>
                        <a:t>.</a:t>
                      </a: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확인</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rPr>
                        <a:t>alert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rPr>
                        <a:t>닫힘</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525540"/>
                  </a:ext>
                </a:extLst>
              </a:tr>
              <a:tr h="289560">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ko-KR" altLang="en-US" sz="800" kern="1200" spc="0" dirty="0" smtClean="0">
                          <a:solidFill>
                            <a:schemeClr val="tx1"/>
                          </a:solidFill>
                          <a:effectLst/>
                          <a:latin typeface="+mn-ea"/>
                          <a:ea typeface="+mn-ea"/>
                          <a:cs typeface="+mn-cs"/>
                        </a:rPr>
                        <a:t>확인</a:t>
                      </a:r>
                      <a:endParaRPr lang="ko-KR" altLang="en-US"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lt"/>
                          <a:ea typeface="+mn-ea"/>
                          <a:cs typeface="+mn-cs"/>
                        </a:rPr>
                        <a:t>상세주소</a:t>
                      </a:r>
                      <a:r>
                        <a:rPr lang="ko-KR" altLang="en-US" sz="800" kern="1200" dirty="0" smtClean="0">
                          <a:solidFill>
                            <a:schemeClr val="tx1"/>
                          </a:solidFill>
                          <a:latin typeface="+mn-lt"/>
                          <a:ea typeface="+mn-ea"/>
                          <a:cs typeface="+mn-cs"/>
                        </a:rPr>
                        <a:t> 없는 상태에서 클릭 시</a:t>
                      </a:r>
                      <a:endParaRPr lang="en-US" altLang="ko-KR" sz="800" kern="1200" dirty="0">
                        <a:solidFill>
                          <a:schemeClr val="tx1"/>
                        </a:solidFill>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lt"/>
                          <a:ea typeface="+mn-ea"/>
                          <a:cs typeface="+mn-cs"/>
                        </a:rPr>
                        <a:t>상세 주소가 입력되지 않았습니다</a:t>
                      </a:r>
                      <a:r>
                        <a:rPr lang="en-US" altLang="ko-KR" sz="800" kern="1200" dirty="0" smtClean="0">
                          <a:solidFill>
                            <a:schemeClr val="tx1"/>
                          </a:solidFill>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lt"/>
                          <a:ea typeface="+mn-ea"/>
                          <a:cs typeface="+mn-cs"/>
                        </a:rPr>
                        <a:t>상세 주소 입력 없이 완료하시겠습니까</a:t>
                      </a:r>
                      <a:r>
                        <a:rPr lang="en-US" altLang="ko-KR" sz="800" kern="1200" dirty="0" smtClean="0">
                          <a:solidFill>
                            <a:schemeClr val="tx1"/>
                          </a:solidFill>
                          <a:latin typeface="+mn-lt"/>
                          <a:ea typeface="+mn-ea"/>
                          <a:cs typeface="+mn-cs"/>
                        </a:rPr>
                        <a:t>?</a:t>
                      </a:r>
                      <a:endParaRPr lang="en-US" altLang="ko-KR" sz="800" kern="1200" dirty="0">
                        <a:solidFill>
                          <a:schemeClr val="tx1"/>
                        </a:solidFill>
                        <a:latin typeface="+mn-lt"/>
                        <a:ea typeface="+mn-ea"/>
                        <a:cs typeface="+mn-cs"/>
                      </a:endParaRPr>
                    </a:p>
                  </a:txBody>
                  <a:tcPr marL="36000" marR="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altLang="ko-KR"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altLang="ko-KR" sz="800" spc="0" dirty="0" smtClean="0">
                          <a:effectLst/>
                          <a:latin typeface="+mn-ea"/>
                          <a:ea typeface="+mn-ea"/>
                        </a:rPr>
                        <a:t>(</a:t>
                      </a:r>
                      <a:r>
                        <a:rPr lang="ko-KR" altLang="en-US" sz="800" spc="0" dirty="0" smtClean="0">
                          <a:effectLst/>
                          <a:latin typeface="+mn-ea"/>
                          <a:ea typeface="+mn-ea"/>
                        </a:rPr>
                        <a:t>좌</a:t>
                      </a:r>
                      <a:r>
                        <a:rPr lang="en-US" altLang="ko-KR" sz="800" spc="0" dirty="0" smtClean="0">
                          <a:effectLst/>
                          <a:latin typeface="+mn-ea"/>
                          <a:ea typeface="+mn-ea"/>
                        </a:rPr>
                        <a:t>)</a:t>
                      </a:r>
                      <a:r>
                        <a:rPr lang="ko-KR" altLang="en-US" sz="800" spc="0" dirty="0" smtClean="0">
                          <a:effectLst/>
                          <a:latin typeface="+mn-ea"/>
                          <a:ea typeface="+mn-ea"/>
                        </a:rPr>
                        <a:t>취소</a:t>
                      </a:r>
                      <a:endParaRPr lang="en-US" altLang="ko-KR" sz="800" spc="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223698"/>
                  </a:ext>
                </a:extLst>
              </a:tr>
              <a:tr h="28956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spc="0" dirty="0" smtClean="0">
                          <a:effectLst/>
                          <a:latin typeface="+mn-ea"/>
                          <a:ea typeface="+mn-ea"/>
                        </a:rPr>
                        <a:t>(</a:t>
                      </a:r>
                      <a:r>
                        <a:rPr lang="ko-KR" altLang="en-US" sz="800" spc="0" dirty="0" smtClean="0">
                          <a:effectLst/>
                          <a:latin typeface="+mn-ea"/>
                          <a:ea typeface="+mn-ea"/>
                        </a:rPr>
                        <a:t>우</a:t>
                      </a:r>
                      <a:r>
                        <a:rPr lang="en-US" altLang="ko-KR" sz="800" spc="0" dirty="0" smtClean="0">
                          <a:effectLst/>
                          <a:latin typeface="+mn-ea"/>
                          <a:ea typeface="+mn-ea"/>
                        </a:rPr>
                        <a:t>)</a:t>
                      </a:r>
                      <a:r>
                        <a:rPr lang="ko-KR" altLang="en-US" sz="800" spc="0" dirty="0" smtClean="0">
                          <a:effectLst/>
                          <a:latin typeface="+mn-ea"/>
                          <a:ea typeface="+mn-ea"/>
                        </a:rPr>
                        <a:t>확인</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en-US" altLang="ko-KR" sz="800" spc="0" dirty="0" smtClean="0">
                          <a:effectLst/>
                          <a:latin typeface="+mn-ea"/>
                          <a:ea typeface="+mn-ea"/>
                        </a:rPr>
                        <a:t>Alert</a:t>
                      </a:r>
                      <a:r>
                        <a:rPr lang="en-US" altLang="ko-KR" sz="800" spc="0" baseline="0" dirty="0" smtClean="0">
                          <a:effectLst/>
                          <a:latin typeface="+mn-ea"/>
                          <a:ea typeface="+mn-ea"/>
                        </a:rPr>
                        <a:t> </a:t>
                      </a:r>
                      <a:r>
                        <a:rPr lang="ko-KR" altLang="en-US" sz="800" spc="0" baseline="0" dirty="0" smtClean="0">
                          <a:effectLst/>
                          <a:latin typeface="+mn-ea"/>
                          <a:ea typeface="+mn-ea"/>
                        </a:rPr>
                        <a:t>닫힘</a:t>
                      </a:r>
                      <a:endParaRPr lang="en-US" altLang="ko-KR" sz="800" spc="0" baseline="0" dirty="0" smtClean="0">
                        <a:effectLst/>
                        <a:latin typeface="+mn-ea"/>
                        <a:ea typeface="+mn-ea"/>
                      </a:endParaRPr>
                    </a:p>
                    <a:p>
                      <a:pPr marL="85725" marR="0" lvl="0" indent="-85725" algn="l" defTabSz="914400" rtl="0" eaLnBrk="1" fontAlgn="ctr" latinLnBrk="1" hangingPunct="1">
                        <a:lnSpc>
                          <a:spcPct val="100000"/>
                        </a:lnSpc>
                        <a:spcBef>
                          <a:spcPts val="0"/>
                        </a:spcBef>
                        <a:spcAft>
                          <a:spcPts val="0"/>
                        </a:spcAft>
                        <a:buClrTx/>
                        <a:buSzTx/>
                        <a:buFontTx/>
                        <a:buAutoNum type="arabicPeriod"/>
                        <a:tabLst/>
                        <a:defRPr/>
                      </a:pPr>
                      <a:r>
                        <a:rPr lang="ko-KR" altLang="en-US" sz="800" spc="0" baseline="0" dirty="0" smtClean="0">
                          <a:effectLst/>
                          <a:latin typeface="+mn-ea"/>
                          <a:ea typeface="+mn-ea"/>
                        </a:rPr>
                        <a:t>완료 처리</a:t>
                      </a:r>
                      <a:endParaRPr lang="en-US" altLang="ko-KR" sz="800" spc="0" baseline="0" dirty="0" smtClean="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2508400"/>
                  </a:ext>
                </a:extLst>
              </a:tr>
            </a:tbl>
          </a:graphicData>
        </a:graphic>
      </p:graphicFrame>
      <p:sp>
        <p:nvSpPr>
          <p:cNvPr id="4" name="직사각형 3"/>
          <p:cNvSpPr/>
          <p:nvPr/>
        </p:nvSpPr>
        <p:spPr>
          <a:xfrm>
            <a:off x="9960110" y="-1"/>
            <a:ext cx="2219539" cy="6000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smtClean="0">
                <a:solidFill>
                  <a:schemeClr val="tx1"/>
                </a:solidFill>
              </a:rPr>
              <a:t>기본 배송지로 </a:t>
            </a:r>
            <a:r>
              <a:rPr lang="ko-KR" altLang="en-US" sz="800" dirty="0">
                <a:solidFill>
                  <a:schemeClr val="tx1"/>
                </a:solidFill>
              </a:rPr>
              <a:t>저장 체크된 상태에서 </a:t>
            </a:r>
            <a:r>
              <a:rPr lang="ko-KR" altLang="en-US" sz="800" dirty="0" err="1" smtClean="0">
                <a:solidFill>
                  <a:schemeClr val="tx1"/>
                </a:solidFill>
              </a:rPr>
              <a:t>배송지</a:t>
            </a:r>
            <a:r>
              <a:rPr lang="ko-KR" altLang="en-US" sz="800" dirty="0" smtClean="0">
                <a:solidFill>
                  <a:schemeClr val="tx1"/>
                </a:solidFill>
              </a:rPr>
              <a:t> 목록에 </a:t>
            </a:r>
            <a:r>
              <a:rPr lang="ko-KR" altLang="en-US" sz="800" dirty="0">
                <a:solidFill>
                  <a:schemeClr val="tx1"/>
                </a:solidFill>
              </a:rPr>
              <a:t>저장 </a:t>
            </a:r>
            <a:r>
              <a:rPr lang="ko-KR" altLang="en-US" sz="800" dirty="0" smtClean="0">
                <a:solidFill>
                  <a:schemeClr val="tx1"/>
                </a:solidFill>
              </a:rPr>
              <a:t>체크 해제 시도 시 메시지 추가</a:t>
            </a:r>
            <a:endParaRPr lang="en-US" altLang="ko-KR" sz="800" dirty="0" smtClean="0">
              <a:solidFill>
                <a:schemeClr val="tx1"/>
              </a:solidFill>
            </a:endParaRPr>
          </a:p>
        </p:txBody>
      </p:sp>
    </p:spTree>
    <p:extLst>
      <p:ext uri="{BB962C8B-B14F-4D97-AF65-F5344CB8AC3E}">
        <p14:creationId xmlns:p14="http://schemas.microsoft.com/office/powerpoint/2010/main" val="4069484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ko-KR" altLang="en-US" dirty="0" smtClean="0"/>
              <a:t>개인정보 </a:t>
            </a:r>
            <a:r>
              <a:rPr lang="ko-KR" altLang="en-US" dirty="0" err="1" smtClean="0"/>
              <a:t>수집동의</a:t>
            </a:r>
            <a:r>
              <a:rPr lang="ko-KR" altLang="en-US" dirty="0" smtClean="0"/>
              <a:t> </a:t>
            </a:r>
            <a:r>
              <a:rPr lang="ko-KR" altLang="en-US" dirty="0" err="1" smtClean="0"/>
              <a:t>자세히보기</a:t>
            </a:r>
            <a:endParaRPr lang="ko-KR" altLang="en-US" dirty="0"/>
          </a:p>
        </p:txBody>
      </p:sp>
      <p:sp>
        <p:nvSpPr>
          <p:cNvPr id="5" name="부제목 4"/>
          <p:cNvSpPr>
            <a:spLocks noGrp="1"/>
          </p:cNvSpPr>
          <p:nvPr>
            <p:ph type="subTitle" idx="1"/>
          </p:nvPr>
        </p:nvSpPr>
        <p:spPr/>
        <p:txBody>
          <a:bodyPr/>
          <a:lstStyle/>
          <a:p>
            <a:r>
              <a:rPr lang="en-US" altLang="ko-KR" dirty="0"/>
              <a:t> </a:t>
            </a:r>
            <a:r>
              <a:rPr lang="en-US" altLang="ko-KR" dirty="0" smtClean="0"/>
              <a:t>IN_PC_ORD_01_24</a:t>
            </a:r>
            <a:endParaRPr lang="ko-KR" altLang="en-US" dirty="0"/>
          </a:p>
        </p:txBody>
      </p:sp>
      <p:pic>
        <p:nvPicPr>
          <p:cNvPr id="3" name="그림 2"/>
          <p:cNvPicPr>
            <a:picLocks noChangeAspect="1"/>
          </p:cNvPicPr>
          <p:nvPr/>
        </p:nvPicPr>
        <p:blipFill>
          <a:blip r:embed="rId2"/>
          <a:stretch>
            <a:fillRect/>
          </a:stretch>
        </p:blipFill>
        <p:spPr>
          <a:xfrm>
            <a:off x="551384" y="1916832"/>
            <a:ext cx="5282182" cy="2160240"/>
          </a:xfrm>
          <a:prstGeom prst="rect">
            <a:avLst/>
          </a:prstGeom>
        </p:spPr>
      </p:pic>
      <p:sp>
        <p:nvSpPr>
          <p:cNvPr id="6" name="사각형: 둥근 모서리 92">
            <a:extLst>
              <a:ext uri="{FF2B5EF4-FFF2-40B4-BE49-F238E27FC236}">
                <a16:creationId xmlns:a16="http://schemas.microsoft.com/office/drawing/2014/main" id="{2A18CAD1-978E-453D-B4C0-E427E20CB864}"/>
              </a:ext>
            </a:extLst>
          </p:cNvPr>
          <p:cNvSpPr/>
          <p:nvPr/>
        </p:nvSpPr>
        <p:spPr>
          <a:xfrm rot="19995522">
            <a:off x="2461357" y="2652878"/>
            <a:ext cx="1796678" cy="688144"/>
          </a:xfrm>
          <a:prstGeom prst="roundRect">
            <a:avLst>
              <a:gd name="adj" fmla="val 0"/>
            </a:avLst>
          </a:prstGeom>
          <a:solidFill>
            <a:schemeClr val="tx1">
              <a:lumMod val="75000"/>
              <a:lumOff val="25000"/>
              <a:alpha val="57000"/>
            </a:schemeClr>
          </a:solid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1050" b="1" dirty="0" smtClean="0">
                <a:solidFill>
                  <a:schemeClr val="bg1"/>
                </a:solidFill>
                <a:latin typeface="+mn-ea"/>
              </a:rPr>
              <a:t>기존과 동일</a:t>
            </a:r>
            <a:endParaRPr lang="ko-KR" altLang="en-US" sz="1000" b="1" dirty="0">
              <a:solidFill>
                <a:schemeClr val="bg1"/>
              </a:solidFill>
            </a:endParaRPr>
          </a:p>
        </p:txBody>
      </p:sp>
    </p:spTree>
    <p:extLst>
      <p:ext uri="{BB962C8B-B14F-4D97-AF65-F5344CB8AC3E}">
        <p14:creationId xmlns:p14="http://schemas.microsoft.com/office/powerpoint/2010/main" val="278248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주문완료</a:t>
            </a:r>
            <a:endParaRPr lang="ko-KR" altLang="en-US" dirty="0"/>
          </a:p>
        </p:txBody>
      </p:sp>
      <p:sp>
        <p:nvSpPr>
          <p:cNvPr id="3" name="부제목 2"/>
          <p:cNvSpPr>
            <a:spLocks noGrp="1"/>
          </p:cNvSpPr>
          <p:nvPr>
            <p:ph type="subTitle" idx="1"/>
          </p:nvPr>
        </p:nvSpPr>
        <p:spPr/>
        <p:txBody>
          <a:bodyPr/>
          <a:lstStyle/>
          <a:p>
            <a:r>
              <a:rPr lang="en-US" altLang="ko-KR" dirty="0" smtClean="0"/>
              <a:t>IN_PC_ORD_01_30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79974747"/>
              </p:ext>
            </p:extLst>
          </p:nvPr>
        </p:nvGraphicFramePr>
        <p:xfrm>
          <a:off x="9000565" y="44624"/>
          <a:ext cx="3152540" cy="624379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주문완료</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정상적으로 주문 완료 시 해당 화면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1-1. </a:t>
                      </a:r>
                      <a:r>
                        <a:rPr lang="ko-KR" altLang="en-US" sz="800" b="1" u="none" kern="1200" baseline="0" dirty="0" smtClean="0">
                          <a:solidFill>
                            <a:schemeClr val="tx1"/>
                          </a:solidFill>
                          <a:latin typeface="+mn-ea"/>
                          <a:ea typeface="+mn-ea"/>
                          <a:cs typeface="+mn-cs"/>
                        </a:rPr>
                        <a:t>주문완료 메시지</a:t>
                      </a:r>
                      <a:endParaRPr lang="en-US" altLang="ko-KR" sz="800" b="1" u="none" kern="1200" baseline="0" dirty="0" smtClean="0">
                        <a:solidFill>
                          <a:schemeClr val="tx1"/>
                        </a:solidFill>
                        <a:latin typeface="+mn-ea"/>
                        <a:ea typeface="+mn-ea"/>
                        <a:cs typeface="+mn-cs"/>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완료 메시지와 주문번호 출력</a:t>
                      </a:r>
                      <a:endParaRPr lang="en-US" altLang="ko-KR" sz="800" b="1"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배송지정보</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주문서의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기본배송지</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최근배송지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flag </a:t>
                      </a:r>
                      <a:r>
                        <a:rPr lang="ko-KR" altLang="en-US" sz="800" b="0" u="none" kern="1200" baseline="0" dirty="0" smtClean="0">
                          <a:solidFill>
                            <a:schemeClr val="tx1"/>
                          </a:solidFill>
                          <a:latin typeface="+mn-ea"/>
                          <a:ea typeface="+mn-ea"/>
                          <a:cs typeface="+mn-cs"/>
                        </a:rPr>
                        <a:t>불러오지 않음</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배송지명이</a:t>
                      </a:r>
                      <a:r>
                        <a:rPr lang="ko-KR" altLang="en-US" sz="800" b="0" u="none" kern="1200" baseline="0" dirty="0" smtClean="0">
                          <a:solidFill>
                            <a:schemeClr val="tx1"/>
                          </a:solidFill>
                          <a:latin typeface="+mn-ea"/>
                          <a:ea typeface="+mn-ea"/>
                          <a:cs typeface="+mn-cs"/>
                        </a:rPr>
                        <a:t> 없을 시 생략</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안심번호 사용</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군부대 배송은 해당 시에만 출력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6904971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주문제품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주문제품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전체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출력 순서는 주문서 페이지와 동일</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버튼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미출력</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하단에서 모든 제품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한꺼번에 확인</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3-1.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제품명</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옵션명</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수량</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금액</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주문서와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출력기준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동일</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3-2.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적립 예정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뷰티포인트</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각</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제품의 적립 예정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뷰티포인트</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세 자리 단위로 콤마 처리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기본</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추가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기본</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추가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형태로 출력하며 추가 적립이 없을 시에는 추가 항목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미노출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기본적립</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 시 지급되는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적립포인트</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추가적립</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캠페인등록</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_</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기타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_</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뷰티포인트</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추가적립</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에서 등록한 특정제품 구매 시 지급되는 추가 적립금 </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9554412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지급 될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있을 시 출력되는 영역</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모든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영역 닫혀있는 상태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아코디언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UI</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상세가 열려있는 상태에서 다른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상세 조회 시 열려있던 상세 닫히고 선택한 상세 열림</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증정품명과</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증정 수량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증정품명</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두 줄 이상일 시 말 줄임 처리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4-1.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증정품으로</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지급될 전체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목록 상단에 어떤 제품의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증정품인지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알 수 있도록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제품명</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의 형태로 제품명 표기</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 줄 이상일 시 제품명에 말 줄임 적용</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Tx/>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4-2.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쿠폰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구매금액대별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목록만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증정품의</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제품명과 같은 구분 값 없음</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137" name="모서리가 둥근 직사각형 136"/>
          <p:cNvSpPr/>
          <p:nvPr/>
        </p:nvSpPr>
        <p:spPr>
          <a:xfrm>
            <a:off x="2303962" y="2135238"/>
            <a:ext cx="4368102" cy="357658"/>
          </a:xfrm>
          <a:prstGeom prst="roundRect">
            <a:avLst>
              <a:gd name="adj" fmla="val 5188"/>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lvl="0" algn="ctr"/>
            <a:r>
              <a:rPr lang="ko-KR" altLang="en-US" sz="700" dirty="0" smtClean="0">
                <a:solidFill>
                  <a:schemeClr val="bg1">
                    <a:lumMod val="50000"/>
                  </a:schemeClr>
                </a:solidFill>
                <a:latin typeface="맑은 고딕" panose="020B0503020000020004" pitchFamily="50" charset="-127"/>
              </a:rPr>
              <a:t>주문 제품은 결제완료 </a:t>
            </a:r>
            <a:r>
              <a:rPr lang="ko-KR" altLang="en-US" sz="700" dirty="0">
                <a:solidFill>
                  <a:schemeClr val="bg1">
                    <a:lumMod val="50000"/>
                  </a:schemeClr>
                </a:solidFill>
                <a:latin typeface="맑은 고딕" panose="020B0503020000020004" pitchFamily="50" charset="-127"/>
              </a:rPr>
              <a:t>시점에서 영업일 기준 </a:t>
            </a:r>
            <a:r>
              <a:rPr lang="en-US" altLang="ko-KR" sz="700" dirty="0">
                <a:solidFill>
                  <a:schemeClr val="bg1">
                    <a:lumMod val="50000"/>
                  </a:schemeClr>
                </a:solidFill>
                <a:latin typeface="맑은 고딕" panose="020B0503020000020004" pitchFamily="50" charset="-127"/>
              </a:rPr>
              <a:t>2~3</a:t>
            </a:r>
            <a:r>
              <a:rPr lang="ko-KR" altLang="en-US" sz="700" dirty="0">
                <a:solidFill>
                  <a:schemeClr val="bg1">
                    <a:lumMod val="50000"/>
                  </a:schemeClr>
                </a:solidFill>
                <a:latin typeface="맑은 고딕" panose="020B0503020000020004" pitchFamily="50" charset="-127"/>
              </a:rPr>
              <a:t>일 </a:t>
            </a:r>
            <a:r>
              <a:rPr lang="ko-KR" altLang="en-US" sz="700" dirty="0" smtClean="0">
                <a:solidFill>
                  <a:schemeClr val="bg1">
                    <a:lumMod val="50000"/>
                  </a:schemeClr>
                </a:solidFill>
                <a:latin typeface="맑은 고딕" panose="020B0503020000020004" pitchFamily="50" charset="-127"/>
              </a:rPr>
              <a:t>이내에 배송되며</a:t>
            </a:r>
            <a:r>
              <a:rPr lang="en-US" altLang="ko-KR" sz="700" dirty="0" smtClean="0">
                <a:solidFill>
                  <a:schemeClr val="bg1">
                    <a:lumMod val="50000"/>
                  </a:schemeClr>
                </a:solidFill>
                <a:latin typeface="맑은 고딕" panose="020B0503020000020004" pitchFamily="50" charset="-127"/>
              </a:rPr>
              <a:t>,</a:t>
            </a:r>
            <a:r>
              <a:rPr lang="ko-KR" altLang="en-US" sz="700" dirty="0" smtClean="0">
                <a:solidFill>
                  <a:schemeClr val="bg1">
                    <a:lumMod val="50000"/>
                  </a:schemeClr>
                </a:solidFill>
                <a:latin typeface="맑은 고딕" panose="020B0503020000020004" pitchFamily="50" charset="-127"/>
              </a:rPr>
              <a:t> </a:t>
            </a:r>
            <a:endParaRPr lang="en-US" altLang="ko-KR" sz="700" dirty="0" smtClean="0">
              <a:solidFill>
                <a:schemeClr val="bg1">
                  <a:lumMod val="50000"/>
                </a:schemeClr>
              </a:solidFill>
              <a:latin typeface="맑은 고딕" panose="020B0503020000020004" pitchFamily="50" charset="-127"/>
            </a:endParaRPr>
          </a:p>
          <a:p>
            <a:pPr lvl="0" algn="ctr"/>
            <a:r>
              <a:rPr lang="ko-KR" altLang="en-US" sz="700" dirty="0" smtClean="0">
                <a:solidFill>
                  <a:schemeClr val="bg1">
                    <a:lumMod val="50000"/>
                  </a:schemeClr>
                </a:solidFill>
                <a:latin typeface="맑은 고딕" panose="020B0503020000020004" pitchFamily="50" charset="-127"/>
              </a:rPr>
              <a:t>도서산간 </a:t>
            </a:r>
            <a:r>
              <a:rPr lang="ko-KR" altLang="en-US" sz="700" dirty="0">
                <a:solidFill>
                  <a:schemeClr val="bg1">
                    <a:lumMod val="50000"/>
                  </a:schemeClr>
                </a:solidFill>
                <a:latin typeface="맑은 고딕" panose="020B0503020000020004" pitchFamily="50" charset="-127"/>
              </a:rPr>
              <a:t>및 행사 시 지연될 수 있습니다</a:t>
            </a:r>
            <a:r>
              <a:rPr lang="en-US" altLang="ko-KR" sz="700" dirty="0">
                <a:solidFill>
                  <a:schemeClr val="bg1">
                    <a:lumMod val="50000"/>
                  </a:schemeClr>
                </a:solidFill>
                <a:latin typeface="맑은 고딕" panose="020B0503020000020004" pitchFamily="50" charset="-127"/>
              </a:rPr>
              <a:t>.</a:t>
            </a:r>
          </a:p>
        </p:txBody>
      </p:sp>
      <p:sp>
        <p:nvSpPr>
          <p:cNvPr id="138" name="TextBox 137"/>
          <p:cNvSpPr txBox="1"/>
          <p:nvPr/>
        </p:nvSpPr>
        <p:spPr>
          <a:xfrm>
            <a:off x="242461" y="2636912"/>
            <a:ext cx="697627" cy="215444"/>
          </a:xfrm>
          <a:prstGeom prst="rect">
            <a:avLst/>
          </a:prstGeom>
          <a:noFill/>
        </p:spPr>
        <p:txBody>
          <a:bodyPr wrap="none" rtlCol="0">
            <a:spAutoFit/>
          </a:bodyPr>
          <a:lstStyle/>
          <a:p>
            <a:r>
              <a:rPr lang="ko-KR" altLang="en-US" sz="800" b="1" dirty="0" err="1" smtClean="0"/>
              <a:t>배송지정보</a:t>
            </a:r>
            <a:endParaRPr lang="ko-KR" altLang="en-US" sz="800" b="1" dirty="0"/>
          </a:p>
        </p:txBody>
      </p:sp>
      <p:sp>
        <p:nvSpPr>
          <p:cNvPr id="139" name="TextBox 138">
            <a:extLst>
              <a:ext uri="{FF2B5EF4-FFF2-40B4-BE49-F238E27FC236}">
                <a16:creationId xmlns:a16="http://schemas.microsoft.com/office/drawing/2014/main" id="{484ED456-DA75-4DEB-AA2D-9C26B98C4A21}"/>
              </a:ext>
            </a:extLst>
          </p:cNvPr>
          <p:cNvSpPr txBox="1"/>
          <p:nvPr/>
        </p:nvSpPr>
        <p:spPr>
          <a:xfrm>
            <a:off x="304093" y="3106790"/>
            <a:ext cx="5309830" cy="338554"/>
          </a:xfrm>
          <a:prstGeom prst="rect">
            <a:avLst/>
          </a:prstGeom>
          <a:noFill/>
        </p:spPr>
        <p:txBody>
          <a:bodyPr wrap="square" rtlCol="0">
            <a:spAutoFit/>
          </a:bodyPr>
          <a:lstStyle/>
          <a:p>
            <a:r>
              <a:rPr lang="ko-KR" altLang="en-US" sz="800" dirty="0">
                <a:solidFill>
                  <a:schemeClr val="tx1">
                    <a:lumMod val="75000"/>
                    <a:lumOff val="25000"/>
                  </a:schemeClr>
                </a:solidFill>
                <a:latin typeface="+mn-ea"/>
              </a:rPr>
              <a:t>홍길동 </a:t>
            </a:r>
            <a:r>
              <a:rPr lang="en-US" altLang="ko-KR" sz="800" dirty="0">
                <a:solidFill>
                  <a:schemeClr val="tx1">
                    <a:lumMod val="75000"/>
                    <a:lumOff val="25000"/>
                  </a:schemeClr>
                </a:solidFill>
                <a:latin typeface="+mn-ea"/>
              </a:rPr>
              <a:t>| </a:t>
            </a:r>
            <a:r>
              <a:rPr lang="en-US" altLang="ko-KR" sz="800" dirty="0" smtClean="0">
                <a:solidFill>
                  <a:schemeClr val="tx1">
                    <a:lumMod val="75000"/>
                    <a:lumOff val="25000"/>
                  </a:schemeClr>
                </a:solidFill>
                <a:latin typeface="+mn-ea"/>
              </a:rPr>
              <a:t>010-1234-5678</a:t>
            </a:r>
          </a:p>
          <a:p>
            <a:r>
              <a:rPr lang="en-US" altLang="ko-KR" sz="800" dirty="0" smtClean="0">
                <a:solidFill>
                  <a:schemeClr val="tx1">
                    <a:lumMod val="75000"/>
                    <a:lumOff val="25000"/>
                  </a:schemeClr>
                </a:solidFill>
                <a:latin typeface="+mn-ea"/>
              </a:rPr>
              <a:t>(</a:t>
            </a:r>
            <a:r>
              <a:rPr lang="en-US" altLang="ko-KR" sz="800" dirty="0">
                <a:solidFill>
                  <a:schemeClr val="tx1">
                    <a:lumMod val="75000"/>
                    <a:lumOff val="25000"/>
                  </a:schemeClr>
                </a:solidFill>
                <a:latin typeface="+mn-ea"/>
              </a:rPr>
              <a:t>12345) </a:t>
            </a:r>
            <a:r>
              <a:rPr lang="ko-KR" altLang="en-US" sz="800" dirty="0">
                <a:solidFill>
                  <a:schemeClr val="tx1">
                    <a:lumMod val="75000"/>
                    <a:lumOff val="25000"/>
                  </a:schemeClr>
                </a:solidFill>
                <a:latin typeface="+mn-ea"/>
              </a:rPr>
              <a:t>서울특별시 용산구 한강대로 </a:t>
            </a:r>
            <a:r>
              <a:rPr lang="en-US" altLang="ko-KR" sz="800" dirty="0">
                <a:solidFill>
                  <a:schemeClr val="tx1">
                    <a:lumMod val="75000"/>
                    <a:lumOff val="25000"/>
                  </a:schemeClr>
                </a:solidFill>
                <a:latin typeface="+mn-ea"/>
              </a:rPr>
              <a:t>100(</a:t>
            </a:r>
            <a:r>
              <a:rPr lang="ko-KR" altLang="en-US" sz="800" dirty="0">
                <a:solidFill>
                  <a:schemeClr val="tx1">
                    <a:lumMod val="75000"/>
                    <a:lumOff val="25000"/>
                  </a:schemeClr>
                </a:solidFill>
                <a:latin typeface="+mn-ea"/>
              </a:rPr>
              <a:t>한강로</a:t>
            </a:r>
            <a:r>
              <a:rPr lang="en-US" altLang="ko-KR" sz="800" dirty="0">
                <a:solidFill>
                  <a:schemeClr val="tx1">
                    <a:lumMod val="75000"/>
                    <a:lumOff val="25000"/>
                  </a:schemeClr>
                </a:solidFill>
                <a:latin typeface="+mn-ea"/>
              </a:rPr>
              <a:t>2</a:t>
            </a:r>
            <a:r>
              <a:rPr lang="ko-KR" altLang="en-US" sz="800" dirty="0">
                <a:solidFill>
                  <a:schemeClr val="tx1">
                    <a:lumMod val="75000"/>
                    <a:lumOff val="25000"/>
                  </a:schemeClr>
                </a:solidFill>
                <a:latin typeface="+mn-ea"/>
              </a:rPr>
              <a:t>가</a:t>
            </a:r>
            <a:r>
              <a:rPr lang="en-US" altLang="ko-KR" sz="800" dirty="0">
                <a:solidFill>
                  <a:schemeClr val="tx1">
                    <a:lumMod val="75000"/>
                    <a:lumOff val="25000"/>
                  </a:schemeClr>
                </a:solidFill>
                <a:latin typeface="+mn-ea"/>
              </a:rPr>
              <a:t>) 7</a:t>
            </a:r>
            <a:r>
              <a:rPr lang="ko-KR" altLang="en-US" sz="800" dirty="0">
                <a:solidFill>
                  <a:schemeClr val="tx1">
                    <a:lumMod val="75000"/>
                    <a:lumOff val="25000"/>
                  </a:schemeClr>
                </a:solidFill>
                <a:latin typeface="+mn-ea"/>
              </a:rPr>
              <a:t>층 이니스프리</a:t>
            </a:r>
          </a:p>
        </p:txBody>
      </p:sp>
      <p:sp>
        <p:nvSpPr>
          <p:cNvPr id="140" name="TextBox 139">
            <a:extLst>
              <a:ext uri="{FF2B5EF4-FFF2-40B4-BE49-F238E27FC236}">
                <a16:creationId xmlns:a16="http://schemas.microsoft.com/office/drawing/2014/main" id="{D3D5B0FB-EF1F-4A36-9248-1515B73BE712}"/>
              </a:ext>
            </a:extLst>
          </p:cNvPr>
          <p:cNvSpPr txBox="1"/>
          <p:nvPr/>
        </p:nvSpPr>
        <p:spPr>
          <a:xfrm>
            <a:off x="304093" y="2904152"/>
            <a:ext cx="1577973" cy="215444"/>
          </a:xfrm>
          <a:prstGeom prst="rect">
            <a:avLst/>
          </a:prstGeom>
          <a:noFill/>
        </p:spPr>
        <p:txBody>
          <a:bodyPr wrap="square" rtlCol="0">
            <a:spAutoFit/>
          </a:bodyPr>
          <a:lstStyle/>
          <a:p>
            <a:r>
              <a:rPr lang="ko-KR" altLang="en-US" sz="800" dirty="0" err="1" smtClean="0">
                <a:latin typeface="+mn-ea"/>
              </a:rPr>
              <a:t>배송지명</a:t>
            </a:r>
            <a:r>
              <a:rPr lang="ko-KR" altLang="en-US" sz="800" dirty="0" smtClean="0">
                <a:solidFill>
                  <a:schemeClr val="tx1">
                    <a:lumMod val="75000"/>
                    <a:lumOff val="25000"/>
                  </a:schemeClr>
                </a:solidFill>
                <a:latin typeface="+mn-ea"/>
              </a:rPr>
              <a:t> </a:t>
            </a:r>
            <a:endParaRPr lang="en-US" altLang="ko-KR" sz="800" dirty="0" smtClean="0">
              <a:solidFill>
                <a:schemeClr val="tx1">
                  <a:lumMod val="75000"/>
                  <a:lumOff val="25000"/>
                </a:schemeClr>
              </a:solidFill>
              <a:latin typeface="+mn-ea"/>
            </a:endParaRPr>
          </a:p>
        </p:txBody>
      </p:sp>
      <p:sp>
        <p:nvSpPr>
          <p:cNvPr id="141" name="모서리가 둥근 직사각형 140"/>
          <p:cNvSpPr/>
          <p:nvPr/>
        </p:nvSpPr>
        <p:spPr>
          <a:xfrm>
            <a:off x="320251" y="2875603"/>
            <a:ext cx="8400559" cy="834695"/>
          </a:xfrm>
          <a:prstGeom prst="roundRect">
            <a:avLst>
              <a:gd name="adj" fmla="val 0"/>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4" name="Picture 2" descr="check, checkmark, ok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2290" y="1441446"/>
            <a:ext cx="288705" cy="288705"/>
          </a:xfrm>
          <a:prstGeom prst="rect">
            <a:avLst/>
          </a:prstGeom>
          <a:noFill/>
          <a:extLst>
            <a:ext uri="{909E8E84-426E-40DD-AFC4-6F175D3DCCD1}">
              <a14:hiddenFill xmlns:a14="http://schemas.microsoft.com/office/drawing/2010/main">
                <a:solidFill>
                  <a:srgbClr val="FFFFFF"/>
                </a:solidFill>
              </a14:hiddenFill>
            </a:ext>
          </a:extLst>
        </p:spPr>
      </p:pic>
      <p:sp>
        <p:nvSpPr>
          <p:cNvPr id="145" name="직사각형 144"/>
          <p:cNvSpPr/>
          <p:nvPr/>
        </p:nvSpPr>
        <p:spPr>
          <a:xfrm>
            <a:off x="3032367" y="1746900"/>
            <a:ext cx="2935363" cy="369332"/>
          </a:xfrm>
          <a:prstGeom prst="rect">
            <a:avLst/>
          </a:prstGeom>
        </p:spPr>
        <p:txBody>
          <a:bodyPr wrap="square">
            <a:spAutoFit/>
          </a:bodyPr>
          <a:lstStyle/>
          <a:p>
            <a:pPr algn="ctr"/>
            <a:r>
              <a:rPr lang="ko-KR" altLang="en-US" sz="1000" b="1" dirty="0" smtClean="0">
                <a:latin typeface="+mn-ea"/>
              </a:rPr>
              <a:t>주문이 완료되었습니다</a:t>
            </a:r>
            <a:r>
              <a:rPr lang="en-US" altLang="ko-KR" sz="1000" b="1" dirty="0" smtClean="0">
                <a:latin typeface="+mn-ea"/>
              </a:rPr>
              <a:t>.</a:t>
            </a:r>
          </a:p>
          <a:p>
            <a:pPr algn="ctr"/>
            <a:r>
              <a:rPr lang="ko-KR" altLang="en-US" sz="800" dirty="0" smtClean="0">
                <a:solidFill>
                  <a:schemeClr val="tx1">
                    <a:lumMod val="65000"/>
                    <a:lumOff val="35000"/>
                  </a:schemeClr>
                </a:solidFill>
                <a:latin typeface="+mn-ea"/>
              </a:rPr>
              <a:t>주문번호</a:t>
            </a:r>
            <a:r>
              <a:rPr lang="en-US" altLang="ko-KR" sz="800" dirty="0" smtClean="0">
                <a:solidFill>
                  <a:schemeClr val="tx1">
                    <a:lumMod val="65000"/>
                    <a:lumOff val="35000"/>
                  </a:schemeClr>
                </a:solidFill>
                <a:latin typeface="+mn-ea"/>
              </a:rPr>
              <a:t>: 0000000</a:t>
            </a:r>
            <a:endParaRPr lang="en-US" altLang="ko-KR" sz="800" dirty="0">
              <a:solidFill>
                <a:schemeClr val="tx1">
                  <a:lumMod val="65000"/>
                  <a:lumOff val="35000"/>
                </a:schemeClr>
              </a:solidFill>
              <a:latin typeface="+mn-ea"/>
            </a:endParaRPr>
          </a:p>
        </p:txBody>
      </p:sp>
      <p:sp>
        <p:nvSpPr>
          <p:cNvPr id="173" name="Oval 611">
            <a:extLst>
              <a:ext uri="{FF2B5EF4-FFF2-40B4-BE49-F238E27FC236}">
                <a16:creationId xmlns:a16="http://schemas.microsoft.com/office/drawing/2014/main" id="{8A3723C9-7A64-4677-9B95-EBFFA02C0DC4}"/>
              </a:ext>
            </a:extLst>
          </p:cNvPr>
          <p:cNvSpPr>
            <a:spLocks noChangeArrowheads="1"/>
          </p:cNvSpPr>
          <p:nvPr/>
        </p:nvSpPr>
        <p:spPr bwMode="auto">
          <a:xfrm>
            <a:off x="119336" y="274507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80" name="Oval 611">
            <a:extLst>
              <a:ext uri="{FF2B5EF4-FFF2-40B4-BE49-F238E27FC236}">
                <a16:creationId xmlns:a16="http://schemas.microsoft.com/office/drawing/2014/main" id="{8A3723C9-7A64-4677-9B95-EBFFA02C0DC4}"/>
              </a:ext>
            </a:extLst>
          </p:cNvPr>
          <p:cNvSpPr>
            <a:spLocks noChangeArrowheads="1"/>
          </p:cNvSpPr>
          <p:nvPr/>
        </p:nvSpPr>
        <p:spPr bwMode="auto">
          <a:xfrm>
            <a:off x="3721383" y="155080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grpSp>
        <p:nvGrpSpPr>
          <p:cNvPr id="183" name="그룹 182"/>
          <p:cNvGrpSpPr/>
          <p:nvPr/>
        </p:nvGrpSpPr>
        <p:grpSpPr>
          <a:xfrm>
            <a:off x="419174" y="3476475"/>
            <a:ext cx="1970970" cy="200055"/>
            <a:chOff x="2084546" y="6948403"/>
            <a:chExt cx="1970970" cy="200055"/>
          </a:xfrm>
        </p:grpSpPr>
        <p:grpSp>
          <p:nvGrpSpPr>
            <p:cNvPr id="184" name="그룹 183"/>
            <p:cNvGrpSpPr/>
            <p:nvPr/>
          </p:nvGrpSpPr>
          <p:grpSpPr>
            <a:xfrm>
              <a:off x="2892205" y="6951039"/>
              <a:ext cx="1163311" cy="154495"/>
              <a:chOff x="3111665" y="6951039"/>
              <a:chExt cx="1163311" cy="154495"/>
            </a:xfrm>
          </p:grpSpPr>
          <p:sp>
            <p:nvSpPr>
              <p:cNvPr id="190" name="TextBox 189"/>
              <p:cNvSpPr txBox="1"/>
              <p:nvPr/>
            </p:nvSpPr>
            <p:spPr>
              <a:xfrm>
                <a:off x="3242269" y="6951039"/>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96" name="Checkbox">
                <a:extLst>
                  <a:ext uri="{FF2B5EF4-FFF2-40B4-BE49-F238E27FC236}">
                    <a16:creationId xmlns:a16="http://schemas.microsoft.com/office/drawing/2014/main" id="{2BF05A78-0F74-4B0C-9D84-A5D18ED3145E}"/>
                  </a:ext>
                </a:extLst>
              </p:cNvPr>
              <p:cNvGrpSpPr/>
              <p:nvPr/>
            </p:nvGrpSpPr>
            <p:grpSpPr>
              <a:xfrm>
                <a:off x="3111665" y="6976946"/>
                <a:ext cx="128588" cy="128588"/>
                <a:chOff x="863600" y="1311275"/>
                <a:chExt cx="128588" cy="128588"/>
              </a:xfrm>
            </p:grpSpPr>
            <p:sp>
              <p:nvSpPr>
                <p:cNvPr id="197"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98"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grpSp>
          <p:nvGrpSpPr>
            <p:cNvPr id="185" name="그룹 184"/>
            <p:cNvGrpSpPr/>
            <p:nvPr/>
          </p:nvGrpSpPr>
          <p:grpSpPr>
            <a:xfrm>
              <a:off x="2084546" y="6948403"/>
              <a:ext cx="1043903" cy="200055"/>
              <a:chOff x="2084546" y="6948403"/>
              <a:chExt cx="1043903" cy="200055"/>
            </a:xfrm>
          </p:grpSpPr>
          <p:sp>
            <p:nvSpPr>
              <p:cNvPr id="186" name="TextBox 185">
                <a:extLst>
                  <a:ext uri="{FF2B5EF4-FFF2-40B4-BE49-F238E27FC236}">
                    <a16:creationId xmlns:a16="http://schemas.microsoft.com/office/drawing/2014/main" id="{3BE96798-3229-41C7-9D93-18E637BBD588}"/>
                  </a:ext>
                </a:extLst>
              </p:cNvPr>
              <p:cNvSpPr txBox="1"/>
              <p:nvPr/>
            </p:nvSpPr>
            <p:spPr>
              <a:xfrm>
                <a:off x="2150605" y="6948403"/>
                <a:ext cx="977844" cy="200055"/>
              </a:xfrm>
              <a:prstGeom prst="rect">
                <a:avLst/>
              </a:prstGeom>
              <a:noFill/>
            </p:spPr>
            <p:txBody>
              <a:bodyPr wrap="square" rtlCol="0">
                <a:spAutoFit/>
              </a:bodyPr>
              <a:lstStyle/>
              <a:p>
                <a:r>
                  <a:rPr lang="ko-KR" altLang="en-US" sz="700" dirty="0" smtClean="0">
                    <a:latin typeface="+mn-ea"/>
                  </a:rPr>
                  <a:t>안심번호사용</a:t>
                </a:r>
                <a:endParaRPr lang="ko-KR" altLang="en-US" sz="700" dirty="0">
                  <a:latin typeface="+mn-ea"/>
                </a:endParaRPr>
              </a:p>
            </p:txBody>
          </p:sp>
          <p:grpSp>
            <p:nvGrpSpPr>
              <p:cNvPr id="187" name="Checkbox">
                <a:extLst>
                  <a:ext uri="{FF2B5EF4-FFF2-40B4-BE49-F238E27FC236}">
                    <a16:creationId xmlns:a16="http://schemas.microsoft.com/office/drawing/2014/main" id="{2BF05A78-0F74-4B0C-9D84-A5D18ED3145E}"/>
                  </a:ext>
                </a:extLst>
              </p:cNvPr>
              <p:cNvGrpSpPr/>
              <p:nvPr/>
            </p:nvGrpSpPr>
            <p:grpSpPr>
              <a:xfrm>
                <a:off x="2084546" y="6976660"/>
                <a:ext cx="128588" cy="128588"/>
                <a:chOff x="863600" y="1311275"/>
                <a:chExt cx="128588" cy="128588"/>
              </a:xfrm>
            </p:grpSpPr>
            <p:sp>
              <p:nvSpPr>
                <p:cNvPr id="188"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89"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grpSp>
      <p:sp>
        <p:nvSpPr>
          <p:cNvPr id="199" name="Oval 611">
            <a:extLst>
              <a:ext uri="{FF2B5EF4-FFF2-40B4-BE49-F238E27FC236}">
                <a16:creationId xmlns:a16="http://schemas.microsoft.com/office/drawing/2014/main" id="{8A3723C9-7A64-4677-9B95-EBFFA02C0DC4}"/>
              </a:ext>
            </a:extLst>
          </p:cNvPr>
          <p:cNvSpPr>
            <a:spLocks noChangeArrowheads="1"/>
          </p:cNvSpPr>
          <p:nvPr/>
        </p:nvSpPr>
        <p:spPr bwMode="auto">
          <a:xfrm>
            <a:off x="191344" y="158548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200" name="표 199"/>
          <p:cNvGraphicFramePr>
            <a:graphicFrameLocks noGrp="1"/>
          </p:cNvGraphicFramePr>
          <p:nvPr>
            <p:extLst>
              <p:ext uri="{D42A27DB-BD31-4B8C-83A1-F6EECF244321}">
                <p14:modId xmlns:p14="http://schemas.microsoft.com/office/powerpoint/2010/main" val="948055145"/>
              </p:ext>
            </p:extLst>
          </p:nvPr>
        </p:nvGraphicFramePr>
        <p:xfrm>
          <a:off x="335336" y="4075554"/>
          <a:ext cx="8385473" cy="2491064"/>
        </p:xfrm>
        <a:graphic>
          <a:graphicData uri="http://schemas.openxmlformats.org/drawingml/2006/table">
            <a:tbl>
              <a:tblPr firstRow="1" bandRow="1">
                <a:tableStyleId>{2D5ABB26-0587-4C30-8999-92F81FD0307C}</a:tableStyleId>
              </a:tblPr>
              <a:tblGrid>
                <a:gridCol w="497132">
                  <a:extLst>
                    <a:ext uri="{9D8B030D-6E8A-4147-A177-3AD203B41FA5}">
                      <a16:colId xmlns:a16="http://schemas.microsoft.com/office/drawing/2014/main" val="977863895"/>
                    </a:ext>
                  </a:extLst>
                </a:gridCol>
                <a:gridCol w="775134">
                  <a:extLst>
                    <a:ext uri="{9D8B030D-6E8A-4147-A177-3AD203B41FA5}">
                      <a16:colId xmlns:a16="http://schemas.microsoft.com/office/drawing/2014/main" val="3776210665"/>
                    </a:ext>
                  </a:extLst>
                </a:gridCol>
                <a:gridCol w="455950">
                  <a:extLst>
                    <a:ext uri="{9D8B030D-6E8A-4147-A177-3AD203B41FA5}">
                      <a16:colId xmlns:a16="http://schemas.microsoft.com/office/drawing/2014/main" val="356602255"/>
                    </a:ext>
                  </a:extLst>
                </a:gridCol>
                <a:gridCol w="4248472">
                  <a:extLst>
                    <a:ext uri="{9D8B030D-6E8A-4147-A177-3AD203B41FA5}">
                      <a16:colId xmlns:a16="http://schemas.microsoft.com/office/drawing/2014/main" val="255211327"/>
                    </a:ext>
                  </a:extLst>
                </a:gridCol>
                <a:gridCol w="1080120">
                  <a:extLst>
                    <a:ext uri="{9D8B030D-6E8A-4147-A177-3AD203B41FA5}">
                      <a16:colId xmlns:a16="http://schemas.microsoft.com/office/drawing/2014/main" val="127254551"/>
                    </a:ext>
                  </a:extLst>
                </a:gridCol>
                <a:gridCol w="1328665">
                  <a:extLst>
                    <a:ext uri="{9D8B030D-6E8A-4147-A177-3AD203B41FA5}">
                      <a16:colId xmlns:a16="http://schemas.microsoft.com/office/drawing/2014/main" val="1021874760"/>
                    </a:ext>
                  </a:extLst>
                </a:gridCol>
              </a:tblGrid>
              <a:tr h="355723">
                <a:tc gridSpan="6">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주문제품</a:t>
                      </a:r>
                      <a:r>
                        <a:rPr lang="ko-KR" altLang="en-US" sz="800" b="1" kern="1200" dirty="0" smtClean="0">
                          <a:solidFill>
                            <a:schemeClr val="tx1"/>
                          </a:solidFill>
                          <a:latin typeface="+mn-ea"/>
                          <a:ea typeface="+mn-ea"/>
                          <a:cs typeface="+mn-cs"/>
                        </a:rPr>
                        <a:t> </a:t>
                      </a:r>
                      <a:r>
                        <a:rPr lang="en-US" altLang="ko-KR" sz="800" b="0" kern="1200" dirty="0" smtClean="0">
                          <a:solidFill>
                            <a:srgbClr val="00B050"/>
                          </a:solidFill>
                          <a:latin typeface="+mn-ea"/>
                          <a:ea typeface="+mn-ea"/>
                          <a:cs typeface="+mn-cs"/>
                        </a:rPr>
                        <a:t>3</a:t>
                      </a:r>
                      <a:r>
                        <a:rPr lang="ko-KR" altLang="en-US" sz="800" b="0" kern="1200" dirty="0" smtClean="0">
                          <a:solidFill>
                            <a:srgbClr val="00B050"/>
                          </a:solidFill>
                          <a:latin typeface="+mn-ea"/>
                          <a:ea typeface="+mn-ea"/>
                          <a:cs typeface="+mn-cs"/>
                        </a:rPr>
                        <a:t>건</a:t>
                      </a:r>
                      <a:endParaRPr lang="ko-KR" altLang="en-US" sz="900" b="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777369">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110P</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100P,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추가</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10P)</a:t>
                      </a:r>
                    </a:p>
                  </a:txBody>
                  <a:tcPr anchor="ctr">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3281747"/>
                  </a:ext>
                </a:extLst>
              </a:tr>
              <a:tr h="216024">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vMerge="1">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456095271"/>
                  </a:ext>
                </a:extLst>
              </a:tr>
              <a:tr h="18551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6119408"/>
                  </a:ext>
                </a:extLst>
              </a:tr>
              <a:tr h="0">
                <a:tc rowSpan="3"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hMerge="1">
                  <a:txBody>
                    <a:bodyPr/>
                    <a:lstStyle/>
                    <a:p>
                      <a:pPr latinLnBrk="1"/>
                      <a:endParaRPr lang="ko-KR" altLang="en-US"/>
                    </a:p>
                  </a:txBody>
                  <a:tcPr/>
                </a:tc>
                <a:tc rowSpan="3"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50P</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기본</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50P)</a:t>
                      </a:r>
                    </a:p>
                  </a:txBody>
                  <a:tcPr anchor="ctr">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3871877"/>
                  </a:ext>
                </a:extLst>
              </a:tr>
              <a:tr h="570572">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5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5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5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5586363"/>
                  </a:ext>
                </a:extLst>
              </a:tr>
              <a:tr h="210269">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latinLnBrk="1"/>
                      <a:endParaRPr lang="ko-KR" altLang="en-US"/>
                    </a:p>
                  </a:txBody>
                  <a:tcPr/>
                </a:tc>
                <a:extLst>
                  <a:ext uri="{0D108BD9-81ED-4DB2-BD59-A6C34878D82A}">
                    <a16:rowId xmlns:a16="http://schemas.microsoft.com/office/drawing/2014/main" val="1395040795"/>
                  </a:ext>
                </a:extLst>
              </a:tr>
            </a:tbl>
          </a:graphicData>
        </a:graphic>
      </p:graphicFrame>
      <p:grpSp>
        <p:nvGrpSpPr>
          <p:cNvPr id="201" name="그룹 200">
            <a:extLst>
              <a:ext uri="{FF2B5EF4-FFF2-40B4-BE49-F238E27FC236}">
                <a16:creationId xmlns:a16="http://schemas.microsoft.com/office/drawing/2014/main" id="{159809A1-5A1E-4FB9-B218-151E51C981E3}"/>
              </a:ext>
            </a:extLst>
          </p:cNvPr>
          <p:cNvGrpSpPr/>
          <p:nvPr/>
        </p:nvGrpSpPr>
        <p:grpSpPr>
          <a:xfrm>
            <a:off x="392379" y="4499029"/>
            <a:ext cx="802664" cy="861441"/>
            <a:chOff x="1235339" y="2961048"/>
            <a:chExt cx="1199263" cy="1105474"/>
          </a:xfrm>
        </p:grpSpPr>
        <p:sp>
          <p:nvSpPr>
            <p:cNvPr id="202" name="직사각형 20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03" name="직선 연결선 20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5" name="그룹 234">
            <a:extLst>
              <a:ext uri="{FF2B5EF4-FFF2-40B4-BE49-F238E27FC236}">
                <a16:creationId xmlns:a16="http://schemas.microsoft.com/office/drawing/2014/main" id="{159809A1-5A1E-4FB9-B218-151E51C981E3}"/>
              </a:ext>
            </a:extLst>
          </p:cNvPr>
          <p:cNvGrpSpPr/>
          <p:nvPr/>
        </p:nvGrpSpPr>
        <p:grpSpPr>
          <a:xfrm>
            <a:off x="1083707" y="5681345"/>
            <a:ext cx="758739" cy="814299"/>
            <a:chOff x="1235339" y="2961048"/>
            <a:chExt cx="1199263" cy="1105474"/>
          </a:xfrm>
        </p:grpSpPr>
        <p:sp>
          <p:nvSpPr>
            <p:cNvPr id="236" name="직사각형 23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37" name="직선 연결선 23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9" name="Oval 611">
            <a:extLst>
              <a:ext uri="{FF2B5EF4-FFF2-40B4-BE49-F238E27FC236}">
                <a16:creationId xmlns:a16="http://schemas.microsoft.com/office/drawing/2014/main" id="{8A3723C9-7A64-4677-9B95-EBFFA02C0DC4}"/>
              </a:ext>
            </a:extLst>
          </p:cNvPr>
          <p:cNvSpPr>
            <a:spLocks noChangeArrowheads="1"/>
          </p:cNvSpPr>
          <p:nvPr/>
        </p:nvSpPr>
        <p:spPr bwMode="auto">
          <a:xfrm>
            <a:off x="283487" y="44285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5" name="직사각형 4"/>
          <p:cNvSpPr/>
          <p:nvPr/>
        </p:nvSpPr>
        <p:spPr>
          <a:xfrm>
            <a:off x="251179" y="3707190"/>
            <a:ext cx="2510624" cy="200055"/>
          </a:xfrm>
          <a:prstGeom prst="rect">
            <a:avLst/>
          </a:prstGeom>
        </p:spPr>
        <p:txBody>
          <a:bodyPr wrap="none">
            <a:spAutoFit/>
          </a:bodyPr>
          <a:lstStyle/>
          <a:p>
            <a:pPr lvl="0" algn="ctr"/>
            <a:r>
              <a:rPr lang="en-US" altLang="ko-KR" sz="700" dirty="0" smtClean="0">
                <a:solidFill>
                  <a:schemeClr val="bg1">
                    <a:lumMod val="50000"/>
                  </a:schemeClr>
                </a:solidFill>
                <a:latin typeface="맑은 고딕" panose="020B0503020000020004" pitchFamily="50" charset="-127"/>
              </a:rPr>
              <a:t>※ [</a:t>
            </a:r>
            <a:r>
              <a:rPr lang="ko-KR" altLang="en-US" sz="700" dirty="0" err="1" smtClean="0">
                <a:solidFill>
                  <a:schemeClr val="bg1">
                    <a:lumMod val="50000"/>
                  </a:schemeClr>
                </a:solidFill>
                <a:latin typeface="맑은 고딕" panose="020B0503020000020004" pitchFamily="50" charset="-127"/>
              </a:rPr>
              <a:t>마이페이지</a:t>
            </a:r>
            <a:r>
              <a:rPr lang="en-US" altLang="ko-KR" sz="700" dirty="0" smtClean="0">
                <a:solidFill>
                  <a:schemeClr val="bg1">
                    <a:lumMod val="50000"/>
                  </a:schemeClr>
                </a:solidFill>
                <a:latin typeface="맑은 고딕" panose="020B0503020000020004" pitchFamily="50" charset="-127"/>
              </a:rPr>
              <a:t>&gt;</a:t>
            </a:r>
            <a:r>
              <a:rPr lang="ko-KR" altLang="en-US" sz="700" dirty="0" smtClean="0">
                <a:solidFill>
                  <a:schemeClr val="bg1">
                    <a:lumMod val="50000"/>
                  </a:schemeClr>
                </a:solidFill>
                <a:latin typeface="맑은 고딕" panose="020B0503020000020004" pitchFamily="50" charset="-127"/>
              </a:rPr>
              <a:t>주문내역</a:t>
            </a:r>
            <a:r>
              <a:rPr lang="en-US" altLang="ko-KR" sz="700" dirty="0" smtClean="0">
                <a:solidFill>
                  <a:schemeClr val="bg1">
                    <a:lumMod val="50000"/>
                  </a:schemeClr>
                </a:solidFill>
                <a:latin typeface="맑은 고딕" panose="020B0503020000020004" pitchFamily="50" charset="-127"/>
              </a:rPr>
              <a:t>]</a:t>
            </a:r>
            <a:r>
              <a:rPr lang="ko-KR" altLang="en-US" sz="700" dirty="0" smtClean="0">
                <a:solidFill>
                  <a:schemeClr val="bg1">
                    <a:lumMod val="50000"/>
                  </a:schemeClr>
                </a:solidFill>
                <a:latin typeface="맑은 고딕" panose="020B0503020000020004" pitchFamily="50" charset="-127"/>
              </a:rPr>
              <a:t>에서 </a:t>
            </a:r>
            <a:r>
              <a:rPr lang="ko-KR" altLang="en-US" sz="700" dirty="0" err="1" smtClean="0">
                <a:solidFill>
                  <a:schemeClr val="bg1">
                    <a:lumMod val="50000"/>
                  </a:schemeClr>
                </a:solidFill>
                <a:latin typeface="맑은 고딕" panose="020B0503020000020004" pitchFamily="50" charset="-127"/>
              </a:rPr>
              <a:t>배송지</a:t>
            </a:r>
            <a:r>
              <a:rPr lang="ko-KR" altLang="en-US" sz="700" dirty="0" smtClean="0">
                <a:solidFill>
                  <a:schemeClr val="bg1">
                    <a:lumMod val="50000"/>
                  </a:schemeClr>
                </a:solidFill>
                <a:latin typeface="맑은 고딕" panose="020B0503020000020004" pitchFamily="50" charset="-127"/>
              </a:rPr>
              <a:t> 변경이 가능합니다</a:t>
            </a:r>
            <a:r>
              <a:rPr lang="en-US" altLang="ko-KR" sz="700" dirty="0" smtClean="0">
                <a:solidFill>
                  <a:schemeClr val="bg1">
                    <a:lumMod val="50000"/>
                  </a:schemeClr>
                </a:solidFill>
                <a:latin typeface="맑은 고딕" panose="020B0503020000020004" pitchFamily="50" charset="-127"/>
              </a:rPr>
              <a:t>.</a:t>
            </a:r>
            <a:r>
              <a:rPr lang="ko-KR" altLang="en-US" sz="700" dirty="0" smtClean="0">
                <a:solidFill>
                  <a:schemeClr val="bg1">
                    <a:lumMod val="50000"/>
                  </a:schemeClr>
                </a:solidFill>
                <a:latin typeface="맑은 고딕" panose="020B0503020000020004" pitchFamily="50" charset="-127"/>
              </a:rPr>
              <a:t> </a:t>
            </a:r>
            <a:endParaRPr lang="en-US" altLang="ko-KR" sz="700" dirty="0">
              <a:solidFill>
                <a:schemeClr val="bg1">
                  <a:lumMod val="50000"/>
                </a:schemeClr>
              </a:solidFill>
              <a:latin typeface="맑은 고딕" panose="020B0503020000020004" pitchFamily="50" charset="-127"/>
            </a:endParaRPr>
          </a:p>
        </p:txBody>
      </p:sp>
      <p:sp>
        <p:nvSpPr>
          <p:cNvPr id="246" name="Oval 611">
            <a:extLst>
              <a:ext uri="{FF2B5EF4-FFF2-40B4-BE49-F238E27FC236}">
                <a16:creationId xmlns:a16="http://schemas.microsoft.com/office/drawing/2014/main" id="{8A3723C9-7A64-4677-9B95-EBFFA02C0DC4}"/>
              </a:ext>
            </a:extLst>
          </p:cNvPr>
          <p:cNvSpPr>
            <a:spLocks noChangeArrowheads="1"/>
          </p:cNvSpPr>
          <p:nvPr/>
        </p:nvSpPr>
        <p:spPr bwMode="auto">
          <a:xfrm>
            <a:off x="165328" y="424779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247" name="Oval 611">
            <a:extLst>
              <a:ext uri="{FF2B5EF4-FFF2-40B4-BE49-F238E27FC236}">
                <a16:creationId xmlns:a16="http://schemas.microsoft.com/office/drawing/2014/main" id="{8A3723C9-7A64-4677-9B95-EBFFA02C0DC4}"/>
              </a:ext>
            </a:extLst>
          </p:cNvPr>
          <p:cNvSpPr>
            <a:spLocks noChangeArrowheads="1"/>
          </p:cNvSpPr>
          <p:nvPr/>
        </p:nvSpPr>
        <p:spPr bwMode="auto">
          <a:xfrm>
            <a:off x="6240040" y="458115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248" name="Oval 611">
            <a:extLst>
              <a:ext uri="{FF2B5EF4-FFF2-40B4-BE49-F238E27FC236}">
                <a16:creationId xmlns:a16="http://schemas.microsoft.com/office/drawing/2014/main" id="{8A3723C9-7A64-4677-9B95-EBFFA02C0DC4}"/>
              </a:ext>
            </a:extLst>
          </p:cNvPr>
          <p:cNvSpPr>
            <a:spLocks noChangeArrowheads="1"/>
          </p:cNvSpPr>
          <p:nvPr/>
        </p:nvSpPr>
        <p:spPr bwMode="auto">
          <a:xfrm>
            <a:off x="7512315" y="458115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52" name="직사각형 51"/>
          <p:cNvSpPr/>
          <p:nvPr/>
        </p:nvSpPr>
        <p:spPr>
          <a:xfrm>
            <a:off x="9960110" y="0"/>
            <a:ext cx="2219539" cy="7000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240422</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화면추가</a:t>
            </a:r>
            <a:endParaRPr kumimoji="1" lang="en-US" altLang="ko-KR" sz="800" dirty="0" smtClean="0">
              <a:solidFill>
                <a:schemeClr val="tx1"/>
              </a:solidFill>
              <a:latin typeface="+mn-ea"/>
            </a:endParaRP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기본적립</a:t>
            </a:r>
            <a:r>
              <a:rPr kumimoji="1" lang="en-US" altLang="ko-KR" sz="800" dirty="0" smtClean="0">
                <a:solidFill>
                  <a:schemeClr val="tx1"/>
                </a:solidFill>
                <a:latin typeface="+mn-ea"/>
              </a:rPr>
              <a:t>, </a:t>
            </a:r>
            <a:r>
              <a:rPr kumimoji="1" lang="ko-KR" altLang="en-US" sz="800" dirty="0" smtClean="0">
                <a:solidFill>
                  <a:schemeClr val="tx1"/>
                </a:solidFill>
                <a:latin typeface="+mn-ea"/>
              </a:rPr>
              <a:t>추가적립 출력 기준 확인</a:t>
            </a:r>
            <a:r>
              <a:rPr kumimoji="1" lang="en-US" altLang="ko-KR" sz="800" dirty="0" smtClean="0">
                <a:solidFill>
                  <a:schemeClr val="tx1"/>
                </a:solidFill>
                <a:latin typeface="+mn-ea"/>
              </a:rPr>
              <a:t>(0422</a:t>
            </a:r>
            <a:r>
              <a:rPr kumimoji="1" lang="ko-KR" altLang="en-US" sz="800" dirty="0" err="1" smtClean="0">
                <a:solidFill>
                  <a:schemeClr val="tx1"/>
                </a:solidFill>
                <a:latin typeface="+mn-ea"/>
              </a:rPr>
              <a:t>주소희님</a:t>
            </a:r>
            <a:r>
              <a:rPr kumimoji="1" lang="en-US" altLang="ko-KR" sz="800" dirty="0" smtClean="0">
                <a:solidFill>
                  <a:schemeClr val="tx1"/>
                </a:solidFill>
                <a:latin typeface="+mn-ea"/>
              </a:rPr>
              <a:t>)</a:t>
            </a:r>
            <a:endParaRPr kumimoji="1" lang="en-US" altLang="ko-KR" sz="800" dirty="0">
              <a:solidFill>
                <a:schemeClr val="tx1"/>
              </a:solidFill>
              <a:latin typeface="+mn-ea"/>
            </a:endParaRPr>
          </a:p>
        </p:txBody>
      </p:sp>
      <p:sp>
        <p:nvSpPr>
          <p:cNvPr id="54" name="직사각형 53"/>
          <p:cNvSpPr/>
          <p:nvPr/>
        </p:nvSpPr>
        <p:spPr>
          <a:xfrm>
            <a:off x="9959124" y="166209"/>
            <a:ext cx="2219539" cy="57846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V0.73 240422</a:t>
            </a:r>
          </a:p>
          <a:p>
            <a:pPr marL="87313" lvl="0" indent="-87313" defTabSz="844083">
              <a:lnSpc>
                <a:spcPts val="1200"/>
              </a:lnSpc>
              <a:buFont typeface="Arial" panose="020B0604020202020204" pitchFamily="34" charset="0"/>
              <a:buChar char="•"/>
              <a:defRPr/>
            </a:pPr>
            <a:r>
              <a:rPr lang="ko-KR" altLang="en-US" sz="800" dirty="0" err="1">
                <a:solidFill>
                  <a:schemeClr val="tx1"/>
                </a:solidFill>
                <a:latin typeface="color-emoji"/>
              </a:rPr>
              <a:t>주문제품</a:t>
            </a:r>
            <a:r>
              <a:rPr lang="ko-KR" altLang="en-US" sz="800" dirty="0">
                <a:solidFill>
                  <a:schemeClr val="tx1"/>
                </a:solidFill>
                <a:latin typeface="color-emoji"/>
              </a:rPr>
              <a:t> 목록 </a:t>
            </a:r>
            <a:r>
              <a:rPr lang="ko-KR" altLang="en-US" sz="800" dirty="0" err="1">
                <a:solidFill>
                  <a:schemeClr val="tx1"/>
                </a:solidFill>
                <a:latin typeface="color-emoji"/>
              </a:rPr>
              <a:t>추가포인트</a:t>
            </a:r>
            <a:r>
              <a:rPr lang="ko-KR" altLang="en-US" sz="800" dirty="0">
                <a:solidFill>
                  <a:schemeClr val="tx1"/>
                </a:solidFill>
                <a:latin typeface="color-emoji"/>
              </a:rPr>
              <a:t> 출력 기준 변경</a:t>
            </a:r>
            <a:r>
              <a:rPr kumimoji="1" lang="en-US" altLang="ko-KR" sz="800" dirty="0">
                <a:solidFill>
                  <a:schemeClr val="tx1"/>
                </a:solidFill>
                <a:latin typeface="+mn-ea"/>
              </a:rPr>
              <a:t>(0422 </a:t>
            </a:r>
            <a:r>
              <a:rPr kumimoji="1" lang="ko-KR" altLang="en-US" sz="800" dirty="0" err="1">
                <a:solidFill>
                  <a:schemeClr val="tx1"/>
                </a:solidFill>
                <a:latin typeface="+mn-ea"/>
              </a:rPr>
              <a:t>주소희님</a:t>
            </a:r>
            <a:r>
              <a:rPr kumimoji="1" lang="ko-KR" altLang="en-US" sz="800" dirty="0">
                <a:solidFill>
                  <a:schemeClr val="tx1"/>
                </a:solidFill>
                <a:latin typeface="+mn-ea"/>
              </a:rPr>
              <a:t> 확인</a:t>
            </a:r>
            <a:r>
              <a:rPr kumimoji="1" lang="en-US" altLang="ko-KR" sz="800" dirty="0">
                <a:solidFill>
                  <a:schemeClr val="tx1"/>
                </a:solidFill>
                <a:latin typeface="+mn-ea"/>
              </a:rPr>
              <a:t>)</a:t>
            </a:r>
          </a:p>
        </p:txBody>
      </p:sp>
    </p:spTree>
    <p:extLst>
      <p:ext uri="{BB962C8B-B14F-4D97-AF65-F5344CB8AC3E}">
        <p14:creationId xmlns:p14="http://schemas.microsoft.com/office/powerpoint/2010/main" val="804113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주문완료</a:t>
            </a:r>
            <a:endParaRPr lang="ko-KR" altLang="en-US" dirty="0"/>
          </a:p>
        </p:txBody>
      </p:sp>
      <p:sp>
        <p:nvSpPr>
          <p:cNvPr id="4" name="부제목 3"/>
          <p:cNvSpPr>
            <a:spLocks noGrp="1"/>
          </p:cNvSpPr>
          <p:nvPr>
            <p:ph type="subTitle" idx="1"/>
          </p:nvPr>
        </p:nvSpPr>
        <p:spPr/>
        <p:txBody>
          <a:bodyPr/>
          <a:lstStyle/>
          <a:p>
            <a:r>
              <a:rPr lang="en-US" altLang="ko-KR" dirty="0" smtClean="0"/>
              <a:t>IN_PC_ORD_01_30 </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nvPr>
        </p:nvGraphicFramePr>
        <p:xfrm>
          <a:off x="9000565" y="44624"/>
          <a:ext cx="3152540" cy="3039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지급 될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증정품이</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있을 시 출력되는 영역</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모든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영역 닫혀있는 상태</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아코디언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UI</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상세가 열려있는 상태에서 다른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상세 조회 시 열려있던 상세 닫히고 선택한 상세 열림</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증정품명과</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증정 수량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증정품명</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두 줄 이상일 시 말 줄임 처리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4-1.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증정품으로</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지급될 전체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92075" marR="0" lvl="0" indent="-9207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목록 상단에 어떤 제품의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증정품인지</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알 수 있도록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제품명</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의 형태의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구분값</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표기</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 줄 이상일 시 제품명에 말 줄임 적용</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ct val="110000"/>
                        </a:lnSpc>
                        <a:spcBef>
                          <a:spcPct val="20000"/>
                        </a:spcBef>
                        <a:spcAft>
                          <a:spcPct val="0"/>
                        </a:spcAft>
                        <a:buClrTx/>
                        <a:buSzTx/>
                        <a:buFontTx/>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4-2.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쿠폰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구매금액대별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쿠폰증정품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구분값</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lang="en-US" altLang="ko-KR" sz="800" b="0" dirty="0" smtClean="0"/>
                        <a:t>‘$</a:t>
                      </a:r>
                      <a:r>
                        <a:rPr lang="ko-KR" altLang="en-US" sz="800" b="0" dirty="0" err="1" smtClean="0"/>
                        <a:t>쿠폰명</a:t>
                      </a:r>
                      <a:r>
                        <a:rPr lang="ko-KR" altLang="en-US" sz="800" b="0" dirty="0" smtClean="0"/>
                        <a:t> </a:t>
                      </a:r>
                      <a:r>
                        <a:rPr lang="ko-KR" altLang="en-US" sz="800" b="0" dirty="0" err="1" smtClean="0"/>
                        <a:t>쿠폰명</a:t>
                      </a:r>
                      <a:r>
                        <a:rPr lang="ko-KR" altLang="en-US" sz="800" b="0" dirty="0" smtClean="0"/>
                        <a:t> </a:t>
                      </a:r>
                      <a:r>
                        <a:rPr lang="ko-KR" altLang="en-US" sz="800" b="0" dirty="0" err="1" smtClean="0"/>
                        <a:t>쿠폰명</a:t>
                      </a:r>
                      <a:r>
                        <a:rPr lang="ko-KR" altLang="en-US" sz="800" b="0" dirty="0" smtClean="0"/>
                        <a:t> </a:t>
                      </a:r>
                      <a:r>
                        <a:rPr lang="ko-KR" altLang="en-US" sz="800" b="0" dirty="0" err="1" smtClean="0"/>
                        <a:t>쿠폰명</a:t>
                      </a:r>
                      <a:r>
                        <a:rPr lang="ko-KR" altLang="en-US" sz="800" b="0" dirty="0" smtClean="0"/>
                        <a:t> </a:t>
                      </a:r>
                      <a:r>
                        <a:rPr lang="ko-KR" altLang="en-US" sz="800" b="0" dirty="0" err="1" smtClean="0"/>
                        <a:t>전체출력</a:t>
                      </a:r>
                      <a:r>
                        <a:rPr lang="en-US" altLang="ko-KR" sz="800" b="0" dirty="0" smtClean="0"/>
                        <a:t>$’ </a:t>
                      </a:r>
                      <a:r>
                        <a:rPr lang="ko-KR" altLang="en-US" sz="800" b="0" dirty="0" smtClean="0"/>
                        <a:t>쿠폰</a:t>
                      </a:r>
                      <a:r>
                        <a:rPr lang="en-US" altLang="ko-KR" sz="800" b="0" dirty="0" smtClean="0"/>
                        <a:t> </a:t>
                      </a:r>
                      <a:r>
                        <a:rPr lang="ko-KR" altLang="en-US" sz="800" b="0" dirty="0" err="1" smtClean="0"/>
                        <a:t>증정품</a:t>
                      </a:r>
                      <a:endParaRPr lang="ko-KR" altLang="en-US" sz="800" b="0" dirty="0" smtClean="0"/>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구매금액대별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구분값</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$0,0000</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원</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이상 구매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증정품</a:t>
                      </a:r>
                      <a:endPar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제품이 있을 시에 출력</a:t>
                      </a:r>
                      <a:endParaRPr lang="en-US" altLang="ko-KR" sz="800" b="0" u="none" baseline="0" dirty="0" smtClean="0">
                        <a:solidFill>
                          <a:schemeClr val="tx1"/>
                        </a:solidFill>
                        <a:latin typeface="+mn-ea"/>
                        <a:ea typeface="+mn-ea"/>
                      </a:endParaRPr>
                    </a:p>
                    <a:p>
                      <a:pPr marL="88900" marR="0" indent="-88900"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출력 정보는 주문서와 동일</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bl>
          </a:graphicData>
        </a:graphic>
      </p:graphicFrame>
      <p:sp>
        <p:nvSpPr>
          <p:cNvPr id="129"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49" name="모서리가 둥근 직사각형 48"/>
          <p:cNvSpPr/>
          <p:nvPr/>
        </p:nvSpPr>
        <p:spPr>
          <a:xfrm>
            <a:off x="326772" y="819460"/>
            <a:ext cx="8394038" cy="344280"/>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err="1" smtClean="0">
                <a:solidFill>
                  <a:prstClr val="black"/>
                </a:solidFill>
              </a:rPr>
              <a:t>제품증정품</a:t>
            </a:r>
            <a:r>
              <a:rPr lang="ko-KR" altLang="en-US" sz="800" dirty="0" smtClean="0">
                <a:solidFill>
                  <a:prstClr val="black"/>
                </a:solidFill>
              </a:rPr>
              <a:t> </a:t>
            </a:r>
            <a:r>
              <a:rPr lang="en-US" altLang="ko-KR" sz="800" dirty="0" smtClean="0">
                <a:solidFill>
                  <a:srgbClr val="00B050"/>
                </a:solidFill>
              </a:rPr>
              <a:t>5</a:t>
            </a:r>
            <a:r>
              <a:rPr lang="ko-KR" altLang="en-US" sz="800" dirty="0" smtClean="0">
                <a:solidFill>
                  <a:srgbClr val="00B050"/>
                </a:solidFill>
              </a:rPr>
              <a:t>종</a:t>
            </a:r>
            <a:r>
              <a:rPr lang="en-US" altLang="ko-KR" sz="800" dirty="0" smtClean="0">
                <a:solidFill>
                  <a:prstClr val="black"/>
                </a:solidFill>
              </a:rPr>
              <a:t>^</a:t>
            </a:r>
            <a:endParaRPr lang="ko-KR" altLang="en-US" sz="800" dirty="0">
              <a:solidFill>
                <a:prstClr val="black"/>
              </a:solidFill>
            </a:endParaRPr>
          </a:p>
        </p:txBody>
      </p:sp>
      <p:sp>
        <p:nvSpPr>
          <p:cNvPr id="52" name="TextBox 51">
            <a:extLst>
              <a:ext uri="{FF2B5EF4-FFF2-40B4-BE49-F238E27FC236}">
                <a16:creationId xmlns:a16="http://schemas.microsoft.com/office/drawing/2014/main" id="{B940B3A5-50C7-423A-8736-D0F2823B2384}"/>
              </a:ext>
            </a:extLst>
          </p:cNvPr>
          <p:cNvSpPr txBox="1"/>
          <p:nvPr/>
        </p:nvSpPr>
        <p:spPr>
          <a:xfrm>
            <a:off x="1009602" y="1481394"/>
            <a:ext cx="2017634" cy="216371"/>
          </a:xfrm>
          <a:prstGeom prst="rect">
            <a:avLst/>
          </a:prstGeom>
          <a:noFill/>
        </p:spPr>
        <p:txBody>
          <a:bodyPr wrap="square" lIns="36000" tIns="0" rIns="36000" bIns="0" rtlCol="0" anchor="ctr" anchorCtr="0">
            <a:noAutofit/>
          </a:bodyPr>
          <a:lstStyle/>
          <a:p>
            <a:r>
              <a:rPr lang="ko-KR" altLang="en-US" sz="800" dirty="0">
                <a:solidFill>
                  <a:srgbClr val="000000"/>
                </a:solidFill>
                <a:latin typeface="Pretendard"/>
              </a:rPr>
              <a:t>비건 </a:t>
            </a:r>
            <a:r>
              <a:rPr lang="ko-KR" altLang="en-US" sz="800" dirty="0" err="1">
                <a:solidFill>
                  <a:srgbClr val="000000"/>
                </a:solidFill>
                <a:latin typeface="Pretendard"/>
              </a:rPr>
              <a:t>녹차가죽</a:t>
            </a:r>
            <a:r>
              <a:rPr lang="ko-KR" altLang="en-US" sz="800" dirty="0">
                <a:solidFill>
                  <a:srgbClr val="000000"/>
                </a:solidFill>
                <a:latin typeface="Pretendard"/>
              </a:rPr>
              <a:t> 카드 지갑</a:t>
            </a:r>
            <a:r>
              <a:rPr lang="en-US" altLang="ko-KR" sz="800" dirty="0">
                <a:solidFill>
                  <a:srgbClr val="000000"/>
                </a:solidFill>
                <a:latin typeface="Pretendard"/>
              </a:rPr>
              <a:t>(GREEN TEA US)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en-US" altLang="ko-KR" sz="800" dirty="0" smtClean="0">
                <a:solidFill>
                  <a:srgbClr val="000000"/>
                </a:solidFill>
                <a:latin typeface="Pretendard"/>
              </a:rPr>
              <a:t> </a:t>
            </a:r>
            <a:r>
              <a:rPr lang="ko-KR" altLang="en-US" sz="800" dirty="0" err="1" smtClean="0">
                <a:solidFill>
                  <a:srgbClr val="000000"/>
                </a:solidFill>
                <a:latin typeface="Pretendard"/>
              </a:rPr>
              <a:t>증정품명</a:t>
            </a:r>
            <a:r>
              <a:rPr lang="en-US" altLang="ko-KR" sz="800" dirty="0">
                <a:solidFill>
                  <a:srgbClr val="000000"/>
                </a:solidFill>
                <a:latin typeface="Pretendard"/>
              </a:rPr>
              <a:t> </a:t>
            </a:r>
            <a:r>
              <a:rPr lang="ko-KR" altLang="en-US" sz="800" dirty="0" err="1" smtClean="0">
                <a:solidFill>
                  <a:srgbClr val="000000"/>
                </a:solidFill>
                <a:latin typeface="Pretendard"/>
              </a:rPr>
              <a:t>증정품명</a:t>
            </a:r>
            <a:r>
              <a:rPr lang="en-US" altLang="ko-KR" sz="800" b="1" dirty="0" smtClean="0">
                <a:latin typeface="+mj-ea"/>
                <a:ea typeface="+mj-ea"/>
              </a:rPr>
              <a:t>…</a:t>
            </a:r>
            <a:endParaRPr lang="en-US" altLang="ko-KR" sz="800" b="1" dirty="0">
              <a:latin typeface="+mj-ea"/>
              <a:ea typeface="+mj-ea"/>
            </a:endParaRPr>
          </a:p>
        </p:txBody>
      </p:sp>
      <p:grpSp>
        <p:nvGrpSpPr>
          <p:cNvPr id="53" name="그룹 52">
            <a:extLst>
              <a:ext uri="{FF2B5EF4-FFF2-40B4-BE49-F238E27FC236}">
                <a16:creationId xmlns:a16="http://schemas.microsoft.com/office/drawing/2014/main" id="{159809A1-5A1E-4FB9-B218-151E51C981E3}"/>
              </a:ext>
            </a:extLst>
          </p:cNvPr>
          <p:cNvGrpSpPr/>
          <p:nvPr/>
        </p:nvGrpSpPr>
        <p:grpSpPr>
          <a:xfrm>
            <a:off x="422971" y="1469283"/>
            <a:ext cx="539997" cy="555588"/>
            <a:chOff x="1235339" y="2961048"/>
            <a:chExt cx="1199263" cy="1105474"/>
          </a:xfrm>
        </p:grpSpPr>
        <p:sp>
          <p:nvSpPr>
            <p:cNvPr id="54" name="직사각형 5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5" name="직선 연결선 5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FA4C6DA6-9B7F-452C-AA7D-416E672C32CE}"/>
              </a:ext>
            </a:extLst>
          </p:cNvPr>
          <p:cNvSpPr txBox="1"/>
          <p:nvPr/>
        </p:nvSpPr>
        <p:spPr>
          <a:xfrm>
            <a:off x="1010299" y="1851983"/>
            <a:ext cx="1259649" cy="216371"/>
          </a:xfrm>
          <a:prstGeom prst="rect">
            <a:avLst/>
          </a:prstGeom>
          <a:noFill/>
        </p:spPr>
        <p:txBody>
          <a:bodyPr wrap="none" lIns="36000" tIns="0" rIns="36000" bIns="0" rtlCol="0" anchor="ctr" anchorCtr="0">
            <a:noAutofit/>
          </a:bodyPr>
          <a:lstStyle/>
          <a:p>
            <a:r>
              <a:rPr lang="en-US" altLang="ko-KR" sz="700" dirty="0" smtClean="0">
                <a:solidFill>
                  <a:schemeClr val="tx1">
                    <a:lumMod val="65000"/>
                    <a:lumOff val="35000"/>
                  </a:schemeClr>
                </a:solidFill>
                <a:latin typeface="+mj-ea"/>
                <a:ea typeface="+mj-ea"/>
              </a:rPr>
              <a:t>2</a:t>
            </a:r>
            <a:r>
              <a:rPr lang="ko-KR" altLang="en-US" sz="700" dirty="0" smtClean="0">
                <a:solidFill>
                  <a:schemeClr val="tx1">
                    <a:lumMod val="65000"/>
                    <a:lumOff val="35000"/>
                  </a:schemeClr>
                </a:solidFill>
                <a:latin typeface="+mj-ea"/>
                <a:ea typeface="+mj-ea"/>
              </a:rPr>
              <a:t>개</a:t>
            </a:r>
            <a:endParaRPr lang="ko-KR" altLang="en-US" sz="700" dirty="0"/>
          </a:p>
        </p:txBody>
      </p:sp>
      <p:sp>
        <p:nvSpPr>
          <p:cNvPr id="58" name="TextBox 57">
            <a:extLst>
              <a:ext uri="{FF2B5EF4-FFF2-40B4-BE49-F238E27FC236}">
                <a16:creationId xmlns:a16="http://schemas.microsoft.com/office/drawing/2014/main" id="{B940B3A5-50C7-423A-8736-D0F2823B2384}"/>
              </a:ext>
            </a:extLst>
          </p:cNvPr>
          <p:cNvSpPr txBox="1"/>
          <p:nvPr/>
        </p:nvSpPr>
        <p:spPr>
          <a:xfrm>
            <a:off x="3794374" y="1475773"/>
            <a:ext cx="2017634" cy="216371"/>
          </a:xfrm>
          <a:prstGeom prst="rect">
            <a:avLst/>
          </a:prstGeom>
          <a:noFill/>
        </p:spPr>
        <p:txBody>
          <a:bodyPr wrap="square" lIns="36000" tIns="0" rIns="36000" bIns="0" rtlCol="0" anchor="ctr" anchorCtr="0">
            <a:noAutofit/>
          </a:bodyPr>
          <a:lstStyle/>
          <a:p>
            <a:r>
              <a:rPr lang="ko-KR" altLang="en-US" sz="800" dirty="0">
                <a:solidFill>
                  <a:srgbClr val="000000"/>
                </a:solidFill>
                <a:latin typeface="Pretendard"/>
              </a:rPr>
              <a:t>비건 </a:t>
            </a:r>
            <a:r>
              <a:rPr lang="ko-KR" altLang="en-US" sz="800" dirty="0" err="1">
                <a:solidFill>
                  <a:srgbClr val="000000"/>
                </a:solidFill>
                <a:latin typeface="Pretendard"/>
              </a:rPr>
              <a:t>녹차가죽</a:t>
            </a:r>
            <a:r>
              <a:rPr lang="ko-KR" altLang="en-US" sz="800" dirty="0">
                <a:solidFill>
                  <a:srgbClr val="000000"/>
                </a:solidFill>
                <a:latin typeface="Pretendard"/>
              </a:rPr>
              <a:t> 카드 지갑</a:t>
            </a:r>
            <a:r>
              <a:rPr lang="en-US" altLang="ko-KR" sz="800" dirty="0">
                <a:solidFill>
                  <a:srgbClr val="000000"/>
                </a:solidFill>
                <a:latin typeface="Pretendard"/>
              </a:rPr>
              <a:t>(GREEN TEA US)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en-US" altLang="ko-KR" sz="800" b="1" dirty="0" smtClean="0">
                <a:latin typeface="+mj-ea"/>
              </a:rPr>
              <a:t>…</a:t>
            </a:r>
            <a:endParaRPr lang="en-US" altLang="ko-KR" sz="800" b="1" dirty="0">
              <a:latin typeface="+mj-ea"/>
            </a:endParaRPr>
          </a:p>
        </p:txBody>
      </p:sp>
      <p:grpSp>
        <p:nvGrpSpPr>
          <p:cNvPr id="59" name="그룹 58">
            <a:extLst>
              <a:ext uri="{FF2B5EF4-FFF2-40B4-BE49-F238E27FC236}">
                <a16:creationId xmlns:a16="http://schemas.microsoft.com/office/drawing/2014/main" id="{159809A1-5A1E-4FB9-B218-151E51C981E3}"/>
              </a:ext>
            </a:extLst>
          </p:cNvPr>
          <p:cNvGrpSpPr/>
          <p:nvPr/>
        </p:nvGrpSpPr>
        <p:grpSpPr>
          <a:xfrm>
            <a:off x="3207743" y="1463662"/>
            <a:ext cx="539997" cy="555588"/>
            <a:chOff x="1235339" y="2961048"/>
            <a:chExt cx="1199263" cy="1105474"/>
          </a:xfrm>
        </p:grpSpPr>
        <p:sp>
          <p:nvSpPr>
            <p:cNvPr id="60" name="직사각형 5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1" name="직선 연결선 6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FA4C6DA6-9B7F-452C-AA7D-416E672C32CE}"/>
              </a:ext>
            </a:extLst>
          </p:cNvPr>
          <p:cNvSpPr txBox="1"/>
          <p:nvPr/>
        </p:nvSpPr>
        <p:spPr>
          <a:xfrm>
            <a:off x="3795071" y="1846362"/>
            <a:ext cx="1259649" cy="216371"/>
          </a:xfrm>
          <a:prstGeom prst="rect">
            <a:avLst/>
          </a:prstGeom>
          <a:noFill/>
        </p:spPr>
        <p:txBody>
          <a:bodyPr wrap="none" lIns="36000" tIns="0" rIns="36000" bIns="0" rtlCol="0" anchor="ctr" anchorCtr="0">
            <a:noAutofit/>
          </a:bodyPr>
          <a:lstStyle/>
          <a:p>
            <a:r>
              <a:rPr lang="en-US" altLang="ko-KR" sz="700" dirty="0" smtClean="0">
                <a:solidFill>
                  <a:schemeClr val="tx1">
                    <a:lumMod val="65000"/>
                    <a:lumOff val="35000"/>
                  </a:schemeClr>
                </a:solidFill>
                <a:latin typeface="+mj-ea"/>
                <a:ea typeface="+mj-ea"/>
              </a:rPr>
              <a:t>1</a:t>
            </a:r>
            <a:r>
              <a:rPr lang="ko-KR" altLang="en-US" sz="700" dirty="0" smtClean="0">
                <a:solidFill>
                  <a:schemeClr val="tx1">
                    <a:lumMod val="65000"/>
                    <a:lumOff val="35000"/>
                  </a:schemeClr>
                </a:solidFill>
                <a:latin typeface="+mj-ea"/>
                <a:ea typeface="+mj-ea"/>
              </a:rPr>
              <a:t>개</a:t>
            </a:r>
            <a:endParaRPr lang="ko-KR" altLang="en-US" sz="700" dirty="0"/>
          </a:p>
        </p:txBody>
      </p:sp>
      <p:sp>
        <p:nvSpPr>
          <p:cNvPr id="64" name="모서리가 둥근 직사각형 63"/>
          <p:cNvSpPr/>
          <p:nvPr/>
        </p:nvSpPr>
        <p:spPr>
          <a:xfrm>
            <a:off x="326754" y="1162705"/>
            <a:ext cx="8394056" cy="2597822"/>
          </a:xfrm>
          <a:prstGeom prst="roundRect">
            <a:avLst>
              <a:gd name="adj" fmla="val 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prstClr val="black"/>
              </a:solidFill>
            </a:endParaRPr>
          </a:p>
        </p:txBody>
      </p:sp>
      <p:sp>
        <p:nvSpPr>
          <p:cNvPr id="65" name="직사각형 64"/>
          <p:cNvSpPr/>
          <p:nvPr/>
        </p:nvSpPr>
        <p:spPr>
          <a:xfrm>
            <a:off x="306785" y="1181617"/>
            <a:ext cx="2973891" cy="215444"/>
          </a:xfrm>
          <a:prstGeom prst="rect">
            <a:avLst/>
          </a:prstGeom>
        </p:spPr>
        <p:txBody>
          <a:bodyPr wrap="none">
            <a:spAutoFit/>
          </a:bodyPr>
          <a:lstStyle/>
          <a:p>
            <a:r>
              <a:rPr lang="en-US" altLang="ko-KR" sz="800" b="1" dirty="0" smtClean="0">
                <a:latin typeface="+mj-ea"/>
              </a:rPr>
              <a:t>$</a:t>
            </a:r>
            <a:r>
              <a:rPr lang="ko-KR" altLang="en-US" sz="800" b="1" dirty="0" smtClean="0">
                <a:latin typeface="+mj-ea"/>
              </a:rPr>
              <a:t>제품명 </a:t>
            </a:r>
            <a:r>
              <a:rPr lang="ko-KR" altLang="en-US" sz="800" b="1" dirty="0" err="1">
                <a:latin typeface="+mj-ea"/>
              </a:rPr>
              <a:t>제품명</a:t>
            </a:r>
            <a:r>
              <a:rPr lang="ko-KR" altLang="en-US" sz="800" b="1" dirty="0">
                <a:latin typeface="+mj-ea"/>
              </a:rPr>
              <a:t> </a:t>
            </a:r>
            <a:r>
              <a:rPr lang="ko-KR" altLang="en-US" sz="800" b="1" dirty="0" err="1">
                <a:latin typeface="+mj-ea"/>
              </a:rPr>
              <a:t>제품명</a:t>
            </a:r>
            <a:r>
              <a:rPr lang="ko-KR" altLang="en-US" sz="800" b="1" dirty="0">
                <a:latin typeface="+mj-ea"/>
              </a:rPr>
              <a:t> </a:t>
            </a:r>
            <a:r>
              <a:rPr lang="ko-KR" altLang="en-US" sz="800" b="1" dirty="0" err="1">
                <a:latin typeface="+mj-ea"/>
              </a:rPr>
              <a:t>제품명</a:t>
            </a:r>
            <a:r>
              <a:rPr lang="ko-KR" altLang="en-US" sz="800" b="1" dirty="0">
                <a:latin typeface="+mj-ea"/>
              </a:rPr>
              <a:t> </a:t>
            </a:r>
            <a:r>
              <a:rPr lang="ko-KR" altLang="en-US" sz="800" b="1" dirty="0" err="1">
                <a:latin typeface="+mj-ea"/>
              </a:rPr>
              <a:t>제품명</a:t>
            </a:r>
            <a:r>
              <a:rPr lang="ko-KR" altLang="en-US" sz="800" b="1" dirty="0">
                <a:latin typeface="+mj-ea"/>
              </a:rPr>
              <a:t> </a:t>
            </a:r>
            <a:r>
              <a:rPr lang="ko-KR" altLang="en-US" sz="800" b="1" dirty="0" err="1" smtClean="0">
                <a:latin typeface="+mj-ea"/>
              </a:rPr>
              <a:t>제품명</a:t>
            </a:r>
            <a:r>
              <a:rPr lang="en-US" altLang="ko-KR" sz="800" b="1" dirty="0" smtClean="0">
                <a:latin typeface="+mj-ea"/>
              </a:rPr>
              <a:t>…$</a:t>
            </a:r>
            <a:r>
              <a:rPr lang="ko-KR" altLang="en-US" sz="800" b="1" dirty="0" smtClean="0">
                <a:latin typeface="+mj-ea"/>
              </a:rPr>
              <a:t>구매 </a:t>
            </a:r>
            <a:r>
              <a:rPr lang="ko-KR" altLang="en-US" sz="800" b="1" dirty="0" err="1" smtClean="0">
                <a:latin typeface="+mj-ea"/>
              </a:rPr>
              <a:t>증정품</a:t>
            </a:r>
            <a:endParaRPr lang="en-US" altLang="ko-KR" sz="800" b="1" dirty="0">
              <a:latin typeface="+mj-ea"/>
            </a:endParaRPr>
          </a:p>
        </p:txBody>
      </p:sp>
      <p:sp>
        <p:nvSpPr>
          <p:cNvPr id="66" name="직사각형 65"/>
          <p:cNvSpPr/>
          <p:nvPr/>
        </p:nvSpPr>
        <p:spPr>
          <a:xfrm>
            <a:off x="321855" y="2859736"/>
            <a:ext cx="2576346" cy="215444"/>
          </a:xfrm>
          <a:prstGeom prst="rect">
            <a:avLst/>
          </a:prstGeom>
        </p:spPr>
        <p:txBody>
          <a:bodyPr wrap="none">
            <a:spAutoFit/>
          </a:bodyPr>
          <a:lstStyle/>
          <a:p>
            <a:r>
              <a:rPr lang="en-US" altLang="ko-KR" sz="800" b="1" dirty="0" smtClean="0">
                <a:latin typeface="+mj-ea"/>
              </a:rPr>
              <a:t>$</a:t>
            </a:r>
            <a:r>
              <a:rPr lang="ko-KR" altLang="en-US" sz="800" b="1" dirty="0" smtClean="0">
                <a:latin typeface="+mj-ea"/>
              </a:rPr>
              <a:t>제품명 </a:t>
            </a:r>
            <a:r>
              <a:rPr lang="ko-KR" altLang="en-US" sz="800" b="1" dirty="0" err="1">
                <a:latin typeface="+mj-ea"/>
              </a:rPr>
              <a:t>제품명</a:t>
            </a:r>
            <a:r>
              <a:rPr lang="ko-KR" altLang="en-US" sz="800" b="1" dirty="0">
                <a:latin typeface="+mj-ea"/>
              </a:rPr>
              <a:t> </a:t>
            </a:r>
            <a:r>
              <a:rPr lang="ko-KR" altLang="en-US" sz="800" b="1" dirty="0" err="1">
                <a:latin typeface="+mj-ea"/>
              </a:rPr>
              <a:t>제품명</a:t>
            </a:r>
            <a:r>
              <a:rPr lang="ko-KR" altLang="en-US" sz="800" b="1" dirty="0">
                <a:latin typeface="+mj-ea"/>
              </a:rPr>
              <a:t> </a:t>
            </a:r>
            <a:r>
              <a:rPr lang="ko-KR" altLang="en-US" sz="800" b="1" dirty="0" err="1">
                <a:latin typeface="+mj-ea"/>
              </a:rPr>
              <a:t>제품명</a:t>
            </a:r>
            <a:r>
              <a:rPr lang="ko-KR" altLang="en-US" sz="800" b="1" dirty="0">
                <a:latin typeface="+mj-ea"/>
              </a:rPr>
              <a:t> </a:t>
            </a:r>
            <a:r>
              <a:rPr lang="ko-KR" altLang="en-US" sz="800" b="1" dirty="0" err="1" smtClean="0">
                <a:latin typeface="+mj-ea"/>
              </a:rPr>
              <a:t>제품명</a:t>
            </a:r>
            <a:r>
              <a:rPr lang="en-US" altLang="ko-KR" sz="800" b="1" dirty="0" smtClean="0">
                <a:latin typeface="+mj-ea"/>
              </a:rPr>
              <a:t>$</a:t>
            </a:r>
            <a:r>
              <a:rPr lang="ko-KR" altLang="en-US" sz="800" b="1" dirty="0" smtClean="0">
                <a:latin typeface="+mj-ea"/>
              </a:rPr>
              <a:t> 구매 </a:t>
            </a:r>
            <a:r>
              <a:rPr lang="ko-KR" altLang="en-US" sz="800" b="1" dirty="0" err="1" smtClean="0">
                <a:latin typeface="+mj-ea"/>
              </a:rPr>
              <a:t>증정품</a:t>
            </a:r>
            <a:endParaRPr lang="en-US" altLang="ko-KR" sz="800" b="1" dirty="0">
              <a:latin typeface="+mj-ea"/>
            </a:endParaRPr>
          </a:p>
        </p:txBody>
      </p:sp>
      <p:sp>
        <p:nvSpPr>
          <p:cNvPr id="67" name="TextBox 66">
            <a:extLst>
              <a:ext uri="{FF2B5EF4-FFF2-40B4-BE49-F238E27FC236}">
                <a16:creationId xmlns:a16="http://schemas.microsoft.com/office/drawing/2014/main" id="{B940B3A5-50C7-423A-8736-D0F2823B2384}"/>
              </a:ext>
            </a:extLst>
          </p:cNvPr>
          <p:cNvSpPr txBox="1"/>
          <p:nvPr/>
        </p:nvSpPr>
        <p:spPr>
          <a:xfrm>
            <a:off x="999675" y="3142991"/>
            <a:ext cx="2180628" cy="216371"/>
          </a:xfrm>
          <a:prstGeom prst="rect">
            <a:avLst/>
          </a:prstGeom>
          <a:noFill/>
        </p:spPr>
        <p:txBody>
          <a:bodyPr wrap="square" lIns="36000" tIns="0" rIns="36000" bIns="0" rtlCol="0" anchor="ctr" anchorCtr="0">
            <a:noAutofit/>
          </a:bodyPr>
          <a:lstStyle/>
          <a:p>
            <a:r>
              <a:rPr lang="ko-KR" altLang="en-US" sz="800" dirty="0">
                <a:solidFill>
                  <a:srgbClr val="000000"/>
                </a:solidFill>
                <a:latin typeface="Pretendard"/>
              </a:rPr>
              <a:t>비건 </a:t>
            </a:r>
            <a:r>
              <a:rPr lang="ko-KR" altLang="en-US" sz="800" dirty="0" err="1">
                <a:solidFill>
                  <a:srgbClr val="000000"/>
                </a:solidFill>
                <a:latin typeface="Pretendard"/>
              </a:rPr>
              <a:t>녹차가죽</a:t>
            </a:r>
            <a:r>
              <a:rPr lang="ko-KR" altLang="en-US" sz="800" dirty="0">
                <a:solidFill>
                  <a:srgbClr val="000000"/>
                </a:solidFill>
                <a:latin typeface="Pretendard"/>
              </a:rPr>
              <a:t> 카드 지갑</a:t>
            </a:r>
            <a:r>
              <a:rPr lang="en-US" altLang="ko-KR" sz="800" dirty="0">
                <a:solidFill>
                  <a:srgbClr val="000000"/>
                </a:solidFill>
                <a:latin typeface="Pretendard"/>
              </a:rPr>
              <a:t>(GREEN TEA US)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a:t>
            </a:r>
            <a:r>
              <a:rPr lang="en-US" altLang="ko-KR" sz="800" b="1" dirty="0" smtClean="0">
                <a:latin typeface="+mj-ea"/>
              </a:rPr>
              <a:t>…</a:t>
            </a:r>
            <a:endParaRPr lang="en-US" altLang="ko-KR" sz="800" b="1" dirty="0">
              <a:latin typeface="+mj-ea"/>
            </a:endParaRPr>
          </a:p>
        </p:txBody>
      </p:sp>
      <p:grpSp>
        <p:nvGrpSpPr>
          <p:cNvPr id="68" name="그룹 67">
            <a:extLst>
              <a:ext uri="{FF2B5EF4-FFF2-40B4-BE49-F238E27FC236}">
                <a16:creationId xmlns:a16="http://schemas.microsoft.com/office/drawing/2014/main" id="{159809A1-5A1E-4FB9-B218-151E51C981E3}"/>
              </a:ext>
            </a:extLst>
          </p:cNvPr>
          <p:cNvGrpSpPr/>
          <p:nvPr/>
        </p:nvGrpSpPr>
        <p:grpSpPr>
          <a:xfrm>
            <a:off x="413044" y="3130880"/>
            <a:ext cx="539997" cy="555588"/>
            <a:chOff x="1235339" y="2961048"/>
            <a:chExt cx="1199263" cy="1105474"/>
          </a:xfrm>
        </p:grpSpPr>
        <p:sp>
          <p:nvSpPr>
            <p:cNvPr id="69" name="직사각형 68">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0" name="직선 연결선 69">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FA4C6DA6-9B7F-452C-AA7D-416E672C32CE}"/>
              </a:ext>
            </a:extLst>
          </p:cNvPr>
          <p:cNvSpPr txBox="1"/>
          <p:nvPr/>
        </p:nvSpPr>
        <p:spPr>
          <a:xfrm>
            <a:off x="1000372" y="3513580"/>
            <a:ext cx="1259649" cy="216371"/>
          </a:xfrm>
          <a:prstGeom prst="rect">
            <a:avLst/>
          </a:prstGeom>
          <a:noFill/>
        </p:spPr>
        <p:txBody>
          <a:bodyPr wrap="none" lIns="36000" tIns="0" rIns="36000" bIns="0" rtlCol="0" anchor="ctr" anchorCtr="0">
            <a:noAutofit/>
          </a:bodyPr>
          <a:lstStyle/>
          <a:p>
            <a:r>
              <a:rPr lang="en-US" altLang="ko-KR" sz="700" dirty="0" smtClean="0">
                <a:solidFill>
                  <a:schemeClr val="tx1">
                    <a:lumMod val="65000"/>
                    <a:lumOff val="35000"/>
                  </a:schemeClr>
                </a:solidFill>
                <a:latin typeface="+mj-ea"/>
                <a:ea typeface="+mj-ea"/>
              </a:rPr>
              <a:t>1</a:t>
            </a:r>
            <a:r>
              <a:rPr lang="ko-KR" altLang="en-US" sz="700" dirty="0" smtClean="0">
                <a:solidFill>
                  <a:schemeClr val="tx1">
                    <a:lumMod val="65000"/>
                    <a:lumOff val="35000"/>
                  </a:schemeClr>
                </a:solidFill>
                <a:latin typeface="+mj-ea"/>
                <a:ea typeface="+mj-ea"/>
              </a:rPr>
              <a:t>개</a:t>
            </a:r>
            <a:endParaRPr lang="ko-KR" altLang="en-US" sz="700" dirty="0"/>
          </a:p>
        </p:txBody>
      </p:sp>
      <p:sp>
        <p:nvSpPr>
          <p:cNvPr id="74" name="TextBox 73">
            <a:extLst>
              <a:ext uri="{FF2B5EF4-FFF2-40B4-BE49-F238E27FC236}">
                <a16:creationId xmlns:a16="http://schemas.microsoft.com/office/drawing/2014/main" id="{B940B3A5-50C7-423A-8736-D0F2823B2384}"/>
              </a:ext>
            </a:extLst>
          </p:cNvPr>
          <p:cNvSpPr txBox="1"/>
          <p:nvPr/>
        </p:nvSpPr>
        <p:spPr>
          <a:xfrm>
            <a:off x="6605666" y="1465484"/>
            <a:ext cx="2017634" cy="216371"/>
          </a:xfrm>
          <a:prstGeom prst="rect">
            <a:avLst/>
          </a:prstGeom>
          <a:noFill/>
        </p:spPr>
        <p:txBody>
          <a:bodyPr wrap="square" lIns="36000" tIns="0" rIns="36000" bIns="0" rtlCol="0" anchor="ctr" anchorCtr="0">
            <a:noAutofit/>
          </a:bodyPr>
          <a:lstStyle/>
          <a:p>
            <a:r>
              <a:rPr lang="ko-KR" altLang="en-US" sz="800" dirty="0">
                <a:solidFill>
                  <a:srgbClr val="000000"/>
                </a:solidFill>
                <a:latin typeface="Pretendard"/>
              </a:rPr>
              <a:t>비건 </a:t>
            </a:r>
            <a:r>
              <a:rPr lang="ko-KR" altLang="en-US" sz="800" dirty="0" err="1">
                <a:solidFill>
                  <a:srgbClr val="000000"/>
                </a:solidFill>
                <a:latin typeface="Pretendard"/>
              </a:rPr>
              <a:t>녹차가죽</a:t>
            </a:r>
            <a:r>
              <a:rPr lang="ko-KR" altLang="en-US" sz="800" dirty="0">
                <a:solidFill>
                  <a:srgbClr val="000000"/>
                </a:solidFill>
                <a:latin typeface="Pretendard"/>
              </a:rPr>
              <a:t> 카드 지갑</a:t>
            </a:r>
            <a:r>
              <a:rPr lang="en-US" altLang="ko-KR" sz="800" dirty="0">
                <a:solidFill>
                  <a:srgbClr val="000000"/>
                </a:solidFill>
                <a:latin typeface="Pretendard"/>
              </a:rPr>
              <a:t>(GREEN TEA US)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en-US" altLang="ko-KR" sz="800" dirty="0">
                <a:solidFill>
                  <a:srgbClr val="000000"/>
                </a:solidFill>
                <a:latin typeface="Pretendard"/>
              </a:rPr>
              <a:t> </a:t>
            </a:r>
            <a:r>
              <a:rPr lang="ko-KR" altLang="en-US" sz="800" dirty="0" err="1">
                <a:solidFill>
                  <a:srgbClr val="000000"/>
                </a:solidFill>
                <a:latin typeface="Pretendard"/>
              </a:rPr>
              <a:t>증정품명</a:t>
            </a:r>
            <a:r>
              <a:rPr lang="ko-KR" altLang="en-US" sz="800">
                <a:solidFill>
                  <a:srgbClr val="000000"/>
                </a:solidFill>
                <a:latin typeface="Pretendard"/>
              </a:rPr>
              <a:t> </a:t>
            </a:r>
            <a:r>
              <a:rPr lang="en-US" altLang="ko-KR" sz="800" b="1" smtClean="0">
                <a:latin typeface="+mj-ea"/>
              </a:rPr>
              <a:t>…</a:t>
            </a:r>
            <a:endParaRPr lang="en-US" altLang="ko-KR" sz="800" b="1" dirty="0">
              <a:latin typeface="+mj-ea"/>
            </a:endParaRPr>
          </a:p>
        </p:txBody>
      </p:sp>
      <p:grpSp>
        <p:nvGrpSpPr>
          <p:cNvPr id="75" name="그룹 74">
            <a:extLst>
              <a:ext uri="{FF2B5EF4-FFF2-40B4-BE49-F238E27FC236}">
                <a16:creationId xmlns:a16="http://schemas.microsoft.com/office/drawing/2014/main" id="{159809A1-5A1E-4FB9-B218-151E51C981E3}"/>
              </a:ext>
            </a:extLst>
          </p:cNvPr>
          <p:cNvGrpSpPr/>
          <p:nvPr/>
        </p:nvGrpSpPr>
        <p:grpSpPr>
          <a:xfrm>
            <a:off x="6019035" y="1453373"/>
            <a:ext cx="539997" cy="555588"/>
            <a:chOff x="1235339" y="2961048"/>
            <a:chExt cx="1199263" cy="1105474"/>
          </a:xfrm>
        </p:grpSpPr>
        <p:sp>
          <p:nvSpPr>
            <p:cNvPr id="76" name="직사각형 7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7" name="직선 연결선 7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FA4C6DA6-9B7F-452C-AA7D-416E672C32CE}"/>
              </a:ext>
            </a:extLst>
          </p:cNvPr>
          <p:cNvSpPr txBox="1"/>
          <p:nvPr/>
        </p:nvSpPr>
        <p:spPr>
          <a:xfrm>
            <a:off x="6606363" y="1836073"/>
            <a:ext cx="1259649" cy="216371"/>
          </a:xfrm>
          <a:prstGeom prst="rect">
            <a:avLst/>
          </a:prstGeom>
          <a:noFill/>
        </p:spPr>
        <p:txBody>
          <a:bodyPr wrap="none" lIns="36000" tIns="0" rIns="36000" bIns="0" rtlCol="0" anchor="ctr" anchorCtr="0">
            <a:noAutofit/>
          </a:bodyPr>
          <a:lstStyle/>
          <a:p>
            <a:r>
              <a:rPr lang="en-US" altLang="ko-KR" sz="700" dirty="0" smtClean="0">
                <a:solidFill>
                  <a:schemeClr val="tx1">
                    <a:lumMod val="65000"/>
                    <a:lumOff val="35000"/>
                  </a:schemeClr>
                </a:solidFill>
                <a:latin typeface="+mj-ea"/>
                <a:ea typeface="+mj-ea"/>
              </a:rPr>
              <a:t>1</a:t>
            </a:r>
            <a:r>
              <a:rPr lang="ko-KR" altLang="en-US" sz="700" dirty="0" smtClean="0">
                <a:solidFill>
                  <a:schemeClr val="tx1">
                    <a:lumMod val="65000"/>
                    <a:lumOff val="35000"/>
                  </a:schemeClr>
                </a:solidFill>
                <a:latin typeface="+mj-ea"/>
                <a:ea typeface="+mj-ea"/>
              </a:rPr>
              <a:t>개</a:t>
            </a:r>
            <a:endParaRPr lang="ko-KR" altLang="en-US" sz="700" dirty="0"/>
          </a:p>
        </p:txBody>
      </p:sp>
      <p:sp>
        <p:nvSpPr>
          <p:cNvPr id="80" name="TextBox 79">
            <a:extLst>
              <a:ext uri="{FF2B5EF4-FFF2-40B4-BE49-F238E27FC236}">
                <a16:creationId xmlns:a16="http://schemas.microsoft.com/office/drawing/2014/main" id="{B940B3A5-50C7-423A-8736-D0F2823B2384}"/>
              </a:ext>
            </a:extLst>
          </p:cNvPr>
          <p:cNvSpPr txBox="1"/>
          <p:nvPr/>
        </p:nvSpPr>
        <p:spPr>
          <a:xfrm>
            <a:off x="1012361" y="2150309"/>
            <a:ext cx="2017634" cy="216371"/>
          </a:xfrm>
          <a:prstGeom prst="rect">
            <a:avLst/>
          </a:prstGeom>
          <a:noFill/>
        </p:spPr>
        <p:txBody>
          <a:bodyPr wrap="square" lIns="36000" tIns="0" rIns="36000" bIns="0" rtlCol="0" anchor="ctr" anchorCtr="0">
            <a:noAutofit/>
          </a:bodyPr>
          <a:lstStyle/>
          <a:p>
            <a:r>
              <a:rPr lang="ko-KR" altLang="en-US" sz="800" dirty="0">
                <a:solidFill>
                  <a:srgbClr val="000000"/>
                </a:solidFill>
                <a:latin typeface="Pretendard"/>
              </a:rPr>
              <a:t>비건 </a:t>
            </a:r>
            <a:r>
              <a:rPr lang="ko-KR" altLang="en-US" sz="800" dirty="0" err="1">
                <a:solidFill>
                  <a:srgbClr val="000000"/>
                </a:solidFill>
                <a:latin typeface="Pretendard"/>
              </a:rPr>
              <a:t>녹차가죽</a:t>
            </a:r>
            <a:r>
              <a:rPr lang="ko-KR" altLang="en-US" sz="800" dirty="0">
                <a:solidFill>
                  <a:srgbClr val="000000"/>
                </a:solidFill>
                <a:latin typeface="Pretendard"/>
              </a:rPr>
              <a:t> 카드 지갑</a:t>
            </a:r>
            <a:r>
              <a:rPr lang="en-US" altLang="ko-KR" sz="800" dirty="0">
                <a:solidFill>
                  <a:srgbClr val="000000"/>
                </a:solidFill>
                <a:latin typeface="Pretendard"/>
              </a:rPr>
              <a:t>(GREEN TEA US) </a:t>
            </a:r>
            <a:r>
              <a:rPr lang="ko-KR" altLang="en-US" sz="800" dirty="0" err="1">
                <a:solidFill>
                  <a:srgbClr val="000000"/>
                </a:solidFill>
                <a:latin typeface="Pretendard"/>
              </a:rPr>
              <a:t>증정품명</a:t>
            </a:r>
            <a:r>
              <a:rPr lang="ko-KR" altLang="en-US" sz="800" dirty="0">
                <a:solidFill>
                  <a:srgbClr val="000000"/>
                </a:solidFill>
                <a:latin typeface="Pretendard"/>
              </a:rPr>
              <a:t> </a:t>
            </a:r>
            <a:r>
              <a:rPr lang="ko-KR" altLang="en-US" sz="800" dirty="0" err="1" smtClean="0">
                <a:solidFill>
                  <a:srgbClr val="000000"/>
                </a:solidFill>
                <a:latin typeface="Pretendard"/>
              </a:rPr>
              <a:t>증정품명</a:t>
            </a:r>
            <a:r>
              <a:rPr lang="en-US" altLang="ko-KR" sz="800" dirty="0" smtClean="0">
                <a:solidFill>
                  <a:srgbClr val="000000"/>
                </a:solidFill>
                <a:latin typeface="Pretendard"/>
              </a:rPr>
              <a:t> </a:t>
            </a:r>
            <a:r>
              <a:rPr lang="ko-KR" altLang="en-US" sz="800" dirty="0" err="1" smtClean="0">
                <a:solidFill>
                  <a:srgbClr val="000000"/>
                </a:solidFill>
                <a:latin typeface="Pretendard"/>
              </a:rPr>
              <a:t>증정품명</a:t>
            </a:r>
            <a:r>
              <a:rPr lang="en-US" altLang="ko-KR" sz="800" dirty="0">
                <a:solidFill>
                  <a:srgbClr val="000000"/>
                </a:solidFill>
                <a:latin typeface="Pretendard"/>
              </a:rPr>
              <a:t> </a:t>
            </a:r>
            <a:r>
              <a:rPr lang="ko-KR" altLang="en-US" sz="800" dirty="0" err="1" smtClean="0">
                <a:solidFill>
                  <a:srgbClr val="000000"/>
                </a:solidFill>
                <a:latin typeface="Pretendard"/>
              </a:rPr>
              <a:t>증정품명</a:t>
            </a:r>
            <a:r>
              <a:rPr lang="en-US" altLang="ko-KR" sz="800" b="1" dirty="0" smtClean="0">
                <a:latin typeface="+mj-ea"/>
                <a:ea typeface="+mj-ea"/>
              </a:rPr>
              <a:t>…</a:t>
            </a:r>
            <a:endParaRPr lang="en-US" altLang="ko-KR" sz="800" b="1" dirty="0">
              <a:latin typeface="+mj-ea"/>
              <a:ea typeface="+mj-ea"/>
            </a:endParaRPr>
          </a:p>
        </p:txBody>
      </p:sp>
      <p:grpSp>
        <p:nvGrpSpPr>
          <p:cNvPr id="81" name="그룹 80">
            <a:extLst>
              <a:ext uri="{FF2B5EF4-FFF2-40B4-BE49-F238E27FC236}">
                <a16:creationId xmlns:a16="http://schemas.microsoft.com/office/drawing/2014/main" id="{159809A1-5A1E-4FB9-B218-151E51C981E3}"/>
              </a:ext>
            </a:extLst>
          </p:cNvPr>
          <p:cNvGrpSpPr/>
          <p:nvPr/>
        </p:nvGrpSpPr>
        <p:grpSpPr>
          <a:xfrm>
            <a:off x="425730" y="2138198"/>
            <a:ext cx="539997" cy="555588"/>
            <a:chOff x="1235339" y="2961048"/>
            <a:chExt cx="1199263" cy="1105474"/>
          </a:xfrm>
        </p:grpSpPr>
        <p:sp>
          <p:nvSpPr>
            <p:cNvPr id="82" name="직사각형 8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3" name="직선 연결선 8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FA4C6DA6-9B7F-452C-AA7D-416E672C32CE}"/>
              </a:ext>
            </a:extLst>
          </p:cNvPr>
          <p:cNvSpPr txBox="1"/>
          <p:nvPr/>
        </p:nvSpPr>
        <p:spPr>
          <a:xfrm>
            <a:off x="1013058" y="2520898"/>
            <a:ext cx="1259649" cy="216371"/>
          </a:xfrm>
          <a:prstGeom prst="rect">
            <a:avLst/>
          </a:prstGeom>
          <a:noFill/>
        </p:spPr>
        <p:txBody>
          <a:bodyPr wrap="none" lIns="36000" tIns="0" rIns="36000" bIns="0" rtlCol="0" anchor="ctr" anchorCtr="0">
            <a:noAutofit/>
          </a:bodyPr>
          <a:lstStyle/>
          <a:p>
            <a:r>
              <a:rPr lang="en-US" altLang="ko-KR" sz="700" dirty="0" smtClean="0">
                <a:solidFill>
                  <a:schemeClr val="tx1">
                    <a:lumMod val="65000"/>
                    <a:lumOff val="35000"/>
                  </a:schemeClr>
                </a:solidFill>
                <a:latin typeface="+mj-ea"/>
                <a:ea typeface="+mj-ea"/>
              </a:rPr>
              <a:t>2</a:t>
            </a:r>
            <a:r>
              <a:rPr lang="ko-KR" altLang="en-US" sz="700" dirty="0" smtClean="0">
                <a:solidFill>
                  <a:schemeClr val="tx1">
                    <a:lumMod val="65000"/>
                    <a:lumOff val="35000"/>
                  </a:schemeClr>
                </a:solidFill>
                <a:latin typeface="+mj-ea"/>
                <a:ea typeface="+mj-ea"/>
              </a:rPr>
              <a:t>개</a:t>
            </a:r>
            <a:endParaRPr lang="ko-KR" altLang="en-US" sz="700" dirty="0"/>
          </a:p>
        </p:txBody>
      </p:sp>
      <p:graphicFrame>
        <p:nvGraphicFramePr>
          <p:cNvPr id="87" name="표 86"/>
          <p:cNvGraphicFramePr>
            <a:graphicFrameLocks noGrp="1"/>
          </p:cNvGraphicFramePr>
          <p:nvPr>
            <p:extLst>
              <p:ext uri="{D42A27DB-BD31-4B8C-83A1-F6EECF244321}">
                <p14:modId xmlns:p14="http://schemas.microsoft.com/office/powerpoint/2010/main" val="951562716"/>
              </p:ext>
            </p:extLst>
          </p:nvPr>
        </p:nvGraphicFramePr>
        <p:xfrm>
          <a:off x="244264" y="4725144"/>
          <a:ext cx="8444024" cy="1856016"/>
        </p:xfrm>
        <a:graphic>
          <a:graphicData uri="http://schemas.openxmlformats.org/drawingml/2006/table">
            <a:tbl>
              <a:tblPr firstRow="1" bandRow="1">
                <a:tableStyleId>{2D5ABB26-0587-4C30-8999-92F81FD0307C}</a:tableStyleId>
              </a:tblPr>
              <a:tblGrid>
                <a:gridCol w="1283580">
                  <a:extLst>
                    <a:ext uri="{9D8B030D-6E8A-4147-A177-3AD203B41FA5}">
                      <a16:colId xmlns:a16="http://schemas.microsoft.com/office/drawing/2014/main" val="977863895"/>
                    </a:ext>
                  </a:extLst>
                </a:gridCol>
                <a:gridCol w="716044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샘플마켓제품 </a:t>
                      </a:r>
                      <a:r>
                        <a:rPr lang="en-US" altLang="ko-KR" sz="800" kern="1200" dirty="0" smtClean="0">
                          <a:solidFill>
                            <a:srgbClr val="00B050"/>
                          </a:solidFill>
                          <a:latin typeface="+mn-lt"/>
                          <a:ea typeface="+mn-ea"/>
                          <a:cs typeface="+mn-cs"/>
                        </a:rPr>
                        <a:t>2</a:t>
                      </a:r>
                      <a:r>
                        <a:rPr lang="ko-KR" altLang="en-US" sz="800" kern="1200" dirty="0" smtClean="0">
                          <a:solidFill>
                            <a:srgbClr val="00B050"/>
                          </a:solidFill>
                          <a:latin typeface="+mn-lt"/>
                          <a:ea typeface="+mn-ea"/>
                          <a:cs typeface="+mn-cs"/>
                        </a:rPr>
                        <a:t>건 </a:t>
                      </a: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08" name="그룹 107">
            <a:extLst>
              <a:ext uri="{FF2B5EF4-FFF2-40B4-BE49-F238E27FC236}">
                <a16:creationId xmlns:a16="http://schemas.microsoft.com/office/drawing/2014/main" id="{159809A1-5A1E-4FB9-B218-151E51C981E3}"/>
              </a:ext>
            </a:extLst>
          </p:cNvPr>
          <p:cNvGrpSpPr/>
          <p:nvPr/>
        </p:nvGrpSpPr>
        <p:grpSpPr>
          <a:xfrm>
            <a:off x="376283" y="5238784"/>
            <a:ext cx="539997" cy="555588"/>
            <a:chOff x="1235339" y="2961048"/>
            <a:chExt cx="1199263" cy="1105474"/>
          </a:xfrm>
        </p:grpSpPr>
        <p:sp>
          <p:nvSpPr>
            <p:cNvPr id="109" name="직사각형 108">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10" name="직선 연결선 109">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FA4C6DA6-9B7F-452C-AA7D-416E672C32CE}"/>
              </a:ext>
            </a:extLst>
          </p:cNvPr>
          <p:cNvSpPr txBox="1"/>
          <p:nvPr/>
        </p:nvSpPr>
        <p:spPr>
          <a:xfrm>
            <a:off x="963611" y="5621484"/>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grpSp>
        <p:nvGrpSpPr>
          <p:cNvPr id="125" name="그룹 124">
            <a:extLst>
              <a:ext uri="{FF2B5EF4-FFF2-40B4-BE49-F238E27FC236}">
                <a16:creationId xmlns:a16="http://schemas.microsoft.com/office/drawing/2014/main" id="{159809A1-5A1E-4FB9-B218-151E51C981E3}"/>
              </a:ext>
            </a:extLst>
          </p:cNvPr>
          <p:cNvGrpSpPr/>
          <p:nvPr/>
        </p:nvGrpSpPr>
        <p:grpSpPr>
          <a:xfrm>
            <a:off x="3279873" y="5233163"/>
            <a:ext cx="539997" cy="555588"/>
            <a:chOff x="1235339" y="2961048"/>
            <a:chExt cx="1199263" cy="1105474"/>
          </a:xfrm>
        </p:grpSpPr>
        <p:sp>
          <p:nvSpPr>
            <p:cNvPr id="126" name="직사각형 125">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27" name="직선 연결선 126">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그룹 131">
            <a:extLst>
              <a:ext uri="{FF2B5EF4-FFF2-40B4-BE49-F238E27FC236}">
                <a16:creationId xmlns:a16="http://schemas.microsoft.com/office/drawing/2014/main" id="{159809A1-5A1E-4FB9-B218-151E51C981E3}"/>
              </a:ext>
            </a:extLst>
          </p:cNvPr>
          <p:cNvGrpSpPr/>
          <p:nvPr/>
        </p:nvGrpSpPr>
        <p:grpSpPr>
          <a:xfrm>
            <a:off x="6034868" y="5222874"/>
            <a:ext cx="539997" cy="555588"/>
            <a:chOff x="1235339" y="2961048"/>
            <a:chExt cx="1199263" cy="1105474"/>
          </a:xfrm>
        </p:grpSpPr>
        <p:sp>
          <p:nvSpPr>
            <p:cNvPr id="133" name="직사각형 13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34" name="직선 연결선 13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2" name="TextBox 141">
            <a:extLst>
              <a:ext uri="{FF2B5EF4-FFF2-40B4-BE49-F238E27FC236}">
                <a16:creationId xmlns:a16="http://schemas.microsoft.com/office/drawing/2014/main" id="{B940B3A5-50C7-423A-8736-D0F2823B2384}"/>
              </a:ext>
            </a:extLst>
          </p:cNvPr>
          <p:cNvSpPr txBox="1"/>
          <p:nvPr/>
        </p:nvSpPr>
        <p:spPr>
          <a:xfrm>
            <a:off x="959707" y="5250246"/>
            <a:ext cx="2000085"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 </a:t>
            </a:r>
            <a:r>
              <a:rPr lang="en-US" altLang="ko-KR" sz="800" dirty="0" smtClean="0">
                <a:latin typeface="+mj-ea"/>
                <a:ea typeface="+mj-ea"/>
              </a:rPr>
              <a:t>…</a:t>
            </a:r>
            <a:endParaRPr lang="en-US" altLang="ko-KR" sz="800" dirty="0">
              <a:latin typeface="+mj-ea"/>
              <a:ea typeface="+mj-ea"/>
            </a:endParaRPr>
          </a:p>
        </p:txBody>
      </p:sp>
      <p:sp>
        <p:nvSpPr>
          <p:cNvPr id="146" name="TextBox 145">
            <a:extLst>
              <a:ext uri="{FF2B5EF4-FFF2-40B4-BE49-F238E27FC236}">
                <a16:creationId xmlns:a16="http://schemas.microsoft.com/office/drawing/2014/main" id="{B940B3A5-50C7-423A-8736-D0F2823B2384}"/>
              </a:ext>
            </a:extLst>
          </p:cNvPr>
          <p:cNvSpPr txBox="1"/>
          <p:nvPr/>
        </p:nvSpPr>
        <p:spPr>
          <a:xfrm>
            <a:off x="3863297" y="5246149"/>
            <a:ext cx="2000085"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 </a:t>
            </a:r>
            <a:r>
              <a:rPr lang="en-US" altLang="ko-KR" sz="800" dirty="0" smtClean="0">
                <a:latin typeface="+mj-ea"/>
                <a:ea typeface="+mj-ea"/>
              </a:rPr>
              <a:t>…</a:t>
            </a:r>
            <a:endParaRPr lang="en-US" altLang="ko-KR" sz="800" dirty="0">
              <a:latin typeface="+mj-ea"/>
              <a:ea typeface="+mj-ea"/>
            </a:endParaRPr>
          </a:p>
        </p:txBody>
      </p:sp>
      <p:sp>
        <p:nvSpPr>
          <p:cNvPr id="147" name="TextBox 146">
            <a:extLst>
              <a:ext uri="{FF2B5EF4-FFF2-40B4-BE49-F238E27FC236}">
                <a16:creationId xmlns:a16="http://schemas.microsoft.com/office/drawing/2014/main" id="{B940B3A5-50C7-423A-8736-D0F2823B2384}"/>
              </a:ext>
            </a:extLst>
          </p:cNvPr>
          <p:cNvSpPr txBox="1"/>
          <p:nvPr/>
        </p:nvSpPr>
        <p:spPr>
          <a:xfrm>
            <a:off x="6600398" y="5242052"/>
            <a:ext cx="2000085"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 </a:t>
            </a:r>
            <a:r>
              <a:rPr lang="en-US" altLang="ko-KR" sz="800" dirty="0" smtClean="0">
                <a:latin typeface="+mj-ea"/>
                <a:ea typeface="+mj-ea"/>
              </a:rPr>
              <a:t>…</a:t>
            </a:r>
            <a:endParaRPr lang="en-US" altLang="ko-KR" sz="800" dirty="0">
              <a:latin typeface="+mj-ea"/>
              <a:ea typeface="+mj-ea"/>
            </a:endParaRPr>
          </a:p>
        </p:txBody>
      </p:sp>
      <p:sp>
        <p:nvSpPr>
          <p:cNvPr id="148" name="TextBox 147">
            <a:extLst>
              <a:ext uri="{FF2B5EF4-FFF2-40B4-BE49-F238E27FC236}">
                <a16:creationId xmlns:a16="http://schemas.microsoft.com/office/drawing/2014/main" id="{FA4C6DA6-9B7F-452C-AA7D-416E672C32CE}"/>
              </a:ext>
            </a:extLst>
          </p:cNvPr>
          <p:cNvSpPr txBox="1"/>
          <p:nvPr/>
        </p:nvSpPr>
        <p:spPr>
          <a:xfrm>
            <a:off x="3863297" y="5615863"/>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49" name="TextBox 148">
            <a:extLst>
              <a:ext uri="{FF2B5EF4-FFF2-40B4-BE49-F238E27FC236}">
                <a16:creationId xmlns:a16="http://schemas.microsoft.com/office/drawing/2014/main" id="{FA4C6DA6-9B7F-452C-AA7D-416E672C32CE}"/>
              </a:ext>
            </a:extLst>
          </p:cNvPr>
          <p:cNvSpPr txBox="1"/>
          <p:nvPr/>
        </p:nvSpPr>
        <p:spPr>
          <a:xfrm>
            <a:off x="6636938" y="5625950"/>
            <a:ext cx="1259649" cy="216371"/>
          </a:xfrm>
          <a:prstGeom prst="rect">
            <a:avLst/>
          </a:prstGeom>
          <a:noFill/>
        </p:spPr>
        <p:txBody>
          <a:bodyPr wrap="none" lIns="36000" tIns="0" rIns="36000" bIns="0" rtlCol="0" anchor="ctr" anchorCtr="0">
            <a:noAutofit/>
          </a:bodyPr>
          <a:lstStyle/>
          <a:p>
            <a:pPr lvl="0"/>
            <a:r>
              <a:rPr lang="en-US" altLang="ko-KR" sz="700" dirty="0" smtClean="0">
                <a:solidFill>
                  <a:prstClr val="black">
                    <a:lumMod val="65000"/>
                    <a:lumOff val="35000"/>
                  </a:prstClr>
                </a:solidFill>
                <a:latin typeface="맑은 고딕" panose="020B0503020000020004" pitchFamily="50" charset="-127"/>
              </a:rPr>
              <a:t>1</a:t>
            </a:r>
            <a:r>
              <a:rPr lang="ko-KR" altLang="en-US" sz="700" dirty="0" smtClean="0">
                <a:solidFill>
                  <a:prstClr val="black">
                    <a:lumMod val="65000"/>
                    <a:lumOff val="35000"/>
                  </a:prstClr>
                </a:solidFill>
                <a:latin typeface="맑은 고딕" panose="020B0503020000020004" pitchFamily="50" charset="-127"/>
              </a:rPr>
              <a:t>개 </a:t>
            </a:r>
            <a:r>
              <a:rPr lang="en-US" altLang="ko-KR" sz="700" dirty="0" smtClean="0">
                <a:solidFill>
                  <a:prstClr val="black">
                    <a:lumMod val="65000"/>
                    <a:lumOff val="35000"/>
                  </a:prstClr>
                </a:solidFill>
                <a:latin typeface="맑은 고딕" panose="020B0503020000020004" pitchFamily="50" charset="-127"/>
              </a:rPr>
              <a:t>(</a:t>
            </a:r>
            <a:r>
              <a:rPr lang="en-US" altLang="ko-KR" sz="800" b="1" dirty="0" smtClean="0">
                <a:solidFill>
                  <a:prstClr val="black"/>
                </a:solidFill>
                <a:latin typeface="맑은 고딕" panose="020B0503020000020004" pitchFamily="50" charset="-127"/>
              </a:rPr>
              <a:t>2P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50" name="모서리가 둥근 직사각형 149"/>
          <p:cNvSpPr/>
          <p:nvPr/>
        </p:nvSpPr>
        <p:spPr>
          <a:xfrm>
            <a:off x="321855" y="3813464"/>
            <a:ext cx="8398955" cy="344280"/>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ko-KR" altLang="en-US" sz="800" dirty="0" err="1" smtClean="0">
                <a:solidFill>
                  <a:prstClr val="black"/>
                </a:solidFill>
              </a:rPr>
              <a:t>쿠폰증정품</a:t>
            </a:r>
            <a:r>
              <a:rPr lang="ko-KR" altLang="en-US" sz="800" dirty="0" smtClean="0">
                <a:solidFill>
                  <a:prstClr val="black"/>
                </a:solidFill>
              </a:rPr>
              <a:t> </a:t>
            </a:r>
            <a:r>
              <a:rPr lang="en-US" altLang="ko-KR" sz="800" dirty="0" smtClean="0">
                <a:solidFill>
                  <a:srgbClr val="00B050"/>
                </a:solidFill>
              </a:rPr>
              <a:t>3</a:t>
            </a:r>
            <a:r>
              <a:rPr lang="ko-KR" altLang="en-US" sz="800" dirty="0" smtClean="0">
                <a:solidFill>
                  <a:srgbClr val="00B050"/>
                </a:solidFill>
              </a:rPr>
              <a:t>종</a:t>
            </a:r>
            <a:r>
              <a:rPr lang="en-US" altLang="ko-KR" sz="800" dirty="0" smtClean="0">
                <a:solidFill>
                  <a:prstClr val="black"/>
                </a:solidFill>
              </a:rPr>
              <a:t>V</a:t>
            </a:r>
            <a:endParaRPr lang="ko-KR" altLang="en-US" sz="800" dirty="0">
              <a:solidFill>
                <a:prstClr val="black"/>
              </a:solidFill>
            </a:endParaRPr>
          </a:p>
        </p:txBody>
      </p:sp>
      <p:sp>
        <p:nvSpPr>
          <p:cNvPr id="151" name="모서리가 둥근 직사각형 150"/>
          <p:cNvSpPr/>
          <p:nvPr/>
        </p:nvSpPr>
        <p:spPr>
          <a:xfrm>
            <a:off x="322753" y="4191266"/>
            <a:ext cx="8398955" cy="344280"/>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prstClr val="black"/>
                </a:solidFill>
              </a:rPr>
              <a:t>구매금액대별 </a:t>
            </a:r>
            <a:r>
              <a:rPr lang="ko-KR" altLang="en-US" sz="800" dirty="0" err="1" smtClean="0">
                <a:solidFill>
                  <a:prstClr val="black"/>
                </a:solidFill>
              </a:rPr>
              <a:t>증정품</a:t>
            </a:r>
            <a:r>
              <a:rPr lang="en-US" altLang="ko-KR" sz="800" dirty="0">
                <a:solidFill>
                  <a:prstClr val="black"/>
                </a:solidFill>
              </a:rPr>
              <a:t> </a:t>
            </a:r>
            <a:r>
              <a:rPr lang="en-US" altLang="ko-KR" sz="800" dirty="0">
                <a:solidFill>
                  <a:srgbClr val="00B050"/>
                </a:solidFill>
              </a:rPr>
              <a:t>3</a:t>
            </a:r>
            <a:r>
              <a:rPr lang="ko-KR" altLang="en-US" sz="800" dirty="0" smtClean="0">
                <a:solidFill>
                  <a:srgbClr val="00B050"/>
                </a:solidFill>
              </a:rPr>
              <a:t>종</a:t>
            </a:r>
            <a:r>
              <a:rPr lang="en-US" altLang="ko-KR" sz="800" dirty="0" smtClean="0">
                <a:solidFill>
                  <a:prstClr val="black"/>
                </a:solidFill>
              </a:rPr>
              <a:t>V</a:t>
            </a:r>
            <a:endParaRPr lang="ko-KR" altLang="en-US" sz="800" dirty="0">
              <a:solidFill>
                <a:prstClr val="black"/>
              </a:solidFill>
            </a:endParaRPr>
          </a:p>
        </p:txBody>
      </p:sp>
      <p:sp>
        <p:nvSpPr>
          <p:cNvPr id="152" name="Oval 611">
            <a:extLst>
              <a:ext uri="{FF2B5EF4-FFF2-40B4-BE49-F238E27FC236}">
                <a16:creationId xmlns:a16="http://schemas.microsoft.com/office/drawing/2014/main" id="{8A3723C9-7A64-4677-9B95-EBFFA02C0DC4}"/>
              </a:ext>
            </a:extLst>
          </p:cNvPr>
          <p:cNvSpPr>
            <a:spLocks noChangeArrowheads="1"/>
          </p:cNvSpPr>
          <p:nvPr/>
        </p:nvSpPr>
        <p:spPr bwMode="auto">
          <a:xfrm>
            <a:off x="182795" y="8194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153" name="Oval 611">
            <a:extLst>
              <a:ext uri="{FF2B5EF4-FFF2-40B4-BE49-F238E27FC236}">
                <a16:creationId xmlns:a16="http://schemas.microsoft.com/office/drawing/2014/main" id="{8A3723C9-7A64-4677-9B95-EBFFA02C0DC4}"/>
              </a:ext>
            </a:extLst>
          </p:cNvPr>
          <p:cNvSpPr>
            <a:spLocks noChangeArrowheads="1"/>
          </p:cNvSpPr>
          <p:nvPr/>
        </p:nvSpPr>
        <p:spPr bwMode="auto">
          <a:xfrm>
            <a:off x="240017" y="109295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sp>
        <p:nvSpPr>
          <p:cNvPr id="154" name="Oval 611">
            <a:extLst>
              <a:ext uri="{FF2B5EF4-FFF2-40B4-BE49-F238E27FC236}">
                <a16:creationId xmlns:a16="http://schemas.microsoft.com/office/drawing/2014/main" id="{8A3723C9-7A64-4677-9B95-EBFFA02C0DC4}"/>
              </a:ext>
            </a:extLst>
          </p:cNvPr>
          <p:cNvSpPr>
            <a:spLocks noChangeArrowheads="1"/>
          </p:cNvSpPr>
          <p:nvPr/>
        </p:nvSpPr>
        <p:spPr bwMode="auto">
          <a:xfrm>
            <a:off x="193862" y="39235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sp>
        <p:nvSpPr>
          <p:cNvPr id="155" name="Oval 611">
            <a:extLst>
              <a:ext uri="{FF2B5EF4-FFF2-40B4-BE49-F238E27FC236}">
                <a16:creationId xmlns:a16="http://schemas.microsoft.com/office/drawing/2014/main" id="{8A3723C9-7A64-4677-9B95-EBFFA02C0DC4}"/>
              </a:ext>
            </a:extLst>
          </p:cNvPr>
          <p:cNvSpPr>
            <a:spLocks noChangeArrowheads="1"/>
          </p:cNvSpPr>
          <p:nvPr/>
        </p:nvSpPr>
        <p:spPr bwMode="auto">
          <a:xfrm>
            <a:off x="186859" y="427695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sp>
        <p:nvSpPr>
          <p:cNvPr id="156" name="Oval 611">
            <a:extLst>
              <a:ext uri="{FF2B5EF4-FFF2-40B4-BE49-F238E27FC236}">
                <a16:creationId xmlns:a16="http://schemas.microsoft.com/office/drawing/2014/main" id="{8A3723C9-7A64-4677-9B95-EBFFA02C0DC4}"/>
              </a:ext>
            </a:extLst>
          </p:cNvPr>
          <p:cNvSpPr>
            <a:spLocks noChangeArrowheads="1"/>
          </p:cNvSpPr>
          <p:nvPr/>
        </p:nvSpPr>
        <p:spPr bwMode="auto">
          <a:xfrm>
            <a:off x="119336" y="494397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pSp>
        <p:nvGrpSpPr>
          <p:cNvPr id="157" name="그룹 156">
            <a:extLst>
              <a:ext uri="{FF2B5EF4-FFF2-40B4-BE49-F238E27FC236}">
                <a16:creationId xmlns:a16="http://schemas.microsoft.com/office/drawing/2014/main" id="{159809A1-5A1E-4FB9-B218-151E51C981E3}"/>
              </a:ext>
            </a:extLst>
          </p:cNvPr>
          <p:cNvGrpSpPr/>
          <p:nvPr/>
        </p:nvGrpSpPr>
        <p:grpSpPr>
          <a:xfrm>
            <a:off x="381036" y="5943127"/>
            <a:ext cx="539997" cy="555588"/>
            <a:chOff x="1235339" y="2961048"/>
            <a:chExt cx="1199263" cy="1105474"/>
          </a:xfrm>
        </p:grpSpPr>
        <p:sp>
          <p:nvSpPr>
            <p:cNvPr id="158" name="직사각형 15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9" name="직선 연결선 15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1" name="TextBox 160">
            <a:extLst>
              <a:ext uri="{FF2B5EF4-FFF2-40B4-BE49-F238E27FC236}">
                <a16:creationId xmlns:a16="http://schemas.microsoft.com/office/drawing/2014/main" id="{FA4C6DA6-9B7F-452C-AA7D-416E672C32CE}"/>
              </a:ext>
            </a:extLst>
          </p:cNvPr>
          <p:cNvSpPr txBox="1"/>
          <p:nvPr/>
        </p:nvSpPr>
        <p:spPr>
          <a:xfrm>
            <a:off x="968364" y="6325827"/>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162" name="TextBox 161">
            <a:extLst>
              <a:ext uri="{FF2B5EF4-FFF2-40B4-BE49-F238E27FC236}">
                <a16:creationId xmlns:a16="http://schemas.microsoft.com/office/drawing/2014/main" id="{B940B3A5-50C7-423A-8736-D0F2823B2384}"/>
              </a:ext>
            </a:extLst>
          </p:cNvPr>
          <p:cNvSpPr txBox="1"/>
          <p:nvPr/>
        </p:nvSpPr>
        <p:spPr>
          <a:xfrm>
            <a:off x="964460" y="5954589"/>
            <a:ext cx="2000085"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a:t>
            </a:r>
            <a:r>
              <a:rPr lang="ko-KR" altLang="en-US" sz="800" dirty="0" smtClean="0">
                <a:latin typeface="+mj-ea"/>
              </a:rPr>
              <a:t>제 </a:t>
            </a:r>
            <a:r>
              <a:rPr lang="en-US" altLang="ko-KR" sz="800" dirty="0" smtClean="0">
                <a:latin typeface="+mj-ea"/>
                <a:ea typeface="+mj-ea"/>
              </a:rPr>
              <a:t>…</a:t>
            </a:r>
            <a:endParaRPr lang="en-US" altLang="ko-KR" sz="800" dirty="0">
              <a:latin typeface="+mj-ea"/>
              <a:ea typeface="+mj-ea"/>
            </a:endParaRPr>
          </a:p>
        </p:txBody>
      </p:sp>
      <p:sp>
        <p:nvSpPr>
          <p:cNvPr id="73" name="직사각형 72"/>
          <p:cNvSpPr/>
          <p:nvPr/>
        </p:nvSpPr>
        <p:spPr>
          <a:xfrm>
            <a:off x="9960110" y="-1"/>
            <a:ext cx="2219539" cy="600075"/>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a:solidFill>
                  <a:schemeClr val="bg1"/>
                </a:solidFill>
              </a:rPr>
              <a:t>V0.74 240520</a:t>
            </a:r>
          </a:p>
          <a:p>
            <a:pPr marL="92075" indent="-92075">
              <a:buFont typeface="Arial" panose="020B0604020202020204" pitchFamily="34" charset="0"/>
              <a:buChar char="•"/>
            </a:pPr>
            <a:r>
              <a:rPr lang="ko-KR" altLang="en-US" sz="800" dirty="0" err="1" smtClean="0">
                <a:solidFill>
                  <a:schemeClr val="bg1"/>
                </a:solidFill>
              </a:rPr>
              <a:t>쿠폰증정품</a:t>
            </a:r>
            <a:r>
              <a:rPr lang="en-US" altLang="ko-KR" sz="800" dirty="0" smtClean="0">
                <a:solidFill>
                  <a:schemeClr val="bg1"/>
                </a:solidFill>
              </a:rPr>
              <a:t>, </a:t>
            </a:r>
            <a:r>
              <a:rPr lang="ko-KR" altLang="en-US" sz="800" dirty="0" smtClean="0">
                <a:solidFill>
                  <a:schemeClr val="bg1"/>
                </a:solidFill>
              </a:rPr>
              <a:t>구매금액대별 </a:t>
            </a:r>
            <a:r>
              <a:rPr lang="ko-KR" altLang="en-US" sz="800" dirty="0" err="1" smtClean="0">
                <a:solidFill>
                  <a:schemeClr val="bg1"/>
                </a:solidFill>
              </a:rPr>
              <a:t>증정품</a:t>
            </a:r>
            <a:r>
              <a:rPr lang="ko-KR" altLang="en-US" sz="800" dirty="0" smtClean="0">
                <a:solidFill>
                  <a:schemeClr val="bg1"/>
                </a:solidFill>
              </a:rPr>
              <a:t> 구분 값 추가</a:t>
            </a:r>
            <a:endParaRPr lang="en-US" altLang="ko-KR" sz="800" dirty="0" smtClean="0">
              <a:solidFill>
                <a:schemeClr val="bg1"/>
              </a:solidFill>
            </a:endParaRPr>
          </a:p>
        </p:txBody>
      </p:sp>
    </p:spTree>
    <p:extLst>
      <p:ext uri="{BB962C8B-B14F-4D97-AF65-F5344CB8AC3E}">
        <p14:creationId xmlns:p14="http://schemas.microsoft.com/office/powerpoint/2010/main" val="115275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제목 19"/>
          <p:cNvSpPr>
            <a:spLocks noGrp="1"/>
          </p:cNvSpPr>
          <p:nvPr>
            <p:ph type="ctrTitle"/>
          </p:nvPr>
        </p:nvSpPr>
        <p:spPr/>
        <p:txBody>
          <a:bodyPr/>
          <a:lstStyle/>
          <a:p>
            <a:r>
              <a:rPr lang="ko-KR" altLang="en-US" dirty="0"/>
              <a:t>주문완료</a:t>
            </a:r>
          </a:p>
        </p:txBody>
      </p:sp>
      <p:sp>
        <p:nvSpPr>
          <p:cNvPr id="21" name="부제목 20"/>
          <p:cNvSpPr>
            <a:spLocks noGrp="1"/>
          </p:cNvSpPr>
          <p:nvPr>
            <p:ph type="subTitle" idx="1"/>
          </p:nvPr>
        </p:nvSpPr>
        <p:spPr/>
        <p:txBody>
          <a:bodyPr/>
          <a:lstStyle/>
          <a:p>
            <a:r>
              <a:rPr lang="en-US" altLang="ko-KR" dirty="0" smtClean="0"/>
              <a:t>IN_PC_ORD_01_30 </a:t>
            </a:r>
            <a:endParaRPr lang="ko-KR" altLang="en-US" dirty="0"/>
          </a:p>
        </p:txBody>
      </p:sp>
      <p:graphicFrame>
        <p:nvGraphicFramePr>
          <p:cNvPr id="11" name="표 10"/>
          <p:cNvGraphicFramePr>
            <a:graphicFrameLocks noGrp="1"/>
          </p:cNvGraphicFramePr>
          <p:nvPr>
            <p:extLst>
              <p:ext uri="{D42A27DB-BD31-4B8C-83A1-F6EECF244321}">
                <p14:modId xmlns:p14="http://schemas.microsoft.com/office/powerpoint/2010/main" val="1229402225"/>
              </p:ext>
            </p:extLst>
          </p:nvPr>
        </p:nvGraphicFramePr>
        <p:xfrm>
          <a:off x="270930" y="811957"/>
          <a:ext cx="8383224" cy="4413570"/>
        </p:xfrm>
        <a:graphic>
          <a:graphicData uri="http://schemas.openxmlformats.org/drawingml/2006/table">
            <a:tbl>
              <a:tblPr firstRow="1" bandRow="1">
                <a:tableStyleId>{2D5ABB26-0587-4C30-8999-92F81FD0307C}</a:tableStyleId>
              </a:tblPr>
              <a:tblGrid>
                <a:gridCol w="3769117">
                  <a:extLst>
                    <a:ext uri="{9D8B030D-6E8A-4147-A177-3AD203B41FA5}">
                      <a16:colId xmlns:a16="http://schemas.microsoft.com/office/drawing/2014/main" val="1827514643"/>
                    </a:ext>
                  </a:extLst>
                </a:gridCol>
                <a:gridCol w="4614107">
                  <a:extLst>
                    <a:ext uri="{9D8B030D-6E8A-4147-A177-3AD203B41FA5}">
                      <a16:colId xmlns:a16="http://schemas.microsoft.com/office/drawing/2014/main" val="3409155024"/>
                    </a:ext>
                  </a:extLst>
                </a:gridCol>
              </a:tblGrid>
              <a:tr h="3022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결제정보</a:t>
                      </a:r>
                      <a:endParaRPr lang="ko-KR" altLang="en-US" sz="900" dirty="0" smtClean="0">
                        <a:solidFill>
                          <a:srgbClr val="00B050"/>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642395"/>
                  </a:ext>
                </a:extLst>
              </a:tr>
              <a:tr h="302274">
                <a:tc>
                  <a:txBody>
                    <a:bodyPr/>
                    <a:lstStyle/>
                    <a:p>
                      <a:r>
                        <a:rPr lang="ko-KR" altLang="en-US" sz="800" b="1" dirty="0" smtClean="0">
                          <a:solidFill>
                            <a:schemeClr val="tx1">
                              <a:lumMod val="75000"/>
                              <a:lumOff val="25000"/>
                            </a:schemeClr>
                          </a:solidFill>
                          <a:latin typeface="+mn-ea"/>
                        </a:rPr>
                        <a:t>결제수단 </a:t>
                      </a:r>
                      <a:endParaRPr lang="ko-KR" altLang="en-US" sz="800" b="1" dirty="0">
                        <a:solidFill>
                          <a:schemeClr val="tx1">
                            <a:lumMod val="75000"/>
                            <a:lumOff val="25000"/>
                          </a:schemeClr>
                        </a:solidFill>
                        <a:latin typeface="+mn-ea"/>
                      </a:endParaRPr>
                    </a:p>
                  </a:txBody>
                  <a:tcP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spc="0" baseline="0" dirty="0" smtClean="0">
                          <a:solidFill>
                            <a:schemeClr val="tx1">
                              <a:lumMod val="75000"/>
                              <a:lumOff val="25000"/>
                            </a:schemeClr>
                          </a:solidFill>
                          <a:latin typeface="+mn-ea"/>
                        </a:rPr>
                        <a:t>무통장입금</a:t>
                      </a:r>
                      <a:r>
                        <a:rPr lang="en-US" altLang="ko-KR" sz="800" spc="0" baseline="0" dirty="0" smtClean="0">
                          <a:solidFill>
                            <a:schemeClr val="tx1">
                              <a:lumMod val="75000"/>
                              <a:lumOff val="25000"/>
                            </a:schemeClr>
                          </a:solidFill>
                          <a:latin typeface="+mn-ea"/>
                        </a:rPr>
                        <a:t>(</a:t>
                      </a:r>
                      <a:r>
                        <a:rPr lang="ko-KR" altLang="en-US" sz="800" spc="0" baseline="0" dirty="0" err="1" smtClean="0">
                          <a:solidFill>
                            <a:schemeClr val="tx1">
                              <a:lumMod val="75000"/>
                              <a:lumOff val="25000"/>
                            </a:schemeClr>
                          </a:solidFill>
                          <a:latin typeface="+mn-ea"/>
                        </a:rPr>
                        <a:t>에스크로</a:t>
                      </a:r>
                      <a:r>
                        <a:rPr lang="en-US" altLang="ko-KR" sz="800" spc="0" baseline="0" dirty="0" smtClean="0">
                          <a:solidFill>
                            <a:schemeClr val="tx1">
                              <a:lumMod val="75000"/>
                              <a:lumOff val="25000"/>
                            </a:schemeClr>
                          </a:solidFill>
                          <a:latin typeface="+mn-ea"/>
                        </a:rPr>
                        <a:t>)</a:t>
                      </a: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spc="0" baseline="0" dirty="0" smtClean="0">
                          <a:solidFill>
                            <a:schemeClr val="tx1">
                              <a:lumMod val="75000"/>
                              <a:lumOff val="25000"/>
                            </a:schemeClr>
                          </a:solidFill>
                          <a:latin typeface="+mn-ea"/>
                        </a:rPr>
                        <a:t>농협은행</a:t>
                      </a:r>
                      <a:r>
                        <a:rPr lang="en-US" altLang="ko-KR" sz="800" spc="0" baseline="0" dirty="0" smtClean="0">
                          <a:solidFill>
                            <a:schemeClr val="tx1">
                              <a:lumMod val="75000"/>
                              <a:lumOff val="25000"/>
                            </a:schemeClr>
                          </a:solidFill>
                          <a:latin typeface="+mn-ea"/>
                        </a:rPr>
                        <a:t>(00000000000)</a:t>
                      </a:r>
                      <a:r>
                        <a:rPr lang="ko-KR" altLang="en-US" sz="800" spc="0" baseline="0" dirty="0" smtClean="0">
                          <a:solidFill>
                            <a:schemeClr val="tx1">
                              <a:lumMod val="75000"/>
                              <a:lumOff val="25000"/>
                            </a:schemeClr>
                          </a:solidFill>
                          <a:latin typeface="+mn-ea"/>
                        </a:rPr>
                        <a:t>㈜</a:t>
                      </a:r>
                      <a:r>
                        <a:rPr lang="ko-KR" altLang="en-US" sz="800" spc="0" baseline="0" dirty="0" err="1" smtClean="0">
                          <a:solidFill>
                            <a:schemeClr val="tx1">
                              <a:lumMod val="75000"/>
                              <a:lumOff val="25000"/>
                            </a:schemeClr>
                          </a:solidFill>
                          <a:latin typeface="+mn-ea"/>
                        </a:rPr>
                        <a:t>이니스프리</a:t>
                      </a:r>
                      <a:endParaRPr lang="en-US" altLang="ko-KR" sz="800" spc="0" baseline="0" dirty="0" smtClean="0">
                        <a:solidFill>
                          <a:schemeClr val="tx1">
                            <a:lumMod val="75000"/>
                            <a:lumOff val="25000"/>
                          </a:schemeClr>
                        </a:solidFill>
                        <a:latin typeface="+mn-ea"/>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spc="0" baseline="0" dirty="0" err="1" smtClean="0">
                          <a:solidFill>
                            <a:schemeClr val="tx1">
                              <a:lumMod val="75000"/>
                              <a:lumOff val="25000"/>
                            </a:schemeClr>
                          </a:solidFill>
                          <a:latin typeface="+mn-ea"/>
                        </a:rPr>
                        <a:t>입금기한</a:t>
                      </a:r>
                      <a:r>
                        <a:rPr lang="en-US" altLang="ko-KR" sz="800" spc="0" baseline="0" dirty="0" smtClean="0">
                          <a:solidFill>
                            <a:schemeClr val="tx1">
                              <a:lumMod val="75000"/>
                              <a:lumOff val="25000"/>
                            </a:schemeClr>
                          </a:solidFill>
                          <a:latin typeface="+mn-ea"/>
                        </a:rPr>
                        <a:t>: 2024.03.03</a:t>
                      </a:r>
                      <a:endParaRPr lang="ko-KR" altLang="en-US" sz="800" spc="0" baseline="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0138601"/>
                  </a:ext>
                </a:extLst>
              </a:tr>
              <a:tr h="302274">
                <a:tc>
                  <a:txBody>
                    <a:bodyPr/>
                    <a:lstStyle/>
                    <a:p>
                      <a:r>
                        <a:rPr lang="ko-KR" altLang="en-US" sz="800" b="1" dirty="0" smtClean="0">
                          <a:solidFill>
                            <a:schemeClr val="tx1">
                              <a:lumMod val="75000"/>
                              <a:lumOff val="25000"/>
                            </a:schemeClr>
                          </a:solidFill>
                          <a:latin typeface="+mn-ea"/>
                        </a:rPr>
                        <a:t>총 </a:t>
                      </a:r>
                      <a:r>
                        <a:rPr lang="ko-KR" altLang="en-US" sz="800" b="1" dirty="0" err="1" smtClean="0">
                          <a:solidFill>
                            <a:schemeClr val="tx1">
                              <a:lumMod val="75000"/>
                              <a:lumOff val="25000"/>
                            </a:schemeClr>
                          </a:solidFill>
                          <a:latin typeface="+mn-ea"/>
                        </a:rPr>
                        <a:t>제품금액</a:t>
                      </a:r>
                      <a:r>
                        <a:rPr lang="ko-KR" altLang="en-US" sz="800" b="1" dirty="0" smtClean="0">
                          <a:solidFill>
                            <a:schemeClr val="tx1">
                              <a:lumMod val="75000"/>
                              <a:lumOff val="25000"/>
                            </a:schemeClr>
                          </a:solidFill>
                          <a:latin typeface="+mn-ea"/>
                        </a:rPr>
                        <a:t> </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lumMod val="75000"/>
                              <a:lumOff val="25000"/>
                            </a:schemeClr>
                          </a:solidFill>
                          <a:latin typeface="+mn-ea"/>
                        </a:rPr>
                        <a:t>63,000</a:t>
                      </a:r>
                      <a:r>
                        <a:rPr lang="ko-KR" altLang="en-US" sz="800" b="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163836"/>
                  </a:ext>
                </a:extLst>
              </a:tr>
              <a:tr h="290278">
                <a:tc>
                  <a:txBody>
                    <a:bodyPr/>
                    <a:lstStyle/>
                    <a:p>
                      <a:pPr>
                        <a:lnSpc>
                          <a:spcPct val="150000"/>
                        </a:lnSpc>
                      </a:pPr>
                      <a:r>
                        <a:rPr lang="ko-KR" altLang="en-US" sz="800" b="1" dirty="0" err="1" smtClean="0">
                          <a:solidFill>
                            <a:schemeClr val="tx1">
                              <a:lumMod val="75000"/>
                              <a:lumOff val="25000"/>
                            </a:schemeClr>
                          </a:solidFill>
                          <a:latin typeface="+mn-ea"/>
                        </a:rPr>
                        <a:t>할인금액</a:t>
                      </a:r>
                      <a:endParaRPr lang="en-US" altLang="ko-KR" sz="800" b="1" dirty="0" smtClean="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b="0" dirty="0" smtClean="0">
                          <a:solidFill>
                            <a:srgbClr val="00BC70"/>
                          </a:solidFill>
                          <a:latin typeface="+mn-ea"/>
                        </a:rPr>
                        <a:t>-3,500</a:t>
                      </a:r>
                      <a:r>
                        <a:rPr lang="ko-KR" altLang="en-US" sz="800" b="0" dirty="0" smtClean="0">
                          <a:solidFill>
                            <a:srgbClr val="00BC70"/>
                          </a:solidFill>
                          <a:latin typeface="+mn-ea"/>
                        </a:rPr>
                        <a:t>원</a:t>
                      </a:r>
                      <a:endParaRPr lang="ko-KR" altLang="en-US" sz="800" b="0" dirty="0">
                        <a:solidFill>
                          <a:srgbClr val="00BC70"/>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20797"/>
                  </a:ext>
                </a:extLst>
              </a:tr>
              <a:tr h="288401">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상품할인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296965"/>
                  </a:ext>
                </a:extLst>
              </a:tr>
              <a:tr h="233154">
                <a:tc>
                  <a:txBody>
                    <a:bodyPr/>
                    <a:lstStyle/>
                    <a:p>
                      <a:pPr marL="8572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800" dirty="0" smtClean="0">
                          <a:solidFill>
                            <a:schemeClr val="bg1">
                              <a:lumMod val="65000"/>
                            </a:schemeClr>
                          </a:solidFill>
                          <a:latin typeface="+mn-ea"/>
                        </a:rPr>
                        <a:t> </a:t>
                      </a:r>
                      <a:r>
                        <a:rPr lang="ko-KR" altLang="en-US" sz="800" kern="1200" dirty="0" smtClean="0">
                          <a:solidFill>
                            <a:schemeClr val="tx1"/>
                          </a:solidFill>
                          <a:latin typeface="+mn-ea"/>
                          <a:ea typeface="+mn-ea"/>
                          <a:cs typeface="+mn-cs"/>
                        </a:rPr>
                        <a:t>⨽</a:t>
                      </a:r>
                      <a:r>
                        <a:rPr lang="ko-KR" altLang="en-US" sz="800" dirty="0" err="1" smtClean="0">
                          <a:solidFill>
                            <a:schemeClr val="tx1"/>
                          </a:solidFill>
                          <a:latin typeface="+mn-ea"/>
                        </a:rPr>
                        <a:t>쿠폰할인</a:t>
                      </a:r>
                      <a:endParaRPr lang="en-US" altLang="ko-KR" sz="800" dirty="0" smtClean="0">
                        <a:solidFill>
                          <a:schemeClr val="tx1"/>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-3,000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436735"/>
                  </a:ext>
                </a:extLst>
              </a:tr>
              <a:tr h="171809">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spc="-90" dirty="0" smtClean="0">
                          <a:solidFill>
                            <a:schemeClr val="bg1">
                              <a:lumMod val="65000"/>
                            </a:schemeClr>
                          </a:solidFill>
                          <a:latin typeface="+mn-ea"/>
                        </a:rPr>
                        <a:t>멤버십</a:t>
                      </a:r>
                      <a:r>
                        <a:rPr lang="en-US" altLang="ko-KR" sz="800" spc="-90" baseline="0" dirty="0" smtClean="0">
                          <a:solidFill>
                            <a:schemeClr val="bg1">
                              <a:lumMod val="65000"/>
                            </a:schemeClr>
                          </a:solidFill>
                          <a:latin typeface="+mn-ea"/>
                        </a:rPr>
                        <a:t> 2,000</a:t>
                      </a:r>
                      <a:r>
                        <a:rPr lang="ko-KR" altLang="en-US" sz="800" spc="-90" baseline="0" dirty="0" smtClean="0">
                          <a:solidFill>
                            <a:schemeClr val="bg1">
                              <a:lumMod val="65000"/>
                            </a:schemeClr>
                          </a:solidFill>
                          <a:latin typeface="+mn-ea"/>
                        </a:rPr>
                        <a:t>원 할인 쿠폰</a:t>
                      </a:r>
                      <a:endParaRPr lang="en-US" altLang="ko-KR" sz="800" spc="-9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-2,000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661583"/>
                  </a:ext>
                </a:extLst>
              </a:tr>
              <a:tr h="132945">
                <a:tc>
                  <a:txBody>
                    <a:bodyPr/>
                    <a:lstStyle/>
                    <a:p>
                      <a:pPr marL="180975" marR="0" lvl="0" indent="-8572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800" baseline="0" dirty="0" smtClean="0">
                          <a:solidFill>
                            <a:schemeClr val="bg1">
                              <a:lumMod val="65000"/>
                            </a:schemeClr>
                          </a:solidFill>
                          <a:latin typeface="+mn-ea"/>
                        </a:rPr>
                        <a:t>전 고객 추가할인</a:t>
                      </a:r>
                      <a:endParaRPr lang="en-US" altLang="ko-KR" sz="800" baseline="0" dirty="0" smtClean="0">
                        <a:solidFill>
                          <a:schemeClr val="bg1">
                            <a:lumMod val="65000"/>
                          </a:schemeClr>
                        </a:solidFill>
                        <a:latin typeface="+mn-ea"/>
                      </a:endParaRPr>
                    </a:p>
                  </a:txBody>
                  <a:tcPr marT="0"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kern="1200" baseline="0" dirty="0" smtClean="0">
                          <a:solidFill>
                            <a:schemeClr val="bg1">
                              <a:lumMod val="65000"/>
                            </a:schemeClr>
                          </a:solidFill>
                          <a:latin typeface="+mn-ea"/>
                          <a:ea typeface="+mn-ea"/>
                          <a:cs typeface="+mn-cs"/>
                        </a:rPr>
                        <a:t>-500</a:t>
                      </a:r>
                      <a:r>
                        <a:rPr lang="ko-KR" altLang="en-US" sz="800" kern="1200" baseline="0" dirty="0" smtClean="0">
                          <a:solidFill>
                            <a:schemeClr val="bg1">
                              <a:lumMod val="65000"/>
                            </a:schemeClr>
                          </a:solidFill>
                          <a:latin typeface="+mn-ea"/>
                          <a:ea typeface="+mn-ea"/>
                          <a:cs typeface="+mn-cs"/>
                        </a:rPr>
                        <a:t>원</a:t>
                      </a:r>
                      <a:endParaRPr lang="ko-KR" altLang="en-US" sz="800" kern="1200" baseline="0" dirty="0">
                        <a:solidFill>
                          <a:schemeClr val="bg1">
                            <a:lumMod val="65000"/>
                          </a:schemeClr>
                        </a:solidFill>
                        <a:latin typeface="+mn-ea"/>
                        <a:ea typeface="+mn-ea"/>
                        <a:cs typeface="+mn-cs"/>
                      </a:endParaRPr>
                    </a:p>
                  </a:txBody>
                  <a:tcPr marT="0"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7747839"/>
                  </a:ext>
                </a:extLst>
              </a:tr>
              <a:tr h="238617">
                <a:tc>
                  <a:txBody>
                    <a:bodyPr/>
                    <a:lstStyle/>
                    <a:p>
                      <a:r>
                        <a:rPr lang="ko-KR" altLang="en-US" sz="800" b="1" dirty="0" err="1" smtClean="0">
                          <a:solidFill>
                            <a:schemeClr val="tx1">
                              <a:lumMod val="75000"/>
                              <a:lumOff val="25000"/>
                            </a:schemeClr>
                          </a:solidFill>
                          <a:latin typeface="+mn-ea"/>
                        </a:rPr>
                        <a:t>뷰티포인트</a:t>
                      </a:r>
                      <a:r>
                        <a:rPr lang="ko-KR" altLang="en-US" sz="800" b="1" dirty="0" smtClean="0">
                          <a:solidFill>
                            <a:schemeClr val="tx1">
                              <a:lumMod val="75000"/>
                              <a:lumOff val="25000"/>
                            </a:schemeClr>
                          </a:solidFill>
                          <a:latin typeface="+mn-ea"/>
                        </a:rPr>
                        <a:t> 사용</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389783"/>
                  </a:ext>
                </a:extLst>
              </a:tr>
              <a:tr h="225551">
                <a:tc>
                  <a:txBody>
                    <a:bodyPr/>
                    <a:lstStyle/>
                    <a:p>
                      <a:r>
                        <a:rPr lang="ko-KR" altLang="en-US" sz="800" b="1" dirty="0" err="1" smtClean="0">
                          <a:solidFill>
                            <a:schemeClr val="tx1">
                              <a:lumMod val="75000"/>
                              <a:lumOff val="25000"/>
                            </a:schemeClr>
                          </a:solidFill>
                          <a:latin typeface="+mn-ea"/>
                        </a:rPr>
                        <a:t>배송비</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089382"/>
                  </a:ext>
                </a:extLst>
              </a:tr>
              <a:tr h="2255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쿠폰할인</a:t>
                      </a:r>
                      <a:endParaRPr lang="ko-KR" altLang="en-US" sz="800" kern="1200" dirty="0" smtClean="0">
                        <a:solidFill>
                          <a:schemeClr val="tx1"/>
                        </a:solidFill>
                        <a:latin typeface="+mn-ea"/>
                        <a:ea typeface="+mn-ea"/>
                        <a:cs typeface="+mn-cs"/>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mn-ea"/>
                        </a:rPr>
                        <a:t>-2,500</a:t>
                      </a:r>
                      <a:r>
                        <a:rPr lang="ko-KR" altLang="en-US" sz="800" dirty="0" smtClean="0">
                          <a:solidFill>
                            <a:schemeClr val="tx1"/>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9377751"/>
                  </a:ext>
                </a:extLst>
              </a:tr>
              <a:tr h="42786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prstClr val="black"/>
                          </a:solidFill>
                          <a:latin typeface="+mn-lt"/>
                          <a:ea typeface="+mn-ea"/>
                          <a:cs typeface="+mn-cs"/>
                        </a:rPr>
                        <a:t>최종결제금액</a:t>
                      </a:r>
                    </a:p>
                  </a:txBody>
                  <a:tcPr marT="108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spc="0" normalizeH="0" baseline="0" noProof="0" dirty="0" smtClean="0">
                          <a:ln>
                            <a:noFill/>
                          </a:ln>
                          <a:solidFill>
                            <a:srgbClr val="00BC70"/>
                          </a:solidFill>
                          <a:effectLst/>
                          <a:uLnTx/>
                          <a:uFillTx/>
                          <a:latin typeface="+mn-lt"/>
                          <a:ea typeface="+mn-ea"/>
                          <a:cs typeface="+mn-cs"/>
                        </a:rPr>
                        <a:t>59,000</a:t>
                      </a:r>
                      <a:r>
                        <a:rPr kumimoji="0" lang="ko-KR" altLang="en-US" sz="800" b="1" i="0" u="none" strike="noStrike" kern="1200" cap="none" spc="0" normalizeH="0" baseline="0" noProof="0" dirty="0" smtClean="0">
                          <a:ln>
                            <a:noFill/>
                          </a:ln>
                          <a:solidFill>
                            <a:srgbClr val="00BC70"/>
                          </a:solidFill>
                          <a:effectLst/>
                          <a:uLnTx/>
                          <a:uFillTx/>
                          <a:latin typeface="+mn-lt"/>
                          <a:ea typeface="+mn-ea"/>
                          <a:cs typeface="+mn-cs"/>
                        </a:rPr>
                        <a:t>원</a:t>
                      </a: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598912"/>
                  </a:ext>
                </a:extLst>
              </a:tr>
              <a:tr h="10154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smtClean="0">
                        <a:solidFill>
                          <a:prstClr val="black"/>
                        </a:solidFill>
                        <a:latin typeface="+mn-lt"/>
                        <a:ea typeface="+mn-ea"/>
                        <a:cs typeface="+mn-cs"/>
                      </a:endParaRPr>
                    </a:p>
                  </a:txBody>
                  <a:tcPr marT="108000">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dirty="0" smtClean="0">
                        <a:ln>
                          <a:noFill/>
                        </a:ln>
                        <a:solidFill>
                          <a:srgbClr val="00BC70"/>
                        </a:solidFill>
                        <a:effectLst/>
                        <a:uLnTx/>
                        <a:uFillTx/>
                        <a:latin typeface="+mn-lt"/>
                        <a:ea typeface="+mn-ea"/>
                        <a:cs typeface="+mn-cs"/>
                      </a:endParaRPr>
                    </a:p>
                  </a:txBody>
                  <a:tcPr marT="108000">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6856349"/>
                  </a:ext>
                </a:extLst>
              </a:tr>
            </a:tbl>
          </a:graphicData>
        </a:graphic>
      </p:graphicFrame>
      <p:graphicFrame>
        <p:nvGraphicFramePr>
          <p:cNvPr id="28" name="표 27">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54016715"/>
              </p:ext>
            </p:extLst>
          </p:nvPr>
        </p:nvGraphicFramePr>
        <p:xfrm>
          <a:off x="9000565" y="44450"/>
          <a:ext cx="3152540" cy="32556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결제정보</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 외 출력 정보는 주문서와 동일</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언급한 결제수단 외에는 기존 출력 정보와 동일</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6-1. </a:t>
                      </a:r>
                      <a:r>
                        <a:rPr lang="ko-KR" altLang="en-US" sz="800" b="1" u="none" kern="1200" baseline="0" dirty="0" smtClean="0">
                          <a:solidFill>
                            <a:schemeClr val="tx1"/>
                          </a:solidFill>
                          <a:latin typeface="+mn-ea"/>
                          <a:ea typeface="+mn-ea"/>
                          <a:cs typeface="+mn-cs"/>
                        </a:rPr>
                        <a:t>무통장 입금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입금은행</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계좌번호</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예금주</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입금기한</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6-2. </a:t>
                      </a:r>
                      <a:r>
                        <a:rPr lang="ko-KR" altLang="en-US" sz="800" b="1" u="none" kern="1200" baseline="0" dirty="0" smtClean="0">
                          <a:solidFill>
                            <a:schemeClr val="tx1"/>
                          </a:solidFill>
                          <a:latin typeface="+mn-ea"/>
                          <a:ea typeface="+mn-ea"/>
                          <a:cs typeface="+mn-cs"/>
                        </a:rPr>
                        <a:t>실시간 계좌이체</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입금은행</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결제일시</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6-3. </a:t>
                      </a:r>
                      <a:r>
                        <a:rPr lang="ko-KR" altLang="en-US" sz="800" b="1" u="none" kern="1200" baseline="0" dirty="0" smtClean="0">
                          <a:solidFill>
                            <a:schemeClr val="tx1"/>
                          </a:solidFill>
                          <a:latin typeface="+mn-ea"/>
                          <a:ea typeface="+mn-ea"/>
                          <a:cs typeface="+mn-cs"/>
                        </a:rPr>
                        <a:t>신용카드</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하나페이</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카드명</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할부형태</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결제일시</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6-4. </a:t>
                      </a:r>
                      <a:r>
                        <a:rPr lang="ko-KR" altLang="en-US" sz="800" b="1" u="none" kern="1200" baseline="0" dirty="0" err="1" smtClean="0">
                          <a:solidFill>
                            <a:schemeClr val="tx1"/>
                          </a:solidFill>
                          <a:latin typeface="+mn-ea"/>
                          <a:ea typeface="+mn-ea"/>
                          <a:cs typeface="+mn-cs"/>
                        </a:rPr>
                        <a:t>네이버페이</a:t>
                      </a:r>
                      <a:r>
                        <a:rPr lang="en-US" altLang="ko-KR" sz="800" b="1" u="none" kern="1200" baseline="0" dirty="0" smtClean="0">
                          <a:solidFill>
                            <a:schemeClr val="tx1"/>
                          </a:solidFill>
                          <a:latin typeface="+mn-ea"/>
                          <a:ea typeface="+mn-ea"/>
                          <a:cs typeface="+mn-cs"/>
                        </a:rPr>
                        <a:t>,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결제수단명만 출력</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61605674"/>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홈으로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22854706"/>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마이페이지</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마이페이지</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메인으로</a:t>
                      </a:r>
                      <a:r>
                        <a:rPr lang="ko-KR" altLang="en-US" sz="800" b="0" u="none" kern="1200" baseline="0" dirty="0" smtClean="0">
                          <a:solidFill>
                            <a:schemeClr val="tx1"/>
                          </a:solidFill>
                          <a:latin typeface="+mn-ea"/>
                          <a:ea typeface="+mn-ea"/>
                          <a:cs typeface="+mn-cs"/>
                        </a:rPr>
                        <a:t>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879669673"/>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장바구니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장바구니로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379212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 x</a:t>
                      </a: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홈으로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150827375"/>
                  </a:ext>
                </a:extLst>
              </a:tr>
            </a:tbl>
          </a:graphicData>
        </a:graphic>
      </p:graphicFrame>
      <p:graphicFrame>
        <p:nvGraphicFramePr>
          <p:cNvPr id="29" name="표 28"/>
          <p:cNvGraphicFramePr>
            <a:graphicFrameLocks noGrp="1"/>
          </p:cNvGraphicFramePr>
          <p:nvPr>
            <p:extLst>
              <p:ext uri="{D42A27DB-BD31-4B8C-83A1-F6EECF244321}">
                <p14:modId xmlns:p14="http://schemas.microsoft.com/office/powerpoint/2010/main" val="990058838"/>
              </p:ext>
            </p:extLst>
          </p:nvPr>
        </p:nvGraphicFramePr>
        <p:xfrm>
          <a:off x="9130621" y="4640491"/>
          <a:ext cx="2880320" cy="335280"/>
        </p:xfrm>
        <a:graphic>
          <a:graphicData uri="http://schemas.openxmlformats.org/drawingml/2006/table">
            <a:tbl>
              <a:tblPr firstRow="1" bandRow="1">
                <a:tableStyleId>{2D5ABB26-0587-4C30-8999-92F81FD0307C}</a:tableStyleId>
              </a:tblPr>
              <a:tblGrid>
                <a:gridCol w="625793">
                  <a:extLst>
                    <a:ext uri="{9D8B030D-6E8A-4147-A177-3AD203B41FA5}">
                      <a16:colId xmlns:a16="http://schemas.microsoft.com/office/drawing/2014/main" val="266112880"/>
                    </a:ext>
                  </a:extLst>
                </a:gridCol>
                <a:gridCol w="2254527">
                  <a:extLst>
                    <a:ext uri="{9D8B030D-6E8A-4147-A177-3AD203B41FA5}">
                      <a16:colId xmlns:a16="http://schemas.microsoft.com/office/drawing/2014/main" val="2307568889"/>
                    </a:ext>
                  </a:extLst>
                </a:gridCol>
              </a:tblGrid>
              <a:tr h="285936">
                <a:tc>
                  <a:txBody>
                    <a:bodyPr/>
                    <a:lstStyle/>
                    <a:p>
                      <a:r>
                        <a:rPr lang="ko-KR" altLang="en-US" sz="800" dirty="0" smtClean="0">
                          <a:solidFill>
                            <a:schemeClr val="tx1">
                              <a:lumMod val="75000"/>
                              <a:lumOff val="25000"/>
                            </a:schemeClr>
                          </a:solidFill>
                          <a:latin typeface="+mn-ea"/>
                        </a:rPr>
                        <a:t>결제수단</a:t>
                      </a:r>
                      <a:endParaRPr lang="ko-KR" altLang="en-US" sz="800" dirty="0">
                        <a:solidFill>
                          <a:schemeClr val="tx1">
                            <a:lumMod val="75000"/>
                            <a:lumOff val="25000"/>
                          </a:schemeClr>
                        </a:solidFill>
                        <a:latin typeface="+mn-ea"/>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 롯데카드</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할부형태</a:t>
                      </a:r>
                      <a:r>
                        <a:rPr lang="en-US" altLang="ko-KR" sz="800" dirty="0" smtClean="0">
                          <a:solidFill>
                            <a:schemeClr val="tx1">
                              <a:lumMod val="75000"/>
                              <a:lumOff val="25000"/>
                            </a:schemeClr>
                          </a:solidFill>
                          <a:latin typeface="+mn-ea"/>
                        </a:rPr>
                        <a:t>: 3</a:t>
                      </a:r>
                      <a:r>
                        <a:rPr lang="ko-KR" altLang="en-US" sz="800" dirty="0" smtClean="0">
                          <a:solidFill>
                            <a:schemeClr val="tx1">
                              <a:lumMod val="75000"/>
                              <a:lumOff val="25000"/>
                            </a:schemeClr>
                          </a:solidFill>
                          <a:latin typeface="+mn-ea"/>
                        </a:rPr>
                        <a:t>월</a:t>
                      </a:r>
                      <a:r>
                        <a:rPr lang="en-US" altLang="ko-KR" sz="800" dirty="0" smtClean="0">
                          <a:solidFill>
                            <a:schemeClr val="tx1">
                              <a:lumMod val="75000"/>
                              <a:lumOff val="25000"/>
                            </a:schemeClr>
                          </a:solidFill>
                          <a:latin typeface="+mn-ea"/>
                        </a:rPr>
                        <a:t>)</a:t>
                      </a: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결제일시</a:t>
                      </a:r>
                      <a:r>
                        <a:rPr lang="en-US" altLang="ko-KR" sz="800" dirty="0" smtClean="0">
                          <a:solidFill>
                            <a:schemeClr val="tx1">
                              <a:lumMod val="75000"/>
                              <a:lumOff val="25000"/>
                            </a:schemeClr>
                          </a:solidFill>
                          <a:latin typeface="+mn-ea"/>
                        </a:rPr>
                        <a:t>: 2024.04.18</a:t>
                      </a:r>
                      <a:r>
                        <a:rPr lang="ko-KR" altLang="en-US" sz="800" dirty="0" smtClean="0">
                          <a:solidFill>
                            <a:schemeClr val="tx1">
                              <a:lumMod val="75000"/>
                              <a:lumOff val="25000"/>
                            </a:schemeClr>
                          </a:solidFill>
                          <a:latin typeface="+mn-ea"/>
                        </a:rPr>
                        <a:t> </a:t>
                      </a:r>
                      <a:r>
                        <a:rPr lang="en-US" altLang="ko-KR" sz="800" dirty="0" smtClean="0">
                          <a:solidFill>
                            <a:schemeClr val="tx1">
                              <a:lumMod val="75000"/>
                              <a:lumOff val="25000"/>
                            </a:schemeClr>
                          </a:solidFill>
                          <a:latin typeface="+mn-ea"/>
                        </a:rPr>
                        <a:t>16:27</a:t>
                      </a: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799234"/>
                  </a:ext>
                </a:extLst>
              </a:tr>
            </a:tbl>
          </a:graphicData>
        </a:graphic>
      </p:graphicFrame>
      <p:graphicFrame>
        <p:nvGraphicFramePr>
          <p:cNvPr id="30" name="표 29"/>
          <p:cNvGraphicFramePr>
            <a:graphicFrameLocks noGrp="1"/>
          </p:cNvGraphicFramePr>
          <p:nvPr>
            <p:extLst>
              <p:ext uri="{D42A27DB-BD31-4B8C-83A1-F6EECF244321}">
                <p14:modId xmlns:p14="http://schemas.microsoft.com/office/powerpoint/2010/main" val="1215973756"/>
              </p:ext>
            </p:extLst>
          </p:nvPr>
        </p:nvGraphicFramePr>
        <p:xfrm>
          <a:off x="9130620" y="3825630"/>
          <a:ext cx="2880321" cy="335280"/>
        </p:xfrm>
        <a:graphic>
          <a:graphicData uri="http://schemas.openxmlformats.org/drawingml/2006/table">
            <a:tbl>
              <a:tblPr firstRow="1" bandRow="1">
                <a:tableStyleId>{2D5ABB26-0587-4C30-8999-92F81FD0307C}</a:tableStyleId>
              </a:tblPr>
              <a:tblGrid>
                <a:gridCol w="625793">
                  <a:extLst>
                    <a:ext uri="{9D8B030D-6E8A-4147-A177-3AD203B41FA5}">
                      <a16:colId xmlns:a16="http://schemas.microsoft.com/office/drawing/2014/main" val="266112880"/>
                    </a:ext>
                  </a:extLst>
                </a:gridCol>
                <a:gridCol w="2254528">
                  <a:extLst>
                    <a:ext uri="{9D8B030D-6E8A-4147-A177-3AD203B41FA5}">
                      <a16:colId xmlns:a16="http://schemas.microsoft.com/office/drawing/2014/main" val="2307568889"/>
                    </a:ext>
                  </a:extLst>
                </a:gridCol>
              </a:tblGrid>
              <a:tr h="285936">
                <a:tc>
                  <a:txBody>
                    <a:bodyPr/>
                    <a:lstStyle/>
                    <a:p>
                      <a:r>
                        <a:rPr lang="ko-KR" altLang="en-US" sz="800" dirty="0" smtClean="0">
                          <a:solidFill>
                            <a:schemeClr val="tx1">
                              <a:lumMod val="75000"/>
                              <a:lumOff val="25000"/>
                            </a:schemeClr>
                          </a:solidFill>
                          <a:latin typeface="+mn-ea"/>
                        </a:rPr>
                        <a:t>결제수단</a:t>
                      </a:r>
                      <a:endParaRPr lang="ko-KR" altLang="en-US" sz="800" dirty="0">
                        <a:solidFill>
                          <a:schemeClr val="tx1">
                            <a:lumMod val="75000"/>
                            <a:lumOff val="25000"/>
                          </a:schemeClr>
                        </a:solidFill>
                        <a:latin typeface="+mn-ea"/>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실시간계좌이체</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에스크로</a:t>
                      </a:r>
                      <a:r>
                        <a:rPr lang="en-US" altLang="ko-KR" sz="800" dirty="0" smtClean="0">
                          <a:solidFill>
                            <a:schemeClr val="tx1">
                              <a:lumMod val="75000"/>
                              <a:lumOff val="25000"/>
                            </a:schemeClr>
                          </a:solidFill>
                          <a:latin typeface="+mn-ea"/>
                        </a:rPr>
                        <a:t>) </a:t>
                      </a:r>
                      <a:r>
                        <a:rPr lang="ko-KR" altLang="en-US" sz="800" dirty="0" smtClean="0">
                          <a:solidFill>
                            <a:schemeClr val="tx1">
                              <a:lumMod val="75000"/>
                              <a:lumOff val="25000"/>
                            </a:schemeClr>
                          </a:solidFill>
                          <a:latin typeface="+mn-ea"/>
                        </a:rPr>
                        <a:t>국민은행</a:t>
                      </a:r>
                      <a:endParaRPr lang="en-US" altLang="ko-KR" sz="800" dirty="0" smtClean="0">
                        <a:solidFill>
                          <a:schemeClr val="tx1">
                            <a:lumMod val="75000"/>
                            <a:lumOff val="25000"/>
                          </a:schemeClr>
                        </a:solidFill>
                        <a:latin typeface="+mn-ea"/>
                      </a:endParaRP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결제일시</a:t>
                      </a:r>
                      <a:r>
                        <a:rPr lang="en-US" altLang="ko-KR" sz="800" dirty="0" smtClean="0">
                          <a:solidFill>
                            <a:schemeClr val="tx1">
                              <a:lumMod val="75000"/>
                              <a:lumOff val="25000"/>
                            </a:schemeClr>
                          </a:solidFill>
                          <a:latin typeface="+mn-ea"/>
                        </a:rPr>
                        <a:t>: 2024.04.18</a:t>
                      </a:r>
                      <a:r>
                        <a:rPr lang="ko-KR" altLang="en-US" sz="800" dirty="0" smtClean="0">
                          <a:solidFill>
                            <a:schemeClr val="tx1">
                              <a:lumMod val="75000"/>
                              <a:lumOff val="25000"/>
                            </a:schemeClr>
                          </a:solidFill>
                          <a:latin typeface="+mn-ea"/>
                        </a:rPr>
                        <a:t> </a:t>
                      </a:r>
                      <a:r>
                        <a:rPr lang="en-US" altLang="ko-KR" sz="800" dirty="0" smtClean="0">
                          <a:solidFill>
                            <a:schemeClr val="tx1">
                              <a:lumMod val="75000"/>
                              <a:lumOff val="25000"/>
                            </a:schemeClr>
                          </a:solidFill>
                          <a:latin typeface="+mn-ea"/>
                        </a:rPr>
                        <a:t>16:27</a:t>
                      </a: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799234"/>
                  </a:ext>
                </a:extLst>
              </a:tr>
            </a:tbl>
          </a:graphicData>
        </a:graphic>
      </p:graphicFrame>
      <p:sp>
        <p:nvSpPr>
          <p:cNvPr id="31" name="TextBox 30"/>
          <p:cNvSpPr txBox="1"/>
          <p:nvPr/>
        </p:nvSpPr>
        <p:spPr>
          <a:xfrm>
            <a:off x="9009915" y="3616904"/>
            <a:ext cx="939681" cy="215444"/>
          </a:xfrm>
          <a:prstGeom prst="rect">
            <a:avLst/>
          </a:prstGeom>
          <a:noFill/>
        </p:spPr>
        <p:txBody>
          <a:bodyPr wrap="none" rtlCol="0">
            <a:spAutoFit/>
          </a:bodyPr>
          <a:lstStyle/>
          <a:p>
            <a:r>
              <a:rPr lang="ko-KR" altLang="en-US" sz="800" dirty="0" smtClean="0">
                <a:solidFill>
                  <a:srgbClr val="0070C0"/>
                </a:solidFill>
              </a:rPr>
              <a:t>실시간 계좌이체</a:t>
            </a:r>
            <a:endParaRPr lang="ko-KR" altLang="en-US" sz="800" dirty="0">
              <a:solidFill>
                <a:srgbClr val="0070C0"/>
              </a:solidFill>
            </a:endParaRPr>
          </a:p>
        </p:txBody>
      </p:sp>
      <p:sp>
        <p:nvSpPr>
          <p:cNvPr id="32" name="TextBox 31"/>
          <p:cNvSpPr txBox="1"/>
          <p:nvPr/>
        </p:nvSpPr>
        <p:spPr>
          <a:xfrm>
            <a:off x="9031745" y="4417117"/>
            <a:ext cx="843501" cy="215444"/>
          </a:xfrm>
          <a:prstGeom prst="rect">
            <a:avLst/>
          </a:prstGeom>
          <a:noFill/>
        </p:spPr>
        <p:txBody>
          <a:bodyPr wrap="none" rtlCol="0">
            <a:spAutoFit/>
          </a:bodyPr>
          <a:lstStyle/>
          <a:p>
            <a:r>
              <a:rPr lang="ko-KR" altLang="en-US" sz="800" dirty="0" smtClean="0">
                <a:solidFill>
                  <a:srgbClr val="0070C0"/>
                </a:solidFill>
              </a:rPr>
              <a:t>신용카드</a:t>
            </a:r>
            <a:r>
              <a:rPr lang="en-US" altLang="ko-KR" sz="800" dirty="0" smtClean="0">
                <a:solidFill>
                  <a:srgbClr val="0070C0"/>
                </a:solidFill>
              </a:rPr>
              <a:t>_</a:t>
            </a:r>
            <a:r>
              <a:rPr lang="ko-KR" altLang="en-US" sz="800" dirty="0" smtClean="0">
                <a:solidFill>
                  <a:srgbClr val="0070C0"/>
                </a:solidFill>
              </a:rPr>
              <a:t>할부</a:t>
            </a:r>
            <a:endParaRPr lang="ko-KR" altLang="en-US" sz="800" dirty="0">
              <a:solidFill>
                <a:srgbClr val="0070C0"/>
              </a:solidFill>
            </a:endParaRPr>
          </a:p>
        </p:txBody>
      </p:sp>
      <p:graphicFrame>
        <p:nvGraphicFramePr>
          <p:cNvPr id="33" name="표 32"/>
          <p:cNvGraphicFramePr>
            <a:graphicFrameLocks noGrp="1"/>
          </p:cNvGraphicFramePr>
          <p:nvPr>
            <p:extLst>
              <p:ext uri="{D42A27DB-BD31-4B8C-83A1-F6EECF244321}">
                <p14:modId xmlns:p14="http://schemas.microsoft.com/office/powerpoint/2010/main" val="2539150811"/>
              </p:ext>
            </p:extLst>
          </p:nvPr>
        </p:nvGraphicFramePr>
        <p:xfrm>
          <a:off x="9136736" y="5223905"/>
          <a:ext cx="2880320" cy="335280"/>
        </p:xfrm>
        <a:graphic>
          <a:graphicData uri="http://schemas.openxmlformats.org/drawingml/2006/table">
            <a:tbl>
              <a:tblPr firstRow="1" bandRow="1">
                <a:tableStyleId>{2D5ABB26-0587-4C30-8999-92F81FD0307C}</a:tableStyleId>
              </a:tblPr>
              <a:tblGrid>
                <a:gridCol w="625793">
                  <a:extLst>
                    <a:ext uri="{9D8B030D-6E8A-4147-A177-3AD203B41FA5}">
                      <a16:colId xmlns:a16="http://schemas.microsoft.com/office/drawing/2014/main" val="266112880"/>
                    </a:ext>
                  </a:extLst>
                </a:gridCol>
                <a:gridCol w="2254527">
                  <a:extLst>
                    <a:ext uri="{9D8B030D-6E8A-4147-A177-3AD203B41FA5}">
                      <a16:colId xmlns:a16="http://schemas.microsoft.com/office/drawing/2014/main" val="2307568889"/>
                    </a:ext>
                  </a:extLst>
                </a:gridCol>
              </a:tblGrid>
              <a:tr h="285936">
                <a:tc>
                  <a:txBody>
                    <a:bodyPr/>
                    <a:lstStyle/>
                    <a:p>
                      <a:r>
                        <a:rPr lang="ko-KR" altLang="en-US" sz="800" dirty="0" smtClean="0">
                          <a:solidFill>
                            <a:schemeClr val="tx1">
                              <a:lumMod val="75000"/>
                              <a:lumOff val="25000"/>
                            </a:schemeClr>
                          </a:solidFill>
                          <a:latin typeface="+mn-ea"/>
                        </a:rPr>
                        <a:t>결제수단</a:t>
                      </a:r>
                      <a:endParaRPr lang="ko-KR" altLang="en-US" sz="800" dirty="0">
                        <a:solidFill>
                          <a:schemeClr val="tx1">
                            <a:lumMod val="75000"/>
                            <a:lumOff val="25000"/>
                          </a:schemeClr>
                        </a:solidFill>
                        <a:latin typeface="+mn-ea"/>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lumMod val="75000"/>
                              <a:lumOff val="25000"/>
                            </a:schemeClr>
                          </a:solidFill>
                          <a:latin typeface="+mn-ea"/>
                        </a:rPr>
                        <a:t>신용카드 롯데카드</a:t>
                      </a:r>
                      <a:r>
                        <a:rPr lang="en-US" altLang="ko-KR" sz="800" dirty="0" smtClean="0">
                          <a:solidFill>
                            <a:schemeClr val="tx1">
                              <a:lumMod val="75000"/>
                              <a:lumOff val="25000"/>
                            </a:schemeClr>
                          </a:solidFill>
                          <a:latin typeface="+mn-ea"/>
                        </a:rPr>
                        <a:t>(</a:t>
                      </a:r>
                      <a:r>
                        <a:rPr lang="ko-KR" altLang="en-US" sz="800" dirty="0" err="1" smtClean="0">
                          <a:solidFill>
                            <a:schemeClr val="tx1">
                              <a:lumMod val="75000"/>
                              <a:lumOff val="25000"/>
                            </a:schemeClr>
                          </a:solidFill>
                          <a:latin typeface="+mn-ea"/>
                        </a:rPr>
                        <a:t>할부형태</a:t>
                      </a:r>
                      <a:r>
                        <a:rPr lang="en-US" altLang="ko-KR" sz="800" dirty="0" smtClean="0">
                          <a:solidFill>
                            <a:schemeClr val="tx1">
                              <a:lumMod val="75000"/>
                              <a:lumOff val="25000"/>
                            </a:schemeClr>
                          </a:solidFill>
                          <a:latin typeface="+mn-ea"/>
                        </a:rPr>
                        <a:t>: </a:t>
                      </a:r>
                      <a:r>
                        <a:rPr lang="ko-KR" altLang="en-US" sz="800" dirty="0" smtClean="0">
                          <a:solidFill>
                            <a:schemeClr val="tx1">
                              <a:lumMod val="75000"/>
                              <a:lumOff val="25000"/>
                            </a:schemeClr>
                          </a:solidFill>
                          <a:latin typeface="+mn-ea"/>
                        </a:rPr>
                        <a:t>일시불</a:t>
                      </a:r>
                      <a:r>
                        <a:rPr lang="en-US" altLang="ko-KR" sz="800" dirty="0" smtClean="0">
                          <a:solidFill>
                            <a:schemeClr val="tx1">
                              <a:lumMod val="75000"/>
                              <a:lumOff val="25000"/>
                            </a:schemeClr>
                          </a:solidFill>
                          <a:latin typeface="+mn-ea"/>
                        </a:rPr>
                        <a:t>)</a:t>
                      </a:r>
                    </a:p>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결제일시</a:t>
                      </a:r>
                      <a:r>
                        <a:rPr lang="en-US" altLang="ko-KR" sz="800" dirty="0" smtClean="0">
                          <a:solidFill>
                            <a:schemeClr val="tx1">
                              <a:lumMod val="75000"/>
                              <a:lumOff val="25000"/>
                            </a:schemeClr>
                          </a:solidFill>
                          <a:latin typeface="+mn-ea"/>
                        </a:rPr>
                        <a:t>: 2024.04.18</a:t>
                      </a:r>
                      <a:r>
                        <a:rPr lang="ko-KR" altLang="en-US" sz="800" dirty="0" smtClean="0">
                          <a:solidFill>
                            <a:schemeClr val="tx1">
                              <a:lumMod val="75000"/>
                              <a:lumOff val="25000"/>
                            </a:schemeClr>
                          </a:solidFill>
                          <a:latin typeface="+mn-ea"/>
                        </a:rPr>
                        <a:t> </a:t>
                      </a:r>
                      <a:r>
                        <a:rPr lang="en-US" altLang="ko-KR" sz="800" dirty="0" smtClean="0">
                          <a:solidFill>
                            <a:schemeClr val="tx1">
                              <a:lumMod val="75000"/>
                              <a:lumOff val="25000"/>
                            </a:schemeClr>
                          </a:solidFill>
                          <a:latin typeface="+mn-ea"/>
                        </a:rPr>
                        <a:t>16:27</a:t>
                      </a: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799234"/>
                  </a:ext>
                </a:extLst>
              </a:tr>
            </a:tbl>
          </a:graphicData>
        </a:graphic>
      </p:graphicFrame>
      <p:sp>
        <p:nvSpPr>
          <p:cNvPr id="34" name="TextBox 33"/>
          <p:cNvSpPr txBox="1"/>
          <p:nvPr/>
        </p:nvSpPr>
        <p:spPr>
          <a:xfrm>
            <a:off x="9037860" y="5000531"/>
            <a:ext cx="946093" cy="215444"/>
          </a:xfrm>
          <a:prstGeom prst="rect">
            <a:avLst/>
          </a:prstGeom>
          <a:noFill/>
        </p:spPr>
        <p:txBody>
          <a:bodyPr wrap="none" rtlCol="0">
            <a:spAutoFit/>
          </a:bodyPr>
          <a:lstStyle/>
          <a:p>
            <a:r>
              <a:rPr lang="ko-KR" altLang="en-US" sz="800" dirty="0" smtClean="0">
                <a:solidFill>
                  <a:srgbClr val="0070C0"/>
                </a:solidFill>
              </a:rPr>
              <a:t>신용카드</a:t>
            </a:r>
            <a:r>
              <a:rPr lang="en-US" altLang="ko-KR" sz="800" dirty="0" smtClean="0">
                <a:solidFill>
                  <a:srgbClr val="0070C0"/>
                </a:solidFill>
              </a:rPr>
              <a:t>_</a:t>
            </a:r>
            <a:r>
              <a:rPr lang="ko-KR" altLang="en-US" sz="800" dirty="0" smtClean="0">
                <a:solidFill>
                  <a:srgbClr val="0070C0"/>
                </a:solidFill>
              </a:rPr>
              <a:t>일시불</a:t>
            </a:r>
            <a:endParaRPr lang="ko-KR" altLang="en-US" sz="800" dirty="0">
              <a:solidFill>
                <a:srgbClr val="0070C0"/>
              </a:solidFill>
            </a:endParaRPr>
          </a:p>
        </p:txBody>
      </p:sp>
      <p:graphicFrame>
        <p:nvGraphicFramePr>
          <p:cNvPr id="35" name="표 34"/>
          <p:cNvGraphicFramePr>
            <a:graphicFrameLocks noGrp="1"/>
          </p:cNvGraphicFramePr>
          <p:nvPr>
            <p:extLst>
              <p:ext uri="{D42A27DB-BD31-4B8C-83A1-F6EECF244321}">
                <p14:modId xmlns:p14="http://schemas.microsoft.com/office/powerpoint/2010/main" val="1019024047"/>
              </p:ext>
            </p:extLst>
          </p:nvPr>
        </p:nvGraphicFramePr>
        <p:xfrm>
          <a:off x="9155569" y="5971236"/>
          <a:ext cx="2880321" cy="285936"/>
        </p:xfrm>
        <a:graphic>
          <a:graphicData uri="http://schemas.openxmlformats.org/drawingml/2006/table">
            <a:tbl>
              <a:tblPr firstRow="1" bandRow="1">
                <a:tableStyleId>{2D5ABB26-0587-4C30-8999-92F81FD0307C}</a:tableStyleId>
              </a:tblPr>
              <a:tblGrid>
                <a:gridCol w="625793">
                  <a:extLst>
                    <a:ext uri="{9D8B030D-6E8A-4147-A177-3AD203B41FA5}">
                      <a16:colId xmlns:a16="http://schemas.microsoft.com/office/drawing/2014/main" val="266112880"/>
                    </a:ext>
                  </a:extLst>
                </a:gridCol>
                <a:gridCol w="2254528">
                  <a:extLst>
                    <a:ext uri="{9D8B030D-6E8A-4147-A177-3AD203B41FA5}">
                      <a16:colId xmlns:a16="http://schemas.microsoft.com/office/drawing/2014/main" val="2307568889"/>
                    </a:ext>
                  </a:extLst>
                </a:gridCol>
              </a:tblGrid>
              <a:tr h="285936">
                <a:tc>
                  <a:txBody>
                    <a:bodyPr/>
                    <a:lstStyle/>
                    <a:p>
                      <a:r>
                        <a:rPr lang="ko-KR" altLang="en-US" sz="800" dirty="0" smtClean="0">
                          <a:solidFill>
                            <a:schemeClr val="tx1">
                              <a:lumMod val="75000"/>
                              <a:lumOff val="25000"/>
                            </a:schemeClr>
                          </a:solidFill>
                          <a:latin typeface="+mn-ea"/>
                        </a:rPr>
                        <a:t>결제수단</a:t>
                      </a:r>
                      <a:endParaRPr lang="ko-KR" altLang="en-US" sz="800" dirty="0">
                        <a:solidFill>
                          <a:schemeClr val="tx1">
                            <a:lumMod val="75000"/>
                            <a:lumOff val="25000"/>
                          </a:schemeClr>
                        </a:solidFill>
                        <a:latin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네이버페이</a:t>
                      </a: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799234"/>
                  </a:ext>
                </a:extLst>
              </a:tr>
            </a:tbl>
          </a:graphicData>
        </a:graphic>
      </p:graphicFrame>
      <p:sp>
        <p:nvSpPr>
          <p:cNvPr id="36" name="TextBox 35"/>
          <p:cNvSpPr txBox="1"/>
          <p:nvPr/>
        </p:nvSpPr>
        <p:spPr>
          <a:xfrm>
            <a:off x="9034864" y="5762510"/>
            <a:ext cx="1269899" cy="215444"/>
          </a:xfrm>
          <a:prstGeom prst="rect">
            <a:avLst/>
          </a:prstGeom>
          <a:noFill/>
        </p:spPr>
        <p:txBody>
          <a:bodyPr wrap="none" rtlCol="0">
            <a:spAutoFit/>
          </a:bodyPr>
          <a:lstStyle/>
          <a:p>
            <a:r>
              <a:rPr lang="ko-KR" altLang="en-US" sz="800" dirty="0" err="1" smtClean="0">
                <a:solidFill>
                  <a:srgbClr val="0070C0"/>
                </a:solidFill>
              </a:rPr>
              <a:t>네이버페이</a:t>
            </a:r>
            <a:r>
              <a:rPr lang="en-US" altLang="ko-KR" sz="800" dirty="0" smtClean="0">
                <a:solidFill>
                  <a:srgbClr val="0070C0"/>
                </a:solidFill>
              </a:rPr>
              <a:t>, </a:t>
            </a:r>
            <a:r>
              <a:rPr lang="ko-KR" altLang="en-US" sz="800" dirty="0" err="1" smtClean="0">
                <a:solidFill>
                  <a:srgbClr val="0070C0"/>
                </a:solidFill>
              </a:rPr>
              <a:t>뷰티포인트</a:t>
            </a:r>
            <a:endParaRPr lang="ko-KR" altLang="en-US" sz="800" dirty="0">
              <a:solidFill>
                <a:srgbClr val="0070C0"/>
              </a:solidFill>
            </a:endParaRPr>
          </a:p>
        </p:txBody>
      </p:sp>
      <p:graphicFrame>
        <p:nvGraphicFramePr>
          <p:cNvPr id="37" name="표 36"/>
          <p:cNvGraphicFramePr>
            <a:graphicFrameLocks noGrp="1"/>
          </p:cNvGraphicFramePr>
          <p:nvPr>
            <p:extLst>
              <p:ext uri="{D42A27DB-BD31-4B8C-83A1-F6EECF244321}">
                <p14:modId xmlns:p14="http://schemas.microsoft.com/office/powerpoint/2010/main" val="186786907"/>
              </p:ext>
            </p:extLst>
          </p:nvPr>
        </p:nvGraphicFramePr>
        <p:xfrm>
          <a:off x="9155569" y="6311416"/>
          <a:ext cx="2880321" cy="285936"/>
        </p:xfrm>
        <a:graphic>
          <a:graphicData uri="http://schemas.openxmlformats.org/drawingml/2006/table">
            <a:tbl>
              <a:tblPr firstRow="1" bandRow="1">
                <a:tableStyleId>{2D5ABB26-0587-4C30-8999-92F81FD0307C}</a:tableStyleId>
              </a:tblPr>
              <a:tblGrid>
                <a:gridCol w="625793">
                  <a:extLst>
                    <a:ext uri="{9D8B030D-6E8A-4147-A177-3AD203B41FA5}">
                      <a16:colId xmlns:a16="http://schemas.microsoft.com/office/drawing/2014/main" val="266112880"/>
                    </a:ext>
                  </a:extLst>
                </a:gridCol>
                <a:gridCol w="2254528">
                  <a:extLst>
                    <a:ext uri="{9D8B030D-6E8A-4147-A177-3AD203B41FA5}">
                      <a16:colId xmlns:a16="http://schemas.microsoft.com/office/drawing/2014/main" val="2307568889"/>
                    </a:ext>
                  </a:extLst>
                </a:gridCol>
              </a:tblGrid>
              <a:tr h="285936">
                <a:tc>
                  <a:txBody>
                    <a:bodyPr/>
                    <a:lstStyle/>
                    <a:p>
                      <a:r>
                        <a:rPr lang="ko-KR" altLang="en-US" sz="800" dirty="0" smtClean="0">
                          <a:solidFill>
                            <a:schemeClr val="tx1">
                              <a:lumMod val="75000"/>
                              <a:lumOff val="25000"/>
                            </a:schemeClr>
                          </a:solidFill>
                          <a:latin typeface="+mn-ea"/>
                        </a:rPr>
                        <a:t>결제수단</a:t>
                      </a:r>
                      <a:endParaRPr lang="ko-KR" altLang="en-US" sz="800" dirty="0">
                        <a:solidFill>
                          <a:schemeClr val="tx1">
                            <a:lumMod val="75000"/>
                            <a:lumOff val="25000"/>
                          </a:schemeClr>
                        </a:solidFill>
                        <a:latin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뷰티포인트</a:t>
                      </a: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799234"/>
                  </a:ext>
                </a:extLst>
              </a:tr>
            </a:tbl>
          </a:graphicData>
        </a:graphic>
      </p:graphicFrame>
      <p:sp>
        <p:nvSpPr>
          <p:cNvPr id="38" name="Oval 611">
            <a:extLst>
              <a:ext uri="{FF2B5EF4-FFF2-40B4-BE49-F238E27FC236}">
                <a16:creationId xmlns:a16="http://schemas.microsoft.com/office/drawing/2014/main" id="{8A3723C9-7A64-4677-9B95-EBFFA02C0DC4}"/>
              </a:ext>
            </a:extLst>
          </p:cNvPr>
          <p:cNvSpPr>
            <a:spLocks noChangeArrowheads="1"/>
          </p:cNvSpPr>
          <p:nvPr/>
        </p:nvSpPr>
        <p:spPr bwMode="auto">
          <a:xfrm>
            <a:off x="8894345" y="35793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6-2</a:t>
            </a:r>
            <a:endParaRPr lang="en-US" altLang="ko-KR" sz="800" b="1" kern="0" dirty="0">
              <a:solidFill>
                <a:sysClr val="window" lastClr="FFFFFF"/>
              </a:solidFill>
              <a:latin typeface="맑은 고딕"/>
              <a:ea typeface="맑은 고딕"/>
            </a:endParaRPr>
          </a:p>
        </p:txBody>
      </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8914597" y="44070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6-3</a:t>
            </a:r>
            <a:endParaRPr lang="en-US" altLang="ko-KR" sz="800" b="1" kern="0" dirty="0">
              <a:solidFill>
                <a:sysClr val="window" lastClr="FFFFFF"/>
              </a:solidFill>
              <a:latin typeface="맑은 고딕"/>
              <a:ea typeface="맑은 고딕"/>
            </a:endParaRPr>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8937704" y="580845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6-4</a:t>
            </a:r>
            <a:endParaRPr lang="en-US" altLang="ko-KR" sz="800" b="1" kern="0" dirty="0">
              <a:solidFill>
                <a:sysClr val="window" lastClr="FFFFFF"/>
              </a:solidFill>
              <a:latin typeface="맑은 고딕"/>
              <a:ea typeface="맑은 고딕"/>
            </a:endParaRPr>
          </a:p>
        </p:txBody>
      </p:sp>
      <p:grpSp>
        <p:nvGrpSpPr>
          <p:cNvPr id="41" name="그룹 40"/>
          <p:cNvGrpSpPr/>
          <p:nvPr/>
        </p:nvGrpSpPr>
        <p:grpSpPr>
          <a:xfrm>
            <a:off x="3028231" y="5422146"/>
            <a:ext cx="2964444" cy="339208"/>
            <a:chOff x="1088731" y="6032083"/>
            <a:chExt cx="2691310" cy="339208"/>
          </a:xfrm>
        </p:grpSpPr>
        <p:sp>
          <p:nvSpPr>
            <p:cNvPr id="42" name="모서리가 둥근 직사각형 265">
              <a:extLst>
                <a:ext uri="{FF2B5EF4-FFF2-40B4-BE49-F238E27FC236}">
                  <a16:creationId xmlns:a16="http://schemas.microsoft.com/office/drawing/2014/main" id="{31616FFB-3FF0-C846-C1A8-366204588010}"/>
                </a:ext>
              </a:extLst>
            </p:cNvPr>
            <p:cNvSpPr/>
            <p:nvPr/>
          </p:nvSpPr>
          <p:spPr>
            <a:xfrm>
              <a:off x="2440035" y="6033353"/>
              <a:ext cx="134000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chemeClr val="bg1"/>
                  </a:solidFill>
                </a:rPr>
                <a:t>마이페이지</a:t>
              </a:r>
              <a:endParaRPr lang="ko-KR" altLang="en-US" sz="800" b="1" dirty="0">
                <a:solidFill>
                  <a:schemeClr val="bg1"/>
                </a:solidFill>
              </a:endParaRPr>
            </a:p>
          </p:txBody>
        </p:sp>
        <p:sp>
          <p:nvSpPr>
            <p:cNvPr id="43" name="모서리가 둥근 직사각형 265">
              <a:extLst>
                <a:ext uri="{FF2B5EF4-FFF2-40B4-BE49-F238E27FC236}">
                  <a16:creationId xmlns:a16="http://schemas.microsoft.com/office/drawing/2014/main" id="{31616FFB-3FF0-C846-C1A8-366204588010}"/>
                </a:ext>
              </a:extLst>
            </p:cNvPr>
            <p:cNvSpPr/>
            <p:nvPr/>
          </p:nvSpPr>
          <p:spPr>
            <a:xfrm>
              <a:off x="1088731" y="6032083"/>
              <a:ext cx="13403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홈</a:t>
              </a:r>
              <a:endParaRPr lang="ko-KR" altLang="en-US" sz="800" b="1" dirty="0">
                <a:solidFill>
                  <a:schemeClr val="bg1"/>
                </a:solidFill>
              </a:endParaRPr>
            </a:p>
          </p:txBody>
        </p:sp>
      </p:grpSp>
      <p:sp>
        <p:nvSpPr>
          <p:cNvPr id="44" name="Oval 611">
            <a:extLst>
              <a:ext uri="{FF2B5EF4-FFF2-40B4-BE49-F238E27FC236}">
                <a16:creationId xmlns:a16="http://schemas.microsoft.com/office/drawing/2014/main" id="{8A3723C9-7A64-4677-9B95-EBFFA02C0DC4}"/>
              </a:ext>
            </a:extLst>
          </p:cNvPr>
          <p:cNvSpPr>
            <a:spLocks noChangeArrowheads="1"/>
          </p:cNvSpPr>
          <p:nvPr/>
        </p:nvSpPr>
        <p:spPr bwMode="auto">
          <a:xfrm>
            <a:off x="2940157" y="541271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45" name="Oval 611">
            <a:extLst>
              <a:ext uri="{FF2B5EF4-FFF2-40B4-BE49-F238E27FC236}">
                <a16:creationId xmlns:a16="http://schemas.microsoft.com/office/drawing/2014/main" id="{8A3723C9-7A64-4677-9B95-EBFFA02C0DC4}"/>
              </a:ext>
            </a:extLst>
          </p:cNvPr>
          <p:cNvSpPr>
            <a:spLocks noChangeArrowheads="1"/>
          </p:cNvSpPr>
          <p:nvPr/>
        </p:nvSpPr>
        <p:spPr bwMode="auto">
          <a:xfrm>
            <a:off x="4466675" y="543838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137031" y="90872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204160" y="11635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6-1</a:t>
            </a:r>
            <a:endParaRPr lang="en-US" altLang="ko-KR" sz="800" b="1" kern="0" dirty="0">
              <a:solidFill>
                <a:sysClr val="window" lastClr="FFFFFF"/>
              </a:solidFill>
              <a:latin typeface="맑은 고딕"/>
              <a:ea typeface="맑은 고딕"/>
            </a:endParaRPr>
          </a:p>
        </p:txBody>
      </p:sp>
      <p:graphicFrame>
        <p:nvGraphicFramePr>
          <p:cNvPr id="49" name="표 48"/>
          <p:cNvGraphicFramePr>
            <a:graphicFrameLocks noGrp="1"/>
          </p:cNvGraphicFramePr>
          <p:nvPr>
            <p:extLst>
              <p:ext uri="{D42A27DB-BD31-4B8C-83A1-F6EECF244321}">
                <p14:modId xmlns:p14="http://schemas.microsoft.com/office/powerpoint/2010/main" val="18419099"/>
              </p:ext>
            </p:extLst>
          </p:nvPr>
        </p:nvGraphicFramePr>
        <p:xfrm>
          <a:off x="280278" y="4208388"/>
          <a:ext cx="8383224" cy="975360"/>
        </p:xfrm>
        <a:graphic>
          <a:graphicData uri="http://schemas.openxmlformats.org/drawingml/2006/table">
            <a:tbl>
              <a:tblPr firstRow="1" bandRow="1">
                <a:tableStyleId>{2D5ABB26-0587-4C30-8999-92F81FD0307C}</a:tableStyleId>
              </a:tblPr>
              <a:tblGrid>
                <a:gridCol w="3769117">
                  <a:extLst>
                    <a:ext uri="{9D8B030D-6E8A-4147-A177-3AD203B41FA5}">
                      <a16:colId xmlns:a16="http://schemas.microsoft.com/office/drawing/2014/main" val="1911955933"/>
                    </a:ext>
                  </a:extLst>
                </a:gridCol>
                <a:gridCol w="4614107">
                  <a:extLst>
                    <a:ext uri="{9D8B030D-6E8A-4147-A177-3AD203B41FA5}">
                      <a16:colId xmlns:a16="http://schemas.microsoft.com/office/drawing/2014/main" val="3492937783"/>
                    </a:ext>
                  </a:extLst>
                </a:gridCol>
              </a:tblGrid>
              <a:tr h="302130">
                <a:tc>
                  <a:txBody>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ko-KR" altLang="en-US" sz="800" b="0" i="0" u="none" strike="noStrike" kern="1200" cap="none" spc="0" normalizeH="0" baseline="0" noProof="0" dirty="0" err="1" smtClean="0">
                          <a:ln>
                            <a:noFill/>
                          </a:ln>
                          <a:solidFill>
                            <a:prstClr val="black">
                              <a:lumMod val="65000"/>
                              <a:lumOff val="35000"/>
                            </a:prstClr>
                          </a:solidFill>
                          <a:effectLst/>
                          <a:uLnTx/>
                          <a:uFillTx/>
                          <a:latin typeface="+mn-lt"/>
                          <a:ea typeface="+mn-ea"/>
                          <a:cs typeface="+mn-cs"/>
                        </a:rPr>
                        <a:t>뷰티포인트</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 혜택</a:t>
                      </a:r>
                      <a:endParaRPr kumimoji="0" lang="ko-KR" altLang="en-US" sz="8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L="144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lumMod val="65000"/>
                              <a:lumOff val="35000"/>
                            </a:prstClr>
                          </a:solidFill>
                          <a:effectLst/>
                          <a:uLnTx/>
                          <a:uFillTx/>
                          <a:latin typeface="+mn-lt"/>
                          <a:ea typeface="+mn-ea"/>
                          <a:cs typeface="+mn-cs"/>
                        </a:rPr>
                        <a:t>3,090P</a:t>
                      </a:r>
                      <a:endParaRPr kumimoji="0" lang="ko-KR" altLang="en-US" sz="800" b="1"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937131484"/>
                  </a:ext>
                </a:extLst>
              </a:tr>
              <a:tr h="161103">
                <a:tc>
                  <a:txBody>
                    <a:bodyPr/>
                    <a:lstStyle/>
                    <a:p>
                      <a:r>
                        <a:rPr lang="ko-KR" altLang="en-US" sz="800" dirty="0" err="1" smtClean="0">
                          <a:solidFill>
                            <a:schemeClr val="tx1">
                              <a:lumMod val="50000"/>
                              <a:lumOff val="50000"/>
                            </a:schemeClr>
                          </a:solidFill>
                        </a:rPr>
                        <a:t>ㄴ기본적립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r"/>
                      <a:r>
                        <a:rPr lang="en-US" altLang="ko-KR" sz="800" dirty="0" smtClean="0">
                          <a:solidFill>
                            <a:schemeClr val="tx1">
                              <a:lumMod val="50000"/>
                              <a:lumOff val="50000"/>
                            </a:schemeClr>
                          </a:solidFill>
                        </a:rPr>
                        <a:t>+ 490P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93783127"/>
                  </a:ext>
                </a:extLst>
              </a:tr>
              <a:tr h="161103">
                <a:tc>
                  <a:txBody>
                    <a:bodyPr/>
                    <a:lstStyle/>
                    <a:p>
                      <a:r>
                        <a:rPr lang="ko-KR" altLang="en-US" sz="800" dirty="0" err="1" smtClean="0">
                          <a:solidFill>
                            <a:schemeClr val="tx1">
                              <a:lumMod val="50000"/>
                              <a:lumOff val="50000"/>
                            </a:schemeClr>
                          </a:solidFill>
                        </a:rPr>
                        <a:t>ㄴ이벤트적립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+ 2,000P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254862205"/>
                  </a:ext>
                </a:extLst>
              </a:tr>
              <a:tr h="1922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50000"/>
                              <a:lumOff val="50000"/>
                            </a:schemeClr>
                          </a:solidFill>
                        </a:rPr>
                        <a:t>ㄴ리뷰적립</a:t>
                      </a:r>
                      <a:endParaRPr lang="en-US" altLang="ko-KR" sz="800" dirty="0" smtClean="0">
                        <a:solidFill>
                          <a:schemeClr val="tx1">
                            <a:lumMod val="50000"/>
                            <a:lumOff val="50000"/>
                          </a:schemeClr>
                        </a:solidFill>
                      </a:endParaRPr>
                    </a:p>
                  </a:txBody>
                  <a:tcPr marL="21600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50000"/>
                              <a:lumOff val="50000"/>
                            </a:schemeClr>
                          </a:solidFill>
                        </a:rPr>
                        <a:t>+ 600P</a:t>
                      </a:r>
                    </a:p>
                  </a:txBody>
                  <a:tcPr marR="14400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451226364"/>
                  </a:ext>
                </a:extLst>
              </a:tr>
            </a:tbl>
          </a:graphicData>
        </a:graphic>
      </p:graphicFrame>
      <p:sp>
        <p:nvSpPr>
          <p:cNvPr id="18" name="타원 17"/>
          <p:cNvSpPr/>
          <p:nvPr/>
        </p:nvSpPr>
        <p:spPr>
          <a:xfrm>
            <a:off x="1209470" y="4353702"/>
            <a:ext cx="112143" cy="11214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a:t>
            </a:r>
            <a:endParaRPr lang="ko-KR" altLang="en-US" sz="900" dirty="0"/>
          </a:p>
        </p:txBody>
      </p:sp>
      <p:sp>
        <p:nvSpPr>
          <p:cNvPr id="27" name="직사각형 26"/>
          <p:cNvSpPr/>
          <p:nvPr/>
        </p:nvSpPr>
        <p:spPr>
          <a:xfrm>
            <a:off x="9953410" y="19690"/>
            <a:ext cx="2219539" cy="596772"/>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V0.74 240520</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bg1"/>
                </a:solidFill>
                <a:latin typeface="+mn-ea"/>
              </a:rPr>
              <a:t>결제정보의</a:t>
            </a:r>
            <a:r>
              <a:rPr kumimoji="1" lang="ko-KR" altLang="en-US" sz="800" dirty="0" smtClean="0">
                <a:solidFill>
                  <a:schemeClr val="bg1"/>
                </a:solidFill>
                <a:latin typeface="+mn-ea"/>
              </a:rPr>
              <a:t> </a:t>
            </a:r>
            <a:r>
              <a:rPr kumimoji="1" lang="ko-KR" altLang="en-US" sz="800" dirty="0" err="1" smtClean="0">
                <a:solidFill>
                  <a:schemeClr val="bg1"/>
                </a:solidFill>
                <a:latin typeface="+mn-ea"/>
              </a:rPr>
              <a:t>결제일시</a:t>
            </a:r>
            <a:r>
              <a:rPr kumimoji="1" lang="ko-KR" altLang="en-US" sz="800" dirty="0" smtClean="0">
                <a:solidFill>
                  <a:schemeClr val="bg1"/>
                </a:solidFill>
                <a:latin typeface="+mn-ea"/>
              </a:rPr>
              <a:t> 출력 형태 수정</a:t>
            </a:r>
            <a:r>
              <a:rPr kumimoji="1" lang="en-US" altLang="ko-KR" sz="800" dirty="0" smtClean="0">
                <a:solidFill>
                  <a:schemeClr val="bg1"/>
                </a:solidFill>
                <a:latin typeface="+mn-ea"/>
              </a:rPr>
              <a:t>(0516 </a:t>
            </a:r>
            <a:r>
              <a:rPr kumimoji="1" lang="ko-KR" altLang="en-US" sz="800" dirty="0" err="1" smtClean="0">
                <a:solidFill>
                  <a:schemeClr val="bg1"/>
                </a:solidFill>
                <a:latin typeface="+mn-ea"/>
              </a:rPr>
              <a:t>주소희님</a:t>
            </a:r>
            <a:r>
              <a:rPr kumimoji="1" lang="ko-KR" altLang="en-US" sz="800" dirty="0" smtClean="0">
                <a:solidFill>
                  <a:schemeClr val="bg1"/>
                </a:solidFill>
                <a:latin typeface="+mn-ea"/>
              </a:rPr>
              <a:t> 확인</a:t>
            </a:r>
            <a:r>
              <a:rPr kumimoji="1" lang="en-US" altLang="ko-KR" sz="800" dirty="0" smtClean="0">
                <a:solidFill>
                  <a:schemeClr val="bg1"/>
                </a:solidFill>
                <a:latin typeface="+mn-ea"/>
              </a:rPr>
              <a:t>)</a:t>
            </a:r>
            <a:endParaRPr kumimoji="1" lang="en-US" altLang="ko-KR" sz="800" dirty="0">
              <a:solidFill>
                <a:schemeClr val="bg1"/>
              </a:solidFill>
              <a:latin typeface="+mn-ea"/>
            </a:endParaRPr>
          </a:p>
        </p:txBody>
      </p:sp>
    </p:spTree>
    <p:extLst>
      <p:ext uri="{BB962C8B-B14F-4D97-AF65-F5344CB8AC3E}">
        <p14:creationId xmlns:p14="http://schemas.microsoft.com/office/powerpoint/2010/main" val="2490697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주문실패</a:t>
            </a:r>
            <a:endParaRPr lang="ko-KR" altLang="en-US" dirty="0"/>
          </a:p>
        </p:txBody>
      </p:sp>
      <p:sp>
        <p:nvSpPr>
          <p:cNvPr id="6" name="부제목 5"/>
          <p:cNvSpPr>
            <a:spLocks noGrp="1"/>
          </p:cNvSpPr>
          <p:nvPr>
            <p:ph type="subTitle" idx="1"/>
          </p:nvPr>
        </p:nvSpPr>
        <p:spPr/>
        <p:txBody>
          <a:bodyPr/>
          <a:lstStyle/>
          <a:p>
            <a:r>
              <a:rPr lang="en-US" altLang="ko-KR" dirty="0"/>
              <a:t> </a:t>
            </a:r>
            <a:r>
              <a:rPr lang="en-US" altLang="ko-KR" dirty="0" smtClean="0"/>
              <a:t>IN_PC_ORD_01_31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105695681"/>
              </p:ext>
            </p:extLst>
          </p:nvPr>
        </p:nvGraphicFramePr>
        <p:xfrm>
          <a:off x="9000565" y="44624"/>
          <a:ext cx="3152540" cy="104180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0" u="none" kern="1200" baseline="0" dirty="0" err="1" smtClean="0">
                          <a:solidFill>
                            <a:schemeClr val="tx1"/>
                          </a:solidFill>
                          <a:latin typeface="+mn-ea"/>
                          <a:ea typeface="+mn-ea"/>
                          <a:cs typeface="+mn-cs"/>
                        </a:rPr>
                        <a:t>주문실패</a:t>
                      </a:r>
                      <a:r>
                        <a:rPr lang="ko-KR" altLang="en-US" sz="800" b="0" u="none" kern="1200" baseline="0" dirty="0" smtClean="0">
                          <a:solidFill>
                            <a:schemeClr val="tx1"/>
                          </a:solidFill>
                          <a:latin typeface="+mn-ea"/>
                          <a:ea typeface="+mn-ea"/>
                          <a:cs typeface="+mn-cs"/>
                        </a:rPr>
                        <a:t> 시 호출되는 화면</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홈으로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5442240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kern="1200" baseline="0" dirty="0" smtClean="0">
                          <a:solidFill>
                            <a:schemeClr val="tx1"/>
                          </a:solidFill>
                          <a:latin typeface="+mn-ea"/>
                          <a:ea typeface="+mn-ea"/>
                          <a:cs typeface="+mn-cs"/>
                        </a:rPr>
                        <a:t>장바구니</a:t>
                      </a:r>
                      <a:endParaRPr lang="en-US" altLang="ko-KR" sz="800" b="1"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장바구니로 이동</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6904971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52" name="직사각형 51"/>
          <p:cNvSpPr/>
          <p:nvPr/>
        </p:nvSpPr>
        <p:spPr>
          <a:xfrm>
            <a:off x="9960110" y="0"/>
            <a:ext cx="2219539" cy="7000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240422</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화면추가</a:t>
            </a:r>
            <a:endParaRPr kumimoji="1" lang="en-US" altLang="ko-KR" sz="800" dirty="0" smtClean="0">
              <a:solidFill>
                <a:schemeClr val="tx1"/>
              </a:solidFill>
              <a:latin typeface="+mn-ea"/>
            </a:endParaRP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tx1"/>
                </a:solidFill>
                <a:latin typeface="+mn-ea"/>
              </a:rPr>
              <a:t>기본적립</a:t>
            </a:r>
            <a:r>
              <a:rPr kumimoji="1" lang="en-US" altLang="ko-KR" sz="800" dirty="0" smtClean="0">
                <a:solidFill>
                  <a:schemeClr val="tx1"/>
                </a:solidFill>
                <a:latin typeface="+mn-ea"/>
              </a:rPr>
              <a:t>, </a:t>
            </a:r>
            <a:r>
              <a:rPr kumimoji="1" lang="ko-KR" altLang="en-US" sz="800" dirty="0" smtClean="0">
                <a:solidFill>
                  <a:schemeClr val="tx1"/>
                </a:solidFill>
                <a:latin typeface="+mn-ea"/>
              </a:rPr>
              <a:t>추가적립 출력 기준 확인</a:t>
            </a:r>
            <a:r>
              <a:rPr kumimoji="1" lang="en-US" altLang="ko-KR" sz="800" dirty="0" smtClean="0">
                <a:solidFill>
                  <a:schemeClr val="tx1"/>
                </a:solidFill>
                <a:latin typeface="+mn-ea"/>
              </a:rPr>
              <a:t>(0422</a:t>
            </a:r>
            <a:r>
              <a:rPr kumimoji="1" lang="ko-KR" altLang="en-US" sz="800" dirty="0" err="1" smtClean="0">
                <a:solidFill>
                  <a:schemeClr val="tx1"/>
                </a:solidFill>
                <a:latin typeface="+mn-ea"/>
              </a:rPr>
              <a:t>주소희님</a:t>
            </a:r>
            <a:r>
              <a:rPr kumimoji="1" lang="en-US" altLang="ko-KR" sz="800" dirty="0" smtClean="0">
                <a:solidFill>
                  <a:schemeClr val="tx1"/>
                </a:solidFill>
                <a:latin typeface="+mn-ea"/>
              </a:rPr>
              <a:t>)</a:t>
            </a:r>
            <a:endParaRPr kumimoji="1" lang="en-US" altLang="ko-KR" sz="800" dirty="0">
              <a:solidFill>
                <a:schemeClr val="tx1"/>
              </a:solidFill>
              <a:latin typeface="+mn-ea"/>
            </a:endParaRPr>
          </a:p>
        </p:txBody>
      </p:sp>
      <p:sp>
        <p:nvSpPr>
          <p:cNvPr id="53" name="직사각형 52"/>
          <p:cNvSpPr/>
          <p:nvPr/>
        </p:nvSpPr>
        <p:spPr>
          <a:xfrm>
            <a:off x="3061278" y="3152587"/>
            <a:ext cx="2904883" cy="415498"/>
          </a:xfrm>
          <a:prstGeom prst="rect">
            <a:avLst/>
          </a:prstGeom>
        </p:spPr>
        <p:txBody>
          <a:bodyPr wrap="square">
            <a:spAutoFit/>
          </a:bodyPr>
          <a:lstStyle/>
          <a:p>
            <a:pPr algn="ctr"/>
            <a:r>
              <a:rPr lang="ko-KR" altLang="en-US" sz="1050" b="1" dirty="0" smtClean="0">
                <a:latin typeface="+mn-ea"/>
              </a:rPr>
              <a:t>주문이 정상적으로 </a:t>
            </a:r>
            <a:endParaRPr lang="en-US" altLang="ko-KR" sz="1050" b="1" dirty="0" smtClean="0">
              <a:latin typeface="+mn-ea"/>
            </a:endParaRPr>
          </a:p>
          <a:p>
            <a:pPr algn="ctr"/>
            <a:r>
              <a:rPr lang="ko-KR" altLang="en-US" sz="1050" b="1" dirty="0" smtClean="0">
                <a:latin typeface="+mn-ea"/>
              </a:rPr>
              <a:t>완료되지 않았습니다</a:t>
            </a:r>
            <a:r>
              <a:rPr lang="en-US" altLang="ko-KR" sz="1050" b="1" dirty="0" smtClean="0">
                <a:latin typeface="+mn-ea"/>
              </a:rPr>
              <a:t>.</a:t>
            </a:r>
          </a:p>
        </p:txBody>
      </p:sp>
      <p:pic>
        <p:nvPicPr>
          <p:cNvPr id="54" name="Picture 2" descr="Cross, delete, remove, close"/>
          <p:cNvPicPr>
            <a:picLocks noChangeAspect="1" noChangeArrowheads="1"/>
          </p:cNvPicPr>
          <p:nvPr/>
        </p:nvPicPr>
        <p:blipFill>
          <a:blip r:embed="rId6">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57186" y="2756546"/>
            <a:ext cx="314125" cy="31412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그룹 54"/>
          <p:cNvGrpSpPr/>
          <p:nvPr/>
        </p:nvGrpSpPr>
        <p:grpSpPr>
          <a:xfrm>
            <a:off x="3036697" y="4166458"/>
            <a:ext cx="2964444" cy="339208"/>
            <a:chOff x="1088731" y="6032083"/>
            <a:chExt cx="2691310" cy="339208"/>
          </a:xfrm>
        </p:grpSpPr>
        <p:sp>
          <p:nvSpPr>
            <p:cNvPr id="56" name="모서리가 둥근 직사각형 265">
              <a:extLst>
                <a:ext uri="{FF2B5EF4-FFF2-40B4-BE49-F238E27FC236}">
                  <a16:creationId xmlns:a16="http://schemas.microsoft.com/office/drawing/2014/main" id="{31616FFB-3FF0-C846-C1A8-366204588010}"/>
                </a:ext>
              </a:extLst>
            </p:cNvPr>
            <p:cNvSpPr/>
            <p:nvPr/>
          </p:nvSpPr>
          <p:spPr>
            <a:xfrm>
              <a:off x="2440035" y="6033353"/>
              <a:ext cx="134000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smtClean="0">
                  <a:solidFill>
                    <a:schemeClr val="bg1"/>
                  </a:solidFill>
                </a:rPr>
                <a:t>장바구니</a:t>
              </a:r>
              <a:endParaRPr lang="ko-KR" altLang="en-US" sz="800" b="1" dirty="0">
                <a:solidFill>
                  <a:schemeClr val="bg1"/>
                </a:solidFill>
              </a:endParaRPr>
            </a:p>
          </p:txBody>
        </p:sp>
        <p:sp>
          <p:nvSpPr>
            <p:cNvPr id="57" name="모서리가 둥근 직사각형 265">
              <a:extLst>
                <a:ext uri="{FF2B5EF4-FFF2-40B4-BE49-F238E27FC236}">
                  <a16:creationId xmlns:a16="http://schemas.microsoft.com/office/drawing/2014/main" id="{31616FFB-3FF0-C846-C1A8-366204588010}"/>
                </a:ext>
              </a:extLst>
            </p:cNvPr>
            <p:cNvSpPr/>
            <p:nvPr/>
          </p:nvSpPr>
          <p:spPr>
            <a:xfrm>
              <a:off x="1088731" y="6032083"/>
              <a:ext cx="1340346" cy="337938"/>
            </a:xfrm>
            <a:prstGeom prst="roundRect">
              <a:avLst>
                <a:gd name="adj" fmla="val 0"/>
              </a:avLst>
            </a:prstGeom>
            <a:solidFill>
              <a:schemeClr val="tx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홈</a:t>
              </a:r>
              <a:endParaRPr lang="ko-KR" altLang="en-US" sz="800" b="1" dirty="0">
                <a:solidFill>
                  <a:schemeClr val="bg1"/>
                </a:solidFill>
              </a:endParaRPr>
            </a:p>
          </p:txBody>
        </p:sp>
      </p:gr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3935784" y="26369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2" name="Oval 611">
            <a:extLst>
              <a:ext uri="{FF2B5EF4-FFF2-40B4-BE49-F238E27FC236}">
                <a16:creationId xmlns:a16="http://schemas.microsoft.com/office/drawing/2014/main" id="{8A3723C9-7A64-4677-9B95-EBFFA02C0DC4}"/>
              </a:ext>
            </a:extLst>
          </p:cNvPr>
          <p:cNvSpPr>
            <a:spLocks noChangeArrowheads="1"/>
          </p:cNvSpPr>
          <p:nvPr/>
        </p:nvSpPr>
        <p:spPr bwMode="auto">
          <a:xfrm>
            <a:off x="3036793" y="40545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3" name="Oval 611">
            <a:extLst>
              <a:ext uri="{FF2B5EF4-FFF2-40B4-BE49-F238E27FC236}">
                <a16:creationId xmlns:a16="http://schemas.microsoft.com/office/drawing/2014/main" id="{8A3723C9-7A64-4677-9B95-EBFFA02C0DC4}"/>
              </a:ext>
            </a:extLst>
          </p:cNvPr>
          <p:cNvSpPr>
            <a:spLocks noChangeArrowheads="1"/>
          </p:cNvSpPr>
          <p:nvPr/>
        </p:nvSpPr>
        <p:spPr bwMode="auto">
          <a:xfrm>
            <a:off x="4563311" y="404110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24364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결제</a:t>
            </a:r>
            <a:endParaRPr lang="ko-KR" altLang="en-US" dirty="0"/>
          </a:p>
        </p:txBody>
      </p:sp>
      <p:sp>
        <p:nvSpPr>
          <p:cNvPr id="3" name="부제목 2"/>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457327199"/>
              </p:ext>
            </p:extLst>
          </p:nvPr>
        </p:nvGraphicFramePr>
        <p:xfrm>
          <a:off x="9000565" y="44624"/>
          <a:ext cx="3152540" cy="556264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ct val="100000"/>
                        </a:lnSpc>
                        <a:spcBef>
                          <a:spcPts val="0"/>
                        </a:spcBef>
                        <a:spcAft>
                          <a:spcPts val="0"/>
                        </a:spcAft>
                        <a:buClrTx/>
                        <a:buSzTx/>
                        <a:buFont typeface="Wingdings" panose="05000000000000000000" pitchFamily="2" charset="2"/>
                        <a:buNone/>
                        <a:tabLst/>
                        <a:defRPr/>
                      </a:pPr>
                      <a:r>
                        <a:rPr lang="ko-KR" altLang="en-US" sz="800" b="1" u="none" baseline="0" dirty="0" smtClean="0">
                          <a:solidFill>
                            <a:schemeClr val="tx1"/>
                          </a:solidFill>
                          <a:latin typeface="+mn-ea"/>
                          <a:ea typeface="+mn-ea"/>
                        </a:rPr>
                        <a:t>주문자</a:t>
                      </a:r>
                      <a:endParaRPr lang="en-US" altLang="ko-KR" sz="800" b="1" u="none" baseline="0" dirty="0" smtClean="0">
                        <a:solidFill>
                          <a:schemeClr val="tx1"/>
                        </a:solidFill>
                        <a:latin typeface="+mn-ea"/>
                        <a:ea typeface="+mn-ea"/>
                      </a:endParaRPr>
                    </a:p>
                    <a:p>
                      <a:pPr marL="171450" marR="0" indent="-171450"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err="1" smtClean="0">
                          <a:solidFill>
                            <a:schemeClr val="tx1"/>
                          </a:solidFill>
                          <a:latin typeface="+mn-ea"/>
                          <a:ea typeface="+mn-ea"/>
                        </a:rPr>
                        <a:t>회원명과</a:t>
                      </a:r>
                      <a:r>
                        <a:rPr lang="ko-KR" altLang="en-US" sz="800" b="0" u="none" baseline="0" dirty="0" smtClean="0">
                          <a:solidFill>
                            <a:schemeClr val="tx1"/>
                          </a:solidFill>
                          <a:latin typeface="+mn-ea"/>
                          <a:ea typeface="+mn-ea"/>
                        </a:rPr>
                        <a:t> 휴대폰번호 출력</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1-1. </a:t>
                      </a:r>
                      <a:r>
                        <a:rPr lang="ko-KR" altLang="en-US" sz="800" b="1" u="none" baseline="0" dirty="0" err="1" smtClean="0">
                          <a:solidFill>
                            <a:schemeClr val="tx1"/>
                          </a:solidFill>
                          <a:latin typeface="+mn-ea"/>
                          <a:ea typeface="+mn-ea"/>
                        </a:rPr>
                        <a:t>주문자명</a:t>
                      </a:r>
                      <a:r>
                        <a:rPr lang="ko-KR" altLang="en-US" sz="800" b="0" u="none" baseline="0" dirty="0" smtClean="0">
                          <a:solidFill>
                            <a:schemeClr val="tx1"/>
                          </a:solidFill>
                          <a:latin typeface="+mn-ea"/>
                          <a:ea typeface="+mn-ea"/>
                        </a:rPr>
                        <a:t> </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place holder: </a:t>
                      </a:r>
                      <a:r>
                        <a:rPr lang="ko-KR" altLang="en-US" sz="800" b="0" u="none" baseline="0" dirty="0" smtClean="0">
                          <a:solidFill>
                            <a:schemeClr val="tx1"/>
                          </a:solidFill>
                          <a:latin typeface="+mn-ea"/>
                          <a:ea typeface="+mn-ea"/>
                        </a:rPr>
                        <a:t>최대 </a:t>
                      </a:r>
                      <a:r>
                        <a:rPr lang="en-US" altLang="ko-KR" sz="800" b="0" u="none" baseline="0" dirty="0" smtClean="0">
                          <a:solidFill>
                            <a:schemeClr val="tx1"/>
                          </a:solidFill>
                          <a:latin typeface="+mn-ea"/>
                          <a:ea typeface="+mn-ea"/>
                        </a:rPr>
                        <a:t>10</a:t>
                      </a:r>
                      <a:r>
                        <a:rPr lang="ko-KR" altLang="en-US" sz="800" b="0" u="none" baseline="0" dirty="0" smtClean="0">
                          <a:solidFill>
                            <a:schemeClr val="tx1"/>
                          </a:solidFill>
                          <a:latin typeface="+mn-ea"/>
                          <a:ea typeface="+mn-ea"/>
                        </a:rPr>
                        <a:t>자</a:t>
                      </a:r>
                      <a:endParaRPr lang="en-US" altLang="ko-KR" sz="800" b="0" u="none" baseline="0" dirty="0" smtClean="0">
                        <a:solidFill>
                          <a:schemeClr val="tx1"/>
                        </a:solidFill>
                        <a:latin typeface="+mn-ea"/>
                        <a:ea typeface="+mn-ea"/>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띄어쓰기</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연속으로 두 번 입력 불가</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두 번째 띄어쓰기 시도 시 반응 없도록 구현</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영문</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 외 입력 시도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180975" algn="l"/>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 입력 시 체크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첫 자 모음 입력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자음만 연달아 두 번 입력 시 전체 문자 입력 취소 처리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80975"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단</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연달아 입력한 자음이 문자로 결합되었을 시에는 예외 처리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80975"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예</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곪ㅇㄴ</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입력 후 포커스 아웃 시 자음</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모음이 결합되지 않은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ㅇ</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ㄴ만</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입력 취소 처리하여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곪</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으로 보정 </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포커스 아웃 시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validation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체크</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미입력</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상태에서 포커스 아웃 시 오류 문구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1-2. </a:t>
                      </a:r>
                      <a:r>
                        <a:rPr lang="ko-KR" altLang="en-US" sz="800" b="1" u="none" baseline="0" dirty="0" smtClean="0">
                          <a:solidFill>
                            <a:schemeClr val="tx1"/>
                          </a:solidFill>
                          <a:latin typeface="+mn-ea"/>
                          <a:ea typeface="+mn-ea"/>
                        </a:rPr>
                        <a:t>휴대폰번호</a:t>
                      </a:r>
                      <a:endParaRPr lang="en-US" altLang="ko-KR" sz="800" b="1"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cap="none" normalizeH="0" baseline="0" dirty="0" smtClean="0">
                          <a:ln>
                            <a:noFill/>
                          </a:ln>
                          <a:solidFill>
                            <a:schemeClr val="tx1"/>
                          </a:solidFill>
                          <a:effectLst/>
                          <a:latin typeface="+mn-lt"/>
                          <a:ea typeface="+mn-ea"/>
                          <a:sym typeface="Wingdings 2" pitchFamily="18" charset="2"/>
                        </a:rPr>
                        <a:t>숫자만 입력 가능하며</a:t>
                      </a:r>
                      <a:r>
                        <a:rPr kumimoji="0" lang="en-US" altLang="ko-KR" sz="800" b="0" i="0" u="none" strike="noStrike" cap="none" normalizeH="0" baseline="0" dirty="0" smtClean="0">
                          <a:ln>
                            <a:noFill/>
                          </a:ln>
                          <a:solidFill>
                            <a:schemeClr val="tx1"/>
                          </a:solidFill>
                          <a:effectLst/>
                          <a:latin typeface="+mn-lt"/>
                          <a:ea typeface="+mn-ea"/>
                          <a:sym typeface="Wingdings 2" pitchFamily="18" charset="2"/>
                        </a:rPr>
                        <a:t>,</a:t>
                      </a:r>
                      <a:r>
                        <a:rPr kumimoji="0" lang="ko-KR" altLang="en-US" sz="800" b="0" i="0" u="none" strike="noStrike" cap="none" normalizeH="0" baseline="0" dirty="0" smtClean="0">
                          <a:ln>
                            <a:noFill/>
                          </a:ln>
                          <a:solidFill>
                            <a:schemeClr val="tx1"/>
                          </a:solidFill>
                          <a:effectLst/>
                          <a:latin typeface="+mn-lt"/>
                          <a:ea typeface="+mn-ea"/>
                          <a:sym typeface="Wingdings 2" pitchFamily="18" charset="2"/>
                        </a:rPr>
                        <a:t> </a:t>
                      </a:r>
                      <a:r>
                        <a:rPr lang="ko-KR" altLang="en-US" sz="800" dirty="0" smtClean="0">
                          <a:solidFill>
                            <a:schemeClr val="tx1"/>
                          </a:solidFill>
                          <a:latin typeface="Segoe UI Symbol" panose="020B0502040204020203" pitchFamily="34" charset="0"/>
                          <a:ea typeface="Segoe UI Symbol" panose="020B0502040204020203" pitchFamily="34" charset="0"/>
                        </a:rPr>
                        <a:t>숫자 외 문자 입력 시도 시 반응</a:t>
                      </a:r>
                      <a:r>
                        <a:rPr lang="en-US" altLang="ko-KR" sz="800" baseline="0" dirty="0" smtClean="0">
                          <a:solidFill>
                            <a:schemeClr val="tx1"/>
                          </a:solidFill>
                          <a:latin typeface="Segoe UI Symbol" panose="020B0502040204020203" pitchFamily="34" charset="0"/>
                          <a:ea typeface="Segoe UI Symbol" panose="020B0502040204020203" pitchFamily="34" charset="0"/>
                        </a:rPr>
                        <a:t> </a:t>
                      </a:r>
                      <a:r>
                        <a:rPr lang="ko-KR" altLang="en-US" sz="800" baseline="0" dirty="0" smtClean="0">
                          <a:solidFill>
                            <a:schemeClr val="tx1"/>
                          </a:solidFill>
                          <a:latin typeface="Segoe UI Symbol" panose="020B0502040204020203" pitchFamily="34" charset="0"/>
                          <a:ea typeface="Segoe UI Symbol" panose="020B0502040204020203" pitchFamily="34" charset="0"/>
                        </a:rPr>
                        <a:t>없도록 구현</a:t>
                      </a:r>
                      <a:endParaRPr lang="en-US" altLang="ko-KR" sz="800" baseline="0" dirty="0" smtClean="0">
                        <a:solidFill>
                          <a:schemeClr val="tx1"/>
                        </a:solidFill>
                        <a:latin typeface="Segoe UI Symbol" panose="020B0502040204020203" pitchFamily="34" charset="0"/>
                        <a:ea typeface="Segoe UI Symbol" panose="020B0502040204020203" pitchFamily="34" charset="0"/>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Segoe UI Symbol" panose="020B0502040204020203" pitchFamily="34" charset="0"/>
                          <a:ea typeface="Segoe UI Symbol" panose="020B0502040204020203" pitchFamily="34" charset="0"/>
                        </a:rPr>
                        <a:t>띄어쓰기 적용 불가</a:t>
                      </a:r>
                      <a:endParaRPr lang="en-US" altLang="ko-KR" sz="800" b="0" dirty="0" smtClean="0">
                        <a:solidFill>
                          <a:schemeClr val="tx1"/>
                        </a:solidFill>
                        <a:latin typeface="Segoe UI Symbol" panose="020B0502040204020203" pitchFamily="34" charset="0"/>
                        <a:ea typeface="Segoe UI Symbol" panose="020B0502040204020203" pitchFamily="34" charset="0"/>
                      </a:endParaRPr>
                    </a:p>
                    <a:p>
                      <a:pPr marL="85725" marR="0" lvl="0" indent="-85725" algn="l" defTabSz="914400" rtl="0" eaLnBrk="0" fontAlgn="base" latinLnBrk="1" hangingPunct="0">
                        <a:lnSpc>
                          <a:spcPts val="1100"/>
                        </a:lnSpc>
                        <a:spcBef>
                          <a:spcPct val="20000"/>
                        </a:spcBef>
                        <a:spcAft>
                          <a:spcPct val="0"/>
                        </a:spcAft>
                        <a:buClrTx/>
                        <a:buSzTx/>
                        <a:buFont typeface="Arial" panose="020B0604020202020204" pitchFamily="34" charset="0"/>
                        <a:buChar char="•"/>
                        <a:tabLst>
                          <a:tab pos="85725" algn="l"/>
                        </a:tabLst>
                        <a:defRPr/>
                      </a:pPr>
                      <a:r>
                        <a:rPr lang="en-US" altLang="ko-KR" sz="800" baseline="0" dirty="0" smtClean="0">
                          <a:sym typeface="Wingdings" panose="05000000000000000000" pitchFamily="2" charset="2"/>
                        </a:rPr>
                        <a:t>3-4-4 </a:t>
                      </a:r>
                      <a:r>
                        <a:rPr lang="ko-KR" altLang="en-US" sz="800" baseline="0" dirty="0" smtClean="0">
                          <a:sym typeface="Wingdings" panose="05000000000000000000" pitchFamily="2" charset="2"/>
                        </a:rPr>
                        <a:t>자리 이상 </a:t>
                      </a:r>
                      <a:r>
                        <a:rPr lang="ko-KR" altLang="en-US" sz="800" dirty="0" smtClean="0">
                          <a:solidFill>
                            <a:schemeClr val="tx1"/>
                          </a:solidFill>
                          <a:latin typeface="Segoe UI Symbol" panose="020B0502040204020203" pitchFamily="34" charset="0"/>
                          <a:ea typeface="Segoe UI Symbol" panose="020B0502040204020203" pitchFamily="34" charset="0"/>
                        </a:rPr>
                        <a:t> 입력 시도 시 반응 없도록 구현</a:t>
                      </a:r>
                      <a:endParaRPr lang="en-US" altLang="ko-KR" sz="800" dirty="0" smtClean="0">
                        <a:solidFill>
                          <a:schemeClr val="tx1"/>
                        </a:solidFill>
                        <a:latin typeface="Segoe UI Symbol" panose="020B0502040204020203" pitchFamily="34" charset="0"/>
                        <a:ea typeface="Segoe UI Symbol" panose="020B0502040204020203" pitchFamily="34" charset="0"/>
                      </a:endParaRPr>
                    </a:p>
                    <a:p>
                      <a:pPr marL="85725" marR="0" lvl="0" indent="-85725" algn="l" defTabSz="914400" rtl="0" eaLnBrk="0" fontAlgn="base" latinLnBrk="1" hangingPunct="0">
                        <a:lnSpc>
                          <a:spcPts val="1100"/>
                        </a:lnSpc>
                        <a:spcBef>
                          <a:spcPct val="20000"/>
                        </a:spcBef>
                        <a:spcAft>
                          <a:spcPct val="0"/>
                        </a:spcAft>
                        <a:buClrTx/>
                        <a:buSzTx/>
                        <a:buFont typeface="Arial" panose="020B0604020202020204" pitchFamily="34" charset="0"/>
                        <a:buChar char="•"/>
                        <a:tabLst>
                          <a:tab pos="85725" algn="l"/>
                        </a:tabLst>
                        <a:defRPr/>
                      </a:pPr>
                      <a:r>
                        <a:rPr lang="ko-KR" altLang="en-US" sz="800" b="0" dirty="0" smtClean="0">
                          <a:solidFill>
                            <a:schemeClr val="tx1"/>
                          </a:solidFill>
                          <a:latin typeface="Segoe UI Symbol" panose="020B0502040204020203" pitchFamily="34" charset="0"/>
                          <a:ea typeface="Segoe UI Symbol" panose="020B0502040204020203" pitchFamily="34" charset="0"/>
                        </a:rPr>
                        <a:t>띄어쓰기 적용 불가</a:t>
                      </a:r>
                      <a:endParaRPr lang="en-US" altLang="ko-KR" sz="800" b="0" dirty="0" smtClean="0">
                        <a:solidFill>
                          <a:schemeClr val="tx1"/>
                        </a:solidFill>
                        <a:latin typeface="Segoe UI Symbol" panose="020B0502040204020203" pitchFamily="34" charset="0"/>
                        <a:ea typeface="Segoe UI Symbol" panose="020B0502040204020203" pitchFamily="34" charset="0"/>
                      </a:endParaRPr>
                    </a:p>
                    <a:p>
                      <a:pPr marL="85725" marR="0" lvl="0" indent="-85725" algn="l" defTabSz="914400" rtl="0" eaLnBrk="0" fontAlgn="base" latinLnBrk="1" hangingPunct="0">
                        <a:lnSpc>
                          <a:spcPts val="1100"/>
                        </a:lnSpc>
                        <a:spcBef>
                          <a:spcPct val="20000"/>
                        </a:spcBef>
                        <a:spcAft>
                          <a:spcPct val="0"/>
                        </a:spcAft>
                        <a:buClrTx/>
                        <a:buSzTx/>
                        <a:buFont typeface="Arial" panose="020B0604020202020204" pitchFamily="34" charset="0"/>
                        <a:buChar char="•"/>
                        <a:tabLst>
                          <a:tab pos="85725" algn="l"/>
                        </a:tabLst>
                        <a:defRPr/>
                      </a:pPr>
                      <a:r>
                        <a:rPr lang="ko-KR" altLang="en-US" sz="800" b="0" dirty="0" smtClean="0">
                          <a:solidFill>
                            <a:schemeClr val="tx1"/>
                          </a:solidFill>
                          <a:latin typeface="Segoe UI Symbol" panose="020B0502040204020203" pitchFamily="34" charset="0"/>
                          <a:ea typeface="Segoe UI Symbol" panose="020B0502040204020203" pitchFamily="34" charset="0"/>
                        </a:rPr>
                        <a:t>휴대폰번호 </a:t>
                      </a:r>
                      <a:r>
                        <a:rPr lang="ko-KR" altLang="en-US" sz="800" b="0" dirty="0" err="1" smtClean="0">
                          <a:solidFill>
                            <a:schemeClr val="tx1"/>
                          </a:solidFill>
                          <a:latin typeface="Segoe UI Symbol" panose="020B0502040204020203" pitchFamily="34" charset="0"/>
                          <a:ea typeface="Segoe UI Symbol" panose="020B0502040204020203" pitchFamily="34" charset="0"/>
                        </a:rPr>
                        <a:t>미입력</a:t>
                      </a:r>
                      <a:r>
                        <a:rPr lang="ko-KR" altLang="en-US" sz="800" b="0" dirty="0" smtClean="0">
                          <a:solidFill>
                            <a:schemeClr val="tx1"/>
                          </a:solidFill>
                          <a:latin typeface="Segoe UI Symbol" panose="020B0502040204020203" pitchFamily="34" charset="0"/>
                          <a:ea typeface="Segoe UI Symbol" panose="020B0502040204020203" pitchFamily="34" charset="0"/>
                        </a:rPr>
                        <a:t>  후 포커스 아웃 시 </a:t>
                      </a:r>
                      <a:r>
                        <a:rPr lang="en-US" altLang="ko-KR" sz="800" b="0" dirty="0" smtClean="0">
                          <a:solidFill>
                            <a:schemeClr val="tx1"/>
                          </a:solidFill>
                          <a:latin typeface="Segoe UI Symbol" panose="020B0502040204020203" pitchFamily="34" charset="0"/>
                          <a:ea typeface="Segoe UI Symbol" panose="020B0502040204020203" pitchFamily="34" charset="0"/>
                        </a:rPr>
                        <a:t>validation</a:t>
                      </a:r>
                      <a:r>
                        <a:rPr lang="en-US" altLang="ko-KR" sz="800" b="0" baseline="0" dirty="0" smtClean="0">
                          <a:solidFill>
                            <a:schemeClr val="tx1"/>
                          </a:solidFill>
                          <a:latin typeface="Segoe UI Symbol" panose="020B0502040204020203" pitchFamily="34" charset="0"/>
                          <a:ea typeface="Segoe UI Symbol" panose="020B0502040204020203" pitchFamily="34" charset="0"/>
                        </a:rPr>
                        <a:t> </a:t>
                      </a:r>
                      <a:r>
                        <a:rPr lang="ko-KR" altLang="en-US" sz="800" b="0" baseline="0" dirty="0" smtClean="0">
                          <a:solidFill>
                            <a:schemeClr val="tx1"/>
                          </a:solidFill>
                          <a:latin typeface="Segoe UI Symbol" panose="020B0502040204020203" pitchFamily="34" charset="0"/>
                          <a:ea typeface="Segoe UI Symbol" panose="020B0502040204020203" pitchFamily="34" charset="0"/>
                        </a:rPr>
                        <a:t>문구 출력</a:t>
                      </a:r>
                      <a:endParaRPr lang="en-US" altLang="ko-KR" sz="800" b="0" baseline="0" dirty="0" smtClean="0">
                        <a:solidFill>
                          <a:schemeClr val="tx1"/>
                        </a:solidFill>
                        <a:latin typeface="Segoe UI Symbol" panose="020B0502040204020203" pitchFamily="34" charset="0"/>
                        <a:ea typeface="Segoe UI Symbol" panose="020B0502040204020203" pitchFamily="34" charset="0"/>
                      </a:endParaRPr>
                    </a:p>
                    <a:p>
                      <a:pPr marL="85725" marR="0" lvl="0" indent="-85725" algn="l" defTabSz="914400" rtl="0" eaLnBrk="0" fontAlgn="base" latinLnBrk="1" hangingPunct="0">
                        <a:lnSpc>
                          <a:spcPts val="1100"/>
                        </a:lnSpc>
                        <a:spcBef>
                          <a:spcPct val="20000"/>
                        </a:spcBef>
                        <a:spcAft>
                          <a:spcPct val="0"/>
                        </a:spcAft>
                        <a:buClrTx/>
                        <a:buSzTx/>
                        <a:buFont typeface="Arial" panose="020B0604020202020204" pitchFamily="34" charset="0"/>
                        <a:buChar char="•"/>
                        <a:tabLst>
                          <a:tab pos="85725" algn="l"/>
                        </a:tabLst>
                        <a:defRPr/>
                      </a:pPr>
                      <a:r>
                        <a:rPr lang="ko-KR" altLang="en-US" sz="800" b="0" baseline="0" dirty="0" smtClean="0">
                          <a:solidFill>
                            <a:schemeClr val="tx1"/>
                          </a:solidFill>
                          <a:latin typeface="Segoe UI Symbol" panose="020B0502040204020203" pitchFamily="34" charset="0"/>
                          <a:ea typeface="Segoe UI Symbol" panose="020B0502040204020203" pitchFamily="34" charset="0"/>
                        </a:rPr>
                        <a:t>잘못된 형식의 휴대폰 번호 입력 후 포커스 </a:t>
                      </a:r>
                      <a:r>
                        <a:rPr lang="ko-KR" altLang="en-US" sz="800" b="0" dirty="0" smtClean="0">
                          <a:solidFill>
                            <a:schemeClr val="tx1"/>
                          </a:solidFill>
                          <a:latin typeface="Segoe UI Symbol" panose="020B0502040204020203" pitchFamily="34" charset="0"/>
                          <a:ea typeface="Segoe UI Symbol" panose="020B0502040204020203" pitchFamily="34" charset="0"/>
                        </a:rPr>
                        <a:t>아웃 시 </a:t>
                      </a:r>
                      <a:r>
                        <a:rPr lang="en-US" altLang="ko-KR" sz="800" b="0" dirty="0" smtClean="0">
                          <a:solidFill>
                            <a:schemeClr val="tx1"/>
                          </a:solidFill>
                          <a:latin typeface="Segoe UI Symbol" panose="020B0502040204020203" pitchFamily="34" charset="0"/>
                          <a:ea typeface="Segoe UI Symbol" panose="020B0502040204020203" pitchFamily="34" charset="0"/>
                        </a:rPr>
                        <a:t>validation</a:t>
                      </a:r>
                      <a:r>
                        <a:rPr lang="en-US" altLang="ko-KR" sz="800" b="0" baseline="0" dirty="0" smtClean="0">
                          <a:solidFill>
                            <a:schemeClr val="tx1"/>
                          </a:solidFill>
                          <a:latin typeface="Segoe UI Symbol" panose="020B0502040204020203" pitchFamily="34" charset="0"/>
                          <a:ea typeface="Segoe UI Symbol" panose="020B0502040204020203" pitchFamily="34" charset="0"/>
                        </a:rPr>
                        <a:t> </a:t>
                      </a:r>
                      <a:r>
                        <a:rPr lang="ko-KR" altLang="en-US" sz="800" b="0" baseline="0" dirty="0" smtClean="0">
                          <a:solidFill>
                            <a:schemeClr val="tx1"/>
                          </a:solidFill>
                          <a:latin typeface="Segoe UI Symbol" panose="020B0502040204020203" pitchFamily="34" charset="0"/>
                          <a:ea typeface="Segoe UI Symbol" panose="020B0502040204020203" pitchFamily="34" charset="0"/>
                        </a:rPr>
                        <a:t>문구 출력 </a:t>
                      </a:r>
                      <a:endParaRPr lang="en-US" altLang="ko-KR" sz="800" b="0" baseline="0" dirty="0" smtClean="0">
                        <a:solidFill>
                          <a:schemeClr val="tx1"/>
                        </a:solidFill>
                        <a:latin typeface="Segoe UI Symbol" panose="020B0502040204020203" pitchFamily="34" charset="0"/>
                        <a:ea typeface="Segoe UI Symbol" panose="020B0502040204020203" pitchFamily="34" charset="0"/>
                      </a:endParaRPr>
                    </a:p>
                    <a:p>
                      <a:pPr marL="171450" marR="0" lvl="0" indent="-79375" algn="l" defTabSz="914400" rtl="0" eaLnBrk="0" fontAlgn="base" latinLnBrk="1" hangingPunct="0">
                        <a:lnSpc>
                          <a:spcPts val="1100"/>
                        </a:lnSpc>
                        <a:spcBef>
                          <a:spcPct val="20000"/>
                        </a:spcBef>
                        <a:spcAft>
                          <a:spcPct val="0"/>
                        </a:spcAft>
                        <a:buClrTx/>
                        <a:buSzTx/>
                        <a:buFontTx/>
                        <a:buChar char="-"/>
                        <a:tabLst>
                          <a:tab pos="85725" algn="l"/>
                        </a:tabLst>
                        <a:defRPr/>
                      </a:pPr>
                      <a:r>
                        <a:rPr lang="ko-KR" altLang="en-US" sz="800" b="0" baseline="0" dirty="0" smtClean="0">
                          <a:solidFill>
                            <a:schemeClr val="tx1"/>
                          </a:solidFill>
                          <a:latin typeface="Segoe UI Symbol" panose="020B0502040204020203" pitchFamily="34" charset="0"/>
                          <a:ea typeface="Segoe UI Symbol" panose="020B0502040204020203" pitchFamily="34" charset="0"/>
                        </a:rPr>
                        <a:t>휴대폰 번호 형식 체크 방법은 모바일 </a:t>
                      </a:r>
                      <a:r>
                        <a:rPr lang="en-US" altLang="ko-KR" sz="800" b="0" baseline="0" dirty="0" smtClean="0">
                          <a:solidFill>
                            <a:schemeClr val="tx1"/>
                          </a:solidFill>
                          <a:latin typeface="Segoe UI Symbol" panose="020B0502040204020203" pitchFamily="34" charset="0"/>
                          <a:ea typeface="Segoe UI Symbol" panose="020B0502040204020203" pitchFamily="34" charset="0"/>
                        </a:rPr>
                        <a:t>as-is</a:t>
                      </a:r>
                      <a:r>
                        <a:rPr lang="ko-KR" altLang="en-US" sz="800" b="0" baseline="0" dirty="0" smtClean="0">
                          <a:solidFill>
                            <a:schemeClr val="tx1"/>
                          </a:solidFill>
                          <a:latin typeface="Segoe UI Symbol" panose="020B0502040204020203" pitchFamily="34" charset="0"/>
                          <a:ea typeface="Segoe UI Symbol" panose="020B0502040204020203" pitchFamily="34" charset="0"/>
                        </a:rPr>
                        <a:t>와 동일</a:t>
                      </a:r>
                      <a:endParaRPr lang="en-US" altLang="ko-KR" sz="800" b="0" dirty="0" smtClean="0">
                        <a:solidFill>
                          <a:schemeClr val="tx1"/>
                        </a:solidFill>
                        <a:latin typeface="Segoe UI Symbol" panose="020B0502040204020203" pitchFamily="34" charset="0"/>
                        <a:ea typeface="Segoe UI Symbol" panose="020B0502040204020203" pitchFamily="34" charset="0"/>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배송지</a:t>
                      </a:r>
                      <a:r>
                        <a:rPr lang="ko-KR" altLang="en-US" sz="800" b="1" u="none" baseline="0" dirty="0" smtClean="0">
                          <a:solidFill>
                            <a:schemeClr val="tx1"/>
                          </a:solidFill>
                          <a:latin typeface="+mn-ea"/>
                          <a:ea typeface="+mn-ea"/>
                        </a:rPr>
                        <a:t> 등록</a:t>
                      </a:r>
                      <a:r>
                        <a:rPr lang="en-US" altLang="ko-KR" sz="800" b="1" u="none" baseline="0" dirty="0" smtClean="0">
                          <a:solidFill>
                            <a:schemeClr val="tx1"/>
                          </a:solidFill>
                          <a:latin typeface="+mn-ea"/>
                          <a:ea typeface="+mn-ea"/>
                        </a:rPr>
                        <a:t>/</a:t>
                      </a:r>
                      <a:r>
                        <a:rPr lang="ko-KR" altLang="en-US" sz="800" b="1" u="none" baseline="0" dirty="0" smtClean="0">
                          <a:solidFill>
                            <a:schemeClr val="tx1"/>
                          </a:solidFill>
                          <a:latin typeface="+mn-ea"/>
                          <a:ea typeface="+mn-ea"/>
                        </a:rPr>
                        <a:t>수정 버튼</a:t>
                      </a:r>
                      <a:endParaRPr lang="en-US" altLang="ko-KR" sz="800" b="1" u="none" baseline="0" dirty="0" smtClean="0">
                        <a:solidFill>
                          <a:schemeClr val="tx1"/>
                        </a:solidFill>
                        <a:latin typeface="+mn-ea"/>
                        <a:ea typeface="+mn-ea"/>
                      </a:endParaRPr>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신규 </a:t>
                      </a:r>
                      <a:r>
                        <a:rPr lang="ko-KR" altLang="en-US" sz="800" b="0" u="none" kern="1200" baseline="0" dirty="0" err="1" smtClean="0">
                          <a:solidFill>
                            <a:schemeClr val="tx1"/>
                          </a:solidFill>
                          <a:latin typeface="+mn-ea"/>
                          <a:ea typeface="+mn-ea"/>
                          <a:cs typeface="+mn-cs"/>
                        </a:rPr>
                        <a:t>배송지</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주소검색</a:t>
                      </a:r>
                      <a:r>
                        <a:rPr lang="ko-KR" altLang="en-US" sz="800" b="0" u="none" kern="1200" baseline="0" dirty="0" smtClean="0">
                          <a:solidFill>
                            <a:schemeClr val="tx1"/>
                          </a:solidFill>
                          <a:latin typeface="+mn-ea"/>
                          <a:ea typeface="+mn-ea"/>
                          <a:cs typeface="+mn-cs"/>
                        </a:rPr>
                        <a:t> 창 호출</a:t>
                      </a:r>
                      <a:r>
                        <a:rPr lang="en-US" altLang="ko-KR" sz="800" b="0" u="none" kern="1200" baseline="0" dirty="0" smtClean="0">
                          <a:solidFill>
                            <a:schemeClr val="tx1"/>
                          </a:solidFill>
                          <a:latin typeface="+mn-ea"/>
                          <a:ea typeface="+mn-ea"/>
                          <a:cs typeface="+mn-cs"/>
                        </a:rPr>
                        <a:t>(Page ID: </a:t>
                      </a:r>
                      <a:r>
                        <a:rPr lang="en-US" altLang="ko-KR" sz="800" dirty="0" smtClean="0">
                          <a:latin typeface="+mn-ea"/>
                        </a:rPr>
                        <a:t>IN_PC_MB_02_03_02</a:t>
                      </a:r>
                      <a:r>
                        <a:rPr lang="en-US" altLang="ko-KR" sz="800" dirty="0" smtClean="0">
                          <a:latin typeface="+mn-lt"/>
                        </a:rPr>
                        <a:t>)</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CU</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CU</a:t>
                      </a:r>
                      <a:r>
                        <a:rPr lang="ko-KR" altLang="en-US" sz="800" b="0" u="none" kern="1200" baseline="0" dirty="0" smtClean="0">
                          <a:solidFill>
                            <a:schemeClr val="tx1"/>
                          </a:solidFill>
                          <a:latin typeface="+mn-ea"/>
                          <a:ea typeface="+mn-ea"/>
                          <a:cs typeface="+mn-cs"/>
                        </a:rPr>
                        <a:t>편의점 검색 창 호출</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GS</a:t>
                      </a:r>
                      <a:r>
                        <a:rPr lang="ko-KR" altLang="en-US" sz="800" b="0" u="none" kern="1200" baseline="0" dirty="0" err="1" smtClean="0">
                          <a:solidFill>
                            <a:schemeClr val="tx1"/>
                          </a:solidFill>
                          <a:latin typeface="+mn-ea"/>
                          <a:ea typeface="+mn-ea"/>
                          <a:cs typeface="+mn-cs"/>
                        </a:rPr>
                        <a:t>편의점픽업</a:t>
                      </a:r>
                      <a:r>
                        <a:rPr lang="en-US" altLang="ko-KR" sz="800" b="0" u="none" kern="1200" baseline="0" dirty="0" smtClean="0">
                          <a:solidFill>
                            <a:schemeClr val="tx1"/>
                          </a:solidFill>
                          <a:latin typeface="+mn-ea"/>
                          <a:ea typeface="+mn-ea"/>
                          <a:cs typeface="+mn-cs"/>
                        </a:rPr>
                        <a:t>: GS</a:t>
                      </a:r>
                      <a:r>
                        <a:rPr lang="ko-KR" altLang="en-US" sz="800" b="0" u="none" kern="1200" baseline="0" dirty="0" smtClean="0">
                          <a:solidFill>
                            <a:schemeClr val="tx1"/>
                          </a:solidFill>
                          <a:latin typeface="+mn-ea"/>
                          <a:ea typeface="+mn-ea"/>
                          <a:cs typeface="+mn-cs"/>
                        </a:rPr>
                        <a:t>편의점 검색 창 호출</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배송지목록</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배송지목록</a:t>
                      </a:r>
                      <a:r>
                        <a:rPr lang="ko-KR" altLang="en-US" sz="800" b="0" u="none" kern="1200" baseline="0" dirty="0" smtClean="0">
                          <a:solidFill>
                            <a:schemeClr val="tx1"/>
                          </a:solidFill>
                          <a:latin typeface="+mn-ea"/>
                          <a:ea typeface="+mn-ea"/>
                          <a:cs typeface="+mn-cs"/>
                        </a:rPr>
                        <a:t> 창 호출</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정보가 없을 시 영역에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배송지를</a:t>
                      </a:r>
                      <a:r>
                        <a:rPr lang="ko-KR" altLang="en-US" sz="800" b="0" u="none" kern="1200" baseline="0" smtClean="0">
                          <a:solidFill>
                            <a:schemeClr val="tx1"/>
                          </a:solidFill>
                          <a:latin typeface="+mn-ea"/>
                          <a:ea typeface="+mn-ea"/>
                          <a:cs typeface="+mn-cs"/>
                        </a:rPr>
                        <a:t> 등록해 주세요</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텍스트 출력</a:t>
                      </a:r>
                      <a:endParaRPr lang="en-US" altLang="ko-KR" sz="800" b="1" u="none" baseline="0" dirty="0" smtClean="0">
                        <a:solidFill>
                          <a:srgbClr val="C00000"/>
                        </a:solidFill>
                        <a:latin typeface="+mn-ea"/>
                        <a:ea typeface="+mn-ea"/>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23822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8881" y="1428659"/>
            <a:ext cx="492443" cy="276999"/>
          </a:xfrm>
          <a:prstGeom prst="rect">
            <a:avLst/>
          </a:prstGeom>
          <a:noFill/>
        </p:spPr>
        <p:txBody>
          <a:bodyPr wrap="none">
            <a:spAutoFit/>
          </a:bodyPr>
          <a:lstStyle/>
          <a:p>
            <a:pPr>
              <a:defRPr/>
            </a:pPr>
            <a:r>
              <a:rPr lang="ko-KR" altLang="en-US" sz="1200" b="1" dirty="0" smtClean="0">
                <a:latin typeface="+mn-ea"/>
              </a:rPr>
              <a:t>결제</a:t>
            </a:r>
            <a:endParaRPr lang="en-US" altLang="ko-KR" sz="1200" b="1" dirty="0">
              <a:latin typeface="+mn-ea"/>
            </a:endParaRPr>
          </a:p>
        </p:txBody>
      </p:sp>
      <p:graphicFrame>
        <p:nvGraphicFramePr>
          <p:cNvPr id="59" name="표 58"/>
          <p:cNvGraphicFramePr>
            <a:graphicFrameLocks noGrp="1"/>
          </p:cNvGraphicFramePr>
          <p:nvPr>
            <p:extLst>
              <p:ext uri="{D42A27DB-BD31-4B8C-83A1-F6EECF244321}">
                <p14:modId xmlns:p14="http://schemas.microsoft.com/office/powerpoint/2010/main" val="1417819891"/>
              </p:ext>
            </p:extLst>
          </p:nvPr>
        </p:nvGraphicFramePr>
        <p:xfrm>
          <a:off x="196522" y="1767222"/>
          <a:ext cx="6120355" cy="102311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33878">
                  <a:extLst>
                    <a:ext uri="{9D8B030D-6E8A-4147-A177-3AD203B41FA5}">
                      <a16:colId xmlns:a16="http://schemas.microsoft.com/office/drawing/2014/main" val="249456048"/>
                    </a:ext>
                  </a:extLst>
                </a:gridCol>
              </a:tblGrid>
              <a:tr h="2725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graphicFrame>
        <p:nvGraphicFramePr>
          <p:cNvPr id="60" name="표 59"/>
          <p:cNvGraphicFramePr>
            <a:graphicFrameLocks noGrp="1"/>
          </p:cNvGraphicFramePr>
          <p:nvPr>
            <p:extLst>
              <p:ext uri="{D42A27DB-BD31-4B8C-83A1-F6EECF244321}">
                <p14:modId xmlns:p14="http://schemas.microsoft.com/office/powerpoint/2010/main" val="1295400654"/>
              </p:ext>
            </p:extLst>
          </p:nvPr>
        </p:nvGraphicFramePr>
        <p:xfrm>
          <a:off x="1209430" y="2126041"/>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algn="l" latinLnBrk="1">
                        <a:lnSpc>
                          <a:spcPct val="100000"/>
                        </a:lnSpc>
                      </a:pPr>
                      <a:r>
                        <a:rPr lang="ko-KR" altLang="en-US" sz="800" b="0" u="none" dirty="0" smtClean="0">
                          <a:solidFill>
                            <a:schemeClr val="tx1"/>
                          </a:solidFill>
                        </a:rPr>
                        <a:t>김주영</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2683259702"/>
              </p:ext>
            </p:extLst>
          </p:nvPr>
        </p:nvGraphicFramePr>
        <p:xfrm>
          <a:off x="1208535" y="2494953"/>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2" name="표 141"/>
          <p:cNvGraphicFramePr>
            <a:graphicFrameLocks noGrp="1"/>
          </p:cNvGraphicFramePr>
          <p:nvPr>
            <p:extLst>
              <p:ext uri="{D42A27DB-BD31-4B8C-83A1-F6EECF244321}">
                <p14:modId xmlns:p14="http://schemas.microsoft.com/office/powerpoint/2010/main" val="2750713937"/>
              </p:ext>
            </p:extLst>
          </p:nvPr>
        </p:nvGraphicFramePr>
        <p:xfrm>
          <a:off x="187455" y="3045126"/>
          <a:ext cx="6135707" cy="2332924"/>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0">
                  <a:extLst>
                    <a:ext uri="{9D8B030D-6E8A-4147-A177-3AD203B41FA5}">
                      <a16:colId xmlns:a16="http://schemas.microsoft.com/office/drawing/2014/main" val="249456048"/>
                    </a:ext>
                  </a:extLst>
                </a:gridCol>
              </a:tblGrid>
              <a:tr h="31828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84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629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68101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39618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sp>
        <p:nvSpPr>
          <p:cNvPr id="155" name="Button">
            <a:extLst>
              <a:ext uri="{FF2B5EF4-FFF2-40B4-BE49-F238E27FC236}">
                <a16:creationId xmlns:a16="http://schemas.microsoft.com/office/drawing/2014/main" id="{0B50D06C-82E3-4B5D-A60E-0FEAE2474059}"/>
              </a:ext>
            </a:extLst>
          </p:cNvPr>
          <p:cNvSpPr/>
          <p:nvPr/>
        </p:nvSpPr>
        <p:spPr>
          <a:xfrm>
            <a:off x="1218257" y="5068802"/>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배송 요청사항 선택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grpSp>
        <p:nvGrpSpPr>
          <p:cNvPr id="4" name="그룹 3"/>
          <p:cNvGrpSpPr/>
          <p:nvPr/>
        </p:nvGrpSpPr>
        <p:grpSpPr>
          <a:xfrm>
            <a:off x="2026084" y="4066024"/>
            <a:ext cx="1163311" cy="163433"/>
            <a:chOff x="2718994" y="4153023"/>
            <a:chExt cx="1163311" cy="163433"/>
          </a:xfrm>
        </p:grpSpPr>
        <p:grpSp>
          <p:nvGrpSpPr>
            <p:cNvPr id="206" name="그룹 205"/>
            <p:cNvGrpSpPr/>
            <p:nvPr/>
          </p:nvGrpSpPr>
          <p:grpSpPr>
            <a:xfrm>
              <a:off x="2718994" y="4153023"/>
              <a:ext cx="1163311" cy="154495"/>
              <a:chOff x="7764043" y="2719676"/>
              <a:chExt cx="1163311" cy="154495"/>
            </a:xfrm>
          </p:grpSpPr>
          <p:sp>
            <p:nvSpPr>
              <p:cNvPr id="207" name="TextBox 206"/>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안심번호적용 </a:t>
                </a:r>
                <a:endParaRPr lang="en-US" altLang="ko-KR" sz="700" dirty="0"/>
              </a:p>
            </p:txBody>
          </p:sp>
          <p:sp>
            <p:nvSpPr>
              <p:cNvPr id="209"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50" name="타원 49">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pSp>
        <p:nvGrpSpPr>
          <p:cNvPr id="6" name="그룹 5"/>
          <p:cNvGrpSpPr/>
          <p:nvPr/>
        </p:nvGrpSpPr>
        <p:grpSpPr>
          <a:xfrm>
            <a:off x="1222392" y="4776165"/>
            <a:ext cx="1163311" cy="159331"/>
            <a:chOff x="10150885" y="4176706"/>
            <a:chExt cx="1163311" cy="159331"/>
          </a:xfrm>
        </p:grpSpPr>
        <p:grpSp>
          <p:nvGrpSpPr>
            <p:cNvPr id="191" name="그룹 190"/>
            <p:cNvGrpSpPr/>
            <p:nvPr/>
          </p:nvGrpSpPr>
          <p:grpSpPr>
            <a:xfrm>
              <a:off x="10150885" y="4176706"/>
              <a:ext cx="1163311" cy="154495"/>
              <a:chOff x="7764043" y="2719676"/>
              <a:chExt cx="1163311" cy="154495"/>
            </a:xfrm>
          </p:grpSpPr>
          <p:sp>
            <p:nvSpPr>
              <p:cNvPr id="192" name="TextBox 191"/>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93"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94"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95"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52" name="타원 51">
              <a:extLst>
                <a:ext uri="{FF2B5EF4-FFF2-40B4-BE49-F238E27FC236}">
                  <a16:creationId xmlns:a16="http://schemas.microsoft.com/office/drawing/2014/main" id="{5B738E7D-4CD4-4871-80BC-4FD64221440C}"/>
                </a:ext>
              </a:extLst>
            </p:cNvPr>
            <p:cNvSpPr/>
            <p:nvPr/>
          </p:nvSpPr>
          <p:spPr>
            <a:xfrm>
              <a:off x="10809475" y="4217556"/>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55" name="직사각형 54"/>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6" name="표 55"/>
          <p:cNvGraphicFramePr>
            <a:graphicFrameLocks noGrp="1"/>
          </p:cNvGraphicFramePr>
          <p:nvPr>
            <p:extLst>
              <p:ext uri="{D42A27DB-BD31-4B8C-83A1-F6EECF244321}">
                <p14:modId xmlns:p14="http://schemas.microsoft.com/office/powerpoint/2010/main" val="2673531352"/>
              </p:ext>
            </p:extLst>
          </p:nvPr>
        </p:nvGraphicFramePr>
        <p:xfrm>
          <a:off x="6491836" y="1797804"/>
          <a:ext cx="2417917" cy="1499851"/>
        </p:xfrm>
        <a:graphic>
          <a:graphicData uri="http://schemas.openxmlformats.org/drawingml/2006/table">
            <a:tbl>
              <a:tblPr firstRow="1" bandRow="1">
                <a:tableStyleId>{2D5ABB26-0587-4C30-8999-92F81FD0307C}</a:tableStyleId>
              </a:tblPr>
              <a:tblGrid>
                <a:gridCol w="1637944">
                  <a:extLst>
                    <a:ext uri="{9D8B030D-6E8A-4147-A177-3AD203B41FA5}">
                      <a16:colId xmlns:a16="http://schemas.microsoft.com/office/drawing/2014/main" val="1827514643"/>
                    </a:ext>
                  </a:extLst>
                </a:gridCol>
                <a:gridCol w="779973">
                  <a:extLst>
                    <a:ext uri="{9D8B030D-6E8A-4147-A177-3AD203B41FA5}">
                      <a16:colId xmlns:a16="http://schemas.microsoft.com/office/drawing/2014/main" val="3409155024"/>
                    </a:ext>
                  </a:extLst>
                </a:gridCol>
              </a:tblGrid>
              <a:tr h="285936">
                <a:tc>
                  <a:txBody>
                    <a:bodyPr/>
                    <a:lstStyle/>
                    <a:p>
                      <a:r>
                        <a:rPr lang="ko-KR" altLang="en-US" sz="800" dirty="0" smtClean="0">
                          <a:solidFill>
                            <a:schemeClr val="tx1">
                              <a:lumMod val="75000"/>
                              <a:lumOff val="25000"/>
                            </a:schemeClr>
                          </a:solidFill>
                          <a:latin typeface="+mn-ea"/>
                        </a:rPr>
                        <a:t>총 </a:t>
                      </a:r>
                      <a:r>
                        <a:rPr lang="ko-KR" altLang="en-US" sz="800" dirty="0" err="1" smtClean="0">
                          <a:solidFill>
                            <a:schemeClr val="tx1">
                              <a:lumMod val="75000"/>
                              <a:lumOff val="25000"/>
                            </a:schemeClr>
                          </a:solidFill>
                          <a:latin typeface="+mn-ea"/>
                        </a:rPr>
                        <a:t>제품금액</a:t>
                      </a:r>
                      <a:r>
                        <a:rPr lang="ko-KR" altLang="en-US" sz="800" dirty="0" smtClean="0">
                          <a:solidFill>
                            <a:schemeClr val="tx1">
                              <a:lumMod val="75000"/>
                              <a:lumOff val="25000"/>
                            </a:schemeClr>
                          </a:solidFill>
                          <a:latin typeface="+mn-ea"/>
                        </a:rPr>
                        <a:t> </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63,000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1163836"/>
                  </a:ext>
                </a:extLst>
              </a:tr>
              <a:tr h="225720">
                <a:tc>
                  <a:txBody>
                    <a:bodyPr/>
                    <a:lstStyle/>
                    <a:p>
                      <a:r>
                        <a:rPr lang="ko-KR" altLang="en-US" sz="800" dirty="0" err="1" smtClean="0">
                          <a:solidFill>
                            <a:schemeClr val="tx1">
                              <a:lumMod val="75000"/>
                              <a:lumOff val="25000"/>
                            </a:schemeClr>
                          </a:solidFill>
                          <a:latin typeface="+mn-ea"/>
                        </a:rPr>
                        <a:t>할인금액</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-3,500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20797"/>
                  </a:ext>
                </a:extLst>
              </a:tr>
              <a:tr h="225720">
                <a:tc>
                  <a:txBody>
                    <a:bodyPr/>
                    <a:lstStyle/>
                    <a:p>
                      <a:r>
                        <a:rPr lang="ko-KR" altLang="en-US" sz="800" dirty="0" err="1" smtClean="0">
                          <a:solidFill>
                            <a:schemeClr val="tx1">
                              <a:lumMod val="75000"/>
                              <a:lumOff val="25000"/>
                            </a:schemeClr>
                          </a:solidFill>
                          <a:latin typeface="+mn-ea"/>
                        </a:rPr>
                        <a:t>뷰티포인트</a:t>
                      </a:r>
                      <a:r>
                        <a:rPr lang="ko-KR" altLang="en-US" sz="800" dirty="0" smtClean="0">
                          <a:solidFill>
                            <a:schemeClr val="tx1">
                              <a:lumMod val="75000"/>
                              <a:lumOff val="25000"/>
                            </a:schemeClr>
                          </a:solidFill>
                          <a:latin typeface="+mn-ea"/>
                        </a:rPr>
                        <a:t> 사용</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ko-KR" sz="800" dirty="0" smtClean="0">
                          <a:solidFill>
                            <a:schemeClr val="tx1">
                              <a:lumMod val="75000"/>
                              <a:lumOff val="25000"/>
                            </a:schemeClr>
                          </a:solidFill>
                          <a:latin typeface="+mn-ea"/>
                        </a:rPr>
                        <a:t>-500</a:t>
                      </a:r>
                      <a:r>
                        <a:rPr lang="ko-KR" altLang="en-US" sz="800" dirty="0" smtClean="0">
                          <a:solidFill>
                            <a:schemeClr val="tx1">
                              <a:lumMod val="75000"/>
                              <a:lumOff val="25000"/>
                            </a:schemeClr>
                          </a:solidFill>
                          <a:latin typeface="+mn-ea"/>
                        </a:rPr>
                        <a:t>원</a:t>
                      </a:r>
                      <a:endParaRPr lang="ko-KR" altLang="en-US" sz="800" dirty="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9389783"/>
                  </a:ext>
                </a:extLst>
              </a:tr>
              <a:tr h="181959">
                <a:tc>
                  <a:txBody>
                    <a:bodyPr/>
                    <a:lstStyle/>
                    <a:p>
                      <a:r>
                        <a:rPr lang="ko-KR" altLang="en-US" sz="800" dirty="0" err="1" smtClean="0">
                          <a:solidFill>
                            <a:schemeClr val="tx1">
                              <a:lumMod val="75000"/>
                              <a:lumOff val="25000"/>
                            </a:schemeClr>
                          </a:solidFill>
                          <a:latin typeface="+mn-ea"/>
                        </a:rPr>
                        <a:t>배송비</a:t>
                      </a:r>
                      <a:endParaRPr lang="ko-KR" altLang="en-US" sz="800"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75000"/>
                              <a:lumOff val="25000"/>
                            </a:schemeClr>
                          </a:solidFill>
                          <a:latin typeface="+mn-ea"/>
                        </a:rPr>
                        <a:t>0</a:t>
                      </a:r>
                      <a:r>
                        <a:rPr lang="ko-KR" altLang="en-US" sz="800" dirty="0" smtClean="0">
                          <a:solidFill>
                            <a:schemeClr val="tx1">
                              <a:lumMod val="75000"/>
                              <a:lumOff val="2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089382"/>
                  </a:ext>
                </a:extLst>
              </a:tr>
              <a:tr h="1819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latin typeface="+mn-ea"/>
                        </a:rPr>
                        <a:t> ⨽</a:t>
                      </a:r>
                      <a:r>
                        <a:rPr lang="ko-KR" altLang="en-US" sz="800" dirty="0" err="1" smtClean="0">
                          <a:solidFill>
                            <a:schemeClr val="bg1">
                              <a:lumMod val="65000"/>
                            </a:schemeClr>
                          </a:solidFill>
                          <a:latin typeface="+mn-ea"/>
                        </a:rPr>
                        <a:t>쿠폰할인</a:t>
                      </a:r>
                      <a:endParaRPr lang="ko-KR" altLang="en-US" sz="800" dirty="0" smtClean="0">
                        <a:solidFill>
                          <a:schemeClr val="bg1">
                            <a:lumMod val="6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bg1">
                              <a:lumMod val="75000"/>
                            </a:schemeClr>
                          </a:solidFill>
                          <a:latin typeface="+mn-ea"/>
                        </a:rPr>
                        <a:t>-2,500</a:t>
                      </a:r>
                      <a:r>
                        <a:rPr lang="ko-KR" altLang="en-US" sz="800" dirty="0" smtClean="0">
                          <a:solidFill>
                            <a:schemeClr val="bg1">
                              <a:lumMod val="75000"/>
                            </a:schemeClr>
                          </a:solidFill>
                          <a:latin typeface="+mn-ea"/>
                        </a:rPr>
                        <a:t>원</a:t>
                      </a: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9377751"/>
                  </a:ext>
                </a:extLst>
              </a:tr>
              <a:tr h="335755">
                <a:tc>
                  <a:txBody>
                    <a:bodyPr/>
                    <a:lstStyle/>
                    <a:p>
                      <a:r>
                        <a:rPr lang="ko-KR" altLang="en-US" sz="800" b="1" dirty="0" smtClean="0">
                          <a:solidFill>
                            <a:schemeClr val="tx1">
                              <a:lumMod val="75000"/>
                              <a:lumOff val="25000"/>
                            </a:schemeClr>
                          </a:solidFill>
                          <a:latin typeface="+mn-ea"/>
                        </a:rPr>
                        <a:t>최종결제금액</a:t>
                      </a:r>
                      <a:endParaRPr lang="ko-KR" altLang="en-US" sz="800" b="1" dirty="0">
                        <a:solidFill>
                          <a:schemeClr val="tx1">
                            <a:lumMod val="75000"/>
                            <a:lumOff val="25000"/>
                          </a:schemeClr>
                        </a:solidFill>
                        <a:latin typeface="+mn-ea"/>
                      </a:endParaRPr>
                    </a:p>
                  </a:txBody>
                  <a:tcPr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b="1" dirty="0" smtClean="0">
                          <a:solidFill>
                            <a:schemeClr val="tx1">
                              <a:lumMod val="75000"/>
                              <a:lumOff val="25000"/>
                            </a:schemeClr>
                          </a:solidFill>
                          <a:latin typeface="+mn-ea"/>
                        </a:rPr>
                        <a:t>59,000</a:t>
                      </a:r>
                      <a:r>
                        <a:rPr lang="ko-KR" altLang="en-US" sz="800" b="1" dirty="0" smtClean="0">
                          <a:solidFill>
                            <a:schemeClr val="tx1">
                              <a:lumMod val="75000"/>
                              <a:lumOff val="25000"/>
                            </a:schemeClr>
                          </a:solidFill>
                          <a:latin typeface="+mn-ea"/>
                        </a:rPr>
                        <a:t>원</a:t>
                      </a:r>
                      <a:endParaRPr lang="en-US" altLang="ko-KR" sz="800" b="1"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523042"/>
                  </a:ext>
                </a:extLst>
              </a:tr>
            </a:tbl>
          </a:graphicData>
        </a:graphic>
      </p:graphicFrame>
      <p:grpSp>
        <p:nvGrpSpPr>
          <p:cNvPr id="57" name="그룹 56"/>
          <p:cNvGrpSpPr/>
          <p:nvPr/>
        </p:nvGrpSpPr>
        <p:grpSpPr>
          <a:xfrm>
            <a:off x="7260895" y="3212866"/>
            <a:ext cx="1571409" cy="200055"/>
            <a:chOff x="2147116" y="2122762"/>
            <a:chExt cx="1571409" cy="200055"/>
          </a:xfrm>
        </p:grpSpPr>
        <p:sp>
          <p:nvSpPr>
            <p:cNvPr id="58" name="TextBox 57">
              <a:extLst>
                <a:ext uri="{FF2B5EF4-FFF2-40B4-BE49-F238E27FC236}">
                  <a16:creationId xmlns:a16="http://schemas.microsoft.com/office/drawing/2014/main" id="{3BE96798-3229-41C7-9D93-18E637BBD588}"/>
                </a:ext>
              </a:extLst>
            </p:cNvPr>
            <p:cNvSpPr txBox="1"/>
            <p:nvPr/>
          </p:nvSpPr>
          <p:spPr>
            <a:xfrm>
              <a:off x="2147116" y="2122762"/>
              <a:ext cx="1512168" cy="200055"/>
            </a:xfrm>
            <a:prstGeom prst="rect">
              <a:avLst/>
            </a:prstGeom>
            <a:noFill/>
          </p:spPr>
          <p:txBody>
            <a:bodyPr wrap="square" rtlCol="0">
              <a:spAutoFit/>
            </a:bodyPr>
            <a:lstStyle/>
            <a:p>
              <a:pPr algn="r"/>
              <a:r>
                <a:rPr lang="ko-KR" altLang="en-US" sz="700" dirty="0" err="1" smtClean="0">
                  <a:solidFill>
                    <a:schemeClr val="bg1">
                      <a:lumMod val="65000"/>
                    </a:schemeClr>
                  </a:solidFill>
                  <a:latin typeface="+mn-ea"/>
                </a:rPr>
                <a:t>적립예정</a:t>
              </a:r>
              <a:r>
                <a:rPr lang="ko-KR" altLang="en-US" sz="700" dirty="0" smtClean="0">
                  <a:solidFill>
                    <a:schemeClr val="bg1">
                      <a:lumMod val="65000"/>
                    </a:schemeClr>
                  </a:solidFill>
                  <a:latin typeface="+mn-ea"/>
                </a:rPr>
                <a:t> </a:t>
              </a:r>
              <a:r>
                <a:rPr lang="ko-KR" altLang="en-US" sz="700" dirty="0" err="1">
                  <a:solidFill>
                    <a:schemeClr val="bg1">
                      <a:lumMod val="65000"/>
                    </a:schemeClr>
                  </a:solidFill>
                  <a:latin typeface="+mn-ea"/>
                </a:rPr>
                <a:t>뷰티포인트</a:t>
              </a:r>
              <a:r>
                <a:rPr lang="ko-KR" altLang="en-US" sz="700" dirty="0">
                  <a:solidFill>
                    <a:schemeClr val="bg1">
                      <a:lumMod val="65000"/>
                    </a:schemeClr>
                  </a:solidFill>
                  <a:latin typeface="+mn-ea"/>
                </a:rPr>
                <a:t> </a:t>
              </a:r>
              <a:r>
                <a:rPr lang="en-US" altLang="ko-KR" sz="700" dirty="0" smtClean="0">
                  <a:solidFill>
                    <a:srgbClr val="00B050"/>
                  </a:solidFill>
                  <a:latin typeface="+mn-ea"/>
                </a:rPr>
                <a:t>590P</a:t>
              </a:r>
              <a:endParaRPr lang="ko-KR" altLang="en-US" sz="700" dirty="0">
                <a:solidFill>
                  <a:srgbClr val="00B050"/>
                </a:solidFill>
                <a:latin typeface="+mn-ea"/>
              </a:endParaRPr>
            </a:p>
          </p:txBody>
        </p:sp>
        <p:sp>
          <p:nvSpPr>
            <p:cNvPr id="61" name="타원 60">
              <a:extLst>
                <a:ext uri="{FF2B5EF4-FFF2-40B4-BE49-F238E27FC236}">
                  <a16:creationId xmlns:a16="http://schemas.microsoft.com/office/drawing/2014/main" id="{5B738E7D-4CD4-4871-80BC-4FD64221440C}"/>
                </a:ext>
              </a:extLst>
            </p:cNvPr>
            <p:cNvSpPr/>
            <p:nvPr/>
          </p:nvSpPr>
          <p:spPr>
            <a:xfrm>
              <a:off x="3600044" y="2163550"/>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2" name="TextBox 61">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54449" y="169540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1005365" y="20121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65" name="Oval 611">
            <a:extLst>
              <a:ext uri="{FF2B5EF4-FFF2-40B4-BE49-F238E27FC236}">
                <a16:creationId xmlns:a16="http://schemas.microsoft.com/office/drawing/2014/main" id="{8A3723C9-7A64-4677-9B95-EBFFA02C0DC4}"/>
              </a:ext>
            </a:extLst>
          </p:cNvPr>
          <p:cNvSpPr>
            <a:spLocks noChangeArrowheads="1"/>
          </p:cNvSpPr>
          <p:nvPr/>
        </p:nvSpPr>
        <p:spPr bwMode="auto">
          <a:xfrm>
            <a:off x="1005365" y="239181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graphicFrame>
        <p:nvGraphicFramePr>
          <p:cNvPr id="66" name="표 65"/>
          <p:cNvGraphicFramePr>
            <a:graphicFrameLocks noGrp="1"/>
          </p:cNvGraphicFramePr>
          <p:nvPr>
            <p:extLst>
              <p:ext uri="{D42A27DB-BD31-4B8C-83A1-F6EECF244321}">
                <p14:modId xmlns:p14="http://schemas.microsoft.com/office/powerpoint/2010/main" val="839935561"/>
              </p:ext>
            </p:extLst>
          </p:nvPr>
        </p:nvGraphicFramePr>
        <p:xfrm>
          <a:off x="6624931" y="4229457"/>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algn="l" latinLnBrk="1">
                        <a:lnSpc>
                          <a:spcPct val="100000"/>
                        </a:lnSpc>
                      </a:pPr>
                      <a:r>
                        <a:rPr lang="ko-KR" altLang="en-US" sz="800" b="0" u="none" dirty="0" smtClean="0">
                          <a:solidFill>
                            <a:schemeClr val="tx1"/>
                          </a:solidFill>
                        </a:rPr>
                        <a:t>김주영</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7" name="표 66"/>
          <p:cNvGraphicFramePr>
            <a:graphicFrameLocks noGrp="1"/>
          </p:cNvGraphicFramePr>
          <p:nvPr>
            <p:extLst>
              <p:ext uri="{D42A27DB-BD31-4B8C-83A1-F6EECF244321}">
                <p14:modId xmlns:p14="http://schemas.microsoft.com/office/powerpoint/2010/main" val="3681937971"/>
              </p:ext>
            </p:extLst>
          </p:nvPr>
        </p:nvGraphicFramePr>
        <p:xfrm>
          <a:off x="6624036" y="4756871"/>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6420866" y="411556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6420866" y="465373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70" name="TextBox 69">
            <a:extLst>
              <a:ext uri="{FF2B5EF4-FFF2-40B4-BE49-F238E27FC236}">
                <a16:creationId xmlns:a16="http://schemas.microsoft.com/office/drawing/2014/main" id="{275007DD-6EFC-4D42-AE7D-E16CF4165636}"/>
              </a:ext>
            </a:extLst>
          </p:cNvPr>
          <p:cNvSpPr txBox="1"/>
          <p:nvPr/>
        </p:nvSpPr>
        <p:spPr>
          <a:xfrm>
            <a:off x="6500796" y="4430859"/>
            <a:ext cx="1577973" cy="215444"/>
          </a:xfrm>
          <a:prstGeom prst="rect">
            <a:avLst/>
          </a:prstGeom>
          <a:noFill/>
        </p:spPr>
        <p:txBody>
          <a:bodyPr wrap="square" rtlCol="0">
            <a:spAutoFit/>
          </a:bodyPr>
          <a:lstStyle/>
          <a:p>
            <a:r>
              <a:rPr lang="ko-KR" altLang="en-US" sz="800" dirty="0" err="1" smtClean="0">
                <a:solidFill>
                  <a:srgbClr val="FF0000"/>
                </a:solidFill>
                <a:latin typeface="+mn-ea"/>
              </a:rPr>
              <a:t>주문자명을</a:t>
            </a:r>
            <a:r>
              <a:rPr lang="ko-KR" altLang="en-US" sz="800" dirty="0" smtClean="0">
                <a:solidFill>
                  <a:srgbClr val="FF0000"/>
                </a:solidFill>
                <a:latin typeface="+mn-ea"/>
              </a:rPr>
              <a:t> 입력해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71" name="TextBox 70">
            <a:extLst>
              <a:ext uri="{FF2B5EF4-FFF2-40B4-BE49-F238E27FC236}">
                <a16:creationId xmlns:a16="http://schemas.microsoft.com/office/drawing/2014/main" id="{275007DD-6EFC-4D42-AE7D-E16CF4165636}"/>
              </a:ext>
            </a:extLst>
          </p:cNvPr>
          <p:cNvSpPr txBox="1"/>
          <p:nvPr/>
        </p:nvSpPr>
        <p:spPr>
          <a:xfrm>
            <a:off x="6513411" y="5023216"/>
            <a:ext cx="1744773" cy="338554"/>
          </a:xfrm>
          <a:prstGeom prst="rect">
            <a:avLst/>
          </a:prstGeom>
          <a:noFill/>
        </p:spPr>
        <p:txBody>
          <a:bodyPr wrap="square" rtlCol="0">
            <a:spAutoFit/>
          </a:bodyPr>
          <a:lstStyle/>
          <a:p>
            <a:r>
              <a:rPr lang="ko-KR" altLang="en-US" sz="800" dirty="0" smtClean="0">
                <a:solidFill>
                  <a:srgbClr val="FF0000"/>
                </a:solidFill>
                <a:latin typeface="+mn-ea"/>
              </a:rPr>
              <a:t>휴대폰 번호를 입력해 주세요</a:t>
            </a:r>
            <a:r>
              <a:rPr lang="en-US" altLang="ko-KR" sz="800" dirty="0" smtClean="0">
                <a:solidFill>
                  <a:srgbClr val="FF0000"/>
                </a:solidFill>
                <a:latin typeface="+mn-ea"/>
              </a:rPr>
              <a:t>.</a:t>
            </a:r>
          </a:p>
          <a:p>
            <a:r>
              <a:rPr lang="ko-KR" altLang="en-US" sz="800" dirty="0" smtClean="0">
                <a:solidFill>
                  <a:srgbClr val="FF0000"/>
                </a:solidFill>
                <a:latin typeface="+mn-ea"/>
              </a:rPr>
              <a:t>휴대폰 번호를 확인해 주세요</a:t>
            </a:r>
            <a:r>
              <a:rPr lang="en-US" altLang="ko-KR" sz="800" dirty="0" smtClean="0">
                <a:solidFill>
                  <a:srgbClr val="FF0000"/>
                </a:solidFill>
                <a:latin typeface="+mn-ea"/>
              </a:rPr>
              <a:t>.</a:t>
            </a:r>
            <a:endParaRPr lang="ko-KR" altLang="en-US" sz="800" dirty="0">
              <a:solidFill>
                <a:srgbClr val="FF0000"/>
              </a:solidFill>
              <a:latin typeface="+mn-ea"/>
            </a:endParaRPr>
          </a:p>
        </p:txBody>
      </p:sp>
      <p:sp>
        <p:nvSpPr>
          <p:cNvPr id="93" name="사각형: 둥근 모서리 102">
            <a:extLst>
              <a:ext uri="{FF2B5EF4-FFF2-40B4-BE49-F238E27FC236}">
                <a16:creationId xmlns:a16="http://schemas.microsoft.com/office/drawing/2014/main" id="{2172766A-6A40-4D82-BA4A-1D132F6D8CDC}"/>
              </a:ext>
            </a:extLst>
          </p:cNvPr>
          <p:cNvSpPr/>
          <p:nvPr/>
        </p:nvSpPr>
        <p:spPr>
          <a:xfrm>
            <a:off x="5682578" y="3139966"/>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grpSp>
        <p:nvGrpSpPr>
          <p:cNvPr id="94" name="그룹 93"/>
          <p:cNvGrpSpPr/>
          <p:nvPr/>
        </p:nvGrpSpPr>
        <p:grpSpPr>
          <a:xfrm>
            <a:off x="3385127" y="3139679"/>
            <a:ext cx="2255911" cy="198085"/>
            <a:chOff x="2495600" y="4030757"/>
            <a:chExt cx="2255911" cy="198085"/>
          </a:xfrm>
        </p:grpSpPr>
        <p:sp>
          <p:nvSpPr>
            <p:cNvPr id="95" name="사각형: 둥근 모서리 102">
              <a:extLst>
                <a:ext uri="{FF2B5EF4-FFF2-40B4-BE49-F238E27FC236}">
                  <a16:creationId xmlns:a16="http://schemas.microsoft.com/office/drawing/2014/main" id="{2172766A-6A40-4D82-BA4A-1D132F6D8CDC}"/>
                </a:ext>
              </a:extLst>
            </p:cNvPr>
            <p:cNvSpPr/>
            <p:nvPr/>
          </p:nvSpPr>
          <p:spPr>
            <a:xfrm>
              <a:off x="2495600" y="4030759"/>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96" name="사각형: 둥근 모서리 102">
              <a:extLst>
                <a:ext uri="{FF2B5EF4-FFF2-40B4-BE49-F238E27FC236}">
                  <a16:creationId xmlns:a16="http://schemas.microsoft.com/office/drawing/2014/main" id="{2172766A-6A40-4D82-BA4A-1D132F6D8CDC}"/>
                </a:ext>
              </a:extLst>
            </p:cNvPr>
            <p:cNvSpPr/>
            <p:nvPr/>
          </p:nvSpPr>
          <p:spPr>
            <a:xfrm>
              <a:off x="3168647" y="4030758"/>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a:solidFill>
                    <a:schemeClr val="tx1"/>
                  </a:solidFill>
                  <a:latin typeface="+mn-ea"/>
                </a:rPr>
                <a:t>CU</a:t>
              </a:r>
              <a:r>
                <a:rPr lang="ko-KR" altLang="en-US" sz="800" dirty="0" err="1">
                  <a:solidFill>
                    <a:schemeClr val="tx1"/>
                  </a:solidFill>
                  <a:latin typeface="+mn-ea"/>
                </a:rPr>
                <a:t>편의점픽업</a:t>
              </a:r>
              <a:endParaRPr lang="ko-KR" altLang="en-US" sz="800" dirty="0">
                <a:solidFill>
                  <a:schemeClr val="tx1"/>
                </a:solidFill>
                <a:latin typeface="+mn-ea"/>
              </a:endParaRPr>
            </a:p>
          </p:txBody>
        </p:sp>
        <p:sp>
          <p:nvSpPr>
            <p:cNvPr id="97" name="사각형: 둥근 모서리 102">
              <a:extLst>
                <a:ext uri="{FF2B5EF4-FFF2-40B4-BE49-F238E27FC236}">
                  <a16:creationId xmlns:a16="http://schemas.microsoft.com/office/drawing/2014/main" id="{2172766A-6A40-4D82-BA4A-1D132F6D8CDC}"/>
                </a:ext>
              </a:extLst>
            </p:cNvPr>
            <p:cNvSpPr/>
            <p:nvPr/>
          </p:nvSpPr>
          <p:spPr>
            <a:xfrm>
              <a:off x="3984398" y="4030757"/>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smtClean="0">
                  <a:solidFill>
                    <a:schemeClr val="tx1"/>
                  </a:solidFill>
                  <a:latin typeface="+mn-ea"/>
                </a:rPr>
                <a:t>GS</a:t>
              </a:r>
              <a:r>
                <a:rPr lang="ko-KR" altLang="en-US" sz="800" dirty="0" err="1" smtClean="0">
                  <a:solidFill>
                    <a:schemeClr val="tx1"/>
                  </a:solidFill>
                  <a:latin typeface="+mn-ea"/>
                </a:rPr>
                <a:t>편의점픽업</a:t>
              </a:r>
              <a:endParaRPr lang="ko-KR" altLang="en-US" sz="800" dirty="0">
                <a:solidFill>
                  <a:schemeClr val="tx1"/>
                </a:solidFill>
                <a:latin typeface="+mn-ea"/>
              </a:endParaRPr>
            </a:p>
          </p:txBody>
        </p:sp>
      </p:gr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3190877" y="30816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09" name="사각형: 둥근 모서리 152">
            <a:extLst>
              <a:ext uri="{FF2B5EF4-FFF2-40B4-BE49-F238E27FC236}">
                <a16:creationId xmlns:a16="http://schemas.microsoft.com/office/drawing/2014/main" id="{52FF6B1F-4512-47B6-B005-84C9CDC09FEA}"/>
              </a:ext>
            </a:extLst>
          </p:cNvPr>
          <p:cNvSpPr/>
          <p:nvPr/>
        </p:nvSpPr>
        <p:spPr>
          <a:xfrm>
            <a:off x="1388318" y="3461179"/>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graphicFrame>
        <p:nvGraphicFramePr>
          <p:cNvPr id="7" name="표 6"/>
          <p:cNvGraphicFramePr>
            <a:graphicFrameLocks noGrp="1"/>
          </p:cNvGraphicFramePr>
          <p:nvPr>
            <p:extLst>
              <p:ext uri="{D42A27DB-BD31-4B8C-83A1-F6EECF244321}">
                <p14:modId xmlns:p14="http://schemas.microsoft.com/office/powerpoint/2010/main" val="201816589"/>
              </p:ext>
            </p:extLst>
          </p:nvPr>
        </p:nvGraphicFramePr>
        <p:xfrm>
          <a:off x="187455" y="5584436"/>
          <a:ext cx="6129422" cy="825934"/>
        </p:xfrm>
        <a:graphic>
          <a:graphicData uri="http://schemas.openxmlformats.org/drawingml/2006/table">
            <a:tbl>
              <a:tblPr firstRow="1" bandRow="1">
                <a:tableStyleId>{2D5ABB26-0587-4C30-8999-92F81FD0307C}</a:tableStyleId>
              </a:tblPr>
              <a:tblGrid>
                <a:gridCol w="929972">
                  <a:extLst>
                    <a:ext uri="{9D8B030D-6E8A-4147-A177-3AD203B41FA5}">
                      <a16:colId xmlns:a16="http://schemas.microsoft.com/office/drawing/2014/main" val="3531508332"/>
                    </a:ext>
                  </a:extLst>
                </a:gridCol>
                <a:gridCol w="4253177">
                  <a:extLst>
                    <a:ext uri="{9D8B030D-6E8A-4147-A177-3AD203B41FA5}">
                      <a16:colId xmlns:a16="http://schemas.microsoft.com/office/drawing/2014/main" val="711145340"/>
                    </a:ext>
                  </a:extLst>
                </a:gridCol>
                <a:gridCol w="946273">
                  <a:extLst>
                    <a:ext uri="{9D8B030D-6E8A-4147-A177-3AD203B41FA5}">
                      <a16:colId xmlns:a16="http://schemas.microsoft.com/office/drawing/2014/main" val="1770744672"/>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주문제품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3659380937"/>
                  </a:ext>
                </a:extLst>
              </a:tr>
              <a:tr h="47021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06634596"/>
                  </a:ext>
                </a:extLst>
              </a:tr>
            </a:tbl>
          </a:graphicData>
        </a:graphic>
      </p:graphicFrame>
      <p:sp>
        <p:nvSpPr>
          <p:cNvPr id="128"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129"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Tree>
    <p:extLst>
      <p:ext uri="{BB962C8B-B14F-4D97-AF65-F5344CB8AC3E}">
        <p14:creationId xmlns:p14="http://schemas.microsoft.com/office/powerpoint/2010/main" val="218733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표 94"/>
          <p:cNvGraphicFramePr>
            <a:graphicFrameLocks noGrp="1"/>
          </p:cNvGraphicFramePr>
          <p:nvPr>
            <p:extLst>
              <p:ext uri="{D42A27DB-BD31-4B8C-83A1-F6EECF244321}">
                <p14:modId xmlns:p14="http://schemas.microsoft.com/office/powerpoint/2010/main" val="383943731"/>
              </p:ext>
            </p:extLst>
          </p:nvPr>
        </p:nvGraphicFramePr>
        <p:xfrm>
          <a:off x="187455" y="3045125"/>
          <a:ext cx="6135707" cy="232809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0">
                  <a:extLst>
                    <a:ext uri="{9D8B030D-6E8A-4147-A177-3AD203B41FA5}">
                      <a16:colId xmlns:a16="http://schemas.microsoft.com/office/drawing/2014/main" val="249456048"/>
                    </a:ext>
                  </a:extLst>
                </a:gridCol>
              </a:tblGrid>
              <a:tr h="317624">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배송지정보</a:t>
                      </a:r>
                      <a:endParaRPr lang="ko-KR" altLang="en-US" sz="800" b="1" kern="1200" dirty="0" smtClean="0">
                        <a:solidFill>
                          <a:schemeClr val="tx1"/>
                        </a:solidFill>
                        <a:latin typeface="+mn-ea"/>
                        <a:ea typeface="+mn-ea"/>
                        <a:cs typeface="+mn-cs"/>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241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배송지명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집</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0566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받으실 분</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ko-KR" altLang="en-US" sz="800" dirty="0" smtClean="0"/>
                        <a:t>김주영</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r h="30566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r>
                        <a:rPr lang="en-US" altLang="ko-KR" sz="800" dirty="0" smtClean="0"/>
                        <a:t>010-0000-0000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3281747"/>
                  </a:ext>
                </a:extLst>
              </a:tr>
              <a:tr h="67960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주소</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lumMod val="65000"/>
                              <a:lumOff val="35000"/>
                            </a:schemeClr>
                          </a:solidFill>
                        </a:rPr>
                        <a:t>04382</a:t>
                      </a:r>
                    </a:p>
                    <a:p>
                      <a:pPr latinLnBrk="1"/>
                      <a:r>
                        <a:rPr lang="ko-KR" altLang="en-US" sz="800" dirty="0" smtClean="0"/>
                        <a:t>서울특별시 용산구 </a:t>
                      </a:r>
                      <a:r>
                        <a:rPr lang="ko-KR" altLang="en-US" sz="800" dirty="0" err="1" smtClean="0"/>
                        <a:t>상강대로</a:t>
                      </a:r>
                      <a:r>
                        <a:rPr lang="ko-KR" altLang="en-US" sz="800" dirty="0" smtClean="0"/>
                        <a:t> </a:t>
                      </a:r>
                      <a:r>
                        <a:rPr lang="en-US" altLang="ko-KR" sz="800" dirty="0" smtClean="0"/>
                        <a:t>28</a:t>
                      </a:r>
                      <a:r>
                        <a:rPr lang="ko-KR" altLang="en-US" sz="800" dirty="0" smtClean="0"/>
                        <a:t>길</a:t>
                      </a:r>
                      <a:endParaRPr lang="en-US" altLang="ko-KR" sz="800" dirty="0" smtClean="0"/>
                    </a:p>
                    <a:p>
                      <a:pPr latinLnBrk="1"/>
                      <a:r>
                        <a:rPr lang="en-US" altLang="ko-KR" sz="800" dirty="0" smtClean="0"/>
                        <a:t>303</a:t>
                      </a:r>
                      <a:r>
                        <a:rPr lang="ko-KR" altLang="en-US" sz="800" dirty="0" smtClean="0"/>
                        <a:t>호</a:t>
                      </a:r>
                      <a:endParaRPr lang="en-US" altLang="ko-KR" sz="800" dirty="0" smtClean="0"/>
                    </a:p>
                    <a:p>
                      <a:pPr latinLnBrk="1"/>
                      <a:endParaRPr lang="en-US" altLang="ko-KR"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871877"/>
                  </a:ext>
                </a:extLst>
              </a:tr>
              <a:tr h="39536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배송요청사항</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sp>
        <p:nvSpPr>
          <p:cNvPr id="96" name="Button">
            <a:extLst>
              <a:ext uri="{FF2B5EF4-FFF2-40B4-BE49-F238E27FC236}">
                <a16:creationId xmlns:a16="http://schemas.microsoft.com/office/drawing/2014/main" id="{0B50D06C-82E3-4B5D-A60E-0FEAE2474059}"/>
              </a:ext>
            </a:extLst>
          </p:cNvPr>
          <p:cNvSpPr/>
          <p:nvPr/>
        </p:nvSpPr>
        <p:spPr>
          <a:xfrm>
            <a:off x="1218257" y="5069372"/>
            <a:ext cx="2933527" cy="231836"/>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a:solidFill>
                  <a:schemeClr val="tx1"/>
                </a:solidFill>
                <a:latin typeface="+mn-ea"/>
              </a:rPr>
              <a:t>배송 요청사항 </a:t>
            </a:r>
            <a:r>
              <a:rPr lang="ko-KR" altLang="en-US" sz="800" dirty="0" smtClean="0">
                <a:solidFill>
                  <a:schemeClr val="tx1"/>
                </a:solidFill>
                <a:latin typeface="+mn-ea"/>
              </a:rPr>
              <a:t>선택               </a:t>
            </a:r>
            <a:r>
              <a:rPr lang="ko-KR" altLang="en-US" sz="800" dirty="0" smtClean="0">
                <a:solidFill>
                  <a:schemeClr val="tx1"/>
                </a:solidFill>
              </a:rPr>
              <a:t>                                  </a:t>
            </a: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dirty="0">
              <a:solidFill>
                <a:schemeClr val="tx1"/>
              </a:solidFill>
            </a:endParaRPr>
          </a:p>
        </p:txBody>
      </p:sp>
      <p:grpSp>
        <p:nvGrpSpPr>
          <p:cNvPr id="102" name="그룹 101"/>
          <p:cNvGrpSpPr/>
          <p:nvPr/>
        </p:nvGrpSpPr>
        <p:grpSpPr>
          <a:xfrm>
            <a:off x="1222392" y="4749113"/>
            <a:ext cx="1163311" cy="159331"/>
            <a:chOff x="10150885" y="4176706"/>
            <a:chExt cx="1163311" cy="159331"/>
          </a:xfrm>
        </p:grpSpPr>
        <p:grpSp>
          <p:nvGrpSpPr>
            <p:cNvPr id="103" name="그룹 102"/>
            <p:cNvGrpSpPr/>
            <p:nvPr/>
          </p:nvGrpSpPr>
          <p:grpSpPr>
            <a:xfrm>
              <a:off x="10150885" y="4176706"/>
              <a:ext cx="1163311" cy="154495"/>
              <a:chOff x="7764043" y="2719676"/>
              <a:chExt cx="1163311" cy="154495"/>
            </a:xfrm>
          </p:grpSpPr>
          <p:sp>
            <p:nvSpPr>
              <p:cNvPr id="106" name="TextBox 105"/>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err="1" smtClean="0"/>
                  <a:t>군부대배송</a:t>
                </a:r>
                <a:endParaRPr lang="en-US" altLang="ko-KR" sz="700" dirty="0"/>
              </a:p>
            </p:txBody>
          </p:sp>
          <p:grpSp>
            <p:nvGrpSpPr>
              <p:cNvPr id="107" name="Checkbox">
                <a:extLst>
                  <a:ext uri="{FF2B5EF4-FFF2-40B4-BE49-F238E27FC236}">
                    <a16:creationId xmlns:a16="http://schemas.microsoft.com/office/drawing/2014/main" id="{2BF05A78-0F74-4B0C-9D84-A5D18ED3145E}"/>
                  </a:ext>
                </a:extLst>
              </p:cNvPr>
              <p:cNvGrpSpPr/>
              <p:nvPr/>
            </p:nvGrpSpPr>
            <p:grpSpPr>
              <a:xfrm>
                <a:off x="7764043" y="2745583"/>
                <a:ext cx="128588" cy="128588"/>
                <a:chOff x="863600" y="1311275"/>
                <a:chExt cx="128588" cy="128588"/>
              </a:xfrm>
            </p:grpSpPr>
            <p:sp>
              <p:nvSpPr>
                <p:cNvPr id="108"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863600" y="1311275"/>
                  <a:ext cx="128588" cy="128588"/>
                </a:xfrm>
                <a:prstGeom prst="rect">
                  <a:avLst/>
                </a:prstGeom>
                <a:solidFill>
                  <a:schemeClr val="bg1">
                    <a:lumMod val="95000"/>
                  </a:schemeClr>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09" name="Check">
                  <a:extLst>
                    <a:ext uri="{FF2B5EF4-FFF2-40B4-BE49-F238E27FC236}">
                      <a16:creationId xmlns:a16="http://schemas.microsoft.com/office/drawing/2014/main" id="{DF2A1709-9512-4E20-98B7-4307A0B38E4D}"/>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grpSp>
        <p:sp>
          <p:nvSpPr>
            <p:cNvPr id="104" name="타원 103">
              <a:extLst>
                <a:ext uri="{FF2B5EF4-FFF2-40B4-BE49-F238E27FC236}">
                  <a16:creationId xmlns:a16="http://schemas.microsoft.com/office/drawing/2014/main" id="{5B738E7D-4CD4-4871-80BC-4FD64221440C}"/>
                </a:ext>
              </a:extLst>
            </p:cNvPr>
            <p:cNvSpPr/>
            <p:nvPr/>
          </p:nvSpPr>
          <p:spPr>
            <a:xfrm>
              <a:off x="10809475" y="4217556"/>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2" name="제목 1"/>
          <p:cNvSpPr>
            <a:spLocks noGrp="1"/>
          </p:cNvSpPr>
          <p:nvPr>
            <p:ph type="ctrTitle"/>
          </p:nvPr>
        </p:nvSpPr>
        <p:spPr/>
        <p:txBody>
          <a:bodyPr/>
          <a:lstStyle/>
          <a:p>
            <a:r>
              <a:rPr lang="ko-KR" altLang="en-US" dirty="0"/>
              <a:t>결제</a:t>
            </a:r>
          </a:p>
        </p:txBody>
      </p:sp>
      <p:sp>
        <p:nvSpPr>
          <p:cNvPr id="3" name="부제목 2"/>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472187052"/>
              </p:ext>
            </p:extLst>
          </p:nvPr>
        </p:nvGraphicFramePr>
        <p:xfrm>
          <a:off x="9000565" y="44624"/>
          <a:ext cx="3152540" cy="564374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배송지</a:t>
                      </a:r>
                      <a:r>
                        <a:rPr lang="ko-KR" altLang="en-US" sz="800" b="1" u="none" baseline="0" dirty="0" smtClean="0">
                          <a:solidFill>
                            <a:schemeClr val="tx1"/>
                          </a:solidFill>
                          <a:latin typeface="+mn-ea"/>
                          <a:ea typeface="+mn-ea"/>
                        </a:rPr>
                        <a:t> 정보 </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기본 </a:t>
                      </a:r>
                      <a:r>
                        <a:rPr lang="ko-KR" altLang="en-US" sz="800" b="0" u="none" kern="1200" baseline="0" dirty="0" err="1" smtClean="0">
                          <a:solidFill>
                            <a:schemeClr val="tx1"/>
                          </a:solidFill>
                          <a:latin typeface="+mn-ea"/>
                          <a:ea typeface="+mn-ea"/>
                          <a:cs typeface="+mn-cs"/>
                        </a:rPr>
                        <a:t>배송지</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등록된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정보가 없을 시 영역에 </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배송지를</a:t>
                      </a:r>
                      <a:r>
                        <a:rPr lang="ko-KR" altLang="en-US" sz="800" b="0" u="none" kern="1200" baseline="0" dirty="0" smtClean="0">
                          <a:solidFill>
                            <a:schemeClr val="tx1"/>
                          </a:solidFill>
                          <a:latin typeface="+mn-ea"/>
                          <a:ea typeface="+mn-ea"/>
                          <a:cs typeface="+mn-cs"/>
                        </a:rPr>
                        <a:t> 등록해주세요</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텍스트 출력</a:t>
                      </a:r>
                      <a:endParaRPr lang="en-US" altLang="ko-KR" sz="800" b="0" u="none" kern="1200" baseline="0" dirty="0" smtClean="0">
                        <a:solidFill>
                          <a:schemeClr val="tx1"/>
                        </a:solidFill>
                        <a:latin typeface="+mn-ea"/>
                        <a:ea typeface="+mn-ea"/>
                        <a:cs typeface="+mn-cs"/>
                      </a:endParaRPr>
                    </a:p>
                    <a:p>
                      <a:pPr marL="171450" marR="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버튼 클릭 시 기능은 </a:t>
                      </a:r>
                      <a:r>
                        <a:rPr lang="en-US" altLang="ko-KR" sz="800" b="0" u="none" kern="1200" baseline="0" dirty="0" smtClean="0">
                          <a:solidFill>
                            <a:schemeClr val="tx1"/>
                          </a:solidFill>
                          <a:latin typeface="+mn-ea"/>
                          <a:ea typeface="+mn-ea"/>
                          <a:cs typeface="+mn-cs"/>
                        </a:rPr>
                        <a:t>2</a:t>
                      </a:r>
                      <a:r>
                        <a:rPr lang="ko-KR" altLang="en-US" sz="800" b="0" u="none" kern="1200" baseline="0" dirty="0" smtClean="0">
                          <a:solidFill>
                            <a:schemeClr val="tx1"/>
                          </a:solidFill>
                          <a:latin typeface="+mn-ea"/>
                          <a:ea typeface="+mn-ea"/>
                          <a:cs typeface="+mn-cs"/>
                        </a:rPr>
                        <a:t>번 설명과 동일</a:t>
                      </a:r>
                      <a:endParaRPr lang="en-US" altLang="ko-KR" sz="800" b="1" u="none" baseline="0" dirty="0" smtClean="0">
                        <a:solidFill>
                          <a:srgbClr val="C00000"/>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3-1. </a:t>
                      </a:r>
                      <a:r>
                        <a:rPr lang="ko-KR" altLang="en-US" sz="800" b="1" u="none" baseline="0" dirty="0" err="1" smtClean="0">
                          <a:solidFill>
                            <a:schemeClr val="tx1"/>
                          </a:solidFill>
                          <a:latin typeface="+mn-ea"/>
                          <a:ea typeface="+mn-ea"/>
                        </a:rPr>
                        <a:t>배송지명</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기본배송지</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최근배송지</a:t>
                      </a:r>
                      <a:r>
                        <a:rPr lang="ko-KR" altLang="en-US" sz="800" b="0" u="none" kern="1200" baseline="0" dirty="0" smtClean="0">
                          <a:solidFill>
                            <a:schemeClr val="tx1"/>
                          </a:solidFill>
                          <a:latin typeface="+mn-ea"/>
                          <a:ea typeface="+mn-ea"/>
                          <a:cs typeface="+mn-cs"/>
                        </a:rPr>
                        <a:t> 출력된 상태일 시 </a:t>
                      </a:r>
                      <a:r>
                        <a:rPr lang="ko-KR" altLang="en-US" sz="800" b="0" u="none" kern="1200" baseline="0" dirty="0" err="1" smtClean="0">
                          <a:solidFill>
                            <a:schemeClr val="tx1"/>
                          </a:solidFill>
                          <a:latin typeface="+mn-ea"/>
                          <a:ea typeface="+mn-ea"/>
                          <a:cs typeface="+mn-cs"/>
                        </a:rPr>
                        <a:t>배송지</a:t>
                      </a:r>
                      <a:r>
                        <a:rPr lang="ko-KR" altLang="en-US" sz="800" b="0" u="none" kern="1200" baseline="0" dirty="0" smtClean="0">
                          <a:solidFill>
                            <a:schemeClr val="tx1"/>
                          </a:solidFill>
                          <a:latin typeface="+mn-ea"/>
                          <a:ea typeface="+mn-ea"/>
                          <a:cs typeface="+mn-cs"/>
                        </a:rPr>
                        <a:t> 명 옆에 </a:t>
                      </a:r>
                      <a:r>
                        <a:rPr lang="en-US" altLang="ko-KR" sz="800" b="0" u="none" kern="1200" baseline="0" dirty="0" smtClean="0">
                          <a:solidFill>
                            <a:schemeClr val="tx1"/>
                          </a:solidFill>
                          <a:latin typeface="+mn-ea"/>
                          <a:ea typeface="+mn-ea"/>
                          <a:cs typeface="+mn-cs"/>
                        </a:rPr>
                        <a:t>flag</a:t>
                      </a:r>
                      <a:r>
                        <a:rPr lang="ko-KR" altLang="en-US" sz="800" b="0" u="none" kern="1200" baseline="0" dirty="0" smtClean="0">
                          <a:solidFill>
                            <a:schemeClr val="tx1"/>
                          </a:solidFill>
                          <a:latin typeface="+mn-ea"/>
                          <a:ea typeface="+mn-ea"/>
                          <a:cs typeface="+mn-cs"/>
                        </a:rPr>
                        <a:t>로 표시</a:t>
                      </a:r>
                      <a:endParaRPr lang="en-US" altLang="ko-KR" sz="800" b="0" u="none" kern="1200" baseline="0" dirty="0" smtClean="0">
                        <a:solidFill>
                          <a:schemeClr val="tx1"/>
                        </a:solidFill>
                        <a:latin typeface="+mn-ea"/>
                        <a:ea typeface="+mn-ea"/>
                        <a:cs typeface="+mn-cs"/>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배송지명이</a:t>
                      </a:r>
                      <a:r>
                        <a:rPr lang="ko-KR" altLang="en-US" sz="800" b="0" u="none" kern="1200" baseline="0" dirty="0" smtClean="0">
                          <a:solidFill>
                            <a:schemeClr val="tx1"/>
                          </a:solidFill>
                          <a:latin typeface="+mn-ea"/>
                          <a:ea typeface="+mn-ea"/>
                          <a:cs typeface="+mn-cs"/>
                        </a:rPr>
                        <a:t> 없을 시 </a:t>
                      </a:r>
                      <a:r>
                        <a:rPr lang="en-US" altLang="ko-KR" sz="800" b="0" u="none" kern="1200" baseline="0" dirty="0" smtClean="0">
                          <a:solidFill>
                            <a:schemeClr val="tx1"/>
                          </a:solidFill>
                          <a:latin typeface="+mn-ea"/>
                          <a:ea typeface="+mn-ea"/>
                          <a:cs typeface="+mn-cs"/>
                        </a:rPr>
                        <a:t>flag</a:t>
                      </a:r>
                      <a:r>
                        <a:rPr lang="ko-KR" altLang="en-US" sz="800" b="0" u="none" kern="1200" baseline="0" dirty="0" smtClean="0">
                          <a:solidFill>
                            <a:schemeClr val="tx1"/>
                          </a:solidFill>
                          <a:latin typeface="+mn-ea"/>
                          <a:ea typeface="+mn-ea"/>
                          <a:cs typeface="+mn-cs"/>
                        </a:rPr>
                        <a:t>만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기본배송지와 최근배송지가 같을 시에는</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기본배송지</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최근배송지</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flag</a:t>
                      </a:r>
                      <a:r>
                        <a:rPr lang="ko-KR" altLang="en-US" sz="800" b="0" u="none" kern="1200" baseline="0" dirty="0" smtClean="0">
                          <a:solidFill>
                            <a:schemeClr val="tx1"/>
                          </a:solidFill>
                          <a:latin typeface="+mn-ea"/>
                          <a:ea typeface="+mn-ea"/>
                          <a:cs typeface="+mn-cs"/>
                        </a:rPr>
                        <a:t> 둘 다 출력</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3-2. </a:t>
                      </a:r>
                      <a:r>
                        <a:rPr lang="ko-KR" altLang="en-US" sz="800" b="1" u="none" baseline="0" dirty="0" smtClean="0">
                          <a:solidFill>
                            <a:schemeClr val="tx1"/>
                          </a:solidFill>
                          <a:latin typeface="+mn-ea"/>
                          <a:ea typeface="+mn-ea"/>
                        </a:rPr>
                        <a:t>안심번호 </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default: </a:t>
                      </a:r>
                      <a:r>
                        <a:rPr lang="ko-KR" altLang="en-US" sz="800" b="0" u="none" baseline="0" dirty="0" smtClean="0">
                          <a:solidFill>
                            <a:schemeClr val="tx1"/>
                          </a:solidFill>
                          <a:latin typeface="+mn-ea"/>
                          <a:ea typeface="+mn-ea"/>
                        </a:rPr>
                        <a:t>체크 해제 상태</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체크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체크 해제 상태가 </a:t>
                      </a:r>
                      <a:r>
                        <a:rPr lang="ko-KR" altLang="en-US" sz="800" b="0" u="none" baseline="0" dirty="0" err="1" smtClean="0">
                          <a:solidFill>
                            <a:schemeClr val="tx1"/>
                          </a:solidFill>
                          <a:latin typeface="+mn-ea"/>
                          <a:ea typeface="+mn-ea"/>
                        </a:rPr>
                        <a:t>토글</a:t>
                      </a:r>
                      <a:r>
                        <a:rPr lang="ko-KR" altLang="en-US" sz="800" b="0" u="none" baseline="0" dirty="0" smtClean="0">
                          <a:solidFill>
                            <a:schemeClr val="tx1"/>
                          </a:solidFill>
                          <a:latin typeface="+mn-ea"/>
                          <a:ea typeface="+mn-ea"/>
                        </a:rPr>
                        <a:t> 됨</a:t>
                      </a:r>
                      <a:endParaRPr lang="en-US" altLang="ko-KR" sz="800" b="0"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아이콘 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안심번호 서비스 안내 창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3-3. </a:t>
                      </a:r>
                      <a:r>
                        <a:rPr lang="ko-KR" altLang="en-US" sz="800" b="1" u="none" baseline="0" dirty="0" smtClean="0">
                          <a:solidFill>
                            <a:schemeClr val="tx1"/>
                          </a:solidFill>
                          <a:latin typeface="+mn-ea"/>
                          <a:ea typeface="+mn-ea"/>
                        </a:rPr>
                        <a:t>군부대 배송</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배송지</a:t>
                      </a:r>
                      <a:r>
                        <a:rPr lang="ko-KR" altLang="en-US" sz="800" b="0" u="none" baseline="0" dirty="0" smtClean="0">
                          <a:solidFill>
                            <a:schemeClr val="tx1"/>
                          </a:solidFill>
                          <a:latin typeface="+mn-ea"/>
                          <a:ea typeface="+mn-ea"/>
                        </a:rPr>
                        <a:t> 추가 시 일반 주소 검색으로 입력한 주소 중 군부대 배송 체크된 주소일 시에만 체크 기능 비활성화 상태로 출력</a:t>
                      </a:r>
                      <a:endParaRPr lang="en-US" altLang="ko-KR" sz="800" b="0"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아이콘</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군부대 배송 안내 창 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3-4. </a:t>
                      </a:r>
                      <a:r>
                        <a:rPr lang="ko-KR" altLang="en-US" sz="800" b="1" u="none" baseline="0" dirty="0" smtClean="0">
                          <a:solidFill>
                            <a:schemeClr val="tx1"/>
                          </a:solidFill>
                          <a:latin typeface="+mn-ea"/>
                          <a:ea typeface="+mn-ea"/>
                        </a:rPr>
                        <a:t>배송 요청사항</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baseline="0" dirty="0" smtClean="0">
                          <a:solidFill>
                            <a:schemeClr val="tx1"/>
                          </a:solidFill>
                          <a:latin typeface="+mn-ea"/>
                          <a:ea typeface="+mn-ea"/>
                        </a:rPr>
                        <a:t>select list: </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배송 요청사항 선택</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부재 시 경비</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관리</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실에 맡겨주세요</a:t>
                      </a:r>
                      <a:r>
                        <a:rPr lang="en-US" altLang="ko-KR" sz="800" b="0" u="none" kern="1200" baseline="0" dirty="0" smtClean="0">
                          <a:solidFill>
                            <a:schemeClr val="tx1"/>
                          </a:solidFill>
                          <a:latin typeface="+mn-ea"/>
                          <a:ea typeface="+mn-ea"/>
                          <a:cs typeface="+mn-cs"/>
                        </a:rPr>
                        <a:t>.</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부재 시 문 앞에 놓아주세요</a:t>
                      </a:r>
                      <a:r>
                        <a:rPr lang="en-US" altLang="ko-KR" sz="800" b="0" u="none" kern="1200" baseline="0" dirty="0" smtClean="0">
                          <a:solidFill>
                            <a:schemeClr val="tx1"/>
                          </a:solidFill>
                          <a:latin typeface="+mn-ea"/>
                          <a:ea typeface="+mn-ea"/>
                          <a:cs typeface="+mn-cs"/>
                        </a:rPr>
                        <a:t>. </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파손의 위험이 있는 제품이 있으니</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배송에 주의해주세요</a:t>
                      </a:r>
                      <a:r>
                        <a:rPr lang="en-US" altLang="ko-KR" sz="800" b="0" u="none" kern="1200" baseline="0" dirty="0" smtClean="0">
                          <a:solidFill>
                            <a:schemeClr val="tx1"/>
                          </a:solidFill>
                          <a:latin typeface="+mn-ea"/>
                          <a:ea typeface="+mn-ea"/>
                          <a:cs typeface="+mn-cs"/>
                        </a:rPr>
                        <a:t>.</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배송</a:t>
                      </a:r>
                      <a:r>
                        <a:rPr lang="ko-KR" altLang="en-US" sz="800" b="0" i="0" u="none" kern="1200" baseline="0" dirty="0" smtClean="0">
                          <a:solidFill>
                            <a:srgbClr val="1F1F1F"/>
                          </a:solidFill>
                          <a:effectLst/>
                          <a:latin typeface="Courier New" panose="02070309020205020404" pitchFamily="49" charset="0"/>
                          <a:ea typeface="+mn-ea"/>
                          <a:cs typeface="+mn-cs"/>
                        </a:rPr>
                        <a:t> </a:t>
                      </a:r>
                      <a:r>
                        <a:rPr lang="ko-KR" altLang="en-US" sz="800" b="0" i="0" dirty="0" smtClean="0">
                          <a:solidFill>
                            <a:srgbClr val="1F1F1F"/>
                          </a:solidFill>
                          <a:effectLst/>
                          <a:latin typeface="Courier New" panose="02070309020205020404" pitchFamily="49" charset="0"/>
                        </a:rPr>
                        <a:t>전에 연락주세요</a:t>
                      </a:r>
                      <a:r>
                        <a:rPr lang="en-US" altLang="ko-KR" sz="800" b="0" i="0" dirty="0" smtClean="0">
                          <a:solidFill>
                            <a:srgbClr val="1F1F1F"/>
                          </a:solidFill>
                          <a:effectLst/>
                          <a:latin typeface="Courier New" panose="02070309020205020404" pitchFamily="49" charset="0"/>
                        </a:rPr>
                        <a:t>.</a:t>
                      </a: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직접</a:t>
                      </a:r>
                      <a:r>
                        <a:rPr lang="ko-KR" altLang="en-US" sz="800" b="0" i="0" dirty="0" smtClean="0">
                          <a:solidFill>
                            <a:srgbClr val="1F1F1F"/>
                          </a:solidFill>
                          <a:effectLst/>
                          <a:latin typeface="Courier New" panose="02070309020205020404" pitchFamily="49" charset="0"/>
                        </a:rPr>
                        <a:t>입력</a:t>
                      </a:r>
                      <a:endParaRPr lang="en-US" altLang="ko-KR" sz="800" b="0" i="0" dirty="0" smtClean="0">
                        <a:solidFill>
                          <a:srgbClr val="1F1F1F"/>
                        </a:solidFill>
                        <a:effectLst/>
                        <a:latin typeface="Courier New" panose="02070309020205020404" pitchFamily="49" charset="0"/>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3-5. </a:t>
                      </a:r>
                      <a:r>
                        <a:rPr lang="ko-KR" altLang="en-US" sz="800" b="1" u="none" baseline="0" dirty="0" smtClean="0">
                          <a:solidFill>
                            <a:schemeClr val="tx1"/>
                          </a:solidFill>
                          <a:latin typeface="+mn-ea"/>
                          <a:ea typeface="+mn-ea"/>
                        </a:rPr>
                        <a:t>배송 요청사항 직접입력</a:t>
                      </a:r>
                      <a:endParaRPr lang="en-US" altLang="ko-KR" sz="800" b="0" i="0" u="none" kern="1200" baseline="0" dirty="0" smtClean="0">
                        <a:solidFill>
                          <a:srgbClr val="1F1F1F"/>
                        </a:solidFill>
                        <a:effectLst/>
                        <a:latin typeface="Courier New" panose="02070309020205020404" pitchFamily="49" charset="0"/>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92075" algn="l"/>
                        </a:tabLst>
                        <a:defRPr/>
                      </a:pPr>
                      <a:r>
                        <a:rPr lang="ko-KR" altLang="en-US" sz="800" b="0" i="0" u="none" kern="1200" baseline="0" dirty="0" smtClean="0">
                          <a:solidFill>
                            <a:srgbClr val="1F1F1F"/>
                          </a:solidFill>
                          <a:effectLst/>
                          <a:latin typeface="Courier New" panose="02070309020205020404" pitchFamily="49" charset="0"/>
                          <a:ea typeface="+mn-ea"/>
                          <a:cs typeface="+mn-cs"/>
                        </a:rPr>
                        <a:t>직접입력 선택 </a:t>
                      </a:r>
                      <a:r>
                        <a:rPr lang="ko-KR" altLang="en-US" sz="800" b="0" i="0" u="none" kern="1200" baseline="0" dirty="0" smtClean="0">
                          <a:solidFill>
                            <a:srgbClr val="1F1F1F"/>
                          </a:solidFill>
                          <a:effectLst/>
                          <a:latin typeface="+mn-lt"/>
                          <a:ea typeface="+mn-ea"/>
                          <a:cs typeface="+mn-cs"/>
                        </a:rPr>
                        <a:t>시 </a:t>
                      </a:r>
                      <a:r>
                        <a:rPr lang="en-US" altLang="ko-KR" sz="800" b="0" i="0" u="none" kern="1200" baseline="0" dirty="0" smtClean="0">
                          <a:solidFill>
                            <a:srgbClr val="1F1F1F"/>
                          </a:solidFill>
                          <a:effectLst/>
                          <a:latin typeface="+mn-lt"/>
                          <a:ea typeface="+mn-ea"/>
                          <a:cs typeface="+mn-cs"/>
                        </a:rPr>
                        <a:t>select box </a:t>
                      </a:r>
                      <a:r>
                        <a:rPr lang="ko-KR" altLang="en-US" sz="800" b="0" i="0" u="none" kern="1200" baseline="0" dirty="0" smtClean="0">
                          <a:solidFill>
                            <a:srgbClr val="1F1F1F"/>
                          </a:solidFill>
                          <a:effectLst/>
                          <a:latin typeface="+mn-lt"/>
                          <a:ea typeface="+mn-ea"/>
                          <a:cs typeface="+mn-cs"/>
                        </a:rPr>
                        <a:t>하단에</a:t>
                      </a:r>
                      <a:r>
                        <a:rPr lang="en-US" altLang="ko-KR" sz="800" b="0" i="0" u="none" kern="1200" baseline="0" dirty="0" smtClean="0">
                          <a:solidFill>
                            <a:srgbClr val="1F1F1F"/>
                          </a:solidFill>
                          <a:effectLst/>
                          <a:latin typeface="+mn-lt"/>
                          <a:ea typeface="+mn-ea"/>
                          <a:cs typeface="+mn-cs"/>
                        </a:rPr>
                        <a:t> </a:t>
                      </a:r>
                      <a:r>
                        <a:rPr lang="ko-KR" altLang="en-US" sz="800" b="0" i="0" u="none" kern="1200" baseline="0" dirty="0" smtClean="0">
                          <a:solidFill>
                            <a:srgbClr val="1F1F1F"/>
                          </a:solidFill>
                          <a:effectLst/>
                          <a:latin typeface="Courier New" panose="02070309020205020404" pitchFamily="49" charset="0"/>
                          <a:ea typeface="+mn-ea"/>
                          <a:cs typeface="+mn-cs"/>
                        </a:rPr>
                        <a:t>텍스트 입력 영역 출력</a:t>
                      </a:r>
                      <a:endParaRPr lang="en-US" altLang="ko-KR" sz="800" b="0" i="0" u="none" kern="1200" baseline="0" dirty="0" smtClean="0">
                        <a:solidFill>
                          <a:srgbClr val="1F1F1F"/>
                        </a:solidFill>
                        <a:effectLst/>
                        <a:latin typeface="Courier New" panose="02070309020205020404" pitchFamily="49" charset="0"/>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tab pos="92075" algn="l"/>
                        </a:tabLst>
                        <a:defRPr/>
                      </a:pPr>
                      <a:r>
                        <a:rPr lang="en-US" altLang="ko-KR" sz="800" b="0" i="0" u="none" kern="1200" baseline="0" dirty="0" smtClean="0">
                          <a:solidFill>
                            <a:srgbClr val="1F1F1F"/>
                          </a:solidFill>
                          <a:effectLst/>
                          <a:latin typeface="+mn-ea"/>
                          <a:ea typeface="+mn-ea"/>
                          <a:cs typeface="+mn-cs"/>
                        </a:rPr>
                        <a:t>Place holder: </a:t>
                      </a:r>
                      <a:r>
                        <a:rPr lang="ko-KR" altLang="en-US" sz="800" b="0" i="0" u="none" kern="1200" baseline="0" dirty="0" smtClean="0">
                          <a:solidFill>
                            <a:srgbClr val="1F1F1F"/>
                          </a:solidFill>
                          <a:effectLst/>
                          <a:latin typeface="+mn-ea"/>
                          <a:ea typeface="+mn-ea"/>
                          <a:cs typeface="+mn-cs"/>
                        </a:rPr>
                        <a:t>최대 </a:t>
                      </a:r>
                      <a:r>
                        <a:rPr lang="en-US" altLang="ko-KR" sz="800" b="0" i="0" u="none" kern="1200" baseline="0" dirty="0" smtClean="0">
                          <a:solidFill>
                            <a:srgbClr val="1F1F1F"/>
                          </a:solidFill>
                          <a:effectLst/>
                          <a:latin typeface="+mn-ea"/>
                          <a:ea typeface="+mn-ea"/>
                          <a:cs typeface="+mn-cs"/>
                        </a:rPr>
                        <a:t>25</a:t>
                      </a:r>
                      <a:r>
                        <a:rPr lang="ko-KR" altLang="en-US" sz="800" b="0" i="0" u="none" kern="1200" baseline="0" dirty="0" smtClean="0">
                          <a:solidFill>
                            <a:srgbClr val="1F1F1F"/>
                          </a:solidFill>
                          <a:effectLst/>
                          <a:latin typeface="+mn-ea"/>
                          <a:ea typeface="+mn-ea"/>
                          <a:cs typeface="+mn-cs"/>
                        </a:rPr>
                        <a:t>자</a:t>
                      </a:r>
                      <a:endParaRPr lang="en-US" altLang="ko-KR" sz="800" b="0" i="0" u="none" kern="1200" baseline="0" dirty="0" smtClean="0">
                        <a:solidFill>
                          <a:srgbClr val="1F1F1F"/>
                        </a:solidFill>
                        <a:effectLst/>
                        <a:latin typeface="+mn-ea"/>
                        <a:ea typeface="+mn-ea"/>
                        <a:cs typeface="+mn-cs"/>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 기준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25</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자 이상 입력 불가하며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25</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자를 초과하여 입력 시도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띄어쓰기</a:t>
                      </a:r>
                      <a:r>
                        <a:rPr kumimoji="0" lang="en-US" altLang="ko-KR" sz="800" b="0" i="0" u="none" strike="noStrike" kern="1200" cap="none" normalizeH="0" baseline="0" dirty="0" smtClean="0">
                          <a:ln>
                            <a:noFill/>
                          </a:ln>
                          <a:solidFill>
                            <a:schemeClr val="tx1"/>
                          </a:solidFill>
                          <a:effectLst/>
                          <a:latin typeface="+mn-lt"/>
                          <a:ea typeface="+mn-ea"/>
                          <a:cs typeface="+mn-cs"/>
                        </a:rPr>
                        <a:t> </a:t>
                      </a:r>
                      <a:r>
                        <a:rPr kumimoji="0" lang="ko-KR" altLang="en-US" sz="800" b="0" i="0" u="none" strike="noStrike" kern="1200" cap="none" normalizeH="0" baseline="0" dirty="0" smtClean="0">
                          <a:ln>
                            <a:noFill/>
                          </a:ln>
                          <a:solidFill>
                            <a:schemeClr val="tx1"/>
                          </a:solidFill>
                          <a:effectLst/>
                          <a:latin typeface="+mn-lt"/>
                          <a:ea typeface="+mn-ea"/>
                          <a:cs typeface="+mn-cs"/>
                        </a:rPr>
                        <a:t>연속으로 두 번 입력 불가</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0" lang="ko-KR" altLang="en-US" sz="800" b="0" i="0" u="none" strike="noStrike" kern="1200" cap="none" normalizeH="0" baseline="0" dirty="0" smtClean="0">
                          <a:ln>
                            <a:noFill/>
                          </a:ln>
                          <a:solidFill>
                            <a:schemeClr val="tx1"/>
                          </a:solidFill>
                          <a:effectLst/>
                          <a:latin typeface="+mn-lt"/>
                          <a:ea typeface="+mn-ea"/>
                          <a:cs typeface="+mn-cs"/>
                        </a:rPr>
                        <a:t>두 번째 띄어쓰기 시도 시 반응 없도록 구현 </a:t>
                      </a:r>
                      <a:endParaRPr kumimoji="0" lang="en-US" altLang="ko-KR" sz="800" b="0" i="0" u="none" strike="noStrike" kern="1200" cap="none" normalizeH="0" baseline="0" dirty="0" smtClean="0">
                        <a:ln>
                          <a:noFill/>
                        </a:ln>
                        <a:solidFill>
                          <a:schemeClr val="tx1"/>
                        </a:solidFill>
                        <a:effectLst/>
                        <a:latin typeface="+mn-lt"/>
                        <a:ea typeface="+mn-ea"/>
                        <a:cs typeface="+mn-cs"/>
                      </a:endParaRPr>
                    </a:p>
                    <a:p>
                      <a:pPr marL="85725" marR="0" lvl="0" indent="-85725" algn="l" defTabSz="914400" rtl="0" eaLnBrk="0" fontAlgn="base" latinLnBrk="1" hangingPunct="0">
                        <a:lnSpc>
                          <a:spcPct val="110000"/>
                        </a:lnSpc>
                        <a:spcBef>
                          <a:spcPct val="20000"/>
                        </a:spcBef>
                        <a:spcAft>
                          <a:spcPct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한글</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영문</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특수문자</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p>
                    <a:p>
                      <a:pPr marL="171450" marR="0" lvl="0" indent="-84138" algn="l" defTabSz="914400" rtl="0" eaLnBrk="0" fontAlgn="base" latinLnBrk="1" hangingPunct="0">
                        <a:lnSpc>
                          <a:spcPct val="110000"/>
                        </a:lnSpc>
                        <a:spcBef>
                          <a:spcPct val="20000"/>
                        </a:spcBef>
                        <a:spcAft>
                          <a:spcPct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허용 문자 외 입력 시도 시 반응 없도록 구현</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8881" y="1428659"/>
            <a:ext cx="492443" cy="276999"/>
          </a:xfrm>
          <a:prstGeom prst="rect">
            <a:avLst/>
          </a:prstGeom>
          <a:noFill/>
        </p:spPr>
        <p:txBody>
          <a:bodyPr wrap="none">
            <a:spAutoFit/>
          </a:bodyPr>
          <a:lstStyle/>
          <a:p>
            <a:pPr>
              <a:defRPr/>
            </a:pPr>
            <a:r>
              <a:rPr lang="ko-KR" altLang="en-US" sz="1200" b="1" dirty="0" smtClean="0">
                <a:latin typeface="+mn-ea"/>
              </a:rPr>
              <a:t>결제</a:t>
            </a:r>
            <a:endParaRPr lang="en-US" altLang="ko-KR" sz="1200" b="1" dirty="0">
              <a:latin typeface="+mn-ea"/>
            </a:endParaRPr>
          </a:p>
        </p:txBody>
      </p:sp>
      <p:graphicFrame>
        <p:nvGraphicFramePr>
          <p:cNvPr id="59" name="표 58"/>
          <p:cNvGraphicFramePr>
            <a:graphicFrameLocks noGrp="1"/>
          </p:cNvGraphicFramePr>
          <p:nvPr>
            <p:extLst>
              <p:ext uri="{D42A27DB-BD31-4B8C-83A1-F6EECF244321}">
                <p14:modId xmlns:p14="http://schemas.microsoft.com/office/powerpoint/2010/main" val="1417819891"/>
              </p:ext>
            </p:extLst>
          </p:nvPr>
        </p:nvGraphicFramePr>
        <p:xfrm>
          <a:off x="196522" y="1767222"/>
          <a:ext cx="6120355" cy="1023112"/>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33878">
                  <a:extLst>
                    <a:ext uri="{9D8B030D-6E8A-4147-A177-3AD203B41FA5}">
                      <a16:colId xmlns:a16="http://schemas.microsoft.com/office/drawing/2014/main" val="249456048"/>
                    </a:ext>
                  </a:extLst>
                </a:gridCol>
              </a:tblGrid>
              <a:tr h="27257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주문자</a:t>
                      </a: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lumMod val="85000"/>
                              <a:lumOff val="15000"/>
                            </a:schemeClr>
                          </a:solidFill>
                        </a:rPr>
                        <a:t>주문자명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r h="37526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solidFill>
                          <a:latin typeface="+mn-ea"/>
                          <a:ea typeface="+mn-ea"/>
                          <a:cs typeface="+mn-cs"/>
                        </a:rPr>
                        <a:t>휴대폰번호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2440556"/>
                  </a:ext>
                </a:extLst>
              </a:tr>
            </a:tbl>
          </a:graphicData>
        </a:graphic>
      </p:graphicFrame>
      <p:graphicFrame>
        <p:nvGraphicFramePr>
          <p:cNvPr id="60" name="표 59"/>
          <p:cNvGraphicFramePr>
            <a:graphicFrameLocks noGrp="1"/>
          </p:cNvGraphicFramePr>
          <p:nvPr>
            <p:extLst>
              <p:ext uri="{D42A27DB-BD31-4B8C-83A1-F6EECF244321}">
                <p14:modId xmlns:p14="http://schemas.microsoft.com/office/powerpoint/2010/main" val="1295400654"/>
              </p:ext>
            </p:extLst>
          </p:nvPr>
        </p:nvGraphicFramePr>
        <p:xfrm>
          <a:off x="1209430" y="2126041"/>
          <a:ext cx="1430186" cy="204209"/>
        </p:xfrm>
        <a:graphic>
          <a:graphicData uri="http://schemas.openxmlformats.org/drawingml/2006/table">
            <a:tbl>
              <a:tblPr firstRow="1" bandRow="1">
                <a:tableStyleId>{5C22544A-7EE6-4342-B048-85BDC9FD1C3A}</a:tableStyleId>
              </a:tblPr>
              <a:tblGrid>
                <a:gridCol w="1430186">
                  <a:extLst>
                    <a:ext uri="{9D8B030D-6E8A-4147-A177-3AD203B41FA5}">
                      <a16:colId xmlns:a16="http://schemas.microsoft.com/office/drawing/2014/main" val="20000"/>
                    </a:ext>
                  </a:extLst>
                </a:gridCol>
              </a:tblGrid>
              <a:tr h="204209">
                <a:tc>
                  <a:txBody>
                    <a:bodyPr/>
                    <a:lstStyle/>
                    <a:p>
                      <a:pPr algn="l" latinLnBrk="1">
                        <a:lnSpc>
                          <a:spcPct val="100000"/>
                        </a:lnSpc>
                      </a:pPr>
                      <a:r>
                        <a:rPr lang="ko-KR" altLang="en-US" sz="800" b="0" u="none" dirty="0" smtClean="0">
                          <a:solidFill>
                            <a:schemeClr val="tx1"/>
                          </a:solidFill>
                        </a:rPr>
                        <a:t>김주영</a:t>
                      </a:r>
                    </a:p>
                  </a:txBody>
                  <a:tcPr marL="7200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2683259702"/>
              </p:ext>
            </p:extLst>
          </p:nvPr>
        </p:nvGraphicFramePr>
        <p:xfrm>
          <a:off x="1208535" y="2494953"/>
          <a:ext cx="1454733" cy="221803"/>
        </p:xfrm>
        <a:graphic>
          <a:graphicData uri="http://schemas.openxmlformats.org/drawingml/2006/table">
            <a:tbl>
              <a:tblPr firstRow="1" bandRow="1">
                <a:tableStyleId>{5C22544A-7EE6-4342-B048-85BDC9FD1C3A}</a:tableStyleId>
              </a:tblPr>
              <a:tblGrid>
                <a:gridCol w="338673">
                  <a:extLst>
                    <a:ext uri="{9D8B030D-6E8A-4147-A177-3AD203B41FA5}">
                      <a16:colId xmlns:a16="http://schemas.microsoft.com/office/drawing/2014/main" val="20000"/>
                    </a:ext>
                  </a:extLst>
                </a:gridCol>
                <a:gridCol w="145655">
                  <a:extLst>
                    <a:ext uri="{9D8B030D-6E8A-4147-A177-3AD203B41FA5}">
                      <a16:colId xmlns:a16="http://schemas.microsoft.com/office/drawing/2014/main" val="20002"/>
                    </a:ext>
                  </a:extLst>
                </a:gridCol>
                <a:gridCol w="425498">
                  <a:extLst>
                    <a:ext uri="{9D8B030D-6E8A-4147-A177-3AD203B41FA5}">
                      <a16:colId xmlns:a16="http://schemas.microsoft.com/office/drawing/2014/main" val="20003"/>
                    </a:ext>
                  </a:extLst>
                </a:gridCol>
                <a:gridCol w="133400">
                  <a:extLst>
                    <a:ext uri="{9D8B030D-6E8A-4147-A177-3AD203B41FA5}">
                      <a16:colId xmlns:a16="http://schemas.microsoft.com/office/drawing/2014/main" val="2543700537"/>
                    </a:ext>
                  </a:extLst>
                </a:gridCol>
                <a:gridCol w="411507">
                  <a:extLst>
                    <a:ext uri="{9D8B030D-6E8A-4147-A177-3AD203B41FA5}">
                      <a16:colId xmlns:a16="http://schemas.microsoft.com/office/drawing/2014/main" val="400484928"/>
                    </a:ext>
                  </a:extLst>
                </a:gridCol>
              </a:tblGrid>
              <a:tr h="221803">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010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0000</a:t>
                      </a:r>
                      <a:endParaRPr lang="ko-KR" altLang="en-US" sz="800" b="0" kern="1200" dirty="0" smtClean="0">
                        <a:solidFill>
                          <a:schemeClr val="tx1">
                            <a:lumMod val="75000"/>
                            <a:lumOff val="25000"/>
                          </a:schemeClr>
                        </a:solidFill>
                        <a:latin typeface="+mn-ea"/>
                        <a:ea typeface="+mn-ea"/>
                        <a:cs typeface="+mn-cs"/>
                      </a:endParaRPr>
                    </a:p>
                  </a:txBody>
                  <a:tcPr marL="72000" marR="3600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51" name="사각형: 둥근 모서리 102">
            <a:extLst>
              <a:ext uri="{FF2B5EF4-FFF2-40B4-BE49-F238E27FC236}">
                <a16:creationId xmlns:a16="http://schemas.microsoft.com/office/drawing/2014/main" id="{2172766A-6A40-4D82-BA4A-1D132F6D8CDC}"/>
              </a:ext>
            </a:extLst>
          </p:cNvPr>
          <p:cNvSpPr/>
          <p:nvPr/>
        </p:nvSpPr>
        <p:spPr>
          <a:xfrm>
            <a:off x="5682578" y="3139966"/>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a:solidFill>
                  <a:schemeClr val="tx1"/>
                </a:solidFill>
              </a:rPr>
              <a:t>배송지목록</a:t>
            </a:r>
            <a:endParaRPr lang="en-US" sz="800" dirty="0">
              <a:solidFill>
                <a:schemeClr val="tx1"/>
              </a:solidFill>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119360" y="32129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grpSp>
        <p:nvGrpSpPr>
          <p:cNvPr id="126" name="그룹 125"/>
          <p:cNvGrpSpPr/>
          <p:nvPr/>
        </p:nvGrpSpPr>
        <p:grpSpPr>
          <a:xfrm>
            <a:off x="3385127" y="3139679"/>
            <a:ext cx="2255911" cy="198085"/>
            <a:chOff x="2495600" y="4030757"/>
            <a:chExt cx="2255911" cy="198085"/>
          </a:xfrm>
        </p:grpSpPr>
        <p:sp>
          <p:nvSpPr>
            <p:cNvPr id="127" name="사각형: 둥근 모서리 102">
              <a:extLst>
                <a:ext uri="{FF2B5EF4-FFF2-40B4-BE49-F238E27FC236}">
                  <a16:creationId xmlns:a16="http://schemas.microsoft.com/office/drawing/2014/main" id="{2172766A-6A40-4D82-BA4A-1D132F6D8CDC}"/>
                </a:ext>
              </a:extLst>
            </p:cNvPr>
            <p:cNvSpPr/>
            <p:nvPr/>
          </p:nvSpPr>
          <p:spPr>
            <a:xfrm>
              <a:off x="2495600" y="4030759"/>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128" name="사각형: 둥근 모서리 102">
              <a:extLst>
                <a:ext uri="{FF2B5EF4-FFF2-40B4-BE49-F238E27FC236}">
                  <a16:creationId xmlns:a16="http://schemas.microsoft.com/office/drawing/2014/main" id="{2172766A-6A40-4D82-BA4A-1D132F6D8CDC}"/>
                </a:ext>
              </a:extLst>
            </p:cNvPr>
            <p:cNvSpPr/>
            <p:nvPr/>
          </p:nvSpPr>
          <p:spPr>
            <a:xfrm>
              <a:off x="3168647" y="4030758"/>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a:solidFill>
                    <a:schemeClr val="tx1"/>
                  </a:solidFill>
                  <a:latin typeface="+mn-ea"/>
                </a:rPr>
                <a:t>CU</a:t>
              </a:r>
              <a:r>
                <a:rPr lang="ko-KR" altLang="en-US" sz="800" dirty="0" err="1">
                  <a:solidFill>
                    <a:schemeClr val="tx1"/>
                  </a:solidFill>
                  <a:latin typeface="+mn-ea"/>
                </a:rPr>
                <a:t>편의점픽업</a:t>
              </a:r>
              <a:endParaRPr lang="ko-KR" altLang="en-US" sz="800" dirty="0">
                <a:solidFill>
                  <a:schemeClr val="tx1"/>
                </a:solidFill>
                <a:latin typeface="+mn-ea"/>
              </a:endParaRPr>
            </a:p>
          </p:txBody>
        </p:sp>
        <p:sp>
          <p:nvSpPr>
            <p:cNvPr id="129" name="사각형: 둥근 모서리 102">
              <a:extLst>
                <a:ext uri="{FF2B5EF4-FFF2-40B4-BE49-F238E27FC236}">
                  <a16:creationId xmlns:a16="http://schemas.microsoft.com/office/drawing/2014/main" id="{2172766A-6A40-4D82-BA4A-1D132F6D8CDC}"/>
                </a:ext>
              </a:extLst>
            </p:cNvPr>
            <p:cNvSpPr/>
            <p:nvPr/>
          </p:nvSpPr>
          <p:spPr>
            <a:xfrm>
              <a:off x="3984398" y="4030757"/>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smtClean="0">
                  <a:solidFill>
                    <a:schemeClr val="tx1"/>
                  </a:solidFill>
                  <a:latin typeface="+mn-ea"/>
                </a:rPr>
                <a:t>GS</a:t>
              </a:r>
              <a:r>
                <a:rPr lang="ko-KR" altLang="en-US" sz="800" dirty="0" err="1" smtClean="0">
                  <a:solidFill>
                    <a:schemeClr val="tx1"/>
                  </a:solidFill>
                  <a:latin typeface="+mn-ea"/>
                </a:rPr>
                <a:t>편의점픽업</a:t>
              </a:r>
              <a:endParaRPr lang="ko-KR" altLang="en-US" sz="800" dirty="0">
                <a:solidFill>
                  <a:schemeClr val="tx1"/>
                </a:solidFill>
                <a:latin typeface="+mn-ea"/>
              </a:endParaRPr>
            </a:p>
          </p:txBody>
        </p:sp>
      </p:grpSp>
      <p:graphicFrame>
        <p:nvGraphicFramePr>
          <p:cNvPr id="131" name="표 130"/>
          <p:cNvGraphicFramePr>
            <a:graphicFrameLocks noGrp="1"/>
          </p:cNvGraphicFramePr>
          <p:nvPr>
            <p:extLst>
              <p:ext uri="{D42A27DB-BD31-4B8C-83A1-F6EECF244321}">
                <p14:modId xmlns:p14="http://schemas.microsoft.com/office/powerpoint/2010/main" val="2191225639"/>
              </p:ext>
            </p:extLst>
          </p:nvPr>
        </p:nvGraphicFramePr>
        <p:xfrm>
          <a:off x="181662" y="5571534"/>
          <a:ext cx="6135707" cy="814174"/>
        </p:xfrm>
        <a:graphic>
          <a:graphicData uri="http://schemas.openxmlformats.org/drawingml/2006/table">
            <a:tbl>
              <a:tblPr firstRow="1" bandRow="1">
                <a:tableStyleId>{2D5ABB26-0587-4C30-8999-92F81FD0307C}</a:tableStyleId>
              </a:tblPr>
              <a:tblGrid>
                <a:gridCol w="6135707">
                  <a:extLst>
                    <a:ext uri="{9D8B030D-6E8A-4147-A177-3AD203B41FA5}">
                      <a16:colId xmlns:a16="http://schemas.microsoft.com/office/drawing/2014/main" val="977863895"/>
                    </a:ext>
                  </a:extLst>
                </a:gridCol>
              </a:tblGrid>
              <a:tr h="814174">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lumMod val="75000"/>
                              <a:lumOff val="25000"/>
                            </a:schemeClr>
                          </a:solidFill>
                          <a:latin typeface="+mn-ea"/>
                        </a:rPr>
                        <a:t>배송지를</a:t>
                      </a:r>
                      <a:r>
                        <a:rPr lang="ko-KR" altLang="en-US" sz="800" dirty="0" smtClean="0">
                          <a:solidFill>
                            <a:schemeClr val="tx1">
                              <a:lumMod val="75000"/>
                              <a:lumOff val="25000"/>
                            </a:schemeClr>
                          </a:solidFill>
                          <a:latin typeface="+mn-ea"/>
                        </a:rPr>
                        <a:t> 등록해주세요</a:t>
                      </a:r>
                      <a:r>
                        <a:rPr lang="en-US" altLang="ko-KR" sz="800" dirty="0" smtClean="0">
                          <a:solidFill>
                            <a:schemeClr val="tx1">
                              <a:lumMod val="75000"/>
                              <a:lumOff val="25000"/>
                            </a:schemeClr>
                          </a:solidFill>
                          <a:latin typeface="+mn-ea"/>
                        </a:rPr>
                        <a:t>.</a:t>
                      </a:r>
                    </a:p>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lumMod val="75000"/>
                            <a:lumOff val="25000"/>
                          </a:schemeClr>
                        </a:solidFill>
                        <a:latin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6851250"/>
                  </a:ext>
                </a:extLst>
              </a:tr>
            </a:tbl>
          </a:graphicData>
        </a:graphic>
      </p:graphicFrame>
      <p:grpSp>
        <p:nvGrpSpPr>
          <p:cNvPr id="132" name="그룹 131"/>
          <p:cNvGrpSpPr/>
          <p:nvPr/>
        </p:nvGrpSpPr>
        <p:grpSpPr>
          <a:xfrm>
            <a:off x="2087055" y="6039227"/>
            <a:ext cx="2255911" cy="198085"/>
            <a:chOff x="2495600" y="4030757"/>
            <a:chExt cx="2255911" cy="198085"/>
          </a:xfrm>
        </p:grpSpPr>
        <p:sp>
          <p:nvSpPr>
            <p:cNvPr id="133" name="사각형: 둥근 모서리 102">
              <a:extLst>
                <a:ext uri="{FF2B5EF4-FFF2-40B4-BE49-F238E27FC236}">
                  <a16:creationId xmlns:a16="http://schemas.microsoft.com/office/drawing/2014/main" id="{2172766A-6A40-4D82-BA4A-1D132F6D8CDC}"/>
                </a:ext>
              </a:extLst>
            </p:cNvPr>
            <p:cNvSpPr/>
            <p:nvPr/>
          </p:nvSpPr>
          <p:spPr>
            <a:xfrm>
              <a:off x="2495600" y="4030759"/>
              <a:ext cx="624409"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err="1" smtClean="0">
                  <a:solidFill>
                    <a:schemeClr val="tx1"/>
                  </a:solidFill>
                </a:rPr>
                <a:t>신규배송지</a:t>
              </a:r>
              <a:endParaRPr lang="en-US" sz="800" dirty="0">
                <a:solidFill>
                  <a:schemeClr val="tx1"/>
                </a:solidFill>
              </a:endParaRPr>
            </a:p>
          </p:txBody>
        </p:sp>
        <p:sp>
          <p:nvSpPr>
            <p:cNvPr id="134" name="사각형: 둥근 모서리 102">
              <a:extLst>
                <a:ext uri="{FF2B5EF4-FFF2-40B4-BE49-F238E27FC236}">
                  <a16:creationId xmlns:a16="http://schemas.microsoft.com/office/drawing/2014/main" id="{2172766A-6A40-4D82-BA4A-1D132F6D8CDC}"/>
                </a:ext>
              </a:extLst>
            </p:cNvPr>
            <p:cNvSpPr/>
            <p:nvPr/>
          </p:nvSpPr>
          <p:spPr>
            <a:xfrm>
              <a:off x="3168647" y="4030758"/>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a:solidFill>
                    <a:schemeClr val="tx1"/>
                  </a:solidFill>
                  <a:latin typeface="+mn-ea"/>
                </a:rPr>
                <a:t>CU</a:t>
              </a:r>
              <a:r>
                <a:rPr lang="ko-KR" altLang="en-US" sz="800" dirty="0" err="1">
                  <a:solidFill>
                    <a:schemeClr val="tx1"/>
                  </a:solidFill>
                  <a:latin typeface="+mn-ea"/>
                </a:rPr>
                <a:t>편의점픽업</a:t>
              </a:r>
              <a:endParaRPr lang="ko-KR" altLang="en-US" sz="800" dirty="0">
                <a:solidFill>
                  <a:schemeClr val="tx1"/>
                </a:solidFill>
                <a:latin typeface="+mn-ea"/>
              </a:endParaRPr>
            </a:p>
          </p:txBody>
        </p:sp>
        <p:sp>
          <p:nvSpPr>
            <p:cNvPr id="135" name="사각형: 둥근 모서리 102">
              <a:extLst>
                <a:ext uri="{FF2B5EF4-FFF2-40B4-BE49-F238E27FC236}">
                  <a16:creationId xmlns:a16="http://schemas.microsoft.com/office/drawing/2014/main" id="{2172766A-6A40-4D82-BA4A-1D132F6D8CDC}"/>
                </a:ext>
              </a:extLst>
            </p:cNvPr>
            <p:cNvSpPr/>
            <p:nvPr/>
          </p:nvSpPr>
          <p:spPr>
            <a:xfrm>
              <a:off x="3984398" y="4030757"/>
              <a:ext cx="767113" cy="198083"/>
            </a:xfrm>
            <a:prstGeom prst="roundRect">
              <a:avLst>
                <a:gd name="adj" fmla="val 0"/>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800" dirty="0" smtClean="0">
                  <a:solidFill>
                    <a:schemeClr val="tx1"/>
                  </a:solidFill>
                  <a:latin typeface="+mn-ea"/>
                </a:rPr>
                <a:t>GS</a:t>
              </a:r>
              <a:r>
                <a:rPr lang="ko-KR" altLang="en-US" sz="800" dirty="0" err="1" smtClean="0">
                  <a:solidFill>
                    <a:schemeClr val="tx1"/>
                  </a:solidFill>
                  <a:latin typeface="+mn-ea"/>
                </a:rPr>
                <a:t>편의점픽업</a:t>
              </a:r>
              <a:endParaRPr lang="ko-KR" altLang="en-US" sz="800" dirty="0">
                <a:solidFill>
                  <a:schemeClr val="tx1"/>
                </a:solidFill>
                <a:latin typeface="+mn-ea"/>
              </a:endParaRPr>
            </a:p>
          </p:txBody>
        </p:sp>
      </p:grpSp>
      <p:sp>
        <p:nvSpPr>
          <p:cNvPr id="136" name="직사각형 135"/>
          <p:cNvSpPr/>
          <p:nvPr/>
        </p:nvSpPr>
        <p:spPr>
          <a:xfrm>
            <a:off x="138919" y="5547751"/>
            <a:ext cx="6245113" cy="85781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137" name="직사각형 136"/>
          <p:cNvSpPr/>
          <p:nvPr/>
        </p:nvSpPr>
        <p:spPr>
          <a:xfrm>
            <a:off x="138918" y="5395753"/>
            <a:ext cx="1492585"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rgbClr val="0070C0"/>
                </a:solidFill>
              </a:rPr>
              <a:t>등록된 </a:t>
            </a:r>
            <a:r>
              <a:rPr lang="ko-KR" altLang="en-US" sz="800" dirty="0" err="1" smtClean="0">
                <a:solidFill>
                  <a:srgbClr val="0070C0"/>
                </a:solidFill>
              </a:rPr>
              <a:t>배송지</a:t>
            </a:r>
            <a:r>
              <a:rPr lang="ko-KR" altLang="en-US" sz="800" dirty="0" smtClean="0">
                <a:solidFill>
                  <a:srgbClr val="0070C0"/>
                </a:solidFill>
              </a:rPr>
              <a:t> 없을 시</a:t>
            </a:r>
            <a:endParaRPr lang="ko-KR" altLang="en-US" sz="800" dirty="0">
              <a:solidFill>
                <a:srgbClr val="0070C0"/>
              </a:solidFill>
            </a:endParaRPr>
          </a:p>
        </p:txBody>
      </p:sp>
      <p:sp>
        <p:nvSpPr>
          <p:cNvPr id="138" name="사각형: 둥근 모서리 152">
            <a:extLst>
              <a:ext uri="{FF2B5EF4-FFF2-40B4-BE49-F238E27FC236}">
                <a16:creationId xmlns:a16="http://schemas.microsoft.com/office/drawing/2014/main" id="{52FF6B1F-4512-47B6-B005-84C9CDC09FEA}"/>
              </a:ext>
            </a:extLst>
          </p:cNvPr>
          <p:cNvSpPr/>
          <p:nvPr/>
        </p:nvSpPr>
        <p:spPr>
          <a:xfrm>
            <a:off x="1937325" y="3462319"/>
            <a:ext cx="507904" cy="129011"/>
          </a:xfrm>
          <a:prstGeom prst="roundRect">
            <a:avLst>
              <a:gd name="adj" fmla="val 0"/>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최근배송지</a:t>
            </a:r>
            <a:endParaRPr lang="en-US" sz="700" dirty="0">
              <a:solidFill>
                <a:schemeClr val="tx1"/>
              </a:solidFill>
            </a:endParaRPr>
          </a:p>
        </p:txBody>
      </p:sp>
      <p:sp>
        <p:nvSpPr>
          <p:cNvPr id="139" name="Oval 611">
            <a:extLst>
              <a:ext uri="{FF2B5EF4-FFF2-40B4-BE49-F238E27FC236}">
                <a16:creationId xmlns:a16="http://schemas.microsoft.com/office/drawing/2014/main" id="{8A3723C9-7A64-4677-9B95-EBFFA02C0DC4}"/>
              </a:ext>
            </a:extLst>
          </p:cNvPr>
          <p:cNvSpPr>
            <a:spLocks noChangeArrowheads="1"/>
          </p:cNvSpPr>
          <p:nvPr/>
        </p:nvSpPr>
        <p:spPr bwMode="auto">
          <a:xfrm>
            <a:off x="1955176" y="389049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140" name="Oval 611">
            <a:extLst>
              <a:ext uri="{FF2B5EF4-FFF2-40B4-BE49-F238E27FC236}">
                <a16:creationId xmlns:a16="http://schemas.microsoft.com/office/drawing/2014/main" id="{8A3723C9-7A64-4677-9B95-EBFFA02C0DC4}"/>
              </a:ext>
            </a:extLst>
          </p:cNvPr>
          <p:cNvSpPr>
            <a:spLocks noChangeArrowheads="1"/>
          </p:cNvSpPr>
          <p:nvPr/>
        </p:nvSpPr>
        <p:spPr bwMode="auto">
          <a:xfrm>
            <a:off x="982927" y="461021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141" name="Oval 611">
            <a:extLst>
              <a:ext uri="{FF2B5EF4-FFF2-40B4-BE49-F238E27FC236}">
                <a16:creationId xmlns:a16="http://schemas.microsoft.com/office/drawing/2014/main" id="{8A3723C9-7A64-4677-9B95-EBFFA02C0DC4}"/>
              </a:ext>
            </a:extLst>
          </p:cNvPr>
          <p:cNvSpPr>
            <a:spLocks noChangeArrowheads="1"/>
          </p:cNvSpPr>
          <p:nvPr/>
        </p:nvSpPr>
        <p:spPr bwMode="auto">
          <a:xfrm>
            <a:off x="992535" y="49663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graphicFrame>
        <p:nvGraphicFramePr>
          <p:cNvPr id="143" name="표 142"/>
          <p:cNvGraphicFramePr>
            <a:graphicFrameLocks noGrp="1"/>
          </p:cNvGraphicFramePr>
          <p:nvPr>
            <p:extLst>
              <p:ext uri="{D42A27DB-BD31-4B8C-83A1-F6EECF244321}">
                <p14:modId xmlns:p14="http://schemas.microsoft.com/office/powerpoint/2010/main" val="3520294876"/>
              </p:ext>
            </p:extLst>
          </p:nvPr>
        </p:nvGraphicFramePr>
        <p:xfrm>
          <a:off x="6514476" y="5048204"/>
          <a:ext cx="2395277" cy="316150"/>
        </p:xfrm>
        <a:graphic>
          <a:graphicData uri="http://schemas.openxmlformats.org/drawingml/2006/table">
            <a:tbl>
              <a:tblPr firstRow="1" bandRow="1">
                <a:tableStyleId>{2D5ABB26-0587-4C30-8999-92F81FD0307C}</a:tableStyleId>
              </a:tblPr>
              <a:tblGrid>
                <a:gridCol w="1937346">
                  <a:extLst>
                    <a:ext uri="{9D8B030D-6E8A-4147-A177-3AD203B41FA5}">
                      <a16:colId xmlns:a16="http://schemas.microsoft.com/office/drawing/2014/main" val="977931440"/>
                    </a:ext>
                  </a:extLst>
                </a:gridCol>
                <a:gridCol w="457931">
                  <a:extLst>
                    <a:ext uri="{9D8B030D-6E8A-4147-A177-3AD203B41FA5}">
                      <a16:colId xmlns:a16="http://schemas.microsoft.com/office/drawing/2014/main" val="2490038426"/>
                    </a:ext>
                  </a:extLst>
                </a:gridCol>
              </a:tblGrid>
              <a:tr h="316150">
                <a:tc>
                  <a:txBody>
                    <a:bodyPr/>
                    <a:lstStyle/>
                    <a:p>
                      <a:pPr marL="0" algn="l" defTabSz="914400" rtl="0" eaLnBrk="1" latinLnBrk="1" hangingPunct="1"/>
                      <a:r>
                        <a:rPr lang="ko-KR" altLang="en-US" sz="800" kern="1200" dirty="0" smtClean="0">
                          <a:solidFill>
                            <a:schemeClr val="tx1"/>
                          </a:solidFill>
                          <a:latin typeface="+mn-ea"/>
                          <a:ea typeface="+mn-ea"/>
                          <a:cs typeface="+mn-cs"/>
                        </a:rPr>
                        <a:t>직접입력</a:t>
                      </a:r>
                      <a:endParaRPr lang="ko-KR" altLang="en-US" sz="8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sp>
        <p:nvSpPr>
          <p:cNvPr id="144" name="Button">
            <a:extLst>
              <a:ext uri="{FF2B5EF4-FFF2-40B4-BE49-F238E27FC236}">
                <a16:creationId xmlns:a16="http://schemas.microsoft.com/office/drawing/2014/main" id="{0B50D06C-82E3-4B5D-A60E-0FEAE2474059}"/>
              </a:ext>
            </a:extLst>
          </p:cNvPr>
          <p:cNvSpPr/>
          <p:nvPr/>
        </p:nvSpPr>
        <p:spPr>
          <a:xfrm>
            <a:off x="6514476" y="5437095"/>
            <a:ext cx="2395277" cy="288448"/>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bg1">
                    <a:lumMod val="65000"/>
                  </a:schemeClr>
                </a:solidFill>
              </a:rPr>
              <a:t>최대 </a:t>
            </a:r>
            <a:r>
              <a:rPr lang="en-US" altLang="ko-KR" sz="800" dirty="0" smtClean="0">
                <a:solidFill>
                  <a:schemeClr val="bg1">
                    <a:lumMod val="65000"/>
                  </a:schemeClr>
                </a:solidFill>
              </a:rPr>
              <a:t>25</a:t>
            </a:r>
            <a:r>
              <a:rPr lang="ko-KR" altLang="en-US" sz="800" dirty="0" smtClean="0">
                <a:solidFill>
                  <a:schemeClr val="bg1">
                    <a:lumMod val="65000"/>
                  </a:schemeClr>
                </a:solidFill>
              </a:rPr>
              <a:t>자</a:t>
            </a:r>
            <a:endParaRPr lang="en-US" altLang="ko-KR" sz="800" dirty="0">
              <a:solidFill>
                <a:schemeClr val="bg1">
                  <a:lumMod val="65000"/>
                </a:schemeClr>
              </a:solidFill>
            </a:endParaRPr>
          </a:p>
        </p:txBody>
      </p:sp>
      <p:sp>
        <p:nvSpPr>
          <p:cNvPr id="145" name="Oval 611">
            <a:extLst>
              <a:ext uri="{FF2B5EF4-FFF2-40B4-BE49-F238E27FC236}">
                <a16:creationId xmlns:a16="http://schemas.microsoft.com/office/drawing/2014/main" id="{8A3723C9-7A64-4677-9B95-EBFFA02C0DC4}"/>
              </a:ext>
            </a:extLst>
          </p:cNvPr>
          <p:cNvSpPr>
            <a:spLocks noChangeArrowheads="1"/>
          </p:cNvSpPr>
          <p:nvPr/>
        </p:nvSpPr>
        <p:spPr bwMode="auto">
          <a:xfrm>
            <a:off x="6400400" y="495978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3-5</a:t>
            </a:r>
            <a:endParaRPr lang="en-US" altLang="ko-KR" sz="800" b="1" kern="0" dirty="0">
              <a:solidFill>
                <a:sysClr val="window" lastClr="FFFFFF"/>
              </a:solidFill>
              <a:latin typeface="맑은 고딕"/>
              <a:ea typeface="맑은 고딕"/>
            </a:endParaRPr>
          </a:p>
        </p:txBody>
      </p:sp>
      <p:sp>
        <p:nvSpPr>
          <p:cNvPr id="146" name="TextBox 145"/>
          <p:cNvSpPr txBox="1"/>
          <p:nvPr/>
        </p:nvSpPr>
        <p:spPr>
          <a:xfrm>
            <a:off x="6426775" y="4836200"/>
            <a:ext cx="1284326" cy="215444"/>
          </a:xfrm>
          <a:prstGeom prst="rect">
            <a:avLst/>
          </a:prstGeom>
          <a:noFill/>
        </p:spPr>
        <p:txBody>
          <a:bodyPr wrap="none" rtlCol="0">
            <a:spAutoFit/>
          </a:bodyPr>
          <a:lstStyle/>
          <a:p>
            <a:r>
              <a:rPr lang="ko-KR" altLang="en-US" sz="800" dirty="0" smtClean="0">
                <a:solidFill>
                  <a:srgbClr val="0070C0"/>
                </a:solidFill>
              </a:rPr>
              <a:t>배송 요청사항 직접입력</a:t>
            </a:r>
            <a:endParaRPr lang="ko-KR" altLang="en-US" sz="800" dirty="0">
              <a:solidFill>
                <a:srgbClr val="0070C0"/>
              </a:solidFill>
            </a:endParaRPr>
          </a:p>
        </p:txBody>
      </p:sp>
      <p:sp>
        <p:nvSpPr>
          <p:cNvPr id="16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pSp>
        <p:nvGrpSpPr>
          <p:cNvPr id="64" name="그룹 63"/>
          <p:cNvGrpSpPr/>
          <p:nvPr/>
        </p:nvGrpSpPr>
        <p:grpSpPr>
          <a:xfrm>
            <a:off x="2026084" y="4066024"/>
            <a:ext cx="1163311" cy="163433"/>
            <a:chOff x="2718994" y="4153023"/>
            <a:chExt cx="1163311" cy="163433"/>
          </a:xfrm>
        </p:grpSpPr>
        <p:grpSp>
          <p:nvGrpSpPr>
            <p:cNvPr id="65" name="그룹 64"/>
            <p:cNvGrpSpPr/>
            <p:nvPr/>
          </p:nvGrpSpPr>
          <p:grpSpPr>
            <a:xfrm>
              <a:off x="2718994" y="4153023"/>
              <a:ext cx="1163311" cy="154495"/>
              <a:chOff x="7764043" y="2719676"/>
              <a:chExt cx="1163311" cy="154495"/>
            </a:xfrm>
          </p:grpSpPr>
          <p:sp>
            <p:nvSpPr>
              <p:cNvPr id="67" name="TextBox 66"/>
              <p:cNvSpPr txBox="1"/>
              <p:nvPr/>
            </p:nvSpPr>
            <p:spPr>
              <a:xfrm>
                <a:off x="7894647" y="2719676"/>
                <a:ext cx="1032707" cy="154209"/>
              </a:xfrm>
              <a:prstGeom prst="rect">
                <a:avLst/>
              </a:prstGeom>
              <a:noFill/>
            </p:spPr>
            <p:txBody>
              <a:bodyPr wrap="square" lIns="36000" tIns="0" rIns="36000" bIns="0" rtlCol="0">
                <a:spAutoFit/>
              </a:bodyPr>
              <a:lstStyle/>
              <a:p>
                <a:pPr lvl="0">
                  <a:lnSpc>
                    <a:spcPts val="1400"/>
                  </a:lnSpc>
                  <a:defRPr/>
                </a:pPr>
                <a:r>
                  <a:rPr lang="ko-KR" altLang="en-US" sz="700" dirty="0" smtClean="0"/>
                  <a:t>안심번호적용 </a:t>
                </a:r>
                <a:endParaRPr lang="en-US" altLang="ko-KR" sz="700" dirty="0"/>
              </a:p>
            </p:txBody>
          </p:sp>
          <p:sp>
            <p:nvSpPr>
              <p:cNvPr id="68" name="Box">
                <a:extLst>
                  <a:ext uri="{FF2B5EF4-FFF2-40B4-BE49-F238E27FC236}">
                    <a16:creationId xmlns:a16="http://schemas.microsoft.com/office/drawing/2014/main" id="{464A5205-F954-4F1E-9EC4-CE3D0E11AD6B}"/>
                  </a:ext>
                </a:extLst>
              </p:cNvPr>
              <p:cNvSpPr>
                <a:spLocks noChangeAspect="1" noChangeArrowheads="1"/>
              </p:cNvSpPr>
              <p:nvPr/>
            </p:nvSpPr>
            <p:spPr bwMode="auto">
              <a:xfrm>
                <a:off x="7764043" y="2745583"/>
                <a:ext cx="128588" cy="128588"/>
              </a:xfrm>
              <a:prstGeom prst="rect">
                <a:avLst/>
              </a:prstGeom>
              <a:no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sp>
          <p:nvSpPr>
            <p:cNvPr id="66" name="타원 65">
              <a:extLst>
                <a:ext uri="{FF2B5EF4-FFF2-40B4-BE49-F238E27FC236}">
                  <a16:creationId xmlns:a16="http://schemas.microsoft.com/office/drawing/2014/main" id="{5B738E7D-4CD4-4871-80BC-4FD64221440C}"/>
                </a:ext>
              </a:extLst>
            </p:cNvPr>
            <p:cNvSpPr/>
            <p:nvPr/>
          </p:nvSpPr>
          <p:spPr>
            <a:xfrm>
              <a:off x="3469804" y="4197975"/>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sp>
        <p:nvSpPr>
          <p:cNvPr id="69" name="직사각형 68"/>
          <p:cNvSpPr/>
          <p:nvPr/>
        </p:nvSpPr>
        <p:spPr>
          <a:xfrm>
            <a:off x="9960110" y="-1"/>
            <a:ext cx="2219539" cy="6000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a:solidFill>
                  <a:schemeClr val="tx1"/>
                </a:solidFill>
                <a:latin typeface="+mn-ea"/>
              </a:rPr>
              <a:t>기본배송지와 최근배송지가 같을 시에는</a:t>
            </a:r>
            <a:r>
              <a:rPr lang="en-US" altLang="ko-KR" sz="800" dirty="0">
                <a:solidFill>
                  <a:schemeClr val="tx1"/>
                </a:solidFill>
                <a:latin typeface="+mn-ea"/>
              </a:rPr>
              <a:t> </a:t>
            </a:r>
            <a:r>
              <a:rPr lang="ko-KR" altLang="en-US" sz="800" dirty="0" err="1">
                <a:solidFill>
                  <a:schemeClr val="tx1"/>
                </a:solidFill>
                <a:latin typeface="+mn-ea"/>
              </a:rPr>
              <a:t>기본배송지</a:t>
            </a:r>
            <a:r>
              <a:rPr lang="en-US" altLang="ko-KR" sz="800" dirty="0">
                <a:solidFill>
                  <a:schemeClr val="tx1"/>
                </a:solidFill>
                <a:latin typeface="+mn-ea"/>
              </a:rPr>
              <a:t>, </a:t>
            </a:r>
            <a:r>
              <a:rPr lang="ko-KR" altLang="en-US" sz="800" dirty="0" err="1">
                <a:solidFill>
                  <a:schemeClr val="tx1"/>
                </a:solidFill>
                <a:latin typeface="+mn-ea"/>
              </a:rPr>
              <a:t>최근배송지</a:t>
            </a:r>
            <a:r>
              <a:rPr lang="ko-KR" altLang="en-US" sz="800" dirty="0">
                <a:solidFill>
                  <a:schemeClr val="tx1"/>
                </a:solidFill>
                <a:latin typeface="+mn-ea"/>
              </a:rPr>
              <a:t> </a:t>
            </a:r>
            <a:r>
              <a:rPr lang="en-US" altLang="ko-KR" sz="800" dirty="0">
                <a:solidFill>
                  <a:schemeClr val="tx1"/>
                </a:solidFill>
                <a:latin typeface="+mn-ea"/>
              </a:rPr>
              <a:t>flag</a:t>
            </a:r>
            <a:r>
              <a:rPr lang="ko-KR" altLang="en-US" sz="800" dirty="0">
                <a:solidFill>
                  <a:schemeClr val="tx1"/>
                </a:solidFill>
                <a:latin typeface="+mn-ea"/>
              </a:rPr>
              <a:t> 둘 다 </a:t>
            </a:r>
            <a:r>
              <a:rPr lang="ko-KR" altLang="en-US" sz="800" dirty="0" smtClean="0">
                <a:solidFill>
                  <a:schemeClr val="tx1"/>
                </a:solidFill>
                <a:latin typeface="+mn-ea"/>
              </a:rPr>
              <a:t>출력</a:t>
            </a:r>
            <a:r>
              <a:rPr lang="en-US" altLang="ko-KR" sz="800" dirty="0" smtClean="0">
                <a:solidFill>
                  <a:schemeClr val="tx1"/>
                </a:solidFill>
              </a:rPr>
              <a:t>(0412 </a:t>
            </a:r>
            <a:r>
              <a:rPr lang="ko-KR" altLang="en-US" sz="800" dirty="0" err="1" smtClean="0">
                <a:solidFill>
                  <a:schemeClr val="tx1"/>
                </a:solidFill>
              </a:rPr>
              <a:t>주소희님</a:t>
            </a:r>
            <a:r>
              <a:rPr lang="ko-KR" altLang="en-US" sz="800" dirty="0" smtClean="0">
                <a:solidFill>
                  <a:schemeClr val="tx1"/>
                </a:solidFill>
              </a:rPr>
              <a:t> 확인</a:t>
            </a:r>
            <a:r>
              <a:rPr lang="en-US" altLang="ko-KR" sz="800" dirty="0" smtClean="0">
                <a:solidFill>
                  <a:schemeClr val="tx1"/>
                </a:solidFill>
              </a:rPr>
              <a:t>)</a:t>
            </a:r>
          </a:p>
        </p:txBody>
      </p:sp>
      <p:sp>
        <p:nvSpPr>
          <p:cNvPr id="71" name="사각형: 둥근 모서리 152">
            <a:extLst>
              <a:ext uri="{FF2B5EF4-FFF2-40B4-BE49-F238E27FC236}">
                <a16:creationId xmlns:a16="http://schemas.microsoft.com/office/drawing/2014/main" id="{52FF6B1F-4512-47B6-B005-84C9CDC09FEA}"/>
              </a:ext>
            </a:extLst>
          </p:cNvPr>
          <p:cNvSpPr/>
          <p:nvPr/>
        </p:nvSpPr>
        <p:spPr>
          <a:xfrm>
            <a:off x="1388318" y="3461179"/>
            <a:ext cx="507904" cy="129011"/>
          </a:xfrm>
          <a:prstGeom prst="roundRect">
            <a:avLst>
              <a:gd name="adj" fmla="val 0"/>
            </a:avLst>
          </a:prstGeom>
          <a:solidFill>
            <a:srgbClr val="ECF5E7"/>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700" dirty="0" err="1" smtClean="0">
                <a:solidFill>
                  <a:schemeClr val="tx1"/>
                </a:solidFill>
              </a:rPr>
              <a:t>기본배송지</a:t>
            </a:r>
            <a:endParaRPr lang="en-US" sz="700" dirty="0">
              <a:solidFill>
                <a:schemeClr val="tx1"/>
              </a:solidFill>
            </a:endParaRPr>
          </a:p>
        </p:txBody>
      </p:sp>
      <p:sp>
        <p:nvSpPr>
          <p:cNvPr id="73" name="Oval 611">
            <a:extLst>
              <a:ext uri="{FF2B5EF4-FFF2-40B4-BE49-F238E27FC236}">
                <a16:creationId xmlns:a16="http://schemas.microsoft.com/office/drawing/2014/main" id="{8A3723C9-7A64-4677-9B95-EBFFA02C0DC4}"/>
              </a:ext>
            </a:extLst>
          </p:cNvPr>
          <p:cNvSpPr>
            <a:spLocks noChangeArrowheads="1"/>
          </p:cNvSpPr>
          <p:nvPr/>
        </p:nvSpPr>
        <p:spPr bwMode="auto">
          <a:xfrm>
            <a:off x="1013260" y="33096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grpSp>
        <p:nvGrpSpPr>
          <p:cNvPr id="4" name="그룹 3"/>
          <p:cNvGrpSpPr/>
          <p:nvPr/>
        </p:nvGrpSpPr>
        <p:grpSpPr>
          <a:xfrm>
            <a:off x="6444150" y="1448576"/>
            <a:ext cx="2480237" cy="2428863"/>
            <a:chOff x="6444150" y="1448576"/>
            <a:chExt cx="2480237" cy="2428863"/>
          </a:xfrm>
        </p:grpSpPr>
        <p:sp>
          <p:nvSpPr>
            <p:cNvPr id="55" name="직사각형 54"/>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158"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74" name="직사각형 73"/>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spTree>
    <p:extLst>
      <p:ext uri="{BB962C8B-B14F-4D97-AF65-F5344CB8AC3E}">
        <p14:creationId xmlns:p14="http://schemas.microsoft.com/office/powerpoint/2010/main" val="226274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결제</a:t>
            </a:r>
            <a:endParaRPr lang="ko-KR" altLang="en-US" dirty="0"/>
          </a:p>
        </p:txBody>
      </p:sp>
      <p:sp>
        <p:nvSpPr>
          <p:cNvPr id="6" name="부제목 5"/>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937490702"/>
              </p:ext>
            </p:extLst>
          </p:nvPr>
        </p:nvGraphicFramePr>
        <p:xfrm>
          <a:off x="9000565" y="44624"/>
          <a:ext cx="3152540" cy="4034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Wingdings" panose="05000000000000000000" pitchFamily="2" charset="2"/>
                        <a:buNone/>
                        <a:tabLst/>
                        <a:defRPr/>
                      </a:pPr>
                      <a:r>
                        <a:rPr lang="ko-KR" altLang="en-US" sz="800" b="1" u="none" baseline="0" dirty="0" err="1" smtClean="0">
                          <a:solidFill>
                            <a:schemeClr val="tx1"/>
                          </a:solidFill>
                          <a:latin typeface="+mn-ea"/>
                          <a:ea typeface="+mn-ea"/>
                        </a:rPr>
                        <a:t>주문제품</a:t>
                      </a:r>
                      <a:r>
                        <a:rPr lang="ko-KR" altLang="en-US" sz="800" b="1" u="none" baseline="0" dirty="0" smtClean="0">
                          <a:solidFill>
                            <a:schemeClr val="tx1"/>
                          </a:solidFill>
                          <a:latin typeface="+mn-ea"/>
                          <a:ea typeface="+mn-ea"/>
                        </a:rPr>
                        <a:t> </a:t>
                      </a:r>
                      <a:endParaRPr lang="en-US" altLang="ko-KR" sz="800" b="1" u="none" baseline="0" dirty="0" smtClean="0">
                        <a:solidFill>
                          <a:schemeClr val="tx1"/>
                        </a:solidFill>
                        <a:latin typeface="+mn-ea"/>
                        <a:ea typeface="+mn-ea"/>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목록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정렬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장바구니 정렬 순과 동일</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N+N, N+%, </a:t>
                      </a:r>
                      <a:r>
                        <a:rPr lang="ko-KR" altLang="en-US" sz="800" b="0" u="none" kern="1200" baseline="0" dirty="0" err="1" smtClean="0">
                          <a:solidFill>
                            <a:schemeClr val="tx1"/>
                          </a:solidFill>
                          <a:latin typeface="+mn-ea"/>
                          <a:ea typeface="+mn-ea"/>
                          <a:cs typeface="+mn-cs"/>
                        </a:rPr>
                        <a:t>추가구성품</a:t>
                      </a:r>
                      <a:r>
                        <a:rPr lang="ko-KR" altLang="en-US" sz="800" b="0" u="none" kern="1200" baseline="0" dirty="0" smtClean="0">
                          <a:solidFill>
                            <a:schemeClr val="tx1"/>
                          </a:solidFill>
                          <a:latin typeface="+mn-ea"/>
                          <a:ea typeface="+mn-ea"/>
                          <a:cs typeface="+mn-cs"/>
                        </a:rPr>
                        <a:t> 할인이 적용되어 있을 시 영역을 묶어 표시</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en-US" altLang="ko-KR" sz="800" b="0" u="none" kern="1200" baseline="0" dirty="0" smtClean="0">
                          <a:solidFill>
                            <a:schemeClr val="tx1"/>
                          </a:solidFill>
                          <a:latin typeface="+mn-ea"/>
                          <a:ea typeface="+mn-ea"/>
                          <a:cs typeface="+mn-cs"/>
                        </a:rPr>
                        <a:t>N+N, N+% </a:t>
                      </a:r>
                      <a:r>
                        <a:rPr lang="ko-KR" altLang="en-US" sz="800" b="0" u="none" kern="1200" baseline="0" dirty="0" smtClean="0">
                          <a:solidFill>
                            <a:schemeClr val="tx1"/>
                          </a:solidFill>
                          <a:latin typeface="+mn-ea"/>
                          <a:ea typeface="+mn-ea"/>
                          <a:cs typeface="+mn-cs"/>
                        </a:rPr>
                        <a:t>할인 제품 영역은 상단에 타이틀로 </a:t>
                      </a:r>
                      <a:r>
                        <a:rPr lang="ko-KR" altLang="en-US" sz="800" b="0" u="none" kern="1200" baseline="0" dirty="0" err="1" smtClean="0">
                          <a:solidFill>
                            <a:schemeClr val="tx1"/>
                          </a:solidFill>
                          <a:latin typeface="+mn-ea"/>
                          <a:ea typeface="+mn-ea"/>
                          <a:cs typeface="+mn-cs"/>
                        </a:rPr>
                        <a:t>캠페인명</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추가구성품</a:t>
                      </a:r>
                      <a:r>
                        <a:rPr lang="ko-KR" altLang="en-US" sz="800" b="0" u="none" kern="1200" baseline="0" dirty="0" smtClean="0">
                          <a:solidFill>
                            <a:schemeClr val="tx1"/>
                          </a:solidFill>
                          <a:latin typeface="+mn-ea"/>
                          <a:ea typeface="+mn-ea"/>
                          <a:cs typeface="+mn-cs"/>
                        </a:rPr>
                        <a:t> 할인 제품 영역은 상단에 </a:t>
                      </a:r>
                      <a:r>
                        <a:rPr lang="en-US" altLang="ko-KR" sz="800" b="0" u="none" kern="1200" baseline="0" dirty="0" smtClean="0">
                          <a:solidFill>
                            <a:schemeClr val="tx1"/>
                          </a:solidFill>
                          <a:latin typeface="+mn-ea"/>
                          <a:ea typeface="+mn-ea"/>
                          <a:cs typeface="+mn-cs"/>
                        </a:rPr>
                        <a:t>‘</a:t>
                      </a:r>
                      <a:r>
                        <a:rPr lang="ko-KR" altLang="en-US" sz="800" b="0" dirty="0" smtClean="0"/>
                        <a:t>추가구성품할인</a:t>
                      </a:r>
                      <a:r>
                        <a:rPr lang="en-US" altLang="ko-KR" sz="800" b="0" dirty="0" smtClean="0"/>
                        <a:t>’</a:t>
                      </a:r>
                      <a:r>
                        <a:rPr lang="ko-KR" altLang="en-US" sz="800" b="0" dirty="0" smtClean="0"/>
                        <a:t>을 타이틀로 출력</a:t>
                      </a:r>
                      <a:endParaRPr lang="en-US" altLang="ko-KR" sz="800" b="0" dirty="0" smtClean="0"/>
                    </a:p>
                    <a:p>
                      <a:pPr marL="92075" marR="0" lvl="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결제금액</a:t>
                      </a:r>
                      <a:r>
                        <a:rPr lang="en-US" altLang="ko-KR" sz="800" b="0" u="none" kern="1200" baseline="0" dirty="0" smtClean="0">
                          <a:solidFill>
                            <a:schemeClr val="tx1"/>
                          </a:solidFill>
                          <a:latin typeface="+mn-ea"/>
                          <a:ea typeface="+mn-ea"/>
                          <a:cs typeface="+mn-cs"/>
                        </a:rPr>
                        <a:t>+</a:t>
                      </a:r>
                      <a:r>
                        <a:rPr lang="ko-KR" altLang="en-US" sz="800" b="0" u="none" kern="1200" baseline="0" dirty="0" err="1" smtClean="0">
                          <a:solidFill>
                            <a:schemeClr val="tx1"/>
                          </a:solidFill>
                          <a:latin typeface="+mn-ea"/>
                          <a:ea typeface="+mn-ea"/>
                          <a:cs typeface="+mn-cs"/>
                        </a:rPr>
                        <a:t>제품구매는</a:t>
                      </a:r>
                      <a:r>
                        <a:rPr lang="ko-KR" altLang="en-US" sz="800" b="0" u="none" kern="1200" baseline="0" dirty="0" smtClean="0">
                          <a:solidFill>
                            <a:schemeClr val="tx1"/>
                          </a:solidFill>
                          <a:latin typeface="+mn-ea"/>
                          <a:ea typeface="+mn-ea"/>
                          <a:cs typeface="+mn-cs"/>
                        </a:rPr>
                        <a:t> 주문프로모션 할인이 적용되어도 영역으로 묶지 않음</a:t>
                      </a:r>
                      <a:endParaRPr lang="en-US" altLang="ko-KR" sz="800" b="0" u="none" kern="1200" baseline="0" dirty="0" smtClean="0">
                        <a:solidFill>
                          <a:schemeClr val="tx1"/>
                        </a:solidFill>
                        <a:latin typeface="+mn-ea"/>
                        <a:ea typeface="+mn-ea"/>
                        <a:cs typeface="+mn-cs"/>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4-1. </a:t>
                      </a:r>
                      <a:r>
                        <a:rPr lang="ko-KR" altLang="en-US" sz="800" b="1" u="none" kern="1200" baseline="0" dirty="0" err="1" smtClean="0">
                          <a:solidFill>
                            <a:schemeClr val="tx1"/>
                          </a:solidFill>
                          <a:latin typeface="+mn-ea"/>
                          <a:ea typeface="+mn-ea"/>
                          <a:cs typeface="+mn-cs"/>
                        </a:rPr>
                        <a:t>주문제품</a:t>
                      </a:r>
                      <a:r>
                        <a:rPr lang="ko-KR" altLang="en-US" sz="800" b="1" u="none" kern="1200" baseline="0" dirty="0" smtClean="0">
                          <a:solidFill>
                            <a:schemeClr val="tx1"/>
                          </a:solidFill>
                          <a:latin typeface="+mn-ea"/>
                          <a:ea typeface="+mn-ea"/>
                          <a:cs typeface="+mn-cs"/>
                        </a:rPr>
                        <a:t> 수</a:t>
                      </a:r>
                      <a:endParaRPr lang="en-US" altLang="ko-KR" sz="800" b="1" u="none" kern="1200" baseline="0" dirty="0" smtClean="0">
                        <a:solidFill>
                          <a:schemeClr val="tx1"/>
                        </a:solidFill>
                        <a:latin typeface="+mn-ea"/>
                        <a:ea typeface="+mn-ea"/>
                        <a:cs typeface="+mn-cs"/>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증정품을</a:t>
                      </a:r>
                      <a:r>
                        <a:rPr lang="ko-KR" altLang="en-US" sz="800" b="0" u="none" kern="1200" baseline="0" dirty="0" smtClean="0">
                          <a:solidFill>
                            <a:schemeClr val="tx1"/>
                          </a:solidFill>
                          <a:latin typeface="+mn-ea"/>
                          <a:ea typeface="+mn-ea"/>
                          <a:cs typeface="+mn-cs"/>
                        </a:rPr>
                        <a:t> 제외한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a:t>
                      </a:r>
                      <a:endParaRPr lang="en-US" altLang="ko-KR" sz="800" b="0" u="none" kern="1200" baseline="0" dirty="0" smtClean="0">
                        <a:solidFill>
                          <a:schemeClr val="tx1"/>
                        </a:solidFill>
                        <a:latin typeface="+mn-ea"/>
                        <a:ea typeface="+mn-ea"/>
                        <a:cs typeface="+mn-cs"/>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같은 제품을 여러 개 담았을 시 </a:t>
                      </a: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개로 </a:t>
                      </a:r>
                      <a:r>
                        <a:rPr lang="ko-KR" altLang="en-US" sz="800" b="0" u="none" kern="1200" baseline="0" dirty="0" err="1" smtClean="0">
                          <a:solidFill>
                            <a:schemeClr val="tx1"/>
                          </a:solidFill>
                          <a:latin typeface="+mn-ea"/>
                          <a:ea typeface="+mn-ea"/>
                          <a:cs typeface="+mn-cs"/>
                        </a:rPr>
                        <a:t>카운팅</a:t>
                      </a:r>
                      <a:endParaRPr lang="en-US" altLang="ko-KR" sz="800" b="0" u="none" kern="1200" baseline="0" dirty="0" smtClean="0">
                        <a:solidFill>
                          <a:schemeClr val="tx1"/>
                        </a:solidFill>
                        <a:latin typeface="+mn-ea"/>
                        <a:ea typeface="+mn-ea"/>
                        <a:cs typeface="+mn-cs"/>
                      </a:endParaRPr>
                    </a:p>
                    <a:p>
                      <a:pPr marL="171450" marR="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추가 </a:t>
                      </a:r>
                      <a:r>
                        <a:rPr lang="ko-KR" altLang="en-US" sz="800" b="0" u="none" kern="1200" baseline="0" dirty="0" err="1" smtClean="0">
                          <a:solidFill>
                            <a:schemeClr val="tx1"/>
                          </a:solidFill>
                          <a:latin typeface="+mn-ea"/>
                          <a:ea typeface="+mn-ea"/>
                          <a:cs typeface="+mn-cs"/>
                        </a:rPr>
                        <a:t>구성품도</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주문제품</a:t>
                      </a:r>
                      <a:r>
                        <a:rPr lang="ko-KR" altLang="en-US" sz="800" b="0" u="none" kern="1200" baseline="0" dirty="0" smtClean="0">
                          <a:solidFill>
                            <a:schemeClr val="tx1"/>
                          </a:solidFill>
                          <a:latin typeface="+mn-ea"/>
                          <a:ea typeface="+mn-ea"/>
                          <a:cs typeface="+mn-cs"/>
                        </a:rPr>
                        <a:t> 수에 포함</a:t>
                      </a:r>
                      <a:endParaRPr lang="en-US" altLang="ko-KR" sz="800" b="0" u="none" kern="1200" baseline="0" dirty="0" smtClean="0">
                        <a:solidFill>
                          <a:schemeClr val="tx1"/>
                        </a:solidFill>
                        <a:latin typeface="+mn-ea"/>
                        <a:ea typeface="+mn-ea"/>
                        <a:cs typeface="+mn-cs"/>
                      </a:endParaRPr>
                    </a:p>
                    <a:p>
                      <a:pPr marL="85725" marR="0" indent="-85725" algn="l" defTabSz="844083" rtl="0" eaLnBrk="1" fontAlgn="auto" latinLnBrk="1" hangingPunct="1">
                        <a:lnSpc>
                          <a:spcPts val="120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4-2. </a:t>
                      </a:r>
                      <a:r>
                        <a:rPr lang="ko-KR" altLang="en-US" sz="800" b="1" u="none" kern="1200" baseline="0" dirty="0" err="1" smtClean="0">
                          <a:solidFill>
                            <a:schemeClr val="tx1"/>
                          </a:solidFill>
                          <a:latin typeface="+mn-ea"/>
                          <a:ea typeface="+mn-ea"/>
                          <a:cs typeface="+mn-cs"/>
                        </a:rPr>
                        <a:t>주문제품</a:t>
                      </a:r>
                      <a:r>
                        <a:rPr lang="ko-KR" altLang="en-US" sz="800" b="1" u="none" kern="1200" baseline="0" dirty="0" smtClean="0">
                          <a:solidFill>
                            <a:schemeClr val="tx1"/>
                          </a:solidFill>
                          <a:latin typeface="+mn-ea"/>
                          <a:ea typeface="+mn-ea"/>
                          <a:cs typeface="+mn-cs"/>
                        </a:rPr>
                        <a:t> 정보</a:t>
                      </a:r>
                      <a:endParaRPr lang="en-US" altLang="ko-KR" sz="800" b="1"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err="1" smtClean="0">
                          <a:solidFill>
                            <a:schemeClr val="tx1"/>
                          </a:solidFill>
                          <a:latin typeface="+mn-ea"/>
                          <a:ea typeface="+mn-ea"/>
                          <a:cs typeface="+mn-cs"/>
                        </a:rPr>
                        <a:t>썸네일</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제품명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옵션명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주문수량</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일반할인명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추가할인명</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주문금액</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출력</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제품명</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최대 한 줄 까지 출력되며 한 줄 이상일 시 말 줄임 처리</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옵션명</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최대 한 줄 까지 출력되며 한 줄 이상일 시 말 줄임 처리</a:t>
                      </a:r>
                      <a:endParaRPr lang="en-US" altLang="ko-KR" sz="800" b="0" u="none" kern="1200" baseline="0" dirty="0" smtClean="0">
                        <a:solidFill>
                          <a:schemeClr val="tx1"/>
                        </a:solidFill>
                        <a:latin typeface="+mn-ea"/>
                        <a:ea typeface="+mn-ea"/>
                        <a:cs typeface="+mn-cs"/>
                      </a:endParaRPr>
                    </a:p>
                    <a:p>
                      <a:pPr marL="171450" marR="0" indent="-7937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주문금액</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정가 기준 할인된 금액이 있을 시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할인가 </a:t>
                      </a:r>
                      <a:r>
                        <a:rPr lang="ko-KR" altLang="en-US" sz="700" strike="sngStrike" kern="1200" dirty="0" smtClean="0">
                          <a:solidFill>
                            <a:prstClr val="white">
                              <a:lumMod val="65000"/>
                            </a:prstClr>
                          </a:solidFill>
                          <a:latin typeface="+mn-lt"/>
                          <a:ea typeface="+mn-ea"/>
                          <a:cs typeface="+mn-cs"/>
                        </a:rPr>
                        <a:t>정가</a:t>
                      </a:r>
                      <a:r>
                        <a:rPr lang="en-US" altLang="ko-KR" sz="700" strike="sngStrike" kern="1200" dirty="0" smtClean="0">
                          <a:solidFill>
                            <a:prstClr val="white">
                              <a:lumMod val="65000"/>
                            </a:prstClr>
                          </a:solidFill>
                          <a:latin typeface="+mn-lt"/>
                          <a:ea typeface="+mn-ea"/>
                          <a:cs typeface="+mn-cs"/>
                        </a:rPr>
                        <a:t>’ </a:t>
                      </a:r>
                      <a:r>
                        <a:rPr lang="ko-KR" altLang="en-US" sz="800" b="0" u="none" kern="1200" baseline="0" dirty="0" smtClean="0">
                          <a:solidFill>
                            <a:schemeClr val="tx1"/>
                          </a:solidFill>
                          <a:latin typeface="+mn-ea"/>
                          <a:ea typeface="+mn-ea"/>
                          <a:cs typeface="+mn-cs"/>
                        </a:rPr>
                        <a:t>형로 출력</a:t>
                      </a:r>
                      <a:endParaRPr lang="en-US" altLang="ko-KR" sz="800" b="0" u="none" kern="1200" baseline="0" dirty="0" smtClean="0">
                        <a:solidFill>
                          <a:schemeClr val="tx1"/>
                        </a:solidFill>
                        <a:latin typeface="+mn-ea"/>
                        <a:ea typeface="+mn-ea"/>
                        <a:cs typeface="+mn-cs"/>
                      </a:endParaRPr>
                    </a:p>
                    <a:p>
                      <a:pPr marL="92075" marR="0" indent="-9207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추가구성품이 있을 시 제품 아래에 선택한 </a:t>
                      </a:r>
                      <a:r>
                        <a:rPr lang="ko-KR" altLang="en-US" sz="800" b="0" u="none" kern="1200" baseline="0" dirty="0" err="1" smtClean="0">
                          <a:solidFill>
                            <a:schemeClr val="tx1"/>
                          </a:solidFill>
                          <a:latin typeface="+mn-ea"/>
                          <a:ea typeface="+mn-ea"/>
                          <a:cs typeface="+mn-cs"/>
                        </a:rPr>
                        <a:t>추가구성품</a:t>
                      </a:r>
                      <a:r>
                        <a:rPr lang="ko-KR" altLang="en-US" sz="800" b="0" u="none" kern="1200" baseline="0" dirty="0" smtClean="0">
                          <a:solidFill>
                            <a:schemeClr val="tx1"/>
                          </a:solidFill>
                          <a:latin typeface="+mn-ea"/>
                          <a:ea typeface="+mn-ea"/>
                          <a:cs typeface="+mn-cs"/>
                        </a:rPr>
                        <a:t> 목록 출력</a:t>
                      </a:r>
                      <a:endParaRPr lang="en-US" altLang="ko-KR" sz="800" b="0" u="none" kern="1200" baseline="0" dirty="0" smtClean="0">
                        <a:solidFill>
                          <a:schemeClr val="tx1"/>
                        </a:solidFill>
                        <a:latin typeface="+mn-ea"/>
                        <a:ea typeface="+mn-ea"/>
                        <a:cs typeface="+mn-cs"/>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graphicFrame>
        <p:nvGraphicFramePr>
          <p:cNvPr id="64" name="표 63"/>
          <p:cNvGraphicFramePr>
            <a:graphicFrameLocks noGrp="1"/>
          </p:cNvGraphicFramePr>
          <p:nvPr>
            <p:extLst>
              <p:ext uri="{D42A27DB-BD31-4B8C-83A1-F6EECF244321}">
                <p14:modId xmlns:p14="http://schemas.microsoft.com/office/powerpoint/2010/main" val="925290295"/>
              </p:ext>
            </p:extLst>
          </p:nvPr>
        </p:nvGraphicFramePr>
        <p:xfrm>
          <a:off x="187629" y="740102"/>
          <a:ext cx="6052387" cy="5932883"/>
        </p:xfrm>
        <a:graphic>
          <a:graphicData uri="http://schemas.openxmlformats.org/drawingml/2006/table">
            <a:tbl>
              <a:tblPr firstRow="1" bandRow="1">
                <a:tableStyleId>{2D5ABB26-0587-4C30-8999-92F81FD0307C}</a:tableStyleId>
              </a:tblPr>
              <a:tblGrid>
                <a:gridCol w="363755">
                  <a:extLst>
                    <a:ext uri="{9D8B030D-6E8A-4147-A177-3AD203B41FA5}">
                      <a16:colId xmlns:a16="http://schemas.microsoft.com/office/drawing/2014/main" val="977863895"/>
                    </a:ext>
                  </a:extLst>
                </a:gridCol>
                <a:gridCol w="567171">
                  <a:extLst>
                    <a:ext uri="{9D8B030D-6E8A-4147-A177-3AD203B41FA5}">
                      <a16:colId xmlns:a16="http://schemas.microsoft.com/office/drawing/2014/main" val="3776210665"/>
                    </a:ext>
                  </a:extLst>
                </a:gridCol>
                <a:gridCol w="512949">
                  <a:extLst>
                    <a:ext uri="{9D8B030D-6E8A-4147-A177-3AD203B41FA5}">
                      <a16:colId xmlns:a16="http://schemas.microsoft.com/office/drawing/2014/main" val="356602255"/>
                    </a:ext>
                  </a:extLst>
                </a:gridCol>
                <a:gridCol w="3744590">
                  <a:extLst>
                    <a:ext uri="{9D8B030D-6E8A-4147-A177-3AD203B41FA5}">
                      <a16:colId xmlns:a16="http://schemas.microsoft.com/office/drawing/2014/main" val="255211327"/>
                    </a:ext>
                  </a:extLst>
                </a:gridCol>
                <a:gridCol w="863922">
                  <a:extLst>
                    <a:ext uri="{9D8B030D-6E8A-4147-A177-3AD203B41FA5}">
                      <a16:colId xmlns:a16="http://schemas.microsoft.com/office/drawing/2014/main" val="1927575684"/>
                    </a:ext>
                  </a:extLst>
                </a:gridCol>
              </a:tblGrid>
              <a:tr h="355723">
                <a:tc gridSpan="5">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주문제품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6851250"/>
                  </a:ext>
                </a:extLst>
              </a:tr>
              <a:tr h="143268">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620132705"/>
                  </a:ext>
                </a:extLst>
              </a:tr>
              <a:tr h="620149">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440556"/>
                  </a:ext>
                </a:extLst>
              </a:tr>
              <a:tr h="449121">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579244343"/>
                  </a:ext>
                </a:extLst>
              </a:tr>
              <a:tr h="227427">
                <a:tc gridSpan="5">
                  <a:txBody>
                    <a:bodyPr/>
                    <a:lstStyle/>
                    <a:p>
                      <a:r>
                        <a:rPr lang="ko-KR" altLang="en-US" sz="800" b="1" dirty="0" smtClean="0"/>
                        <a:t>추가구성품할인</a:t>
                      </a:r>
                      <a:endParaRPr lang="ko-KR" altLang="en-US" sz="800" b="1"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4322391"/>
                  </a:ext>
                </a:extLst>
              </a:tr>
              <a:tr h="516778">
                <a:tc rowSpan="2"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3281747"/>
                  </a:ext>
                </a:extLst>
              </a:tr>
              <a:tr h="473822">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56095271"/>
                  </a:ext>
                </a:extLst>
              </a:tr>
              <a:tr h="24557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u="none" kern="1200" dirty="0" smtClean="0">
                          <a:solidFill>
                            <a:schemeClr val="tx1"/>
                          </a:solidFill>
                          <a:latin typeface="+mn-ea"/>
                          <a:ea typeface="+mn-ea"/>
                          <a:cs typeface="+mn-cs"/>
                        </a:rPr>
                        <a:t>+</a:t>
                      </a:r>
                      <a:r>
                        <a:rPr lang="ko-KR" altLang="en-US" sz="800" b="1" u="none" kern="1200" dirty="0" err="1" smtClean="0">
                          <a:solidFill>
                            <a:schemeClr val="tx1"/>
                          </a:solidFill>
                          <a:latin typeface="+mn-ea"/>
                          <a:ea typeface="+mn-ea"/>
                          <a:cs typeface="+mn-cs"/>
                        </a:rPr>
                        <a:t>추가구성품</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solidFill>
                        <a:effectLst/>
                        <a:uLnTx/>
                        <a:uFillTx/>
                        <a:latin typeface="+mn-lt"/>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119408"/>
                  </a:ext>
                </a:extLst>
              </a:tr>
              <a:tr h="689366">
                <a:tc rowSpan="2"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latinLnBrk="1"/>
                      <a:endParaRPr lang="ko-KR" altLang="en-US"/>
                    </a:p>
                  </a:txBody>
                  <a:tcPr/>
                </a:tc>
                <a:tc rowSpan="2"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3871877"/>
                  </a:ext>
                </a:extLst>
              </a:tr>
              <a:tr h="27473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395040795"/>
                  </a:ext>
                </a:extLst>
              </a:tr>
              <a:tr h="763456">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92075" marR="0" lvl="0" indent="-92075"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5,000</a:t>
                      </a:r>
                      <a:r>
                        <a:rPr kumimoji="0" lang="ko-KR" altLang="en-US"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rPr>
                        <a:t>원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7,000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355770"/>
                  </a:ext>
                </a:extLst>
              </a:tr>
              <a:tr h="288032">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49192614"/>
                  </a:ext>
                </a:extLst>
              </a:tr>
            </a:tbl>
          </a:graphicData>
        </a:graphic>
      </p:graphicFrame>
      <p:grpSp>
        <p:nvGrpSpPr>
          <p:cNvPr id="60" name="그룹 59">
            <a:extLst>
              <a:ext uri="{FF2B5EF4-FFF2-40B4-BE49-F238E27FC236}">
                <a16:creationId xmlns:a16="http://schemas.microsoft.com/office/drawing/2014/main" id="{159809A1-5A1E-4FB9-B218-151E51C981E3}"/>
              </a:ext>
            </a:extLst>
          </p:cNvPr>
          <p:cNvGrpSpPr/>
          <p:nvPr/>
        </p:nvGrpSpPr>
        <p:grpSpPr>
          <a:xfrm>
            <a:off x="244671" y="1175849"/>
            <a:ext cx="836647" cy="897912"/>
            <a:chOff x="1235339" y="2961048"/>
            <a:chExt cx="1199263" cy="1105474"/>
          </a:xfrm>
        </p:grpSpPr>
        <p:sp>
          <p:nvSpPr>
            <p:cNvPr id="61" name="직사각형 6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2" name="직선 연결선 6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3" name="그룹 72">
            <a:extLst>
              <a:ext uri="{FF2B5EF4-FFF2-40B4-BE49-F238E27FC236}">
                <a16:creationId xmlns:a16="http://schemas.microsoft.com/office/drawing/2014/main" id="{159809A1-5A1E-4FB9-B218-151E51C981E3}"/>
              </a:ext>
            </a:extLst>
          </p:cNvPr>
          <p:cNvGrpSpPr/>
          <p:nvPr/>
        </p:nvGrpSpPr>
        <p:grpSpPr>
          <a:xfrm>
            <a:off x="231998" y="2154663"/>
            <a:ext cx="836647" cy="897912"/>
            <a:chOff x="1235339" y="2961048"/>
            <a:chExt cx="1199263" cy="1105474"/>
          </a:xfrm>
        </p:grpSpPr>
        <p:sp>
          <p:nvSpPr>
            <p:cNvPr id="74" name="직사각형 7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5" name="직선 연결선 7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3" name="그룹 82">
            <a:extLst>
              <a:ext uri="{FF2B5EF4-FFF2-40B4-BE49-F238E27FC236}">
                <a16:creationId xmlns:a16="http://schemas.microsoft.com/office/drawing/2014/main" id="{159809A1-5A1E-4FB9-B218-151E51C981E3}"/>
              </a:ext>
            </a:extLst>
          </p:cNvPr>
          <p:cNvGrpSpPr/>
          <p:nvPr/>
        </p:nvGrpSpPr>
        <p:grpSpPr>
          <a:xfrm>
            <a:off x="230989" y="3429000"/>
            <a:ext cx="836647" cy="897912"/>
            <a:chOff x="1235339" y="2961048"/>
            <a:chExt cx="1199263" cy="1105474"/>
          </a:xfrm>
        </p:grpSpPr>
        <p:sp>
          <p:nvSpPr>
            <p:cNvPr id="84" name="직사각형 8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5" name="직선 연결선 8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0" name="그룹 209">
            <a:extLst>
              <a:ext uri="{FF2B5EF4-FFF2-40B4-BE49-F238E27FC236}">
                <a16:creationId xmlns:a16="http://schemas.microsoft.com/office/drawing/2014/main" id="{159809A1-5A1E-4FB9-B218-151E51C981E3}"/>
              </a:ext>
            </a:extLst>
          </p:cNvPr>
          <p:cNvGrpSpPr/>
          <p:nvPr/>
        </p:nvGrpSpPr>
        <p:grpSpPr>
          <a:xfrm>
            <a:off x="721692" y="4628834"/>
            <a:ext cx="836647" cy="897912"/>
            <a:chOff x="1235339" y="2961048"/>
            <a:chExt cx="1199263" cy="1105474"/>
          </a:xfrm>
        </p:grpSpPr>
        <p:sp>
          <p:nvSpPr>
            <p:cNvPr id="211" name="직사각형 21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12" name="직선 연결선 21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30241" y="72184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540808" y="69216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135780" y="11053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391393" y="43688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sp>
        <p:nvSpPr>
          <p:cNvPr id="6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67" name="직사각형 66"/>
          <p:cNvSpPr/>
          <p:nvPr/>
        </p:nvSpPr>
        <p:spPr>
          <a:xfrm>
            <a:off x="9996649" y="-1"/>
            <a:ext cx="2219539" cy="11758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V0.72 240418</a:t>
            </a:r>
          </a:p>
          <a:p>
            <a:pPr marL="93663" lvl="0" indent="-93663" fontAlgn="base">
              <a:lnSpc>
                <a:spcPct val="130000"/>
              </a:lnSpc>
              <a:spcBef>
                <a:spcPct val="0"/>
              </a:spcBef>
              <a:spcAft>
                <a:spcPct val="0"/>
              </a:spcAft>
              <a:buFont typeface="Arial" pitchFamily="34" charset="0"/>
              <a:buChar char="•"/>
            </a:pPr>
            <a:r>
              <a:rPr kumimoji="1" lang="en-US" altLang="ko-KR" sz="800" dirty="0">
                <a:solidFill>
                  <a:schemeClr val="tx1"/>
                </a:solidFill>
                <a:latin typeface="+mn-ea"/>
              </a:rPr>
              <a:t>17</a:t>
            </a:r>
            <a:r>
              <a:rPr kumimoji="1" lang="ko-KR" altLang="en-US" sz="800" dirty="0">
                <a:solidFill>
                  <a:schemeClr val="tx1"/>
                </a:solidFill>
                <a:latin typeface="+mn-ea"/>
              </a:rPr>
              <a:t>일 캠페인 회의 협의 내용에 따라 주문서 </a:t>
            </a:r>
            <a:r>
              <a:rPr kumimoji="1" lang="ko-KR" altLang="en-US" sz="800" dirty="0" err="1">
                <a:solidFill>
                  <a:schemeClr val="tx1"/>
                </a:solidFill>
                <a:latin typeface="+mn-ea"/>
              </a:rPr>
              <a:t>주문제품</a:t>
            </a:r>
            <a:r>
              <a:rPr kumimoji="1" lang="ko-KR" altLang="en-US" sz="800" dirty="0">
                <a:solidFill>
                  <a:schemeClr val="tx1"/>
                </a:solidFill>
                <a:latin typeface="+mn-ea"/>
              </a:rPr>
              <a:t> 영역 제품별 </a:t>
            </a:r>
            <a:r>
              <a:rPr kumimoji="1" lang="ko-KR" altLang="en-US" sz="800" dirty="0" err="1">
                <a:solidFill>
                  <a:schemeClr val="tx1"/>
                </a:solidFill>
                <a:latin typeface="+mn-ea"/>
              </a:rPr>
              <a:t>할인적용</a:t>
            </a:r>
            <a:r>
              <a:rPr kumimoji="1" lang="ko-KR" altLang="en-US" sz="800" dirty="0">
                <a:solidFill>
                  <a:schemeClr val="tx1"/>
                </a:solidFill>
                <a:latin typeface="+mn-ea"/>
              </a:rPr>
              <a:t> 내역 </a:t>
            </a:r>
            <a:r>
              <a:rPr kumimoji="1" lang="ko-KR" altLang="en-US" sz="800" dirty="0" smtClean="0">
                <a:solidFill>
                  <a:schemeClr val="tx1"/>
                </a:solidFill>
                <a:latin typeface="+mn-ea"/>
              </a:rPr>
              <a:t>삭제</a:t>
            </a:r>
            <a:endParaRPr kumimoji="1" lang="en-US" altLang="ko-KR" sz="800" dirty="0" smtClean="0">
              <a:solidFill>
                <a:schemeClr val="tx1"/>
              </a:solidFill>
              <a:latin typeface="+mn-ea"/>
            </a:endParaRPr>
          </a:p>
          <a:p>
            <a:pPr marL="93663" indent="-93663" fontAlgn="base">
              <a:lnSpc>
                <a:spcPct val="130000"/>
              </a:lnSpc>
              <a:spcBef>
                <a:spcPct val="0"/>
              </a:spcBef>
              <a:spcAft>
                <a:spcPct val="0"/>
              </a:spcAft>
              <a:buFont typeface="Arial" pitchFamily="34" charset="0"/>
              <a:buChar char="•"/>
            </a:pPr>
            <a:r>
              <a:rPr kumimoji="1" lang="ko-KR" altLang="en-US" sz="800" dirty="0">
                <a:solidFill>
                  <a:schemeClr val="tx1"/>
                </a:solidFill>
                <a:latin typeface="+mn-ea"/>
              </a:rPr>
              <a:t>제품 </a:t>
            </a:r>
            <a:r>
              <a:rPr kumimoji="1" lang="ko-KR" altLang="en-US" sz="800" dirty="0" err="1">
                <a:solidFill>
                  <a:schemeClr val="tx1"/>
                </a:solidFill>
                <a:latin typeface="+mn-ea"/>
              </a:rPr>
              <a:t>증정품</a:t>
            </a:r>
            <a:r>
              <a:rPr kumimoji="1" lang="ko-KR" altLang="en-US" sz="800" dirty="0">
                <a:solidFill>
                  <a:schemeClr val="tx1"/>
                </a:solidFill>
                <a:latin typeface="+mn-ea"/>
              </a:rPr>
              <a:t> </a:t>
            </a:r>
            <a:r>
              <a:rPr kumimoji="1" lang="ko-KR" altLang="en-US" sz="800" dirty="0" err="1">
                <a:solidFill>
                  <a:schemeClr val="tx1"/>
                </a:solidFill>
                <a:latin typeface="+mn-ea"/>
              </a:rPr>
              <a:t>주문제품</a:t>
            </a:r>
            <a:r>
              <a:rPr kumimoji="1" lang="ko-KR" altLang="en-US" sz="800" dirty="0">
                <a:solidFill>
                  <a:schemeClr val="tx1"/>
                </a:solidFill>
                <a:latin typeface="+mn-ea"/>
              </a:rPr>
              <a:t> 목록에서 삭제하고 쿠폰 적용 영역 하단으로 이동</a:t>
            </a:r>
            <a:r>
              <a:rPr kumimoji="1" lang="en-US" altLang="ko-KR" sz="800" dirty="0">
                <a:solidFill>
                  <a:schemeClr val="tx1"/>
                </a:solidFill>
                <a:latin typeface="+mn-ea"/>
              </a:rPr>
              <a:t>(</a:t>
            </a:r>
            <a:r>
              <a:rPr kumimoji="1" lang="ko-KR" altLang="en-US" sz="800" dirty="0">
                <a:solidFill>
                  <a:schemeClr val="tx1"/>
                </a:solidFill>
                <a:latin typeface="+mn-ea"/>
              </a:rPr>
              <a:t>출력 기준 </a:t>
            </a:r>
            <a:r>
              <a:rPr kumimoji="1" lang="en-US" altLang="ko-KR" sz="800" dirty="0">
                <a:solidFill>
                  <a:schemeClr val="tx1"/>
                </a:solidFill>
                <a:latin typeface="+mn-ea"/>
              </a:rPr>
              <a:t>0422 </a:t>
            </a:r>
            <a:r>
              <a:rPr kumimoji="1" lang="ko-KR" altLang="en-US" sz="800" dirty="0" err="1">
                <a:solidFill>
                  <a:schemeClr val="tx1"/>
                </a:solidFill>
                <a:latin typeface="+mn-ea"/>
              </a:rPr>
              <a:t>주소희님</a:t>
            </a:r>
            <a:r>
              <a:rPr kumimoji="1" lang="ko-KR" altLang="en-US" sz="800" dirty="0">
                <a:solidFill>
                  <a:schemeClr val="tx1"/>
                </a:solidFill>
                <a:latin typeface="+mn-ea"/>
              </a:rPr>
              <a:t> 확인</a:t>
            </a:r>
            <a:r>
              <a:rPr kumimoji="1" lang="en-US" altLang="ko-KR" sz="800" dirty="0">
                <a:solidFill>
                  <a:schemeClr val="tx1"/>
                </a:solidFill>
                <a:latin typeface="+mn-ea"/>
              </a:rPr>
              <a:t>)</a:t>
            </a:r>
          </a:p>
          <a:p>
            <a:pPr lvl="0" fontAlgn="base">
              <a:lnSpc>
                <a:spcPct val="130000"/>
              </a:lnSpc>
              <a:spcBef>
                <a:spcPct val="0"/>
              </a:spcBef>
              <a:spcAft>
                <a:spcPct val="0"/>
              </a:spcAft>
            </a:pPr>
            <a:endParaRPr kumimoji="1" lang="en-US" altLang="ko-KR" sz="800" dirty="0">
              <a:solidFill>
                <a:schemeClr val="tx1"/>
              </a:solidFill>
              <a:latin typeface="+mn-ea"/>
            </a:endParaRPr>
          </a:p>
        </p:txBody>
      </p:sp>
      <p:grpSp>
        <p:nvGrpSpPr>
          <p:cNvPr id="69" name="그룹 68"/>
          <p:cNvGrpSpPr/>
          <p:nvPr/>
        </p:nvGrpSpPr>
        <p:grpSpPr>
          <a:xfrm>
            <a:off x="6444150" y="779620"/>
            <a:ext cx="2480237" cy="2428863"/>
            <a:chOff x="6444150" y="1448576"/>
            <a:chExt cx="2480237" cy="2428863"/>
          </a:xfrm>
        </p:grpSpPr>
        <p:sp>
          <p:nvSpPr>
            <p:cNvPr id="70" name="직사각형 69"/>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72"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76" name="직사각형 75"/>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grpSp>
        <p:nvGrpSpPr>
          <p:cNvPr id="53" name="그룹 52">
            <a:extLst>
              <a:ext uri="{FF2B5EF4-FFF2-40B4-BE49-F238E27FC236}">
                <a16:creationId xmlns:a16="http://schemas.microsoft.com/office/drawing/2014/main" id="{159809A1-5A1E-4FB9-B218-151E51C981E3}"/>
              </a:ext>
            </a:extLst>
          </p:cNvPr>
          <p:cNvGrpSpPr/>
          <p:nvPr/>
        </p:nvGrpSpPr>
        <p:grpSpPr>
          <a:xfrm>
            <a:off x="720683" y="5627432"/>
            <a:ext cx="836647" cy="897912"/>
            <a:chOff x="1235339" y="2961048"/>
            <a:chExt cx="1199263" cy="1105474"/>
          </a:xfrm>
        </p:grpSpPr>
        <p:sp>
          <p:nvSpPr>
            <p:cNvPr id="54" name="직사각형 5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55" name="직선 연결선 5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직선 연결선 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직사각형 36"/>
          <p:cNvSpPr/>
          <p:nvPr/>
        </p:nvSpPr>
        <p:spPr>
          <a:xfrm>
            <a:off x="9972460" y="170273"/>
            <a:ext cx="2219539" cy="1005576"/>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V0.74 240520</a:t>
            </a:r>
          </a:p>
          <a:p>
            <a:pPr marL="93663" lvl="0" indent="-93663" fontAlgn="base">
              <a:lnSpc>
                <a:spcPct val="130000"/>
              </a:lnSpc>
              <a:spcBef>
                <a:spcPct val="0"/>
              </a:spcBef>
              <a:spcAft>
                <a:spcPct val="0"/>
              </a:spcAft>
              <a:buFont typeface="Arial" pitchFamily="34" charset="0"/>
              <a:buChar char="•"/>
            </a:pPr>
            <a:r>
              <a:rPr kumimoji="1" lang="ko-KR" altLang="en-US" sz="800" dirty="0" err="1" smtClean="0">
                <a:solidFill>
                  <a:schemeClr val="bg1"/>
                </a:solidFill>
                <a:latin typeface="+mn-ea"/>
              </a:rPr>
              <a:t>주문제품</a:t>
            </a:r>
            <a:r>
              <a:rPr kumimoji="1" lang="ko-KR" altLang="en-US" sz="800" dirty="0" smtClean="0">
                <a:solidFill>
                  <a:schemeClr val="bg1"/>
                </a:solidFill>
                <a:latin typeface="+mn-ea"/>
              </a:rPr>
              <a:t> 영역 장바구니에 맞춰 수정</a:t>
            </a:r>
            <a:endParaRPr kumimoji="1" lang="en-US" altLang="ko-KR" sz="800" dirty="0">
              <a:solidFill>
                <a:schemeClr val="bg1"/>
              </a:solidFill>
              <a:latin typeface="+mn-ea"/>
            </a:endParaRPr>
          </a:p>
        </p:txBody>
      </p:sp>
    </p:spTree>
    <p:extLst>
      <p:ext uri="{BB962C8B-B14F-4D97-AF65-F5344CB8AC3E}">
        <p14:creationId xmlns:p14="http://schemas.microsoft.com/office/powerpoint/2010/main" val="101296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결제</a:t>
            </a:r>
            <a:endParaRPr lang="ko-KR" altLang="en-US" dirty="0"/>
          </a:p>
        </p:txBody>
      </p:sp>
      <p:sp>
        <p:nvSpPr>
          <p:cNvPr id="6" name="부제목 5"/>
          <p:cNvSpPr>
            <a:spLocks noGrp="1"/>
          </p:cNvSpPr>
          <p:nvPr>
            <p:ph type="subTitle" idx="1"/>
          </p:nvPr>
        </p:nvSpPr>
        <p:spPr/>
        <p:txBody>
          <a:bodyPr/>
          <a:lstStyle/>
          <a:p>
            <a:r>
              <a:rPr lang="en-US" altLang="ko-KR" dirty="0" smtClean="0"/>
              <a:t>IN_PC_ORD_01_01</a:t>
            </a:r>
            <a:endParaRPr lang="ko-KR" altLang="en-US" dirty="0"/>
          </a:p>
        </p:txBody>
      </p:sp>
      <p:graphicFrame>
        <p:nvGraphicFramePr>
          <p:cNvPr id="64" name="표 63"/>
          <p:cNvGraphicFramePr>
            <a:graphicFrameLocks noGrp="1"/>
          </p:cNvGraphicFramePr>
          <p:nvPr>
            <p:extLst>
              <p:ext uri="{D42A27DB-BD31-4B8C-83A1-F6EECF244321}">
                <p14:modId xmlns:p14="http://schemas.microsoft.com/office/powerpoint/2010/main" val="2620992855"/>
              </p:ext>
            </p:extLst>
          </p:nvPr>
        </p:nvGraphicFramePr>
        <p:xfrm>
          <a:off x="187629" y="758562"/>
          <a:ext cx="6052387" cy="5642238"/>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4257539">
                  <a:extLst>
                    <a:ext uri="{9D8B030D-6E8A-4147-A177-3AD203B41FA5}">
                      <a16:colId xmlns:a16="http://schemas.microsoft.com/office/drawing/2014/main" val="356602255"/>
                    </a:ext>
                  </a:extLst>
                </a:gridCol>
                <a:gridCol w="863922">
                  <a:extLst>
                    <a:ext uri="{9D8B030D-6E8A-4147-A177-3AD203B41FA5}">
                      <a16:colId xmlns:a16="http://schemas.microsoft.com/office/drawing/2014/main" val="1927575684"/>
                    </a:ext>
                  </a:extLst>
                </a:gridCol>
              </a:tblGrid>
              <a:tr h="247284">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t>N+% </a:t>
                      </a:r>
                      <a:r>
                        <a:rPr lang="ko-KR" altLang="en-US" sz="800" b="1" dirty="0" err="1" smtClean="0"/>
                        <a:t>캠페인명</a:t>
                      </a:r>
                      <a:endParaRPr lang="ko-KR" altLang="en-US" sz="800" b="1" dirty="0" smtClean="0"/>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6851250"/>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620132705"/>
                  </a:ext>
                </a:extLst>
              </a:tr>
              <a:tr h="620149">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440556"/>
                  </a:ext>
                </a:extLst>
              </a:tr>
              <a:tr h="389295">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3579244343"/>
                  </a:ext>
                </a:extLst>
              </a:tr>
              <a:tr h="44912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243091"/>
                  </a:ext>
                </a:extLst>
              </a:tr>
              <a:tr h="4927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59652"/>
                  </a:ext>
                </a:extLst>
              </a:tr>
              <a:tr h="253324">
                <a:tc gridSpan="3">
                  <a:txBody>
                    <a:bodyPr/>
                    <a:lstStyle/>
                    <a:p>
                      <a:r>
                        <a:rPr lang="en-US" altLang="ko-KR" sz="800" b="1" dirty="0" smtClean="0"/>
                        <a:t>N+N </a:t>
                      </a:r>
                      <a:r>
                        <a:rPr lang="ko-KR" altLang="en-US" sz="800" b="1" dirty="0" err="1" smtClean="0"/>
                        <a:t>캠페인명</a:t>
                      </a:r>
                      <a:endParaRPr lang="ko-KR" altLang="en-US" sz="800" b="1"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28575" cap="flat" cmpd="sng" algn="ctr">
                      <a:solidFill>
                        <a:srgbClr val="00BC7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4322391"/>
                  </a:ext>
                </a:extLst>
              </a:tr>
              <a:tr h="516778">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3281747"/>
                  </a:ext>
                </a:extLst>
              </a:tr>
              <a:tr h="473822">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456095271"/>
                  </a:ext>
                </a:extLst>
              </a:tr>
              <a:tr h="473822">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34926"/>
                  </a:ext>
                </a:extLst>
              </a:tr>
              <a:tr h="551945">
                <a:tc v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b">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rgbClr val="00BC7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480219"/>
                  </a:ext>
                </a:extLst>
              </a:tr>
            </a:tbl>
          </a:graphicData>
        </a:graphic>
      </p:graphicFrame>
      <p:grpSp>
        <p:nvGrpSpPr>
          <p:cNvPr id="60" name="그룹 59">
            <a:extLst>
              <a:ext uri="{FF2B5EF4-FFF2-40B4-BE49-F238E27FC236}">
                <a16:creationId xmlns:a16="http://schemas.microsoft.com/office/drawing/2014/main" id="{159809A1-5A1E-4FB9-B218-151E51C981E3}"/>
              </a:ext>
            </a:extLst>
          </p:cNvPr>
          <p:cNvGrpSpPr/>
          <p:nvPr/>
        </p:nvGrpSpPr>
        <p:grpSpPr>
          <a:xfrm>
            <a:off x="244671" y="1077854"/>
            <a:ext cx="836647" cy="897912"/>
            <a:chOff x="1235339" y="2961048"/>
            <a:chExt cx="1199263" cy="1105474"/>
          </a:xfrm>
        </p:grpSpPr>
        <p:sp>
          <p:nvSpPr>
            <p:cNvPr id="61" name="직사각형 6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62" name="직선 연결선 6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3" name="그룹 72">
            <a:extLst>
              <a:ext uri="{FF2B5EF4-FFF2-40B4-BE49-F238E27FC236}">
                <a16:creationId xmlns:a16="http://schemas.microsoft.com/office/drawing/2014/main" id="{159809A1-5A1E-4FB9-B218-151E51C981E3}"/>
              </a:ext>
            </a:extLst>
          </p:cNvPr>
          <p:cNvGrpSpPr/>
          <p:nvPr/>
        </p:nvGrpSpPr>
        <p:grpSpPr>
          <a:xfrm>
            <a:off x="231998" y="2056668"/>
            <a:ext cx="836647" cy="897912"/>
            <a:chOff x="1235339" y="2961048"/>
            <a:chExt cx="1199263" cy="1105474"/>
          </a:xfrm>
        </p:grpSpPr>
        <p:sp>
          <p:nvSpPr>
            <p:cNvPr id="74" name="직사각형 7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75" name="직선 연결선 7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3" name="그룹 82">
            <a:extLst>
              <a:ext uri="{FF2B5EF4-FFF2-40B4-BE49-F238E27FC236}">
                <a16:creationId xmlns:a16="http://schemas.microsoft.com/office/drawing/2014/main" id="{159809A1-5A1E-4FB9-B218-151E51C981E3}"/>
              </a:ext>
            </a:extLst>
          </p:cNvPr>
          <p:cNvGrpSpPr/>
          <p:nvPr/>
        </p:nvGrpSpPr>
        <p:grpSpPr>
          <a:xfrm>
            <a:off x="229150" y="3110488"/>
            <a:ext cx="836647" cy="897912"/>
            <a:chOff x="1235339" y="2961048"/>
            <a:chExt cx="1199263" cy="1105474"/>
          </a:xfrm>
        </p:grpSpPr>
        <p:sp>
          <p:nvSpPr>
            <p:cNvPr id="84" name="직사각형 8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85" name="직선 연결선 8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pSp>
        <p:nvGrpSpPr>
          <p:cNvPr id="69" name="그룹 68"/>
          <p:cNvGrpSpPr/>
          <p:nvPr/>
        </p:nvGrpSpPr>
        <p:grpSpPr>
          <a:xfrm>
            <a:off x="6444150" y="779620"/>
            <a:ext cx="2480237" cy="2428863"/>
            <a:chOff x="6444150" y="1448576"/>
            <a:chExt cx="2480237" cy="2428863"/>
          </a:xfrm>
        </p:grpSpPr>
        <p:sp>
          <p:nvSpPr>
            <p:cNvPr id="70" name="직사각형 69"/>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72"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76" name="직사각형 75"/>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grpSp>
        <p:nvGrpSpPr>
          <p:cNvPr id="37" name="그룹 36">
            <a:extLst>
              <a:ext uri="{FF2B5EF4-FFF2-40B4-BE49-F238E27FC236}">
                <a16:creationId xmlns:a16="http://schemas.microsoft.com/office/drawing/2014/main" id="{159809A1-5A1E-4FB9-B218-151E51C981E3}"/>
              </a:ext>
            </a:extLst>
          </p:cNvPr>
          <p:cNvGrpSpPr/>
          <p:nvPr/>
        </p:nvGrpSpPr>
        <p:grpSpPr>
          <a:xfrm>
            <a:off x="233490" y="4436229"/>
            <a:ext cx="836647" cy="897912"/>
            <a:chOff x="1235339" y="2961048"/>
            <a:chExt cx="1199263" cy="1105474"/>
          </a:xfrm>
        </p:grpSpPr>
        <p:sp>
          <p:nvSpPr>
            <p:cNvPr id="38" name="직사각형 37">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9" name="직선 연결선 38">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그룹 40">
            <a:extLst>
              <a:ext uri="{FF2B5EF4-FFF2-40B4-BE49-F238E27FC236}">
                <a16:creationId xmlns:a16="http://schemas.microsoft.com/office/drawing/2014/main" id="{159809A1-5A1E-4FB9-B218-151E51C981E3}"/>
              </a:ext>
            </a:extLst>
          </p:cNvPr>
          <p:cNvGrpSpPr/>
          <p:nvPr/>
        </p:nvGrpSpPr>
        <p:grpSpPr>
          <a:xfrm>
            <a:off x="244671" y="5448471"/>
            <a:ext cx="836647" cy="897912"/>
            <a:chOff x="1235339" y="2961048"/>
            <a:chExt cx="1199263" cy="1105474"/>
          </a:xfrm>
        </p:grpSpPr>
        <p:sp>
          <p:nvSpPr>
            <p:cNvPr id="42" name="직사각형 41">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43" name="직선 연결선 42">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60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결제</a:t>
            </a:r>
          </a:p>
        </p:txBody>
      </p:sp>
      <p:sp>
        <p:nvSpPr>
          <p:cNvPr id="6" name="부제목 5"/>
          <p:cNvSpPr>
            <a:spLocks noGrp="1"/>
          </p:cNvSpPr>
          <p:nvPr>
            <p:ph type="subTitle" idx="1"/>
          </p:nvPr>
        </p:nvSpPr>
        <p:spPr/>
        <p:txBody>
          <a:bodyPr/>
          <a:lstStyle/>
          <a:p>
            <a:r>
              <a:rPr lang="en-US" altLang="ko-KR" dirty="0" smtClean="0"/>
              <a:t>IN_PC_ORD_01_01</a:t>
            </a:r>
            <a:endParaRPr lang="ko-KR" altLang="en-US" dirty="0"/>
          </a:p>
        </p:txBody>
      </p:sp>
      <p:sp>
        <p:nvSpPr>
          <p:cNvPr id="81"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120" name="직사각형 119"/>
          <p:cNvSpPr/>
          <p:nvPr/>
        </p:nvSpPr>
        <p:spPr>
          <a:xfrm>
            <a:off x="191344" y="3598605"/>
            <a:ext cx="6101681" cy="521989"/>
          </a:xfrm>
          <a:prstGeom prst="rect">
            <a:avLst/>
          </a:prstGeom>
          <a:pattFill prst="ltDnDiag">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smtClean="0">
                <a:solidFill>
                  <a:srgbClr val="0070C0"/>
                </a:solidFill>
              </a:rPr>
              <a:t>쿠폰적용</a:t>
            </a:r>
            <a:r>
              <a:rPr lang="en-US" altLang="ko-KR" sz="800" b="1" dirty="0" smtClean="0">
                <a:solidFill>
                  <a:srgbClr val="0070C0"/>
                </a:solidFill>
              </a:rPr>
              <a:t>, </a:t>
            </a:r>
            <a:r>
              <a:rPr lang="ko-KR" altLang="en-US" sz="800" b="1" dirty="0" err="1" smtClean="0">
                <a:solidFill>
                  <a:srgbClr val="0070C0"/>
                </a:solidFill>
              </a:rPr>
              <a:t>증정품</a:t>
            </a:r>
            <a:r>
              <a:rPr lang="ko-KR" altLang="en-US" sz="800" b="1" dirty="0" smtClean="0">
                <a:solidFill>
                  <a:srgbClr val="0070C0"/>
                </a:solidFill>
              </a:rPr>
              <a:t> 선택 영역</a:t>
            </a:r>
            <a:endParaRPr lang="en-US" altLang="ko-KR" sz="800" b="1" dirty="0" smtClean="0">
              <a:solidFill>
                <a:srgbClr val="0070C0"/>
              </a:solidFill>
            </a:endParaRPr>
          </a:p>
          <a:p>
            <a:pPr algn="ctr"/>
            <a:r>
              <a:rPr lang="en-US" altLang="ko-KR" sz="800" b="1" dirty="0">
                <a:solidFill>
                  <a:srgbClr val="0070C0"/>
                </a:solidFill>
              </a:rPr>
              <a:t>(</a:t>
            </a:r>
            <a:r>
              <a:rPr lang="ko-KR" altLang="en-US" sz="800" b="1" dirty="0">
                <a:solidFill>
                  <a:srgbClr val="0070C0"/>
                </a:solidFill>
              </a:rPr>
              <a:t>주문서</a:t>
            </a:r>
            <a:r>
              <a:rPr lang="en-US" altLang="ko-KR" sz="800" b="1" dirty="0">
                <a:solidFill>
                  <a:srgbClr val="0070C0"/>
                </a:solidFill>
              </a:rPr>
              <a:t>_</a:t>
            </a:r>
            <a:r>
              <a:rPr lang="ko-KR" altLang="en-US" sz="800" b="1" dirty="0">
                <a:solidFill>
                  <a:srgbClr val="0070C0"/>
                </a:solidFill>
              </a:rPr>
              <a:t>쿠폰</a:t>
            </a:r>
            <a:r>
              <a:rPr lang="en-US" altLang="ko-KR" sz="800" b="1" dirty="0">
                <a:solidFill>
                  <a:srgbClr val="0070C0"/>
                </a:solidFill>
              </a:rPr>
              <a:t>.</a:t>
            </a:r>
            <a:r>
              <a:rPr lang="ko-KR" altLang="en-US" sz="800" b="1" dirty="0" err="1">
                <a:solidFill>
                  <a:srgbClr val="0070C0"/>
                </a:solidFill>
              </a:rPr>
              <a:t>증정품영역</a:t>
            </a:r>
            <a:r>
              <a:rPr lang="ko-KR" altLang="en-US" sz="800" b="1" dirty="0">
                <a:solidFill>
                  <a:srgbClr val="0070C0"/>
                </a:solidFill>
              </a:rPr>
              <a:t> 설계서에서 확인</a:t>
            </a:r>
            <a:r>
              <a:rPr lang="en-US" altLang="ko-KR" sz="800" b="1" dirty="0">
                <a:solidFill>
                  <a:srgbClr val="0070C0"/>
                </a:solidFill>
              </a:rPr>
              <a:t>)</a:t>
            </a:r>
            <a:endParaRPr lang="ko-KR" altLang="en-US" sz="800" b="1" dirty="0">
              <a:solidFill>
                <a:srgbClr val="0070C0"/>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341764940"/>
              </p:ext>
            </p:extLst>
          </p:nvPr>
        </p:nvGraphicFramePr>
        <p:xfrm>
          <a:off x="191344" y="745249"/>
          <a:ext cx="6052387" cy="2683751"/>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2381433316"/>
                    </a:ext>
                  </a:extLst>
                </a:gridCol>
                <a:gridCol w="4257539">
                  <a:extLst>
                    <a:ext uri="{9D8B030D-6E8A-4147-A177-3AD203B41FA5}">
                      <a16:colId xmlns:a16="http://schemas.microsoft.com/office/drawing/2014/main" val="435129541"/>
                    </a:ext>
                  </a:extLst>
                </a:gridCol>
                <a:gridCol w="863922">
                  <a:extLst>
                    <a:ext uri="{9D8B030D-6E8A-4147-A177-3AD203B41FA5}">
                      <a16:colId xmlns:a16="http://schemas.microsoft.com/office/drawing/2014/main" val="1205508216"/>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주문제품</a:t>
                      </a:r>
                      <a:r>
                        <a:rPr lang="ko-KR" altLang="en-US" sz="800" b="1" kern="1200" dirty="0" smtClean="0">
                          <a:solidFill>
                            <a:schemeClr val="tx1"/>
                          </a:solidFill>
                          <a:latin typeface="+mn-ea"/>
                          <a:ea typeface="+mn-ea"/>
                          <a:cs typeface="+mn-cs"/>
                        </a:rPr>
                        <a:t> </a:t>
                      </a:r>
                      <a:r>
                        <a:rPr lang="en-US" altLang="ko-KR" sz="800" dirty="0" smtClean="0">
                          <a:solidFill>
                            <a:srgbClr val="00B050"/>
                          </a:solidFill>
                          <a:latin typeface="+mn-ea"/>
                        </a:rPr>
                        <a:t>3</a:t>
                      </a:r>
                      <a:r>
                        <a:rPr lang="ko-KR" altLang="en-US" sz="800" dirty="0" smtClean="0">
                          <a:solidFill>
                            <a:srgbClr val="00B050"/>
                          </a:solidFill>
                          <a:latin typeface="+mn-ea"/>
                        </a:rPr>
                        <a:t>건</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434143207"/>
                  </a:ext>
                </a:extLst>
              </a:tr>
              <a:tr h="470211">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800" b="1" kern="1200" dirty="0" err="1" smtClean="0">
                          <a:solidFill>
                            <a:schemeClr val="tx1"/>
                          </a:solidFill>
                          <a:latin typeface="+mj-ea"/>
                          <a:ea typeface="+mn-ea"/>
                          <a:cs typeface="+mn-cs"/>
                        </a:rPr>
                        <a:t>제품명제품명제품명제품명제품명제품명제품명제품명제품명제품명제품명제품명제품명</a:t>
                      </a:r>
                      <a:r>
                        <a:rPr lang="en-US" altLang="ko-KR" sz="800" b="1" kern="1200" dirty="0" smtClean="0">
                          <a:solidFill>
                            <a:schemeClr val="tx1"/>
                          </a:solidFill>
                          <a:latin typeface="+mj-ea"/>
                          <a:ea typeface="+mn-ea"/>
                          <a:cs typeface="+mn-cs"/>
                        </a:rPr>
                        <a:t>…</a:t>
                      </a:r>
                    </a:p>
                    <a:p>
                      <a:pPr marL="88900" marR="0" lvl="0" indent="-8890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옵션명옵션명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ko-KR" altLang="en-US"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 </a:t>
                      </a:r>
                      <a:r>
                        <a:rPr kumimoji="0" lang="ko-KR" altLang="en-US" sz="700" b="0" i="0" u="none" strike="noStrike" kern="1200" cap="none" spc="0" normalizeH="0" baseline="0" noProof="0" dirty="0" err="1" smtClean="0">
                          <a:ln>
                            <a:noFill/>
                          </a:ln>
                          <a:solidFill>
                            <a:prstClr val="black">
                              <a:lumMod val="65000"/>
                              <a:lumOff val="35000"/>
                            </a:prstClr>
                          </a:solidFill>
                          <a:effectLst/>
                          <a:uLnTx/>
                          <a:uFillTx/>
                          <a:latin typeface="맑은 고딕" panose="020B0503020000020004" pitchFamily="50" charset="-127"/>
                          <a:ea typeface="+mn-ea"/>
                          <a:cs typeface="+mn-cs"/>
                        </a:rPr>
                        <a:t>옵션명</a:t>
                      </a:r>
                      <a:r>
                        <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a:t>
                      </a: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7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r>
                        <a:rPr kumimoji="0" lang="ko-KR" altLang="en-US" sz="9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 </a:t>
                      </a:r>
                      <a:r>
                        <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rPr>
                        <a:t>12,000</a:t>
                      </a:r>
                      <a:r>
                        <a:rPr kumimoji="0" lang="ko-KR" altLang="en-US" sz="600" b="0" i="0" u="none" strike="sngStrike" kern="1200" cap="none" spc="0" normalizeH="0" baseline="0" noProof="0" dirty="0" smtClean="0">
                          <a:ln>
                            <a:noFill/>
                          </a:ln>
                          <a:solidFill>
                            <a:prstClr val="white">
                              <a:lumMod val="65000"/>
                            </a:prstClr>
                          </a:solidFill>
                          <a:effectLst/>
                          <a:uLnTx/>
                          <a:uFillTx/>
                          <a:latin typeface="+mn-lt"/>
                          <a:ea typeface="+mn-ea"/>
                          <a:cs typeface="+mn-cs"/>
                        </a:rPr>
                        <a:t>원</a:t>
                      </a:r>
                      <a:endParaRPr kumimoji="0" lang="en-US" altLang="ko-KR" sz="600" b="0" i="0" u="none" strike="sngStrike" kern="1200" cap="none" spc="0" normalizeH="0" baseline="0" noProof="0" dirty="0" smtClean="0">
                        <a:ln>
                          <a:noFill/>
                        </a:ln>
                        <a:solidFill>
                          <a:prstClr val="white">
                            <a:lumMod val="65000"/>
                          </a:prstClr>
                        </a:solidFill>
                        <a:effectLst/>
                        <a:uLnTx/>
                        <a:uFillTx/>
                        <a:latin typeface="+mn-lt"/>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9986398"/>
                  </a:ext>
                </a:extLst>
              </a:tr>
              <a:tr h="143268">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2</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lang="en-US" altLang="ko-KR" sz="900" dirty="0" smtClean="0"/>
                    </a:p>
                  </a:txBody>
                  <a:tcPr>
                    <a:lnL w="3175" cap="flat" cmpd="sng" algn="ctr">
                      <a:solidFill>
                        <a:schemeClr val="bg1"/>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3204503132"/>
                  </a:ext>
                </a:extLst>
              </a:tr>
              <a:tr h="620149">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ko-KR" altLang="en-US" sz="800" b="1" i="0" u="none" strike="noStrike" kern="1200" cap="none" spc="0" normalizeH="0" baseline="0" noProof="0" dirty="0" err="1" smtClean="0">
                          <a:ln>
                            <a:noFill/>
                          </a:ln>
                          <a:solidFill>
                            <a:prstClr val="black"/>
                          </a:solidFill>
                          <a:effectLst/>
                          <a:uLnTx/>
                          <a:uFillTx/>
                          <a:latin typeface="맑은 고딕" panose="020B0503020000020004" pitchFamily="50" charset="-127"/>
                          <a:ea typeface="+mn-ea"/>
                          <a:cs typeface="+mn-cs"/>
                        </a:rPr>
                        <a:t>제품명제품명제품명제품명제품명제품명제품명제품명제품명제품명제품명제품명제품명</a:t>
                      </a: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a:t>
                      </a:r>
                    </a:p>
                  </a:txBody>
                  <a:tcP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10,000</a:t>
                      </a:r>
                      <a:r>
                        <a:rPr kumimoji="0" lang="ko-KR" altLang="en-US"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rPr>
                        <a:t>원</a:t>
                      </a: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3368872"/>
                  </a:ext>
                </a:extLst>
              </a:tr>
              <a:tr h="449121">
                <a:tc vMerge="1">
                  <a:txBody>
                    <a:bodyPr/>
                    <a:lstStyle/>
                    <a:p>
                      <a:pPr latinLnBrk="1"/>
                      <a:endParaRPr lang="ko-KR" altLang="en-US"/>
                    </a:p>
                  </a:txBody>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1</a:t>
                      </a:r>
                      <a:r>
                        <a:rPr kumimoji="0" lang="ko-KR" altLang="en-US"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rPr>
                        <a:t>개</a:t>
                      </a: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120515385"/>
                  </a:ext>
                </a:extLst>
              </a:tr>
              <a:tr h="230058">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endParaRPr kumimoji="0" lang="en-US" altLang="ko-KR" sz="800" b="0" i="0" u="none" strike="noStrike" kern="1200" cap="none" spc="0" normalizeH="0" baseline="0" noProof="0" dirty="0" smtClean="0">
                        <a:ln>
                          <a:noFill/>
                        </a:ln>
                        <a:solidFill>
                          <a:prstClr val="black">
                            <a:lumMod val="65000"/>
                            <a:lumOff val="35000"/>
                          </a:prstClr>
                        </a:solidFill>
                        <a:effectLst/>
                        <a:uLnTx/>
                        <a:uFillTx/>
                        <a:latin typeface="맑은 고딕" panose="020B0503020000020004" pitchFamily="50" charset="-127"/>
                        <a:ea typeface="+mn-ea"/>
                        <a:cs typeface="+mn-cs"/>
                      </a:endParaRPr>
                    </a:p>
                  </a:txBody>
                  <a:tcPr anchor="ctr">
                    <a:lnL w="3175" cap="flat" cmpd="sng" algn="ctr">
                      <a:no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dirty="0" smtClean="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bg1">
                          <a:lumMod val="9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2975774"/>
                  </a:ext>
                </a:extLst>
              </a:tr>
            </a:tbl>
          </a:graphicData>
        </a:graphic>
      </p:graphicFrame>
      <p:grpSp>
        <p:nvGrpSpPr>
          <p:cNvPr id="123" name="그룹 122"/>
          <p:cNvGrpSpPr/>
          <p:nvPr/>
        </p:nvGrpSpPr>
        <p:grpSpPr>
          <a:xfrm>
            <a:off x="6444150" y="779620"/>
            <a:ext cx="2480237" cy="2428863"/>
            <a:chOff x="6444150" y="1448576"/>
            <a:chExt cx="2480237" cy="2428863"/>
          </a:xfrm>
        </p:grpSpPr>
        <p:sp>
          <p:nvSpPr>
            <p:cNvPr id="124" name="직사각형 123"/>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126"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127" name="직사각형 126"/>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grpSp>
        <p:nvGrpSpPr>
          <p:cNvPr id="134" name="그룹 133">
            <a:extLst>
              <a:ext uri="{FF2B5EF4-FFF2-40B4-BE49-F238E27FC236}">
                <a16:creationId xmlns:a16="http://schemas.microsoft.com/office/drawing/2014/main" id="{159809A1-5A1E-4FB9-B218-151E51C981E3}"/>
              </a:ext>
            </a:extLst>
          </p:cNvPr>
          <p:cNvGrpSpPr/>
          <p:nvPr/>
        </p:nvGrpSpPr>
        <p:grpSpPr>
          <a:xfrm>
            <a:off x="244671" y="1175849"/>
            <a:ext cx="836647" cy="897912"/>
            <a:chOff x="1235339" y="2961048"/>
            <a:chExt cx="1199263" cy="1105474"/>
          </a:xfrm>
        </p:grpSpPr>
        <p:sp>
          <p:nvSpPr>
            <p:cNvPr id="150" name="직사각형 149">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1" name="직선 연결선 150">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3" name="그룹 152">
            <a:extLst>
              <a:ext uri="{FF2B5EF4-FFF2-40B4-BE49-F238E27FC236}">
                <a16:creationId xmlns:a16="http://schemas.microsoft.com/office/drawing/2014/main" id="{159809A1-5A1E-4FB9-B218-151E51C981E3}"/>
              </a:ext>
            </a:extLst>
          </p:cNvPr>
          <p:cNvGrpSpPr/>
          <p:nvPr/>
        </p:nvGrpSpPr>
        <p:grpSpPr>
          <a:xfrm>
            <a:off x="231998" y="2154663"/>
            <a:ext cx="836647" cy="897912"/>
            <a:chOff x="1235339" y="2961048"/>
            <a:chExt cx="1199263" cy="1105474"/>
          </a:xfrm>
        </p:grpSpPr>
        <p:sp>
          <p:nvSpPr>
            <p:cNvPr id="154" name="직사각형 153">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155" name="직선 연결선 154">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직선 연결선 155">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4003361" y="3173578"/>
            <a:ext cx="2371840" cy="233077"/>
            <a:chOff x="3972101" y="3142318"/>
            <a:chExt cx="2371840" cy="233077"/>
          </a:xfrm>
        </p:grpSpPr>
        <p:sp>
          <p:nvSpPr>
            <p:cNvPr id="157" name="직사각형 156">
              <a:extLst>
                <a:ext uri="{FF2B5EF4-FFF2-40B4-BE49-F238E27FC236}">
                  <a16:creationId xmlns:a16="http://schemas.microsoft.com/office/drawing/2014/main" id="{43194FA9-A1B0-4C89-91BC-ED7BD7651B6D}"/>
                </a:ext>
              </a:extLst>
            </p:cNvPr>
            <p:cNvSpPr/>
            <p:nvPr/>
          </p:nvSpPr>
          <p:spPr>
            <a:xfrm>
              <a:off x="3972101" y="3142318"/>
              <a:ext cx="2371840" cy="233077"/>
            </a:xfrm>
            <a:prstGeom prst="rect">
              <a:avLst/>
            </a:prstGeom>
          </p:spPr>
          <p:txBody>
            <a:bodyPr wrap="square">
              <a:spAutoFit/>
            </a:bodyPr>
            <a:lstStyle/>
            <a:p>
              <a:pPr marL="72000" indent="-72000">
                <a:lnSpc>
                  <a:spcPct val="150000"/>
                </a:lnSpc>
                <a:buFont typeface="Arial" panose="020B0604020202020204" pitchFamily="34" charset="0"/>
                <a:buChar char="•"/>
              </a:pPr>
              <a:r>
                <a:rPr lang="ko-KR" altLang="en-US" sz="700" spc="-100" dirty="0">
                  <a:solidFill>
                    <a:srgbClr val="999999"/>
                  </a:solidFill>
                  <a:latin typeface="+mj-ea"/>
                  <a:ea typeface="+mj-ea"/>
                </a:rPr>
                <a:t>친환경 종이 완충재로 포장하여 안전하게 </a:t>
              </a:r>
              <a:r>
                <a:rPr lang="ko-KR" altLang="en-US" sz="700" spc="-100" dirty="0" err="1">
                  <a:solidFill>
                    <a:srgbClr val="999999"/>
                  </a:solidFill>
                  <a:latin typeface="+mj-ea"/>
                  <a:ea typeface="+mj-ea"/>
                </a:rPr>
                <a:t>보내드립니다</a:t>
              </a:r>
              <a:r>
                <a:rPr lang="en-US" altLang="ko-KR" sz="700" spc="-100" dirty="0">
                  <a:solidFill>
                    <a:srgbClr val="999999"/>
                  </a:solidFill>
                  <a:latin typeface="+mj-ea"/>
                  <a:ea typeface="+mj-ea"/>
                </a:rPr>
                <a:t>. </a:t>
              </a:r>
              <a:endParaRPr lang="en-US" altLang="ko-KR" sz="700" b="0" i="0" spc="-100" dirty="0">
                <a:solidFill>
                  <a:srgbClr val="999999"/>
                </a:solidFill>
                <a:effectLst/>
                <a:latin typeface="+mj-ea"/>
                <a:ea typeface="+mj-ea"/>
              </a:endParaRPr>
            </a:p>
          </p:txBody>
        </p:sp>
        <p:sp>
          <p:nvSpPr>
            <p:cNvPr id="159" name="타원 158">
              <a:extLst>
                <a:ext uri="{FF2B5EF4-FFF2-40B4-BE49-F238E27FC236}">
                  <a16:creationId xmlns:a16="http://schemas.microsoft.com/office/drawing/2014/main" id="{24669B0F-505B-460D-9BD4-221EF9AAF5B3}"/>
                </a:ext>
              </a:extLst>
            </p:cNvPr>
            <p:cNvSpPr/>
            <p:nvPr/>
          </p:nvSpPr>
          <p:spPr>
            <a:xfrm>
              <a:off x="6057652" y="3221208"/>
              <a:ext cx="118481" cy="11848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a:t>
              </a:r>
            </a:p>
          </p:txBody>
        </p:sp>
      </p:grpSp>
      <p:graphicFrame>
        <p:nvGraphicFramePr>
          <p:cNvPr id="7" name="표 6"/>
          <p:cNvGraphicFramePr>
            <a:graphicFrameLocks noGrp="1"/>
          </p:cNvGraphicFramePr>
          <p:nvPr>
            <p:extLst>
              <p:ext uri="{D42A27DB-BD31-4B8C-83A1-F6EECF244321}">
                <p14:modId xmlns:p14="http://schemas.microsoft.com/office/powerpoint/2010/main" val="3776814860"/>
              </p:ext>
            </p:extLst>
          </p:nvPr>
        </p:nvGraphicFramePr>
        <p:xfrm>
          <a:off x="9007365" y="53333"/>
          <a:ext cx="3152540" cy="1058400"/>
        </p:xfrm>
        <a:graphic>
          <a:graphicData uri="http://schemas.openxmlformats.org/drawingml/2006/table">
            <a:tbl>
              <a:tblPr/>
              <a:tblGrid>
                <a:gridCol w="137459">
                  <a:extLst>
                    <a:ext uri="{9D8B030D-6E8A-4147-A177-3AD203B41FA5}">
                      <a16:colId xmlns:a16="http://schemas.microsoft.com/office/drawing/2014/main" val="1332689929"/>
                    </a:ext>
                  </a:extLst>
                </a:gridCol>
                <a:gridCol w="3015081">
                  <a:extLst>
                    <a:ext uri="{9D8B030D-6E8A-4147-A177-3AD203B41FA5}">
                      <a16:colId xmlns:a16="http://schemas.microsoft.com/office/drawing/2014/main" val="3365277202"/>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a:t>
                      </a:r>
                      <a:r>
                        <a:rPr lang="ko-KR" altLang="en-US" sz="800" b="1" u="none" baseline="0" dirty="0" smtClean="0">
                          <a:solidFill>
                            <a:schemeClr val="tx1"/>
                          </a:solidFill>
                          <a:latin typeface="+mn-ea"/>
                          <a:ea typeface="+mn-ea"/>
                        </a:rPr>
                        <a:t>아이콘</a:t>
                      </a:r>
                      <a:endParaRPr lang="en-US" altLang="ko-KR" sz="800" b="1" u="none" baseline="0" dirty="0" smtClean="0">
                        <a:solidFill>
                          <a:schemeClr val="tx1"/>
                        </a:solidFill>
                        <a:latin typeface="+mn-ea"/>
                        <a:ea typeface="+mn-ea"/>
                      </a:endParaRPr>
                    </a:p>
                    <a:p>
                      <a:pPr marL="87313" marR="0" indent="-87313"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smtClean="0">
                          <a:solidFill>
                            <a:schemeClr val="tx1"/>
                          </a:solidFill>
                          <a:latin typeface="+mn-ea"/>
                          <a:ea typeface="+mn-ea"/>
                        </a:rPr>
                        <a:t>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배송 포장지 안내 창 호출</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92349699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6</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ko-KR" altLang="en-US" sz="800" b="1" u="none" baseline="0" dirty="0" err="1" smtClean="0">
                          <a:solidFill>
                            <a:schemeClr val="tx1"/>
                          </a:solidFill>
                          <a:latin typeface="+mn-ea"/>
                          <a:ea typeface="+mn-ea"/>
                        </a:rPr>
                        <a:t>샘플마켓</a:t>
                      </a:r>
                      <a:r>
                        <a:rPr lang="ko-KR" altLang="en-US" sz="800" b="1" u="none" baseline="0" dirty="0" smtClean="0">
                          <a:solidFill>
                            <a:schemeClr val="tx1"/>
                          </a:solidFill>
                          <a:latin typeface="+mn-ea"/>
                          <a:ea typeface="+mn-ea"/>
                        </a:rPr>
                        <a:t> 제품</a:t>
                      </a:r>
                      <a:endParaRPr lang="en-US" altLang="ko-KR" sz="800" b="1" u="none" baseline="0" dirty="0" smtClean="0">
                        <a:solidFill>
                          <a:schemeClr val="tx1"/>
                        </a:solidFill>
                        <a:latin typeface="+mn-ea"/>
                        <a:ea typeface="+mn-ea"/>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baseline="0" dirty="0" err="1" smtClean="0">
                          <a:solidFill>
                            <a:schemeClr val="tx1"/>
                          </a:solidFill>
                          <a:latin typeface="+mn-ea"/>
                          <a:ea typeface="+mn-ea"/>
                        </a:rPr>
                        <a:t>샘플마켓</a:t>
                      </a:r>
                      <a:r>
                        <a:rPr lang="ko-KR" altLang="en-US" sz="800" b="0" u="none" baseline="0" dirty="0" smtClean="0">
                          <a:solidFill>
                            <a:schemeClr val="tx1"/>
                          </a:solidFill>
                          <a:latin typeface="+mn-ea"/>
                          <a:ea typeface="+mn-ea"/>
                        </a:rPr>
                        <a:t> 제품이 있을 시에만 영역 출력</a:t>
                      </a:r>
                      <a:endParaRPr lang="en-US" altLang="ko-KR" sz="800" b="0" u="none" baseline="0" dirty="0" smtClean="0">
                        <a:solidFill>
                          <a:schemeClr val="tx1"/>
                        </a:solidFill>
                        <a:latin typeface="+mn-ea"/>
                        <a:ea typeface="+mn-ea"/>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dirty="0" err="1" smtClean="0">
                          <a:solidFill>
                            <a:prstClr val="black"/>
                          </a:solidFill>
                          <a:latin typeface="맑은 고딕" panose="020B0503020000020004" pitchFamily="50" charset="-127"/>
                        </a:rPr>
                        <a:t>썸네일</a:t>
                      </a:r>
                      <a:r>
                        <a:rPr lang="en-US" altLang="ko-KR" sz="800" dirty="0" smtClean="0">
                          <a:solidFill>
                            <a:prstClr val="black"/>
                          </a:solidFill>
                          <a:latin typeface="맑은 고딕" panose="020B0503020000020004" pitchFamily="50" charset="-127"/>
                        </a:rPr>
                        <a:t>, </a:t>
                      </a:r>
                      <a:r>
                        <a:rPr lang="ko-KR" altLang="en-US" sz="800" dirty="0" err="1" smtClean="0">
                          <a:solidFill>
                            <a:prstClr val="black"/>
                          </a:solidFill>
                          <a:latin typeface="맑은 고딕" panose="020B0503020000020004" pitchFamily="50" charset="-127"/>
                        </a:rPr>
                        <a:t>샘플제품명</a:t>
                      </a:r>
                      <a:r>
                        <a:rPr lang="en-US" altLang="ko-KR" sz="800" dirty="0" smtClean="0">
                          <a:solidFill>
                            <a:prstClr val="black"/>
                          </a:solidFill>
                          <a:latin typeface="맑은 고딕" panose="020B0503020000020004" pitchFamily="50" charset="-127"/>
                        </a:rPr>
                        <a:t>, </a:t>
                      </a:r>
                      <a:r>
                        <a:rPr lang="ko-KR" altLang="en-US" sz="800" dirty="0" smtClean="0">
                          <a:solidFill>
                            <a:prstClr val="black"/>
                          </a:solidFill>
                          <a:latin typeface="맑은 고딕" panose="020B0503020000020004" pitchFamily="50" charset="-127"/>
                        </a:rPr>
                        <a:t>수량</a:t>
                      </a:r>
                      <a:r>
                        <a:rPr lang="en-US" altLang="ko-KR" sz="800" dirty="0" smtClean="0">
                          <a:solidFill>
                            <a:prstClr val="black"/>
                          </a:solidFill>
                          <a:latin typeface="맑은 고딕" panose="020B0503020000020004" pitchFamily="50" charset="-127"/>
                        </a:rPr>
                        <a:t>(</a:t>
                      </a:r>
                      <a:r>
                        <a:rPr lang="ko-KR" altLang="en-US" sz="800" dirty="0" err="1" smtClean="0">
                          <a:solidFill>
                            <a:prstClr val="black"/>
                          </a:solidFill>
                          <a:latin typeface="맑은 고딕" panose="020B0503020000020004" pitchFamily="50" charset="-127"/>
                        </a:rPr>
                        <a:t>사용포인트</a:t>
                      </a:r>
                      <a:r>
                        <a:rPr lang="en-US" altLang="ko-KR" sz="800" dirty="0" smtClean="0">
                          <a:solidFill>
                            <a:prstClr val="black"/>
                          </a:solidFill>
                          <a:latin typeface="맑은 고딕" panose="020B0503020000020004" pitchFamily="50" charset="-127"/>
                        </a:rPr>
                        <a:t>)</a:t>
                      </a:r>
                      <a:r>
                        <a:rPr lang="ko-KR" altLang="en-US" sz="800" dirty="0" smtClean="0">
                          <a:solidFill>
                            <a:prstClr val="black"/>
                          </a:solidFill>
                          <a:latin typeface="맑은 고딕" panose="020B0503020000020004" pitchFamily="50" charset="-127"/>
                        </a:rPr>
                        <a:t> 출력</a:t>
                      </a:r>
                      <a:endParaRPr lang="en-US" altLang="ko-KR" sz="800" dirty="0" smtClean="0">
                        <a:solidFill>
                          <a:prstClr val="black"/>
                        </a:solidFill>
                        <a:latin typeface="맑은 고딕" panose="020B0503020000020004" pitchFamily="50" charset="-127"/>
                      </a:endParaRPr>
                    </a:p>
                    <a:p>
                      <a:pPr marL="171450" marR="0" lvl="0" indent="-84138"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err="1" smtClean="0">
                          <a:solidFill>
                            <a:prstClr val="black"/>
                          </a:solidFill>
                          <a:latin typeface="맑은 고딕" panose="020B0503020000020004" pitchFamily="50" charset="-127"/>
                          <a:ea typeface="+mn-ea"/>
                        </a:rPr>
                        <a:t>샘플제품명</a:t>
                      </a:r>
                      <a:r>
                        <a:rPr lang="ko-KR" altLang="en-US" sz="800" b="0" u="none" baseline="0" dirty="0" smtClean="0">
                          <a:solidFill>
                            <a:prstClr val="black"/>
                          </a:solidFill>
                          <a:latin typeface="맑은 고딕" panose="020B0503020000020004" pitchFamily="50" charset="-127"/>
                          <a:ea typeface="+mn-ea"/>
                        </a:rPr>
                        <a:t> 최대 두 줄 출력하며 길어질 시 말 줄임 처리</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932246718"/>
                  </a:ext>
                </a:extLst>
              </a:tr>
            </a:tbl>
          </a:graphicData>
        </a:graphic>
      </p:graphicFrame>
      <p:sp>
        <p:nvSpPr>
          <p:cNvPr id="160" name="Oval 611">
            <a:extLst>
              <a:ext uri="{FF2B5EF4-FFF2-40B4-BE49-F238E27FC236}">
                <a16:creationId xmlns:a16="http://schemas.microsoft.com/office/drawing/2014/main" id="{8A3723C9-7A64-4677-9B95-EBFFA02C0DC4}"/>
              </a:ext>
            </a:extLst>
          </p:cNvPr>
          <p:cNvSpPr>
            <a:spLocks noChangeArrowheads="1"/>
          </p:cNvSpPr>
          <p:nvPr/>
        </p:nvSpPr>
        <p:spPr bwMode="auto">
          <a:xfrm>
            <a:off x="5952008" y="30689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5</a:t>
            </a:r>
            <a:endParaRPr lang="en-US" altLang="ko-KR" sz="800" b="1" kern="0" dirty="0">
              <a:solidFill>
                <a:sysClr val="window" lastClr="FFFFFF"/>
              </a:solidFill>
              <a:latin typeface="맑은 고딕"/>
              <a:ea typeface="맑은 고딕"/>
            </a:endParaRPr>
          </a:p>
        </p:txBody>
      </p:sp>
      <p:graphicFrame>
        <p:nvGraphicFramePr>
          <p:cNvPr id="251" name="표 250"/>
          <p:cNvGraphicFramePr>
            <a:graphicFrameLocks noGrp="1"/>
          </p:cNvGraphicFramePr>
          <p:nvPr>
            <p:extLst>
              <p:ext uri="{D42A27DB-BD31-4B8C-83A1-F6EECF244321}">
                <p14:modId xmlns:p14="http://schemas.microsoft.com/office/powerpoint/2010/main" val="3081914133"/>
              </p:ext>
            </p:extLst>
          </p:nvPr>
        </p:nvGraphicFramePr>
        <p:xfrm>
          <a:off x="196498" y="4312544"/>
          <a:ext cx="6115526" cy="1856016"/>
        </p:xfrm>
        <a:graphic>
          <a:graphicData uri="http://schemas.openxmlformats.org/drawingml/2006/table">
            <a:tbl>
              <a:tblPr firstRow="1" bandRow="1">
                <a:tableStyleId>{2D5ABB26-0587-4C30-8999-92F81FD0307C}</a:tableStyleId>
              </a:tblPr>
              <a:tblGrid>
                <a:gridCol w="1119395">
                  <a:extLst>
                    <a:ext uri="{9D8B030D-6E8A-4147-A177-3AD203B41FA5}">
                      <a16:colId xmlns:a16="http://schemas.microsoft.com/office/drawing/2014/main" val="977863895"/>
                    </a:ext>
                  </a:extLst>
                </a:gridCol>
                <a:gridCol w="4996131">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샘플마켓제품 </a:t>
                      </a:r>
                      <a:r>
                        <a:rPr lang="en-US" altLang="ko-KR" sz="800" dirty="0" smtClean="0">
                          <a:solidFill>
                            <a:srgbClr val="00B050"/>
                          </a:solidFill>
                          <a:latin typeface="+mn-ea"/>
                        </a:rPr>
                        <a:t>3</a:t>
                      </a:r>
                      <a:r>
                        <a:rPr lang="ko-KR" altLang="en-US" sz="800" dirty="0" smtClean="0">
                          <a:solidFill>
                            <a:srgbClr val="00B050"/>
                          </a:solidFill>
                          <a:latin typeface="+mn-ea"/>
                        </a:rPr>
                        <a:t>건</a:t>
                      </a:r>
                      <a:r>
                        <a:rPr lang="ko-KR" altLang="en-US" sz="800" b="1" kern="1200" dirty="0" smtClean="0">
                          <a:solidFill>
                            <a:schemeClr val="tx1"/>
                          </a:solidFill>
                          <a:latin typeface="+mn-ea"/>
                          <a:ea typeface="+mn-ea"/>
                          <a:cs typeface="+mn-cs"/>
                        </a:rPr>
                        <a:t> </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15002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252" name="그룹 251">
            <a:extLst>
              <a:ext uri="{FF2B5EF4-FFF2-40B4-BE49-F238E27FC236}">
                <a16:creationId xmlns:a16="http://schemas.microsoft.com/office/drawing/2014/main" id="{159809A1-5A1E-4FB9-B218-151E51C981E3}"/>
              </a:ext>
            </a:extLst>
          </p:cNvPr>
          <p:cNvGrpSpPr/>
          <p:nvPr/>
        </p:nvGrpSpPr>
        <p:grpSpPr>
          <a:xfrm>
            <a:off x="239907" y="4779294"/>
            <a:ext cx="539997" cy="555588"/>
            <a:chOff x="1235339" y="2961048"/>
            <a:chExt cx="1199263" cy="1105474"/>
          </a:xfrm>
        </p:grpSpPr>
        <p:sp>
          <p:nvSpPr>
            <p:cNvPr id="253" name="직사각형 252">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54" name="직선 연결선 253">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직선 연결선 254">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9" name="TextBox 278">
            <a:extLst>
              <a:ext uri="{FF2B5EF4-FFF2-40B4-BE49-F238E27FC236}">
                <a16:creationId xmlns:a16="http://schemas.microsoft.com/office/drawing/2014/main" id="{FA4C6DA6-9B7F-452C-AA7D-416E672C32CE}"/>
              </a:ext>
            </a:extLst>
          </p:cNvPr>
          <p:cNvSpPr txBox="1"/>
          <p:nvPr/>
        </p:nvSpPr>
        <p:spPr>
          <a:xfrm>
            <a:off x="827235" y="5161994"/>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84" name="TextBox 283">
            <a:extLst>
              <a:ext uri="{FF2B5EF4-FFF2-40B4-BE49-F238E27FC236}">
                <a16:creationId xmlns:a16="http://schemas.microsoft.com/office/drawing/2014/main" id="{B940B3A5-50C7-423A-8736-D0F2823B2384}"/>
              </a:ext>
            </a:extLst>
          </p:cNvPr>
          <p:cNvSpPr txBox="1"/>
          <p:nvPr/>
        </p:nvSpPr>
        <p:spPr>
          <a:xfrm>
            <a:off x="823331" y="4790756"/>
            <a:ext cx="2375747"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a:t>
            </a:r>
            <a:r>
              <a:rPr lang="ko-KR" altLang="en-US" sz="800" dirty="0" err="1" smtClean="0">
                <a:latin typeface="+mj-ea"/>
                <a:ea typeface="+mj-ea"/>
              </a:rPr>
              <a:t>샘플마켓</a:t>
            </a:r>
            <a:r>
              <a:rPr lang="ko-KR" altLang="en-US" sz="800" dirty="0" smtClean="0">
                <a:latin typeface="+mj-ea"/>
                <a:ea typeface="+mj-ea"/>
              </a:rPr>
              <a:t> </a:t>
            </a:r>
            <a:r>
              <a:rPr lang="ko-KR" altLang="en-US" sz="800" dirty="0">
                <a:latin typeface="+mj-ea"/>
                <a:ea typeface="+mj-ea"/>
              </a:rPr>
              <a:t>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grpSp>
        <p:nvGrpSpPr>
          <p:cNvPr id="294" name="그룹 293">
            <a:extLst>
              <a:ext uri="{FF2B5EF4-FFF2-40B4-BE49-F238E27FC236}">
                <a16:creationId xmlns:a16="http://schemas.microsoft.com/office/drawing/2014/main" id="{159809A1-5A1E-4FB9-B218-151E51C981E3}"/>
              </a:ext>
            </a:extLst>
          </p:cNvPr>
          <p:cNvGrpSpPr/>
          <p:nvPr/>
        </p:nvGrpSpPr>
        <p:grpSpPr>
          <a:xfrm>
            <a:off x="244660" y="5483637"/>
            <a:ext cx="539997" cy="555588"/>
            <a:chOff x="1235339" y="2961048"/>
            <a:chExt cx="1199263" cy="1105474"/>
          </a:xfrm>
        </p:grpSpPr>
        <p:sp>
          <p:nvSpPr>
            <p:cNvPr id="295" name="직사각형 294">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296" name="직선 연결선 295">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직선 연결선 296">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8" name="TextBox 297">
            <a:extLst>
              <a:ext uri="{FF2B5EF4-FFF2-40B4-BE49-F238E27FC236}">
                <a16:creationId xmlns:a16="http://schemas.microsoft.com/office/drawing/2014/main" id="{FA4C6DA6-9B7F-452C-AA7D-416E672C32CE}"/>
              </a:ext>
            </a:extLst>
          </p:cNvPr>
          <p:cNvSpPr txBox="1"/>
          <p:nvPr/>
        </p:nvSpPr>
        <p:spPr>
          <a:xfrm>
            <a:off x="831988" y="5866337"/>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299" name="TextBox 298">
            <a:extLst>
              <a:ext uri="{FF2B5EF4-FFF2-40B4-BE49-F238E27FC236}">
                <a16:creationId xmlns:a16="http://schemas.microsoft.com/office/drawing/2014/main" id="{B940B3A5-50C7-423A-8736-D0F2823B2384}"/>
              </a:ext>
            </a:extLst>
          </p:cNvPr>
          <p:cNvSpPr txBox="1"/>
          <p:nvPr/>
        </p:nvSpPr>
        <p:spPr>
          <a:xfrm>
            <a:off x="828084" y="5495099"/>
            <a:ext cx="2486256"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제품명 </a:t>
            </a:r>
            <a:r>
              <a:rPr lang="ko-KR" altLang="en-US" sz="800" dirty="0" err="1">
                <a:latin typeface="+mj-ea"/>
                <a:ea typeface="+mj-ea"/>
              </a:rPr>
              <a:t>샘플마켓</a:t>
            </a:r>
            <a:r>
              <a:rPr lang="ko-KR" altLang="en-US" sz="800" dirty="0">
                <a:latin typeface="+mj-ea"/>
                <a:ea typeface="+mj-ea"/>
              </a:rPr>
              <a:t> 제품명 </a:t>
            </a:r>
            <a:r>
              <a:rPr lang="ko-KR" altLang="en-US" sz="800" dirty="0" err="1">
                <a:latin typeface="+mj-ea"/>
              </a:rPr>
              <a:t>샘플마켓</a:t>
            </a:r>
            <a:r>
              <a:rPr lang="ko-KR" altLang="en-US" sz="800" dirty="0">
                <a:latin typeface="+mj-ea"/>
              </a:rPr>
              <a:t> 제품명 두 줄 이상일 시 말 줄임 처리</a:t>
            </a:r>
            <a:r>
              <a:rPr lang="en-US" altLang="ko-KR" sz="800" dirty="0">
                <a:latin typeface="+mj-ea"/>
              </a:rPr>
              <a:t>…</a:t>
            </a:r>
          </a:p>
        </p:txBody>
      </p:sp>
      <p:grpSp>
        <p:nvGrpSpPr>
          <p:cNvPr id="300" name="그룹 299">
            <a:extLst>
              <a:ext uri="{FF2B5EF4-FFF2-40B4-BE49-F238E27FC236}">
                <a16:creationId xmlns:a16="http://schemas.microsoft.com/office/drawing/2014/main" id="{159809A1-5A1E-4FB9-B218-151E51C981E3}"/>
              </a:ext>
            </a:extLst>
          </p:cNvPr>
          <p:cNvGrpSpPr/>
          <p:nvPr/>
        </p:nvGrpSpPr>
        <p:grpSpPr>
          <a:xfrm>
            <a:off x="3355321" y="4779294"/>
            <a:ext cx="539997" cy="555588"/>
            <a:chOff x="1235339" y="2961048"/>
            <a:chExt cx="1199263" cy="1105474"/>
          </a:xfrm>
        </p:grpSpPr>
        <p:sp>
          <p:nvSpPr>
            <p:cNvPr id="301" name="직사각형 300">
              <a:extLst>
                <a:ext uri="{FF2B5EF4-FFF2-40B4-BE49-F238E27FC236}">
                  <a16:creationId xmlns:a16="http://schemas.microsoft.com/office/drawing/2014/main" id="{CADE630C-8895-436E-96BB-59F78B4193F2}"/>
                </a:ext>
              </a:extLst>
            </p:cNvPr>
            <p:cNvSpPr/>
            <p:nvPr/>
          </p:nvSpPr>
          <p:spPr>
            <a:xfrm>
              <a:off x="1235339" y="2961048"/>
              <a:ext cx="1199263" cy="11054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latin typeface="+mj-ea"/>
                <a:ea typeface="+mj-ea"/>
              </a:endParaRPr>
            </a:p>
          </p:txBody>
        </p:sp>
        <p:cxnSp>
          <p:nvCxnSpPr>
            <p:cNvPr id="302" name="직선 연결선 301">
              <a:extLst>
                <a:ext uri="{FF2B5EF4-FFF2-40B4-BE49-F238E27FC236}">
                  <a16:creationId xmlns:a16="http://schemas.microsoft.com/office/drawing/2014/main" id="{82CD4BD9-F172-46D5-B99B-B7167C9CDF71}"/>
                </a:ext>
              </a:extLst>
            </p:cNvPr>
            <p:cNvCxnSpPr/>
            <p:nvPr/>
          </p:nvCxnSpPr>
          <p:spPr>
            <a:xfrm>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직선 연결선 302">
              <a:extLst>
                <a:ext uri="{FF2B5EF4-FFF2-40B4-BE49-F238E27FC236}">
                  <a16:creationId xmlns:a16="http://schemas.microsoft.com/office/drawing/2014/main" id="{496B35D5-4D5E-41B5-BE01-36FE07AA5BBB}"/>
                </a:ext>
              </a:extLst>
            </p:cNvPr>
            <p:cNvCxnSpPr/>
            <p:nvPr/>
          </p:nvCxnSpPr>
          <p:spPr>
            <a:xfrm flipV="1">
              <a:off x="1235339" y="2961048"/>
              <a:ext cx="1197817" cy="11054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4" name="TextBox 303">
            <a:extLst>
              <a:ext uri="{FF2B5EF4-FFF2-40B4-BE49-F238E27FC236}">
                <a16:creationId xmlns:a16="http://schemas.microsoft.com/office/drawing/2014/main" id="{FA4C6DA6-9B7F-452C-AA7D-416E672C32CE}"/>
              </a:ext>
            </a:extLst>
          </p:cNvPr>
          <p:cNvSpPr txBox="1"/>
          <p:nvPr/>
        </p:nvSpPr>
        <p:spPr>
          <a:xfrm>
            <a:off x="3942649" y="5161994"/>
            <a:ext cx="1259649" cy="216371"/>
          </a:xfrm>
          <a:prstGeom prst="rect">
            <a:avLst/>
          </a:prstGeom>
          <a:noFill/>
        </p:spPr>
        <p:txBody>
          <a:bodyPr wrap="none" lIns="36000" tIns="0" rIns="36000" bIns="0" rtlCol="0" anchor="ctr" anchorCtr="0">
            <a:noAutofit/>
          </a:bodyPr>
          <a:lstStyle/>
          <a:p>
            <a:pPr lvl="0"/>
            <a:r>
              <a:rPr lang="en-US" altLang="ko-KR" sz="700" dirty="0">
                <a:solidFill>
                  <a:prstClr val="black">
                    <a:lumMod val="65000"/>
                    <a:lumOff val="35000"/>
                  </a:prstClr>
                </a:solidFill>
                <a:latin typeface="맑은 고딕" panose="020B0503020000020004" pitchFamily="50" charset="-127"/>
              </a:rPr>
              <a:t>2</a:t>
            </a:r>
            <a:r>
              <a:rPr lang="ko-KR" altLang="en-US" sz="700" dirty="0">
                <a:solidFill>
                  <a:prstClr val="black">
                    <a:lumMod val="65000"/>
                    <a:lumOff val="35000"/>
                  </a:prstClr>
                </a:solidFill>
                <a:latin typeface="맑은 고딕" panose="020B0503020000020004" pitchFamily="50" charset="-127"/>
              </a:rPr>
              <a:t>개 </a:t>
            </a:r>
            <a:r>
              <a:rPr lang="en-US" altLang="ko-KR" sz="700" dirty="0">
                <a:solidFill>
                  <a:prstClr val="black">
                    <a:lumMod val="65000"/>
                    <a:lumOff val="35000"/>
                  </a:prstClr>
                </a:solidFill>
                <a:latin typeface="맑은 고딕" panose="020B0503020000020004" pitchFamily="50" charset="-127"/>
              </a:rPr>
              <a:t>(</a:t>
            </a:r>
            <a:r>
              <a:rPr lang="en-US" altLang="ko-KR" sz="800" b="1" dirty="0">
                <a:solidFill>
                  <a:prstClr val="black"/>
                </a:solidFill>
                <a:latin typeface="맑은 고딕" panose="020B0503020000020004" pitchFamily="50" charset="-127"/>
              </a:rPr>
              <a:t>4P</a:t>
            </a:r>
            <a:r>
              <a:rPr lang="en-US" altLang="ko-KR" sz="700" dirty="0">
                <a:solidFill>
                  <a:prstClr val="black">
                    <a:lumMod val="65000"/>
                    <a:lumOff val="35000"/>
                  </a:prstClr>
                </a:solidFill>
                <a:latin typeface="맑은 고딕" panose="020B0503020000020004" pitchFamily="50" charset="-127"/>
              </a:rPr>
              <a:t>)</a:t>
            </a:r>
            <a:endParaRPr lang="ko-KR" altLang="en-US" sz="700" dirty="0">
              <a:solidFill>
                <a:prstClr val="black"/>
              </a:solidFill>
            </a:endParaRPr>
          </a:p>
        </p:txBody>
      </p:sp>
      <p:sp>
        <p:nvSpPr>
          <p:cNvPr id="305" name="TextBox 304">
            <a:extLst>
              <a:ext uri="{FF2B5EF4-FFF2-40B4-BE49-F238E27FC236}">
                <a16:creationId xmlns:a16="http://schemas.microsoft.com/office/drawing/2014/main" id="{B940B3A5-50C7-423A-8736-D0F2823B2384}"/>
              </a:ext>
            </a:extLst>
          </p:cNvPr>
          <p:cNvSpPr txBox="1"/>
          <p:nvPr/>
        </p:nvSpPr>
        <p:spPr>
          <a:xfrm>
            <a:off x="3938745" y="4790756"/>
            <a:ext cx="2375747" cy="216371"/>
          </a:xfrm>
          <a:prstGeom prst="rect">
            <a:avLst/>
          </a:prstGeom>
          <a:noFill/>
        </p:spPr>
        <p:txBody>
          <a:bodyPr wrap="square" lIns="36000" tIns="0" rIns="36000" bIns="0" rtlCol="0" anchor="ctr" anchorCtr="0">
            <a:noAutofit/>
          </a:bodyPr>
          <a:lstStyle/>
          <a:p>
            <a:r>
              <a:rPr lang="ko-KR" altLang="en-US" sz="800" dirty="0" err="1">
                <a:latin typeface="+mj-ea"/>
                <a:ea typeface="+mj-ea"/>
              </a:rPr>
              <a:t>트루</a:t>
            </a:r>
            <a:r>
              <a:rPr lang="ko-KR" altLang="en-US" sz="800" dirty="0">
                <a:latin typeface="+mj-ea"/>
                <a:ea typeface="+mj-ea"/>
              </a:rPr>
              <a:t> </a:t>
            </a:r>
            <a:r>
              <a:rPr lang="ko-KR" altLang="en-US" sz="800" dirty="0" err="1">
                <a:latin typeface="+mj-ea"/>
                <a:ea typeface="+mj-ea"/>
              </a:rPr>
              <a:t>히알루론</a:t>
            </a:r>
            <a:r>
              <a:rPr lang="ko-KR" altLang="en-US" sz="800" dirty="0">
                <a:latin typeface="+mj-ea"/>
                <a:ea typeface="+mj-ea"/>
              </a:rPr>
              <a:t> 수분 </a:t>
            </a:r>
            <a:r>
              <a:rPr lang="ko-KR" altLang="en-US" sz="800" dirty="0" err="1">
                <a:latin typeface="+mj-ea"/>
                <a:ea typeface="+mj-ea"/>
              </a:rPr>
              <a:t>선크림</a:t>
            </a:r>
            <a:r>
              <a:rPr lang="ko-KR" altLang="en-US" sz="800" dirty="0">
                <a:latin typeface="+mj-ea"/>
                <a:ea typeface="+mj-ea"/>
              </a:rPr>
              <a:t> </a:t>
            </a:r>
            <a:r>
              <a:rPr lang="ko-KR" altLang="en-US" sz="800" dirty="0" err="1" smtClean="0">
                <a:latin typeface="+mj-ea"/>
                <a:ea typeface="+mj-ea"/>
              </a:rPr>
              <a:t>샘플마켓</a:t>
            </a:r>
            <a:r>
              <a:rPr lang="ko-KR" altLang="en-US" sz="800" dirty="0" smtClean="0">
                <a:latin typeface="+mj-ea"/>
                <a:ea typeface="+mj-ea"/>
              </a:rPr>
              <a:t> </a:t>
            </a:r>
            <a:r>
              <a:rPr lang="ko-KR" altLang="en-US" sz="800" dirty="0">
                <a:latin typeface="+mj-ea"/>
                <a:ea typeface="+mj-ea"/>
              </a:rPr>
              <a:t>제품명 </a:t>
            </a:r>
            <a:r>
              <a:rPr lang="ko-KR" altLang="en-US" sz="800" dirty="0" err="1">
                <a:latin typeface="+mj-ea"/>
                <a:ea typeface="+mj-ea"/>
              </a:rPr>
              <a:t>샘플마켓</a:t>
            </a:r>
            <a:r>
              <a:rPr lang="ko-KR" altLang="en-US" sz="800" dirty="0">
                <a:latin typeface="+mj-ea"/>
                <a:ea typeface="+mj-ea"/>
              </a:rPr>
              <a:t> </a:t>
            </a:r>
            <a:r>
              <a:rPr lang="ko-KR" altLang="en-US" sz="800" dirty="0">
                <a:latin typeface="+mj-ea"/>
              </a:rPr>
              <a:t>제품명 두 줄 이상일 시 말 줄임 처리</a:t>
            </a:r>
            <a:r>
              <a:rPr lang="en-US" altLang="ko-KR" sz="800" dirty="0" smtClean="0">
                <a:latin typeface="+mj-ea"/>
                <a:ea typeface="+mj-ea"/>
              </a:rPr>
              <a:t>…</a:t>
            </a:r>
            <a:endParaRPr lang="en-US" altLang="ko-KR" sz="800" dirty="0">
              <a:latin typeface="+mj-ea"/>
              <a:ea typeface="+mj-ea"/>
            </a:endParaRPr>
          </a:p>
        </p:txBody>
      </p:sp>
      <p:sp>
        <p:nvSpPr>
          <p:cNvPr id="306" name="Oval 611">
            <a:extLst>
              <a:ext uri="{FF2B5EF4-FFF2-40B4-BE49-F238E27FC236}">
                <a16:creationId xmlns:a16="http://schemas.microsoft.com/office/drawing/2014/main" id="{8A3723C9-7A64-4677-9B95-EBFFA02C0DC4}"/>
              </a:ext>
            </a:extLst>
          </p:cNvPr>
          <p:cNvSpPr>
            <a:spLocks noChangeArrowheads="1"/>
          </p:cNvSpPr>
          <p:nvPr/>
        </p:nvSpPr>
        <p:spPr bwMode="auto">
          <a:xfrm>
            <a:off x="131907" y="424598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6</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96922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결제</a:t>
            </a:r>
          </a:p>
        </p:txBody>
      </p:sp>
      <p:sp>
        <p:nvSpPr>
          <p:cNvPr id="6" name="부제목 5"/>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569231681"/>
              </p:ext>
            </p:extLst>
          </p:nvPr>
        </p:nvGraphicFramePr>
        <p:xfrm>
          <a:off x="9000565" y="44624"/>
          <a:ext cx="3152540" cy="66930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7</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보유하고 있는 뷰티포인트가 있을 시 해당 영역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7-1. </a:t>
                      </a:r>
                      <a:r>
                        <a:rPr lang="ko-KR" altLang="en-US" sz="800" b="1" u="none" kern="1200" baseline="0" dirty="0" smtClean="0">
                          <a:solidFill>
                            <a:schemeClr val="tx1"/>
                          </a:solidFill>
                          <a:latin typeface="+mn-ea"/>
                          <a:ea typeface="+mn-ea"/>
                          <a:cs typeface="+mn-cs"/>
                        </a:rPr>
                        <a:t>보유중인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보유중인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9-2</a:t>
                      </a:r>
                      <a:r>
                        <a:rPr lang="ko-KR" altLang="en-US" sz="800" b="0" u="none" kern="1200" baseline="0" dirty="0" smtClean="0">
                          <a:solidFill>
                            <a:schemeClr val="tx1"/>
                          </a:solidFill>
                          <a:latin typeface="+mn-ea"/>
                          <a:ea typeface="+mn-ea"/>
                          <a:cs typeface="+mn-cs"/>
                        </a:rPr>
                        <a:t>에서 사용할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입력 시 보유 뷰티포인트에서 사용할 </a:t>
                      </a:r>
                      <a:r>
                        <a:rPr lang="ko-KR" altLang="en-US" sz="800" b="0" u="none" kern="1200" baseline="0" dirty="0" err="1" smtClean="0">
                          <a:solidFill>
                            <a:schemeClr val="tx1"/>
                          </a:solidFill>
                          <a:latin typeface="+mn-ea"/>
                          <a:ea typeface="+mn-ea"/>
                          <a:cs typeface="+mn-cs"/>
                        </a:rPr>
                        <a:t>뷰티포인트</a:t>
                      </a:r>
                      <a:r>
                        <a:rPr lang="en-US" altLang="ko-KR" sz="800" b="0" u="none" kern="1200" baseline="0" dirty="0" smtClean="0">
                          <a:solidFill>
                            <a:schemeClr val="tx1"/>
                          </a:solidFill>
                          <a:latin typeface="+mn-ea"/>
                          <a:ea typeface="+mn-ea"/>
                          <a:cs typeface="+mn-cs"/>
                        </a:rPr>
                        <a:t>(9-2)</a:t>
                      </a:r>
                      <a:r>
                        <a:rPr lang="ko-KR" altLang="en-US" sz="800" b="0" u="none" kern="1200" baseline="0" dirty="0" smtClean="0">
                          <a:solidFill>
                            <a:schemeClr val="tx1"/>
                          </a:solidFill>
                          <a:latin typeface="+mn-ea"/>
                          <a:ea typeface="+mn-ea"/>
                          <a:cs typeface="+mn-cs"/>
                        </a:rPr>
                        <a:t>에 입력한 숫자 마이너스 처리하여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7-2. </a:t>
                      </a:r>
                      <a:r>
                        <a:rPr lang="ko-KR" altLang="en-US" sz="800" b="1" u="none" kern="1200" baseline="0" dirty="0" smtClean="0">
                          <a:solidFill>
                            <a:schemeClr val="tx1"/>
                          </a:solidFill>
                          <a:latin typeface="+mn-ea"/>
                          <a:ea typeface="+mn-ea"/>
                          <a:cs typeface="+mn-cs"/>
                        </a:rPr>
                        <a:t>사용할 </a:t>
                      </a:r>
                      <a:r>
                        <a:rPr lang="ko-KR" altLang="en-US" sz="800" b="1" u="none" kern="1200" baseline="0" dirty="0" err="1" smtClean="0">
                          <a:solidFill>
                            <a:schemeClr val="tx1"/>
                          </a:solidFill>
                          <a:latin typeface="+mn-ea"/>
                          <a:ea typeface="+mn-ea"/>
                          <a:cs typeface="+mn-cs"/>
                        </a:rPr>
                        <a:t>뷰티포인트</a:t>
                      </a: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뷰티포인트로만 결제 가능한 제품이 있을 시 해당 제품의 금액만큼 뷰티포인트가 입력되어 있는 상태를 </a:t>
                      </a:r>
                      <a:r>
                        <a:rPr lang="en-US" altLang="ko-KR" sz="800" b="0" u="none" kern="1200" baseline="0" dirty="0" smtClean="0">
                          <a:solidFill>
                            <a:schemeClr val="tx1"/>
                          </a:solidFill>
                          <a:latin typeface="+mn-ea"/>
                          <a:ea typeface="+mn-ea"/>
                          <a:cs typeface="+mn-cs"/>
                        </a:rPr>
                        <a:t>default </a:t>
                      </a:r>
                      <a:r>
                        <a:rPr lang="ko-KR" altLang="en-US" sz="800" b="0" u="none" kern="1200" baseline="0" dirty="0" smtClean="0">
                          <a:solidFill>
                            <a:schemeClr val="tx1"/>
                          </a:solidFill>
                          <a:latin typeface="+mn-ea"/>
                          <a:ea typeface="+mn-ea"/>
                          <a:cs typeface="+mn-cs"/>
                        </a:rPr>
                        <a:t>로 제공</a:t>
                      </a:r>
                      <a:endParaRPr lang="en-US" altLang="ko-KR" sz="800" b="0" u="none" kern="1200" baseline="0" dirty="0" smtClean="0">
                        <a:solidFill>
                          <a:schemeClr val="tx1"/>
                        </a:solidFill>
                        <a:latin typeface="+mn-ea"/>
                        <a:ea typeface="+mn-ea"/>
                        <a:cs typeface="+mn-cs"/>
                      </a:endParaRPr>
                    </a:p>
                    <a:p>
                      <a:pPr marL="171450" marR="0" lvl="0" indent="-85725" algn="l" defTabSz="844083" rtl="0" eaLnBrk="1" fontAlgn="auto" latinLnBrk="1" hangingPunct="1">
                        <a:lnSpc>
                          <a:spcPts val="1200"/>
                        </a:lnSpc>
                        <a:spcBef>
                          <a:spcPts val="0"/>
                        </a:spcBef>
                        <a:spcAft>
                          <a:spcPts val="0"/>
                        </a:spcAft>
                        <a:buClrTx/>
                        <a:buSzTx/>
                        <a:buFontTx/>
                        <a:buChar char="-"/>
                        <a:tabLst/>
                        <a:defRPr/>
                      </a:pPr>
                      <a:r>
                        <a:rPr lang="ko-KR" altLang="en-US" sz="800" b="0" u="none" kern="1200" baseline="0" dirty="0" smtClean="0">
                          <a:solidFill>
                            <a:schemeClr val="tx1"/>
                          </a:solidFill>
                          <a:latin typeface="+mn-ea"/>
                          <a:ea typeface="+mn-ea"/>
                          <a:cs typeface="+mn-cs"/>
                        </a:rPr>
                        <a:t>해당 케이스에서 제품 금액보다 적은 뷰티포인트로 수정 후 포커스 아웃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a:t>
                      </a:r>
                      <a:r>
                        <a:rPr lang="ko-KR" altLang="en-US" sz="800" b="0" u="none" kern="1200" baseline="0" dirty="0" err="1" smtClean="0">
                          <a:solidFill>
                            <a:schemeClr val="tx1"/>
                          </a:solidFill>
                          <a:latin typeface="+mn-ea"/>
                          <a:ea typeface="+mn-ea"/>
                          <a:cs typeface="+mn-cs"/>
                        </a:rPr>
                        <a:t>알힘</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숫자 외 문자 입력 불가</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첫째 자리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입력 시도 시 반응 없도록 구현</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10</a:t>
                      </a:r>
                      <a:r>
                        <a:rPr lang="ko-KR" altLang="en-US" sz="800" b="0" u="none" kern="1200" baseline="0" dirty="0" smtClean="0">
                          <a:solidFill>
                            <a:schemeClr val="tx1"/>
                          </a:solidFill>
                          <a:latin typeface="+mn-ea"/>
                          <a:ea typeface="+mn-ea"/>
                          <a:cs typeface="+mn-cs"/>
                        </a:rPr>
                        <a:t>미만의 숫자 입력 후 포커스 아웃 시 </a:t>
                      </a:r>
                      <a:r>
                        <a:rPr lang="en-US" altLang="ko-KR" sz="800" b="0" u="none" kern="1200" baseline="0" dirty="0" smtClean="0">
                          <a:solidFill>
                            <a:schemeClr val="tx1"/>
                          </a:solidFill>
                          <a:latin typeface="+mn-ea"/>
                          <a:ea typeface="+mn-ea"/>
                          <a:cs typeface="+mn-cs"/>
                        </a:rPr>
                        <a:t>alert </a:t>
                      </a:r>
                      <a:r>
                        <a:rPr lang="ko-KR" altLang="en-US" sz="800" b="0" u="none" kern="1200" baseline="0" dirty="0" smtClean="0">
                          <a:solidFill>
                            <a:schemeClr val="tx1"/>
                          </a:solidFill>
                          <a:latin typeface="+mn-ea"/>
                          <a:ea typeface="+mn-ea"/>
                          <a:cs typeface="+mn-cs"/>
                        </a:rPr>
                        <a:t>으로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1</a:t>
                      </a:r>
                      <a:r>
                        <a:rPr lang="ko-KR" altLang="en-US" sz="800" b="0" u="none" kern="1200" baseline="0" dirty="0" smtClean="0">
                          <a:solidFill>
                            <a:schemeClr val="tx1"/>
                          </a:solidFill>
                          <a:latin typeface="+mn-ea"/>
                          <a:ea typeface="+mn-ea"/>
                          <a:cs typeface="+mn-cs"/>
                        </a:rPr>
                        <a:t>의 자리에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이 아닌 숫자 입력 후 포커스 아웃 시 </a:t>
                      </a:r>
                      <a:r>
                        <a:rPr lang="en-US" altLang="ko-KR" sz="800" b="0" u="none" kern="1200" baseline="0" dirty="0" smtClean="0">
                          <a:solidFill>
                            <a:schemeClr val="tx1"/>
                          </a:solidFill>
                          <a:latin typeface="+mn-ea"/>
                          <a:ea typeface="+mn-ea"/>
                          <a:cs typeface="+mn-cs"/>
                        </a:rPr>
                        <a:t>alert</a:t>
                      </a:r>
                      <a:r>
                        <a:rPr lang="ko-KR" altLang="en-US" sz="800" b="0" u="none" kern="1200" baseline="0" dirty="0" smtClean="0">
                          <a:solidFill>
                            <a:schemeClr val="tx1"/>
                          </a:solidFill>
                          <a:latin typeface="+mn-ea"/>
                          <a:ea typeface="+mn-ea"/>
                          <a:cs typeface="+mn-cs"/>
                        </a:rPr>
                        <a:t>으로 오류 알림</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보유한 포인트보다 큰 수 입력 후 포커스 아웃 시 뷰티포인트의 최대 값으로 자동 변경</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입력한 포인트 있을 시 </a:t>
                      </a:r>
                      <a:r>
                        <a:rPr lang="en-US" altLang="ko-KR" sz="800" b="0" u="none" kern="1200" baseline="0" dirty="0" smtClean="0">
                          <a:solidFill>
                            <a:schemeClr val="tx1"/>
                          </a:solidFill>
                          <a:latin typeface="+mn-ea"/>
                          <a:ea typeface="+mn-ea"/>
                          <a:cs typeface="+mn-cs"/>
                        </a:rPr>
                        <a:t>P</a:t>
                      </a:r>
                      <a:r>
                        <a:rPr lang="ko-KR" altLang="en-US" sz="800" b="0" u="none" kern="1200" baseline="0" dirty="0" smtClean="0">
                          <a:solidFill>
                            <a:schemeClr val="tx1"/>
                          </a:solidFill>
                          <a:latin typeface="+mn-ea"/>
                          <a:ea typeface="+mn-ea"/>
                          <a:cs typeface="+mn-cs"/>
                        </a:rPr>
                        <a:t>우측에 </a:t>
                      </a:r>
                      <a:r>
                        <a:rPr lang="en-US" altLang="ko-KR" sz="800" b="0" u="none" kern="1200" baseline="0" dirty="0" smtClean="0">
                          <a:solidFill>
                            <a:schemeClr val="tx1"/>
                          </a:solidFill>
                          <a:latin typeface="+mn-ea"/>
                          <a:ea typeface="+mn-ea"/>
                          <a:cs typeface="+mn-cs"/>
                        </a:rPr>
                        <a:t>x</a:t>
                      </a:r>
                      <a:r>
                        <a:rPr lang="ko-KR" altLang="en-US" sz="800" b="0" u="none" kern="1200" baseline="0" dirty="0" smtClean="0">
                          <a:solidFill>
                            <a:schemeClr val="tx1"/>
                          </a:solidFill>
                          <a:latin typeface="+mn-ea"/>
                          <a:ea typeface="+mn-ea"/>
                          <a:cs typeface="+mn-cs"/>
                        </a:rPr>
                        <a:t>버튼 출력</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en-US" altLang="ko-KR" sz="800" b="0" u="none" kern="1200" baseline="0" dirty="0" smtClean="0">
                          <a:solidFill>
                            <a:schemeClr val="tx1"/>
                          </a:solidFill>
                          <a:latin typeface="+mn-ea"/>
                          <a:ea typeface="+mn-ea"/>
                          <a:cs typeface="+mn-cs"/>
                        </a:rPr>
                        <a:t>X</a:t>
                      </a:r>
                      <a:r>
                        <a:rPr lang="ko-KR" altLang="en-US" sz="800" b="0" u="none" kern="1200" baseline="0" dirty="0" smtClean="0">
                          <a:solidFill>
                            <a:schemeClr val="tx1"/>
                          </a:solidFill>
                          <a:latin typeface="+mn-ea"/>
                          <a:ea typeface="+mn-ea"/>
                          <a:cs typeface="+mn-cs"/>
                        </a:rPr>
                        <a:t>버튼 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입력한 포인트 </a:t>
                      </a:r>
                      <a:r>
                        <a:rPr lang="en-US" altLang="ko-KR" sz="800" b="0" u="none" kern="1200" baseline="0" dirty="0" smtClean="0">
                          <a:solidFill>
                            <a:schemeClr val="tx1"/>
                          </a:solidFill>
                          <a:latin typeface="+mn-ea"/>
                          <a:ea typeface="+mn-ea"/>
                          <a:cs typeface="+mn-cs"/>
                        </a:rPr>
                        <a:t>0</a:t>
                      </a:r>
                      <a:r>
                        <a:rPr lang="ko-KR" altLang="en-US" sz="800" b="0" u="none" kern="1200" baseline="0" dirty="0" smtClean="0">
                          <a:solidFill>
                            <a:schemeClr val="tx1"/>
                          </a:solidFill>
                          <a:latin typeface="+mn-ea"/>
                          <a:ea typeface="+mn-ea"/>
                          <a:cs typeface="+mn-cs"/>
                        </a:rPr>
                        <a:t>으로 변경하고 </a:t>
                      </a:r>
                      <a:r>
                        <a:rPr lang="en-US" altLang="ko-KR" sz="800" b="0" u="none" kern="1200" baseline="0" dirty="0" smtClean="0">
                          <a:solidFill>
                            <a:schemeClr val="tx1"/>
                          </a:solidFill>
                          <a:latin typeface="+mn-ea"/>
                          <a:ea typeface="+mn-ea"/>
                          <a:cs typeface="+mn-cs"/>
                        </a:rPr>
                        <a:t>x</a:t>
                      </a:r>
                      <a:r>
                        <a:rPr lang="ko-KR" altLang="en-US" sz="800" b="0" u="none" kern="1200" baseline="0" dirty="0" smtClean="0">
                          <a:solidFill>
                            <a:schemeClr val="tx1"/>
                          </a:solidFill>
                          <a:latin typeface="+mn-ea"/>
                          <a:ea typeface="+mn-ea"/>
                          <a:cs typeface="+mn-cs"/>
                        </a:rPr>
                        <a:t>버튼 숨김 처리</a:t>
                      </a:r>
                      <a:endParaRPr lang="en-US" altLang="ko-KR" sz="800" b="0"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endParaRPr lang="en-US" altLang="ko-KR" sz="800" b="1" u="none" kern="1200" baseline="0" dirty="0" smtClean="0">
                        <a:solidFill>
                          <a:schemeClr val="tx1"/>
                        </a:solidFill>
                        <a:latin typeface="+mn-ea"/>
                        <a:ea typeface="+mn-ea"/>
                        <a:cs typeface="+mn-cs"/>
                      </a:endParaRP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endParaRPr lang="en-US" altLang="ko-KR" sz="800" b="1" u="none" kern="1200" baseline="0" dirty="0" smtClean="0">
                        <a:solidFill>
                          <a:schemeClr val="tx1"/>
                        </a:solidFill>
                        <a:latin typeface="+mn-ea"/>
                        <a:ea typeface="+mn-ea"/>
                        <a:cs typeface="+mn-cs"/>
                      </a:endParaRPr>
                    </a:p>
                    <a:p>
                      <a:pPr marL="0" marR="0" lvl="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7-3. </a:t>
                      </a:r>
                      <a:r>
                        <a:rPr lang="ko-KR" altLang="en-US" sz="800" b="1" u="none" kern="1200" baseline="0" dirty="0" err="1" smtClean="0">
                          <a:solidFill>
                            <a:schemeClr val="tx1"/>
                          </a:solidFill>
                          <a:latin typeface="+mn-ea"/>
                          <a:ea typeface="+mn-ea"/>
                          <a:cs typeface="+mn-cs"/>
                        </a:rPr>
                        <a:t>모두사용</a:t>
                      </a:r>
                      <a:r>
                        <a:rPr lang="en-US" altLang="ko-KR" sz="800" b="1" u="none" kern="1200" baseline="0" dirty="0" smtClean="0">
                          <a:solidFill>
                            <a:schemeClr val="tx1"/>
                          </a:solidFill>
                          <a:latin typeface="+mn-ea"/>
                          <a:ea typeface="+mn-ea"/>
                          <a:cs typeface="+mn-cs"/>
                        </a:rPr>
                        <a:t> </a:t>
                      </a:r>
                    </a:p>
                    <a:p>
                      <a:pPr marL="85725" marR="0" lvl="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탭</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사용 가능한 뷰티포인트의 최대 값 적용</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77222507"/>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8</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ko-KR" altLang="en-US" sz="800" b="1" u="none" kern="1200" baseline="0" dirty="0" err="1" smtClean="0">
                          <a:solidFill>
                            <a:schemeClr val="tx1"/>
                          </a:solidFill>
                          <a:latin typeface="+mn-ea"/>
                          <a:ea typeface="+mn-ea"/>
                          <a:cs typeface="+mn-cs"/>
                        </a:rPr>
                        <a:t>배송비결제</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결제할 배송비가 있으며 보유한 배송비쿠폰이나 뷰티포인트가 있을 시 영역 출력</a:t>
                      </a:r>
                      <a:endParaRPr lang="en-US" altLang="ko-KR" sz="800" b="0" u="none" kern="1200" baseline="0" dirty="0" smtClean="0">
                        <a:solidFill>
                          <a:schemeClr val="tx1"/>
                        </a:solidFill>
                        <a:latin typeface="+mn-ea"/>
                        <a:ea typeface="+mn-ea"/>
                        <a:cs typeface="+mn-cs"/>
                      </a:endParaRPr>
                    </a:p>
                    <a:p>
                      <a:pPr marL="0" marR="0" lvl="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lang="en-US" altLang="ko-KR" sz="800" b="1" u="none" kern="1200" baseline="0" dirty="0" smtClean="0">
                          <a:solidFill>
                            <a:schemeClr val="tx1"/>
                          </a:solidFill>
                          <a:latin typeface="+mn-ea"/>
                          <a:ea typeface="+mn-ea"/>
                          <a:cs typeface="+mn-cs"/>
                        </a:rPr>
                        <a:t>8-1. </a:t>
                      </a:r>
                      <a:r>
                        <a:rPr lang="ko-KR" altLang="en-US" sz="800" b="1" u="none" kern="1200" baseline="0" dirty="0" err="1" smtClean="0">
                          <a:solidFill>
                            <a:schemeClr val="tx1"/>
                          </a:solidFill>
                          <a:latin typeface="+mn-ea"/>
                          <a:ea typeface="+mn-ea"/>
                          <a:cs typeface="+mn-cs"/>
                        </a:rPr>
                        <a:t>배송비쿠폰</a:t>
                      </a:r>
                      <a:r>
                        <a:rPr lang="ko-KR" altLang="en-US" sz="800" b="1" u="none" kern="1200" baseline="0" dirty="0" smtClean="0">
                          <a:solidFill>
                            <a:schemeClr val="tx1"/>
                          </a:solidFill>
                          <a:latin typeface="+mn-ea"/>
                          <a:ea typeface="+mn-ea"/>
                          <a:cs typeface="+mn-cs"/>
                        </a:rPr>
                        <a:t> 적용</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적용 가능한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쿠폰이 있을 시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lang="ko-KR" altLang="en-US" sz="800" b="0" u="none" kern="1200" baseline="0" dirty="0" smtClean="0">
                          <a:solidFill>
                            <a:schemeClr val="tx1"/>
                          </a:solidFill>
                          <a:latin typeface="+mn-ea"/>
                          <a:ea typeface="+mn-ea"/>
                          <a:cs typeface="+mn-cs"/>
                        </a:rPr>
                        <a:t>체크</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시 </a:t>
                      </a:r>
                      <a:r>
                        <a:rPr lang="ko-KR" altLang="en-US" sz="800" b="0" u="none" kern="1200" baseline="0" dirty="0" err="1" smtClean="0">
                          <a:solidFill>
                            <a:schemeClr val="tx1"/>
                          </a:solidFill>
                          <a:latin typeface="+mn-ea"/>
                          <a:ea typeface="+mn-ea"/>
                          <a:cs typeface="+mn-cs"/>
                        </a:rPr>
                        <a:t>뷰티포인트</a:t>
                      </a:r>
                      <a:r>
                        <a:rPr lang="ko-KR" altLang="en-US" sz="800" b="0" u="none" kern="1200" baseline="0" dirty="0" smtClean="0">
                          <a:solidFill>
                            <a:schemeClr val="tx1"/>
                          </a:solidFill>
                          <a:latin typeface="+mn-ea"/>
                          <a:ea typeface="+mn-ea"/>
                          <a:cs typeface="+mn-cs"/>
                        </a:rPr>
                        <a:t> 적용 체크박스 비활성화</a:t>
                      </a:r>
                      <a:endParaRPr lang="en-US" altLang="ko-KR" sz="800" b="0" u="none" kern="1200" baseline="0" dirty="0" smtClean="0">
                        <a:solidFill>
                          <a:schemeClr val="tx1"/>
                        </a:solidFill>
                        <a:latin typeface="+mn-ea"/>
                        <a:ea typeface="+mn-ea"/>
                        <a:cs typeface="+mn-cs"/>
                      </a:endParaRPr>
                    </a:p>
                    <a:p>
                      <a:pPr marL="171450" marR="0" lvl="0" indent="-79375" algn="l" defTabSz="844083" rtl="0" eaLnBrk="1" fontAlgn="auto" latinLnBrk="1" hangingPunct="1">
                        <a:lnSpc>
                          <a:spcPts val="960"/>
                        </a:lnSpc>
                        <a:spcBef>
                          <a:spcPts val="0"/>
                        </a:spcBef>
                        <a:spcAft>
                          <a:spcPts val="0"/>
                        </a:spcAft>
                        <a:buClrTx/>
                        <a:buSzTx/>
                        <a:buFontTx/>
                        <a:buChar char="-"/>
                        <a:tabLst/>
                        <a:defRPr/>
                      </a:pP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 </a:t>
                      </a:r>
                      <a:r>
                        <a:rPr lang="en-US" altLang="ko-KR" sz="800" b="0" u="none" kern="1200" baseline="0" dirty="0" smtClean="0">
                          <a:solidFill>
                            <a:schemeClr val="tx1"/>
                          </a:solidFill>
                          <a:latin typeface="+mn-ea"/>
                          <a:ea typeface="+mn-ea"/>
                          <a:cs typeface="+mn-cs"/>
                        </a:rPr>
                        <a:t>n</a:t>
                      </a:r>
                      <a:r>
                        <a:rPr lang="ko-KR" altLang="en-US" sz="800" b="0" u="none" kern="1200" baseline="0" dirty="0" smtClean="0">
                          <a:solidFill>
                            <a:schemeClr val="tx1"/>
                          </a:solidFill>
                          <a:latin typeface="+mn-ea"/>
                          <a:ea typeface="+mn-ea"/>
                          <a:cs typeface="+mn-cs"/>
                        </a:rPr>
                        <a:t>개 보유 시 적용되는 </a:t>
                      </a:r>
                      <a:r>
                        <a:rPr lang="ko-KR" altLang="en-US" sz="800" b="0" u="none" kern="1200" baseline="0" dirty="0" err="1" smtClean="0">
                          <a:solidFill>
                            <a:schemeClr val="tx1"/>
                          </a:solidFill>
                          <a:latin typeface="+mn-ea"/>
                          <a:ea typeface="+mn-ea"/>
                          <a:cs typeface="+mn-cs"/>
                        </a:rPr>
                        <a:t>배송비</a:t>
                      </a:r>
                      <a:r>
                        <a:rPr lang="ko-KR" altLang="en-US" sz="800" b="0" u="none" kern="1200" baseline="0" dirty="0" smtClean="0">
                          <a:solidFill>
                            <a:schemeClr val="tx1"/>
                          </a:solidFill>
                          <a:latin typeface="+mn-ea"/>
                          <a:ea typeface="+mn-ea"/>
                          <a:cs typeface="+mn-cs"/>
                        </a:rPr>
                        <a:t> 쿠폰의 기준을 </a:t>
                      </a:r>
                      <a:r>
                        <a:rPr lang="en-US" altLang="ko-KR" sz="800" b="0" u="none" kern="1200" baseline="0" dirty="0" smtClean="0">
                          <a:solidFill>
                            <a:schemeClr val="tx1"/>
                          </a:solidFill>
                          <a:latin typeface="+mn-ea"/>
                          <a:ea typeface="+mn-ea"/>
                          <a:cs typeface="+mn-cs"/>
                        </a:rPr>
                        <a:t>as-is</a:t>
                      </a:r>
                      <a:r>
                        <a:rPr lang="ko-KR" altLang="en-US" sz="800" b="0" u="none" kern="1200" baseline="0" dirty="0" smtClean="0">
                          <a:solidFill>
                            <a:schemeClr val="tx1"/>
                          </a:solidFill>
                          <a:latin typeface="+mn-ea"/>
                          <a:ea typeface="+mn-ea"/>
                          <a:cs typeface="+mn-cs"/>
                        </a:rPr>
                        <a:t>와 동일</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Tx/>
                        <a:buNone/>
                        <a:tabLst/>
                        <a:defRPr/>
                      </a:pPr>
                      <a:r>
                        <a:rPr lang="en-US" altLang="ko-KR" sz="800" b="1" u="none" kern="1200" baseline="0" dirty="0" smtClean="0">
                          <a:solidFill>
                            <a:schemeClr val="tx1"/>
                          </a:solidFill>
                          <a:latin typeface="+mn-ea"/>
                          <a:ea typeface="+mn-ea"/>
                          <a:cs typeface="+mn-cs"/>
                        </a:rPr>
                        <a:t>8-2. </a:t>
                      </a:r>
                      <a:r>
                        <a:rPr lang="ko-KR" altLang="en-US" sz="800" b="1" u="none" kern="1200" baseline="0" dirty="0" err="1" smtClean="0">
                          <a:solidFill>
                            <a:schemeClr val="tx1"/>
                          </a:solidFill>
                          <a:latin typeface="+mn-ea"/>
                          <a:ea typeface="+mn-ea"/>
                          <a:cs typeface="+mn-cs"/>
                        </a:rPr>
                        <a:t>뷰티포인트</a:t>
                      </a:r>
                      <a:r>
                        <a:rPr lang="ko-KR" altLang="en-US" sz="800" b="1" u="none" kern="1200" baseline="0" dirty="0" smtClean="0">
                          <a:solidFill>
                            <a:schemeClr val="tx1"/>
                          </a:solidFill>
                          <a:latin typeface="+mn-ea"/>
                          <a:ea typeface="+mn-ea"/>
                          <a:cs typeface="+mn-cs"/>
                        </a:rPr>
                        <a:t> 적용</a:t>
                      </a:r>
                      <a:endParaRPr lang="en-US" altLang="ko-KR" sz="800" b="1"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보유한 뷰티포인트가 있을 시 출력</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보유한 </a:t>
                      </a:r>
                      <a:r>
                        <a:rPr lang="ko-KR" altLang="en-US" sz="800" b="0" u="none" kern="1200" baseline="0" dirty="0" err="1" smtClean="0">
                          <a:solidFill>
                            <a:schemeClr val="tx1"/>
                          </a:solidFill>
                          <a:latin typeface="+mn-ea"/>
                          <a:ea typeface="+mn-ea"/>
                          <a:cs typeface="+mn-cs"/>
                        </a:rPr>
                        <a:t>뷰티포인트</a:t>
                      </a:r>
                      <a:r>
                        <a:rPr lang="en-US" altLang="ko-KR" sz="800" b="0" u="none" kern="1200" baseline="0" dirty="0" smtClean="0">
                          <a:solidFill>
                            <a:schemeClr val="tx1"/>
                          </a:solidFill>
                          <a:latin typeface="+mn-ea"/>
                          <a:ea typeface="+mn-ea"/>
                          <a:cs typeface="+mn-cs"/>
                        </a:rPr>
                        <a:t>(7-1)</a:t>
                      </a:r>
                      <a:r>
                        <a:rPr lang="ko-KR" altLang="en-US" sz="800" b="0" u="none" kern="1200" baseline="0" dirty="0" smtClean="0">
                          <a:solidFill>
                            <a:schemeClr val="tx1"/>
                          </a:solidFill>
                          <a:latin typeface="+mn-ea"/>
                          <a:ea typeface="+mn-ea"/>
                          <a:cs typeface="+mn-cs"/>
                        </a:rPr>
                        <a:t>가 </a:t>
                      </a:r>
                      <a:r>
                        <a:rPr lang="ko-KR" altLang="en-US" sz="800" b="0" u="none" kern="1200" baseline="0" dirty="0" err="1" smtClean="0">
                          <a:solidFill>
                            <a:schemeClr val="tx1"/>
                          </a:solidFill>
                          <a:latin typeface="+mn-ea"/>
                          <a:ea typeface="+mn-ea"/>
                          <a:cs typeface="+mn-cs"/>
                        </a:rPr>
                        <a:t>배송비보다</a:t>
                      </a:r>
                      <a:r>
                        <a:rPr lang="ko-KR" altLang="en-US" sz="800" b="0" u="none" kern="1200" baseline="0" dirty="0" smtClean="0">
                          <a:solidFill>
                            <a:schemeClr val="tx1"/>
                          </a:solidFill>
                          <a:latin typeface="+mn-ea"/>
                          <a:ea typeface="+mn-ea"/>
                          <a:cs typeface="+mn-cs"/>
                        </a:rPr>
                        <a:t> 클 시 체크박스 활성화</a:t>
                      </a:r>
                      <a:endParaRPr lang="en-US" altLang="ko-KR" sz="800" b="0" u="none" kern="1200" baseline="0" dirty="0" smtClean="0">
                        <a:solidFill>
                          <a:schemeClr val="tx1"/>
                        </a:solidFill>
                        <a:latin typeface="+mn-ea"/>
                        <a:ea typeface="+mn-ea"/>
                        <a:cs typeface="+mn-cs"/>
                      </a:endParaRPr>
                    </a:p>
                    <a:p>
                      <a:pPr marL="92075" marR="0" lvl="0" indent="-92075" algn="l" defTabSz="844083" rtl="0" eaLnBrk="1" fontAlgn="auto" latinLnBrk="1" hangingPunct="1">
                        <a:lnSpc>
                          <a:spcPts val="960"/>
                        </a:lnSpc>
                        <a:spcBef>
                          <a:spcPts val="0"/>
                        </a:spcBef>
                        <a:spcAft>
                          <a:spcPts val="0"/>
                        </a:spcAft>
                        <a:buClrTx/>
                        <a:buSzTx/>
                        <a:buFont typeface="Arial" panose="020B0604020202020204" pitchFamily="34" charset="0"/>
                        <a:buChar char="•"/>
                        <a:tabLst>
                          <a:tab pos="92075" algn="l"/>
                        </a:tabLst>
                        <a:defRPr/>
                      </a:pPr>
                      <a:r>
                        <a:rPr lang="ko-KR" altLang="en-US" sz="800" b="0" u="none" kern="1200" baseline="0" dirty="0" smtClean="0">
                          <a:solidFill>
                            <a:schemeClr val="tx1"/>
                          </a:solidFill>
                          <a:latin typeface="+mn-ea"/>
                          <a:ea typeface="+mn-ea"/>
                          <a:cs typeface="+mn-cs"/>
                        </a:rPr>
                        <a:t>체크 시 </a:t>
                      </a:r>
                      <a:r>
                        <a:rPr lang="ko-KR" altLang="en-US" sz="800" b="0" u="none" kern="1200" baseline="0" dirty="0" err="1" smtClean="0">
                          <a:solidFill>
                            <a:schemeClr val="tx1"/>
                          </a:solidFill>
                          <a:latin typeface="+mn-ea"/>
                          <a:ea typeface="+mn-ea"/>
                          <a:cs typeface="+mn-cs"/>
                        </a:rPr>
                        <a:t>비송비만큼</a:t>
                      </a:r>
                      <a:r>
                        <a:rPr lang="ko-KR" altLang="en-US" sz="800" b="0" u="none" kern="1200" baseline="0" dirty="0" smtClean="0">
                          <a:solidFill>
                            <a:schemeClr val="tx1"/>
                          </a:solidFill>
                          <a:latin typeface="+mn-ea"/>
                          <a:ea typeface="+mn-ea"/>
                          <a:cs typeface="+mn-cs"/>
                        </a:rPr>
                        <a:t> 보유한 </a:t>
                      </a:r>
                      <a:r>
                        <a:rPr lang="ko-KR" altLang="en-US" sz="800" b="0" u="none" kern="1200" baseline="0" dirty="0" err="1" smtClean="0">
                          <a:solidFill>
                            <a:schemeClr val="tx1"/>
                          </a:solidFill>
                          <a:latin typeface="+mn-ea"/>
                          <a:ea typeface="+mn-ea"/>
                          <a:cs typeface="+mn-cs"/>
                        </a:rPr>
                        <a:t>뷰티포인트</a:t>
                      </a:r>
                      <a:r>
                        <a:rPr lang="en-US" altLang="ko-KR" sz="800" b="0" u="none" kern="1200" baseline="0" dirty="0" smtClean="0">
                          <a:solidFill>
                            <a:schemeClr val="tx1"/>
                          </a:solidFill>
                          <a:latin typeface="+mn-ea"/>
                          <a:ea typeface="+mn-ea"/>
                          <a:cs typeface="+mn-cs"/>
                        </a:rPr>
                        <a:t>(7-1)</a:t>
                      </a:r>
                      <a:r>
                        <a:rPr lang="ko-KR" altLang="en-US" sz="800" b="0" u="none" kern="1200" baseline="0" dirty="0" smtClean="0">
                          <a:solidFill>
                            <a:schemeClr val="tx1"/>
                          </a:solidFill>
                          <a:latin typeface="+mn-ea"/>
                          <a:ea typeface="+mn-ea"/>
                          <a:cs typeface="+mn-cs"/>
                        </a:rPr>
                        <a:t>에서 차감 처리 되며 </a:t>
                      </a:r>
                      <a:r>
                        <a:rPr lang="ko-KR" altLang="en-US" sz="800" b="0" u="none" kern="1200" baseline="0" dirty="0" err="1" smtClean="0">
                          <a:solidFill>
                            <a:schemeClr val="tx1"/>
                          </a:solidFill>
                          <a:latin typeface="+mn-ea"/>
                          <a:ea typeface="+mn-ea"/>
                          <a:cs typeface="+mn-cs"/>
                        </a:rPr>
                        <a:t>배송비쿠폰</a:t>
                      </a:r>
                      <a:r>
                        <a:rPr lang="ko-KR" altLang="en-US" sz="800" b="0" u="none" kern="1200" baseline="0" dirty="0" smtClean="0">
                          <a:solidFill>
                            <a:schemeClr val="tx1"/>
                          </a:solidFill>
                          <a:latin typeface="+mn-ea"/>
                          <a:ea typeface="+mn-ea"/>
                          <a:cs typeface="+mn-cs"/>
                        </a:rPr>
                        <a:t> 적용 체크박스 비활성화</a:t>
                      </a:r>
                      <a:endParaRPr lang="en-US" altLang="ko-KR" sz="800" b="0" u="none" kern="1200" baseline="0" dirty="0" smtClean="0">
                        <a:solidFill>
                          <a:schemeClr val="tx1"/>
                        </a:solidFill>
                        <a:latin typeface="+mn-ea"/>
                        <a:ea typeface="+mn-ea"/>
                        <a:cs typeface="+mn-cs"/>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464135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9</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1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결제수단</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11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결제할 금액이 있을 시 결제수단 영역 출력</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indent="0" algn="l" defTabSz="844083" rtl="0" eaLnBrk="1" fontAlgn="auto" latinLnBrk="1" hangingPunct="1">
                        <a:lnSpc>
                          <a:spcPts val="960"/>
                        </a:lnSpc>
                        <a:spcBef>
                          <a:spcPts val="0"/>
                        </a:spcBef>
                        <a:spcAft>
                          <a:spcPts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9-1.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선택한 결제수단 다음에도 사용</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해당 값에 체크된 </a:t>
                      </a:r>
                      <a:r>
                        <a:rPr kumimoji="0" lang="ko-KR" altLang="en-US" sz="800" b="0"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결제수단일</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시 체크된 상태를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해당 값에 체크된 결제수단이 아닐 시 체크 해제 상태를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출력</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96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결제 완료 시 체크된 결제수단이 선택된 상태를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제공</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171450" marR="0" indent="-85725" algn="l" defTabSz="844083" rtl="0" eaLnBrk="1" fontAlgn="auto" latinLnBrk="1" hangingPunct="1">
                        <a:lnSpc>
                          <a:spcPts val="960"/>
                        </a:lnSpc>
                        <a:spcBef>
                          <a:spcPts val="0"/>
                        </a:spcBef>
                        <a:spcAft>
                          <a:spcPts val="0"/>
                        </a:spcAft>
                        <a:buClrTx/>
                        <a:buSzTx/>
                        <a:buFontTx/>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체크된 결제수단이 없을 시 첫번째 결제수단을 </a:t>
                      </a:r>
                      <a:r>
                        <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DEFAULT</a:t>
                      </a: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로 제공</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44376551"/>
                  </a:ext>
                </a:extLst>
              </a:tr>
            </a:tbl>
          </a:graphicData>
        </a:graphic>
      </p:graphicFrame>
      <p:graphicFrame>
        <p:nvGraphicFramePr>
          <p:cNvPr id="93" name="표 92"/>
          <p:cNvGraphicFramePr>
            <a:graphicFrameLocks noGrp="1"/>
          </p:cNvGraphicFramePr>
          <p:nvPr>
            <p:extLst>
              <p:ext uri="{D42A27DB-BD31-4B8C-83A1-F6EECF244321}">
                <p14:modId xmlns:p14="http://schemas.microsoft.com/office/powerpoint/2010/main" val="1879950550"/>
              </p:ext>
            </p:extLst>
          </p:nvPr>
        </p:nvGraphicFramePr>
        <p:xfrm>
          <a:off x="207590" y="841141"/>
          <a:ext cx="6057346" cy="914796"/>
        </p:xfrm>
        <a:graphic>
          <a:graphicData uri="http://schemas.openxmlformats.org/drawingml/2006/table">
            <a:tbl>
              <a:tblPr firstRow="1" bandRow="1">
                <a:tableStyleId>{2D5ABB26-0587-4C30-8999-92F81FD0307C}</a:tableStyleId>
              </a:tblPr>
              <a:tblGrid>
                <a:gridCol w="2518832">
                  <a:extLst>
                    <a:ext uri="{9D8B030D-6E8A-4147-A177-3AD203B41FA5}">
                      <a16:colId xmlns:a16="http://schemas.microsoft.com/office/drawing/2014/main" val="977863895"/>
                    </a:ext>
                  </a:extLst>
                </a:gridCol>
                <a:gridCol w="353851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뷰티포인트</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55907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u="none" kern="1200" dirty="0" smtClean="0">
                          <a:solidFill>
                            <a:schemeClr val="tx1"/>
                          </a:solidFill>
                          <a:latin typeface="+mn-ea"/>
                          <a:ea typeface="+mn-ea"/>
                          <a:cs typeface="+mn-cs"/>
                        </a:rPr>
                        <a:t>보유 </a:t>
                      </a:r>
                      <a:r>
                        <a:rPr lang="ko-KR" altLang="en-US" sz="800" b="1" u="none" kern="1200" dirty="0" err="1" smtClean="0">
                          <a:solidFill>
                            <a:schemeClr val="tx1"/>
                          </a:solidFill>
                          <a:latin typeface="+mn-ea"/>
                          <a:ea typeface="+mn-ea"/>
                          <a:cs typeface="+mn-cs"/>
                        </a:rPr>
                        <a:t>뷰티포인트</a:t>
                      </a:r>
                      <a:r>
                        <a:rPr lang="ko-KR" altLang="en-US" sz="800" b="1" u="none" kern="1200" dirty="0" smtClean="0">
                          <a:solidFill>
                            <a:schemeClr val="tx1"/>
                          </a:solidFill>
                          <a:latin typeface="+mn-ea"/>
                          <a:ea typeface="+mn-ea"/>
                          <a:cs typeface="+mn-cs"/>
                        </a:rPr>
                        <a:t> </a:t>
                      </a:r>
                      <a:r>
                        <a:rPr lang="en-US" altLang="ko-KR" sz="800" dirty="0" smtClean="0">
                          <a:solidFill>
                            <a:srgbClr val="00B050"/>
                          </a:solidFill>
                          <a:latin typeface="+mn-ea"/>
                        </a:rPr>
                        <a:t>7,000P</a:t>
                      </a:r>
                      <a:endParaRPr lang="ko-KR" altLang="en-US" sz="800" b="1" dirty="0" smtClean="0">
                        <a:latin typeface="+mn-ea"/>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sp>
        <p:nvSpPr>
          <p:cNvPr id="95" name="사각형: 둥근 모서리 173">
            <a:extLst>
              <a:ext uri="{FF2B5EF4-FFF2-40B4-BE49-F238E27FC236}">
                <a16:creationId xmlns:a16="http://schemas.microsoft.com/office/drawing/2014/main" id="{68205F29-9DD7-4B27-A546-0319E87D8111}"/>
              </a:ext>
            </a:extLst>
          </p:cNvPr>
          <p:cNvSpPr/>
          <p:nvPr/>
        </p:nvSpPr>
        <p:spPr>
          <a:xfrm>
            <a:off x="1495912" y="1319704"/>
            <a:ext cx="2226813" cy="310116"/>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r"/>
            <a:r>
              <a:rPr lang="en-US" altLang="ko-KR" sz="800" dirty="0">
                <a:solidFill>
                  <a:schemeClr val="tx1"/>
                </a:solidFill>
              </a:rPr>
              <a:t>0</a:t>
            </a:r>
            <a:r>
              <a:rPr lang="en-US" altLang="ko-KR" sz="800" dirty="0">
                <a:solidFill>
                  <a:schemeClr val="tx1">
                    <a:lumMod val="50000"/>
                    <a:lumOff val="50000"/>
                  </a:schemeClr>
                </a:solidFill>
              </a:rPr>
              <a:t> </a:t>
            </a:r>
            <a:r>
              <a:rPr lang="en-US" altLang="ko-KR" sz="800" dirty="0">
                <a:solidFill>
                  <a:schemeClr val="tx1"/>
                </a:solidFill>
              </a:rPr>
              <a:t>P</a:t>
            </a:r>
            <a:r>
              <a:rPr lang="en-US" altLang="ko-KR" sz="800" dirty="0">
                <a:solidFill>
                  <a:schemeClr val="tx1">
                    <a:lumMod val="50000"/>
                    <a:lumOff val="50000"/>
                  </a:schemeClr>
                </a:solidFill>
              </a:rPr>
              <a:t>  </a:t>
            </a:r>
            <a:endParaRPr lang="en-US" sz="800" dirty="0">
              <a:solidFill>
                <a:schemeClr val="tx1">
                  <a:lumMod val="50000"/>
                  <a:lumOff val="50000"/>
                </a:schemeClr>
              </a:solidFill>
            </a:endParaRPr>
          </a:p>
        </p:txBody>
      </p:sp>
      <p:sp>
        <p:nvSpPr>
          <p:cNvPr id="96" name="사각형: 둥근 모서리 174">
            <a:extLst>
              <a:ext uri="{FF2B5EF4-FFF2-40B4-BE49-F238E27FC236}">
                <a16:creationId xmlns:a16="http://schemas.microsoft.com/office/drawing/2014/main" id="{6858A781-99C1-48E3-BBB4-0382CAD82A9C}"/>
              </a:ext>
            </a:extLst>
          </p:cNvPr>
          <p:cNvSpPr/>
          <p:nvPr/>
        </p:nvSpPr>
        <p:spPr>
          <a:xfrm>
            <a:off x="3745496" y="1315080"/>
            <a:ext cx="579209" cy="314740"/>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ko-KR" altLang="en-US" sz="800" dirty="0">
                <a:solidFill>
                  <a:schemeClr val="tx1"/>
                </a:solidFill>
              </a:rPr>
              <a:t>모두사용</a:t>
            </a:r>
            <a:endParaRPr lang="en-US" sz="800" dirty="0">
              <a:solidFill>
                <a:schemeClr val="tx1"/>
              </a:solidFill>
            </a:endParaRPr>
          </a:p>
        </p:txBody>
      </p:sp>
      <p:graphicFrame>
        <p:nvGraphicFramePr>
          <p:cNvPr id="97" name="표 96"/>
          <p:cNvGraphicFramePr>
            <a:graphicFrameLocks noGrp="1"/>
          </p:cNvGraphicFramePr>
          <p:nvPr>
            <p:extLst>
              <p:ext uri="{D42A27DB-BD31-4B8C-83A1-F6EECF244321}">
                <p14:modId xmlns:p14="http://schemas.microsoft.com/office/powerpoint/2010/main" val="419808155"/>
              </p:ext>
            </p:extLst>
          </p:nvPr>
        </p:nvGraphicFramePr>
        <p:xfrm>
          <a:off x="207590" y="1974184"/>
          <a:ext cx="6057346" cy="901729"/>
        </p:xfrm>
        <a:graphic>
          <a:graphicData uri="http://schemas.openxmlformats.org/drawingml/2006/table">
            <a:tbl>
              <a:tblPr firstRow="1" bandRow="1">
                <a:tableStyleId>{2D5ABB26-0587-4C30-8999-92F81FD0307C}</a:tableStyleId>
              </a:tblPr>
              <a:tblGrid>
                <a:gridCol w="2518832">
                  <a:extLst>
                    <a:ext uri="{9D8B030D-6E8A-4147-A177-3AD203B41FA5}">
                      <a16:colId xmlns:a16="http://schemas.microsoft.com/office/drawing/2014/main" val="977863895"/>
                    </a:ext>
                  </a:extLst>
                </a:gridCol>
                <a:gridCol w="3538514">
                  <a:extLst>
                    <a:ext uri="{9D8B030D-6E8A-4147-A177-3AD203B41FA5}">
                      <a16:colId xmlns:a16="http://schemas.microsoft.com/office/drawing/2014/main" val="356602255"/>
                    </a:ext>
                  </a:extLst>
                </a:gridCol>
              </a:tblGrid>
              <a:tr h="355723">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smtClean="0">
                          <a:solidFill>
                            <a:schemeClr val="tx1"/>
                          </a:solidFill>
                          <a:latin typeface="+mn-ea"/>
                          <a:ea typeface="+mn-ea"/>
                          <a:cs typeface="+mn-cs"/>
                        </a:rPr>
                        <a:t>배송비결제</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3859395"/>
                  </a:ext>
                </a:extLst>
              </a:tr>
              <a:tr h="54600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dirty="0" smtClean="0">
                        <a:latin typeface="+mn-ea"/>
                      </a:endParaRPr>
                    </a:p>
                  </a:txBody>
                  <a:tcPr anchor="ctr">
                    <a:lnL w="317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800" dirty="0" smtClean="0"/>
                        <a:t>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6851250"/>
                  </a:ext>
                </a:extLst>
              </a:tr>
            </a:tbl>
          </a:graphicData>
        </a:graphic>
      </p:graphicFrame>
      <p:grpSp>
        <p:nvGrpSpPr>
          <p:cNvPr id="100" name="그룹 99"/>
          <p:cNvGrpSpPr/>
          <p:nvPr/>
        </p:nvGrpSpPr>
        <p:grpSpPr>
          <a:xfrm>
            <a:off x="287126" y="2518716"/>
            <a:ext cx="1436408" cy="215444"/>
            <a:chOff x="2926412" y="2963063"/>
            <a:chExt cx="1436408" cy="215444"/>
          </a:xfrm>
        </p:grpSpPr>
        <p:sp>
          <p:nvSpPr>
            <p:cNvPr id="101" name="직사각형 100">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02" name="TextBox 101">
              <a:extLst>
                <a:ext uri="{FF2B5EF4-FFF2-40B4-BE49-F238E27FC236}">
                  <a16:creationId xmlns:a16="http://schemas.microsoft.com/office/drawing/2014/main" id="{3BE96798-3229-41C7-9D93-18E637BBD588}"/>
                </a:ext>
              </a:extLst>
            </p:cNvPr>
            <p:cNvSpPr txBox="1"/>
            <p:nvPr/>
          </p:nvSpPr>
          <p:spPr>
            <a:xfrm>
              <a:off x="3034401" y="2963063"/>
              <a:ext cx="1328419" cy="215444"/>
            </a:xfrm>
            <a:prstGeom prst="rect">
              <a:avLst/>
            </a:prstGeom>
            <a:noFill/>
          </p:spPr>
          <p:txBody>
            <a:bodyPr wrap="square" rtlCol="0">
              <a:spAutoFit/>
            </a:bodyPr>
            <a:lstStyle/>
            <a:p>
              <a:r>
                <a:rPr lang="ko-KR" altLang="en-US" sz="800" dirty="0" err="1" smtClean="0">
                  <a:latin typeface="+mn-ea"/>
                </a:rPr>
                <a:t>배송비쿠폰</a:t>
              </a:r>
              <a:r>
                <a:rPr lang="ko-KR" altLang="en-US" sz="800" dirty="0" smtClean="0">
                  <a:latin typeface="+mn-ea"/>
                </a:rPr>
                <a:t> 적용</a:t>
              </a:r>
              <a:endParaRPr lang="ko-KR" altLang="en-US" sz="800" dirty="0">
                <a:latin typeface="+mn-ea"/>
              </a:endParaRPr>
            </a:p>
          </p:txBody>
        </p:sp>
      </p:grpSp>
      <p:grpSp>
        <p:nvGrpSpPr>
          <p:cNvPr id="103" name="그룹 102"/>
          <p:cNvGrpSpPr/>
          <p:nvPr/>
        </p:nvGrpSpPr>
        <p:grpSpPr>
          <a:xfrm>
            <a:off x="1590309" y="2518716"/>
            <a:ext cx="1153364" cy="215444"/>
            <a:chOff x="2926412" y="2963063"/>
            <a:chExt cx="1153364" cy="215444"/>
          </a:xfrm>
        </p:grpSpPr>
        <p:sp>
          <p:nvSpPr>
            <p:cNvPr id="104" name="직사각형 103">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05" name="TextBox 104">
              <a:extLst>
                <a:ext uri="{FF2B5EF4-FFF2-40B4-BE49-F238E27FC236}">
                  <a16:creationId xmlns:a16="http://schemas.microsoft.com/office/drawing/2014/main" id="{3BE96798-3229-41C7-9D93-18E637BBD588}"/>
                </a:ext>
              </a:extLst>
            </p:cNvPr>
            <p:cNvSpPr txBox="1"/>
            <p:nvPr/>
          </p:nvSpPr>
          <p:spPr>
            <a:xfrm>
              <a:off x="3034402" y="2963063"/>
              <a:ext cx="1045374" cy="215444"/>
            </a:xfrm>
            <a:prstGeom prst="rect">
              <a:avLst/>
            </a:prstGeom>
            <a:noFill/>
          </p:spPr>
          <p:txBody>
            <a:bodyPr wrap="square" rtlCol="0">
              <a:spAutoFit/>
            </a:bodyPr>
            <a:lstStyle/>
            <a:p>
              <a:r>
                <a:rPr lang="ko-KR" altLang="en-US" sz="800" dirty="0" err="1" smtClean="0">
                  <a:latin typeface="+mn-ea"/>
                </a:rPr>
                <a:t>뷰티포인트</a:t>
              </a:r>
              <a:r>
                <a:rPr lang="ko-KR" altLang="en-US" sz="800" dirty="0" smtClean="0">
                  <a:latin typeface="+mn-ea"/>
                </a:rPr>
                <a:t> 적용</a:t>
              </a:r>
              <a:endParaRPr lang="ko-KR" altLang="en-US" sz="800" dirty="0">
                <a:latin typeface="+mn-ea"/>
              </a:endParaRPr>
            </a:p>
          </p:txBody>
        </p:sp>
      </p:grpSp>
      <p:sp>
        <p:nvSpPr>
          <p:cNvPr id="117" name="Oval 611">
            <a:extLst>
              <a:ext uri="{FF2B5EF4-FFF2-40B4-BE49-F238E27FC236}">
                <a16:creationId xmlns:a16="http://schemas.microsoft.com/office/drawing/2014/main" id="{8A3723C9-7A64-4677-9B95-EBFFA02C0DC4}"/>
              </a:ext>
            </a:extLst>
          </p:cNvPr>
          <p:cNvSpPr>
            <a:spLocks noChangeArrowheads="1"/>
          </p:cNvSpPr>
          <p:nvPr/>
        </p:nvSpPr>
        <p:spPr bwMode="auto">
          <a:xfrm>
            <a:off x="128790" y="79353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a:t>
            </a:r>
            <a:endParaRPr lang="en-US" altLang="ko-KR" sz="800" b="1" kern="0" dirty="0">
              <a:solidFill>
                <a:sysClr val="window" lastClr="FFFFFF"/>
              </a:solidFill>
              <a:latin typeface="맑은 고딕"/>
              <a:ea typeface="맑은 고딕"/>
            </a:endParaRPr>
          </a:p>
        </p:txBody>
      </p:sp>
      <p:sp>
        <p:nvSpPr>
          <p:cNvPr id="121" name="Oval 611">
            <a:extLst>
              <a:ext uri="{FF2B5EF4-FFF2-40B4-BE49-F238E27FC236}">
                <a16:creationId xmlns:a16="http://schemas.microsoft.com/office/drawing/2014/main" id="{8A3723C9-7A64-4677-9B95-EBFFA02C0DC4}"/>
              </a:ext>
            </a:extLst>
          </p:cNvPr>
          <p:cNvSpPr>
            <a:spLocks noChangeArrowheads="1"/>
          </p:cNvSpPr>
          <p:nvPr/>
        </p:nvSpPr>
        <p:spPr bwMode="auto">
          <a:xfrm>
            <a:off x="884633" y="117987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7-1</a:t>
            </a:r>
            <a:endParaRPr lang="en-US" altLang="ko-KR" sz="800" b="1" kern="0" dirty="0">
              <a:solidFill>
                <a:sysClr val="window" lastClr="FFFFFF"/>
              </a:solidFill>
              <a:latin typeface="맑은 고딕"/>
              <a:ea typeface="맑은 고딕"/>
            </a:endParaRPr>
          </a:p>
        </p:txBody>
      </p:sp>
      <p:sp>
        <p:nvSpPr>
          <p:cNvPr id="122" name="Oval 611">
            <a:extLst>
              <a:ext uri="{FF2B5EF4-FFF2-40B4-BE49-F238E27FC236}">
                <a16:creationId xmlns:a16="http://schemas.microsoft.com/office/drawing/2014/main" id="{8A3723C9-7A64-4677-9B95-EBFFA02C0DC4}"/>
              </a:ext>
            </a:extLst>
          </p:cNvPr>
          <p:cNvSpPr>
            <a:spLocks noChangeArrowheads="1"/>
          </p:cNvSpPr>
          <p:nvPr/>
        </p:nvSpPr>
        <p:spPr bwMode="auto">
          <a:xfrm>
            <a:off x="1413281" y="125747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7-2</a:t>
            </a:r>
            <a:endParaRPr lang="en-US" altLang="ko-KR" sz="800" b="1" kern="0" dirty="0">
              <a:solidFill>
                <a:sysClr val="window" lastClr="FFFFFF"/>
              </a:solidFill>
              <a:latin typeface="맑은 고딕"/>
              <a:ea typeface="맑은 고딕"/>
            </a:endParaRPr>
          </a:p>
        </p:txBody>
      </p:sp>
      <p:sp>
        <p:nvSpPr>
          <p:cNvPr id="128" name="Oval 611">
            <a:extLst>
              <a:ext uri="{FF2B5EF4-FFF2-40B4-BE49-F238E27FC236}">
                <a16:creationId xmlns:a16="http://schemas.microsoft.com/office/drawing/2014/main" id="{8A3723C9-7A64-4677-9B95-EBFFA02C0DC4}"/>
              </a:ext>
            </a:extLst>
          </p:cNvPr>
          <p:cNvSpPr>
            <a:spLocks noChangeArrowheads="1"/>
          </p:cNvSpPr>
          <p:nvPr/>
        </p:nvSpPr>
        <p:spPr bwMode="auto">
          <a:xfrm>
            <a:off x="3693525" y="125747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7-3</a:t>
            </a:r>
            <a:endParaRPr lang="en-US" altLang="ko-KR" sz="800" b="1" kern="0" dirty="0">
              <a:solidFill>
                <a:sysClr val="window" lastClr="FFFFFF"/>
              </a:solidFill>
              <a:latin typeface="맑은 고딕"/>
              <a:ea typeface="맑은 고딕"/>
            </a:endParaRPr>
          </a:p>
        </p:txBody>
      </p:sp>
      <p:sp>
        <p:nvSpPr>
          <p:cNvPr id="130" name="Oval 611">
            <a:extLst>
              <a:ext uri="{FF2B5EF4-FFF2-40B4-BE49-F238E27FC236}">
                <a16:creationId xmlns:a16="http://schemas.microsoft.com/office/drawing/2014/main" id="{8A3723C9-7A64-4677-9B95-EBFFA02C0DC4}"/>
              </a:ext>
            </a:extLst>
          </p:cNvPr>
          <p:cNvSpPr>
            <a:spLocks noChangeArrowheads="1"/>
          </p:cNvSpPr>
          <p:nvPr/>
        </p:nvSpPr>
        <p:spPr bwMode="auto">
          <a:xfrm>
            <a:off x="128790" y="19458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a:t>
            </a:r>
            <a:endParaRPr lang="en-US" altLang="ko-KR" sz="800" b="1" kern="0" dirty="0">
              <a:solidFill>
                <a:sysClr val="window" lastClr="FFFFFF"/>
              </a:solidFill>
              <a:latin typeface="맑은 고딕"/>
              <a:ea typeface="맑은 고딕"/>
            </a:endParaRPr>
          </a:p>
        </p:txBody>
      </p:sp>
      <p:sp>
        <p:nvSpPr>
          <p:cNvPr id="131" name="Oval 611">
            <a:extLst>
              <a:ext uri="{FF2B5EF4-FFF2-40B4-BE49-F238E27FC236}">
                <a16:creationId xmlns:a16="http://schemas.microsoft.com/office/drawing/2014/main" id="{8A3723C9-7A64-4677-9B95-EBFFA02C0DC4}"/>
              </a:ext>
            </a:extLst>
          </p:cNvPr>
          <p:cNvSpPr>
            <a:spLocks noChangeArrowheads="1"/>
          </p:cNvSpPr>
          <p:nvPr/>
        </p:nvSpPr>
        <p:spPr bwMode="auto">
          <a:xfrm>
            <a:off x="174822" y="23377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8-1</a:t>
            </a:r>
            <a:endParaRPr lang="en-US" altLang="ko-KR" sz="800" b="1" kern="0" dirty="0">
              <a:solidFill>
                <a:sysClr val="window" lastClr="FFFFFF"/>
              </a:solidFill>
              <a:latin typeface="맑은 고딕"/>
              <a:ea typeface="맑은 고딕"/>
            </a:endParaRPr>
          </a:p>
        </p:txBody>
      </p:sp>
      <p:sp>
        <p:nvSpPr>
          <p:cNvPr id="132" name="Oval 611">
            <a:extLst>
              <a:ext uri="{FF2B5EF4-FFF2-40B4-BE49-F238E27FC236}">
                <a16:creationId xmlns:a16="http://schemas.microsoft.com/office/drawing/2014/main" id="{8A3723C9-7A64-4677-9B95-EBFFA02C0DC4}"/>
              </a:ext>
            </a:extLst>
          </p:cNvPr>
          <p:cNvSpPr>
            <a:spLocks noChangeArrowheads="1"/>
          </p:cNvSpPr>
          <p:nvPr/>
        </p:nvSpPr>
        <p:spPr bwMode="auto">
          <a:xfrm>
            <a:off x="1482309" y="234550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8-2</a:t>
            </a:r>
            <a:endParaRPr lang="en-US" altLang="ko-KR" sz="800" b="1" kern="0" dirty="0">
              <a:solidFill>
                <a:sysClr val="window" lastClr="FFFFFF"/>
              </a:solidFill>
              <a:latin typeface="맑은 고딕"/>
              <a:ea typeface="맑은 고딕"/>
            </a:endParaRPr>
          </a:p>
        </p:txBody>
      </p:sp>
      <p:sp>
        <p:nvSpPr>
          <p:cNvPr id="17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196" name="표 195"/>
          <p:cNvGraphicFramePr>
            <a:graphicFrameLocks noGrp="1"/>
          </p:cNvGraphicFramePr>
          <p:nvPr>
            <p:extLst>
              <p:ext uri="{D42A27DB-BD31-4B8C-83A1-F6EECF244321}">
                <p14:modId xmlns:p14="http://schemas.microsoft.com/office/powerpoint/2010/main" val="903358599"/>
              </p:ext>
            </p:extLst>
          </p:nvPr>
        </p:nvGraphicFramePr>
        <p:xfrm>
          <a:off x="174586" y="3047304"/>
          <a:ext cx="6135708" cy="3190008"/>
        </p:xfrm>
        <a:graphic>
          <a:graphicData uri="http://schemas.openxmlformats.org/drawingml/2006/table">
            <a:tbl>
              <a:tblPr firstRow="1" bandRow="1">
                <a:tableStyleId>{2D5ABB26-0587-4C30-8999-92F81FD0307C}</a:tableStyleId>
              </a:tblPr>
              <a:tblGrid>
                <a:gridCol w="930926">
                  <a:extLst>
                    <a:ext uri="{9D8B030D-6E8A-4147-A177-3AD203B41FA5}">
                      <a16:colId xmlns:a16="http://schemas.microsoft.com/office/drawing/2014/main" val="977863895"/>
                    </a:ext>
                  </a:extLst>
                </a:gridCol>
                <a:gridCol w="1255551">
                  <a:extLst>
                    <a:ext uri="{9D8B030D-6E8A-4147-A177-3AD203B41FA5}">
                      <a16:colId xmlns:a16="http://schemas.microsoft.com/office/drawing/2014/main" val="356602255"/>
                    </a:ext>
                  </a:extLst>
                </a:gridCol>
                <a:gridCol w="3949231">
                  <a:extLst>
                    <a:ext uri="{9D8B030D-6E8A-4147-A177-3AD203B41FA5}">
                      <a16:colId xmlns:a16="http://schemas.microsoft.com/office/drawing/2014/main" val="249456048"/>
                    </a:ext>
                  </a:extLst>
                </a:gridCol>
              </a:tblGrid>
              <a:tr h="355723">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결제수단</a:t>
                      </a:r>
                      <a:endParaRPr lang="ko-KR" altLang="en-US" sz="900" dirty="0" smtClean="0">
                        <a:solidFill>
                          <a:srgbClr val="00B050"/>
                        </a:solidFill>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1813859395"/>
                  </a:ext>
                </a:extLst>
              </a:tr>
              <a:tr h="283428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471892"/>
                  </a:ext>
                </a:extLst>
              </a:tr>
            </a:tbl>
          </a:graphicData>
        </a:graphic>
      </p:graphicFrame>
      <p:grpSp>
        <p:nvGrpSpPr>
          <p:cNvPr id="197" name="그룹 196"/>
          <p:cNvGrpSpPr/>
          <p:nvPr/>
        </p:nvGrpSpPr>
        <p:grpSpPr>
          <a:xfrm>
            <a:off x="4673246" y="3130172"/>
            <a:ext cx="2016224" cy="215444"/>
            <a:chOff x="2926412" y="2963063"/>
            <a:chExt cx="2016224" cy="215444"/>
          </a:xfrm>
        </p:grpSpPr>
        <p:sp>
          <p:nvSpPr>
            <p:cNvPr id="198" name="직사각형 197">
              <a:extLst>
                <a:ext uri="{FF2B5EF4-FFF2-40B4-BE49-F238E27FC236}">
                  <a16:creationId xmlns:a16="http://schemas.microsoft.com/office/drawing/2014/main" id="{E651D71B-FF99-47D2-895C-C2F836F03AFC}"/>
                </a:ext>
              </a:extLst>
            </p:cNvPr>
            <p:cNvSpPr/>
            <p:nvPr/>
          </p:nvSpPr>
          <p:spPr>
            <a:xfrm>
              <a:off x="2926412" y="3002872"/>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sp>
          <p:nvSpPr>
            <p:cNvPr id="199" name="TextBox 198">
              <a:extLst>
                <a:ext uri="{FF2B5EF4-FFF2-40B4-BE49-F238E27FC236}">
                  <a16:creationId xmlns:a16="http://schemas.microsoft.com/office/drawing/2014/main" id="{3BE96798-3229-41C7-9D93-18E637BBD588}"/>
                </a:ext>
              </a:extLst>
            </p:cNvPr>
            <p:cNvSpPr txBox="1"/>
            <p:nvPr/>
          </p:nvSpPr>
          <p:spPr>
            <a:xfrm>
              <a:off x="3034401" y="2963063"/>
              <a:ext cx="1908235" cy="215444"/>
            </a:xfrm>
            <a:prstGeom prst="rect">
              <a:avLst/>
            </a:prstGeom>
            <a:noFill/>
          </p:spPr>
          <p:txBody>
            <a:bodyPr wrap="square" rtlCol="0">
              <a:spAutoFit/>
            </a:bodyPr>
            <a:lstStyle/>
            <a:p>
              <a:r>
                <a:rPr lang="ko-KR" altLang="en-US" sz="800" smtClean="0">
                  <a:latin typeface="+mn-ea"/>
                </a:rPr>
                <a:t>선택한 결제수단 다음에도 사용</a:t>
              </a:r>
              <a:endParaRPr lang="ko-KR" altLang="en-US" sz="800" dirty="0">
                <a:latin typeface="+mn-ea"/>
              </a:endParaRPr>
            </a:p>
          </p:txBody>
        </p:sp>
      </p:grpSp>
      <p:sp>
        <p:nvSpPr>
          <p:cNvPr id="200" name="사각형: 둥근 모서리 92">
            <a:extLst>
              <a:ext uri="{FF2B5EF4-FFF2-40B4-BE49-F238E27FC236}">
                <a16:creationId xmlns:a16="http://schemas.microsoft.com/office/drawing/2014/main" id="{2A18CAD1-978E-453D-B4C0-E427E20CB864}"/>
              </a:ext>
            </a:extLst>
          </p:cNvPr>
          <p:cNvSpPr/>
          <p:nvPr/>
        </p:nvSpPr>
        <p:spPr>
          <a:xfrm>
            <a:off x="162360" y="3488418"/>
            <a:ext cx="6192785" cy="2676886"/>
          </a:xfrm>
          <a:prstGeom prst="roundRect">
            <a:avLst>
              <a:gd name="adj" fmla="val 0"/>
            </a:avLst>
          </a:prstGeom>
          <a:solidFill>
            <a:schemeClr val="tx1">
              <a:lumMod val="75000"/>
              <a:lumOff val="25000"/>
              <a:alpha val="57000"/>
            </a:schemeClr>
          </a:solidFill>
          <a:ln w="190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smtClean="0">
                <a:solidFill>
                  <a:schemeClr val="bg1"/>
                </a:solidFill>
                <a:latin typeface="+mn-ea"/>
              </a:rPr>
              <a:t>토스페이먼츠</a:t>
            </a:r>
            <a:r>
              <a:rPr lang="ko-KR" altLang="en-US" sz="800" b="1" dirty="0" smtClean="0">
                <a:solidFill>
                  <a:schemeClr val="bg1"/>
                </a:solidFill>
                <a:latin typeface="+mn-ea"/>
              </a:rPr>
              <a:t> 영역</a:t>
            </a:r>
            <a:endParaRPr lang="en-US" altLang="ko-KR" sz="800" b="1" dirty="0" smtClean="0">
              <a:solidFill>
                <a:schemeClr val="bg1"/>
              </a:solidFill>
              <a:latin typeface="+mn-ea"/>
            </a:endParaRPr>
          </a:p>
          <a:p>
            <a:pPr algn="ctr"/>
            <a:r>
              <a:rPr lang="en-US" altLang="ko-KR" sz="800" b="1" dirty="0" smtClean="0">
                <a:solidFill>
                  <a:schemeClr val="bg1"/>
                </a:solidFill>
                <a:latin typeface="+mn-ea"/>
              </a:rPr>
              <a:t>(</a:t>
            </a:r>
            <a:r>
              <a:rPr lang="ko-KR" altLang="en-US" sz="800" b="1" dirty="0">
                <a:solidFill>
                  <a:schemeClr val="bg1"/>
                </a:solidFill>
                <a:latin typeface="+mn-ea"/>
              </a:rPr>
              <a:t>유의사항</a:t>
            </a:r>
            <a:r>
              <a:rPr lang="en-US" altLang="ko-KR" sz="800" b="1" dirty="0">
                <a:solidFill>
                  <a:schemeClr val="bg1"/>
                </a:solidFill>
                <a:latin typeface="+mn-ea"/>
              </a:rPr>
              <a:t>, </a:t>
            </a:r>
            <a:r>
              <a:rPr lang="ko-KR" altLang="en-US" sz="800" b="1" dirty="0" smtClean="0">
                <a:solidFill>
                  <a:schemeClr val="bg1"/>
                </a:solidFill>
                <a:latin typeface="+mn-ea"/>
              </a:rPr>
              <a:t>무이자 </a:t>
            </a:r>
            <a:r>
              <a:rPr lang="ko-KR" altLang="en-US" sz="800" b="1" dirty="0">
                <a:solidFill>
                  <a:schemeClr val="bg1"/>
                </a:solidFill>
                <a:latin typeface="+mn-ea"/>
              </a:rPr>
              <a:t>행사 정보 영역 까지 </a:t>
            </a:r>
            <a:r>
              <a:rPr lang="ko-KR" altLang="en-US" sz="800" b="1" dirty="0" err="1">
                <a:solidFill>
                  <a:schemeClr val="bg1"/>
                </a:solidFill>
                <a:latin typeface="+mn-ea"/>
              </a:rPr>
              <a:t>토스페이먼츠</a:t>
            </a:r>
            <a:r>
              <a:rPr lang="ko-KR" altLang="en-US" sz="800" b="1" dirty="0">
                <a:solidFill>
                  <a:schemeClr val="bg1"/>
                </a:solidFill>
                <a:latin typeface="+mn-ea"/>
              </a:rPr>
              <a:t> 영역</a:t>
            </a:r>
            <a:r>
              <a:rPr lang="en-US" altLang="ko-KR" sz="800" b="1" dirty="0">
                <a:solidFill>
                  <a:schemeClr val="bg1"/>
                </a:solidFill>
                <a:latin typeface="+mn-ea"/>
              </a:rPr>
              <a:t>)</a:t>
            </a:r>
          </a:p>
        </p:txBody>
      </p:sp>
      <p:sp>
        <p:nvSpPr>
          <p:cNvPr id="201" name="Oval 611">
            <a:extLst>
              <a:ext uri="{FF2B5EF4-FFF2-40B4-BE49-F238E27FC236}">
                <a16:creationId xmlns:a16="http://schemas.microsoft.com/office/drawing/2014/main" id="{8A3723C9-7A64-4677-9B95-EBFFA02C0DC4}"/>
              </a:ext>
            </a:extLst>
          </p:cNvPr>
          <p:cNvSpPr>
            <a:spLocks noChangeArrowheads="1"/>
          </p:cNvSpPr>
          <p:nvPr/>
        </p:nvSpPr>
        <p:spPr bwMode="auto">
          <a:xfrm>
            <a:off x="119360" y="29969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a:t>
            </a:r>
            <a:endParaRPr lang="en-US" altLang="ko-KR" sz="800" b="1" kern="0" dirty="0">
              <a:solidFill>
                <a:sysClr val="window" lastClr="FFFFFF"/>
              </a:solidFill>
              <a:latin typeface="맑은 고딕"/>
              <a:ea typeface="맑은 고딕"/>
            </a:endParaRPr>
          </a:p>
        </p:txBody>
      </p:sp>
      <p:grpSp>
        <p:nvGrpSpPr>
          <p:cNvPr id="66" name="그룹 65"/>
          <p:cNvGrpSpPr/>
          <p:nvPr/>
        </p:nvGrpSpPr>
        <p:grpSpPr>
          <a:xfrm>
            <a:off x="6444150" y="779620"/>
            <a:ext cx="2480237" cy="2428863"/>
            <a:chOff x="6444150" y="1448576"/>
            <a:chExt cx="2480237" cy="2428863"/>
          </a:xfrm>
        </p:grpSpPr>
        <p:sp>
          <p:nvSpPr>
            <p:cNvPr id="67" name="직사각형 66"/>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69"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70" name="직사각형 69"/>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grpSp>
        <p:nvGrpSpPr>
          <p:cNvPr id="55" name="그룹 54"/>
          <p:cNvGrpSpPr/>
          <p:nvPr/>
        </p:nvGrpSpPr>
        <p:grpSpPr>
          <a:xfrm>
            <a:off x="9227428" y="2923767"/>
            <a:ext cx="1135330" cy="231783"/>
            <a:chOff x="10776520" y="5791448"/>
            <a:chExt cx="1135330" cy="229488"/>
          </a:xfrm>
        </p:grpSpPr>
        <p:sp>
          <p:nvSpPr>
            <p:cNvPr id="56" name="사각형: 둥근 모서리 173">
              <a:extLst>
                <a:ext uri="{FF2B5EF4-FFF2-40B4-BE49-F238E27FC236}">
                  <a16:creationId xmlns:a16="http://schemas.microsoft.com/office/drawing/2014/main" id="{68205F29-9DD7-4B27-A546-0319E87D8111}"/>
                </a:ext>
              </a:extLst>
            </p:cNvPr>
            <p:cNvSpPr/>
            <p:nvPr/>
          </p:nvSpPr>
          <p:spPr>
            <a:xfrm>
              <a:off x="10776520" y="5791448"/>
              <a:ext cx="1135330" cy="229488"/>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r"/>
              <a:r>
                <a:rPr lang="en-US" altLang="ko-KR" sz="800" dirty="0" smtClean="0">
                  <a:solidFill>
                    <a:schemeClr val="tx1"/>
                  </a:solidFill>
                </a:rPr>
                <a:t>1,000</a:t>
              </a:r>
              <a:r>
                <a:rPr lang="en-US" altLang="ko-KR" sz="800" dirty="0" smtClean="0">
                  <a:solidFill>
                    <a:schemeClr val="tx1">
                      <a:lumMod val="50000"/>
                      <a:lumOff val="50000"/>
                    </a:schemeClr>
                  </a:solidFill>
                </a:rPr>
                <a:t> </a:t>
              </a:r>
              <a:r>
                <a:rPr lang="en-US" altLang="ko-KR" sz="800" dirty="0">
                  <a:solidFill>
                    <a:schemeClr val="tx1"/>
                  </a:solidFill>
                </a:rPr>
                <a:t>P</a:t>
              </a:r>
              <a:r>
                <a:rPr lang="en-US" altLang="ko-KR" sz="800" dirty="0" smtClean="0">
                  <a:solidFill>
                    <a:schemeClr val="tx1">
                      <a:lumMod val="50000"/>
                      <a:lumOff val="50000"/>
                    </a:schemeClr>
                  </a:solidFill>
                </a:rPr>
                <a:t>      </a:t>
              </a:r>
              <a:endParaRPr lang="en-US" sz="800" dirty="0">
                <a:solidFill>
                  <a:schemeClr val="tx1">
                    <a:lumMod val="50000"/>
                    <a:lumOff val="50000"/>
                  </a:schemeClr>
                </a:solidFill>
              </a:endParaRPr>
            </a:p>
          </p:txBody>
        </p:sp>
        <p:pic>
          <p:nvPicPr>
            <p:cNvPr id="57" name="Picture 2" descr="circle, close, delete, remove ">
              <a:extLst>
                <a:ext uri="{FF2B5EF4-FFF2-40B4-BE49-F238E27FC236}">
                  <a16:creationId xmlns:a16="http://schemas.microsoft.com/office/drawing/2014/main" id="{54F33C31-CF6A-CDAE-40E3-E26263D769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18974" y="5822104"/>
              <a:ext cx="180876" cy="180876"/>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4501179" y="30741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9-1</a:t>
            </a:r>
            <a:endParaRPr lang="en-US" altLang="ko-KR" sz="800" b="1" kern="0" dirty="0">
              <a:solidFill>
                <a:sysClr val="window" lastClr="FFFFFF"/>
              </a:solidFill>
              <a:latin typeface="맑은 고딕"/>
              <a:ea typeface="맑은 고딕"/>
            </a:endParaRPr>
          </a:p>
        </p:txBody>
      </p:sp>
      <p:sp>
        <p:nvSpPr>
          <p:cNvPr id="38" name="직사각형 37"/>
          <p:cNvSpPr/>
          <p:nvPr/>
        </p:nvSpPr>
        <p:spPr>
          <a:xfrm>
            <a:off x="9963835" y="13828"/>
            <a:ext cx="2219539" cy="684004"/>
          </a:xfrm>
          <a:prstGeom prst="rect">
            <a:avLst/>
          </a:prstGeom>
          <a:solidFill>
            <a:srgbClr val="5D2F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V0.75 240521</a:t>
            </a:r>
          </a:p>
          <a:p>
            <a:pPr marL="85725" lvl="0" indent="-85725" fontAlgn="base">
              <a:lnSpc>
                <a:spcPct val="130000"/>
              </a:lnSpc>
              <a:spcBef>
                <a:spcPct val="0"/>
              </a:spcBef>
              <a:spcAft>
                <a:spcPct val="0"/>
              </a:spcAft>
              <a:buFont typeface="Arial" panose="020B0604020202020204" pitchFamily="34" charset="0"/>
              <a:buChar char="•"/>
              <a:defRPr/>
            </a:pPr>
            <a:r>
              <a:rPr kumimoji="1" lang="ko-KR" altLang="en-US" sz="800" dirty="0" smtClean="0">
                <a:solidFill>
                  <a:schemeClr val="bg1"/>
                </a:solidFill>
                <a:latin typeface="+mn-ea"/>
              </a:rPr>
              <a:t>뷰티포인트로만 </a:t>
            </a:r>
            <a:r>
              <a:rPr kumimoji="1" lang="ko-KR" altLang="en-US" sz="800" dirty="0">
                <a:solidFill>
                  <a:schemeClr val="bg1"/>
                </a:solidFill>
                <a:latin typeface="+mn-ea"/>
              </a:rPr>
              <a:t>결제 가능한 제품이 포함된 주문 케이스 </a:t>
            </a:r>
            <a:r>
              <a:rPr kumimoji="1" lang="ko-KR" altLang="en-US" sz="800" dirty="0" smtClean="0">
                <a:solidFill>
                  <a:schemeClr val="bg1"/>
                </a:solidFill>
                <a:latin typeface="+mn-ea"/>
              </a:rPr>
              <a:t>추가</a:t>
            </a:r>
            <a:endParaRPr kumimoji="1" lang="en-US" altLang="ko-KR" sz="800" dirty="0">
              <a:solidFill>
                <a:schemeClr val="bg1"/>
              </a:solidFill>
              <a:latin typeface="+mn-ea"/>
            </a:endParaRPr>
          </a:p>
        </p:txBody>
      </p:sp>
    </p:spTree>
    <p:extLst>
      <p:ext uri="{BB962C8B-B14F-4D97-AF65-F5344CB8AC3E}">
        <p14:creationId xmlns:p14="http://schemas.microsoft.com/office/powerpoint/2010/main" val="424266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결제</a:t>
            </a:r>
          </a:p>
        </p:txBody>
      </p:sp>
      <p:sp>
        <p:nvSpPr>
          <p:cNvPr id="6" name="부제목 5"/>
          <p:cNvSpPr>
            <a:spLocks noGrp="1"/>
          </p:cNvSpPr>
          <p:nvPr>
            <p:ph type="subTitle" idx="1"/>
          </p:nvPr>
        </p:nvSpPr>
        <p:spPr/>
        <p:txBody>
          <a:bodyPr/>
          <a:lstStyle/>
          <a:p>
            <a:r>
              <a:rPr lang="en-US" altLang="ko-KR" dirty="0" smtClean="0"/>
              <a:t>IN_PC_ORD_01_01</a:t>
            </a:r>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3653719704"/>
              </p:ext>
            </p:extLst>
          </p:nvPr>
        </p:nvGraphicFramePr>
        <p:xfrm>
          <a:off x="9000565" y="44624"/>
          <a:ext cx="3152540" cy="480046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10</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품절 시 </a:t>
                      </a:r>
                      <a:r>
                        <a:rPr kumimoji="0" lang="ko-KR" altLang="en-US" sz="800" b="1" i="0" u="none" strike="noStrike" kern="1200" cap="none" spc="0" normalizeH="0" baseline="0" noProof="0" dirty="0" err="1" smtClean="0">
                          <a:ln>
                            <a:noFill/>
                          </a:ln>
                          <a:solidFill>
                            <a:schemeClr val="tx1"/>
                          </a:solidFill>
                          <a:effectLst/>
                          <a:uLnTx/>
                          <a:uFillTx/>
                          <a:latin typeface="+mn-lt"/>
                          <a:ea typeface="+mn-ea"/>
                          <a:cs typeface="+mn-cs"/>
                          <a:sym typeface="Wingdings 2" pitchFamily="18" charset="2"/>
                        </a:rPr>
                        <a:t>환불계좌</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 </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indent="-85725" algn="l" defTabSz="844083" rtl="0" eaLnBrk="1" fontAlgn="auto" latinLnBrk="1" hangingPunct="1">
                        <a:lnSpc>
                          <a:spcPts val="1200"/>
                        </a:lnSpc>
                        <a:spcBef>
                          <a:spcPts val="0"/>
                        </a:spcBef>
                        <a:spcAft>
                          <a:spcPts val="0"/>
                        </a:spcAft>
                        <a:buClrTx/>
                        <a:buSzTx/>
                        <a:buFont typeface="Arial" panose="020B0604020202020204" pitchFamily="34" charset="0"/>
                        <a:buChar char="•"/>
                        <a:tabLst/>
                        <a:defRPr/>
                      </a:pPr>
                      <a:r>
                        <a:rPr kumimoji="0" lang="ko-KR" altLang="en-US"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무통장 입금 선택 시 출력되는 영역</a:t>
                      </a:r>
                      <a:endParaRPr kumimoji="0" lang="en-US" altLang="ko-KR" sz="800" b="0"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10-1. </a:t>
                      </a:r>
                      <a:r>
                        <a:rPr kumimoji="0" lang="ko-KR" altLang="en-US"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은행</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등록된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환불계좌</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정보가 없을 시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default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선택</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Select list: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농협은행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국민은행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우리은행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신한은행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기업은행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경남은행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광주은행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대구은행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부산은행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새마을금고</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수협은행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우체국</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전북은행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KEB</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하나은행</a:t>
                      </a:r>
                      <a:endParaRPr kumimoji="0" lang="en-US" altLang="ko-KR" sz="8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10-2.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계좌번호</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숫자만 입력 가능</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숫자 외 문자 입력 시도 시 반응 없도록 구현</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10-3. </a:t>
                      </a:r>
                      <a:r>
                        <a:rPr kumimoji="1" lang="ko-KR" altLang="en-US" sz="800" b="1"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예금주명</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주문자명</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입력과 동일</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a:t>
                      </a:r>
                    </a:p>
                    <a:p>
                      <a:pPr marL="171450" marR="0" lvl="0" indent="-85725" algn="l" defTabSz="914400" rtl="0" eaLnBrk="0" fontAlgn="base" latinLnBrk="1" hangingPunct="0">
                        <a:lnSpc>
                          <a:spcPts val="1200"/>
                        </a:lnSpc>
                        <a:spcBef>
                          <a:spcPct val="20000"/>
                        </a:spcBef>
                        <a:spcAft>
                          <a:spcPct val="0"/>
                        </a:spcAft>
                        <a:buClrTx/>
                        <a:buSzTx/>
                        <a:buFontTx/>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단</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글자 수 제한은 없음</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10-4.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약관</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클릭</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약관 창 호출</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(as-is</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와 동일</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10-5.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취소</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85725" marR="0" lvl="0" indent="-85725" algn="l" defTabSz="914400" rtl="0" eaLnBrk="0" fontAlgn="base" latinLnBrk="1" hangingPunct="0">
                        <a:lnSpc>
                          <a:spcPts val="12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클릭</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조회모드로</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변경</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10-6. </a:t>
                      </a:r>
                      <a:r>
                        <a:rPr kumimoji="1" lang="ko-KR" altLang="en-US" sz="800" b="1"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계좌인증</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계좌번호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예금주명</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중 입력 누락된 정보가 있을 시 버튼 비활성화</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은행</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계좌번호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예금주명</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모두 입력 시 버튼 활성화</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비활성화 버튼 클릭 시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alert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으로 오류 메시지 출력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활성화 버튼 클릭 시 계좌 인증 실행</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계좌인증이</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정상적으로 완료되었을 시 완료 메시지 출력하고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조회모드로</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전환</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인증 후 정보 변경</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삭제 시 다시 버튼 출력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92075" marR="0" lvl="0" indent="-92075" algn="l" defTabSz="914400" rtl="0" eaLnBrk="0" fontAlgn="base" latinLnBrk="1" hangingPunct="0">
                        <a:lnSpc>
                          <a:spcPts val="1200"/>
                        </a:lnSpc>
                        <a:spcBef>
                          <a:spcPct val="20000"/>
                        </a:spcBef>
                        <a:spcAft>
                          <a:spcPct val="0"/>
                        </a:spcAft>
                        <a:buClrTx/>
                        <a:buSzTx/>
                        <a:buFont typeface="Arial" panose="020B0604020202020204" pitchFamily="34" charset="0"/>
                        <a:buChar char="•"/>
                        <a:tabLst>
                          <a:tab pos="85725" algn="l"/>
                        </a:tabLst>
                        <a:defRPr/>
                      </a:pP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계좌인증</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실패 시 실패 메시지 출력</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000"/>
                        </a:lnSpc>
                        <a:spcBef>
                          <a:spcPct val="20000"/>
                        </a:spcBef>
                        <a:spcAft>
                          <a:spcPct val="0"/>
                        </a:spcAft>
                        <a:buClrTx/>
                        <a:buSzTx/>
                        <a:buFontTx/>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10-7.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변경</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85725" marR="0" lvl="0" indent="-85725" algn="l" defTabSz="914400" rtl="0" eaLnBrk="0" fontAlgn="base" latinLnBrk="1" hangingPunct="0">
                        <a:lnSpc>
                          <a:spcPts val="1000"/>
                        </a:lnSpc>
                        <a:spcBef>
                          <a:spcPct val="20000"/>
                        </a:spcBef>
                        <a:spcAft>
                          <a:spcPct val="0"/>
                        </a:spcAft>
                        <a:buClrTx/>
                        <a:buSzTx/>
                        <a:buFont typeface="Arial" panose="020B0604020202020204" pitchFamily="34" charset="0"/>
                        <a:buChar char="•"/>
                        <a:tabLst/>
                        <a:defRPr/>
                      </a:pP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탭</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편집모드로</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전환</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txBody>
                  <a:tcPr marL="33236" marR="33236" marT="36000" marB="36000"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222382280"/>
                  </a:ext>
                </a:extLst>
              </a:tr>
            </a:tbl>
          </a:graphicData>
        </a:graphic>
      </p:graphicFrame>
      <p:sp>
        <p:nvSpPr>
          <p:cNvPr id="55"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3" name="직사각형 72">
            <a:extLst>
              <a:ext uri="{FF2B5EF4-FFF2-40B4-BE49-F238E27FC236}">
                <a16:creationId xmlns:a16="http://schemas.microsoft.com/office/drawing/2014/main" id="{E651D71B-FF99-47D2-895C-C2F836F03AFC}"/>
              </a:ext>
            </a:extLst>
          </p:cNvPr>
          <p:cNvSpPr/>
          <p:nvPr/>
        </p:nvSpPr>
        <p:spPr>
          <a:xfrm>
            <a:off x="228670" y="2532520"/>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graphicFrame>
        <p:nvGraphicFramePr>
          <p:cNvPr id="75" name="표 74"/>
          <p:cNvGraphicFramePr>
            <a:graphicFrameLocks noGrp="1"/>
          </p:cNvGraphicFramePr>
          <p:nvPr>
            <p:extLst>
              <p:ext uri="{D42A27DB-BD31-4B8C-83A1-F6EECF244321}">
                <p14:modId xmlns:p14="http://schemas.microsoft.com/office/powerpoint/2010/main" val="1993973369"/>
              </p:ext>
            </p:extLst>
          </p:nvPr>
        </p:nvGraphicFramePr>
        <p:xfrm>
          <a:off x="162361" y="916198"/>
          <a:ext cx="6147933" cy="1846773"/>
        </p:xfrm>
        <a:graphic>
          <a:graphicData uri="http://schemas.openxmlformats.org/drawingml/2006/table">
            <a:tbl>
              <a:tblPr firstRow="1" bandRow="1">
                <a:tableStyleId>{2D5ABB26-0587-4C30-8999-92F81FD0307C}</a:tableStyleId>
              </a:tblPr>
              <a:tblGrid>
                <a:gridCol w="963669">
                  <a:extLst>
                    <a:ext uri="{9D8B030D-6E8A-4147-A177-3AD203B41FA5}">
                      <a16:colId xmlns:a16="http://schemas.microsoft.com/office/drawing/2014/main" val="2374827670"/>
                    </a:ext>
                  </a:extLst>
                </a:gridCol>
                <a:gridCol w="1299712">
                  <a:extLst>
                    <a:ext uri="{9D8B030D-6E8A-4147-A177-3AD203B41FA5}">
                      <a16:colId xmlns:a16="http://schemas.microsoft.com/office/drawing/2014/main" val="2445753076"/>
                    </a:ext>
                  </a:extLst>
                </a:gridCol>
                <a:gridCol w="3884552">
                  <a:extLst>
                    <a:ext uri="{9D8B030D-6E8A-4147-A177-3AD203B41FA5}">
                      <a16:colId xmlns:a16="http://schemas.microsoft.com/office/drawing/2014/main" val="3757955423"/>
                    </a:ext>
                  </a:extLst>
                </a:gridCol>
              </a:tblGrid>
              <a:tr h="355723">
                <a:tc gridSpan="3">
                  <a:txBody>
                    <a:bodyPr/>
                    <a:lstStyle/>
                    <a:p>
                      <a:r>
                        <a:rPr lang="ko-KR" altLang="en-US" sz="800" b="1" dirty="0" smtClean="0">
                          <a:latin typeface="+mn-ea"/>
                        </a:rPr>
                        <a:t>품절 시 </a:t>
                      </a:r>
                      <a:r>
                        <a:rPr lang="ko-KR" altLang="en-US" sz="800" b="1" dirty="0" err="1" smtClean="0">
                          <a:latin typeface="+mn-ea"/>
                        </a:rPr>
                        <a:t>환불계좌</a:t>
                      </a:r>
                      <a:r>
                        <a:rPr lang="ko-KR" altLang="en-US" sz="800" b="1" dirty="0" smtClean="0">
                          <a:latin typeface="+mn-ea"/>
                        </a:rPr>
                        <a:t> </a:t>
                      </a:r>
                      <a:endParaRPr lang="ko-KR" altLang="en-US" sz="800" b="1" dirty="0">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2647274951"/>
                  </a:ext>
                </a:extLst>
              </a:tr>
              <a:tr h="42550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93968"/>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2335424"/>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128858"/>
                  </a:ext>
                </a:extLst>
              </a:tr>
              <a:tr h="334025">
                <a:tc gridSpan="3">
                  <a:txBody>
                    <a:bodyPr/>
                    <a:lstStyle/>
                    <a:p>
                      <a:pPr lvl="0" indent="177800"/>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개인정보 수집</a:t>
                      </a:r>
                      <a:r>
                        <a:rPr lang="en-US" altLang="ko-KR" sz="800" dirty="0" smtClean="0">
                          <a:latin typeface="+mn-ea"/>
                        </a:rPr>
                        <a:t>/</a:t>
                      </a:r>
                      <a:r>
                        <a:rPr lang="ko-KR" altLang="en-US" sz="800" dirty="0" err="1" smtClean="0">
                          <a:latin typeface="+mn-ea"/>
                        </a:rPr>
                        <a:t>이용동의</a:t>
                      </a:r>
                      <a:r>
                        <a:rPr lang="en-US" altLang="ko-KR" sz="800" dirty="0" smtClean="0">
                          <a:latin typeface="+mn-ea"/>
                        </a:rPr>
                        <a:t>(</a:t>
                      </a:r>
                      <a:r>
                        <a:rPr lang="ko-KR" altLang="en-US" sz="800" dirty="0" err="1" smtClean="0">
                          <a:latin typeface="+mn-ea"/>
                        </a:rPr>
                        <a:t>환불계좌</a:t>
                      </a:r>
                      <a:r>
                        <a:rPr lang="en-US" altLang="ko-KR" sz="800" dirty="0" smtClean="0">
                          <a:latin typeface="+mn-ea"/>
                        </a:rPr>
                        <a:t>) </a:t>
                      </a:r>
                      <a:r>
                        <a:rPr lang="ko-KR" altLang="en-US" sz="800" u="sng" dirty="0" smtClean="0">
                          <a:solidFill>
                            <a:prstClr val="black"/>
                          </a:solidFill>
                          <a:latin typeface="맑은 고딕" panose="020B0503020000020004" pitchFamily="50" charset="-127"/>
                        </a:rPr>
                        <a:t>자세히 보기</a:t>
                      </a:r>
                      <a:r>
                        <a:rPr lang="en-US" altLang="ko-KR" sz="800" u="sng" dirty="0" smtClean="0">
                          <a:solidFill>
                            <a:prstClr val="black"/>
                          </a:solidFill>
                          <a:latin typeface="맑은 고딕" panose="020B0503020000020004" pitchFamily="50" charset="-127"/>
                        </a:rPr>
                        <a:t>&gt;</a:t>
                      </a:r>
                      <a:endParaRPr lang="ko-KR" altLang="en-US" sz="800" u="sng" dirty="0">
                        <a:solidFill>
                          <a:prstClr val="black"/>
                        </a:solidFill>
                        <a:latin typeface="맑은 고딕" panose="020B0503020000020004" pitchFamily="50" charset="-127"/>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extLst>
                  <a:ext uri="{0D108BD9-81ED-4DB2-BD59-A6C34878D82A}">
                    <a16:rowId xmlns:a16="http://schemas.microsoft.com/office/drawing/2014/main" val="1888529448"/>
                  </a:ext>
                </a:extLst>
              </a:tr>
            </a:tbl>
          </a:graphicData>
        </a:graphic>
      </p:graphicFrame>
      <p:graphicFrame>
        <p:nvGraphicFramePr>
          <p:cNvPr id="76" name="표 75"/>
          <p:cNvGraphicFramePr>
            <a:graphicFrameLocks noGrp="1"/>
          </p:cNvGraphicFramePr>
          <p:nvPr>
            <p:extLst>
              <p:ext uri="{D42A27DB-BD31-4B8C-83A1-F6EECF244321}">
                <p14:modId xmlns:p14="http://schemas.microsoft.com/office/powerpoint/2010/main" val="3323630272"/>
              </p:ext>
            </p:extLst>
          </p:nvPr>
        </p:nvGraphicFramePr>
        <p:xfrm>
          <a:off x="1204328" y="1327049"/>
          <a:ext cx="2010957" cy="286013"/>
        </p:xfrm>
        <a:graphic>
          <a:graphicData uri="http://schemas.openxmlformats.org/drawingml/2006/table">
            <a:tbl>
              <a:tblPr firstRow="1" bandRow="1">
                <a:tableStyleId>{2D5ABB26-0587-4C30-8999-92F81FD0307C}</a:tableStyleId>
              </a:tblPr>
              <a:tblGrid>
                <a:gridCol w="1626501">
                  <a:extLst>
                    <a:ext uri="{9D8B030D-6E8A-4147-A177-3AD203B41FA5}">
                      <a16:colId xmlns:a16="http://schemas.microsoft.com/office/drawing/2014/main" val="977931440"/>
                    </a:ext>
                  </a:extLst>
                </a:gridCol>
                <a:gridCol w="384456">
                  <a:extLst>
                    <a:ext uri="{9D8B030D-6E8A-4147-A177-3AD203B41FA5}">
                      <a16:colId xmlns:a16="http://schemas.microsoft.com/office/drawing/2014/main" val="2490038426"/>
                    </a:ext>
                  </a:extLst>
                </a:gridCol>
              </a:tblGrid>
              <a:tr h="286013">
                <a:tc>
                  <a:txBody>
                    <a:bodyPr/>
                    <a:lstStyle/>
                    <a:p>
                      <a:pPr marL="0" algn="l" defTabSz="914400" rtl="0" eaLnBrk="1" latinLnBrk="1" hangingPunct="1"/>
                      <a:r>
                        <a:rPr lang="ko-KR" altLang="en-US" sz="800" kern="1200" dirty="0" smtClean="0">
                          <a:solidFill>
                            <a:schemeClr val="tx1"/>
                          </a:solidFill>
                          <a:latin typeface="+mn-ea"/>
                          <a:ea typeface="+mn-ea"/>
                          <a:cs typeface="+mn-cs"/>
                        </a:rPr>
                        <a:t>선택</a:t>
                      </a:r>
                      <a:endParaRPr lang="ko-KR" altLang="en-US" sz="8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77" name="표 76"/>
          <p:cNvGraphicFramePr>
            <a:graphicFrameLocks noGrp="1"/>
          </p:cNvGraphicFramePr>
          <p:nvPr>
            <p:extLst>
              <p:ext uri="{D42A27DB-BD31-4B8C-83A1-F6EECF244321}">
                <p14:modId xmlns:p14="http://schemas.microsoft.com/office/powerpoint/2010/main" val="3754409858"/>
              </p:ext>
            </p:extLst>
          </p:nvPr>
        </p:nvGraphicFramePr>
        <p:xfrm>
          <a:off x="1204328" y="1731250"/>
          <a:ext cx="2010957" cy="273514"/>
        </p:xfrm>
        <a:graphic>
          <a:graphicData uri="http://schemas.openxmlformats.org/drawingml/2006/table">
            <a:tbl>
              <a:tblPr firstRow="1" bandRow="1">
                <a:tableStyleId>{2D5ABB26-0587-4C30-8999-92F81FD0307C}</a:tableStyleId>
              </a:tblPr>
              <a:tblGrid>
                <a:gridCol w="2010957">
                  <a:extLst>
                    <a:ext uri="{9D8B030D-6E8A-4147-A177-3AD203B41FA5}">
                      <a16:colId xmlns:a16="http://schemas.microsoft.com/office/drawing/2014/main" val="977931440"/>
                    </a:ext>
                  </a:extLst>
                </a:gridCol>
              </a:tblGrid>
              <a:tr h="273514">
                <a:tc>
                  <a:txBody>
                    <a:bodyPr/>
                    <a:lstStyle/>
                    <a:p>
                      <a:pPr marL="0" algn="l" defTabSz="914400" rtl="0" eaLnBrk="1" latinLnBrk="1" hangingPunct="1"/>
                      <a:r>
                        <a:rPr lang="en-US" altLang="ko-KR" sz="800" kern="1200" dirty="0" smtClean="0">
                          <a:solidFill>
                            <a:schemeClr val="bg1">
                              <a:lumMod val="75000"/>
                            </a:schemeClr>
                          </a:solidFill>
                          <a:latin typeface="+mn-ea"/>
                          <a:ea typeface="+mn-ea"/>
                          <a:cs typeface="+mn-cs"/>
                        </a:rPr>
                        <a:t>‘-’</a:t>
                      </a:r>
                      <a:r>
                        <a:rPr lang="ko-KR" altLang="en-US" sz="800" kern="1200" dirty="0" smtClean="0">
                          <a:solidFill>
                            <a:schemeClr val="bg1">
                              <a:lumMod val="75000"/>
                            </a:schemeClr>
                          </a:solidFill>
                          <a:latin typeface="+mn-ea"/>
                          <a:ea typeface="+mn-ea"/>
                          <a:cs typeface="+mn-cs"/>
                        </a:rPr>
                        <a:t>제외하고 입력</a:t>
                      </a:r>
                      <a:endParaRPr lang="ko-KR" altLang="en-US" sz="800" kern="1200" dirty="0">
                        <a:solidFill>
                          <a:schemeClr val="bg1">
                            <a:lumMod val="75000"/>
                          </a:schemeClr>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78" name="표 77"/>
          <p:cNvGraphicFramePr>
            <a:graphicFrameLocks noGrp="1"/>
          </p:cNvGraphicFramePr>
          <p:nvPr>
            <p:extLst>
              <p:ext uri="{D42A27DB-BD31-4B8C-83A1-F6EECF244321}">
                <p14:modId xmlns:p14="http://schemas.microsoft.com/office/powerpoint/2010/main" val="3616111360"/>
              </p:ext>
            </p:extLst>
          </p:nvPr>
        </p:nvGraphicFramePr>
        <p:xfrm>
          <a:off x="1204327" y="2112796"/>
          <a:ext cx="2010957" cy="273514"/>
        </p:xfrm>
        <a:graphic>
          <a:graphicData uri="http://schemas.openxmlformats.org/drawingml/2006/table">
            <a:tbl>
              <a:tblPr firstRow="1" bandRow="1">
                <a:tableStyleId>{2D5ABB26-0587-4C30-8999-92F81FD0307C}</a:tableStyleId>
              </a:tblPr>
              <a:tblGrid>
                <a:gridCol w="2010957">
                  <a:extLst>
                    <a:ext uri="{9D8B030D-6E8A-4147-A177-3AD203B41FA5}">
                      <a16:colId xmlns:a16="http://schemas.microsoft.com/office/drawing/2014/main" val="977931440"/>
                    </a:ext>
                  </a:extLst>
                </a:gridCol>
              </a:tblGrid>
              <a:tr h="273514">
                <a:tc>
                  <a:txBody>
                    <a:bodyPr/>
                    <a:lstStyle/>
                    <a:p>
                      <a:pPr marL="0" algn="l" defTabSz="914400" rtl="0" eaLnBrk="1" latinLnBrk="1" hangingPunct="1"/>
                      <a:endParaRPr lang="ko-KR" altLang="en-US" sz="800" kern="1200" dirty="0">
                        <a:solidFill>
                          <a:schemeClr val="bg1">
                            <a:lumMod val="75000"/>
                          </a:schemeClr>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sp>
        <p:nvSpPr>
          <p:cNvPr id="81" name="Oval 611">
            <a:extLst>
              <a:ext uri="{FF2B5EF4-FFF2-40B4-BE49-F238E27FC236}">
                <a16:creationId xmlns:a16="http://schemas.microsoft.com/office/drawing/2014/main" id="{8A3723C9-7A64-4677-9B95-EBFFA02C0DC4}"/>
              </a:ext>
            </a:extLst>
          </p:cNvPr>
          <p:cNvSpPr>
            <a:spLocks noChangeArrowheads="1"/>
          </p:cNvSpPr>
          <p:nvPr/>
        </p:nvSpPr>
        <p:spPr bwMode="auto">
          <a:xfrm>
            <a:off x="911448" y="126463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10-1</a:t>
            </a:r>
            <a:endParaRPr lang="en-US" altLang="ko-KR" sz="800" b="1" kern="0" dirty="0">
              <a:solidFill>
                <a:sysClr val="window" lastClr="FFFFFF"/>
              </a:solidFill>
              <a:latin typeface="맑은 고딕"/>
              <a:ea typeface="맑은 고딕"/>
            </a:endParaRPr>
          </a:p>
        </p:txBody>
      </p:sp>
      <p:sp>
        <p:nvSpPr>
          <p:cNvPr id="84" name="Button">
            <a:extLst>
              <a:ext uri="{FF2B5EF4-FFF2-40B4-BE49-F238E27FC236}">
                <a16:creationId xmlns:a16="http://schemas.microsoft.com/office/drawing/2014/main" id="{0B50D06C-82E3-4B5D-A60E-0FEAE2474059}"/>
              </a:ext>
            </a:extLst>
          </p:cNvPr>
          <p:cNvSpPr/>
          <p:nvPr/>
        </p:nvSpPr>
        <p:spPr>
          <a:xfrm>
            <a:off x="5689814" y="1018611"/>
            <a:ext cx="585135" cy="195867"/>
          </a:xfrm>
          <a:prstGeom prst="rect">
            <a:avLst/>
          </a:prstGeom>
          <a:solidFill>
            <a:schemeClr val="bg1">
              <a:lumMod val="85000"/>
            </a:schemeClr>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err="1" smtClean="0">
                <a:solidFill>
                  <a:schemeClr val="tx1">
                    <a:lumMod val="50000"/>
                    <a:lumOff val="50000"/>
                  </a:schemeClr>
                </a:solidFill>
              </a:rPr>
              <a:t>계좌인증</a:t>
            </a:r>
            <a:endParaRPr lang="ko-KR" altLang="en-US" sz="700" dirty="0">
              <a:solidFill>
                <a:schemeClr val="tx1">
                  <a:lumMod val="50000"/>
                  <a:lumOff val="50000"/>
                </a:schemeClr>
              </a:solidFill>
            </a:endParaRPr>
          </a:p>
        </p:txBody>
      </p:sp>
      <p:sp>
        <p:nvSpPr>
          <p:cNvPr id="86" name="Oval 611">
            <a:extLst>
              <a:ext uri="{FF2B5EF4-FFF2-40B4-BE49-F238E27FC236}">
                <a16:creationId xmlns:a16="http://schemas.microsoft.com/office/drawing/2014/main" id="{8A3723C9-7A64-4677-9B95-EBFFA02C0DC4}"/>
              </a:ext>
            </a:extLst>
          </p:cNvPr>
          <p:cNvSpPr>
            <a:spLocks noChangeArrowheads="1"/>
          </p:cNvSpPr>
          <p:nvPr/>
        </p:nvSpPr>
        <p:spPr bwMode="auto">
          <a:xfrm>
            <a:off x="920050" y="163627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10-2</a:t>
            </a:r>
            <a:endParaRPr lang="en-US" altLang="ko-KR" sz="800" b="1" kern="0" dirty="0">
              <a:solidFill>
                <a:sysClr val="window" lastClr="FFFFFF"/>
              </a:solidFill>
              <a:latin typeface="맑은 고딕"/>
              <a:ea typeface="맑은 고딕"/>
            </a:endParaRPr>
          </a:p>
        </p:txBody>
      </p:sp>
      <p:sp>
        <p:nvSpPr>
          <p:cNvPr id="92" name="Oval 611">
            <a:extLst>
              <a:ext uri="{FF2B5EF4-FFF2-40B4-BE49-F238E27FC236}">
                <a16:creationId xmlns:a16="http://schemas.microsoft.com/office/drawing/2014/main" id="{8A3723C9-7A64-4677-9B95-EBFFA02C0DC4}"/>
              </a:ext>
            </a:extLst>
          </p:cNvPr>
          <p:cNvSpPr>
            <a:spLocks noChangeArrowheads="1"/>
          </p:cNvSpPr>
          <p:nvPr/>
        </p:nvSpPr>
        <p:spPr bwMode="auto">
          <a:xfrm>
            <a:off x="928652" y="206830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10-3</a:t>
            </a:r>
            <a:endParaRPr lang="en-US" altLang="ko-KR" sz="800" b="1" kern="0" dirty="0">
              <a:solidFill>
                <a:sysClr val="window" lastClr="FFFFFF"/>
              </a:solidFill>
              <a:latin typeface="맑은 고딕"/>
              <a:ea typeface="맑은 고딕"/>
            </a:endParaRPr>
          </a:p>
        </p:txBody>
      </p:sp>
      <p:sp>
        <p:nvSpPr>
          <p:cNvPr id="105" name="직사각형 104"/>
          <p:cNvSpPr/>
          <p:nvPr/>
        </p:nvSpPr>
        <p:spPr>
          <a:xfrm>
            <a:off x="123679" y="979062"/>
            <a:ext cx="6245113" cy="182615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106" name="직사각형 105"/>
          <p:cNvSpPr/>
          <p:nvPr/>
        </p:nvSpPr>
        <p:spPr>
          <a:xfrm>
            <a:off x="123678" y="840543"/>
            <a:ext cx="1492585" cy="139745"/>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rgbClr val="0070C0"/>
                </a:solidFill>
              </a:rPr>
              <a:t>Default</a:t>
            </a:r>
            <a:endParaRPr lang="ko-KR" altLang="en-US" sz="800" dirty="0">
              <a:solidFill>
                <a:srgbClr val="0070C0"/>
              </a:solidFill>
            </a:endParaRPr>
          </a:p>
        </p:txBody>
      </p:sp>
      <p:sp>
        <p:nvSpPr>
          <p:cNvPr id="83" name="Oval 611">
            <a:extLst>
              <a:ext uri="{FF2B5EF4-FFF2-40B4-BE49-F238E27FC236}">
                <a16:creationId xmlns:a16="http://schemas.microsoft.com/office/drawing/2014/main" id="{8A3723C9-7A64-4677-9B95-EBFFA02C0DC4}"/>
              </a:ext>
            </a:extLst>
          </p:cNvPr>
          <p:cNvSpPr>
            <a:spLocks noChangeArrowheads="1"/>
          </p:cNvSpPr>
          <p:nvPr/>
        </p:nvSpPr>
        <p:spPr bwMode="auto">
          <a:xfrm>
            <a:off x="54360" y="68542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sp>
        <p:nvSpPr>
          <p:cNvPr id="122" name="Oval 611">
            <a:extLst>
              <a:ext uri="{FF2B5EF4-FFF2-40B4-BE49-F238E27FC236}">
                <a16:creationId xmlns:a16="http://schemas.microsoft.com/office/drawing/2014/main" id="{8A3723C9-7A64-4677-9B95-EBFFA02C0DC4}"/>
              </a:ext>
            </a:extLst>
          </p:cNvPr>
          <p:cNvSpPr>
            <a:spLocks noChangeArrowheads="1"/>
          </p:cNvSpPr>
          <p:nvPr/>
        </p:nvSpPr>
        <p:spPr bwMode="auto">
          <a:xfrm>
            <a:off x="2351608" y="23816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10-4</a:t>
            </a:r>
            <a:endParaRPr lang="en-US" altLang="ko-KR" sz="800" b="1" kern="0" dirty="0">
              <a:solidFill>
                <a:sysClr val="window" lastClr="FFFFFF"/>
              </a:solidFill>
              <a:latin typeface="맑은 고딕"/>
              <a:ea typeface="맑은 고딕"/>
            </a:endParaRPr>
          </a:p>
        </p:txBody>
      </p:sp>
      <p:sp>
        <p:nvSpPr>
          <p:cNvPr id="56" name="직사각형 55"/>
          <p:cNvSpPr/>
          <p:nvPr/>
        </p:nvSpPr>
        <p:spPr>
          <a:xfrm>
            <a:off x="9964311" y="-17253"/>
            <a:ext cx="2219539" cy="93345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tx1"/>
                </a:solidFill>
              </a:rPr>
              <a:t>V0.71 240416</a:t>
            </a:r>
          </a:p>
          <a:p>
            <a:pPr marL="92075" indent="-92075">
              <a:buFont typeface="Arial" panose="020B0604020202020204" pitchFamily="34" charset="0"/>
              <a:buChar char="•"/>
            </a:pPr>
            <a:r>
              <a:rPr lang="ko-KR" altLang="en-US" sz="800" dirty="0" smtClean="0">
                <a:solidFill>
                  <a:schemeClr val="tx1"/>
                </a:solidFill>
              </a:rPr>
              <a:t>결제수단 무통장입금 선택 시 품절 시 </a:t>
            </a:r>
            <a:r>
              <a:rPr lang="ko-KR" altLang="en-US" sz="800" dirty="0" err="1" smtClean="0">
                <a:solidFill>
                  <a:schemeClr val="tx1"/>
                </a:solidFill>
              </a:rPr>
              <a:t>환불계좌</a:t>
            </a:r>
            <a:r>
              <a:rPr lang="ko-KR" altLang="en-US" sz="800" dirty="0" smtClean="0">
                <a:solidFill>
                  <a:schemeClr val="tx1"/>
                </a:solidFill>
              </a:rPr>
              <a:t> 등록 필수로 변경</a:t>
            </a:r>
            <a:r>
              <a:rPr lang="en-US" altLang="ko-KR" sz="800" dirty="0" smtClean="0">
                <a:solidFill>
                  <a:schemeClr val="tx1"/>
                </a:solidFill>
              </a:rPr>
              <a:t>(0412 </a:t>
            </a:r>
            <a:r>
              <a:rPr lang="ko-KR" altLang="en-US" sz="800" dirty="0" err="1" smtClean="0">
                <a:solidFill>
                  <a:schemeClr val="tx1"/>
                </a:solidFill>
              </a:rPr>
              <a:t>주소희님</a:t>
            </a:r>
            <a:r>
              <a:rPr lang="ko-KR" altLang="en-US" sz="800" dirty="0" smtClean="0">
                <a:solidFill>
                  <a:schemeClr val="tx1"/>
                </a:solidFill>
              </a:rPr>
              <a:t> 확인</a:t>
            </a:r>
            <a:r>
              <a:rPr lang="en-US" altLang="ko-KR" sz="800" dirty="0" smtClean="0">
                <a:solidFill>
                  <a:schemeClr val="tx1"/>
                </a:solidFill>
              </a:rPr>
              <a:t>)</a:t>
            </a:r>
          </a:p>
          <a:p>
            <a:pPr marL="92075" indent="-92075">
              <a:buFont typeface="Arial" panose="020B0604020202020204" pitchFamily="34" charset="0"/>
              <a:buChar char="•"/>
            </a:pPr>
            <a:r>
              <a:rPr lang="ko-KR" altLang="en-US" sz="800" dirty="0" smtClean="0">
                <a:solidFill>
                  <a:schemeClr val="tx1"/>
                </a:solidFill>
              </a:rPr>
              <a:t>환불 계좌 인증 버튼 저장 버튼으로 변경하고 클릭 시 인증</a:t>
            </a:r>
            <a:r>
              <a:rPr lang="en-US" altLang="ko-KR" sz="800" dirty="0" smtClean="0">
                <a:solidFill>
                  <a:schemeClr val="tx1"/>
                </a:solidFill>
              </a:rPr>
              <a:t>+</a:t>
            </a:r>
            <a:r>
              <a:rPr lang="ko-KR" altLang="en-US" sz="800" dirty="0" smtClean="0">
                <a:solidFill>
                  <a:schemeClr val="tx1"/>
                </a:solidFill>
              </a:rPr>
              <a:t>저장 기능이 실행되도록 변경</a:t>
            </a:r>
            <a:endParaRPr lang="en-US" altLang="ko-KR" sz="800" dirty="0" smtClean="0">
              <a:solidFill>
                <a:schemeClr val="tx1"/>
              </a:solidFill>
            </a:endParaRPr>
          </a:p>
        </p:txBody>
      </p:sp>
      <p:grpSp>
        <p:nvGrpSpPr>
          <p:cNvPr id="66" name="그룹 65"/>
          <p:cNvGrpSpPr/>
          <p:nvPr/>
        </p:nvGrpSpPr>
        <p:grpSpPr>
          <a:xfrm>
            <a:off x="6444150" y="779620"/>
            <a:ext cx="2480237" cy="2428863"/>
            <a:chOff x="6444150" y="1448576"/>
            <a:chExt cx="2480237" cy="2428863"/>
          </a:xfrm>
        </p:grpSpPr>
        <p:sp>
          <p:nvSpPr>
            <p:cNvPr id="67" name="직사각형 66"/>
            <p:cNvSpPr/>
            <p:nvPr/>
          </p:nvSpPr>
          <p:spPr>
            <a:xfrm>
              <a:off x="6456040" y="1448576"/>
              <a:ext cx="2465561" cy="201622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46EEB4C6-4320-49C2-A99E-4CC859BC2CBD}"/>
                </a:ext>
              </a:extLst>
            </p:cNvPr>
            <p:cNvSpPr txBox="1"/>
            <p:nvPr/>
          </p:nvSpPr>
          <p:spPr>
            <a:xfrm>
              <a:off x="6452776" y="1510097"/>
              <a:ext cx="595035" cy="215444"/>
            </a:xfrm>
            <a:prstGeom prst="rect">
              <a:avLst/>
            </a:prstGeom>
            <a:noFill/>
          </p:spPr>
          <p:txBody>
            <a:bodyPr wrap="none" rtlCol="0">
              <a:spAutoFit/>
            </a:bodyPr>
            <a:lstStyle/>
            <a:p>
              <a:r>
                <a:rPr lang="ko-KR" altLang="en-US" sz="800" b="1" dirty="0" smtClean="0">
                  <a:latin typeface="+mn-ea"/>
                </a:rPr>
                <a:t>결제금액</a:t>
              </a:r>
              <a:endParaRPr lang="ko-KR" altLang="en-US" sz="800" b="1" dirty="0">
                <a:latin typeface="+mn-ea"/>
              </a:endParaRPr>
            </a:p>
          </p:txBody>
        </p:sp>
        <p:sp>
          <p:nvSpPr>
            <p:cNvPr id="70" name="모서리가 둥근 직사각형 265">
              <a:extLst>
                <a:ext uri="{FF2B5EF4-FFF2-40B4-BE49-F238E27FC236}">
                  <a16:creationId xmlns:a16="http://schemas.microsoft.com/office/drawing/2014/main" id="{31616FFB-3FF0-C846-C1A8-366204588010}"/>
                </a:ext>
              </a:extLst>
            </p:cNvPr>
            <p:cNvSpPr/>
            <p:nvPr/>
          </p:nvSpPr>
          <p:spPr>
            <a:xfrm>
              <a:off x="6444150" y="3460553"/>
              <a:ext cx="2480237" cy="416886"/>
            </a:xfrm>
            <a:prstGeom prst="roundRect">
              <a:avLst>
                <a:gd name="adj" fmla="val 0"/>
              </a:avLst>
            </a:prstGeom>
            <a:solidFill>
              <a:srgbClr val="00BC7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solidFill>
                    <a:schemeClr val="bg1"/>
                  </a:solidFill>
                </a:rPr>
                <a:t>59,000</a:t>
              </a:r>
              <a:r>
                <a:rPr lang="ko-KR" altLang="en-US" sz="800" b="1" dirty="0" smtClean="0">
                  <a:solidFill>
                    <a:schemeClr val="bg1"/>
                  </a:solidFill>
                </a:rPr>
                <a:t>원 결제</a:t>
              </a:r>
              <a:endParaRPr lang="ko-KR" altLang="en-US" sz="800" b="1" dirty="0">
                <a:solidFill>
                  <a:schemeClr val="bg1"/>
                </a:solidFill>
              </a:endParaRPr>
            </a:p>
          </p:txBody>
        </p:sp>
        <p:sp>
          <p:nvSpPr>
            <p:cNvPr id="71" name="직사각형 70"/>
            <p:cNvSpPr/>
            <p:nvPr/>
          </p:nvSpPr>
          <p:spPr>
            <a:xfrm>
              <a:off x="6473948" y="1713249"/>
              <a:ext cx="2438266" cy="17473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2">
                      <a:lumMod val="50000"/>
                    </a:schemeClr>
                  </a:solidFill>
                </a:rPr>
                <a:t>생략</a:t>
              </a:r>
              <a:endParaRPr lang="ko-KR" altLang="en-US" sz="1200" dirty="0">
                <a:solidFill>
                  <a:schemeClr val="bg2">
                    <a:lumMod val="50000"/>
                  </a:schemeClr>
                </a:solidFill>
              </a:endParaRPr>
            </a:p>
          </p:txBody>
        </p:sp>
      </p:grpSp>
      <p:sp>
        <p:nvSpPr>
          <p:cNvPr id="49" name="직사각형 48">
            <a:extLst>
              <a:ext uri="{FF2B5EF4-FFF2-40B4-BE49-F238E27FC236}">
                <a16:creationId xmlns:a16="http://schemas.microsoft.com/office/drawing/2014/main" id="{E651D71B-FF99-47D2-895C-C2F836F03AFC}"/>
              </a:ext>
            </a:extLst>
          </p:cNvPr>
          <p:cNvSpPr/>
          <p:nvPr/>
        </p:nvSpPr>
        <p:spPr>
          <a:xfrm>
            <a:off x="237064" y="6154771"/>
            <a:ext cx="139967" cy="13781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800" dirty="0">
              <a:solidFill>
                <a:schemeClr val="tx1">
                  <a:lumMod val="75000"/>
                  <a:lumOff val="25000"/>
                </a:schemeClr>
              </a:solidFill>
              <a:latin typeface="+mn-ea"/>
            </a:endParaRPr>
          </a:p>
        </p:txBody>
      </p:sp>
      <p:graphicFrame>
        <p:nvGraphicFramePr>
          <p:cNvPr id="50" name="표 49"/>
          <p:cNvGraphicFramePr>
            <a:graphicFrameLocks noGrp="1"/>
          </p:cNvGraphicFramePr>
          <p:nvPr>
            <p:extLst>
              <p:ext uri="{D42A27DB-BD31-4B8C-83A1-F6EECF244321}">
                <p14:modId xmlns:p14="http://schemas.microsoft.com/office/powerpoint/2010/main" val="1183936796"/>
              </p:ext>
            </p:extLst>
          </p:nvPr>
        </p:nvGraphicFramePr>
        <p:xfrm>
          <a:off x="162361" y="4547974"/>
          <a:ext cx="6147933" cy="1846773"/>
        </p:xfrm>
        <a:graphic>
          <a:graphicData uri="http://schemas.openxmlformats.org/drawingml/2006/table">
            <a:tbl>
              <a:tblPr firstRow="1" bandRow="1">
                <a:tableStyleId>{2D5ABB26-0587-4C30-8999-92F81FD0307C}</a:tableStyleId>
              </a:tblPr>
              <a:tblGrid>
                <a:gridCol w="963669">
                  <a:extLst>
                    <a:ext uri="{9D8B030D-6E8A-4147-A177-3AD203B41FA5}">
                      <a16:colId xmlns:a16="http://schemas.microsoft.com/office/drawing/2014/main" val="2374827670"/>
                    </a:ext>
                  </a:extLst>
                </a:gridCol>
                <a:gridCol w="1299712">
                  <a:extLst>
                    <a:ext uri="{9D8B030D-6E8A-4147-A177-3AD203B41FA5}">
                      <a16:colId xmlns:a16="http://schemas.microsoft.com/office/drawing/2014/main" val="2445753076"/>
                    </a:ext>
                  </a:extLst>
                </a:gridCol>
                <a:gridCol w="3884552">
                  <a:extLst>
                    <a:ext uri="{9D8B030D-6E8A-4147-A177-3AD203B41FA5}">
                      <a16:colId xmlns:a16="http://schemas.microsoft.com/office/drawing/2014/main" val="3757955423"/>
                    </a:ext>
                  </a:extLst>
                </a:gridCol>
              </a:tblGrid>
              <a:tr h="355723">
                <a:tc gridSpan="3">
                  <a:txBody>
                    <a:bodyPr/>
                    <a:lstStyle/>
                    <a:p>
                      <a:r>
                        <a:rPr lang="ko-KR" altLang="en-US" sz="800" b="1" dirty="0" smtClean="0">
                          <a:latin typeface="+mn-ea"/>
                        </a:rPr>
                        <a:t>품절 시 </a:t>
                      </a:r>
                      <a:r>
                        <a:rPr lang="ko-KR" altLang="en-US" sz="800" b="1" dirty="0" err="1" smtClean="0">
                          <a:latin typeface="+mn-ea"/>
                        </a:rPr>
                        <a:t>환불계좌</a:t>
                      </a:r>
                      <a:r>
                        <a:rPr lang="ko-KR" altLang="en-US" sz="800" b="1" dirty="0" smtClean="0">
                          <a:latin typeface="+mn-ea"/>
                        </a:rPr>
                        <a:t> </a:t>
                      </a:r>
                      <a:endParaRPr lang="ko-KR" altLang="en-US" sz="800" b="1" dirty="0">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2647274951"/>
                  </a:ext>
                </a:extLst>
              </a:tr>
              <a:tr h="42550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93968"/>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2335424"/>
                  </a:ext>
                </a:extLst>
              </a:tr>
              <a:tr h="33402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r>
                        <a:rPr lang="en-US" altLang="ko-KR" sz="800" baseline="30000" dirty="0" smtClean="0">
                          <a:solidFill>
                            <a:srgbClr val="C83732"/>
                          </a:solidFill>
                          <a:latin typeface="Segoe UI Symbol" panose="020B0502040204020203" pitchFamily="34" charset="0"/>
                          <a:ea typeface="Segoe UI Symbol" panose="020B0502040204020203" pitchFamily="34" charset="0"/>
                        </a:rPr>
                        <a:t>⚫</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128858"/>
                  </a:ext>
                </a:extLst>
              </a:tr>
              <a:tr h="334025">
                <a:tc gridSpan="3">
                  <a:txBody>
                    <a:bodyPr/>
                    <a:lstStyle/>
                    <a:p>
                      <a:pPr marL="0" indent="177800"/>
                      <a:r>
                        <a:rPr lang="en-US" altLang="ko-KR" sz="800" dirty="0" smtClean="0">
                          <a:latin typeface="+mn-ea"/>
                        </a:rPr>
                        <a:t>[</a:t>
                      </a:r>
                      <a:r>
                        <a:rPr lang="ko-KR" altLang="en-US" sz="800" dirty="0" smtClean="0">
                          <a:latin typeface="+mn-ea"/>
                        </a:rPr>
                        <a:t>필수</a:t>
                      </a:r>
                      <a:r>
                        <a:rPr lang="en-US" altLang="ko-KR" sz="800" dirty="0" smtClean="0">
                          <a:latin typeface="+mn-ea"/>
                        </a:rPr>
                        <a:t>] </a:t>
                      </a:r>
                      <a:r>
                        <a:rPr lang="ko-KR" altLang="en-US" sz="800" dirty="0" smtClean="0">
                          <a:latin typeface="+mn-ea"/>
                        </a:rPr>
                        <a:t>개인정보 수집</a:t>
                      </a:r>
                      <a:r>
                        <a:rPr lang="en-US" altLang="ko-KR" sz="800" dirty="0" smtClean="0">
                          <a:latin typeface="+mn-ea"/>
                        </a:rPr>
                        <a:t>/</a:t>
                      </a:r>
                      <a:r>
                        <a:rPr lang="ko-KR" altLang="en-US" sz="800" dirty="0" err="1" smtClean="0">
                          <a:latin typeface="+mn-ea"/>
                        </a:rPr>
                        <a:t>이용동의</a:t>
                      </a:r>
                      <a:r>
                        <a:rPr lang="en-US" altLang="ko-KR" sz="800" dirty="0" smtClean="0">
                          <a:latin typeface="+mn-ea"/>
                        </a:rPr>
                        <a:t>(</a:t>
                      </a:r>
                      <a:r>
                        <a:rPr lang="ko-KR" altLang="en-US" sz="800" dirty="0" err="1" smtClean="0">
                          <a:latin typeface="+mn-ea"/>
                        </a:rPr>
                        <a:t>환불계좌</a:t>
                      </a:r>
                      <a:r>
                        <a:rPr lang="en-US" altLang="ko-KR" sz="800" dirty="0" smtClean="0">
                          <a:latin typeface="+mn-ea"/>
                        </a:rPr>
                        <a:t>)</a:t>
                      </a:r>
                      <a:endParaRPr lang="ko-KR" altLang="en-US" sz="800" dirty="0">
                        <a:latin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a:p>
                  </a:txBody>
                  <a:tcPr/>
                </a:tc>
                <a:extLst>
                  <a:ext uri="{0D108BD9-81ED-4DB2-BD59-A6C34878D82A}">
                    <a16:rowId xmlns:a16="http://schemas.microsoft.com/office/drawing/2014/main" val="1888529448"/>
                  </a:ext>
                </a:extLst>
              </a:tr>
            </a:tbl>
          </a:graphicData>
        </a:graphic>
      </p:graphicFrame>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911448" y="48964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10-1</a:t>
            </a:r>
            <a:endParaRPr lang="en-US" altLang="ko-KR" sz="800" b="1" kern="0" dirty="0">
              <a:solidFill>
                <a:sysClr val="window" lastClr="FFFFFF"/>
              </a:solidFill>
              <a:latin typeface="맑은 고딕"/>
              <a:ea typeface="맑은 고딕"/>
            </a:endParaRPr>
          </a:p>
        </p:txBody>
      </p:sp>
      <p:sp>
        <p:nvSpPr>
          <p:cNvPr id="52" name="Button">
            <a:extLst>
              <a:ext uri="{FF2B5EF4-FFF2-40B4-BE49-F238E27FC236}">
                <a16:creationId xmlns:a16="http://schemas.microsoft.com/office/drawing/2014/main" id="{0B50D06C-82E3-4B5D-A60E-0FEAE2474059}"/>
              </a:ext>
            </a:extLst>
          </p:cNvPr>
          <p:cNvSpPr/>
          <p:nvPr/>
        </p:nvSpPr>
        <p:spPr>
          <a:xfrm>
            <a:off x="5689814" y="4650387"/>
            <a:ext cx="585135" cy="204469"/>
          </a:xfrm>
          <a:prstGeom prst="rect">
            <a:avLst/>
          </a:prstGeom>
          <a:solidFill>
            <a:schemeClr val="tx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smtClean="0">
                <a:solidFill>
                  <a:schemeClr val="bg1"/>
                </a:solidFill>
              </a:rPr>
              <a:t>계좌인증</a:t>
            </a:r>
            <a:endParaRPr lang="ko-KR" altLang="en-US" sz="700" dirty="0">
              <a:solidFill>
                <a:schemeClr val="bg1"/>
              </a:solidFill>
            </a:endParaRPr>
          </a:p>
        </p:txBody>
      </p:sp>
      <p:sp>
        <p:nvSpPr>
          <p:cNvPr id="53" name="Oval 611">
            <a:extLst>
              <a:ext uri="{FF2B5EF4-FFF2-40B4-BE49-F238E27FC236}">
                <a16:creationId xmlns:a16="http://schemas.microsoft.com/office/drawing/2014/main" id="{8A3723C9-7A64-4677-9B95-EBFFA02C0DC4}"/>
              </a:ext>
            </a:extLst>
          </p:cNvPr>
          <p:cNvSpPr>
            <a:spLocks noChangeArrowheads="1"/>
          </p:cNvSpPr>
          <p:nvPr/>
        </p:nvSpPr>
        <p:spPr bwMode="auto">
          <a:xfrm>
            <a:off x="920050" y="526805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10-2</a:t>
            </a:r>
            <a:endParaRPr lang="en-US" altLang="ko-KR" sz="800" b="1" kern="0" dirty="0">
              <a:solidFill>
                <a:sysClr val="window" lastClr="FFFFFF"/>
              </a:solidFill>
              <a:latin typeface="맑은 고딕"/>
              <a:ea typeface="맑은 고딕"/>
            </a:endParaRPr>
          </a:p>
        </p:txBody>
      </p:sp>
      <p:sp>
        <p:nvSpPr>
          <p:cNvPr id="54" name="Oval 611">
            <a:extLst>
              <a:ext uri="{FF2B5EF4-FFF2-40B4-BE49-F238E27FC236}">
                <a16:creationId xmlns:a16="http://schemas.microsoft.com/office/drawing/2014/main" id="{8A3723C9-7A64-4677-9B95-EBFFA02C0DC4}"/>
              </a:ext>
            </a:extLst>
          </p:cNvPr>
          <p:cNvSpPr>
            <a:spLocks noChangeArrowheads="1"/>
          </p:cNvSpPr>
          <p:nvPr/>
        </p:nvSpPr>
        <p:spPr bwMode="auto">
          <a:xfrm>
            <a:off x="928652" y="570007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10-3</a:t>
            </a:r>
            <a:endParaRPr lang="en-US" altLang="ko-KR" sz="800" b="1" kern="0" dirty="0">
              <a:solidFill>
                <a:sysClr val="window" lastClr="FFFFFF"/>
              </a:solidFill>
              <a:latin typeface="맑은 고딕"/>
              <a:ea typeface="맑은 고딕"/>
            </a:endParaRPr>
          </a:p>
        </p:txBody>
      </p:sp>
      <p:sp>
        <p:nvSpPr>
          <p:cNvPr id="57" name="직사각형 56"/>
          <p:cNvSpPr/>
          <p:nvPr/>
        </p:nvSpPr>
        <p:spPr>
          <a:xfrm>
            <a:off x="123679" y="4602214"/>
            <a:ext cx="6224703" cy="182615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58" name="직사각형 57"/>
          <p:cNvSpPr/>
          <p:nvPr/>
        </p:nvSpPr>
        <p:spPr>
          <a:xfrm>
            <a:off x="123678" y="4472319"/>
            <a:ext cx="1579834" cy="144604"/>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rgbClr val="0070C0"/>
                </a:solidFill>
              </a:rPr>
              <a:t>계좌인증</a:t>
            </a:r>
            <a:r>
              <a:rPr lang="ko-KR" altLang="en-US" sz="800" dirty="0">
                <a:solidFill>
                  <a:srgbClr val="0070C0"/>
                </a:solidFill>
              </a:rPr>
              <a:t> 후</a:t>
            </a:r>
            <a:r>
              <a:rPr lang="en-US" altLang="ko-KR" sz="800" dirty="0">
                <a:solidFill>
                  <a:srgbClr val="0070C0"/>
                </a:solidFill>
              </a:rPr>
              <a:t>_</a:t>
            </a:r>
            <a:r>
              <a:rPr lang="ko-KR" altLang="en-US" sz="800" dirty="0" err="1">
                <a:solidFill>
                  <a:srgbClr val="0070C0"/>
                </a:solidFill>
              </a:rPr>
              <a:t>편집모드</a:t>
            </a:r>
            <a:endParaRPr lang="ko-KR" altLang="en-US" sz="800" dirty="0">
              <a:solidFill>
                <a:srgbClr val="0070C0"/>
              </a:solidFill>
            </a:endParaRPr>
          </a:p>
        </p:txBody>
      </p:sp>
      <p:sp>
        <p:nvSpPr>
          <p:cNvPr id="60" name="Oval 611">
            <a:extLst>
              <a:ext uri="{FF2B5EF4-FFF2-40B4-BE49-F238E27FC236}">
                <a16:creationId xmlns:a16="http://schemas.microsoft.com/office/drawing/2014/main" id="{8A3723C9-7A64-4677-9B95-EBFFA02C0DC4}"/>
              </a:ext>
            </a:extLst>
          </p:cNvPr>
          <p:cNvSpPr>
            <a:spLocks noChangeArrowheads="1"/>
          </p:cNvSpPr>
          <p:nvPr/>
        </p:nvSpPr>
        <p:spPr bwMode="auto">
          <a:xfrm>
            <a:off x="54360" y="43171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a:t>
            </a:r>
            <a:endParaRPr lang="en-US" altLang="ko-KR" sz="800" b="1" kern="0" dirty="0">
              <a:solidFill>
                <a:sysClr val="window" lastClr="FFFFFF"/>
              </a:solidFill>
              <a:latin typeface="맑은 고딕"/>
              <a:ea typeface="맑은 고딕"/>
            </a:endParaRPr>
          </a:p>
        </p:txBody>
      </p:sp>
      <p:graphicFrame>
        <p:nvGraphicFramePr>
          <p:cNvPr id="61" name="표 60"/>
          <p:cNvGraphicFramePr>
            <a:graphicFrameLocks noGrp="1"/>
          </p:cNvGraphicFramePr>
          <p:nvPr>
            <p:extLst>
              <p:ext uri="{D42A27DB-BD31-4B8C-83A1-F6EECF244321}">
                <p14:modId xmlns:p14="http://schemas.microsoft.com/office/powerpoint/2010/main" val="3249787271"/>
              </p:ext>
            </p:extLst>
          </p:nvPr>
        </p:nvGraphicFramePr>
        <p:xfrm>
          <a:off x="1199457" y="4958825"/>
          <a:ext cx="2010957" cy="286013"/>
        </p:xfrm>
        <a:graphic>
          <a:graphicData uri="http://schemas.openxmlformats.org/drawingml/2006/table">
            <a:tbl>
              <a:tblPr firstRow="1" bandRow="1">
                <a:tableStyleId>{2D5ABB26-0587-4C30-8999-92F81FD0307C}</a:tableStyleId>
              </a:tblPr>
              <a:tblGrid>
                <a:gridCol w="1626501">
                  <a:extLst>
                    <a:ext uri="{9D8B030D-6E8A-4147-A177-3AD203B41FA5}">
                      <a16:colId xmlns:a16="http://schemas.microsoft.com/office/drawing/2014/main" val="977931440"/>
                    </a:ext>
                  </a:extLst>
                </a:gridCol>
                <a:gridCol w="384456">
                  <a:extLst>
                    <a:ext uri="{9D8B030D-6E8A-4147-A177-3AD203B41FA5}">
                      <a16:colId xmlns:a16="http://schemas.microsoft.com/office/drawing/2014/main" val="2490038426"/>
                    </a:ext>
                  </a:extLst>
                </a:gridCol>
              </a:tblGrid>
              <a:tr h="286013">
                <a:tc>
                  <a:txBody>
                    <a:bodyPr/>
                    <a:lstStyle/>
                    <a:p>
                      <a:pPr marL="0" algn="l" defTabSz="914400" rtl="0" eaLnBrk="1" latinLnBrk="1" hangingPunct="1"/>
                      <a:r>
                        <a:rPr lang="ko-KR" altLang="en-US" sz="800" dirty="0" smtClean="0"/>
                        <a:t>국민은행</a:t>
                      </a:r>
                      <a:endParaRPr lang="ko-KR" altLang="en-US" sz="8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latin typeface="Segoe UI Symbol" panose="020B0502040204020203" pitchFamily="34" charset="0"/>
                          <a:ea typeface="Segoe UI Symbol" panose="020B0502040204020203" pitchFamily="34" charset="0"/>
                        </a:rPr>
                        <a:t></a:t>
                      </a:r>
                      <a:endParaRPr lang="en-US" altLang="ko-KR" sz="800" kern="1200" dirty="0" smtClean="0">
                        <a:solidFill>
                          <a:schemeClr val="tx1"/>
                        </a:solidFill>
                        <a:latin typeface="굴림" panose="020B0600000101010101" pitchFamily="50" charset="-127"/>
                        <a:ea typeface="굴림" panose="020B0600000101010101" pitchFamily="50" charset="-127"/>
                        <a:cs typeface="+mn-cs"/>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1596898768"/>
              </p:ext>
            </p:extLst>
          </p:nvPr>
        </p:nvGraphicFramePr>
        <p:xfrm>
          <a:off x="1199457" y="5363026"/>
          <a:ext cx="2010957" cy="273514"/>
        </p:xfrm>
        <a:graphic>
          <a:graphicData uri="http://schemas.openxmlformats.org/drawingml/2006/table">
            <a:tbl>
              <a:tblPr firstRow="1" bandRow="1">
                <a:tableStyleId>{2D5ABB26-0587-4C30-8999-92F81FD0307C}</a:tableStyleId>
              </a:tblPr>
              <a:tblGrid>
                <a:gridCol w="2010957">
                  <a:extLst>
                    <a:ext uri="{9D8B030D-6E8A-4147-A177-3AD203B41FA5}">
                      <a16:colId xmlns:a16="http://schemas.microsoft.com/office/drawing/2014/main" val="977931440"/>
                    </a:ext>
                  </a:extLst>
                </a:gridCol>
              </a:tblGrid>
              <a:tr h="273514">
                <a:tc>
                  <a:txBody>
                    <a:bodyPr/>
                    <a:lstStyle/>
                    <a:p>
                      <a:pPr marL="0" algn="l" defTabSz="914400" rtl="0" eaLnBrk="1" latinLnBrk="1" hangingPunct="1"/>
                      <a:r>
                        <a:rPr lang="en-US" altLang="ko-KR" sz="800" dirty="0" smtClean="0"/>
                        <a:t>00000000000</a:t>
                      </a:r>
                      <a:endParaRPr lang="ko-KR" altLang="en-US" sz="800" kern="1200" dirty="0">
                        <a:solidFill>
                          <a:schemeClr val="bg1">
                            <a:lumMod val="75000"/>
                          </a:schemeClr>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4193966943"/>
              </p:ext>
            </p:extLst>
          </p:nvPr>
        </p:nvGraphicFramePr>
        <p:xfrm>
          <a:off x="1199456" y="5744572"/>
          <a:ext cx="2010957" cy="273514"/>
        </p:xfrm>
        <a:graphic>
          <a:graphicData uri="http://schemas.openxmlformats.org/drawingml/2006/table">
            <a:tbl>
              <a:tblPr firstRow="1" bandRow="1">
                <a:tableStyleId>{2D5ABB26-0587-4C30-8999-92F81FD0307C}</a:tableStyleId>
              </a:tblPr>
              <a:tblGrid>
                <a:gridCol w="2010957">
                  <a:extLst>
                    <a:ext uri="{9D8B030D-6E8A-4147-A177-3AD203B41FA5}">
                      <a16:colId xmlns:a16="http://schemas.microsoft.com/office/drawing/2014/main" val="977931440"/>
                    </a:ext>
                  </a:extLst>
                </a:gridCol>
              </a:tblGrid>
              <a:tr h="27351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홍길동</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79924"/>
                  </a:ext>
                </a:extLst>
              </a:tr>
            </a:tbl>
          </a:graphicData>
        </a:graphic>
      </p:graphicFrame>
      <p:sp>
        <p:nvSpPr>
          <p:cNvPr id="64" name="Oval 611">
            <a:extLst>
              <a:ext uri="{FF2B5EF4-FFF2-40B4-BE49-F238E27FC236}">
                <a16:creationId xmlns:a16="http://schemas.microsoft.com/office/drawing/2014/main" id="{8A3723C9-7A64-4677-9B95-EBFFA02C0DC4}"/>
              </a:ext>
            </a:extLst>
          </p:cNvPr>
          <p:cNvSpPr>
            <a:spLocks noChangeArrowheads="1"/>
          </p:cNvSpPr>
          <p:nvPr/>
        </p:nvSpPr>
        <p:spPr bwMode="auto">
          <a:xfrm>
            <a:off x="2351608" y="601273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10-4</a:t>
            </a:r>
            <a:endParaRPr lang="en-US" altLang="ko-KR" sz="800" b="1" kern="0" dirty="0">
              <a:solidFill>
                <a:sysClr val="window" lastClr="FFFFFF"/>
              </a:solidFill>
              <a:latin typeface="맑은 고딕"/>
              <a:ea typeface="맑은 고딕"/>
            </a:endParaRPr>
          </a:p>
        </p:txBody>
      </p:sp>
      <p:sp>
        <p:nvSpPr>
          <p:cNvPr id="72" name="직사각형 71"/>
          <p:cNvSpPr/>
          <p:nvPr/>
        </p:nvSpPr>
        <p:spPr>
          <a:xfrm>
            <a:off x="9972461" y="158712"/>
            <a:ext cx="2219539" cy="770047"/>
          </a:xfrm>
          <a:prstGeom prst="rect">
            <a:avLst/>
          </a:prstGeom>
          <a:solidFill>
            <a:srgbClr val="D82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800" b="1" dirty="0" smtClean="0">
                <a:solidFill>
                  <a:schemeClr val="bg1"/>
                </a:solidFill>
              </a:rPr>
              <a:t>V0.74 240520</a:t>
            </a:r>
          </a:p>
          <a:p>
            <a:pPr marL="92075" indent="-92075">
              <a:buFont typeface="Arial" panose="020B0604020202020204" pitchFamily="34" charset="0"/>
              <a:buChar char="•"/>
            </a:pPr>
            <a:r>
              <a:rPr lang="ko-KR" altLang="en-US" sz="800" dirty="0" smtClean="0">
                <a:solidFill>
                  <a:schemeClr val="bg1"/>
                </a:solidFill>
              </a:rPr>
              <a:t>품절 시 </a:t>
            </a:r>
            <a:r>
              <a:rPr lang="ko-KR" altLang="en-US" sz="800" dirty="0" err="1" smtClean="0">
                <a:solidFill>
                  <a:schemeClr val="bg1"/>
                </a:solidFill>
              </a:rPr>
              <a:t>환불계좌</a:t>
            </a:r>
            <a:r>
              <a:rPr lang="ko-KR" altLang="en-US" sz="800" dirty="0" smtClean="0">
                <a:solidFill>
                  <a:schemeClr val="bg1"/>
                </a:solidFill>
              </a:rPr>
              <a:t>  내 정보에 저장하지 않음</a:t>
            </a:r>
            <a:r>
              <a:rPr lang="en-US" altLang="ko-KR" sz="800" dirty="0" smtClean="0">
                <a:solidFill>
                  <a:schemeClr val="bg1"/>
                </a:solidFill>
              </a:rPr>
              <a:t>(0516 </a:t>
            </a:r>
            <a:r>
              <a:rPr lang="ko-KR" altLang="en-US" sz="800" dirty="0" err="1" smtClean="0">
                <a:solidFill>
                  <a:schemeClr val="bg1"/>
                </a:solidFill>
              </a:rPr>
              <a:t>주소희님</a:t>
            </a:r>
            <a:r>
              <a:rPr lang="ko-KR" altLang="en-US" sz="800" dirty="0" smtClean="0">
                <a:solidFill>
                  <a:schemeClr val="bg1"/>
                </a:solidFill>
              </a:rPr>
              <a:t> 확인</a:t>
            </a:r>
            <a:r>
              <a:rPr lang="en-US" altLang="ko-KR" sz="800" dirty="0" smtClean="0">
                <a:solidFill>
                  <a:schemeClr val="bg1"/>
                </a:solidFill>
              </a:rPr>
              <a:t>)</a:t>
            </a:r>
          </a:p>
        </p:txBody>
      </p:sp>
      <p:sp>
        <p:nvSpPr>
          <p:cNvPr id="74" name="Button">
            <a:extLst>
              <a:ext uri="{FF2B5EF4-FFF2-40B4-BE49-F238E27FC236}">
                <a16:creationId xmlns:a16="http://schemas.microsoft.com/office/drawing/2014/main" id="{0B50D06C-82E3-4B5D-A60E-0FEAE2474059}"/>
              </a:ext>
            </a:extLst>
          </p:cNvPr>
          <p:cNvSpPr/>
          <p:nvPr/>
        </p:nvSpPr>
        <p:spPr>
          <a:xfrm>
            <a:off x="5203480" y="4650386"/>
            <a:ext cx="424227" cy="204469"/>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취소</a:t>
            </a:r>
            <a:endParaRPr lang="ko-KR" altLang="en-US" sz="700" dirty="0">
              <a:solidFill>
                <a:schemeClr val="tx1"/>
              </a:solidFill>
            </a:endParaRPr>
          </a:p>
        </p:txBody>
      </p:sp>
      <p:graphicFrame>
        <p:nvGraphicFramePr>
          <p:cNvPr id="79" name="표 78"/>
          <p:cNvGraphicFramePr>
            <a:graphicFrameLocks noGrp="1"/>
          </p:cNvGraphicFramePr>
          <p:nvPr>
            <p:extLst>
              <p:ext uri="{D42A27DB-BD31-4B8C-83A1-F6EECF244321}">
                <p14:modId xmlns:p14="http://schemas.microsoft.com/office/powerpoint/2010/main" val="3975293828"/>
              </p:ext>
            </p:extLst>
          </p:nvPr>
        </p:nvGraphicFramePr>
        <p:xfrm>
          <a:off x="150848" y="3114946"/>
          <a:ext cx="6192784" cy="1045781"/>
        </p:xfrm>
        <a:graphic>
          <a:graphicData uri="http://schemas.openxmlformats.org/drawingml/2006/table">
            <a:tbl>
              <a:tblPr firstRow="1" bandRow="1">
                <a:tableStyleId>{2D5ABB26-0587-4C30-8999-92F81FD0307C}</a:tableStyleId>
              </a:tblPr>
              <a:tblGrid>
                <a:gridCol w="970700">
                  <a:extLst>
                    <a:ext uri="{9D8B030D-6E8A-4147-A177-3AD203B41FA5}">
                      <a16:colId xmlns:a16="http://schemas.microsoft.com/office/drawing/2014/main" val="2374827670"/>
                    </a:ext>
                  </a:extLst>
                </a:gridCol>
                <a:gridCol w="1309194">
                  <a:extLst>
                    <a:ext uri="{9D8B030D-6E8A-4147-A177-3AD203B41FA5}">
                      <a16:colId xmlns:a16="http://schemas.microsoft.com/office/drawing/2014/main" val="2445753076"/>
                    </a:ext>
                  </a:extLst>
                </a:gridCol>
                <a:gridCol w="3912890">
                  <a:extLst>
                    <a:ext uri="{9D8B030D-6E8A-4147-A177-3AD203B41FA5}">
                      <a16:colId xmlns:a16="http://schemas.microsoft.com/office/drawing/2014/main" val="3757955423"/>
                    </a:ext>
                  </a:extLst>
                </a:gridCol>
              </a:tblGrid>
              <a:tr h="289235">
                <a:tc gridSpan="3">
                  <a:txBody>
                    <a:bodyPr/>
                    <a:lstStyle/>
                    <a:p>
                      <a:r>
                        <a:rPr lang="ko-KR" altLang="en-US" sz="800" b="1" dirty="0" smtClean="0">
                          <a:latin typeface="+mn-ea"/>
                        </a:rPr>
                        <a:t>품절 시 </a:t>
                      </a:r>
                      <a:r>
                        <a:rPr lang="ko-KR" altLang="en-US" sz="800" b="1" dirty="0" err="1" smtClean="0">
                          <a:latin typeface="+mn-ea"/>
                        </a:rPr>
                        <a:t>환불계좌</a:t>
                      </a:r>
                      <a:r>
                        <a:rPr lang="ko-KR" altLang="en-US" sz="800" b="1" dirty="0" smtClean="0">
                          <a:latin typeface="+mn-ea"/>
                        </a:rPr>
                        <a:t> </a:t>
                      </a:r>
                      <a:endParaRPr lang="ko-KR" altLang="en-US" sz="800" b="1" dirty="0">
                        <a:latin typeface="+mn-ea"/>
                      </a:endParaRPr>
                    </a:p>
                  </a:txBody>
                  <a:tcPr marL="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smtClean="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extLst>
                  <a:ext uri="{0D108BD9-81ED-4DB2-BD59-A6C34878D82A}">
                    <a16:rowId xmlns:a16="http://schemas.microsoft.com/office/drawing/2014/main" val="2647274951"/>
                  </a:ext>
                </a:extLst>
              </a:tr>
              <a:tr h="19433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lumMod val="85000"/>
                              <a:lumOff val="15000"/>
                            </a:schemeClr>
                          </a:solidFill>
                        </a:rPr>
                        <a:t>은행</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국민은행</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93968"/>
                  </a:ext>
                </a:extLst>
              </a:tr>
              <a:tr h="2715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smtClean="0">
                          <a:solidFill>
                            <a:schemeClr val="tx1">
                              <a:lumMod val="85000"/>
                              <a:lumOff val="15000"/>
                            </a:schemeClr>
                          </a:solidFill>
                          <a:latin typeface="+mn-lt"/>
                          <a:ea typeface="+mn-ea"/>
                          <a:cs typeface="+mn-cs"/>
                        </a:rPr>
                        <a:t>계좌번호</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en-US" altLang="ko-KR" sz="800" dirty="0" smtClean="0"/>
                        <a:t>00000000000</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2335424"/>
                  </a:ext>
                </a:extLst>
              </a:tr>
              <a:tr h="27159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u="none" kern="1200" baseline="0" dirty="0" err="1" smtClean="0">
                          <a:solidFill>
                            <a:schemeClr val="tx1"/>
                          </a:solidFill>
                          <a:latin typeface="+mn-ea"/>
                          <a:ea typeface="+mn-ea"/>
                          <a:cs typeface="+mn-cs"/>
                        </a:rPr>
                        <a:t>예금주명</a:t>
                      </a:r>
                      <a:endParaRPr lang="ko-KR" altLang="en-US" sz="800" b="1" u="none" kern="1200" dirty="0" smtClean="0">
                        <a:solidFill>
                          <a:schemeClr val="tx1"/>
                        </a:solidFill>
                        <a:latin typeface="+mn-ea"/>
                        <a:ea typeface="+mn-ea"/>
                        <a:cs typeface="+mn-cs"/>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latinLnBrk="1"/>
                      <a:r>
                        <a:rPr lang="ko-KR" altLang="en-US" sz="800" dirty="0" smtClean="0"/>
                        <a:t>예금주 명</a:t>
                      </a:r>
                      <a:endParaRPr lang="ko-KR" altLang="en-US" sz="8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4128858"/>
                  </a:ext>
                </a:extLst>
              </a:tr>
            </a:tbl>
          </a:graphicData>
        </a:graphic>
      </p:graphicFrame>
      <p:sp>
        <p:nvSpPr>
          <p:cNvPr id="82" name="직사각형 81"/>
          <p:cNvSpPr/>
          <p:nvPr/>
        </p:nvSpPr>
        <p:spPr>
          <a:xfrm>
            <a:off x="136607" y="3129723"/>
            <a:ext cx="6245113" cy="1086032"/>
          </a:xfrm>
          <a:prstGeom prst="rect">
            <a:avLst/>
          </a:prstGeom>
          <a:no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                 </a:t>
            </a:r>
            <a:endParaRPr lang="ko-KR" altLang="en-US" dirty="0"/>
          </a:p>
        </p:txBody>
      </p:sp>
      <p:sp>
        <p:nvSpPr>
          <p:cNvPr id="87" name="직사각형 86"/>
          <p:cNvSpPr/>
          <p:nvPr/>
        </p:nvSpPr>
        <p:spPr>
          <a:xfrm>
            <a:off x="136607" y="2983550"/>
            <a:ext cx="1579834" cy="144604"/>
          </a:xfrm>
          <a:prstGeom prst="rect">
            <a:avLst/>
          </a:prstGeom>
          <a:solidFill>
            <a:schemeClr val="bg1"/>
          </a:solidFill>
          <a:ln w="63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rgbClr val="0070C0"/>
                </a:solidFill>
              </a:rPr>
              <a:t>계좌인증</a:t>
            </a:r>
            <a:r>
              <a:rPr lang="ko-KR" altLang="en-US" sz="800" dirty="0">
                <a:solidFill>
                  <a:srgbClr val="0070C0"/>
                </a:solidFill>
              </a:rPr>
              <a:t> 후</a:t>
            </a:r>
            <a:r>
              <a:rPr lang="en-US" altLang="ko-KR" sz="800" dirty="0" smtClean="0">
                <a:solidFill>
                  <a:srgbClr val="0070C0"/>
                </a:solidFill>
              </a:rPr>
              <a:t>_</a:t>
            </a:r>
            <a:r>
              <a:rPr lang="ko-KR" altLang="en-US" sz="800" dirty="0" err="1" smtClean="0">
                <a:solidFill>
                  <a:srgbClr val="0070C0"/>
                </a:solidFill>
              </a:rPr>
              <a:t>조회모드</a:t>
            </a:r>
            <a:endParaRPr lang="ko-KR" altLang="en-US" sz="800" dirty="0">
              <a:solidFill>
                <a:srgbClr val="0070C0"/>
              </a:solidFill>
            </a:endParaRPr>
          </a:p>
        </p:txBody>
      </p:sp>
      <p:sp>
        <p:nvSpPr>
          <p:cNvPr id="88" name="Button">
            <a:extLst>
              <a:ext uri="{FF2B5EF4-FFF2-40B4-BE49-F238E27FC236}">
                <a16:creationId xmlns:a16="http://schemas.microsoft.com/office/drawing/2014/main" id="{0B50D06C-82E3-4B5D-A60E-0FEAE2474059}"/>
              </a:ext>
            </a:extLst>
          </p:cNvPr>
          <p:cNvSpPr/>
          <p:nvPr/>
        </p:nvSpPr>
        <p:spPr>
          <a:xfrm>
            <a:off x="5914214" y="3175922"/>
            <a:ext cx="424227" cy="195867"/>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smtClean="0">
                <a:solidFill>
                  <a:schemeClr val="tx1"/>
                </a:solidFill>
              </a:rPr>
              <a:t>변경</a:t>
            </a:r>
            <a:endParaRPr lang="ko-KR" altLang="en-US" sz="700" dirty="0">
              <a:solidFill>
                <a:schemeClr val="tx1"/>
              </a:solidFill>
            </a:endParaRPr>
          </a:p>
        </p:txBody>
      </p:sp>
      <p:sp>
        <p:nvSpPr>
          <p:cNvPr id="65" name="Oval 611">
            <a:extLst>
              <a:ext uri="{FF2B5EF4-FFF2-40B4-BE49-F238E27FC236}">
                <a16:creationId xmlns:a16="http://schemas.microsoft.com/office/drawing/2014/main" id="{8A3723C9-7A64-4677-9B95-EBFFA02C0DC4}"/>
              </a:ext>
            </a:extLst>
          </p:cNvPr>
          <p:cNvSpPr>
            <a:spLocks noChangeArrowheads="1"/>
          </p:cNvSpPr>
          <p:nvPr/>
        </p:nvSpPr>
        <p:spPr bwMode="auto">
          <a:xfrm>
            <a:off x="5663976" y="459867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10-6</a:t>
            </a:r>
            <a:endParaRPr lang="en-US" altLang="ko-KR" sz="800" b="1" kern="0" dirty="0">
              <a:solidFill>
                <a:sysClr val="window" lastClr="FFFFFF"/>
              </a:solidFill>
              <a:latin typeface="맑은 고딕"/>
              <a:ea typeface="맑은 고딕"/>
            </a:endParaRPr>
          </a:p>
        </p:txBody>
      </p:sp>
      <p:sp>
        <p:nvSpPr>
          <p:cNvPr id="89" name="Oval 611">
            <a:extLst>
              <a:ext uri="{FF2B5EF4-FFF2-40B4-BE49-F238E27FC236}">
                <a16:creationId xmlns:a16="http://schemas.microsoft.com/office/drawing/2014/main" id="{8A3723C9-7A64-4677-9B95-EBFFA02C0DC4}"/>
              </a:ext>
            </a:extLst>
          </p:cNvPr>
          <p:cNvSpPr>
            <a:spLocks noChangeArrowheads="1"/>
          </p:cNvSpPr>
          <p:nvPr/>
        </p:nvSpPr>
        <p:spPr bwMode="auto">
          <a:xfrm>
            <a:off x="5053003" y="46078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10-5</a:t>
            </a:r>
            <a:endParaRPr lang="en-US" altLang="ko-KR" sz="800" b="1" kern="0" dirty="0">
              <a:solidFill>
                <a:sysClr val="window" lastClr="FFFFFF"/>
              </a:solidFill>
              <a:latin typeface="맑은 고딕"/>
              <a:ea typeface="맑은 고딕"/>
            </a:endParaRPr>
          </a:p>
        </p:txBody>
      </p:sp>
      <p:sp>
        <p:nvSpPr>
          <p:cNvPr id="85" name="Oval 611">
            <a:extLst>
              <a:ext uri="{FF2B5EF4-FFF2-40B4-BE49-F238E27FC236}">
                <a16:creationId xmlns:a16="http://schemas.microsoft.com/office/drawing/2014/main" id="{8A3723C9-7A64-4677-9B95-EBFFA02C0DC4}"/>
              </a:ext>
            </a:extLst>
          </p:cNvPr>
          <p:cNvSpPr>
            <a:spLocks noChangeArrowheads="1"/>
          </p:cNvSpPr>
          <p:nvPr/>
        </p:nvSpPr>
        <p:spPr bwMode="auto">
          <a:xfrm>
            <a:off x="5472182" y="91061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10-6</a:t>
            </a:r>
            <a:endParaRPr lang="en-US" altLang="ko-KR" sz="800" b="1" kern="0" dirty="0">
              <a:solidFill>
                <a:sysClr val="window" lastClr="FFFFFF"/>
              </a:solidFill>
              <a:latin typeface="맑은 고딕"/>
              <a:ea typeface="맑은 고딕"/>
            </a:endParaRPr>
          </a:p>
        </p:txBody>
      </p:sp>
      <p:sp>
        <p:nvSpPr>
          <p:cNvPr id="91" name="Oval 611">
            <a:extLst>
              <a:ext uri="{FF2B5EF4-FFF2-40B4-BE49-F238E27FC236}">
                <a16:creationId xmlns:a16="http://schemas.microsoft.com/office/drawing/2014/main" id="{8A3723C9-7A64-4677-9B95-EBFFA02C0DC4}"/>
              </a:ext>
            </a:extLst>
          </p:cNvPr>
          <p:cNvSpPr>
            <a:spLocks noChangeArrowheads="1"/>
          </p:cNvSpPr>
          <p:nvPr/>
        </p:nvSpPr>
        <p:spPr bwMode="auto">
          <a:xfrm>
            <a:off x="5755775" y="31546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10-7</a:t>
            </a:r>
            <a:endParaRPr lang="en-US" altLang="ko-KR" sz="800" b="1" kern="0" dirty="0">
              <a:solidFill>
                <a:sysClr val="window" lastClr="FFFFFF"/>
              </a:solidFill>
              <a:latin typeface="맑은 고딕"/>
              <a:ea typeface="맑은 고딕"/>
            </a:endParaRPr>
          </a:p>
        </p:txBody>
      </p:sp>
      <p:sp>
        <p:nvSpPr>
          <p:cNvPr id="4" name="직사각형 3"/>
          <p:cNvSpPr/>
          <p:nvPr/>
        </p:nvSpPr>
        <p:spPr>
          <a:xfrm>
            <a:off x="2183690" y="6145361"/>
            <a:ext cx="986167" cy="215444"/>
          </a:xfrm>
          <a:prstGeom prst="rect">
            <a:avLst/>
          </a:prstGeom>
        </p:spPr>
        <p:txBody>
          <a:bodyPr wrap="none">
            <a:spAutoFit/>
          </a:bodyPr>
          <a:lstStyle/>
          <a:p>
            <a:pPr lvl="0" indent="177800"/>
            <a:r>
              <a:rPr lang="ko-KR" altLang="en-US" sz="800" u="sng" dirty="0" smtClean="0">
                <a:solidFill>
                  <a:prstClr val="black"/>
                </a:solidFill>
                <a:latin typeface="맑은 고딕" panose="020B0503020000020004" pitchFamily="50" charset="-127"/>
              </a:rPr>
              <a:t>자세히 보기</a:t>
            </a:r>
            <a:r>
              <a:rPr lang="en-US" altLang="ko-KR" sz="800" u="sng" dirty="0" smtClean="0">
                <a:solidFill>
                  <a:prstClr val="black"/>
                </a:solidFill>
                <a:latin typeface="맑은 고딕" panose="020B0503020000020004" pitchFamily="50" charset="-127"/>
              </a:rPr>
              <a:t>&gt;</a:t>
            </a:r>
            <a:endParaRPr lang="ko-KR" altLang="en-US" sz="800" u="sng" dirty="0">
              <a:solidFill>
                <a:prstClr val="black"/>
              </a:solidFill>
              <a:latin typeface="맑은 고딕" panose="020B0503020000020004" pitchFamily="50" charset="-127"/>
            </a:endParaRPr>
          </a:p>
        </p:txBody>
      </p:sp>
    </p:spTree>
    <p:extLst>
      <p:ext uri="{BB962C8B-B14F-4D97-AF65-F5344CB8AC3E}">
        <p14:creationId xmlns:p14="http://schemas.microsoft.com/office/powerpoint/2010/main" val="256247590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220887</TotalTime>
  <Words>6617</Words>
  <Application>Microsoft Office PowerPoint</Application>
  <PresentationFormat>와이드스크린</PresentationFormat>
  <Paragraphs>1638</Paragraphs>
  <Slides>27</Slides>
  <Notes>3</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27</vt:i4>
      </vt:variant>
    </vt:vector>
  </HeadingPairs>
  <TitlesOfParts>
    <vt:vector size="39" baseType="lpstr">
      <vt:lpstr>color-emoji</vt:lpstr>
      <vt:lpstr>Pretendard</vt:lpstr>
      <vt:lpstr>굴림</vt:lpstr>
      <vt:lpstr>맑은 고딕</vt:lpstr>
      <vt:lpstr>Arial</vt:lpstr>
      <vt:lpstr>Courier New</vt:lpstr>
      <vt:lpstr>Segoe UI</vt:lpstr>
      <vt:lpstr>Segoe UI Symbol</vt:lpstr>
      <vt:lpstr>Webdings</vt:lpstr>
      <vt:lpstr>Wingdings</vt:lpstr>
      <vt:lpstr>Wingdings 2</vt:lpstr>
      <vt:lpstr>Office 테마</vt:lpstr>
      <vt:lpstr>PowerPoint 프레젠테이션</vt:lpstr>
      <vt:lpstr>Version History #1</vt:lpstr>
      <vt:lpstr>결제</vt:lpstr>
      <vt:lpstr>결제</vt:lpstr>
      <vt:lpstr>결제</vt:lpstr>
      <vt:lpstr>결제</vt:lpstr>
      <vt:lpstr>결제</vt:lpstr>
      <vt:lpstr>결제</vt:lpstr>
      <vt:lpstr>결제</vt:lpstr>
      <vt:lpstr>결제</vt:lpstr>
      <vt:lpstr>Alert / Validation Case</vt:lpstr>
      <vt:lpstr>Alert / Validation Case</vt:lpstr>
      <vt:lpstr>안심번호 서비스 안내(신규). 군부대 배송안내, 배송 포장재 안내(신규)</vt:lpstr>
      <vt:lpstr>개인정보 수집/이용동의(환불계좌), 뷰티포인트 혜택 안내</vt:lpstr>
      <vt:lpstr>주소검색</vt:lpstr>
      <vt:lpstr>주소검색</vt:lpstr>
      <vt:lpstr>편의점검색</vt:lpstr>
      <vt:lpstr>배송지목록</vt:lpstr>
      <vt:lpstr>Alert / Validation Case</vt:lpstr>
      <vt:lpstr>배송지정보</vt:lpstr>
      <vt:lpstr>배송지정보</vt:lpstr>
      <vt:lpstr>Alert / Validation Case</vt:lpstr>
      <vt:lpstr>개인정보 수집동의 자세히보기</vt:lpstr>
      <vt:lpstr>주문완료</vt:lpstr>
      <vt:lpstr>주문완료</vt:lpstr>
      <vt:lpstr>주문완료</vt:lpstr>
      <vt:lpstr>주문실패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ELUO</cp:lastModifiedBy>
  <cp:revision>4556</cp:revision>
  <cp:lastPrinted>2022-10-17T06:12:39Z</cp:lastPrinted>
  <dcterms:created xsi:type="dcterms:W3CDTF">2018-04-18T08:51:39Z</dcterms:created>
  <dcterms:modified xsi:type="dcterms:W3CDTF">2024-07-08T00:47:53Z</dcterms:modified>
</cp:coreProperties>
</file>