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1491" r:id="rId4"/>
    <p:sldId id="1492" r:id="rId5"/>
    <p:sldId id="1496" r:id="rId6"/>
    <p:sldId id="1497" r:id="rId7"/>
    <p:sldId id="1498" r:id="rId8"/>
    <p:sldId id="1500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특가 정책" id="{D5BC061C-EC36-4901-9C32-B2A53F4AA4EA}">
          <p14:sldIdLst>
            <p14:sldId id="1491"/>
          </p14:sldIdLst>
        </p14:section>
        <p14:section name="특가_PC" id="{B28BF2AD-DD87-4D34-A571-C227B1EF6FA9}">
          <p14:sldIdLst>
            <p14:sldId id="1492"/>
            <p14:sldId id="1496"/>
            <p14:sldId id="1497"/>
            <p14:sldId id="1498"/>
            <p14:sldId id="1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0000FF"/>
    <a:srgbClr val="87E5B4"/>
    <a:srgbClr val="BDF1D6"/>
    <a:srgbClr val="687379"/>
    <a:srgbClr val="414A4F"/>
    <a:srgbClr val="E0DDD5"/>
    <a:srgbClr val="00BC70"/>
    <a:srgbClr val="004C2D"/>
    <a:srgbClr val="C83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15" autoAdjust="0"/>
    <p:restoredTop sz="96391" autoAdjust="0"/>
  </p:normalViewPr>
  <p:slideViewPr>
    <p:cSldViewPr>
      <p:cViewPr varScale="1">
        <p:scale>
          <a:sx n="83" d="100"/>
          <a:sy n="83" d="100"/>
        </p:scale>
        <p:origin x="1051" y="6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2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 smtClean="0"/>
              <a:t>_PC_</a:t>
            </a:r>
            <a:r>
              <a:rPr lang="ko-KR" altLang="en-US" sz="2800" dirty="0" smtClean="0">
                <a:latin typeface="+mj-ea"/>
              </a:rPr>
              <a:t>특가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2024-05-24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124270"/>
              </p:ext>
            </p:extLst>
          </p:nvPr>
        </p:nvGraphicFramePr>
        <p:xfrm>
          <a:off x="65314" y="410330"/>
          <a:ext cx="5996592" cy="645310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2024-04-06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4/9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피드백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,PMO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 완료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사용채널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화면아이디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누락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63610" y="2348880"/>
            <a:ext cx="419700" cy="26064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0" y="548680"/>
            <a:ext cx="5897008" cy="40760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40016" y="980728"/>
            <a:ext cx="532859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특가 진입 시 </a:t>
            </a:r>
            <a:r>
              <a:rPr lang="ko-KR" altLang="en-US" sz="1000" dirty="0"/>
              <a:t>첫번째 프로모션 리스트 </a:t>
            </a:r>
            <a:r>
              <a:rPr lang="ko-KR" altLang="en-US" sz="1000" dirty="0" smtClean="0"/>
              <a:t>노출</a:t>
            </a:r>
            <a:endParaRPr lang="en-US" altLang="ko-KR" sz="1000" dirty="0" smtClean="0"/>
          </a:p>
          <a:p>
            <a:r>
              <a:rPr lang="ko-KR" altLang="en-US" sz="1000" dirty="0" smtClean="0"/>
              <a:t>(</a:t>
            </a:r>
            <a:r>
              <a:rPr lang="ko-KR" altLang="en-US" sz="1000" dirty="0"/>
              <a:t>제목은 탭으로 구현되고 서브타이틀이 </a:t>
            </a:r>
            <a:r>
              <a:rPr lang="ko-KR" altLang="en-US" sz="1000" dirty="0" err="1"/>
              <a:t>리스트별로</a:t>
            </a:r>
            <a:r>
              <a:rPr lang="ko-KR" altLang="en-US" sz="1000" dirty="0"/>
              <a:t> 노출된다.)</a:t>
            </a:r>
          </a:p>
          <a:p>
            <a:r>
              <a:rPr lang="ko-KR" altLang="en-US" sz="1000" dirty="0"/>
              <a:t>2. 스크롤하면서 </a:t>
            </a:r>
            <a:r>
              <a:rPr lang="ko-KR" altLang="en-US" sz="1000" dirty="0" err="1"/>
              <a:t>앵커위치에</a:t>
            </a:r>
            <a:r>
              <a:rPr lang="ko-KR" altLang="en-US" sz="1000" dirty="0"/>
              <a:t> 따라 탭이 자동으로 선택된다.</a:t>
            </a:r>
          </a:p>
          <a:p>
            <a:r>
              <a:rPr lang="ko-KR" altLang="en-US" sz="1000" dirty="0"/>
              <a:t>3. 특가할인/사은품증정혜택 위치에서는 각각 제품별로 </a:t>
            </a:r>
            <a:r>
              <a:rPr lang="ko-KR" altLang="en-US" sz="1000" dirty="0" err="1"/>
              <a:t>필터링</a:t>
            </a:r>
            <a:r>
              <a:rPr lang="ko-KR" altLang="en-US" sz="1000" dirty="0"/>
              <a:t> 텍스트가 보여진다(증정이 </a:t>
            </a:r>
            <a:r>
              <a:rPr lang="ko-KR" altLang="en-US" sz="1000" dirty="0" err="1"/>
              <a:t>있는경우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증정품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섬네일도</a:t>
            </a:r>
            <a:r>
              <a:rPr lang="ko-KR" altLang="en-US" sz="1000" dirty="0"/>
              <a:t> 보여준다, 필터링텍스트는 </a:t>
            </a:r>
            <a:r>
              <a:rPr lang="ko-KR" altLang="en-US" sz="1000" dirty="0" err="1"/>
              <a:t>자율세팅도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가능하게한다</a:t>
            </a:r>
            <a:r>
              <a:rPr lang="ko-KR" altLang="en-US" sz="1000" dirty="0"/>
              <a:t>.)</a:t>
            </a:r>
          </a:p>
          <a:p>
            <a:endParaRPr lang="ko-KR" altLang="en-US" sz="1000" dirty="0"/>
          </a:p>
          <a:p>
            <a:r>
              <a:rPr lang="ko-KR" altLang="en-US" sz="1000" dirty="0"/>
              <a:t>** 각 프로모션별로 </a:t>
            </a:r>
            <a:r>
              <a:rPr lang="ko-KR" altLang="en-US" sz="1000" dirty="0" err="1"/>
              <a:t>url을</a:t>
            </a:r>
            <a:r>
              <a:rPr lang="ko-KR" altLang="en-US" sz="1000" dirty="0"/>
              <a:t> 딸 수 있어야 한다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디폴트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서브타이틀 밑으로 </a:t>
            </a:r>
            <a:r>
              <a:rPr lang="ko-KR" altLang="en-US" sz="1000" dirty="0" err="1" smtClean="0"/>
              <a:t>카운팅다운</a:t>
            </a:r>
            <a:endParaRPr lang="en-US" altLang="ko-KR" sz="1000" dirty="0" smtClean="0"/>
          </a:p>
          <a:p>
            <a:r>
              <a:rPr lang="ko-KR" altLang="en-US" sz="1000" dirty="0" smtClean="0"/>
              <a:t>증정은 제품에 꽂힌 것만 노출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첫구매는</a:t>
            </a:r>
            <a:r>
              <a:rPr lang="ko-KR" altLang="en-US" sz="1000" dirty="0" smtClean="0"/>
              <a:t> 캠페인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한번에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 최대 이상일 경우 펼침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닫힘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전체 증정 세일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고정</a:t>
            </a:r>
            <a:r>
              <a:rPr lang="en-US" altLang="ko-KR" sz="1000" dirty="0" smtClean="0"/>
              <a:t>)  - </a:t>
            </a:r>
            <a:r>
              <a:rPr lang="ko-KR" altLang="en-US" sz="1000" dirty="0" smtClean="0"/>
              <a:t>나머지는 등록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636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특가 </a:t>
            </a:r>
            <a:r>
              <a:rPr lang="ko-KR" altLang="en-US" dirty="0" err="1" smtClean="0"/>
              <a:t>서브메뉴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네비게이션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35823"/>
              </p:ext>
            </p:extLst>
          </p:nvPr>
        </p:nvGraphicFramePr>
        <p:xfrm>
          <a:off x="9000565" y="44624"/>
          <a:ext cx="3152540" cy="69050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TOP &amp; GNB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GNB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특가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FO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사용채널은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캠페인 항목을 적용함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/PC/MO/APP -&gt; 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캠페인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사용채널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프로모션 메뉴 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메뉴 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가운데 정렬 디폴트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최대 개수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디자인체크</a:t>
                      </a:r>
                      <a:endParaRPr lang="en-US" altLang="ko-KR" sz="800" b="0" u="none" kern="1200" baseline="0" dirty="0" smtClean="0">
                        <a:solidFill>
                          <a:srgbClr val="29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메뉴는 각각의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을 생성함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URL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연결로 진입 시 해당 영역으로 포커스 되어 노출 됨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메뉴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클릭 시 해당 프로모션 내용이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위치로 앵커 되어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탭메뉴명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탭메뉴명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규칙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~{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최대할인율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}%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립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~50% 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클렌징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~70% 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~80%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프로모션 메뉴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포인트컬러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볼드처리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메뉴 탭 우측 고정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메뉴 탭은 고정 위치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혜택 영역으로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앵커되어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콘텐츠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번에 등록 된 순서대로 나열되어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스크롤다운시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등록 된 프로모션 확인 가능하며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프로모션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프로모션으로 선택 변경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각프로모션영역별 제품리스트는 등록 된 제품 모두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타이틀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(PC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줄로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서브타이틀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서브타이틀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(PC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줄로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텍스트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유의사항 팝업 노출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화면아이디</a:t>
                      </a: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내용은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시 입력한 텍스트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타이틀 공통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유의사항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유의사항 내용은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입력한 텍스트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카운트다운 기능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전시관리에서 카운트다운기능 사용 체크 시 노출 되며 종료일 기준 남은 기간을 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 형태로 카운트다운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504266"/>
            <a:ext cx="8050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smtClean="0">
                <a:solidFill>
                  <a:prstClr val="black"/>
                </a:solidFill>
              </a:rPr>
              <a:t>특가 </a:t>
            </a:r>
            <a:r>
              <a:rPr lang="en-US" altLang="ko-KR" sz="900" dirty="0" smtClean="0">
                <a:solidFill>
                  <a:prstClr val="black"/>
                </a:solidFill>
              </a:rPr>
              <a:t>V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206705" y="164758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특가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9543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227064" y="2829387"/>
            <a:ext cx="3249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립 카테고리 전 제품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 구매시 </a:t>
            </a:r>
            <a:r>
              <a:rPr lang="en-US" altLang="ko-KR" sz="800" dirty="0" smtClean="0"/>
              <a:t>30% 2</a:t>
            </a:r>
            <a:r>
              <a:rPr lang="ko-KR" altLang="en-US" sz="800" dirty="0" smtClean="0"/>
              <a:t>개 이상 구매시 </a:t>
            </a:r>
            <a:r>
              <a:rPr lang="en-US" altLang="ko-KR" sz="800" dirty="0" smtClean="0"/>
              <a:t>50% </a:t>
            </a:r>
            <a:r>
              <a:rPr lang="ko-KR" altLang="en-US" sz="800" dirty="0" smtClean="0"/>
              <a:t>반값</a:t>
            </a:r>
            <a:r>
              <a:rPr lang="en-US" altLang="ko-KR" sz="800" dirty="0" smtClean="0"/>
              <a:t>!!</a:t>
            </a:r>
            <a:endParaRPr lang="en-US" altLang="ko-KR" sz="800" b="1" dirty="0" smtClean="0"/>
          </a:p>
        </p:txBody>
      </p:sp>
      <p:sp>
        <p:nvSpPr>
          <p:cNvPr id="187" name="TextBox 186"/>
          <p:cNvSpPr txBox="1"/>
          <p:nvPr/>
        </p:nvSpPr>
        <p:spPr>
          <a:xfrm>
            <a:off x="219883" y="2454984"/>
            <a:ext cx="450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봄맞이 메이크업 </a:t>
            </a:r>
            <a:r>
              <a:rPr lang="ko-KR" altLang="en-US" sz="1600" b="1" dirty="0" err="1" smtClean="0"/>
              <a:t>필수템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이상 구매 시 </a:t>
            </a:r>
            <a:r>
              <a:rPr lang="en-US" altLang="ko-KR" sz="1600" b="1" dirty="0"/>
              <a:t>40%</a:t>
            </a:r>
            <a:endParaRPr lang="ko-KR" altLang="en-US" sz="1600" b="1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64" y="3157886"/>
            <a:ext cx="1771207" cy="367362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56397" y="5548274"/>
            <a:ext cx="17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제품명 제품명제품명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227418" y="6038134"/>
            <a:ext cx="681096" cy="200055"/>
            <a:chOff x="194584" y="3968686"/>
            <a:chExt cx="681096" cy="200055"/>
          </a:xfrm>
        </p:grpSpPr>
        <p:pic>
          <p:nvPicPr>
            <p:cNvPr id="195" name="Picture 8" descr="icon_starM.png (48×48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TextBox 195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153309" y="5821533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01199" y="5568009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898111" y="5809529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1972220" y="6040755"/>
            <a:ext cx="681096" cy="200055"/>
            <a:chOff x="194584" y="3968686"/>
            <a:chExt cx="681096" cy="200055"/>
          </a:xfrm>
        </p:grpSpPr>
        <p:pic>
          <p:nvPicPr>
            <p:cNvPr id="204" name="Picture 8" descr="icon_starM.png (48×48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TextBox 204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3617183" y="5568009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3688204" y="6038134"/>
            <a:ext cx="681096" cy="200055"/>
            <a:chOff x="194584" y="3968686"/>
            <a:chExt cx="681096" cy="200055"/>
          </a:xfrm>
        </p:grpSpPr>
        <p:pic>
          <p:nvPicPr>
            <p:cNvPr id="211" name="Picture 8" descr="icon_starM.png (48×48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3614095" y="5809529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340536" y="5569406"/>
            <a:ext cx="174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</a:t>
            </a:r>
            <a:r>
              <a:rPr lang="ko-KR" altLang="en-US" sz="800" dirty="0" err="1"/>
              <a:t>제품명제품명제품명</a:t>
            </a:r>
            <a:r>
              <a:rPr lang="ko-KR" altLang="en-US" sz="800" dirty="0"/>
              <a:t>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337447" y="5810926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5411556" y="6042152"/>
            <a:ext cx="681096" cy="200055"/>
            <a:chOff x="194584" y="3968686"/>
            <a:chExt cx="681096" cy="200055"/>
          </a:xfrm>
        </p:grpSpPr>
        <p:pic>
          <p:nvPicPr>
            <p:cNvPr id="220" name="Picture 8" descr="icon_starM.png (48×48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1" name="TextBox 220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65915" y="3685163"/>
            <a:ext cx="8536263" cy="1856462"/>
            <a:chOff x="265915" y="3460974"/>
            <a:chExt cx="8536263" cy="1856462"/>
          </a:xfrm>
        </p:grpSpPr>
        <p:sp>
          <p:nvSpPr>
            <p:cNvPr id="223" name="직사각형 222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직사각형 225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7" name="직선 연결선 226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직사각형 231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직사각형 234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6" name="직선 연결선 235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7085995" y="5555366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082907" y="5796886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7157016" y="6028112"/>
            <a:ext cx="681096" cy="200055"/>
            <a:chOff x="194584" y="3968686"/>
            <a:chExt cx="681096" cy="200055"/>
          </a:xfrm>
        </p:grpSpPr>
        <p:pic>
          <p:nvPicPr>
            <p:cNvPr id="244" name="Picture 8" descr="icon_starM.png (48×48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TextBox 244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2222918" y="2080314"/>
            <a:ext cx="456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29BC70"/>
                </a:solidFill>
                <a:latin typeface="+mn-ea"/>
                <a:cs typeface="Pretendard Light" panose="02000403000000020004" pitchFamily="50" charset="-127"/>
              </a:rPr>
              <a:t>메이크업 </a:t>
            </a:r>
            <a:r>
              <a:rPr lang="en-US" altLang="ko-KR" sz="1000" b="1" dirty="0" smtClean="0">
                <a:solidFill>
                  <a:srgbClr val="29BC70"/>
                </a:solidFill>
                <a:latin typeface="+mn-ea"/>
                <a:cs typeface="Pretendard Light" panose="02000403000000020004" pitchFamily="50" charset="-127"/>
              </a:rPr>
              <a:t>~40%  </a:t>
            </a:r>
            <a:r>
              <a:rPr lang="ko-KR" altLang="en-US" sz="1000" b="1" dirty="0" smtClean="0">
                <a:solidFill>
                  <a:srgbClr val="29BC70"/>
                </a:solidFill>
                <a:latin typeface="+mn-ea"/>
                <a:cs typeface="Pretendard Light" panose="02000403000000020004" pitchFamily="50" charset="-127"/>
              </a:rPr>
              <a:t>   </a:t>
            </a:r>
            <a:r>
              <a:rPr lang="ko-KR" altLang="en-US" sz="1000" dirty="0" err="1" smtClean="0">
                <a:latin typeface="+mn-ea"/>
                <a:cs typeface="Pretendard Light" panose="02000403000000020004" pitchFamily="50" charset="-127"/>
              </a:rPr>
              <a:t>마스크팩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~50%  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  클렌징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~30%   |    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★ 혜택</a:t>
            </a:r>
            <a:endParaRPr lang="ko-KR" altLang="en-US" sz="10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7141" y="282938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유의사항</a:t>
            </a:r>
            <a:endParaRPr lang="ko-KR" altLang="en-US" sz="800" u="sng" dirty="0"/>
          </a:p>
        </p:txBody>
      </p:sp>
      <p:sp>
        <p:nvSpPr>
          <p:cNvPr id="2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322" y="8344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407" y="20898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175" y="16832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056" y="18246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2532133" y="2068468"/>
            <a:ext cx="4242972" cy="28883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139" y="18335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420224" y="3089185"/>
            <a:ext cx="2124048" cy="1584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7102458" y="410530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73724" y="2432718"/>
            <a:ext cx="8763757" cy="387660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4" y="2226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" y="25160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" y="28158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903" y="28110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15" y="29579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95" y="32480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644852" y="1"/>
            <a:ext cx="1547147" cy="57946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bg1"/>
                </a:solidFill>
              </a:rPr>
              <a:t>특가에 등록되는 캠페인은 캠페인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사용채널</a:t>
            </a:r>
            <a:r>
              <a:rPr lang="ko-KR" altLang="en-US" sz="800" dirty="0" smtClean="0">
                <a:solidFill>
                  <a:schemeClr val="bg1"/>
                </a:solidFill>
              </a:rPr>
              <a:t> 기준으로 각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채널별</a:t>
            </a:r>
            <a:r>
              <a:rPr lang="ko-KR" altLang="en-US" sz="800" dirty="0" smtClean="0">
                <a:solidFill>
                  <a:schemeClr val="bg1"/>
                </a:solidFill>
              </a:rPr>
              <a:t> 전시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59693" y="323178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특가 유의사항</a:t>
            </a:r>
            <a:endParaRPr lang="en-US" altLang="ko-KR" sz="900" b="1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6580863" y="3543218"/>
            <a:ext cx="20228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동일 제품 및 교차 구매 가능 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기간 내 최대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 구매 가능</a:t>
            </a:r>
            <a:b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3/14(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- 3/31(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23:59:00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까지</a:t>
            </a:r>
          </a:p>
        </p:txBody>
      </p:sp>
      <p:sp>
        <p:nvSpPr>
          <p:cNvPr id="85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IN_PC_HOM_01_04_01 </a:t>
            </a:r>
            <a:r>
              <a:rPr lang="en-US" altLang="ko-KR" dirty="0"/>
              <a:t>/  </a:t>
            </a:r>
            <a:r>
              <a:rPr lang="en-US" altLang="ko-KR" dirty="0" smtClean="0"/>
              <a:t>IN_</a:t>
            </a:r>
            <a:r>
              <a:rPr lang="en-US" altLang="ko-KR" dirty="0" smtClean="0"/>
              <a:t>PC</a:t>
            </a:r>
            <a:r>
              <a:rPr lang="en-US" altLang="ko-KR" dirty="0" smtClean="0"/>
              <a:t>_HOM_01_04_03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65123" y="2863661"/>
            <a:ext cx="12170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IN_PC_HOM_01_04_03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913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7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7" name="부제목 7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IN_PC_HOM_01_04_01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50347"/>
              </p:ext>
            </p:extLst>
          </p:nvPr>
        </p:nvGraphicFramePr>
        <p:xfrm>
          <a:off x="9000565" y="44624"/>
          <a:ext cx="3152540" cy="212263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메뉴 탭 선택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해당 프로모션 위치로 앵커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스크롤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다운하여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다음 프로모션 타이틀이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영역에 도달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메뉴 탭 선택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45747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3929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" y="764704"/>
            <a:ext cx="432048" cy="3978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4" y="840466"/>
            <a:ext cx="216477" cy="207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3968" y="853044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0664" y="853044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59000" y="842892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796518"/>
            <a:ext cx="978544" cy="29571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5437" y="1230872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816" y="1970853"/>
            <a:ext cx="2037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에너지마스크팩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 담으면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50% </a:t>
            </a:r>
            <a:r>
              <a:rPr lang="ko-KR" altLang="en-US" sz="800" dirty="0" smtClean="0"/>
              <a:t>반값</a:t>
            </a:r>
            <a:r>
              <a:rPr lang="en-US" altLang="ko-KR" sz="800" dirty="0" smtClean="0"/>
              <a:t>!!</a:t>
            </a:r>
            <a:endParaRPr lang="en-US" altLang="ko-KR" sz="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5915" y="1732258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마스크팩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10</a:t>
            </a:r>
            <a:r>
              <a:rPr lang="ko-KR" altLang="en-US" sz="1200" b="1" dirty="0" smtClean="0"/>
              <a:t>개 </a:t>
            </a:r>
            <a:r>
              <a:rPr lang="ko-KR" altLang="en-US" sz="1200" b="1" dirty="0" err="1" smtClean="0"/>
              <a:t>구매시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6397" y="4211991"/>
            <a:ext cx="17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제품명 제품명제품명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27418" y="4701851"/>
            <a:ext cx="681096" cy="200055"/>
            <a:chOff x="194584" y="3968686"/>
            <a:chExt cx="681096" cy="200055"/>
          </a:xfrm>
        </p:grpSpPr>
        <p:pic>
          <p:nvPicPr>
            <p:cNvPr id="38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3309" y="4485250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1199" y="4231726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98111" y="4473246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972220" y="4704472"/>
            <a:ext cx="681096" cy="200055"/>
            <a:chOff x="194584" y="3968686"/>
            <a:chExt cx="681096" cy="200055"/>
          </a:xfrm>
        </p:grpSpPr>
        <p:pic>
          <p:nvPicPr>
            <p:cNvPr id="44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617183" y="4231726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688204" y="4701851"/>
            <a:ext cx="681096" cy="200055"/>
            <a:chOff x="194584" y="3968686"/>
            <a:chExt cx="681096" cy="200055"/>
          </a:xfrm>
        </p:grpSpPr>
        <p:pic>
          <p:nvPicPr>
            <p:cNvPr id="48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614095" y="4473246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0536" y="4233123"/>
            <a:ext cx="174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</a:t>
            </a:r>
            <a:r>
              <a:rPr lang="ko-KR" altLang="en-US" sz="800" dirty="0" err="1"/>
              <a:t>제품명제품명제품명</a:t>
            </a:r>
            <a:r>
              <a:rPr lang="ko-KR" altLang="en-US" sz="800" dirty="0"/>
              <a:t>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37447" y="4474643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411556" y="4705869"/>
            <a:ext cx="681096" cy="200055"/>
            <a:chOff x="194584" y="3968686"/>
            <a:chExt cx="681096" cy="200055"/>
          </a:xfrm>
        </p:grpSpPr>
        <p:pic>
          <p:nvPicPr>
            <p:cNvPr id="54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65915" y="2361523"/>
            <a:ext cx="6790803" cy="1843819"/>
            <a:chOff x="265915" y="3473617"/>
            <a:chExt cx="6790803" cy="1843819"/>
          </a:xfrm>
        </p:grpSpPr>
        <p:sp>
          <p:nvSpPr>
            <p:cNvPr id="57" name="직사각형 56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53309" y="5181252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이니스프리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혜택모음</a:t>
            </a:r>
            <a:endParaRPr lang="en-US" altLang="ko-KR" sz="1200" dirty="0" smtClean="0"/>
          </a:p>
          <a:p>
            <a:endParaRPr lang="en-US" altLang="ko-KR" sz="8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8279709" y="20324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유의사항</a:t>
            </a:r>
            <a:endParaRPr lang="ko-KR" altLang="en-US" sz="800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2222918" y="1332336"/>
            <a:ext cx="456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메이크업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~40%  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  </a:t>
            </a:r>
            <a:r>
              <a:rPr lang="ko-KR" altLang="en-US" sz="1000" dirty="0" err="1" smtClean="0">
                <a:latin typeface="+mn-ea"/>
                <a:cs typeface="Pretendard Light" panose="02000403000000020004" pitchFamily="50" charset="-127"/>
              </a:rPr>
              <a:t>마스크팩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~50%  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  클렌징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~30%   |    </a:t>
            </a:r>
            <a:r>
              <a:rPr lang="ko-KR" altLang="en-US" sz="1000" b="1" dirty="0" smtClean="0">
                <a:solidFill>
                  <a:srgbClr val="29BC70"/>
                </a:solidFill>
                <a:latin typeface="+mn-ea"/>
                <a:cs typeface="Pretendard Light" panose="02000403000000020004" pitchFamily="50" charset="-127"/>
              </a:rPr>
              <a:t>★ 혜택</a:t>
            </a:r>
            <a:endParaRPr lang="ko-KR" altLang="en-US" sz="1000" b="1" dirty="0">
              <a:solidFill>
                <a:srgbClr val="29BC70"/>
              </a:solidFill>
              <a:latin typeface="+mn-ea"/>
              <a:cs typeface="Pretendard Light" panose="02000403000000020004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65915" y="5601859"/>
            <a:ext cx="8536263" cy="804819"/>
            <a:chOff x="265915" y="3460974"/>
            <a:chExt cx="8536263" cy="1856462"/>
          </a:xfrm>
        </p:grpSpPr>
        <p:sp>
          <p:nvSpPr>
            <p:cNvPr id="91" name="직사각형 90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85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265915" y="5601740"/>
            <a:ext cx="8536263" cy="1051544"/>
            <a:chOff x="265915" y="3460974"/>
            <a:chExt cx="8536263" cy="1856462"/>
          </a:xfrm>
        </p:grpSpPr>
        <p:sp>
          <p:nvSpPr>
            <p:cNvPr id="98" name="직사각형 97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IN_PC_HOM_01_04_02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4636"/>
              </p:ext>
            </p:extLst>
          </p:nvPr>
        </p:nvGraphicFramePr>
        <p:xfrm>
          <a:off x="9000565" y="44624"/>
          <a:ext cx="3152540" cy="34304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우측 고정 메뉴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타이틀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정렬기준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제품 리스트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썸네일최대개수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디자인확인</a:t>
                      </a:r>
                      <a:endParaRPr lang="en-US" altLang="ko-KR" sz="800" b="0" u="none" kern="1200" baseline="0" dirty="0" smtClean="0">
                        <a:solidFill>
                          <a:srgbClr val="29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해당영역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화면아이디</a:t>
                      </a: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 구매 시 받을 수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특정제품구매시 에 연결 되어 있는 제품의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45747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392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309" y="1764384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이니스프리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혜택모음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22918" y="1332336"/>
            <a:ext cx="456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메이크업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~40%  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  </a:t>
            </a:r>
            <a:r>
              <a:rPr lang="ko-KR" altLang="en-US" sz="1000" dirty="0" err="1" smtClean="0">
                <a:latin typeface="+mn-ea"/>
                <a:cs typeface="Pretendard Light" panose="02000403000000020004" pitchFamily="50" charset="-127"/>
              </a:rPr>
              <a:t>마스크팩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~50%  </a:t>
            </a:r>
            <a:r>
              <a:rPr lang="ko-KR" altLang="en-US" sz="1000" dirty="0" smtClean="0">
                <a:latin typeface="+mn-ea"/>
                <a:cs typeface="Pretendard Light" panose="02000403000000020004" pitchFamily="50" charset="-127"/>
              </a:rPr>
              <a:t>   클렌징 </a:t>
            </a:r>
            <a:r>
              <a:rPr lang="en-US" altLang="ko-KR" sz="1000" dirty="0" smtClean="0">
                <a:latin typeface="+mn-ea"/>
                <a:cs typeface="Pretendard Light" panose="02000403000000020004" pitchFamily="50" charset="-127"/>
              </a:rPr>
              <a:t>~30%   |    </a:t>
            </a:r>
            <a:r>
              <a:rPr lang="ko-KR" altLang="en-US" sz="1000" b="1" dirty="0" smtClean="0">
                <a:solidFill>
                  <a:srgbClr val="29BC70"/>
                </a:solidFill>
                <a:latin typeface="+mn-ea"/>
                <a:cs typeface="Pretendard Light" panose="02000403000000020004" pitchFamily="50" charset="-127"/>
              </a:rPr>
              <a:t>★ 혜택</a:t>
            </a:r>
            <a:endParaRPr lang="ko-KR" altLang="en-US" sz="1000" b="1" dirty="0">
              <a:solidFill>
                <a:srgbClr val="29BC70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5915" y="4953130"/>
            <a:ext cx="1606663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0192" y="5039818"/>
            <a:ext cx="154903" cy="199454"/>
            <a:chOff x="4276983" y="4207340"/>
            <a:chExt cx="773640" cy="996141"/>
          </a:xfrm>
        </p:grpSpPr>
        <p:sp>
          <p:nvSpPr>
            <p:cNvPr id="1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5570" y="5039818"/>
            <a:ext cx="154903" cy="199454"/>
            <a:chOff x="4276983" y="4207340"/>
            <a:chExt cx="773640" cy="996141"/>
          </a:xfrm>
        </p:grpSpPr>
        <p:sp>
          <p:nvSpPr>
            <p:cNvPr id="2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6397" y="4073198"/>
            <a:ext cx="17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제품명 제품명제품명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7418" y="4563058"/>
            <a:ext cx="681096" cy="200055"/>
            <a:chOff x="194584" y="3968686"/>
            <a:chExt cx="681096" cy="200055"/>
          </a:xfrm>
        </p:grpSpPr>
        <p:pic>
          <p:nvPicPr>
            <p:cNvPr id="25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3309" y="4346457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1199" y="4092933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98111" y="4334453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72220" y="4565679"/>
            <a:ext cx="681096" cy="200055"/>
            <a:chOff x="194584" y="3968686"/>
            <a:chExt cx="681096" cy="200055"/>
          </a:xfrm>
        </p:grpSpPr>
        <p:pic>
          <p:nvPicPr>
            <p:cNvPr id="31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17183" y="4092933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688204" y="4563058"/>
            <a:ext cx="681096" cy="200055"/>
            <a:chOff x="194584" y="3968686"/>
            <a:chExt cx="681096" cy="200055"/>
          </a:xfrm>
        </p:grpSpPr>
        <p:pic>
          <p:nvPicPr>
            <p:cNvPr id="35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14095" y="4334453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536" y="4094330"/>
            <a:ext cx="174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</a:t>
            </a:r>
            <a:r>
              <a:rPr lang="ko-KR" altLang="en-US" sz="800" dirty="0" err="1"/>
              <a:t>제품명제품명제품명</a:t>
            </a:r>
            <a:r>
              <a:rPr lang="ko-KR" altLang="en-US" sz="800" dirty="0"/>
              <a:t>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7447" y="4335850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411556" y="4567076"/>
            <a:ext cx="681096" cy="200055"/>
            <a:chOff x="194584" y="3968686"/>
            <a:chExt cx="681096" cy="200055"/>
          </a:xfrm>
        </p:grpSpPr>
        <p:pic>
          <p:nvPicPr>
            <p:cNvPr id="41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5915" y="2210087"/>
            <a:ext cx="8536263" cy="1856462"/>
            <a:chOff x="265915" y="3460974"/>
            <a:chExt cx="8536263" cy="1856462"/>
          </a:xfrm>
        </p:grpSpPr>
        <p:sp>
          <p:nvSpPr>
            <p:cNvPr id="44" name="직사각형 43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7085995" y="4080290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2907" y="4321810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157016" y="4553036"/>
            <a:ext cx="681096" cy="200055"/>
            <a:chOff x="194584" y="3968686"/>
            <a:chExt cx="681096" cy="200055"/>
          </a:xfrm>
        </p:grpSpPr>
        <p:pic>
          <p:nvPicPr>
            <p:cNvPr id="62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54251" y="4755410"/>
            <a:ext cx="246462" cy="134236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rgbClr val="45CF9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증정</a:t>
            </a:r>
            <a:endParaRPr lang="ko-KR" altLang="en-US" sz="600" dirty="0">
              <a:solidFill>
                <a:srgbClr val="45CF9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7" y="764704"/>
            <a:ext cx="432048" cy="39782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94" y="840466"/>
            <a:ext cx="216477" cy="20781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23968" y="853044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70664" y="853044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59000" y="842892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796518"/>
            <a:ext cx="978544" cy="295714"/>
          </a:xfrm>
          <a:prstGeom prst="rect">
            <a:avLst/>
          </a:prstGeom>
        </p:spPr>
      </p:pic>
      <p:cxnSp>
        <p:nvCxnSpPr>
          <p:cNvPr id="71" name="직선 연결선 70"/>
          <p:cNvCxnSpPr/>
          <p:nvPr/>
        </p:nvCxnSpPr>
        <p:spPr>
          <a:xfrm>
            <a:off x="95437" y="1230872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195513" y="4953130"/>
            <a:ext cx="1606663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269790" y="5039818"/>
            <a:ext cx="154903" cy="199454"/>
            <a:chOff x="4276983" y="4207340"/>
            <a:chExt cx="773640" cy="996141"/>
          </a:xfrm>
        </p:grpSpPr>
        <p:sp>
          <p:nvSpPr>
            <p:cNvPr id="7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7190512" y="4755410"/>
            <a:ext cx="246462" cy="134236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rgbClr val="45CF9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증정</a:t>
            </a:r>
            <a:endParaRPr lang="ko-KR" altLang="en-US" sz="600" dirty="0">
              <a:solidFill>
                <a:srgbClr val="45CF9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37421" y="18454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유의사항</a:t>
            </a:r>
            <a:endParaRPr lang="ko-KR" altLang="en-US" sz="800" u="sng" dirty="0"/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019" y="11736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" y="1793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4" y="21479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3725" y="2132856"/>
            <a:ext cx="1813546" cy="324140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76" y="50398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29068" y="3131297"/>
            <a:ext cx="3245134" cy="27193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996071" y="5428361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27648" y="3283146"/>
            <a:ext cx="300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/>
              <a:t>증정품안내</a:t>
            </a:r>
            <a:r>
              <a:rPr lang="ko-KR" altLang="en-US" sz="1000" b="1" dirty="0" smtClean="0"/>
              <a:t> </a:t>
            </a:r>
            <a:endParaRPr lang="ko-KR" altLang="en-US" sz="1000" b="1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5747377" y="2223472"/>
            <a:ext cx="30009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926" y="3672680"/>
            <a:ext cx="2760411" cy="737371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7"/>
          <a:srcRect l="8405"/>
          <a:stretch/>
        </p:blipFill>
        <p:spPr>
          <a:xfrm>
            <a:off x="3199904" y="4503424"/>
            <a:ext cx="2579086" cy="793697"/>
          </a:xfrm>
          <a:prstGeom prst="rect">
            <a:avLst/>
          </a:prstGeom>
        </p:spPr>
      </p:pic>
      <p:cxnSp>
        <p:nvCxnSpPr>
          <p:cNvPr id="97" name="구부러진 연결선 96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</p:cNvCxnSpPr>
          <p:nvPr/>
        </p:nvCxnSpPr>
        <p:spPr>
          <a:xfrm flipV="1">
            <a:off x="1027254" y="3694884"/>
            <a:ext cx="1990825" cy="1452934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673" y="31718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부제목 2"/>
          <p:cNvSpPr txBox="1">
            <a:spLocks/>
          </p:cNvSpPr>
          <p:nvPr/>
        </p:nvSpPr>
        <p:spPr>
          <a:xfrm>
            <a:off x="2782749" y="289560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IN_PC_HOM_01_04_02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6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등록 된 프로모션 없을 시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99079"/>
              </p:ext>
            </p:extLst>
          </p:nvPr>
        </p:nvGraphicFramePr>
        <p:xfrm>
          <a:off x="9000565" y="44624"/>
          <a:ext cx="3152540" cy="197023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프로모션 없을 시 혜택 디폴트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영역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정렬기준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45747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39299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504266"/>
            <a:ext cx="8050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smtClean="0">
                <a:solidFill>
                  <a:prstClr val="black"/>
                </a:solidFill>
              </a:rPr>
              <a:t>특가 </a:t>
            </a:r>
            <a:r>
              <a:rPr lang="en-US" altLang="ko-KR" sz="900" dirty="0" smtClean="0">
                <a:solidFill>
                  <a:prstClr val="black"/>
                </a:solidFill>
              </a:rPr>
              <a:t>V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206705" y="164758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특가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81789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53309" y="209336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이니스프리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혜택모음</a:t>
            </a:r>
            <a:endParaRPr lang="en-US" altLang="ko-KR" sz="1200" dirty="0" smtClean="0"/>
          </a:p>
        </p:txBody>
      </p:sp>
      <p:sp>
        <p:nvSpPr>
          <p:cNvPr id="8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5915" y="5312127"/>
            <a:ext cx="1606663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40192" y="5398815"/>
            <a:ext cx="154903" cy="199454"/>
            <a:chOff x="4276983" y="4207340"/>
            <a:chExt cx="773640" cy="996141"/>
          </a:xfrm>
        </p:grpSpPr>
        <p:sp>
          <p:nvSpPr>
            <p:cNvPr id="8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55570" y="5398815"/>
            <a:ext cx="154903" cy="199454"/>
            <a:chOff x="4276983" y="4207340"/>
            <a:chExt cx="773640" cy="996141"/>
          </a:xfrm>
        </p:grpSpPr>
        <p:sp>
          <p:nvSpPr>
            <p:cNvPr id="9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56397" y="4432195"/>
            <a:ext cx="17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제품명 제품명제품명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27418" y="4922055"/>
            <a:ext cx="681096" cy="200055"/>
            <a:chOff x="194584" y="3968686"/>
            <a:chExt cx="681096" cy="200055"/>
          </a:xfrm>
        </p:grpSpPr>
        <p:pic>
          <p:nvPicPr>
            <p:cNvPr id="95" name="Picture 8" descr="icon_starM.png (48×48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309" y="4705454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01199" y="4451930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98111" y="4693450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1972220" y="4924676"/>
            <a:ext cx="681096" cy="200055"/>
            <a:chOff x="194584" y="3968686"/>
            <a:chExt cx="681096" cy="200055"/>
          </a:xfrm>
        </p:grpSpPr>
        <p:pic>
          <p:nvPicPr>
            <p:cNvPr id="101" name="Picture 8" descr="icon_starM.png (48×48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617183" y="4451930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688204" y="4922055"/>
            <a:ext cx="681096" cy="200055"/>
            <a:chOff x="194584" y="3968686"/>
            <a:chExt cx="681096" cy="200055"/>
          </a:xfrm>
        </p:grpSpPr>
        <p:pic>
          <p:nvPicPr>
            <p:cNvPr id="105" name="Picture 8" descr="icon_starM.png (48×48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614095" y="4693450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40536" y="4453327"/>
            <a:ext cx="174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제품명제품명제품명 </a:t>
            </a:r>
            <a:r>
              <a:rPr lang="ko-KR" altLang="en-US" sz="800" dirty="0" err="1"/>
              <a:t>제품명제품명제품명</a:t>
            </a:r>
            <a:r>
              <a:rPr lang="ko-KR" altLang="en-US" sz="800" dirty="0"/>
              <a:t> 최대 두 줄까지 출력하</a:t>
            </a:r>
            <a:r>
              <a:rPr lang="en-US" altLang="ko-KR" sz="800" dirty="0"/>
              <a:t>…</a:t>
            </a:r>
            <a:r>
              <a:rPr lang="ko-KR" altLang="en-US" sz="800" dirty="0"/>
              <a:t>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37447" y="4694847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411556" y="4926073"/>
            <a:ext cx="681096" cy="200055"/>
            <a:chOff x="194584" y="3968686"/>
            <a:chExt cx="681096" cy="200055"/>
          </a:xfrm>
        </p:grpSpPr>
        <p:pic>
          <p:nvPicPr>
            <p:cNvPr id="111" name="Picture 8" descr="icon_starM.png (48×48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65915" y="2569084"/>
            <a:ext cx="8536263" cy="1856462"/>
            <a:chOff x="265915" y="3460974"/>
            <a:chExt cx="8536263" cy="1856462"/>
          </a:xfrm>
        </p:grpSpPr>
        <p:sp>
          <p:nvSpPr>
            <p:cNvPr id="125" name="직사각형 124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7085995" y="4439287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씨드 세럼 </a:t>
            </a:r>
            <a:r>
              <a:rPr lang="en-US" altLang="ko-KR" sz="800" dirty="0" smtClean="0"/>
              <a:t>80mL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82907" y="4680807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~</a:t>
            </a:r>
            <a:r>
              <a:rPr lang="en-US" altLang="ko-KR" sz="1000" dirty="0" smtClean="0">
                <a:solidFill>
                  <a:srgbClr val="FF0000"/>
                </a:solidFill>
              </a:rPr>
              <a:t>30% </a:t>
            </a: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</a:rPr>
              <a:t>53,000</a:t>
            </a:r>
            <a:r>
              <a:rPr lang="en-US" altLang="ko-KR" sz="800" dirty="0"/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7157016" y="4912033"/>
            <a:ext cx="681096" cy="200055"/>
            <a:chOff x="194584" y="3968686"/>
            <a:chExt cx="681096" cy="200055"/>
          </a:xfrm>
        </p:grpSpPr>
        <p:pic>
          <p:nvPicPr>
            <p:cNvPr id="143" name="Picture 8" descr="icon_starM.png (48×48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84" y="4010087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50188" y="3968686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254251" y="5114407"/>
            <a:ext cx="246462" cy="134236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rgbClr val="45CF9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증정</a:t>
            </a:r>
            <a:endParaRPr lang="ko-KR" altLang="en-US" sz="600" dirty="0">
              <a:solidFill>
                <a:srgbClr val="45CF9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195513" y="5312127"/>
            <a:ext cx="1606663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7269790" y="5398815"/>
            <a:ext cx="154903" cy="199454"/>
            <a:chOff x="4276983" y="4207340"/>
            <a:chExt cx="773640" cy="996141"/>
          </a:xfrm>
        </p:grpSpPr>
        <p:sp>
          <p:nvSpPr>
            <p:cNvPr id="1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7190512" y="5114407"/>
            <a:ext cx="246462" cy="134236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rgbClr val="45CF9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증정</a:t>
            </a:r>
            <a:endParaRPr lang="ko-KR" altLang="en-US" sz="600" dirty="0">
              <a:solidFill>
                <a:srgbClr val="45CF9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9" y="1992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65915" y="5833840"/>
            <a:ext cx="8536263" cy="805796"/>
            <a:chOff x="265915" y="3460974"/>
            <a:chExt cx="8536263" cy="1856462"/>
          </a:xfrm>
        </p:grpSpPr>
        <p:sp>
          <p:nvSpPr>
            <p:cNvPr id="83" name="직사각형 82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43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2932843" y="4578684"/>
            <a:ext cx="2439464" cy="1802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932843" y="470667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혜택 안내</a:t>
            </a:r>
            <a:endParaRPr lang="en-US" altLang="ko-KR" sz="1000" b="1" dirty="0" smtClean="0"/>
          </a:p>
        </p:txBody>
      </p:sp>
      <p:sp>
        <p:nvSpPr>
          <p:cNvPr id="109" name="직사각형 108"/>
          <p:cNvSpPr/>
          <p:nvPr/>
        </p:nvSpPr>
        <p:spPr>
          <a:xfrm>
            <a:off x="2932843" y="5031178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 담기가 완료 되었습니다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016448" y="5373215"/>
            <a:ext cx="2286063" cy="464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3/14 ~31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2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5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50699" y="6085430"/>
            <a:ext cx="1221608" cy="295422"/>
          </a:xfrm>
          <a:prstGeom prst="rect">
            <a:avLst/>
          </a:prstGeom>
          <a:solidFill>
            <a:srgbClr val="29BC7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27648" y="6085430"/>
            <a:ext cx="1223051" cy="2954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04285" y="4691004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X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473860" y="1899419"/>
            <a:ext cx="2439464" cy="1802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73860" y="202740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혜택 안내</a:t>
            </a:r>
            <a:endParaRPr lang="en-US" altLang="ko-KR" sz="1000" b="1" dirty="0" smtClean="0"/>
          </a:p>
        </p:txBody>
      </p:sp>
      <p:sp>
        <p:nvSpPr>
          <p:cNvPr id="102" name="직사각형 101"/>
          <p:cNvSpPr/>
          <p:nvPr/>
        </p:nvSpPr>
        <p:spPr>
          <a:xfrm>
            <a:off x="3473860" y="2351913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 담기가 완료 되었습니다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557465" y="2693950"/>
            <a:ext cx="2286063" cy="464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3/14 ~31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5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691716" y="3406165"/>
            <a:ext cx="1221608" cy="295422"/>
          </a:xfrm>
          <a:prstGeom prst="rect">
            <a:avLst/>
          </a:prstGeom>
          <a:solidFill>
            <a:srgbClr val="29BC7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68665" y="3406165"/>
            <a:ext cx="1223051" cy="2954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45302" y="20117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X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14" name="부제목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IN_</a:t>
            </a:r>
            <a:r>
              <a:rPr lang="en-US" altLang="ko-KR" dirty="0" smtClean="0"/>
              <a:t>PC</a:t>
            </a:r>
            <a:r>
              <a:rPr lang="ko-KR" altLang="en-US" dirty="0" smtClean="0"/>
              <a:t>_HOM_01_04_04 </a:t>
            </a:r>
            <a:r>
              <a:rPr lang="en-US" altLang="ko-KR" dirty="0" smtClean="0"/>
              <a:t>/ 05 / 06 /07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52540" cy="5766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제품리스트에서 장바구니 아이콘 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없이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조건 충족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 완료 토스트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안내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제품 선택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또는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제품 장바구니 아이콘 탭 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제품은 장바구니에 담긴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 안내 문구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제품은 장바구니에 담긴 것을 안내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안내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N+N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할인받을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있는 잔여 개수 안내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첫번째 조건 개수 충족 되었으면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담기가 완료 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10+10 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할인일 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담으면 조건 충족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장바구니가기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장바구니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 또는 제품상세에서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주문서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제품더담기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닫히고 기존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이벤트 화면 등에서 탭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특가메뉴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프로모션 영역으로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pic>
        <p:nvPicPr>
          <p:cNvPr id="232" name="그림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5" y="1844824"/>
            <a:ext cx="2618375" cy="252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52" y="908720"/>
            <a:ext cx="2380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 </a:t>
            </a:r>
            <a:r>
              <a:rPr lang="ko-KR" altLang="en-US" sz="1000" b="1" dirty="0" smtClean="0"/>
              <a:t>제품리스트에서 장바구니 아이콘 탭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3741151" y="3687434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{</a:t>
            </a:r>
            <a:r>
              <a:rPr lang="ko-KR" altLang="en-US" sz="800" dirty="0" err="1" smtClean="0"/>
              <a:t>바로구매</a:t>
            </a:r>
            <a:r>
              <a:rPr lang="en-US" altLang="ko-KR" sz="800" dirty="0" smtClean="0"/>
              <a:t>}</a:t>
            </a:r>
            <a:endParaRPr lang="ko-KR" altLang="en-US" sz="800" dirty="0"/>
          </a:p>
        </p:txBody>
      </p:sp>
      <p:sp>
        <p:nvSpPr>
          <p:cNvPr id="236" name="직사각형 235"/>
          <p:cNvSpPr/>
          <p:nvPr/>
        </p:nvSpPr>
        <p:spPr>
          <a:xfrm>
            <a:off x="3253665" y="6390434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{</a:t>
            </a:r>
            <a:r>
              <a:rPr lang="ko-KR" altLang="en-US" sz="800" dirty="0" err="1" smtClean="0"/>
              <a:t>바로구매</a:t>
            </a:r>
            <a:r>
              <a:rPr lang="en-US" altLang="ko-KR" sz="800" dirty="0" smtClean="0"/>
              <a:t>}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352" y="1379849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옵션 제품 </a:t>
            </a:r>
            <a:r>
              <a:rPr lang="ko-KR" altLang="en-US" sz="1000" b="1" dirty="0"/>
              <a:t>있을 </a:t>
            </a:r>
            <a:r>
              <a:rPr lang="ko-KR" altLang="en-US" sz="1000" b="1" dirty="0" smtClean="0"/>
              <a:t>경우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옵션 선택 팝업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as-is </a:t>
            </a:r>
            <a:r>
              <a:rPr lang="ko-KR" altLang="en-US" sz="1000" b="1" dirty="0" smtClean="0"/>
              <a:t>동일 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3514814" y="835686"/>
            <a:ext cx="24400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옵션 </a:t>
            </a:r>
            <a:r>
              <a:rPr lang="ko-KR" altLang="en-US" sz="1000" b="1" dirty="0" smtClean="0"/>
              <a:t>제품 선택 후 장바구니 </a:t>
            </a: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버튼</a:t>
            </a:r>
            <a:r>
              <a:rPr lang="en-US" altLang="ko-KR" sz="1000" b="1" dirty="0" smtClean="0"/>
              <a:t>] </a:t>
            </a:r>
            <a:r>
              <a:rPr lang="ko-KR" altLang="en-US" sz="1000" b="1" dirty="0" smtClean="0"/>
              <a:t>탭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514814" y="1045939"/>
            <a:ext cx="35461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옵션 </a:t>
            </a:r>
            <a:r>
              <a:rPr lang="ko-KR" altLang="en-US" sz="1000" b="1" dirty="0" smtClean="0"/>
              <a:t>제품 없을 경우 제품리스트에서 장바구니 아이콘 탭</a:t>
            </a:r>
            <a:endParaRPr lang="ko-KR" altLang="en-US" sz="1000" dirty="0"/>
          </a:p>
        </p:txBody>
      </p:sp>
      <p:cxnSp>
        <p:nvCxnSpPr>
          <p:cNvPr id="42" name="구부러진 연결선 41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36" idx="2"/>
            <a:endCxn id="18" idx="2"/>
          </p:cNvCxnSpPr>
          <p:nvPr/>
        </p:nvCxnSpPr>
        <p:spPr>
          <a:xfrm rot="5400000" flipH="1" flipV="1">
            <a:off x="4376939" y="4939559"/>
            <a:ext cx="872622" cy="2460015"/>
          </a:xfrm>
          <a:prstGeom prst="curvedConnector3">
            <a:avLst>
              <a:gd name="adj1" fmla="val -26197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54983" y="551781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주문서 바로 이동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712" y="16419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800" b="1" dirty="0" smtClean="0"/>
              <a:t>N+N</a:t>
            </a:r>
            <a:endParaRPr lang="ko-KR" altLang="en-US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62695" y="432457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800" b="1" dirty="0" smtClean="0"/>
              <a:t>N+%</a:t>
            </a:r>
            <a:endParaRPr lang="ko-KR" altLang="en-US" sz="800" b="1" dirty="0"/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65" y="17283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34" y="40159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6" y="48665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2" name="구부러진 연결선 51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47" idx="4"/>
            <a:endCxn id="87" idx="0"/>
          </p:cNvCxnSpPr>
          <p:nvPr/>
        </p:nvCxnSpPr>
        <p:spPr>
          <a:xfrm rot="5400000">
            <a:off x="1335141" y="4240203"/>
            <a:ext cx="620449" cy="603938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712" y="18552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846" y="2341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486" y="27738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07637" y="270892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 이동</a:t>
            </a:r>
            <a:endParaRPr lang="ko-KR" altLang="en-US" sz="800" dirty="0"/>
          </a:p>
        </p:txBody>
      </p:sp>
      <p:cxnSp>
        <p:nvCxnSpPr>
          <p:cNvPr id="65" name="구부러진 연결선 64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05" idx="0"/>
            <a:endCxn id="62" idx="2"/>
          </p:cNvCxnSpPr>
          <p:nvPr/>
        </p:nvCxnSpPr>
        <p:spPr>
          <a:xfrm rot="5400000" flipH="1" flipV="1">
            <a:off x="5062286" y="1942270"/>
            <a:ext cx="481801" cy="244599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07637" y="4149080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팝업 닫히고</a:t>
            </a:r>
            <a:endParaRPr lang="en-US" altLang="ko-KR" sz="800" dirty="0" smtClean="0"/>
          </a:p>
          <a:p>
            <a:r>
              <a:rPr lang="ko-KR" altLang="en-US" sz="800" dirty="0" smtClean="0"/>
              <a:t>기존 </a:t>
            </a:r>
            <a:r>
              <a:rPr lang="ko-KR" altLang="en-US" sz="800" dirty="0" err="1" smtClean="0"/>
              <a:t>특가화면</a:t>
            </a:r>
            <a:r>
              <a:rPr lang="ko-KR" altLang="en-US" sz="800" dirty="0" smtClean="0"/>
              <a:t> 유지</a:t>
            </a:r>
            <a:endParaRPr lang="ko-KR" altLang="en-US" sz="800" dirty="0"/>
          </a:p>
        </p:txBody>
      </p:sp>
      <p:cxnSp>
        <p:nvCxnSpPr>
          <p:cNvPr id="71" name="구부러진 연결선 7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04" idx="0"/>
            <a:endCxn id="70" idx="0"/>
          </p:cNvCxnSpPr>
          <p:nvPr/>
        </p:nvCxnSpPr>
        <p:spPr>
          <a:xfrm rot="16200000" flipH="1">
            <a:off x="5603406" y="3105278"/>
            <a:ext cx="742915" cy="1344688"/>
          </a:xfrm>
          <a:prstGeom prst="curvedConnector3">
            <a:avLst>
              <a:gd name="adj1" fmla="val -30771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11" idx="0"/>
            <a:endCxn id="70" idx="2"/>
          </p:cNvCxnSpPr>
          <p:nvPr/>
        </p:nvCxnSpPr>
        <p:spPr>
          <a:xfrm rot="5400000" flipH="1" flipV="1">
            <a:off x="4905457" y="4343680"/>
            <a:ext cx="1597796" cy="1885705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53" y="34423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212" y="3421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3" name="구부러진 연결선 5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 flipV="1">
            <a:off x="2055334" y="1963246"/>
            <a:ext cx="1340378" cy="216070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47" idx="6"/>
            <a:endCxn id="107" idx="1"/>
          </p:cNvCxnSpPr>
          <p:nvPr/>
        </p:nvCxnSpPr>
        <p:spPr>
          <a:xfrm>
            <a:off x="2055334" y="4123948"/>
            <a:ext cx="877509" cy="1356058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861560" y="2020378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012551" y="2202689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75031" y="1788368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b="1" dirty="0" smtClean="0"/>
              <a:t>조건 모두 충족했을 시</a:t>
            </a:r>
            <a:endParaRPr lang="ko-KR" altLang="en-US" sz="800" b="1" dirty="0"/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925" y="21855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989" y="4636953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_HOM_01_04_04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4029618" y="1628800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_HOM_01_04_05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3457114" y="4321246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_HOM_01_04_0</a:t>
            </a:r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863197" y="1586939"/>
            <a:ext cx="13035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IN_MO_HOM_01_04_0</a:t>
            </a:r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071" y="52482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3118" y="4852397"/>
            <a:ext cx="1920555" cy="13254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03347" y="5707411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837" y="50172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en-US" altLang="ko-KR" sz="900" b="1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530007" y="5328688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옵션을 선택해주세요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561307" y="5226756"/>
            <a:ext cx="2439464" cy="1802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561307" y="535474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혜택 안내</a:t>
            </a:r>
            <a:endParaRPr lang="en-US" altLang="ko-KR" sz="1000" b="1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6561307" y="5679250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 담기가 완료 되었습니다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6644912" y="6021287"/>
            <a:ext cx="2286063" cy="464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3/14 ~31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779163" y="6733502"/>
            <a:ext cx="1221608" cy="295422"/>
          </a:xfrm>
          <a:prstGeom prst="rect">
            <a:avLst/>
          </a:prstGeom>
          <a:solidFill>
            <a:srgbClr val="29BC7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556112" y="6733502"/>
            <a:ext cx="1223051" cy="2954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732749" y="533907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X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493860" y="4884572"/>
            <a:ext cx="12538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_HOM_01_04_0</a:t>
            </a:r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532534" y="5047840"/>
            <a:ext cx="1595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N+% </a:t>
            </a:r>
            <a:r>
              <a:rPr lang="ko-KR" altLang="en-US" sz="800" dirty="0" smtClean="0"/>
              <a:t>충족한 개수 안내는 제외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0644852" y="1"/>
            <a:ext cx="1547147" cy="47667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err="1" smtClean="0">
                <a:solidFill>
                  <a:schemeClr val="bg1"/>
                </a:solidFill>
              </a:rPr>
              <a:t>알럿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</a:rPr>
              <a:t>디자인 변경에 따라 적용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8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209646</TotalTime>
  <Words>1415</Words>
  <Application>Microsoft Office PowerPoint</Application>
  <PresentationFormat>와이드스크린</PresentationFormat>
  <Paragraphs>337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Pretendard</vt:lpstr>
      <vt:lpstr>Pretendard Light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요구사항 - 와이어프레임</vt:lpstr>
      <vt:lpstr>특가 서브메뉴 네비게이션</vt:lpstr>
      <vt:lpstr>5</vt:lpstr>
      <vt:lpstr>PowerPoint 프레젠테이션</vt:lpstr>
      <vt:lpstr>등록 된 프로모션 없을 시</vt:lpstr>
      <vt:lpstr>FO_특가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4068</cp:revision>
  <cp:lastPrinted>2022-10-17T06:12:39Z</cp:lastPrinted>
  <dcterms:created xsi:type="dcterms:W3CDTF">2018-04-18T08:51:39Z</dcterms:created>
  <dcterms:modified xsi:type="dcterms:W3CDTF">2024-05-24T05:03:33Z</dcterms:modified>
</cp:coreProperties>
</file>