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3" r:id="rId3"/>
    <p:sldId id="1502" r:id="rId4"/>
    <p:sldId id="1499" r:id="rId5"/>
    <p:sldId id="1508" r:id="rId6"/>
    <p:sldId id="1507" r:id="rId7"/>
    <p:sldId id="1509" r:id="rId8"/>
    <p:sldId id="1506" r:id="rId9"/>
    <p:sldId id="1504" r:id="rId10"/>
    <p:sldId id="1505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</p14:sldIdLst>
        </p14:section>
        <p14:section name="공통" id="{C9578FF0-7311-4348-A472-0A37450D7276}">
          <p14:sldIdLst>
            <p14:sldId id="1502"/>
          </p14:sldIdLst>
        </p14:section>
        <p14:section name="서비스이용약관" id="{63B33A22-E509-47D1-9EA7-ABDA32D2101D}">
          <p14:sldIdLst>
            <p14:sldId id="1499"/>
          </p14:sldIdLst>
        </p14:section>
        <p14:section name="개인정보처리방침" id="{B2824703-B423-4991-9617-C22FC99F29A3}">
          <p14:sldIdLst>
            <p14:sldId id="1508"/>
            <p14:sldId id="1507"/>
            <p14:sldId id="1509"/>
            <p14:sldId id="1506"/>
          </p14:sldIdLst>
        </p14:section>
        <p14:section name="영상저보처리기기 운영/관리방침" id="{B7666459-11AE-4381-A911-E2AD693A8DDE}">
          <p14:sldIdLst>
            <p14:sldId id="1504"/>
          </p14:sldIdLst>
        </p14:section>
        <p14:section name="위치기반서비스 이용약관" id="{D62584AE-DB50-4C27-A020-30481861CE46}">
          <p14:sldIdLst>
            <p14:sldId id="1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2842" userDrawn="1">
          <p15:clr>
            <a:srgbClr val="A4A3A4"/>
          </p15:clr>
        </p15:guide>
        <p15:guide id="5" pos="393" userDrawn="1">
          <p15:clr>
            <a:srgbClr val="A4A3A4"/>
          </p15:clr>
        </p15:guide>
        <p15:guide id="11" orient="horz" pos="2024" userDrawn="1">
          <p15:clr>
            <a:srgbClr val="A4A3A4"/>
          </p15:clr>
        </p15:guide>
        <p15:guide id="12" pos="52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UO" initials="E" lastIdx="1" clrIdx="0">
    <p:extLst>
      <p:ext uri="{19B8F6BF-5375-455C-9EA6-DF929625EA0E}">
        <p15:presenceInfo xmlns:p15="http://schemas.microsoft.com/office/powerpoint/2012/main" userId="ELU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D78D"/>
    <a:srgbClr val="29BC70"/>
    <a:srgbClr val="595959"/>
    <a:srgbClr val="0000FF"/>
    <a:srgbClr val="F088D2"/>
    <a:srgbClr val="D6BCEA"/>
    <a:srgbClr val="FDEDFD"/>
    <a:srgbClr val="B889DB"/>
    <a:srgbClr val="C83732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824" autoAdjust="0"/>
  </p:normalViewPr>
  <p:slideViewPr>
    <p:cSldViewPr>
      <p:cViewPr varScale="1">
        <p:scale>
          <a:sx n="105" d="100"/>
          <a:sy n="105" d="100"/>
        </p:scale>
        <p:origin x="972" y="114"/>
      </p:cViewPr>
      <p:guideLst>
        <p:guide orient="horz" pos="2069"/>
        <p:guide pos="2842"/>
        <p:guide pos="393"/>
        <p:guide orient="horz" pos="2024"/>
        <p:guide pos="529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3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68802824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061547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4176873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9901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82203292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184405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95946027"/>
              </p:ext>
            </p:extLst>
          </p:nvPr>
        </p:nvGraphicFramePr>
        <p:xfrm>
          <a:off x="1703512" y="498089"/>
          <a:ext cx="7272000" cy="464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000">
                  <a:extLst>
                    <a:ext uri="{9D8B030D-6E8A-4147-A177-3AD203B41FA5}">
                      <a16:colId xmlns:a16="http://schemas.microsoft.com/office/drawing/2014/main" val="3411274942"/>
                    </a:ext>
                  </a:extLst>
                </a:gridCol>
              </a:tblGrid>
              <a:tr h="46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2024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 userDrawn="1"/>
        </p:nvSpPr>
        <p:spPr>
          <a:xfrm>
            <a:off x="1860934" y="633796"/>
            <a:ext cx="38884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XXXXXXXX</a:t>
            </a:r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운영관리자</a:t>
            </a:r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▼</a:t>
            </a:r>
            <a:endParaRPr lang="en-US" altLang="ko-KR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7208620" y="603309"/>
            <a:ext cx="1677707" cy="288000"/>
            <a:chOff x="1630753" y="4514520"/>
            <a:chExt cx="1677707" cy="288000"/>
          </a:xfrm>
        </p:grpSpPr>
        <p:sp>
          <p:nvSpPr>
            <p:cNvPr id="21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1630753" y="4514520"/>
              <a:ext cx="1097283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/>
              <a:r>
                <a:rPr lang="ko-KR" altLang="en-US" sz="800" dirty="0" smtClean="0">
                  <a:solidFill>
                    <a:schemeClr val="tx1"/>
                  </a:solidFill>
                </a:rPr>
                <a:t>메뉴 검색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2729757" y="4514520"/>
              <a:ext cx="578703" cy="28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>
                <a:defRPr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검색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/>
          <p:cNvSpPr/>
          <p:nvPr userDrawn="1"/>
        </p:nvSpPr>
        <p:spPr>
          <a:xfrm>
            <a:off x="4344020" y="629436"/>
            <a:ext cx="279812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b="1" dirty="0" smtClean="0">
                <a:solidFill>
                  <a:schemeClr val="bg1"/>
                </a:solidFill>
              </a:rPr>
              <a:t>▤ 매뉴얼 다운로드  </a:t>
            </a:r>
            <a:r>
              <a:rPr lang="en-US" altLang="ko-KR" sz="800" b="1" dirty="0">
                <a:solidFill>
                  <a:schemeClr val="bg1"/>
                </a:solidFill>
              </a:rPr>
              <a:t>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★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즐겨찾기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</a:rPr>
              <a:t>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  </a:t>
            </a:r>
            <a:r>
              <a:rPr lang="en-US" altLang="ko-KR" sz="800" b="1" dirty="0" smtClean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☰ </a:t>
            </a:r>
            <a:r>
              <a:rPr lang="ko-KR" altLang="en-US" sz="800" b="1" dirty="0" err="1" smtClean="0">
                <a:solidFill>
                  <a:schemeClr val="bg1"/>
                </a:solidFill>
                <a:ea typeface="Segoe UI Symbol" panose="020B0502040204020203" pitchFamily="34" charset="0"/>
              </a:rPr>
              <a:t>전체메뉴</a:t>
            </a:r>
            <a:endParaRPr lang="ko-KR" altLang="ko-KR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37805201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pSp>
        <p:nvGrpSpPr>
          <p:cNvPr id="25" name="그룹 24"/>
          <p:cNvGrpSpPr/>
          <p:nvPr userDrawn="1"/>
        </p:nvGrpSpPr>
        <p:grpSpPr>
          <a:xfrm>
            <a:off x="48801" y="506799"/>
            <a:ext cx="1800200" cy="5996451"/>
            <a:chOff x="263352" y="620688"/>
            <a:chExt cx="1800200" cy="5996451"/>
          </a:xfrm>
        </p:grpSpPr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263352" y="620688"/>
              <a:ext cx="1656184" cy="5996451"/>
            </a:xfrm>
            <a:prstGeom prst="rect">
              <a:avLst/>
            </a:prstGeom>
            <a:solidFill>
              <a:srgbClr val="29BC70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ko-KR" sz="800" dirty="0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7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1898540" y="725907"/>
              <a:ext cx="165012" cy="288000"/>
            </a:xfrm>
            <a:prstGeom prst="rect">
              <a:avLst/>
            </a:prstGeom>
            <a:solidFill>
              <a:srgbClr val="29BC7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>
                <a:defRPr/>
              </a:pPr>
              <a:r>
                <a:rPr lang="en-US" altLang="ko-KR" sz="800" dirty="0" smtClean="0">
                  <a:solidFill>
                    <a:schemeClr val="bg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❮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00260057"/>
              </p:ext>
            </p:extLst>
          </p:nvPr>
        </p:nvGraphicFramePr>
        <p:xfrm>
          <a:off x="45637" y="1249521"/>
          <a:ext cx="1656000" cy="5262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447023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전시관리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</a:t>
                      </a:r>
                      <a:endParaRPr lang="ko-KR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콘텐츠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리뷰관리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algn="l" defTabSz="914400" rtl="0" eaLnBrk="1" latinLnBrk="1" hangingPunct="1"/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제품관리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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410936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288000" algn="l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제품관리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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75866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288000" algn="l" latinLnBrk="1"/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제품리스트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★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9BC7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899469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288000" algn="l" latinLnBrk="1"/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제품등록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★</a:t>
                      </a:r>
                      <a:endParaRPr kumimoji="0" lang="ko-KR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39404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288000" algn="l" latinLnBrk="1"/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★</a:t>
                      </a:r>
                      <a:endParaRPr lang="ko-KR" altLang="ko-KR" sz="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132757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288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증정품관리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★</a:t>
                      </a:r>
                      <a:endParaRPr lang="ko-KR" altLang="ko-KR" sz="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958722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캠페인관리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주문관리</a:t>
                      </a:r>
                      <a:endParaRPr lang="ko-KR" altLang="en-US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926514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운영관리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216347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통계관리</a:t>
                      </a:r>
                      <a:endParaRPr lang="ko-KR" altLang="en-US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575176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 marL="1440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538" y="750227"/>
            <a:ext cx="918778" cy="295322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41006887"/>
              </p:ext>
            </p:extLst>
          </p:nvPr>
        </p:nvGraphicFramePr>
        <p:xfrm>
          <a:off x="1701637" y="952265"/>
          <a:ext cx="7272000" cy="57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848714009"/>
                    </a:ext>
                  </a:extLst>
                </a:gridCol>
                <a:gridCol w="442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ko-KR" sz="800" b="0" dirty="0">
                        <a:solidFill>
                          <a:srgbClr val="C83732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★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선택한 메뉴명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★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메뉴명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긴 경우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....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</a:rPr>
                        <a:t>  ⛒ </a:t>
                      </a:r>
                      <a:endParaRPr 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144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gridSpan="4">
                  <a:txBody>
                    <a:bodyPr/>
                    <a:lstStyle/>
                    <a:p>
                      <a:pPr marL="108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메뉴명</a:t>
                      </a:r>
                      <a:endParaRPr lang="ko-KR" altLang="ko-KR" sz="1050" dirty="0" smtClean="0">
                        <a:solidFill>
                          <a:srgbClr val="29BC7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88551"/>
                  </a:ext>
                </a:extLst>
              </a:tr>
            </a:tbl>
          </a:graphicData>
        </a:graphic>
      </p:graphicFrame>
      <p:sp>
        <p:nvSpPr>
          <p:cNvPr id="31" name="Question">
            <a:extLst>
              <a:ext uri="{FF2B5EF4-FFF2-40B4-BE49-F238E27FC236}">
                <a16:creationId xmlns:a16="http://schemas.microsoft.com/office/drawing/2014/main" id="{80723636-D00F-4255-A011-940921B1F54E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253514" y="1294887"/>
            <a:ext cx="144000" cy="144000"/>
          </a:xfrm>
          <a:custGeom>
            <a:avLst/>
            <a:gdLst>
              <a:gd name="T0" fmla="*/ 333 w 667"/>
              <a:gd name="T1" fmla="*/ 0 h 666"/>
              <a:gd name="T2" fmla="*/ 0 w 667"/>
              <a:gd name="T3" fmla="*/ 333 h 666"/>
              <a:gd name="T4" fmla="*/ 333 w 667"/>
              <a:gd name="T5" fmla="*/ 666 h 666"/>
              <a:gd name="T6" fmla="*/ 667 w 667"/>
              <a:gd name="T7" fmla="*/ 333 h 666"/>
              <a:gd name="T8" fmla="*/ 333 w 667"/>
              <a:gd name="T9" fmla="*/ 0 h 666"/>
              <a:gd name="T10" fmla="*/ 333 w 667"/>
              <a:gd name="T11" fmla="*/ 26 h 666"/>
              <a:gd name="T12" fmla="*/ 640 w 667"/>
              <a:gd name="T13" fmla="*/ 333 h 666"/>
              <a:gd name="T14" fmla="*/ 333 w 667"/>
              <a:gd name="T15" fmla="*/ 640 h 666"/>
              <a:gd name="T16" fmla="*/ 27 w 667"/>
              <a:gd name="T17" fmla="*/ 333 h 666"/>
              <a:gd name="T18" fmla="*/ 333 w 667"/>
              <a:gd name="T19" fmla="*/ 26 h 666"/>
              <a:gd name="T20" fmla="*/ 337 w 667"/>
              <a:gd name="T21" fmla="*/ 166 h 666"/>
              <a:gd name="T22" fmla="*/ 247 w 667"/>
              <a:gd name="T23" fmla="*/ 242 h 666"/>
              <a:gd name="T24" fmla="*/ 251 w 667"/>
              <a:gd name="T25" fmla="*/ 248 h 666"/>
              <a:gd name="T26" fmla="*/ 281 w 667"/>
              <a:gd name="T27" fmla="*/ 253 h 666"/>
              <a:gd name="T28" fmla="*/ 287 w 667"/>
              <a:gd name="T29" fmla="*/ 249 h 666"/>
              <a:gd name="T30" fmla="*/ 336 w 667"/>
              <a:gd name="T31" fmla="*/ 204 h 666"/>
              <a:gd name="T32" fmla="*/ 383 w 667"/>
              <a:gd name="T33" fmla="*/ 248 h 666"/>
              <a:gd name="T34" fmla="*/ 360 w 667"/>
              <a:gd name="T35" fmla="*/ 298 h 666"/>
              <a:gd name="T36" fmla="*/ 328 w 667"/>
              <a:gd name="T37" fmla="*/ 342 h 666"/>
              <a:gd name="T38" fmla="*/ 314 w 667"/>
              <a:gd name="T39" fmla="*/ 385 h 666"/>
              <a:gd name="T40" fmla="*/ 314 w 667"/>
              <a:gd name="T41" fmla="*/ 405 h 666"/>
              <a:gd name="T42" fmla="*/ 319 w 667"/>
              <a:gd name="T43" fmla="*/ 410 h 666"/>
              <a:gd name="T44" fmla="*/ 350 w 667"/>
              <a:gd name="T45" fmla="*/ 410 h 666"/>
              <a:gd name="T46" fmla="*/ 355 w 667"/>
              <a:gd name="T47" fmla="*/ 405 h 666"/>
              <a:gd name="T48" fmla="*/ 355 w 667"/>
              <a:gd name="T49" fmla="*/ 390 h 666"/>
              <a:gd name="T50" fmla="*/ 367 w 667"/>
              <a:gd name="T51" fmla="*/ 354 h 666"/>
              <a:gd name="T52" fmla="*/ 399 w 667"/>
              <a:gd name="T53" fmla="*/ 310 h 666"/>
              <a:gd name="T54" fmla="*/ 424 w 667"/>
              <a:gd name="T55" fmla="*/ 248 h 666"/>
              <a:gd name="T56" fmla="*/ 337 w 667"/>
              <a:gd name="T57" fmla="*/ 166 h 666"/>
              <a:gd name="T58" fmla="*/ 316 w 667"/>
              <a:gd name="T59" fmla="*/ 446 h 666"/>
              <a:gd name="T60" fmla="*/ 311 w 667"/>
              <a:gd name="T61" fmla="*/ 451 h 666"/>
              <a:gd name="T62" fmla="*/ 311 w 667"/>
              <a:gd name="T63" fmla="*/ 492 h 666"/>
              <a:gd name="T64" fmla="*/ 316 w 667"/>
              <a:gd name="T65" fmla="*/ 497 h 666"/>
              <a:gd name="T66" fmla="*/ 353 w 667"/>
              <a:gd name="T67" fmla="*/ 497 h 666"/>
              <a:gd name="T68" fmla="*/ 357 w 667"/>
              <a:gd name="T69" fmla="*/ 492 h 666"/>
              <a:gd name="T70" fmla="*/ 357 w 667"/>
              <a:gd name="T71" fmla="*/ 451 h 666"/>
              <a:gd name="T72" fmla="*/ 353 w 667"/>
              <a:gd name="T73" fmla="*/ 446 h 666"/>
              <a:gd name="T74" fmla="*/ 316 w 667"/>
              <a:gd name="T75" fmla="*/ 44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6"/>
                  <a:pt x="333" y="666"/>
                </a:cubicBezTo>
                <a:cubicBezTo>
                  <a:pt x="517" y="666"/>
                  <a:pt x="667" y="517"/>
                  <a:pt x="667" y="333"/>
                </a:cubicBezTo>
                <a:cubicBezTo>
                  <a:pt x="667" y="149"/>
                  <a:pt x="517" y="0"/>
                  <a:pt x="333" y="0"/>
                </a:cubicBezTo>
                <a:close/>
                <a:moveTo>
                  <a:pt x="333" y="26"/>
                </a:moveTo>
                <a:cubicBezTo>
                  <a:pt x="503" y="26"/>
                  <a:pt x="640" y="163"/>
                  <a:pt x="640" y="333"/>
                </a:cubicBezTo>
                <a:cubicBezTo>
                  <a:pt x="640" y="502"/>
                  <a:pt x="503" y="640"/>
                  <a:pt x="333" y="640"/>
                </a:cubicBezTo>
                <a:cubicBezTo>
                  <a:pt x="164" y="640"/>
                  <a:pt x="27" y="502"/>
                  <a:pt x="27" y="333"/>
                </a:cubicBezTo>
                <a:cubicBezTo>
                  <a:pt x="27" y="163"/>
                  <a:pt x="164" y="26"/>
                  <a:pt x="333" y="26"/>
                </a:cubicBezTo>
                <a:close/>
                <a:moveTo>
                  <a:pt x="337" y="166"/>
                </a:moveTo>
                <a:cubicBezTo>
                  <a:pt x="288" y="166"/>
                  <a:pt x="255" y="196"/>
                  <a:pt x="247" y="242"/>
                </a:cubicBezTo>
                <a:cubicBezTo>
                  <a:pt x="247" y="245"/>
                  <a:pt x="248" y="247"/>
                  <a:pt x="251" y="248"/>
                </a:cubicBezTo>
                <a:lnTo>
                  <a:pt x="281" y="253"/>
                </a:lnTo>
                <a:cubicBezTo>
                  <a:pt x="284" y="253"/>
                  <a:pt x="286" y="252"/>
                  <a:pt x="287" y="249"/>
                </a:cubicBezTo>
                <a:cubicBezTo>
                  <a:pt x="292" y="220"/>
                  <a:pt x="310" y="204"/>
                  <a:pt x="336" y="204"/>
                </a:cubicBezTo>
                <a:cubicBezTo>
                  <a:pt x="364" y="204"/>
                  <a:pt x="383" y="221"/>
                  <a:pt x="383" y="248"/>
                </a:cubicBezTo>
                <a:cubicBezTo>
                  <a:pt x="383" y="264"/>
                  <a:pt x="377" y="275"/>
                  <a:pt x="360" y="298"/>
                </a:cubicBezTo>
                <a:lnTo>
                  <a:pt x="328" y="342"/>
                </a:lnTo>
                <a:cubicBezTo>
                  <a:pt x="318" y="356"/>
                  <a:pt x="314" y="366"/>
                  <a:pt x="314" y="385"/>
                </a:cubicBezTo>
                <a:lnTo>
                  <a:pt x="314" y="405"/>
                </a:lnTo>
                <a:cubicBezTo>
                  <a:pt x="314" y="408"/>
                  <a:pt x="316" y="410"/>
                  <a:pt x="319" y="410"/>
                </a:cubicBezTo>
                <a:lnTo>
                  <a:pt x="350" y="410"/>
                </a:lnTo>
                <a:cubicBezTo>
                  <a:pt x="353" y="410"/>
                  <a:pt x="355" y="408"/>
                  <a:pt x="355" y="405"/>
                </a:cubicBezTo>
                <a:lnTo>
                  <a:pt x="355" y="390"/>
                </a:lnTo>
                <a:cubicBezTo>
                  <a:pt x="355" y="373"/>
                  <a:pt x="358" y="367"/>
                  <a:pt x="367" y="354"/>
                </a:cubicBezTo>
                <a:lnTo>
                  <a:pt x="399" y="310"/>
                </a:lnTo>
                <a:cubicBezTo>
                  <a:pt x="416" y="287"/>
                  <a:pt x="424" y="271"/>
                  <a:pt x="424" y="248"/>
                </a:cubicBezTo>
                <a:cubicBezTo>
                  <a:pt x="424" y="200"/>
                  <a:pt x="389" y="166"/>
                  <a:pt x="337" y="166"/>
                </a:cubicBezTo>
                <a:close/>
                <a:moveTo>
                  <a:pt x="316" y="446"/>
                </a:moveTo>
                <a:cubicBezTo>
                  <a:pt x="313" y="446"/>
                  <a:pt x="311" y="448"/>
                  <a:pt x="311" y="451"/>
                </a:cubicBezTo>
                <a:lnTo>
                  <a:pt x="311" y="492"/>
                </a:lnTo>
                <a:cubicBezTo>
                  <a:pt x="311" y="495"/>
                  <a:pt x="313" y="497"/>
                  <a:pt x="316" y="497"/>
                </a:cubicBezTo>
                <a:lnTo>
                  <a:pt x="353" y="497"/>
                </a:lnTo>
                <a:cubicBezTo>
                  <a:pt x="355" y="497"/>
                  <a:pt x="357" y="495"/>
                  <a:pt x="357" y="492"/>
                </a:cubicBezTo>
                <a:lnTo>
                  <a:pt x="357" y="451"/>
                </a:lnTo>
                <a:cubicBezTo>
                  <a:pt x="357" y="448"/>
                  <a:pt x="355" y="446"/>
                  <a:pt x="353" y="446"/>
                </a:cubicBezTo>
                <a:lnTo>
                  <a:pt x="316" y="4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75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56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51" r:id="rId5"/>
    <p:sldLayoutId id="2147483679" r:id="rId6"/>
    <p:sldLayoutId id="2147483682" r:id="rId7"/>
    <p:sldLayoutId id="2147483680" r:id="rId8"/>
    <p:sldLayoutId id="2147483681" r:id="rId9"/>
    <p:sldLayoutId id="2147483678" r:id="rId10"/>
    <p:sldLayoutId id="2147483683" r:id="rId11"/>
    <p:sldLayoutId id="2147483684" r:id="rId12"/>
    <p:sldLayoutId id="2147483686" r:id="rId13"/>
    <p:sldLayoutId id="2147483670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umer.tosspayments.com/escrow/detail?mertid=innisfre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amoremall.com/kr/ko/beautypoint/app/footer/privacy.do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mailto:Innisfree_privacy@innisfree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119336" y="2708920"/>
            <a:ext cx="11665296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 err="1" smtClean="0">
                <a:latin typeface="+mj-ea"/>
              </a:rPr>
              <a:t>innisfree_FO</a:t>
            </a:r>
            <a:r>
              <a:rPr lang="ko-KR" altLang="en-US" sz="3600" dirty="0" err="1" smtClean="0">
                <a:latin typeface="+mj-ea"/>
              </a:rPr>
              <a:t>리뉴얼</a:t>
            </a:r>
            <a:r>
              <a:rPr lang="en-US" altLang="ko-KR" sz="3600" dirty="0" smtClean="0">
                <a:latin typeface="+mj-ea"/>
              </a:rPr>
              <a:t>_PC_FOOTER</a:t>
            </a:r>
            <a:r>
              <a:rPr lang="en-US" altLang="ko-KR" sz="36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_</a:t>
            </a:r>
            <a:r>
              <a:rPr lang="ko-KR" altLang="en-US" sz="36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화면설계서</a:t>
            </a:r>
            <a:endParaRPr lang="ko-KR" altLang="en-US" sz="3600" dirty="0">
              <a:ln w="635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ln>
              <a:latin typeface="+mj-ea"/>
            </a:endParaRP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 smtClean="0">
                <a:latin typeface="+mn-ea"/>
              </a:rPr>
              <a:t>Version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0.9/2024-06-28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나혜주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623888" y="2290735"/>
            <a:ext cx="7788592" cy="4312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위치기반서비스 이용약관</a:t>
            </a:r>
            <a:endParaRPr lang="ko-KR" altLang="en-US" dirty="0"/>
          </a:p>
        </p:txBody>
      </p:sp>
      <p:sp>
        <p:nvSpPr>
          <p:cNvPr id="24" name="부제목 2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IN_PC_FOO_01_11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23888" y="1412776"/>
            <a:ext cx="3815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위치기반서비스 이용약관</a:t>
            </a:r>
          </a:p>
        </p:txBody>
      </p:sp>
      <p:sp>
        <p:nvSpPr>
          <p:cNvPr id="21" name="제목 2"/>
          <p:cNvSpPr txBox="1">
            <a:spLocks/>
          </p:cNvSpPr>
          <p:nvPr/>
        </p:nvSpPr>
        <p:spPr>
          <a:xfrm>
            <a:off x="777383" y="268982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FOOTER &gt; </a:t>
            </a:r>
            <a:r>
              <a:rPr lang="ko-KR" altLang="en-US" dirty="0" smtClean="0"/>
              <a:t>위치기반서비스 이용약관</a:t>
            </a:r>
            <a:endParaRPr lang="ko-KR" altLang="en-US" dirty="0"/>
          </a:p>
        </p:txBody>
      </p:sp>
      <p:sp>
        <p:nvSpPr>
          <p:cNvPr id="25" name="제목 2"/>
          <p:cNvSpPr txBox="1">
            <a:spLocks/>
          </p:cNvSpPr>
          <p:nvPr/>
        </p:nvSpPr>
        <p:spPr>
          <a:xfrm>
            <a:off x="4156797" y="276839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080680"/>
              </p:ext>
            </p:extLst>
          </p:nvPr>
        </p:nvGraphicFramePr>
        <p:xfrm>
          <a:off x="9000565" y="44450"/>
          <a:ext cx="3152540" cy="183307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위치기반서비스 이용약관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개정이력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선택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셀렉트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박스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등록된 최신 버전의 위치기반서비스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이용약관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디폴트로 선택되어 표기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 시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등록된 이전 약관 항목들 확인가능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셀렉트박스에서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이전 항목 선택 시 하단 영역 변경되며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이전에 등록된 내용 확인 가능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BO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내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‘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개정이력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’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과 동일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6400" marR="0" lvl="0" indent="-8640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내용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셀렉트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박스에서 선택한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개정이력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기준으로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관리자에 에디터영역에 등록 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PC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혹은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MO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내용 노출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>
            <a:off x="55605" y="1282863"/>
            <a:ext cx="888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40541"/>
          <a:stretch/>
        </p:blipFill>
        <p:spPr>
          <a:xfrm>
            <a:off x="88037" y="590674"/>
            <a:ext cx="1211663" cy="23062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35511" y="947150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☰</a:t>
            </a:r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083520" y="623243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1291962" y="869452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5653222" y="476672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90" y="545296"/>
            <a:ext cx="1087597" cy="264346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5735961" y="972534"/>
            <a:ext cx="3118438" cy="201389"/>
            <a:chOff x="6309830" y="1015897"/>
            <a:chExt cx="3531966" cy="214937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1332132" y="584210"/>
            <a:ext cx="2675636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192" y="600092"/>
            <a:ext cx="190500" cy="209550"/>
          </a:xfrm>
          <a:prstGeom prst="rect">
            <a:avLst/>
          </a:prstGeom>
        </p:spPr>
      </p:pic>
      <p:sp>
        <p:nvSpPr>
          <p:cNvPr id="4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23888" y="1912020"/>
            <a:ext cx="1964370" cy="283222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2023-04-17 (0.01v)    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   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23888" y="2420888"/>
            <a:ext cx="772543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제 </a:t>
            </a:r>
            <a:r>
              <a:rPr lang="en-US" altLang="ko-KR" sz="800" dirty="0"/>
              <a:t>1 </a:t>
            </a:r>
            <a:r>
              <a:rPr lang="ko-KR" altLang="en-US" sz="800" dirty="0"/>
              <a:t>장 총칙</a:t>
            </a:r>
          </a:p>
          <a:p>
            <a:endParaRPr lang="ko-KR" altLang="en-US" sz="800" dirty="0"/>
          </a:p>
          <a:p>
            <a:r>
              <a:rPr lang="ko-KR" altLang="en-US" sz="800" dirty="0"/>
              <a:t>제 </a:t>
            </a:r>
            <a:r>
              <a:rPr lang="en-US" altLang="ko-KR" sz="800" dirty="0"/>
              <a:t>1 </a:t>
            </a:r>
            <a:r>
              <a:rPr lang="ko-KR" altLang="en-US" sz="800" dirty="0"/>
              <a:t>조 </a:t>
            </a:r>
            <a:r>
              <a:rPr lang="en-US" altLang="ko-KR" sz="800" dirty="0"/>
              <a:t>(</a:t>
            </a:r>
            <a:r>
              <a:rPr lang="ko-KR" altLang="en-US" sz="800" dirty="0"/>
              <a:t>목적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ko-KR" altLang="en-US" sz="800" dirty="0"/>
              <a:t>본 약관은 ㈜이니스프리</a:t>
            </a:r>
            <a:r>
              <a:rPr lang="en-US" altLang="ko-KR" sz="800" dirty="0"/>
              <a:t>(</a:t>
            </a:r>
            <a:r>
              <a:rPr lang="ko-KR" altLang="en-US" sz="800" dirty="0"/>
              <a:t>이하 </a:t>
            </a:r>
            <a:r>
              <a:rPr lang="en-US" altLang="ko-KR" sz="800" dirty="0"/>
              <a:t>"</a:t>
            </a:r>
            <a:r>
              <a:rPr lang="ko-KR" altLang="en-US" sz="800" dirty="0"/>
              <a:t>회사</a:t>
            </a:r>
            <a:r>
              <a:rPr lang="en-US" altLang="ko-KR" sz="800" dirty="0"/>
              <a:t>")</a:t>
            </a:r>
            <a:r>
              <a:rPr lang="ko-KR" altLang="en-US" sz="800" dirty="0"/>
              <a:t>이 제공하는 위치기반서비스사업과 관련하여 회사와 이용자</a:t>
            </a:r>
            <a:r>
              <a:rPr lang="en-US" altLang="ko-KR" sz="800" dirty="0"/>
              <a:t>(</a:t>
            </a:r>
            <a:r>
              <a:rPr lang="ko-KR" altLang="en-US" sz="800" dirty="0"/>
              <a:t>기존 이니스프리 회원</a:t>
            </a:r>
            <a:r>
              <a:rPr lang="en-US" altLang="ko-KR" sz="800" dirty="0"/>
              <a:t>, </a:t>
            </a:r>
            <a:r>
              <a:rPr lang="ko-KR" altLang="en-US" sz="800" dirty="0"/>
              <a:t>서비스 이용약관에 동의한 고객 및 개인위치정보주체를 포함</a:t>
            </a:r>
            <a:r>
              <a:rPr lang="en-US" altLang="ko-KR" sz="800" dirty="0"/>
              <a:t>)</a:t>
            </a:r>
            <a:r>
              <a:rPr lang="ko-KR" altLang="en-US" sz="800" dirty="0"/>
              <a:t>와의 </a:t>
            </a:r>
            <a:r>
              <a:rPr lang="ko-KR" altLang="en-US" sz="800" dirty="0" err="1"/>
              <a:t>권리ㆍ의무</a:t>
            </a:r>
            <a:r>
              <a:rPr lang="ko-KR" altLang="en-US" sz="800" dirty="0"/>
              <a:t> 및 이용조건과 절차 등 제반 사항을 규정함을 목적으로 합니다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/>
              <a:t>제 </a:t>
            </a:r>
            <a:r>
              <a:rPr lang="en-US" altLang="ko-KR" sz="800" dirty="0"/>
              <a:t>2 </a:t>
            </a:r>
            <a:r>
              <a:rPr lang="ko-KR" altLang="en-US" sz="800" dirty="0"/>
              <a:t>조 </a:t>
            </a:r>
            <a:r>
              <a:rPr lang="en-US" altLang="ko-KR" sz="800" dirty="0"/>
              <a:t>(</a:t>
            </a:r>
            <a:r>
              <a:rPr lang="ko-KR" altLang="en-US" sz="800" dirty="0"/>
              <a:t>약관의 효력 및 변경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1. </a:t>
            </a:r>
            <a:r>
              <a:rPr lang="ko-KR" altLang="en-US" sz="800" dirty="0"/>
              <a:t>본 약관은 서비스를 신청한 고객 또는 개인위치정보주체가 본 약관에 동의하고</a:t>
            </a:r>
            <a:r>
              <a:rPr lang="en-US" altLang="ko-KR" sz="800" dirty="0"/>
              <a:t>, </a:t>
            </a:r>
            <a:r>
              <a:rPr lang="ko-KR" altLang="en-US" sz="800" dirty="0"/>
              <a:t>회사가 그에 대한 승낙을 함으로써 효력이 발생합니다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2. </a:t>
            </a:r>
            <a:r>
              <a:rPr lang="ko-KR" altLang="en-US" sz="800" dirty="0"/>
              <a:t>본 약관은 </a:t>
            </a:r>
            <a:r>
              <a:rPr lang="ko-KR" altLang="en-US" sz="800" dirty="0" err="1"/>
              <a:t>유ㆍ무선</a:t>
            </a:r>
            <a:r>
              <a:rPr lang="ko-KR" altLang="en-US" sz="800" dirty="0"/>
              <a:t> 인터넷을 통하여 홈페이지 또는 모바일 어플리케이션의 초기 화면 또는 그 연결 화면 등 기타 방법에 의하여 그 내용을 게시 또는 공지합니다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3. </a:t>
            </a:r>
            <a:r>
              <a:rPr lang="ko-KR" altLang="en-US" sz="800" dirty="0"/>
              <a:t>회사가 약관을 개정할 경우에는 적용일자 및 개정내용</a:t>
            </a:r>
            <a:r>
              <a:rPr lang="en-US" altLang="ko-KR" sz="800" dirty="0"/>
              <a:t>, </a:t>
            </a:r>
            <a:r>
              <a:rPr lang="ko-KR" altLang="en-US" sz="800" dirty="0" err="1"/>
              <a:t>개정사유</a:t>
            </a:r>
            <a:r>
              <a:rPr lang="ko-KR" altLang="en-US" sz="800" dirty="0"/>
              <a:t> 등을 명시하여 그 적용일자로부터 </a:t>
            </a:r>
            <a:r>
              <a:rPr lang="en-US" altLang="ko-KR" sz="800" dirty="0"/>
              <a:t>7</a:t>
            </a:r>
            <a:r>
              <a:rPr lang="ko-KR" altLang="en-US" sz="800" dirty="0"/>
              <a:t>일 이전부터 초기화면 또는 초기화면과의 연결화면을 통해 공지합니다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단</a:t>
            </a:r>
            <a:r>
              <a:rPr lang="en-US" altLang="ko-KR" sz="800" dirty="0"/>
              <a:t>, </a:t>
            </a:r>
            <a:r>
              <a:rPr lang="ko-KR" altLang="en-US" sz="800" dirty="0"/>
              <a:t>이용자에게 불리하게 약관을 개정하는 경우에는 그 적용일</a:t>
            </a:r>
            <a:r>
              <a:rPr lang="en-US" altLang="ko-KR" sz="800" dirty="0"/>
              <a:t>30</a:t>
            </a:r>
            <a:r>
              <a:rPr lang="ko-KR" altLang="en-US" sz="800" dirty="0"/>
              <a:t>일 이전부터 공지 외에 서비스 내 전자우편</a:t>
            </a:r>
            <a:r>
              <a:rPr lang="en-US" altLang="ko-KR" sz="800" dirty="0"/>
              <a:t>, </a:t>
            </a:r>
            <a:r>
              <a:rPr lang="ko-KR" altLang="en-US" sz="800" dirty="0"/>
              <a:t>로그인시 </a:t>
            </a:r>
            <a:r>
              <a:rPr lang="ko-KR" altLang="en-US" sz="800" dirty="0" err="1"/>
              <a:t>동의창</a:t>
            </a:r>
            <a:r>
              <a:rPr lang="ko-KR" altLang="en-US" sz="800" dirty="0"/>
              <a:t> 등의 전자적 수단이나 청구서에 표시하여 발송하는 등의 방법을 통해 개별적으로 명확히 통지합니다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4. </a:t>
            </a:r>
            <a:r>
              <a:rPr lang="ko-KR" altLang="en-US" sz="800" dirty="0"/>
              <a:t>회사가 전항에 따라 개정약관을 공지 또는 통지하면서 이용자에게 </a:t>
            </a:r>
            <a:r>
              <a:rPr lang="en-US" altLang="ko-KR" sz="800" dirty="0"/>
              <a:t>30</a:t>
            </a:r>
            <a:r>
              <a:rPr lang="ko-KR" altLang="en-US" sz="800" dirty="0"/>
              <a:t>일 기간 내에 의사표시를 하지 않으면 의사표시가 표명된 것으로 본다는 뜻을 명확하게 따로 공지 또는 고지하였음에도 이용자가 명시적으로 거부의사를 표시하지 아니한 경우 이용자가 개정약관에 동의한 것으로 봅니다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5. </a:t>
            </a:r>
            <a:r>
              <a:rPr lang="ko-KR" altLang="en-US" sz="800" dirty="0"/>
              <a:t>이용자가 개정약관의 적용에 동의하지 않는 경우 회사는 개정약관의 내용을 적용할 수 없으며</a:t>
            </a:r>
            <a:r>
              <a:rPr lang="en-US" altLang="ko-KR" sz="800" dirty="0"/>
              <a:t>, </a:t>
            </a:r>
            <a:r>
              <a:rPr lang="ko-KR" altLang="en-US" sz="800" dirty="0"/>
              <a:t>이 경우 이용자는 이용계약을 해지할 수 있습니다</a:t>
            </a:r>
            <a:r>
              <a:rPr lang="en-US" altLang="ko-KR" sz="800" dirty="0"/>
              <a:t>. </a:t>
            </a:r>
            <a:r>
              <a:rPr lang="ko-KR" altLang="en-US" sz="800" dirty="0"/>
              <a:t>다만</a:t>
            </a:r>
            <a:r>
              <a:rPr lang="en-US" altLang="ko-KR" sz="800" dirty="0"/>
              <a:t>, </a:t>
            </a:r>
            <a:r>
              <a:rPr lang="ko-KR" altLang="en-US" sz="800" dirty="0"/>
              <a:t>기존 약관을 적용할 수 없는 특별한 사정이 있는 경우에는 회사는 이용자와의 이용계약을 해지할 수 있습니다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제 </a:t>
            </a:r>
            <a:r>
              <a:rPr lang="en-US" altLang="ko-KR" sz="800" dirty="0"/>
              <a:t>3 </a:t>
            </a:r>
            <a:r>
              <a:rPr lang="ko-KR" altLang="en-US" sz="800" dirty="0"/>
              <a:t>조 </a:t>
            </a:r>
            <a:r>
              <a:rPr lang="en-US" altLang="ko-KR" sz="800" dirty="0"/>
              <a:t>(</a:t>
            </a:r>
            <a:r>
              <a:rPr lang="ko-KR" altLang="en-US" sz="800" dirty="0"/>
              <a:t>약관 외 준칙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ko-KR" altLang="en-US" sz="800" dirty="0"/>
              <a:t>본 약관에 명시되지 않은 사항은 위치정보의 보호 및 이용 등에 관한 법률</a:t>
            </a:r>
            <a:r>
              <a:rPr lang="en-US" altLang="ko-KR" sz="800" dirty="0"/>
              <a:t>, </a:t>
            </a:r>
            <a:r>
              <a:rPr lang="ko-KR" altLang="en-US" sz="800" dirty="0"/>
              <a:t>정보통신망 이용촉진 및 정보보호 등에 관한 법률</a:t>
            </a:r>
            <a:r>
              <a:rPr lang="en-US" altLang="ko-KR" sz="800" dirty="0"/>
              <a:t>, </a:t>
            </a:r>
            <a:r>
              <a:rPr lang="ko-KR" altLang="en-US" sz="800" dirty="0"/>
              <a:t>전기통신기본법</a:t>
            </a:r>
            <a:r>
              <a:rPr lang="en-US" altLang="ko-KR" sz="800" dirty="0"/>
              <a:t>, </a:t>
            </a:r>
            <a:r>
              <a:rPr lang="ko-KR" altLang="en-US" sz="800" dirty="0"/>
              <a:t>전기통신사업법 등 관련 법령</a:t>
            </a:r>
            <a:r>
              <a:rPr lang="en-US" altLang="ko-KR" sz="800" dirty="0"/>
              <a:t>(</a:t>
            </a:r>
            <a:r>
              <a:rPr lang="ko-KR" altLang="en-US" sz="800" dirty="0"/>
              <a:t>이하 “관련 법령”</a:t>
            </a:r>
            <a:r>
              <a:rPr lang="en-US" altLang="ko-KR" sz="800" dirty="0"/>
              <a:t>)</a:t>
            </a:r>
            <a:r>
              <a:rPr lang="ko-KR" altLang="en-US" sz="800" dirty="0"/>
              <a:t>과 회사의 웹사이트 이용약관</a:t>
            </a:r>
            <a:r>
              <a:rPr lang="en-US" altLang="ko-KR" sz="800" dirty="0"/>
              <a:t>, </a:t>
            </a:r>
            <a:r>
              <a:rPr lang="ko-KR" altLang="en-US" sz="800" dirty="0"/>
              <a:t>개인정보처리방침 이나 회사가 별도로 정한 지침 등에 의합니다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/>
              <a:t>제 </a:t>
            </a:r>
            <a:r>
              <a:rPr lang="en-US" altLang="ko-KR" sz="800" dirty="0"/>
              <a:t>4 </a:t>
            </a:r>
            <a:r>
              <a:rPr lang="ko-KR" altLang="en-US" sz="800" dirty="0"/>
              <a:t>조 </a:t>
            </a:r>
            <a:r>
              <a:rPr lang="en-US" altLang="ko-KR" sz="800" dirty="0"/>
              <a:t>(</a:t>
            </a:r>
            <a:r>
              <a:rPr lang="ko-KR" altLang="en-US" sz="800" dirty="0"/>
              <a:t>위치정보 수집방법 및 서비스 내용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 smtClean="0"/>
              <a:t>1. </a:t>
            </a:r>
            <a:r>
              <a:rPr lang="ko-KR" altLang="en-US" sz="800" dirty="0" smtClean="0"/>
              <a:t>회사는 </a:t>
            </a:r>
            <a:r>
              <a:rPr lang="ko-KR" altLang="en-US" sz="800" dirty="0"/>
              <a:t>다음과 같이 개인위치정보를 수집하고</a:t>
            </a:r>
            <a:r>
              <a:rPr lang="en-US" altLang="ko-KR" sz="800" dirty="0"/>
              <a:t>, </a:t>
            </a:r>
            <a:r>
              <a:rPr lang="ko-KR" altLang="en-US" sz="800" dirty="0"/>
              <a:t>이용자에게 서비스를 제공합니다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en-US" altLang="ko-KR" sz="800" dirty="0"/>
          </a:p>
        </p:txBody>
      </p:sp>
      <p:sp>
        <p:nvSpPr>
          <p:cNvPr id="5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68" y="141325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82" y="18071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90" y="22555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559831"/>
              </p:ext>
            </p:extLst>
          </p:nvPr>
        </p:nvGraphicFramePr>
        <p:xfrm>
          <a:off x="774490" y="5756193"/>
          <a:ext cx="7574832" cy="835106"/>
        </p:xfrm>
        <a:graphic>
          <a:graphicData uri="http://schemas.openxmlformats.org/drawingml/2006/table">
            <a:tbl>
              <a:tblPr/>
              <a:tblGrid>
                <a:gridCol w="2133096">
                  <a:extLst>
                    <a:ext uri="{9D8B030D-6E8A-4147-A177-3AD203B41FA5}">
                      <a16:colId xmlns:a16="http://schemas.microsoft.com/office/drawing/2014/main" val="1944014626"/>
                    </a:ext>
                  </a:extLst>
                </a:gridCol>
                <a:gridCol w="5441736">
                  <a:extLst>
                    <a:ext uri="{9D8B030D-6E8A-4147-A177-3AD203B41FA5}">
                      <a16:colId xmlns:a16="http://schemas.microsoft.com/office/drawing/2014/main" val="29081952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0" marR="0" marT="95250" marB="9525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위치정보 수집방법 및 서비스 내용</a:t>
                      </a:r>
                    </a:p>
                  </a:txBody>
                  <a:tcPr marL="0" marR="0" marT="95250" marB="9525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934010"/>
                  </a:ext>
                </a:extLst>
              </a:tr>
              <a:tr h="5379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GeoLocation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API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이용한 위치정보</a:t>
                      </a:r>
                    </a:p>
                  </a:txBody>
                  <a:tcPr marL="0" marR="0" marT="190500" marB="1905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ㆍ고객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요청 시 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HTML5 </a:t>
                      </a:r>
                      <a:r>
                        <a:rPr lang="en-US" altLang="ko-KR" sz="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GeoLocation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API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활용하여 위치정보를 수집 후 서버로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전송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190500" marB="1905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263907"/>
                  </a:ext>
                </a:extLst>
              </a:tr>
            </a:tbl>
          </a:graphicData>
        </a:graphic>
      </p:graphicFrame>
      <p:sp>
        <p:nvSpPr>
          <p:cNvPr id="49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243911" y="6338785"/>
            <a:ext cx="8398019" cy="267251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172679" y="5877272"/>
            <a:ext cx="2808312" cy="4615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사업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최신약관</a:t>
            </a:r>
            <a:r>
              <a:rPr lang="ko-KR" altLang="en-US" sz="1000" dirty="0" smtClean="0"/>
              <a:t> 내용 수급 필요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9342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270647"/>
              </p:ext>
            </p:extLst>
          </p:nvPr>
        </p:nvGraphicFramePr>
        <p:xfrm>
          <a:off x="65314" y="410330"/>
          <a:ext cx="5996592" cy="6330991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24-05-29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나헤주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24-06-03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사업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개발 리뷰 피드백 반영 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24-06-28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개인정보처리방침 페이지 구성 변경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66944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6547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69887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74497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9521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03644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5892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165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4925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9595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3828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49057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884671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6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378778"/>
              </p:ext>
            </p:extLst>
          </p:nvPr>
        </p:nvGraphicFramePr>
        <p:xfrm>
          <a:off x="6135967" y="410330"/>
          <a:ext cx="5996592" cy="6330991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66944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6547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69887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74497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9521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03644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5892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165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4925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9595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3828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49057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884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3592" y="1276136"/>
            <a:ext cx="8876165" cy="2354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CONTENTS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7" y="3661895"/>
            <a:ext cx="8851955" cy="2972033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3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505" y="349810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35898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35898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608" y="35898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5752" y="35898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840" y="35898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104" y="35898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216" y="35898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4494" y="4833795"/>
            <a:ext cx="6371545" cy="1169551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(주)이니스프리 서울특별시 용산구 </a:t>
            </a:r>
            <a:r>
              <a:rPr lang="ko-KR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한강대로</a:t>
            </a:r>
            <a:r>
              <a:rPr lang="ko-KR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100(한강로2가) 7층 이니스프리 대표이사 </a:t>
            </a:r>
            <a:r>
              <a:rPr lang="ko-KR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최민정</a:t>
            </a:r>
            <a:endParaRPr lang="ko-KR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사업자 등록번호 106-86-68127 통신판매신고번호 2018-서울용산-0014 제품 문의 : 080-380-0114 FAX 02-6040-7108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이메일 주소 innisfree@innisfree.com 비즈니스제휴/</a:t>
            </a:r>
            <a:r>
              <a:rPr lang="ko-KR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입점문의</a:t>
            </a:r>
            <a:r>
              <a:rPr lang="ko-KR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 partner.biz@innisfree.com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이메일 주소 무단 수집 거부 개인정보 보호책임자 </a:t>
            </a:r>
            <a:r>
              <a:rPr lang="ko-KR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정구화</a:t>
            </a:r>
            <a:r>
              <a:rPr lang="ko-KR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 호스팅 서비스 제공자 ㈜이니스프리</a:t>
            </a:r>
            <a:br>
              <a:rPr lang="ko-KR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endParaRPr lang="ko-KR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㈜</a:t>
            </a:r>
            <a:r>
              <a:rPr lang="ko-KR" altLang="ko-KR" sz="7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토스페이먼츠의</a:t>
            </a:r>
            <a:r>
              <a:rPr lang="ko-KR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ko-KR" sz="7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에스크로</a:t>
            </a:r>
            <a:r>
              <a:rPr lang="ko-KR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서비스 가입</a:t>
            </a:r>
            <a:r>
              <a:rPr lang="ko-KR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 저희 쇼핑몰은 고객님의 안전한 거래를 위해 무통장입금 거래에 대해 구매안전서비스를 적용하고 있습니다</a:t>
            </a:r>
            <a:r>
              <a:rPr lang="ko-KR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r>
              <a:rPr lang="en-US" altLang="ko-KR" sz="7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/>
            </a:r>
            <a:br>
              <a:rPr lang="en-US" altLang="ko-KR" sz="7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ko-KR" altLang="en-US" sz="7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토스페이먼츠</a:t>
            </a:r>
            <a:r>
              <a:rPr lang="ko-KR" altLang="en-US" sz="7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구매안전 서비스 </a:t>
            </a:r>
            <a:r>
              <a:rPr lang="ko-KR" altLang="en-US" sz="7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가입확인</a:t>
            </a:r>
            <a:r>
              <a:rPr lang="ko-KR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/>
            </a:r>
            <a:br>
              <a:rPr lang="ko-KR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endParaRPr lang="ko-KR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Copyright</a:t>
            </a:r>
            <a:r>
              <a:rPr lang="ko-KR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© 2023 </a:t>
            </a:r>
            <a:r>
              <a:rPr lang="ko-KR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Innisfree</a:t>
            </a:r>
            <a:r>
              <a:rPr lang="ko-KR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All </a:t>
            </a:r>
            <a:r>
              <a:rPr lang="ko-KR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Rights</a:t>
            </a:r>
            <a:r>
              <a:rPr lang="ko-KR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Reserved</a:t>
            </a:r>
            <a:r>
              <a:rPr lang="ko-KR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505" y="444865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844" y="47420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4495" y="4448659"/>
            <a:ext cx="6155521" cy="2021548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731" y="524343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539" y="434342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904443"/>
              </p:ext>
            </p:extLst>
          </p:nvPr>
        </p:nvGraphicFramePr>
        <p:xfrm>
          <a:off x="9000565" y="44450"/>
          <a:ext cx="3152540" cy="677329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푸터 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레이어 팝업을 제외한 전 페이지 컨텐츠 하단 고정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1-1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서비스 이용약관 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서비스 이용약관 페이지로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현재창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이동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1-2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개인정보처리방침 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개인정보처리방침 페이지로 현재창 이동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1-3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영상정보처리기기 운영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관리 방침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영상정보처리기기 운영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관리 방침 페이지로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현재창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이동 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1-4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위치기반서비스 이용약관 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위치기반서비스 이용약관 페이지로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현재창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이동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1-5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공지사항 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-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클릭시 고객센터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&gt;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공지사항 탭으로 현재창 이동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1-6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임직원서비스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미로그인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클릭시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로그인안내팝업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로그인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미인증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클릭시 옴니플랫폼인증페이지로 현재창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로그인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인증완료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클릭시 임직원인증해제 페이지로 현재창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1-7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소셜미디어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해당 채널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링크를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새창으로 노출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앱 다운로드 제외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)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┖ 유튜브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https://www.youtube.com/user/ecoinnisfree11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┖ 인스타그램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: https://www.instagram.com/innisfreeofficial/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┖ 페이스북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: https://www.facebook.com/innisfreeHQ?fref=ts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┖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트위터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https://x.com/innisfree_kr?mx=2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┖ 앱 다운로드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멤버십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모바일 앱 다운로드로 현재창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주요정보 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2-1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필수 노출 정보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영역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/>
                      </a:r>
                      <a:b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</a:b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회사주요정보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사업자번호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주소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이메일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,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전화번호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,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팩스 등등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) </a:t>
                      </a:r>
                      <a:b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</a:b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구매안전서비스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가입정보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등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2075" algn="l"/>
                        </a:tabLst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2-2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토스페이먼트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구매안전 서비스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가입확인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/>
                      </a:r>
                      <a:b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</a:b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구매안전서비스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새창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열림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</a:b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이니스프리 정보 표기된 상태로 노출되며 구매안전서비스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</a:b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 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화면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새창으로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확인 가능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</a:b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  <a:hlinkClick r:id="rId3"/>
                        </a:rPr>
                        <a:t>https://consumer.tosspayments.com/escrow/detail?mertid=innisfree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382075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고객서비스센터 이용안내 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3-1 1:1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상담작성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버튼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미로그인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클릭시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로그인안내팝업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로그인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클릭시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고객센터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&gt; 1:1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상담 탭으로 현재창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598514"/>
                  </a:ext>
                </a:extLst>
              </a:tr>
            </a:tbl>
          </a:graphicData>
        </a:graphic>
      </p:graphicFrame>
      <p:sp>
        <p:nvSpPr>
          <p:cNvPr id="4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539" y="54926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47328" y="1255995"/>
            <a:ext cx="888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t="40541"/>
          <a:stretch/>
        </p:blipFill>
        <p:spPr>
          <a:xfrm>
            <a:off x="79760" y="563806"/>
            <a:ext cx="1211663" cy="23062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227234" y="920282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☰</a:t>
            </a:r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4075243" y="596375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328855"/>
              </p:ext>
            </p:extLst>
          </p:nvPr>
        </p:nvGraphicFramePr>
        <p:xfrm>
          <a:off x="1283685" y="842584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532566"/>
              </p:ext>
            </p:extLst>
          </p:nvPr>
        </p:nvGraphicFramePr>
        <p:xfrm>
          <a:off x="5644945" y="449804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pic>
        <p:nvPicPr>
          <p:cNvPr id="55" name="그림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9413" y="518428"/>
            <a:ext cx="1087597" cy="264346"/>
          </a:xfrm>
          <a:prstGeom prst="rect">
            <a:avLst/>
          </a:prstGeom>
        </p:spPr>
      </p:pic>
      <p:grpSp>
        <p:nvGrpSpPr>
          <p:cNvPr id="56" name="그룹 55"/>
          <p:cNvGrpSpPr/>
          <p:nvPr/>
        </p:nvGrpSpPr>
        <p:grpSpPr>
          <a:xfrm>
            <a:off x="5727684" y="945666"/>
            <a:ext cx="3118438" cy="201389"/>
            <a:chOff x="6309830" y="1015897"/>
            <a:chExt cx="3531966" cy="214937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1323855" y="557342"/>
            <a:ext cx="2675636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4915" y="573224"/>
            <a:ext cx="1905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2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623888" y="2290735"/>
            <a:ext cx="7788592" cy="4312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서비스 이용약관</a:t>
            </a:r>
            <a:endParaRPr lang="ko-KR" altLang="en-US" dirty="0"/>
          </a:p>
        </p:txBody>
      </p:sp>
      <p:sp>
        <p:nvSpPr>
          <p:cNvPr id="24" name="부제목 2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IN_PC_FOO_01_04 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23888" y="1412776"/>
            <a:ext cx="1176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이용약관 </a:t>
            </a:r>
            <a:endParaRPr lang="ko-KR" altLang="en-US" dirty="0"/>
          </a:p>
        </p:txBody>
      </p:sp>
      <p:sp>
        <p:nvSpPr>
          <p:cNvPr id="21" name="제목 2"/>
          <p:cNvSpPr txBox="1">
            <a:spLocks/>
          </p:cNvSpPr>
          <p:nvPr/>
        </p:nvSpPr>
        <p:spPr>
          <a:xfrm>
            <a:off x="777383" y="268982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FOOTER &gt; </a:t>
            </a:r>
            <a:r>
              <a:rPr lang="ko-KR" altLang="en-US" dirty="0" smtClean="0"/>
              <a:t>서비스이용약관</a:t>
            </a:r>
            <a:endParaRPr lang="ko-KR" altLang="en-US" dirty="0"/>
          </a:p>
        </p:txBody>
      </p:sp>
      <p:sp>
        <p:nvSpPr>
          <p:cNvPr id="25" name="제목 2"/>
          <p:cNvSpPr txBox="1">
            <a:spLocks/>
          </p:cNvSpPr>
          <p:nvPr/>
        </p:nvSpPr>
        <p:spPr>
          <a:xfrm>
            <a:off x="4156797" y="276839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113353"/>
              </p:ext>
            </p:extLst>
          </p:nvPr>
        </p:nvGraphicFramePr>
        <p:xfrm>
          <a:off x="9000565" y="44450"/>
          <a:ext cx="3152540" cy="183307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이용약관 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  <a:p>
                      <a:pPr marL="86400" marR="0" lvl="0" indent="-8640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개정이력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선택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셀렉트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박스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등록된 최신 버전의 이용약관 디폴트로 선택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되어 표기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 시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등록된 이전 약관 항목들 확인가능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셀렉트박스에서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이전 항목 선택 시 하단 영역 변경되며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이전에 등록된 내용 확인 가능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BO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내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‘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개정이력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’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과 동일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6400" marR="0" lvl="0" indent="-8640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내용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셀렉트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박스에서 선택한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개정이력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기준으로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관리자에 에디터영역에 등록 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PC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혹은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MO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내용 노출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>
            <a:off x="55605" y="1282863"/>
            <a:ext cx="888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40541"/>
          <a:stretch/>
        </p:blipFill>
        <p:spPr>
          <a:xfrm>
            <a:off x="88037" y="590674"/>
            <a:ext cx="1211663" cy="23062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35511" y="947150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☰</a:t>
            </a:r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083520" y="623243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56849"/>
              </p:ext>
            </p:extLst>
          </p:nvPr>
        </p:nvGraphicFramePr>
        <p:xfrm>
          <a:off x="1291962" y="869452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03085"/>
              </p:ext>
            </p:extLst>
          </p:nvPr>
        </p:nvGraphicFramePr>
        <p:xfrm>
          <a:off x="5653222" y="476672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90" y="545296"/>
            <a:ext cx="1087597" cy="264346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5735961" y="972534"/>
            <a:ext cx="3118438" cy="201389"/>
            <a:chOff x="6309830" y="1015897"/>
            <a:chExt cx="3531966" cy="214937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1332132" y="584210"/>
            <a:ext cx="2675636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192" y="600092"/>
            <a:ext cx="190500" cy="209550"/>
          </a:xfrm>
          <a:prstGeom prst="rect">
            <a:avLst/>
          </a:prstGeom>
        </p:spPr>
      </p:pic>
      <p:sp>
        <p:nvSpPr>
          <p:cNvPr id="4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23888" y="1912020"/>
            <a:ext cx="1964370" cy="283222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2024-05-17 (3.00v)    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   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3888" y="2411264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회원 서비스 이용약관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23888" y="2686759"/>
            <a:ext cx="77254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/>
              <a:t>제 </a:t>
            </a:r>
            <a:r>
              <a:rPr lang="en-US" altLang="ko-KR" sz="800" b="1" dirty="0"/>
              <a:t>1 </a:t>
            </a:r>
            <a:r>
              <a:rPr lang="ko-KR" altLang="en-US" sz="800" b="1" dirty="0"/>
              <a:t>조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목적</a:t>
            </a:r>
            <a:r>
              <a:rPr lang="en-US" altLang="ko-KR" sz="800" b="1" dirty="0"/>
              <a:t>)</a:t>
            </a:r>
          </a:p>
          <a:p>
            <a:endParaRPr lang="en-US" altLang="ko-KR" sz="800" dirty="0"/>
          </a:p>
          <a:p>
            <a:r>
              <a:rPr lang="ko-KR" altLang="en-US" sz="800" dirty="0"/>
              <a:t>이 약관은 ㈜이니스프리</a:t>
            </a:r>
            <a:r>
              <a:rPr lang="en-US" altLang="ko-KR" sz="800" dirty="0"/>
              <a:t>(</a:t>
            </a:r>
            <a:r>
              <a:rPr lang="ko-KR" altLang="en-US" sz="800" dirty="0"/>
              <a:t>전자상거래 사업자</a:t>
            </a:r>
            <a:r>
              <a:rPr lang="en-US" altLang="ko-KR" sz="800" dirty="0"/>
              <a:t>, </a:t>
            </a:r>
            <a:r>
              <a:rPr lang="ko-KR" altLang="en-US" sz="800" dirty="0"/>
              <a:t>이하 </a:t>
            </a:r>
            <a:r>
              <a:rPr lang="en-US" altLang="ko-KR" sz="800" dirty="0"/>
              <a:t>"</a:t>
            </a:r>
            <a:r>
              <a:rPr lang="ko-KR" altLang="en-US" sz="800" dirty="0"/>
              <a:t>회사</a:t>
            </a:r>
            <a:r>
              <a:rPr lang="en-US" altLang="ko-KR" sz="800" dirty="0"/>
              <a:t>")</a:t>
            </a:r>
            <a:r>
              <a:rPr lang="ko-KR" altLang="en-US" sz="800" dirty="0"/>
              <a:t>가 운영하는 이니스프리 쇼핑몰</a:t>
            </a:r>
            <a:r>
              <a:rPr lang="en-US" altLang="ko-KR" sz="800" dirty="0"/>
              <a:t>(</a:t>
            </a:r>
            <a:r>
              <a:rPr lang="ko-KR" altLang="en-US" sz="800" dirty="0"/>
              <a:t>이하 </a:t>
            </a:r>
            <a:r>
              <a:rPr lang="en-US" altLang="ko-KR" sz="800" dirty="0"/>
              <a:t>"</a:t>
            </a:r>
            <a:r>
              <a:rPr lang="ko-KR" altLang="en-US" sz="800" dirty="0"/>
              <a:t>몰</a:t>
            </a:r>
            <a:r>
              <a:rPr lang="en-US" altLang="ko-KR" sz="800" dirty="0"/>
              <a:t>")</a:t>
            </a:r>
            <a:r>
              <a:rPr lang="ko-KR" altLang="en-US" sz="800" dirty="0"/>
              <a:t>에서 제공하는 관련 서비스</a:t>
            </a:r>
            <a:r>
              <a:rPr lang="en-US" altLang="ko-KR" sz="800" dirty="0"/>
              <a:t>(</a:t>
            </a:r>
            <a:r>
              <a:rPr lang="ko-KR" altLang="en-US" sz="800" dirty="0"/>
              <a:t>이하 </a:t>
            </a:r>
            <a:r>
              <a:rPr lang="en-US" altLang="ko-KR" sz="800" dirty="0"/>
              <a:t>"</a:t>
            </a:r>
            <a:r>
              <a:rPr lang="ko-KR" altLang="en-US" sz="800" dirty="0"/>
              <a:t>서비스</a:t>
            </a:r>
            <a:r>
              <a:rPr lang="en-US" altLang="ko-KR" sz="800" dirty="0"/>
              <a:t>")</a:t>
            </a:r>
            <a:r>
              <a:rPr lang="ko-KR" altLang="en-US" sz="800" dirty="0"/>
              <a:t>를 이용함에 있어 고객의 권리</a:t>
            </a:r>
            <a:r>
              <a:rPr lang="en-US" altLang="ko-KR" sz="800" dirty="0"/>
              <a:t>, </a:t>
            </a:r>
            <a:r>
              <a:rPr lang="ko-KR" altLang="en-US" sz="800" dirty="0"/>
              <a:t>의무 및 책임사항을 규정함을 목적으로 합니다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/>
          </a:p>
          <a:p>
            <a:r>
              <a:rPr lang="ko-KR" altLang="en-US" sz="800" b="1" dirty="0"/>
              <a:t>제 </a:t>
            </a:r>
            <a:r>
              <a:rPr lang="en-US" altLang="ko-KR" sz="800" b="1" dirty="0"/>
              <a:t>2 </a:t>
            </a:r>
            <a:r>
              <a:rPr lang="ko-KR" altLang="en-US" sz="800" b="1" dirty="0"/>
              <a:t>조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정의</a:t>
            </a:r>
            <a:r>
              <a:rPr lang="en-US" altLang="ko-KR" sz="800" b="1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① "</a:t>
            </a:r>
            <a:r>
              <a:rPr lang="ko-KR" altLang="en-US" sz="800" dirty="0"/>
              <a:t>몰</a:t>
            </a:r>
            <a:r>
              <a:rPr lang="en-US" altLang="ko-KR" sz="800" dirty="0"/>
              <a:t>"</a:t>
            </a:r>
            <a:r>
              <a:rPr lang="ko-KR" altLang="en-US" sz="800" dirty="0"/>
              <a:t>이란 회사가 재화 또는 용역</a:t>
            </a:r>
            <a:r>
              <a:rPr lang="en-US" altLang="ko-KR" sz="800" dirty="0"/>
              <a:t>(</a:t>
            </a:r>
            <a:r>
              <a:rPr lang="ko-KR" altLang="en-US" sz="800" dirty="0"/>
              <a:t>이하 </a:t>
            </a:r>
            <a:r>
              <a:rPr lang="en-US" altLang="ko-KR" sz="800" dirty="0"/>
              <a:t>"</a:t>
            </a:r>
            <a:r>
              <a:rPr lang="ko-KR" altLang="en-US" sz="800" dirty="0"/>
              <a:t>재화 등</a:t>
            </a:r>
            <a:r>
              <a:rPr lang="en-US" altLang="ko-KR" sz="800" dirty="0"/>
              <a:t>")</a:t>
            </a:r>
            <a:r>
              <a:rPr lang="ko-KR" altLang="en-US" sz="800" dirty="0"/>
              <a:t>의 </a:t>
            </a:r>
            <a:r>
              <a:rPr lang="ko-KR" altLang="en-US" sz="800" dirty="0" err="1"/>
              <a:t>판매등</a:t>
            </a:r>
            <a:r>
              <a:rPr lang="ko-KR" altLang="en-US" sz="800" dirty="0"/>
              <a:t> 고객에 대한 서비스를 제공하기 위하여 컴퓨터 등 정보통신설비를 이용하여 재화 등을 거래할 수 있도록 설정한 가상의 영업장을 말합니다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② "</a:t>
            </a:r>
            <a:r>
              <a:rPr lang="ko-KR" altLang="en-US" sz="800" dirty="0"/>
              <a:t>고객</a:t>
            </a:r>
            <a:r>
              <a:rPr lang="en-US" altLang="ko-KR" sz="800" dirty="0"/>
              <a:t>"</a:t>
            </a:r>
            <a:r>
              <a:rPr lang="ko-KR" altLang="en-US" sz="800" dirty="0"/>
              <a:t>이란 몰에 접속하여 이 약관에 따라 회사가 제공하는 서비스를 받는 회원 및 비회원을 말합니다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③ "</a:t>
            </a:r>
            <a:r>
              <a:rPr lang="ko-KR" altLang="en-US" sz="800" dirty="0"/>
              <a:t>서비스</a:t>
            </a:r>
            <a:r>
              <a:rPr lang="en-US" altLang="ko-KR" sz="800" dirty="0"/>
              <a:t>"</a:t>
            </a:r>
            <a:r>
              <a:rPr lang="ko-KR" altLang="en-US" sz="800" dirty="0"/>
              <a:t>란 회사가 인터넷 웹사이트 또는 모바일 앱 내에서 제</a:t>
            </a:r>
            <a:r>
              <a:rPr lang="en-US" altLang="ko-KR" sz="800" dirty="0"/>
              <a:t>4</a:t>
            </a:r>
            <a:r>
              <a:rPr lang="ko-KR" altLang="en-US" sz="800" dirty="0"/>
              <a:t>조에서 정한 내용의 업무를 통하여 이용자에게 제공하는 인터넷관련 유</a:t>
            </a:r>
            <a:r>
              <a:rPr lang="en-US" altLang="ko-KR" sz="800" dirty="0"/>
              <a:t>•</a:t>
            </a:r>
            <a:r>
              <a:rPr lang="ko-KR" altLang="en-US" sz="800" dirty="0"/>
              <a:t>무형의 행위 등을 말합니다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④ "</a:t>
            </a:r>
            <a:r>
              <a:rPr lang="ko-KR" altLang="en-US" sz="800" dirty="0"/>
              <a:t>회원</a:t>
            </a:r>
            <a:r>
              <a:rPr lang="en-US" altLang="ko-KR" sz="800" dirty="0"/>
              <a:t>"</a:t>
            </a:r>
            <a:r>
              <a:rPr lang="ko-KR" altLang="en-US" sz="800" dirty="0"/>
              <a:t>이라 함은 몰에 개인정보를 제공하여 회원등록을 한 자로서</a:t>
            </a:r>
            <a:r>
              <a:rPr lang="en-US" altLang="ko-KR" sz="800" dirty="0"/>
              <a:t>, </a:t>
            </a:r>
            <a:r>
              <a:rPr lang="ko-KR" altLang="en-US" sz="800" dirty="0" err="1"/>
              <a:t>회사및</a:t>
            </a:r>
            <a:r>
              <a:rPr lang="ko-KR" altLang="en-US" sz="800" dirty="0"/>
              <a:t> 몰의 정보를 지속적으로 제공받으며</a:t>
            </a:r>
            <a:r>
              <a:rPr lang="en-US" altLang="ko-KR" sz="800" dirty="0"/>
              <a:t>, </a:t>
            </a:r>
            <a:r>
              <a:rPr lang="ko-KR" altLang="en-US" sz="800" dirty="0"/>
              <a:t>몰이 제공하는 서비스를 계속적으로 이용할 수 있는 자를 말합니다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⑤ "</a:t>
            </a:r>
            <a:r>
              <a:rPr lang="ko-KR" altLang="en-US" sz="800" dirty="0"/>
              <a:t>비회원</a:t>
            </a:r>
            <a:r>
              <a:rPr lang="en-US" altLang="ko-KR" sz="800" dirty="0"/>
              <a:t>"</a:t>
            </a:r>
            <a:r>
              <a:rPr lang="ko-KR" altLang="en-US" sz="800" dirty="0"/>
              <a:t>이라 함은 몰에 회원등록을 하지 않고 몰이 제공하는 서비스를 이용하는 자를 </a:t>
            </a:r>
            <a:r>
              <a:rPr lang="ko-KR" altLang="en-US" sz="800" dirty="0" smtClean="0"/>
              <a:t>말합니다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/>
              <a:t>제 </a:t>
            </a:r>
            <a:r>
              <a:rPr lang="en-US" altLang="ko-KR" sz="800" dirty="0"/>
              <a:t>3 </a:t>
            </a:r>
            <a:r>
              <a:rPr lang="ko-KR" altLang="en-US" sz="800" dirty="0"/>
              <a:t>조 </a:t>
            </a:r>
            <a:r>
              <a:rPr lang="en-US" altLang="ko-KR" sz="800" dirty="0"/>
              <a:t>(</a:t>
            </a:r>
            <a:r>
              <a:rPr lang="ko-KR" altLang="en-US" sz="800" dirty="0"/>
              <a:t>약관의 등의 명시와 설명 및 개정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① </a:t>
            </a:r>
            <a:r>
              <a:rPr lang="ko-KR" altLang="en-US" sz="800" dirty="0"/>
              <a:t>회사는 이 약관의 내용과 상호 및 대표자 성명</a:t>
            </a:r>
            <a:r>
              <a:rPr lang="en-US" altLang="ko-KR" sz="800" dirty="0"/>
              <a:t>, </a:t>
            </a:r>
            <a:r>
              <a:rPr lang="ko-KR" altLang="en-US" sz="800" dirty="0"/>
              <a:t>영업소 소재지 주소</a:t>
            </a:r>
            <a:r>
              <a:rPr lang="en-US" altLang="ko-KR" sz="800" dirty="0"/>
              <a:t>(</a:t>
            </a:r>
            <a:r>
              <a:rPr lang="ko-KR" altLang="en-US" sz="800" dirty="0"/>
              <a:t>고객의 불만을 처리할 수 있는 곳의 주소를 포함</a:t>
            </a:r>
            <a:r>
              <a:rPr lang="en-US" altLang="ko-KR" sz="800" dirty="0"/>
              <a:t>), </a:t>
            </a:r>
            <a:r>
              <a:rPr lang="ko-KR" altLang="en-US" sz="800" dirty="0"/>
              <a:t>전화번호</a:t>
            </a:r>
            <a:r>
              <a:rPr lang="en-US" altLang="ko-KR" sz="800" dirty="0"/>
              <a:t>, </a:t>
            </a:r>
            <a:r>
              <a:rPr lang="ko-KR" altLang="en-US" sz="800" dirty="0"/>
              <a:t>팩스전송번호</a:t>
            </a:r>
            <a:r>
              <a:rPr lang="en-US" altLang="ko-KR" sz="800" dirty="0"/>
              <a:t>, </a:t>
            </a:r>
            <a:r>
              <a:rPr lang="ko-KR" altLang="en-US" sz="800" dirty="0"/>
              <a:t>전자우편주소</a:t>
            </a:r>
            <a:r>
              <a:rPr lang="en-US" altLang="ko-KR" sz="800" dirty="0"/>
              <a:t>, </a:t>
            </a:r>
            <a:r>
              <a:rPr lang="ko-KR" altLang="en-US" sz="800" dirty="0"/>
              <a:t>사업자등록번호</a:t>
            </a:r>
            <a:r>
              <a:rPr lang="en-US" altLang="ko-KR" sz="800" dirty="0"/>
              <a:t>, </a:t>
            </a:r>
            <a:r>
              <a:rPr lang="ko-KR" altLang="en-US" sz="800" dirty="0"/>
              <a:t>통신판매업신고번호</a:t>
            </a:r>
            <a:r>
              <a:rPr lang="en-US" altLang="ko-KR" sz="800" dirty="0"/>
              <a:t>, </a:t>
            </a:r>
            <a:r>
              <a:rPr lang="ko-KR" altLang="en-US" sz="800" dirty="0"/>
              <a:t>개인정보 보호 책임자 등을 고객이 쉽게 알 수 있도록 몰의 초기화면에 게시합니다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다만</a:t>
            </a:r>
            <a:r>
              <a:rPr lang="en-US" altLang="ko-KR" sz="800" dirty="0"/>
              <a:t>, </a:t>
            </a:r>
            <a:r>
              <a:rPr lang="ko-KR" altLang="en-US" sz="800" dirty="0"/>
              <a:t>약관의 내용은 고객이 연결화면을 통하여 볼 수 있도록 할 수 있습니다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② </a:t>
            </a:r>
            <a:r>
              <a:rPr lang="ko-KR" altLang="en-US" sz="800" dirty="0"/>
              <a:t>회사는 고객이 약관에 동의하기에 앞서 약관에 정하여져 있는 내용 중 청약철회</a:t>
            </a:r>
            <a:r>
              <a:rPr lang="en-US" altLang="ko-KR" sz="800" dirty="0"/>
              <a:t>, </a:t>
            </a:r>
            <a:r>
              <a:rPr lang="ko-KR" altLang="en-US" sz="800" dirty="0" err="1"/>
              <a:t>배송책임</a:t>
            </a:r>
            <a:r>
              <a:rPr lang="en-US" altLang="ko-KR" sz="800" dirty="0"/>
              <a:t>, </a:t>
            </a:r>
            <a:r>
              <a:rPr lang="ko-KR" altLang="en-US" sz="800" dirty="0" err="1"/>
              <a:t>환불조건</a:t>
            </a:r>
            <a:r>
              <a:rPr lang="ko-KR" altLang="en-US" sz="800" dirty="0"/>
              <a:t> 등과 같은 중요한 내용을 고객이 이해할 수 있도록 별도의 연결 화면 또는 </a:t>
            </a:r>
            <a:r>
              <a:rPr lang="ko-KR" altLang="en-US" sz="800" dirty="0" err="1"/>
              <a:t>팝업화면</a:t>
            </a:r>
            <a:r>
              <a:rPr lang="ko-KR" altLang="en-US" sz="800" dirty="0"/>
              <a:t> 등을 몰에 제공하여 고객의 확인을 구하여야 합니다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③ </a:t>
            </a:r>
            <a:r>
              <a:rPr lang="ko-KR" altLang="en-US" sz="800" dirty="0"/>
              <a:t>회사는 전자상거래 등에서의 소비자보호에 관한 법률</a:t>
            </a:r>
            <a:r>
              <a:rPr lang="en-US" altLang="ko-KR" sz="800" dirty="0"/>
              <a:t>, </a:t>
            </a:r>
            <a:r>
              <a:rPr lang="ko-KR" altLang="en-US" sz="800" dirty="0"/>
              <a:t>약관의 규제에 관한 법률</a:t>
            </a:r>
            <a:r>
              <a:rPr lang="en-US" altLang="ko-KR" sz="800" dirty="0"/>
              <a:t>, </a:t>
            </a:r>
            <a:r>
              <a:rPr lang="ko-KR" altLang="en-US" sz="800" dirty="0"/>
              <a:t>전자거래기본법</a:t>
            </a:r>
            <a:r>
              <a:rPr lang="en-US" altLang="ko-KR" sz="800" dirty="0"/>
              <a:t>, </a:t>
            </a:r>
            <a:r>
              <a:rPr lang="ko-KR" altLang="en-US" sz="800" dirty="0" err="1"/>
              <a:t>전자서명법</a:t>
            </a:r>
            <a:r>
              <a:rPr lang="en-US" altLang="ko-KR" sz="800" dirty="0"/>
              <a:t>, </a:t>
            </a:r>
            <a:r>
              <a:rPr lang="ko-KR" altLang="en-US" sz="800" dirty="0"/>
              <a:t>정보통신망 이용촉진 등에 관한 법률</a:t>
            </a:r>
            <a:r>
              <a:rPr lang="en-US" altLang="ko-KR" sz="800" dirty="0"/>
              <a:t>, </a:t>
            </a:r>
            <a:r>
              <a:rPr lang="ko-KR" altLang="en-US" sz="800" dirty="0"/>
              <a:t>방문 판매 등에 관한 법률</a:t>
            </a:r>
            <a:r>
              <a:rPr lang="en-US" altLang="ko-KR" sz="800" dirty="0"/>
              <a:t>, </a:t>
            </a:r>
            <a:r>
              <a:rPr lang="ko-KR" altLang="en-US" sz="800" dirty="0"/>
              <a:t>소비자보호법 등 관련법을 위배하지 않는 범위에서 이 약관을 개정할 수 있습니다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④ </a:t>
            </a:r>
            <a:r>
              <a:rPr lang="ko-KR" altLang="en-US" sz="800" dirty="0"/>
              <a:t>회사가 약관을 개정할 경우에는 변경된 약관을 적용하고자 하는 날</a:t>
            </a:r>
            <a:r>
              <a:rPr lang="en-US" altLang="ko-KR" sz="800" dirty="0"/>
              <a:t>(</a:t>
            </a:r>
            <a:r>
              <a:rPr lang="ko-KR" altLang="en-US" sz="800" dirty="0"/>
              <a:t>이하 </a:t>
            </a:r>
            <a:r>
              <a:rPr lang="en-US" altLang="ko-KR" sz="800" dirty="0"/>
              <a:t>"</a:t>
            </a:r>
            <a:r>
              <a:rPr lang="ko-KR" altLang="en-US" sz="800" dirty="0"/>
              <a:t>효력 발생일</a:t>
            </a:r>
            <a:r>
              <a:rPr lang="en-US" altLang="ko-KR" sz="800" dirty="0"/>
              <a:t>")</a:t>
            </a:r>
            <a:r>
              <a:rPr lang="ko-KR" altLang="en-US" sz="800" dirty="0"/>
              <a:t>로부터 </a:t>
            </a:r>
            <a:r>
              <a:rPr lang="en-US" altLang="ko-KR" sz="800" dirty="0"/>
              <a:t>7</a:t>
            </a:r>
            <a:r>
              <a:rPr lang="ko-KR" altLang="en-US" sz="800" dirty="0"/>
              <a:t>일</a:t>
            </a:r>
            <a:r>
              <a:rPr lang="en-US" altLang="ko-KR" sz="800" dirty="0"/>
              <a:t>(</a:t>
            </a:r>
            <a:r>
              <a:rPr lang="ko-KR" altLang="en-US" sz="800" dirty="0"/>
              <a:t>회원에게 불리한 변경의 경우 </a:t>
            </a:r>
            <a:r>
              <a:rPr lang="en-US" altLang="ko-KR" sz="800" dirty="0"/>
              <a:t>30</a:t>
            </a:r>
            <a:r>
              <a:rPr lang="ko-KR" altLang="en-US" sz="800" dirty="0"/>
              <a:t>일</a:t>
            </a:r>
            <a:r>
              <a:rPr lang="en-US" altLang="ko-KR" sz="800" dirty="0"/>
              <a:t>) </a:t>
            </a:r>
            <a:r>
              <a:rPr lang="ko-KR" altLang="en-US" sz="800" dirty="0"/>
              <a:t>이전에 이 약관이 변경된다는 사실과 변경된 내용 등을 공지합니다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이 경우 개정 전 내용과 개정 후 내용을 명확하게 비교하여 고객에게 알기 쉽도록 표시합니다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⑤ </a:t>
            </a:r>
            <a:r>
              <a:rPr lang="ko-KR" altLang="en-US" sz="800" dirty="0"/>
              <a:t>변경 약관에 이의가 있는 회원은 회원 탈퇴 또는 이의 제기를 할 수 있으며</a:t>
            </a:r>
            <a:r>
              <a:rPr lang="en-US" altLang="ko-KR" sz="800" dirty="0"/>
              <a:t>, </a:t>
            </a:r>
            <a:r>
              <a:rPr lang="ko-KR" altLang="en-US" sz="800" dirty="0"/>
              <a:t>제</a:t>
            </a:r>
            <a:r>
              <a:rPr lang="en-US" altLang="ko-KR" sz="800" dirty="0"/>
              <a:t>4</a:t>
            </a:r>
            <a:r>
              <a:rPr lang="ko-KR" altLang="en-US" sz="800" dirty="0"/>
              <a:t>항의 고지가 있은 후 </a:t>
            </a:r>
            <a:r>
              <a:rPr lang="en-US" altLang="ko-KR" sz="800" dirty="0"/>
              <a:t>30</a:t>
            </a:r>
            <a:r>
              <a:rPr lang="ko-KR" altLang="en-US" sz="800" dirty="0"/>
              <a:t>일 이내에 회원 탈퇴 또는 이의 제기하지 않은 회원은 변경 약관에 동의한 것으로 간주합니다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⑥ </a:t>
            </a:r>
            <a:r>
              <a:rPr lang="ko-KR" altLang="en-US" sz="800" dirty="0"/>
              <a:t>회원이 몰의 개정된 약관에 동의하지 않는 경우에는 회사는 개정 </a:t>
            </a:r>
            <a:r>
              <a:rPr lang="ko-KR" altLang="en-US" sz="800" dirty="0" err="1"/>
              <a:t>약관내용을</a:t>
            </a:r>
            <a:r>
              <a:rPr lang="ko-KR" altLang="en-US" sz="800" dirty="0"/>
              <a:t> 당해 회원에게 적용할 수 없으며</a:t>
            </a:r>
            <a:r>
              <a:rPr lang="en-US" altLang="ko-KR" sz="800" dirty="0"/>
              <a:t>, </a:t>
            </a:r>
            <a:r>
              <a:rPr lang="ko-KR" altLang="en-US" sz="800" dirty="0"/>
              <a:t>이 경우 회원은 이용계약을 해지할 수 있습니다</a:t>
            </a:r>
            <a:r>
              <a:rPr lang="en-US" altLang="ko-KR" sz="800" dirty="0"/>
              <a:t>. </a:t>
            </a:r>
            <a:r>
              <a:rPr lang="ko-KR" altLang="en-US" sz="800" dirty="0"/>
              <a:t>변경된 약관의 효력 발생일 이후에도 서비스를 이용하는 경우 약관의 변경 사항에 동의한 것으로 간주됩니다</a:t>
            </a:r>
            <a:r>
              <a:rPr lang="en-US" altLang="ko-KR" sz="800" dirty="0" smtClean="0"/>
              <a:t>.</a:t>
            </a:r>
            <a:endParaRPr lang="en-US" altLang="ko-KR" sz="800" dirty="0"/>
          </a:p>
        </p:txBody>
      </p:sp>
      <p:sp>
        <p:nvSpPr>
          <p:cNvPr id="49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243911" y="6338785"/>
            <a:ext cx="8398019" cy="267251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68" y="141325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82" y="18071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90" y="22555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264352" y="2545148"/>
            <a:ext cx="1964370" cy="283222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2024-05-17 (3.00v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        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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구부러진 연결선 56"/>
          <p:cNvCxnSpPr>
            <a:stCxn id="46" idx="3"/>
            <a:endCxn id="55" idx="1"/>
          </p:cNvCxnSpPr>
          <p:nvPr/>
        </p:nvCxnSpPr>
        <p:spPr>
          <a:xfrm>
            <a:off x="2588258" y="2053631"/>
            <a:ext cx="6676094" cy="63312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264352" y="2825460"/>
            <a:ext cx="1964370" cy="839005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lnSpc>
                <a:spcPct val="150000"/>
              </a:lnSpc>
            </a:pP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2024-05-17 (3.00v)</a:t>
            </a:r>
            <a:r>
              <a:rPr lang="ko-KR" altLang="en-US" sz="800" dirty="0" smtClean="0">
                <a:solidFill>
                  <a:schemeClr val="tx1"/>
                </a:solidFill>
              </a:rPr>
              <a:t>  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2024-02-14  (2.98v) </a:t>
            </a:r>
            <a:endParaRPr lang="ko-KR" altLang="ko-KR" sz="800" dirty="0">
              <a:solidFill>
                <a:schemeClr val="tx1"/>
              </a:solidFill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2023-04-22  (2</a:t>
            </a:r>
            <a:r>
              <a:rPr lang="ko-KR" altLang="en-US" sz="800" dirty="0" smtClean="0">
                <a:solidFill>
                  <a:schemeClr val="tx1"/>
                </a:solidFill>
              </a:rPr>
              <a:t>차 개정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2021-03-21  (</a:t>
            </a:r>
            <a:r>
              <a:rPr lang="ko-KR" altLang="en-US" sz="800" dirty="0" smtClean="0">
                <a:solidFill>
                  <a:schemeClr val="tx1"/>
                </a:solidFill>
              </a:rPr>
              <a:t>초안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endParaRPr lang="ko-KR" altLang="ko-KR" sz="800" dirty="0">
              <a:solidFill>
                <a:schemeClr val="tx1"/>
              </a:solidFill>
            </a:endParaRPr>
          </a:p>
          <a:p>
            <a:pPr latinLnBrk="1"/>
            <a:r>
              <a:rPr lang="ko-KR" altLang="en-US" sz="800" dirty="0">
                <a:solidFill>
                  <a:schemeClr val="tx1"/>
                </a:solidFill>
              </a:rPr>
              <a:t>       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172679" y="5877272"/>
            <a:ext cx="2808312" cy="4615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사업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최신약관</a:t>
            </a:r>
            <a:r>
              <a:rPr lang="ko-KR" altLang="en-US" sz="1000" dirty="0" smtClean="0"/>
              <a:t> 내용 수급 필요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7544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IN_PC_FOO_01_05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23888" y="1412776"/>
            <a:ext cx="2519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mtClean="0"/>
              <a:t>개인정보처리방침 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5605" y="1282863"/>
            <a:ext cx="888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40541"/>
          <a:stretch/>
        </p:blipFill>
        <p:spPr>
          <a:xfrm>
            <a:off x="88037" y="590674"/>
            <a:ext cx="1211663" cy="23062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5511" y="947150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☰</a:t>
            </a:r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8" name="직사각형 7"/>
          <p:cNvSpPr/>
          <p:nvPr/>
        </p:nvSpPr>
        <p:spPr>
          <a:xfrm>
            <a:off x="4083520" y="623243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891489"/>
              </p:ext>
            </p:extLst>
          </p:nvPr>
        </p:nvGraphicFramePr>
        <p:xfrm>
          <a:off x="1291962" y="869452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6860"/>
              </p:ext>
            </p:extLst>
          </p:nvPr>
        </p:nvGraphicFramePr>
        <p:xfrm>
          <a:off x="5653222" y="476672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90" y="545296"/>
            <a:ext cx="1087597" cy="264346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5735961" y="972534"/>
            <a:ext cx="3118438" cy="201389"/>
            <a:chOff x="6309830" y="1015897"/>
            <a:chExt cx="3531966" cy="214937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1332132" y="584210"/>
            <a:ext cx="2675636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192" y="600092"/>
            <a:ext cx="190500" cy="209550"/>
          </a:xfrm>
          <a:prstGeom prst="rect">
            <a:avLst/>
          </a:prstGeom>
        </p:spPr>
      </p:pic>
      <p:sp>
        <p:nvSpPr>
          <p:cNvPr id="2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12849" y="2297738"/>
            <a:ext cx="1964370" cy="283222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2024-05-17 (3.00v)    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   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2" name="제목 2"/>
          <p:cNvSpPr txBox="1">
            <a:spLocks/>
          </p:cNvSpPr>
          <p:nvPr/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개인정보처리방침</a:t>
            </a:r>
            <a:endParaRPr lang="ko-KR" altLang="en-US" dirty="0"/>
          </a:p>
        </p:txBody>
      </p:sp>
      <p:sp>
        <p:nvSpPr>
          <p:cNvPr id="23" name="제목 2"/>
          <p:cNvSpPr txBox="1">
            <a:spLocks/>
          </p:cNvSpPr>
          <p:nvPr/>
        </p:nvSpPr>
        <p:spPr>
          <a:xfrm>
            <a:off x="777383" y="268982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FOOTER &gt; </a:t>
            </a:r>
            <a:r>
              <a:rPr lang="ko-KR" altLang="en-US" dirty="0"/>
              <a:t>개인정보처리방침</a:t>
            </a:r>
          </a:p>
        </p:txBody>
      </p:sp>
      <p:sp>
        <p:nvSpPr>
          <p:cNvPr id="24" name="제목 2"/>
          <p:cNvSpPr txBox="1">
            <a:spLocks/>
          </p:cNvSpPr>
          <p:nvPr/>
        </p:nvSpPr>
        <p:spPr>
          <a:xfrm>
            <a:off x="4156797" y="276839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12849" y="2702440"/>
            <a:ext cx="7772417" cy="3894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2067" y="2802694"/>
            <a:ext cx="77596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주식회사 이니스프리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이하 </a:t>
            </a:r>
            <a:r>
              <a:rPr lang="en-US" altLang="ko-KR" sz="800" dirty="0" smtClean="0"/>
              <a:t>'</a:t>
            </a:r>
            <a:r>
              <a:rPr lang="ko-KR" altLang="en-US" sz="800" dirty="0" smtClean="0"/>
              <a:t>회사</a:t>
            </a:r>
            <a:r>
              <a:rPr lang="en-US" altLang="ko-KR" sz="800" dirty="0" smtClean="0"/>
              <a:t>'</a:t>
            </a:r>
            <a:r>
              <a:rPr lang="ko-KR" altLang="en-US" sz="800" dirty="0" smtClean="0"/>
              <a:t>라고 함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는 회사에서 제공하는 서비스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이하 </a:t>
            </a:r>
            <a:r>
              <a:rPr lang="en-US" altLang="ko-KR" sz="800" dirty="0" smtClean="0"/>
              <a:t>'</a:t>
            </a:r>
            <a:r>
              <a:rPr lang="ko-KR" altLang="en-US" sz="800" dirty="0" smtClean="0"/>
              <a:t>서비스</a:t>
            </a:r>
            <a:r>
              <a:rPr lang="en-US" altLang="ko-KR" sz="800" dirty="0" smtClean="0"/>
              <a:t>'</a:t>
            </a:r>
            <a:r>
              <a:rPr lang="ko-KR" altLang="en-US" sz="800" dirty="0" smtClean="0"/>
              <a:t>라고 함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를 이용하는 회원님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이하 </a:t>
            </a:r>
            <a:r>
              <a:rPr lang="en-US" altLang="ko-KR" sz="800" dirty="0" smtClean="0"/>
              <a:t>'</a:t>
            </a:r>
            <a:r>
              <a:rPr lang="ko-KR" altLang="en-US" sz="800" dirty="0" smtClean="0"/>
              <a:t>이용자</a:t>
            </a:r>
            <a:r>
              <a:rPr lang="en-US" altLang="ko-KR" sz="800" dirty="0" smtClean="0"/>
              <a:t>'</a:t>
            </a:r>
            <a:r>
              <a:rPr lang="ko-KR" altLang="en-US" sz="800" dirty="0" smtClean="0"/>
              <a:t>라고 함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의 개인정보를 매우 소중하게 생각하고 있으며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이용자의 개인정보를 보호하기 위하여 최선의 노력을 다하고 있습니다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회사는 </a:t>
            </a:r>
            <a:r>
              <a:rPr lang="en-US" altLang="ko-KR" sz="800" dirty="0" smtClean="0"/>
              <a:t>『</a:t>
            </a:r>
            <a:r>
              <a:rPr lang="ko-KR" altLang="en-US" sz="800" dirty="0" smtClean="0"/>
              <a:t>개인정보보호법</a:t>
            </a:r>
            <a:r>
              <a:rPr lang="en-US" altLang="ko-KR" sz="800" dirty="0" smtClean="0"/>
              <a:t>』,『</a:t>
            </a:r>
            <a:r>
              <a:rPr lang="ko-KR" altLang="en-US" sz="800" dirty="0" smtClean="0"/>
              <a:t>위치정보 보호 및 이용 등에 관한 법률</a:t>
            </a:r>
            <a:r>
              <a:rPr lang="en-US" altLang="ko-KR" sz="800" dirty="0" smtClean="0"/>
              <a:t>』</a:t>
            </a:r>
            <a:r>
              <a:rPr lang="ko-KR" altLang="en-US" sz="800" dirty="0" smtClean="0"/>
              <a:t>등 모든 개인정보보호 관련 법률규정을 준수하고 있으며 회사의 개인정보처리방침을 별도로 제정하고 이를 준수함으로써 이용자의 개인정보를 더욱 보호하고 있습니다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또한 회사는 개인정보처리방침을 항상 회사 홈페이지 첫 화면에 공개함으로써 이용자들이 언제나 쉽게 열람할 수 있도록 조치하고 있습니다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회사의 개인정보처리방침은 관련 법률 및 고시의 변경 또는 내부 </a:t>
            </a:r>
            <a:r>
              <a:rPr lang="ko-KR" altLang="en-US" sz="800" dirty="0" err="1" smtClean="0"/>
              <a:t>운영방침의</a:t>
            </a:r>
            <a:r>
              <a:rPr lang="ko-KR" altLang="en-US" sz="800" dirty="0" smtClean="0"/>
              <a:t> 변경에 따라 변경될 수 있습니다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회사의 개인정보처리방침이 수정될 경우 변경된 사항은 홈페이지를 통하여 공지합니다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회사의 개인정보처리방침은 다음과 같은 내용을 담고 있습니다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제 </a:t>
            </a:r>
            <a:r>
              <a:rPr lang="en-US" altLang="ko-KR" sz="800" dirty="0" smtClean="0"/>
              <a:t>1 </a:t>
            </a:r>
            <a:r>
              <a:rPr lang="ko-KR" altLang="en-US" sz="800" dirty="0" smtClean="0"/>
              <a:t>조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개인정보 수집에 대한 동의 및 수집방법</a:t>
            </a:r>
            <a:r>
              <a:rPr lang="en-US" altLang="ko-KR" sz="800" dirty="0" smtClean="0"/>
              <a:t>)</a:t>
            </a:r>
          </a:p>
          <a:p>
            <a:r>
              <a:rPr lang="ko-KR" altLang="en-US" sz="800" dirty="0" smtClean="0"/>
              <a:t>① </a:t>
            </a:r>
            <a:r>
              <a:rPr lang="en-US" altLang="ko-KR" sz="800" dirty="0" smtClean="0"/>
              <a:t>"</a:t>
            </a:r>
            <a:r>
              <a:rPr lang="ko-KR" altLang="en-US" sz="800" dirty="0" smtClean="0"/>
              <a:t>회원</a:t>
            </a:r>
            <a:r>
              <a:rPr lang="en-US" altLang="ko-KR" sz="800" dirty="0" smtClean="0"/>
              <a:t>"</a:t>
            </a:r>
            <a:r>
              <a:rPr lang="ko-KR" altLang="en-US" sz="800" dirty="0" smtClean="0"/>
              <a:t>이라 함은 회사에게 개인정보를 제공하여 회원등록을 하는 방법으로 회원 가입된 이용자를 의미합니다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14" y="3885642"/>
            <a:ext cx="6533677" cy="1302442"/>
          </a:xfrm>
          <a:prstGeom prst="rect">
            <a:avLst/>
          </a:prstGeom>
        </p:spPr>
      </p:pic>
      <p:sp>
        <p:nvSpPr>
          <p:cNvPr id="2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221814" y="5631552"/>
            <a:ext cx="8398019" cy="267251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221814" y="6467998"/>
            <a:ext cx="8398019" cy="267251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3984" y="5898803"/>
            <a:ext cx="16145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u="sng" dirty="0" smtClean="0">
                <a:latin typeface="+mn-ea"/>
              </a:rPr>
              <a:t>행태정보 </a:t>
            </a:r>
            <a:r>
              <a:rPr lang="ko-KR" altLang="en-US" sz="900" b="1" u="sng" dirty="0">
                <a:latin typeface="+mn-ea"/>
              </a:rPr>
              <a:t>수집 및 이용 동의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23538" y="1872288"/>
            <a:ext cx="2291165" cy="310394"/>
          </a:xfrm>
          <a:prstGeom prst="rect">
            <a:avLst/>
          </a:prstGeom>
          <a:solidFill>
            <a:srgbClr val="49D7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이니스프리 개인정보처리방침 </a:t>
            </a:r>
            <a:r>
              <a:rPr lang="ko-KR" altLang="en-US" sz="900" dirty="0" err="1" smtClean="0"/>
              <a:t>요약보기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958190" y="1880145"/>
            <a:ext cx="2291165" cy="310394"/>
          </a:xfrm>
          <a:prstGeom prst="rect">
            <a:avLst/>
          </a:prstGeom>
          <a:solidFill>
            <a:srgbClr val="49D7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뷰티포인트</a:t>
            </a:r>
            <a:r>
              <a:rPr lang="ko-KR" altLang="en-US" sz="900" dirty="0" smtClean="0"/>
              <a:t> 개인정보처리방침 </a:t>
            </a:r>
            <a:r>
              <a:rPr lang="ko-KR" altLang="en-US" sz="900" dirty="0" err="1" smtClean="0"/>
              <a:t>전문보기</a:t>
            </a:r>
            <a:endParaRPr lang="ko-KR" altLang="en-US" sz="900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211649"/>
              </p:ext>
            </p:extLst>
          </p:nvPr>
        </p:nvGraphicFramePr>
        <p:xfrm>
          <a:off x="9000565" y="44450"/>
          <a:ext cx="3152540" cy="316863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3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개인정보처리방침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</a:b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1-1 [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이니스프리 개인정보 처리방침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요약보기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]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 시 이니스프리 개인정보 처리방침 요약 팝업 노출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1-2 [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뷰티포인트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개인정보 처리방침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전문보기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]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 시 아래 링크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새창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열림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  <a:hlinkClick r:id="rId6"/>
                        </a:rPr>
                        <a:t>https://www.amoremall.com/kr/ko/beautypoint/app/footer/privacy.do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1-3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개인정보처리방침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전문영역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등록된 화면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1-4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행태정보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수집 및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이용동의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클릭 시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등록된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행태정보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수집 및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이용동의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내용이 팝업으로 노출된다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. </a:t>
                      </a: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개정이력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선택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셀렉트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박스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등록된 최신 버전의 개인정보처리방침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디폴트로 선택되어 표기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 시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등록된 이전 약관 항목들 확인가능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셀렉트박스에서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이전 항목 선택 시 하단 영역 변경되며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이전에 등록된 내용 확인 가능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BO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내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‘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개정이력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’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과 동일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258091"/>
                  </a:ext>
                </a:extLst>
              </a:tr>
            </a:tbl>
          </a:graphicData>
        </a:graphic>
      </p:graphicFrame>
      <p:sp>
        <p:nvSpPr>
          <p:cNvPr id="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88" y="136549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515" y="1764996"/>
            <a:ext cx="222399" cy="227656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88" y="1794765"/>
            <a:ext cx="222399" cy="227656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56" y="2691667"/>
            <a:ext cx="222399" cy="227656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869" y="218600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648" y="5880152"/>
            <a:ext cx="222399" cy="227656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6668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개인정보처리방침 요약 팝업 </a:t>
            </a:r>
            <a:endParaRPr lang="ko-KR" altLang="en-US" dirty="0"/>
          </a:p>
        </p:txBody>
      </p:sp>
      <p:sp>
        <p:nvSpPr>
          <p:cNvPr id="24" name="부제목 2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IN_PC_FOO_01_06</a:t>
            </a:r>
            <a:endParaRPr lang="ko-KR" altLang="en-US" dirty="0"/>
          </a:p>
        </p:txBody>
      </p:sp>
      <p:sp>
        <p:nvSpPr>
          <p:cNvPr id="21" name="제목 2"/>
          <p:cNvSpPr txBox="1">
            <a:spLocks/>
          </p:cNvSpPr>
          <p:nvPr/>
        </p:nvSpPr>
        <p:spPr>
          <a:xfrm>
            <a:off x="777383" y="268982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FOOTER &gt; </a:t>
            </a:r>
            <a:r>
              <a:rPr lang="ko-KR" altLang="en-US" dirty="0"/>
              <a:t>개인정보처리방침</a:t>
            </a:r>
          </a:p>
        </p:txBody>
      </p:sp>
      <p:sp>
        <p:nvSpPr>
          <p:cNvPr id="25" name="제목 2"/>
          <p:cNvSpPr txBox="1">
            <a:spLocks/>
          </p:cNvSpPr>
          <p:nvPr/>
        </p:nvSpPr>
        <p:spPr>
          <a:xfrm>
            <a:off x="4156797" y="276839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55605" y="1282863"/>
            <a:ext cx="888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40541"/>
          <a:stretch/>
        </p:blipFill>
        <p:spPr>
          <a:xfrm>
            <a:off x="88037" y="590674"/>
            <a:ext cx="1211663" cy="23062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35511" y="947150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☰</a:t>
            </a:r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083520" y="623243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1291962" y="869452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5653222" y="476672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90" y="545296"/>
            <a:ext cx="1087597" cy="264346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5735961" y="972534"/>
            <a:ext cx="3118438" cy="201389"/>
            <a:chOff x="6309830" y="1015897"/>
            <a:chExt cx="3531966" cy="214937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1332132" y="584210"/>
            <a:ext cx="2675636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192" y="600092"/>
            <a:ext cx="190500" cy="209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760" y="1625583"/>
            <a:ext cx="7903624" cy="4048591"/>
          </a:xfrm>
          <a:prstGeom prst="rect">
            <a:avLst/>
          </a:prstGeom>
        </p:spPr>
      </p:pic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108927"/>
              </p:ext>
            </p:extLst>
          </p:nvPr>
        </p:nvGraphicFramePr>
        <p:xfrm>
          <a:off x="9000565" y="44450"/>
          <a:ext cx="3152540" cy="98986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개인정보처리방침 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요약팝업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이니스프리 개인정보 처리방침 요약 내용 노출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[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X]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팝업 닫힘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043789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9172679" y="5877272"/>
            <a:ext cx="2808312" cy="4615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사업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최신약관</a:t>
            </a:r>
            <a:r>
              <a:rPr lang="ko-KR" altLang="en-US" sz="1000" dirty="0" smtClean="0"/>
              <a:t> 내용 수급 필요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47327" y="476672"/>
            <a:ext cx="8915697" cy="617232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27448" y="1343078"/>
            <a:ext cx="6984776" cy="4037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7677520" y="1420895"/>
            <a:ext cx="336563" cy="3100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4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✕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29828" y="1526265"/>
            <a:ext cx="2723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이니스프리 개인정보 </a:t>
            </a:r>
            <a:r>
              <a:rPr lang="ko-KR" altLang="en-US" sz="1000" b="1" dirty="0" smtClean="0"/>
              <a:t>처리방침 요약</a:t>
            </a:r>
            <a:endParaRPr lang="ko-KR" altLang="en-US" sz="1000" b="1" dirty="0"/>
          </a:p>
        </p:txBody>
      </p:sp>
      <p:sp>
        <p:nvSpPr>
          <p:cNvPr id="4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27" y="125342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052" y="133144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71836" y="1962568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개인정보 처리방침이란 ㈜</a:t>
            </a:r>
            <a:r>
              <a:rPr lang="ko-KR" altLang="en-US" sz="800" b="1" dirty="0" err="1">
                <a:solidFill>
                  <a:schemeClr val="bg1">
                    <a:lumMod val="50000"/>
                  </a:schemeClr>
                </a:solidFill>
              </a:rPr>
              <a:t>이니스프리를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 이용하는 고객님의 개인정보를 보호하기 위한 약속입니다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㈜</a:t>
            </a:r>
            <a:r>
              <a:rPr lang="ko-KR" altLang="en-US" sz="800" b="1" dirty="0" err="1">
                <a:solidFill>
                  <a:schemeClr val="bg1">
                    <a:lumMod val="50000"/>
                  </a:schemeClr>
                </a:solidFill>
              </a:rPr>
              <a:t>이니스프리를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 이용하실 때 처리되는 개인정보에 대하여 알기 쉽게 안내해드립니다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962" y="2423288"/>
            <a:ext cx="6581291" cy="2701896"/>
          </a:xfrm>
          <a:prstGeom prst="rect">
            <a:avLst/>
          </a:prstGeom>
        </p:spPr>
      </p:pic>
      <p:sp>
        <p:nvSpPr>
          <p:cNvPr id="47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297533" y="5041183"/>
            <a:ext cx="8398019" cy="267251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98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행태정보</a:t>
            </a:r>
            <a:r>
              <a:rPr lang="ko-KR" altLang="en-US" dirty="0" smtClean="0"/>
              <a:t> 수집 및 </a:t>
            </a:r>
            <a:r>
              <a:rPr lang="ko-KR" altLang="en-US" dirty="0" err="1" smtClean="0"/>
              <a:t>이용동의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부제목 2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1" name="제목 2"/>
          <p:cNvSpPr txBox="1">
            <a:spLocks/>
          </p:cNvSpPr>
          <p:nvPr/>
        </p:nvSpPr>
        <p:spPr>
          <a:xfrm>
            <a:off x="777383" y="268982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행태정보</a:t>
            </a:r>
            <a:r>
              <a:rPr lang="ko-KR" altLang="en-US" dirty="0" smtClean="0"/>
              <a:t> 수집 및 </a:t>
            </a:r>
            <a:r>
              <a:rPr lang="ko-KR" altLang="en-US" dirty="0" err="1" smtClean="0"/>
              <a:t>이용동의</a:t>
            </a:r>
            <a:r>
              <a:rPr lang="ko-KR" altLang="en-US" dirty="0" smtClean="0"/>
              <a:t> 팝업  </a:t>
            </a:r>
            <a:endParaRPr lang="ko-KR" altLang="en-US" dirty="0"/>
          </a:p>
        </p:txBody>
      </p:sp>
      <p:sp>
        <p:nvSpPr>
          <p:cNvPr id="25" name="제목 2"/>
          <p:cNvSpPr txBox="1">
            <a:spLocks/>
          </p:cNvSpPr>
          <p:nvPr/>
        </p:nvSpPr>
        <p:spPr>
          <a:xfrm>
            <a:off x="4156797" y="276839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Layer 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-20729" y="886936"/>
            <a:ext cx="888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t="40541"/>
          <a:stretch/>
        </p:blipFill>
        <p:spPr>
          <a:xfrm>
            <a:off x="88037" y="590674"/>
            <a:ext cx="1211663" cy="23062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35511" y="947150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☰</a:t>
            </a:r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083520" y="623243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1291962" y="869452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5653222" y="476672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690" y="545296"/>
            <a:ext cx="1087597" cy="264346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5659627" y="576607"/>
            <a:ext cx="3118438" cy="201389"/>
            <a:chOff x="6309830" y="1015897"/>
            <a:chExt cx="3531966" cy="214937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1332132" y="584210"/>
            <a:ext cx="2675636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3192" y="600092"/>
            <a:ext cx="190500" cy="209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426" y="1229656"/>
            <a:ext cx="7903624" cy="4048591"/>
          </a:xfrm>
          <a:prstGeom prst="rect">
            <a:avLst/>
          </a:prstGeom>
        </p:spPr>
      </p:pic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739152"/>
              </p:ext>
            </p:extLst>
          </p:nvPr>
        </p:nvGraphicFramePr>
        <p:xfrm>
          <a:off x="9000565" y="44450"/>
          <a:ext cx="3152540" cy="108442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행태정보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 수집 및 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이용동의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 팝업 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약관관리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BO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에 등록된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행태정보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 수집 및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이용동의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 내용 팝업으로 노출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[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X]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팝업 닫힘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043789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9172679" y="5877272"/>
            <a:ext cx="2808312" cy="4615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사업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최신약관</a:t>
            </a:r>
            <a:r>
              <a:rPr lang="ko-KR" altLang="en-US" sz="1000" dirty="0" smtClean="0"/>
              <a:t> 내용 수급 필요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47327" y="476672"/>
            <a:ext cx="8915697" cy="617232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51114" y="947150"/>
            <a:ext cx="6984776" cy="55159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7601186" y="1024968"/>
            <a:ext cx="336563" cy="3100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4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✕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53494" y="1130338"/>
            <a:ext cx="2723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행태정보</a:t>
            </a:r>
            <a:r>
              <a:rPr lang="ko-KR" altLang="en-US" sz="1000" b="1" dirty="0" smtClean="0"/>
              <a:t> 수집 및 </a:t>
            </a:r>
            <a:r>
              <a:rPr lang="ko-KR" altLang="en-US" sz="1000" b="1" dirty="0" err="1" smtClean="0"/>
              <a:t>이용동의</a:t>
            </a:r>
            <a:r>
              <a:rPr lang="ko-KR" altLang="en-US" sz="1000" b="1" dirty="0" smtClean="0"/>
              <a:t>  </a:t>
            </a:r>
            <a:endParaRPr lang="ko-KR" altLang="en-US" sz="1000" b="1" dirty="0"/>
          </a:p>
        </p:txBody>
      </p:sp>
      <p:sp>
        <p:nvSpPr>
          <p:cNvPr id="4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93" y="85749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718" y="9355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920324"/>
              </p:ext>
            </p:extLst>
          </p:nvPr>
        </p:nvGraphicFramePr>
        <p:xfrm>
          <a:off x="1153494" y="1713193"/>
          <a:ext cx="6784255" cy="247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0629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4153626">
                  <a:extLst>
                    <a:ext uri="{9D8B030D-6E8A-4147-A177-3AD203B41FA5}">
                      <a16:colId xmlns:a16="http://schemas.microsoft.com/office/drawing/2014/main" val="1572037255"/>
                    </a:ext>
                  </a:extLst>
                </a:gridCol>
              </a:tblGrid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행태정보의 수집 및 처리 광고 사업자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이니스프리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수집하는 행태정보의 항목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광고식별자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이용자의 앱 이용내역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행태정보 수집방법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이용자의 앱 방문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 시 자동수집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72920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행태정보 수집목적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관심 기반의 맞춤형 정보 제공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36026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행태정보 보유 및 이용기간 및 이후 정보처리방법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광고식별자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3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이용자의 앱 이용내역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3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970146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이용자 통제권 행사방법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안드로이드폰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구글설정 → 개인정보보호 → 광고 → 광고 개인 최적화 선택 해제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아이폰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 → 개인정보보호 → 추적 → 앱이 추적을 허용하도록 허용 해제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257741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이용자 피해구제방법</a:t>
                      </a: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담당부서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이니스프리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커머스 영업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연락처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080-380-0114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E-mail :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7"/>
                        </a:rPr>
                        <a:t>Innisfree_privacy@innisfree.com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37837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1097445" y="1439937"/>
            <a:ext cx="20265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900" b="1" dirty="0" smtClean="0">
                <a:latin typeface="+mn-ea"/>
              </a:rPr>
              <a:t>개인정보 수집</a:t>
            </a:r>
            <a:r>
              <a:rPr lang="ko-KR" altLang="en-US" sz="900" dirty="0">
                <a:latin typeface="+mn-ea"/>
              </a:rPr>
              <a:t>〮</a:t>
            </a:r>
            <a:r>
              <a:rPr lang="ko-KR" altLang="en-US" sz="900" b="1" dirty="0" smtClean="0">
                <a:latin typeface="+mn-ea"/>
              </a:rPr>
              <a:t>이용 동의</a:t>
            </a:r>
            <a:r>
              <a:rPr lang="en-US" altLang="ko-KR" sz="900" b="1" dirty="0" smtClean="0">
                <a:latin typeface="+mn-ea"/>
              </a:rPr>
              <a:t> (</a:t>
            </a:r>
            <a:r>
              <a:rPr lang="ko-KR" altLang="en-US" sz="900" b="1" dirty="0" smtClean="0">
                <a:latin typeface="+mn-ea"/>
              </a:rPr>
              <a:t>선택</a:t>
            </a:r>
            <a:r>
              <a:rPr lang="en-US" altLang="ko-KR" sz="900" b="1" dirty="0" smtClean="0">
                <a:latin typeface="+mn-ea"/>
              </a:rPr>
              <a:t>)</a:t>
            </a:r>
            <a:endParaRPr lang="en-US" altLang="ko-KR" sz="900" b="1" dirty="0">
              <a:latin typeface="+mn-ea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38004"/>
              </p:ext>
            </p:extLst>
          </p:nvPr>
        </p:nvGraphicFramePr>
        <p:xfrm>
          <a:off x="1153494" y="4377489"/>
          <a:ext cx="5544616" cy="1134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1572037255"/>
                    </a:ext>
                  </a:extLst>
                </a:gridCol>
              </a:tblGrid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행태정보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제공받는 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메타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구글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카카오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틱톡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크리테오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리머지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RTB HOUSE,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에어브릿지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제공하는 행태정보의 항목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광고식별자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이용자의 앱 사용이력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제공받는 자의 이용 목적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관심 기반의 맞춤형 정보 제공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72920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행태정보 수집목적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관심 기반의 맞춤형 정보 제공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37837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1076988" y="5653888"/>
            <a:ext cx="626919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 방송통신위원회의 ‘온라인 맞춤형 광고 개인정보보호 </a:t>
            </a:r>
            <a:r>
              <a:rPr lang="ko-KR" altLang="en-US" sz="800" dirty="0" smtClean="0">
                <a:solidFill>
                  <a:srgbClr val="444444"/>
                </a:solidFill>
                <a:latin typeface="Apple SD Gothic Neo"/>
              </a:rPr>
              <a:t>가이드라인</a:t>
            </a:r>
            <a:r>
              <a:rPr lang="en-US" altLang="ko-KR" sz="800" dirty="0" smtClean="0">
                <a:solidFill>
                  <a:srgbClr val="444444"/>
                </a:solidFill>
                <a:latin typeface="Apple SD Gothic Neo"/>
              </a:rPr>
              <a:t>’</a:t>
            </a:r>
            <a:r>
              <a:rPr lang="ko-KR" altLang="en-US" sz="800" dirty="0" smtClean="0">
                <a:solidFill>
                  <a:srgbClr val="444444"/>
                </a:solidFill>
                <a:latin typeface="Apple SD Gothic Neo"/>
              </a:rPr>
              <a:t>에서는 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다음과 같이 정하고 있습니다</a:t>
            </a:r>
            <a:r>
              <a:rPr lang="en-US" altLang="ko-KR" sz="800" dirty="0" smtClean="0">
                <a:solidFill>
                  <a:srgbClr val="444444"/>
                </a:solidFill>
                <a:latin typeface="Apple SD Gothic Ne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444444"/>
                </a:solidFill>
                <a:latin typeface="Apple SD Gothic Neo"/>
              </a:rPr>
              <a:t>온라인 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행태정보</a:t>
            </a:r>
            <a:r>
              <a:rPr lang="en-US" altLang="ko-KR" sz="800" dirty="0">
                <a:solidFill>
                  <a:srgbClr val="444444"/>
                </a:solidFill>
                <a:latin typeface="Apple SD Gothic Neo"/>
              </a:rPr>
              <a:t>: 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웹 사이트 방문이력</a:t>
            </a:r>
            <a:r>
              <a:rPr lang="en-US" altLang="ko-KR" sz="800" dirty="0">
                <a:solidFill>
                  <a:srgbClr val="444444"/>
                </a:solidFill>
                <a:latin typeface="Apple SD Gothic Neo"/>
              </a:rPr>
              <a:t>, 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앱 사용 이력</a:t>
            </a:r>
            <a:r>
              <a:rPr lang="en-US" altLang="ko-KR" sz="800" dirty="0">
                <a:solidFill>
                  <a:srgbClr val="444444"/>
                </a:solidFill>
                <a:latin typeface="Apple SD Gothic Neo"/>
              </a:rPr>
              <a:t>, 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구매 및 검색 이력 등 이용자의 관심</a:t>
            </a:r>
            <a:r>
              <a:rPr lang="en-US" altLang="ko-KR" sz="800" dirty="0">
                <a:solidFill>
                  <a:srgbClr val="444444"/>
                </a:solidFill>
                <a:latin typeface="Apple SD Gothic Neo"/>
              </a:rPr>
              <a:t>, 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흥미</a:t>
            </a:r>
            <a:r>
              <a:rPr lang="en-US" altLang="ko-KR" sz="800" dirty="0">
                <a:solidFill>
                  <a:srgbClr val="444444"/>
                </a:solidFill>
                <a:latin typeface="Apple SD Gothic Neo"/>
              </a:rPr>
              <a:t>, 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기호 및 성향 등을 파악하고 분석할 수 있는 온라인상의 이용자 활동정보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온라인 맞춤형 광고</a:t>
            </a:r>
            <a:r>
              <a:rPr lang="en-US" altLang="ko-KR" sz="800" dirty="0">
                <a:solidFill>
                  <a:srgbClr val="444444"/>
                </a:solidFill>
                <a:latin typeface="Apple SD Gothic Neo"/>
              </a:rPr>
              <a:t>: 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행태정보를 처리하여 이용자의 관심</a:t>
            </a:r>
            <a:r>
              <a:rPr lang="en-US" altLang="ko-KR" sz="800" dirty="0">
                <a:solidFill>
                  <a:srgbClr val="444444"/>
                </a:solidFill>
                <a:latin typeface="Apple SD Gothic Neo"/>
              </a:rPr>
              <a:t>, 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흥미</a:t>
            </a:r>
            <a:r>
              <a:rPr lang="en-US" altLang="ko-KR" sz="800" dirty="0">
                <a:solidFill>
                  <a:srgbClr val="444444"/>
                </a:solidFill>
                <a:latin typeface="Apple SD Gothic Neo"/>
              </a:rPr>
              <a:t>, 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기호 및 성향 등을 분석</a:t>
            </a:r>
            <a:r>
              <a:rPr lang="en-US" altLang="ko-KR" sz="800" dirty="0">
                <a:solidFill>
                  <a:srgbClr val="444444"/>
                </a:solidFill>
                <a:latin typeface="Apple SD Gothic Neo"/>
              </a:rPr>
              <a:t>/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추정한 후 이용자에게 맞춤형으로 제공되는 온라인 광고</a:t>
            </a:r>
            <a:endParaRPr lang="ko-KR" altLang="en-US" sz="800" b="0" i="0" dirty="0">
              <a:solidFill>
                <a:srgbClr val="444444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34119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쿠키설치거부방법</a:t>
            </a:r>
            <a:endParaRPr lang="ko-KR" altLang="en-US" dirty="0"/>
          </a:p>
        </p:txBody>
      </p:sp>
      <p:sp>
        <p:nvSpPr>
          <p:cNvPr id="24" name="부제목 2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IN_PC_FOO_01_09  </a:t>
            </a:r>
            <a:endParaRPr lang="ko-KR" altLang="en-US" dirty="0"/>
          </a:p>
        </p:txBody>
      </p:sp>
      <p:sp>
        <p:nvSpPr>
          <p:cNvPr id="21" name="제목 2"/>
          <p:cNvSpPr txBox="1">
            <a:spLocks/>
          </p:cNvSpPr>
          <p:nvPr/>
        </p:nvSpPr>
        <p:spPr>
          <a:xfrm>
            <a:off x="777383" y="268982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FOOTER &gt; </a:t>
            </a:r>
            <a:r>
              <a:rPr lang="ko-KR" altLang="en-US" dirty="0"/>
              <a:t>개인정보처리방침</a:t>
            </a:r>
          </a:p>
        </p:txBody>
      </p:sp>
      <p:sp>
        <p:nvSpPr>
          <p:cNvPr id="25" name="제목 2"/>
          <p:cNvSpPr txBox="1">
            <a:spLocks/>
          </p:cNvSpPr>
          <p:nvPr/>
        </p:nvSpPr>
        <p:spPr>
          <a:xfrm>
            <a:off x="4156797" y="276839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000317"/>
              </p:ext>
            </p:extLst>
          </p:nvPr>
        </p:nvGraphicFramePr>
        <p:xfrm>
          <a:off x="9000565" y="44450"/>
          <a:ext cx="3152540" cy="56510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쿠키설치거부방법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개인정보처리방침 요약 영역 내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[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쿠키설치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거부방법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]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 시 노출되는 팝업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04378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193" y="2194853"/>
            <a:ext cx="5159023" cy="264782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9172679" y="5877272"/>
            <a:ext cx="2808312" cy="4615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사업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최신약관</a:t>
            </a:r>
            <a:r>
              <a:rPr lang="ko-KR" altLang="en-US" sz="1000" dirty="0" smtClean="0"/>
              <a:t> 내용 수급 필요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6593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623888" y="2290735"/>
            <a:ext cx="7788592" cy="4312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영상정보처리기기 운영</a:t>
            </a:r>
            <a:r>
              <a:rPr lang="en-US" altLang="ko-KR" dirty="0"/>
              <a:t>/</a:t>
            </a:r>
            <a:r>
              <a:rPr lang="ko-KR" altLang="en-US" dirty="0"/>
              <a:t>관리 방침</a:t>
            </a:r>
          </a:p>
        </p:txBody>
      </p:sp>
      <p:sp>
        <p:nvSpPr>
          <p:cNvPr id="24" name="부제목 2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IN_PC_FOO_01_10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23888" y="1412776"/>
            <a:ext cx="3815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영상정보처리기기 </a:t>
            </a:r>
            <a:r>
              <a:rPr lang="ko-KR" altLang="en-US" b="1" smtClean="0"/>
              <a:t>운영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관리 방침 </a:t>
            </a:r>
            <a:endParaRPr lang="ko-KR" altLang="en-US" dirty="0"/>
          </a:p>
        </p:txBody>
      </p:sp>
      <p:sp>
        <p:nvSpPr>
          <p:cNvPr id="21" name="제목 2"/>
          <p:cNvSpPr txBox="1">
            <a:spLocks/>
          </p:cNvSpPr>
          <p:nvPr/>
        </p:nvSpPr>
        <p:spPr>
          <a:xfrm>
            <a:off x="777383" y="268982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FOOTER &gt; </a:t>
            </a:r>
            <a:r>
              <a:rPr lang="ko-KR" altLang="en-US" dirty="0"/>
              <a:t>영상정보처리기기 운영</a:t>
            </a:r>
            <a:r>
              <a:rPr lang="en-US" altLang="ko-KR" dirty="0"/>
              <a:t>/</a:t>
            </a:r>
            <a:r>
              <a:rPr lang="ko-KR" altLang="en-US" dirty="0"/>
              <a:t>관리 방침</a:t>
            </a:r>
          </a:p>
        </p:txBody>
      </p:sp>
      <p:sp>
        <p:nvSpPr>
          <p:cNvPr id="25" name="제목 2"/>
          <p:cNvSpPr txBox="1">
            <a:spLocks/>
          </p:cNvSpPr>
          <p:nvPr/>
        </p:nvSpPr>
        <p:spPr>
          <a:xfrm>
            <a:off x="4156797" y="276839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683783"/>
              </p:ext>
            </p:extLst>
          </p:nvPr>
        </p:nvGraphicFramePr>
        <p:xfrm>
          <a:off x="9000565" y="44450"/>
          <a:ext cx="3152540" cy="183307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영상정보처리기기 운영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관리 방침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  <a:p>
                      <a:pPr marL="86400" marR="0" lvl="0" indent="-8640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개정이력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선택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셀렉트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박스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등록된 최신 버전의 영상정보처리기기 운영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 방침 디폴트로 선택되어 표기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 시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등록된 이전 약관 항목들 확인가능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셀렉트박스에서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이전 항목 선택 시 하단 영역 변경되며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이전에 등록된 내용 확인 가능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BO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내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‘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개정이력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’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과 동일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6400" marR="0" lvl="0" indent="-8640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내용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셀렉트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박스에서 선택한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개정이력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기준으로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관리자에 에디터영역에 등록 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PC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혹은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MO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내용 노출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>
            <a:off x="55605" y="1282863"/>
            <a:ext cx="888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40541"/>
          <a:stretch/>
        </p:blipFill>
        <p:spPr>
          <a:xfrm>
            <a:off x="88037" y="590674"/>
            <a:ext cx="1211663" cy="23062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35511" y="947150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☰</a:t>
            </a:r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083520" y="623243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1291962" y="869452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5653222" y="476672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90" y="545296"/>
            <a:ext cx="1087597" cy="264346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5735961" y="972534"/>
            <a:ext cx="3118438" cy="201389"/>
            <a:chOff x="6309830" y="1015897"/>
            <a:chExt cx="3531966" cy="214937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1332132" y="584210"/>
            <a:ext cx="2675636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192" y="600092"/>
            <a:ext cx="190500" cy="209550"/>
          </a:xfrm>
          <a:prstGeom prst="rect">
            <a:avLst/>
          </a:prstGeom>
        </p:spPr>
      </p:pic>
      <p:sp>
        <p:nvSpPr>
          <p:cNvPr id="4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23888" y="1912020"/>
            <a:ext cx="1964370" cy="283222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2023-04-17 (0.01v)    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   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23888" y="2420888"/>
            <a:ext cx="77254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주식회사 이니스프리</a:t>
            </a:r>
            <a:r>
              <a:rPr lang="en-US" altLang="ko-KR" sz="800" dirty="0"/>
              <a:t>(</a:t>
            </a:r>
            <a:r>
              <a:rPr lang="ko-KR" altLang="en-US" sz="800" dirty="0"/>
              <a:t>이하 ‘회사’</a:t>
            </a:r>
            <a:r>
              <a:rPr lang="en-US" altLang="ko-KR" sz="800" dirty="0"/>
              <a:t>)</a:t>
            </a:r>
            <a:r>
              <a:rPr lang="ko-KR" altLang="en-US" sz="800" dirty="0"/>
              <a:t>는 영상정보처리기기 </a:t>
            </a:r>
            <a:r>
              <a:rPr lang="ko-KR" altLang="en-US" sz="800" dirty="0" err="1"/>
              <a:t>운영ㆍ관리</a:t>
            </a:r>
            <a:r>
              <a:rPr lang="ko-KR" altLang="en-US" sz="800" dirty="0"/>
              <a:t> 방침을 통해 회사에서 처리하는 </a:t>
            </a:r>
            <a:r>
              <a:rPr lang="ko-KR" altLang="en-US" sz="800" dirty="0" err="1"/>
              <a:t>영상정보가</a:t>
            </a:r>
            <a:r>
              <a:rPr lang="ko-KR" altLang="en-US" sz="800" dirty="0"/>
              <a:t> 어떠한 용도와 방식으로 </a:t>
            </a:r>
            <a:r>
              <a:rPr lang="ko-KR" altLang="en-US" sz="800" dirty="0" err="1"/>
              <a:t>이용ㆍ관리되고</a:t>
            </a:r>
            <a:r>
              <a:rPr lang="ko-KR" altLang="en-US" sz="800" dirty="0"/>
              <a:t> 있는지 알려드립니다</a:t>
            </a:r>
            <a:r>
              <a:rPr lang="en-US" altLang="ko-KR" sz="800" dirty="0"/>
              <a:t>. </a:t>
            </a:r>
            <a:r>
              <a:rPr lang="ko-KR" altLang="en-US" sz="800" dirty="0"/>
              <a:t>또한 회사의 영상정보처리기기 </a:t>
            </a:r>
            <a:r>
              <a:rPr lang="ko-KR" altLang="en-US" sz="800" dirty="0" err="1"/>
              <a:t>운영ㆍ관리</a:t>
            </a:r>
            <a:r>
              <a:rPr lang="ko-KR" altLang="en-US" sz="800" dirty="0"/>
              <a:t> 방침이 변경되는 경우 변경된 사항에 대해서는 홈페이지를 통하여 정보주체가 쉽게 확인할 수 있도록 공지합니다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b="1" dirty="0"/>
              <a:t>1. </a:t>
            </a:r>
            <a:r>
              <a:rPr lang="ko-KR" altLang="en-US" sz="800" b="1" dirty="0"/>
              <a:t>영상정보처리기기의 설치 근거 및 설치 목적</a:t>
            </a:r>
          </a:p>
          <a:p>
            <a:r>
              <a:rPr lang="ko-KR" altLang="en-US" sz="800" dirty="0"/>
              <a:t>회사는 개인정보보호법 제 </a:t>
            </a:r>
            <a:r>
              <a:rPr lang="en-US" altLang="ko-KR" sz="800" dirty="0"/>
              <a:t>25</a:t>
            </a:r>
            <a:r>
              <a:rPr lang="ko-KR" altLang="en-US" sz="800" dirty="0"/>
              <a:t>조 제 </a:t>
            </a:r>
            <a:r>
              <a:rPr lang="en-US" altLang="ko-KR" sz="800" dirty="0"/>
              <a:t>1</a:t>
            </a:r>
            <a:r>
              <a:rPr lang="ko-KR" altLang="en-US" sz="800" dirty="0"/>
              <a:t>항에 따라 다음과 같은 목적으로 영상정보처리기기를 </a:t>
            </a:r>
            <a:r>
              <a:rPr lang="ko-KR" altLang="en-US" sz="800" dirty="0" err="1"/>
              <a:t>설치ㆍ운영합니다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시설안전 및 화재 예방</a:t>
            </a:r>
          </a:p>
          <a:p>
            <a:r>
              <a:rPr lang="en-US" altLang="ko-KR" sz="800" dirty="0"/>
              <a:t>- </a:t>
            </a:r>
            <a:r>
              <a:rPr lang="ko-KR" altLang="en-US" sz="800" dirty="0"/>
              <a:t>고객의 안전 확보</a:t>
            </a:r>
          </a:p>
          <a:p>
            <a:r>
              <a:rPr lang="en-US" altLang="ko-KR" sz="800" dirty="0"/>
              <a:t>- </a:t>
            </a:r>
            <a:r>
              <a:rPr lang="ko-KR" altLang="en-US" sz="800" dirty="0"/>
              <a:t>도난방지 등 범죄 예방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b="1" dirty="0" smtClean="0"/>
              <a:t>2</a:t>
            </a:r>
            <a:r>
              <a:rPr lang="en-US" altLang="ko-KR" sz="800" b="1" dirty="0"/>
              <a:t>. </a:t>
            </a:r>
            <a:r>
              <a:rPr lang="ko-KR" altLang="en-US" sz="800" b="1" dirty="0"/>
              <a:t>설치 대수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설치 위치 및 </a:t>
            </a:r>
            <a:r>
              <a:rPr lang="ko-KR" altLang="en-US" sz="800" b="1" dirty="0" err="1"/>
              <a:t>촬영범위</a:t>
            </a:r>
            <a:endParaRPr lang="ko-KR" altLang="en-US" sz="800" b="1" dirty="0"/>
          </a:p>
          <a:p>
            <a:r>
              <a:rPr lang="ko-KR" altLang="en-US" sz="800" dirty="0"/>
              <a:t>회사는 영상정보처리기기가 설치된 장소에는 정보주체가 쉽게 알아 볼 수 있도록 안내판을 설치하고 있습니다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/>
              <a:t>개인정보보호법 제 </a:t>
            </a:r>
            <a:r>
              <a:rPr lang="en-US" altLang="ko-KR" sz="800" dirty="0"/>
              <a:t>25</a:t>
            </a:r>
            <a:r>
              <a:rPr lang="ko-KR" altLang="en-US" sz="800" dirty="0"/>
              <a:t>조 </a:t>
            </a:r>
            <a:r>
              <a:rPr lang="en-US" altLang="ko-KR" sz="800" dirty="0"/>
              <a:t>5</a:t>
            </a:r>
            <a:r>
              <a:rPr lang="ko-KR" altLang="en-US" sz="800" dirty="0"/>
              <a:t>항에 의거 </a:t>
            </a:r>
            <a:r>
              <a:rPr lang="ko-KR" altLang="en-US" sz="800" dirty="0" err="1"/>
              <a:t>녹음기능을</a:t>
            </a:r>
            <a:r>
              <a:rPr lang="ko-KR" altLang="en-US" sz="800" dirty="0"/>
              <a:t> 제외한 </a:t>
            </a:r>
            <a:r>
              <a:rPr lang="ko-KR" altLang="en-US" sz="800" dirty="0" err="1"/>
              <a:t>화상정보만</a:t>
            </a:r>
            <a:r>
              <a:rPr lang="ko-KR" altLang="en-US" sz="800" dirty="0"/>
              <a:t> 촬영하고 있습니다</a:t>
            </a:r>
            <a:r>
              <a:rPr lang="en-US" altLang="ko-KR" sz="800" dirty="0"/>
              <a:t>.</a:t>
            </a:r>
            <a:endParaRPr lang="en-US" altLang="ko-KR" sz="800" dirty="0" smtClean="0"/>
          </a:p>
          <a:p>
            <a:endParaRPr lang="en-US" altLang="ko-KR" sz="800" dirty="0"/>
          </a:p>
        </p:txBody>
      </p:sp>
      <p:sp>
        <p:nvSpPr>
          <p:cNvPr id="49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243911" y="6338785"/>
            <a:ext cx="8398019" cy="267251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68" y="141325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82" y="18071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90" y="22555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36" y="4102453"/>
            <a:ext cx="7562004" cy="1682228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9172679" y="5877272"/>
            <a:ext cx="2808312" cy="4615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사업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최신약관</a:t>
            </a:r>
            <a:r>
              <a:rPr lang="ko-KR" altLang="en-US" sz="1000" dirty="0" smtClean="0"/>
              <a:t> 내용 수급 필요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7223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221373</TotalTime>
  <Words>2610</Words>
  <Application>Microsoft Office PowerPoint</Application>
  <PresentationFormat>와이드스크린</PresentationFormat>
  <Paragraphs>456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Apple SD Gothic Neo</vt:lpstr>
      <vt:lpstr>Pretendard</vt:lpstr>
      <vt:lpstr>맑은 고딕</vt:lpstr>
      <vt:lpstr>Arial</vt:lpstr>
      <vt:lpstr>Segoe UI</vt:lpstr>
      <vt:lpstr>Segoe UI Symbol</vt:lpstr>
      <vt:lpstr>Wingdings</vt:lpstr>
      <vt:lpstr>Wingdings 2</vt:lpstr>
      <vt:lpstr>Office 테마</vt:lpstr>
      <vt:lpstr>PowerPoint 프레젠테이션</vt:lpstr>
      <vt:lpstr>Version History #1</vt:lpstr>
      <vt:lpstr>FOOTER</vt:lpstr>
      <vt:lpstr>서비스 이용약관</vt:lpstr>
      <vt:lpstr>PowerPoint 프레젠테이션</vt:lpstr>
      <vt:lpstr>개인정보처리방침 요약 팝업 </vt:lpstr>
      <vt:lpstr>행태정보 수집 및 이용동의 </vt:lpstr>
      <vt:lpstr>쿠키설치거부방법</vt:lpstr>
      <vt:lpstr>영상정보처리기기 운영/관리 방침</vt:lpstr>
      <vt:lpstr>위치기반서비스 이용약관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5813</cp:revision>
  <cp:lastPrinted>2022-10-17T06:12:39Z</cp:lastPrinted>
  <dcterms:created xsi:type="dcterms:W3CDTF">2018-04-18T08:51:39Z</dcterms:created>
  <dcterms:modified xsi:type="dcterms:W3CDTF">2024-06-28T08:23:12Z</dcterms:modified>
</cp:coreProperties>
</file>