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7" r:id="rId3"/>
    <p:sldId id="311" r:id="rId5"/>
    <p:sldId id="395" r:id="rId6"/>
    <p:sldId id="390" r:id="rId7"/>
    <p:sldId id="363" r:id="rId8"/>
    <p:sldId id="388" r:id="rId9"/>
    <p:sldId id="396" r:id="rId10"/>
    <p:sldId id="397" r:id="rId11"/>
    <p:sldId id="399" r:id="rId12"/>
    <p:sldId id="365" r:id="rId13"/>
    <p:sldId id="284" r:id="rId14"/>
    <p:sldId id="398" r:id="rId15"/>
  </p:sldIdLst>
  <p:sldSz cx="9144000" cy="6858000" type="screen4x3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郑小xuer" initials="郑小xuer" lastIdx="2" clrIdx="0"/>
  <p:cmAuthor id="2" name="summer" initials="s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005D98"/>
    <a:srgbClr val="FFFFFF"/>
    <a:srgbClr val="D9D9D9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046"/>
        <p:guide pos="272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gs" Target="tags/tag63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D4F3B5-2108-4B6F-A744-ABBFE952C5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371600" y="1143000"/>
            <a:ext cx="4114800" cy="3086100"/>
          </a:xfrm>
          <a:ln>
            <a:miter lim="800000"/>
          </a:ln>
        </p:spPr>
      </p:sp>
      <p:sp>
        <p:nvSpPr>
          <p:cNvPr id="614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后端一般框架：</a:t>
            </a:r>
            <a:r>
              <a:rPr lang="en-US" altLang="zh-CN" dirty="0"/>
              <a:t>flask,django</a:t>
            </a:r>
            <a:r>
              <a:rPr lang="zh-CN" altLang="en-US" dirty="0"/>
              <a:t>（</a:t>
            </a:r>
            <a:r>
              <a:rPr lang="en-US" altLang="zh-CN" dirty="0"/>
              <a:t>python</a:t>
            </a:r>
            <a:r>
              <a:rPr lang="zh-CN" altLang="en-US" dirty="0"/>
              <a:t>）</a:t>
            </a:r>
            <a:r>
              <a:rPr lang="en-US" altLang="zh-CN" dirty="0"/>
              <a:t>,springboot</a:t>
            </a:r>
            <a:r>
              <a:rPr lang="zh-CN" altLang="en-US" dirty="0"/>
              <a:t>（</a:t>
            </a:r>
            <a:r>
              <a:rPr lang="en-US" altLang="zh-CN" dirty="0"/>
              <a:t>java</a:t>
            </a:r>
            <a:r>
              <a:rPr lang="zh-CN" altLang="en-US" dirty="0"/>
              <a:t>）。选择</a:t>
            </a:r>
            <a:r>
              <a:rPr lang="en-US" altLang="zh-CN" dirty="0"/>
              <a:t>flask</a:t>
            </a:r>
            <a:r>
              <a:rPr lang="zh-CN" altLang="en-US" dirty="0"/>
              <a:t>作为后端系统，主要原因：</a:t>
            </a:r>
            <a:endParaRPr lang="zh-CN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1.</a:t>
            </a:r>
            <a:r>
              <a:rPr lang="zh-CN" altLang="en-US" dirty="0"/>
              <a:t>灵活、轻便且高效的特点，容易上手。</a:t>
            </a:r>
            <a:r>
              <a:rPr lang="zh-CN" altLang="en-US" dirty="0">
                <a:sym typeface="+mn-ea"/>
              </a:rPr>
              <a:t>开发人员分工合作，小型团队在短时间内就可以完成功能丰富的中小型网站或Web服务的实现。另外，Flask还有很强的定制性，用户可以根据自己的需求来添加相应的功能，在保持核心功能简单的同时实现功能的丰富与扩展。</a:t>
            </a:r>
            <a:endParaRPr lang="zh-CN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2.</a:t>
            </a:r>
            <a:r>
              <a:rPr lang="zh-CN" altLang="en-US" dirty="0"/>
              <a:t>瑕疵检测算法主要开发语言也是应用Python，整个系统统一开发语言，便于开发和后期维护。</a:t>
            </a:r>
            <a:endParaRPr lang="zh-CN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django</a:t>
            </a:r>
            <a:r>
              <a:rPr lang="zh-CN" altLang="en-US" dirty="0"/>
              <a:t>内容：模版引擎、表单、路由分发这些基础内容，还有不少的中间件：登陆、后台管理，这些还是官方中间件，另外还有不少的第三方中间件。但是</a:t>
            </a:r>
            <a:r>
              <a:rPr lang="en-US" altLang="zh-CN" dirty="0"/>
              <a:t>django</a:t>
            </a:r>
            <a:r>
              <a:rPr lang="zh-CN" altLang="en-US" dirty="0"/>
              <a:t>要写很多的配置文件，不适合我们小项目的开发</a:t>
            </a:r>
            <a:endParaRPr lang="zh-CN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Flask的基本模式为在程序里将一个视图函数分配给一个URL，每当用户访问这个URL时，系统就会执行给该URL分配好的视图函数，获取函数的返回值并将其显示到浏览器上。</a:t>
            </a:r>
            <a:endParaRPr lang="zh-CN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Web服务器网关接口（Python Web Server Gateway Interface，缩写为WSGI）是为Python语言定义的Web服务器和Web应用程序或框架之间的一种简单而通用的接口。</a:t>
            </a:r>
            <a:endParaRPr lang="zh-CN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模板引擎（这里特指用于Web开发的模板引擎）是为了使用户界面与业务数据（内容）分离而产生的</a:t>
            </a:r>
            <a:endParaRPr lang="zh-CN" altLang="en-US" dirty="0"/>
          </a:p>
        </p:txBody>
      </p:sp>
      <p:sp>
        <p:nvSpPr>
          <p:cNvPr id="7171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>
              <a:defRPr/>
            </a:pPr>
            <a:fld id="{A1DD2E3C-09C8-43D1-BA73-50B2CB968BE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371600" y="1143000"/>
            <a:ext cx="4114800" cy="3086100"/>
          </a:xfrm>
          <a:ln>
            <a:miter lim="800000"/>
          </a:ln>
        </p:spPr>
      </p:sp>
      <p:sp>
        <p:nvSpPr>
          <p:cNvPr id="614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7171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>
              <a:defRPr/>
            </a:pPr>
            <a:fld id="{A1DD2E3C-09C8-43D1-BA73-50B2CB968BE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371600" y="1143000"/>
            <a:ext cx="4114800" cy="3086100"/>
          </a:xfrm>
          <a:ln>
            <a:miter lim="800000"/>
          </a:ln>
        </p:spPr>
      </p:sp>
      <p:sp>
        <p:nvSpPr>
          <p:cNvPr id="614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后端一般框架：</a:t>
            </a:r>
            <a:r>
              <a:rPr lang="en-US" altLang="zh-CN" dirty="0"/>
              <a:t>flask,django</a:t>
            </a:r>
            <a:r>
              <a:rPr lang="zh-CN" altLang="en-US" dirty="0"/>
              <a:t>（</a:t>
            </a:r>
            <a:r>
              <a:rPr lang="en-US" altLang="zh-CN" dirty="0"/>
              <a:t>python</a:t>
            </a:r>
            <a:r>
              <a:rPr lang="zh-CN" altLang="en-US" dirty="0"/>
              <a:t>）</a:t>
            </a:r>
            <a:r>
              <a:rPr lang="en-US" altLang="zh-CN" dirty="0"/>
              <a:t>,springboot</a:t>
            </a:r>
            <a:r>
              <a:rPr lang="zh-CN" altLang="en-US" dirty="0"/>
              <a:t>（</a:t>
            </a:r>
            <a:r>
              <a:rPr lang="en-US" altLang="zh-CN" dirty="0"/>
              <a:t>java</a:t>
            </a:r>
            <a:r>
              <a:rPr lang="zh-CN" altLang="en-US" dirty="0"/>
              <a:t>）。选择</a:t>
            </a:r>
            <a:r>
              <a:rPr lang="en-US" altLang="zh-CN" dirty="0"/>
              <a:t>flask</a:t>
            </a:r>
            <a:r>
              <a:rPr lang="zh-CN" altLang="en-US" dirty="0"/>
              <a:t>作为后端系统，主要原因：</a:t>
            </a:r>
            <a:endParaRPr lang="zh-CN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1.</a:t>
            </a:r>
            <a:r>
              <a:rPr lang="zh-CN" altLang="en-US" dirty="0"/>
              <a:t>灵活、轻便且高效的特点，容易上手。</a:t>
            </a:r>
            <a:r>
              <a:rPr lang="zh-CN" altLang="en-US" dirty="0">
                <a:sym typeface="+mn-ea"/>
              </a:rPr>
              <a:t>开发人员分工合作，小型团队在短时间内就可以完成功能丰富的中小型网站或Web服务的实现。另外，Flask还有很强的定制性，用户可以根据自己的需求来添加相应的功能，在保持核心功能简单的同时实现功能的丰富与扩展。</a:t>
            </a:r>
            <a:endParaRPr lang="zh-CN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2.</a:t>
            </a:r>
            <a:r>
              <a:rPr lang="zh-CN" altLang="en-US" dirty="0"/>
              <a:t>瑕疵检测算法主要开发语言也是应用Python，整个系统统一开发语言，便于开发和后期维护。</a:t>
            </a:r>
            <a:endParaRPr lang="zh-CN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django</a:t>
            </a:r>
            <a:r>
              <a:rPr lang="zh-CN" altLang="en-US" dirty="0"/>
              <a:t>内容：模版引擎、表单、路由分发这些基础内容，还有不少的中间件：登陆、后台管理，这些还是官方中间件，另外还有不少的第三方中间件。但是</a:t>
            </a:r>
            <a:r>
              <a:rPr lang="en-US" altLang="zh-CN" dirty="0"/>
              <a:t>django</a:t>
            </a:r>
            <a:r>
              <a:rPr lang="zh-CN" altLang="en-US" dirty="0"/>
              <a:t>要写很多的配置文件，不适合我们小项目的开发</a:t>
            </a:r>
            <a:endParaRPr lang="zh-CN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Flask的基本模式为在程序里将一个视图函数分配给一个URL，每当用户访问这个URL时，系统就会执行给该URL分配好的视图函数，获取函数的返回值并将其显示到浏览器上。</a:t>
            </a:r>
            <a:endParaRPr lang="zh-CN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Web服务器网关接口（Python Web Server Gateway Interface，缩写为WSGI）是为Python语言定义的Web服务器和Web应用程序或框架之间的一种简单而通用的接口。</a:t>
            </a:r>
            <a:endParaRPr lang="zh-CN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模板引擎（这里特指用于Web开发的模板引擎）是为了使用户界面与业务数据（内容）分离而产生的</a:t>
            </a:r>
            <a:endParaRPr lang="zh-CN" altLang="en-US" dirty="0"/>
          </a:p>
        </p:txBody>
      </p:sp>
      <p:sp>
        <p:nvSpPr>
          <p:cNvPr id="7171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>
              <a:defRPr/>
            </a:pPr>
            <a:fld id="{A1DD2E3C-09C8-43D1-BA73-50B2CB968BE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371600" y="1143000"/>
            <a:ext cx="4114800" cy="3086100"/>
          </a:xfrm>
          <a:ln>
            <a:miter lim="800000"/>
          </a:ln>
        </p:spPr>
      </p:sp>
      <p:sp>
        <p:nvSpPr>
          <p:cNvPr id="614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后端一般框架：</a:t>
            </a:r>
            <a:r>
              <a:rPr lang="en-US" altLang="zh-CN" dirty="0"/>
              <a:t>flask,django</a:t>
            </a:r>
            <a:r>
              <a:rPr lang="zh-CN" altLang="en-US" dirty="0"/>
              <a:t>（</a:t>
            </a:r>
            <a:r>
              <a:rPr lang="en-US" altLang="zh-CN" dirty="0"/>
              <a:t>python</a:t>
            </a:r>
            <a:r>
              <a:rPr lang="zh-CN" altLang="en-US" dirty="0"/>
              <a:t>）</a:t>
            </a:r>
            <a:r>
              <a:rPr lang="en-US" altLang="zh-CN" dirty="0"/>
              <a:t>,springboot</a:t>
            </a:r>
            <a:r>
              <a:rPr lang="zh-CN" altLang="en-US" dirty="0"/>
              <a:t>（</a:t>
            </a:r>
            <a:r>
              <a:rPr lang="en-US" altLang="zh-CN" dirty="0"/>
              <a:t>java</a:t>
            </a:r>
            <a:r>
              <a:rPr lang="zh-CN" altLang="en-US" dirty="0"/>
              <a:t>）。选择</a:t>
            </a:r>
            <a:r>
              <a:rPr lang="en-US" altLang="zh-CN" dirty="0"/>
              <a:t>flask</a:t>
            </a:r>
            <a:r>
              <a:rPr lang="zh-CN" altLang="en-US" dirty="0"/>
              <a:t>作为后端系统，主要原因：</a:t>
            </a:r>
            <a:endParaRPr lang="zh-CN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1.</a:t>
            </a:r>
            <a:r>
              <a:rPr lang="zh-CN" altLang="en-US" dirty="0"/>
              <a:t>灵活、轻便且高效的特点，容易上手。</a:t>
            </a:r>
            <a:r>
              <a:rPr lang="zh-CN" altLang="en-US" dirty="0">
                <a:sym typeface="+mn-ea"/>
              </a:rPr>
              <a:t>开发人员分工合作，小型团队在短时间内就可以完成功能丰富的中小型网站或Web服务的实现。另外，Flask还有很强的定制性，用户可以根据自己的需求来添加相应的功能，在保持核心功能简单的同时实现功能的丰富与扩展。</a:t>
            </a:r>
            <a:endParaRPr lang="zh-CN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2.</a:t>
            </a:r>
            <a:r>
              <a:rPr lang="zh-CN" altLang="en-US" dirty="0"/>
              <a:t>瑕疵检测算法主要开发语言也是应用Python，整个系统统一开发语言，便于开发和后期维护。</a:t>
            </a:r>
            <a:endParaRPr lang="zh-CN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django</a:t>
            </a:r>
            <a:r>
              <a:rPr lang="zh-CN" altLang="en-US" dirty="0"/>
              <a:t>内容：模版引擎、表单、路由分发这些基础内容，还有不少的中间件：登陆、后台管理，这些还是官方中间件，另外还有不少的第三方中间件。但是</a:t>
            </a:r>
            <a:r>
              <a:rPr lang="en-US" altLang="zh-CN" dirty="0"/>
              <a:t>django</a:t>
            </a:r>
            <a:r>
              <a:rPr lang="zh-CN" altLang="en-US" dirty="0"/>
              <a:t>要写很多的配置文件，不适合我们小项目的开发</a:t>
            </a:r>
            <a:endParaRPr lang="zh-CN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Flask的基本模式为在程序里将一个视图函数分配给一个URL，每当用户访问这个URL时，系统就会执行给该URL分配好的视图函数，获取函数的返回值并将其显示到浏览器上。</a:t>
            </a:r>
            <a:endParaRPr lang="zh-CN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Web服务器网关接口（Python Web Server Gateway Interface，缩写为WSGI）是为Python语言定义的Web服务器和Web应用程序或框架之间的一种简单而通用的接口。</a:t>
            </a:r>
            <a:endParaRPr lang="zh-CN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模板引擎（这里特指用于Web开发的模板引擎）是为了使用户界面与业务数据（内容）分离而产生的</a:t>
            </a:r>
            <a:endParaRPr lang="zh-CN" altLang="en-US" dirty="0"/>
          </a:p>
        </p:txBody>
      </p:sp>
      <p:sp>
        <p:nvSpPr>
          <p:cNvPr id="7171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>
              <a:defRPr/>
            </a:pPr>
            <a:fld id="{A1DD2E3C-09C8-43D1-BA73-50B2CB968BE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371600" y="1143000"/>
            <a:ext cx="4114800" cy="3086100"/>
          </a:xfrm>
          <a:ln>
            <a:miter lim="800000"/>
          </a:ln>
        </p:spPr>
      </p:sp>
      <p:sp>
        <p:nvSpPr>
          <p:cNvPr id="614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后端一般框架：</a:t>
            </a:r>
            <a:r>
              <a:rPr lang="en-US" altLang="zh-CN" dirty="0"/>
              <a:t>flask,django</a:t>
            </a:r>
            <a:r>
              <a:rPr lang="zh-CN" altLang="en-US" dirty="0"/>
              <a:t>（</a:t>
            </a:r>
            <a:r>
              <a:rPr lang="en-US" altLang="zh-CN" dirty="0"/>
              <a:t>python</a:t>
            </a:r>
            <a:r>
              <a:rPr lang="zh-CN" altLang="en-US" dirty="0"/>
              <a:t>）</a:t>
            </a:r>
            <a:r>
              <a:rPr lang="en-US" altLang="zh-CN" dirty="0"/>
              <a:t>,springboot</a:t>
            </a:r>
            <a:r>
              <a:rPr lang="zh-CN" altLang="en-US" dirty="0"/>
              <a:t>（</a:t>
            </a:r>
            <a:r>
              <a:rPr lang="en-US" altLang="zh-CN" dirty="0"/>
              <a:t>java</a:t>
            </a:r>
            <a:r>
              <a:rPr lang="zh-CN" altLang="en-US" dirty="0"/>
              <a:t>）。选择</a:t>
            </a:r>
            <a:r>
              <a:rPr lang="en-US" altLang="zh-CN" dirty="0"/>
              <a:t>flask</a:t>
            </a:r>
            <a:r>
              <a:rPr lang="zh-CN" altLang="en-US" dirty="0"/>
              <a:t>作为后端系统，主要原因：</a:t>
            </a:r>
            <a:endParaRPr lang="zh-CN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1.</a:t>
            </a:r>
            <a:r>
              <a:rPr lang="zh-CN" altLang="en-US" dirty="0"/>
              <a:t>灵活、轻便且高效的特点，容易上手。</a:t>
            </a:r>
            <a:r>
              <a:rPr lang="zh-CN" altLang="en-US" dirty="0">
                <a:sym typeface="+mn-ea"/>
              </a:rPr>
              <a:t>开发人员分工合作，小型团队在短时间内就可以完成功能丰富的中小型网站或Web服务的实现。另外，Flask还有很强的定制性，用户可以根据自己的需求来添加相应的功能，在保持核心功能简单的同时实现功能的丰富与扩展。</a:t>
            </a:r>
            <a:endParaRPr lang="zh-CN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2.</a:t>
            </a:r>
            <a:r>
              <a:rPr lang="zh-CN" altLang="en-US" dirty="0"/>
              <a:t>瑕疵检测算法主要开发语言也是应用Python，整个系统统一开发语言，便于开发和后期维护。</a:t>
            </a:r>
            <a:endParaRPr lang="zh-CN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django</a:t>
            </a:r>
            <a:r>
              <a:rPr lang="zh-CN" altLang="en-US" dirty="0"/>
              <a:t>内容：模版引擎、表单、路由分发这些基础内容，还有不少的中间件：登陆、后台管理，这些还是官方中间件，另外还有不少的第三方中间件。但是</a:t>
            </a:r>
            <a:r>
              <a:rPr lang="en-US" altLang="zh-CN" dirty="0"/>
              <a:t>django</a:t>
            </a:r>
            <a:r>
              <a:rPr lang="zh-CN" altLang="en-US" dirty="0"/>
              <a:t>要写很多的配置文件，不适合我们小项目的开发</a:t>
            </a:r>
            <a:endParaRPr lang="zh-CN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Flask的基本模式为在程序里将一个视图函数分配给一个URL，每当用户访问这个URL时，系统就会执行给该URL分配好的视图函数，获取函数的返回值并将其显示到浏览器上。</a:t>
            </a:r>
            <a:endParaRPr lang="zh-CN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Web服务器网关接口（Python Web Server Gateway Interface，缩写为WSGI）是为Python语言定义的Web服务器和Web应用程序或框架之间的一种简单而通用的接口。</a:t>
            </a:r>
            <a:endParaRPr lang="zh-CN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模板引擎（这里特指用于Web开发的模板引擎）是为了使用户界面与业务数据（内容）分离而产生的</a:t>
            </a:r>
            <a:endParaRPr lang="zh-CN" altLang="en-US" dirty="0"/>
          </a:p>
        </p:txBody>
      </p:sp>
      <p:sp>
        <p:nvSpPr>
          <p:cNvPr id="7171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>
              <a:defRPr/>
            </a:pPr>
            <a:fld id="{A1DD2E3C-09C8-43D1-BA73-50B2CB968BE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371600" y="1143000"/>
            <a:ext cx="4114800" cy="3086100"/>
          </a:xfrm>
          <a:ln>
            <a:miter lim="800000"/>
          </a:ln>
        </p:spPr>
      </p:sp>
      <p:sp>
        <p:nvSpPr>
          <p:cNvPr id="614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后端一般框架：</a:t>
            </a:r>
            <a:r>
              <a:rPr lang="en-US" altLang="zh-CN" dirty="0"/>
              <a:t>flask,django</a:t>
            </a:r>
            <a:r>
              <a:rPr lang="zh-CN" altLang="en-US" dirty="0"/>
              <a:t>（</a:t>
            </a:r>
            <a:r>
              <a:rPr lang="en-US" altLang="zh-CN" dirty="0"/>
              <a:t>python</a:t>
            </a:r>
            <a:r>
              <a:rPr lang="zh-CN" altLang="en-US" dirty="0"/>
              <a:t>）</a:t>
            </a:r>
            <a:r>
              <a:rPr lang="en-US" altLang="zh-CN" dirty="0"/>
              <a:t>,springboot</a:t>
            </a:r>
            <a:r>
              <a:rPr lang="zh-CN" altLang="en-US" dirty="0"/>
              <a:t>（</a:t>
            </a:r>
            <a:r>
              <a:rPr lang="en-US" altLang="zh-CN" dirty="0"/>
              <a:t>java</a:t>
            </a:r>
            <a:r>
              <a:rPr lang="zh-CN" altLang="en-US" dirty="0"/>
              <a:t>）。选择</a:t>
            </a:r>
            <a:r>
              <a:rPr lang="en-US" altLang="zh-CN" dirty="0"/>
              <a:t>flask</a:t>
            </a:r>
            <a:r>
              <a:rPr lang="zh-CN" altLang="en-US" dirty="0"/>
              <a:t>作为后端系统，主要原因：</a:t>
            </a:r>
            <a:endParaRPr lang="zh-CN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1.</a:t>
            </a:r>
            <a:r>
              <a:rPr lang="zh-CN" altLang="en-US" dirty="0"/>
              <a:t>灵活、轻便且高效的特点，容易上手。</a:t>
            </a:r>
            <a:r>
              <a:rPr lang="zh-CN" altLang="en-US" dirty="0">
                <a:sym typeface="+mn-ea"/>
              </a:rPr>
              <a:t>开发人员分工合作，小型团队在短时间内就可以完成功能丰富的中小型网站或Web服务的实现。另外，Flask还有很强的定制性，用户可以根据自己的需求来添加相应的功能，在保持核心功能简单的同时实现功能的丰富与扩展。</a:t>
            </a:r>
            <a:endParaRPr lang="zh-CN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2.</a:t>
            </a:r>
            <a:r>
              <a:rPr lang="zh-CN" altLang="en-US" dirty="0"/>
              <a:t>瑕疵检测算法主要开发语言也是应用Python，整个系统统一开发语言，便于开发和后期维护。</a:t>
            </a:r>
            <a:endParaRPr lang="zh-CN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django</a:t>
            </a:r>
            <a:r>
              <a:rPr lang="zh-CN" altLang="en-US" dirty="0"/>
              <a:t>内容：模版引擎、表单、路由分发这些基础内容，还有不少的中间件：登陆、后台管理，这些还是官方中间件，另外还有不少的第三方中间件。但是</a:t>
            </a:r>
            <a:r>
              <a:rPr lang="en-US" altLang="zh-CN" dirty="0"/>
              <a:t>django</a:t>
            </a:r>
            <a:r>
              <a:rPr lang="zh-CN" altLang="en-US" dirty="0"/>
              <a:t>要写很多的配置文件，不适合我们小项目的开发</a:t>
            </a:r>
            <a:endParaRPr lang="zh-CN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Flask的基本模式为在程序里将一个视图函数分配给一个URL，每当用户访问这个URL时，系统就会执行给该URL分配好的视图函数，获取函数的返回值并将其显示到浏览器上。</a:t>
            </a:r>
            <a:endParaRPr lang="zh-CN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Web服务器网关接口（Python Web Server Gateway Interface，缩写为WSGI）是为Python语言定义的Web服务器和Web应用程序或框架之间的一种简单而通用的接口。</a:t>
            </a:r>
            <a:endParaRPr lang="zh-CN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模板引擎（这里特指用于Web开发的模板引擎）是为了使用户界面与业务数据（内容）分离而产生的</a:t>
            </a:r>
            <a:endParaRPr lang="zh-CN" altLang="en-US" dirty="0"/>
          </a:p>
        </p:txBody>
      </p:sp>
      <p:sp>
        <p:nvSpPr>
          <p:cNvPr id="7171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>
              <a:defRPr/>
            </a:pPr>
            <a:fld id="{A1DD2E3C-09C8-43D1-BA73-50B2CB968BE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371600" y="1143000"/>
            <a:ext cx="4114800" cy="3086100"/>
          </a:xfrm>
          <a:ln>
            <a:miter lim="800000"/>
          </a:ln>
        </p:spPr>
      </p:sp>
      <p:sp>
        <p:nvSpPr>
          <p:cNvPr id="614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后端一般框架：</a:t>
            </a:r>
            <a:r>
              <a:rPr lang="en-US" altLang="zh-CN" dirty="0"/>
              <a:t>flask,django</a:t>
            </a:r>
            <a:r>
              <a:rPr lang="zh-CN" altLang="en-US" dirty="0"/>
              <a:t>（</a:t>
            </a:r>
            <a:r>
              <a:rPr lang="en-US" altLang="zh-CN" dirty="0"/>
              <a:t>python</a:t>
            </a:r>
            <a:r>
              <a:rPr lang="zh-CN" altLang="en-US" dirty="0"/>
              <a:t>）</a:t>
            </a:r>
            <a:r>
              <a:rPr lang="en-US" altLang="zh-CN" dirty="0"/>
              <a:t>,springboot</a:t>
            </a:r>
            <a:r>
              <a:rPr lang="zh-CN" altLang="en-US" dirty="0"/>
              <a:t>（</a:t>
            </a:r>
            <a:r>
              <a:rPr lang="en-US" altLang="zh-CN" dirty="0"/>
              <a:t>java</a:t>
            </a:r>
            <a:r>
              <a:rPr lang="zh-CN" altLang="en-US" dirty="0"/>
              <a:t>）。选择</a:t>
            </a:r>
            <a:r>
              <a:rPr lang="en-US" altLang="zh-CN" dirty="0"/>
              <a:t>flask</a:t>
            </a:r>
            <a:r>
              <a:rPr lang="zh-CN" altLang="en-US" dirty="0"/>
              <a:t>作为后端系统，主要原因：</a:t>
            </a:r>
            <a:endParaRPr lang="zh-CN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1.</a:t>
            </a:r>
            <a:r>
              <a:rPr lang="zh-CN" altLang="en-US" dirty="0"/>
              <a:t>灵活、轻便且高效的特点，容易上手。</a:t>
            </a:r>
            <a:r>
              <a:rPr lang="zh-CN" altLang="en-US" dirty="0">
                <a:sym typeface="+mn-ea"/>
              </a:rPr>
              <a:t>开发人员分工合作，小型团队在短时间内就可以完成功能丰富的中小型网站或Web服务的实现。另外，Flask还有很强的定制性，用户可以根据自己的需求来添加相应的功能，在保持核心功能简单的同时实现功能的丰富与扩展。</a:t>
            </a:r>
            <a:endParaRPr lang="zh-CN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2.</a:t>
            </a:r>
            <a:r>
              <a:rPr lang="zh-CN" altLang="en-US" dirty="0"/>
              <a:t>瑕疵检测算法主要开发语言也是应用Python，整个系统统一开发语言，便于开发和后期维护。</a:t>
            </a:r>
            <a:endParaRPr lang="zh-CN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django</a:t>
            </a:r>
            <a:r>
              <a:rPr lang="zh-CN" altLang="en-US" dirty="0"/>
              <a:t>内容：模版引擎、表单、路由分发这些基础内容，还有不少的中间件：登陆、后台管理，这些还是官方中间件，另外还有不少的第三方中间件。但是</a:t>
            </a:r>
            <a:r>
              <a:rPr lang="en-US" altLang="zh-CN" dirty="0"/>
              <a:t>django</a:t>
            </a:r>
            <a:r>
              <a:rPr lang="zh-CN" altLang="en-US" dirty="0"/>
              <a:t>要写很多的配置文件，不适合我们小项目的开发</a:t>
            </a:r>
            <a:endParaRPr lang="zh-CN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Flask的基本模式为在程序里将一个视图函数分配给一个URL，每当用户访问这个URL时，系统就会执行给该URL分配好的视图函数，获取函数的返回值并将其显示到浏览器上。</a:t>
            </a:r>
            <a:endParaRPr lang="zh-CN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Web服务器网关接口（Python Web Server Gateway Interface，缩写为WSGI）是为Python语言定义的Web服务器和Web应用程序或框架之间的一种简单而通用的接口。</a:t>
            </a:r>
            <a:endParaRPr lang="zh-CN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模板引擎（这里特指用于Web开发的模板引擎）是为了使用户界面与业务数据（内容）分离而产生的</a:t>
            </a:r>
            <a:endParaRPr lang="zh-CN" altLang="en-US" dirty="0"/>
          </a:p>
        </p:txBody>
      </p:sp>
      <p:sp>
        <p:nvSpPr>
          <p:cNvPr id="7171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>
              <a:defRPr/>
            </a:pPr>
            <a:fld id="{A1DD2E3C-09C8-43D1-BA73-50B2CB968BE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371600" y="1143000"/>
            <a:ext cx="4114800" cy="3086100"/>
          </a:xfrm>
          <a:ln>
            <a:miter lim="800000"/>
          </a:ln>
        </p:spPr>
      </p:sp>
      <p:sp>
        <p:nvSpPr>
          <p:cNvPr id="614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后端一般框架：</a:t>
            </a:r>
            <a:r>
              <a:rPr lang="en-US" altLang="zh-CN" dirty="0"/>
              <a:t>flask,django</a:t>
            </a:r>
            <a:r>
              <a:rPr lang="zh-CN" altLang="en-US" dirty="0"/>
              <a:t>（</a:t>
            </a:r>
            <a:r>
              <a:rPr lang="en-US" altLang="zh-CN" dirty="0"/>
              <a:t>python</a:t>
            </a:r>
            <a:r>
              <a:rPr lang="zh-CN" altLang="en-US" dirty="0"/>
              <a:t>）</a:t>
            </a:r>
            <a:r>
              <a:rPr lang="en-US" altLang="zh-CN" dirty="0"/>
              <a:t>,springboot</a:t>
            </a:r>
            <a:r>
              <a:rPr lang="zh-CN" altLang="en-US" dirty="0"/>
              <a:t>（</a:t>
            </a:r>
            <a:r>
              <a:rPr lang="en-US" altLang="zh-CN" dirty="0"/>
              <a:t>java</a:t>
            </a:r>
            <a:r>
              <a:rPr lang="zh-CN" altLang="en-US" dirty="0"/>
              <a:t>）。选择</a:t>
            </a:r>
            <a:r>
              <a:rPr lang="en-US" altLang="zh-CN" dirty="0"/>
              <a:t>flask</a:t>
            </a:r>
            <a:r>
              <a:rPr lang="zh-CN" altLang="en-US" dirty="0"/>
              <a:t>作为后端系统，主要原因：</a:t>
            </a:r>
            <a:endParaRPr lang="zh-CN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1.</a:t>
            </a:r>
            <a:r>
              <a:rPr lang="zh-CN" altLang="en-US" dirty="0"/>
              <a:t>灵活、轻便且高效的特点，容易上手。</a:t>
            </a:r>
            <a:r>
              <a:rPr lang="zh-CN" altLang="en-US" dirty="0">
                <a:sym typeface="+mn-ea"/>
              </a:rPr>
              <a:t>开发人员分工合作，小型团队在短时间内就可以完成功能丰富的中小型网站或Web服务的实现。另外，Flask还有很强的定制性，用户可以根据自己的需求来添加相应的功能，在保持核心功能简单的同时实现功能的丰富与扩展。</a:t>
            </a:r>
            <a:endParaRPr lang="zh-CN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2.</a:t>
            </a:r>
            <a:r>
              <a:rPr lang="zh-CN" altLang="en-US" dirty="0"/>
              <a:t>瑕疵检测算法主要开发语言也是应用Python，整个系统统一开发语言，便于开发和后期维护。</a:t>
            </a:r>
            <a:endParaRPr lang="zh-CN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django</a:t>
            </a:r>
            <a:r>
              <a:rPr lang="zh-CN" altLang="en-US" dirty="0"/>
              <a:t>内容：模版引擎、表单、路由分发这些基础内容，还有不少的中间件：登陆、后台管理，这些还是官方中间件，另外还有不少的第三方中间件。但是</a:t>
            </a:r>
            <a:r>
              <a:rPr lang="en-US" altLang="zh-CN" dirty="0"/>
              <a:t>django</a:t>
            </a:r>
            <a:r>
              <a:rPr lang="zh-CN" altLang="en-US" dirty="0"/>
              <a:t>要写很多的配置文件，不适合我们小项目的开发</a:t>
            </a:r>
            <a:endParaRPr lang="zh-CN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Flask的基本模式为在程序里将一个视图函数分配给一个URL，每当用户访问这个URL时，系统就会执行给该URL分配好的视图函数，获取函数的返回值并将其显示到浏览器上。</a:t>
            </a:r>
            <a:endParaRPr lang="zh-CN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Web服务器网关接口（Python Web Server Gateway Interface，缩写为WSGI）是为Python语言定义的Web服务器和Web应用程序或框架之间的一种简单而通用的接口。</a:t>
            </a:r>
            <a:endParaRPr lang="zh-CN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模板引擎（这里特指用于Web开发的模板引擎）是为了使用户界面与业务数据（内容）分离而产生的</a:t>
            </a:r>
            <a:endParaRPr lang="zh-CN" altLang="en-US" dirty="0"/>
          </a:p>
        </p:txBody>
      </p:sp>
      <p:sp>
        <p:nvSpPr>
          <p:cNvPr id="7171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>
              <a:defRPr/>
            </a:pPr>
            <a:fld id="{A1DD2E3C-09C8-43D1-BA73-50B2CB968BE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371600" y="1143000"/>
            <a:ext cx="4114800" cy="3086100"/>
          </a:xfrm>
          <a:ln>
            <a:miter lim="800000"/>
          </a:ln>
        </p:spPr>
      </p:sp>
      <p:sp>
        <p:nvSpPr>
          <p:cNvPr id="614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后端一般框架：</a:t>
            </a:r>
            <a:r>
              <a:rPr lang="en-US" altLang="zh-CN" dirty="0"/>
              <a:t>flask,django</a:t>
            </a:r>
            <a:r>
              <a:rPr lang="zh-CN" altLang="en-US" dirty="0"/>
              <a:t>（</a:t>
            </a:r>
            <a:r>
              <a:rPr lang="en-US" altLang="zh-CN" dirty="0"/>
              <a:t>python</a:t>
            </a:r>
            <a:r>
              <a:rPr lang="zh-CN" altLang="en-US" dirty="0"/>
              <a:t>）</a:t>
            </a:r>
            <a:r>
              <a:rPr lang="en-US" altLang="zh-CN" dirty="0"/>
              <a:t>,springboot</a:t>
            </a:r>
            <a:r>
              <a:rPr lang="zh-CN" altLang="en-US" dirty="0"/>
              <a:t>（</a:t>
            </a:r>
            <a:r>
              <a:rPr lang="en-US" altLang="zh-CN" dirty="0"/>
              <a:t>java</a:t>
            </a:r>
            <a:r>
              <a:rPr lang="zh-CN" altLang="en-US" dirty="0"/>
              <a:t>）。选择</a:t>
            </a:r>
            <a:r>
              <a:rPr lang="en-US" altLang="zh-CN" dirty="0"/>
              <a:t>flask</a:t>
            </a:r>
            <a:r>
              <a:rPr lang="zh-CN" altLang="en-US" dirty="0"/>
              <a:t>作为后端系统，主要原因：</a:t>
            </a:r>
            <a:endParaRPr lang="zh-CN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1.</a:t>
            </a:r>
            <a:r>
              <a:rPr lang="zh-CN" altLang="en-US" dirty="0"/>
              <a:t>灵活、轻便且高效的特点，容易上手。</a:t>
            </a:r>
            <a:r>
              <a:rPr lang="zh-CN" altLang="en-US" dirty="0">
                <a:sym typeface="+mn-ea"/>
              </a:rPr>
              <a:t>开发人员分工合作，小型团队在短时间内就可以完成功能丰富的中小型网站或Web服务的实现。另外，Flask还有很强的定制性，用户可以根据自己的需求来添加相应的功能，在保持核心功能简单的同时实现功能的丰富与扩展。</a:t>
            </a:r>
            <a:endParaRPr lang="zh-CN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2.</a:t>
            </a:r>
            <a:r>
              <a:rPr lang="zh-CN" altLang="en-US" dirty="0"/>
              <a:t>瑕疵检测算法主要开发语言也是应用Python，整个系统统一开发语言，便于开发和后期维护。</a:t>
            </a:r>
            <a:endParaRPr lang="zh-CN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django</a:t>
            </a:r>
            <a:r>
              <a:rPr lang="zh-CN" altLang="en-US" dirty="0"/>
              <a:t>内容：模版引擎、表单、路由分发这些基础内容，还有不少的中间件：登陆、后台管理，这些还是官方中间件，另外还有不少的第三方中间件。但是</a:t>
            </a:r>
            <a:r>
              <a:rPr lang="en-US" altLang="zh-CN" dirty="0"/>
              <a:t>django</a:t>
            </a:r>
            <a:r>
              <a:rPr lang="zh-CN" altLang="en-US" dirty="0"/>
              <a:t>要写很多的配置文件，不适合我们小项目的开发</a:t>
            </a:r>
            <a:endParaRPr lang="zh-CN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Flask的基本模式为在程序里将一个视图函数分配给一个URL，每当用户访问这个URL时，系统就会执行给该URL分配好的视图函数，获取函数的返回值并将其显示到浏览器上。</a:t>
            </a:r>
            <a:endParaRPr lang="zh-CN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Web服务器网关接口（Python Web Server Gateway Interface，缩写为WSGI）是为Python语言定义的Web服务器和Web应用程序或框架之间的一种简单而通用的接口。</a:t>
            </a:r>
            <a:endParaRPr lang="zh-CN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模板引擎（这里特指用于Web开发的模板引擎）是为了使用户界面与业务数据（内容）分离而产生的</a:t>
            </a:r>
            <a:endParaRPr lang="zh-CN" altLang="en-US" dirty="0"/>
          </a:p>
        </p:txBody>
      </p:sp>
      <p:sp>
        <p:nvSpPr>
          <p:cNvPr id="7171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>
              <a:defRPr/>
            </a:pPr>
            <a:fld id="{A1DD2E3C-09C8-43D1-BA73-50B2CB968BE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371600" y="1143000"/>
            <a:ext cx="4114800" cy="3086100"/>
          </a:xfrm>
          <a:ln>
            <a:miter lim="800000"/>
          </a:ln>
        </p:spPr>
      </p:sp>
      <p:sp>
        <p:nvSpPr>
          <p:cNvPr id="614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后端一般框架：</a:t>
            </a:r>
            <a:r>
              <a:rPr lang="en-US" altLang="zh-CN" dirty="0"/>
              <a:t>flask,django</a:t>
            </a:r>
            <a:r>
              <a:rPr lang="zh-CN" altLang="en-US" dirty="0"/>
              <a:t>（</a:t>
            </a:r>
            <a:r>
              <a:rPr lang="en-US" altLang="zh-CN" dirty="0"/>
              <a:t>python</a:t>
            </a:r>
            <a:r>
              <a:rPr lang="zh-CN" altLang="en-US" dirty="0"/>
              <a:t>）</a:t>
            </a:r>
            <a:r>
              <a:rPr lang="en-US" altLang="zh-CN" dirty="0"/>
              <a:t>,springboot</a:t>
            </a:r>
            <a:r>
              <a:rPr lang="zh-CN" altLang="en-US" dirty="0"/>
              <a:t>（</a:t>
            </a:r>
            <a:r>
              <a:rPr lang="en-US" altLang="zh-CN" dirty="0"/>
              <a:t>java</a:t>
            </a:r>
            <a:r>
              <a:rPr lang="zh-CN" altLang="en-US" dirty="0"/>
              <a:t>）。选择</a:t>
            </a:r>
            <a:r>
              <a:rPr lang="en-US" altLang="zh-CN" dirty="0"/>
              <a:t>flask</a:t>
            </a:r>
            <a:r>
              <a:rPr lang="zh-CN" altLang="en-US" dirty="0"/>
              <a:t>作为后端系统，主要原因：</a:t>
            </a:r>
            <a:endParaRPr lang="zh-CN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1.</a:t>
            </a:r>
            <a:r>
              <a:rPr lang="zh-CN" altLang="en-US" dirty="0"/>
              <a:t>灵活、轻便且高效的特点，容易上手。</a:t>
            </a:r>
            <a:r>
              <a:rPr lang="zh-CN" altLang="en-US" dirty="0">
                <a:sym typeface="+mn-ea"/>
              </a:rPr>
              <a:t>开发人员分工合作，小型团队在短时间内就可以完成功能丰富的中小型网站或Web服务的实现。另外，Flask还有很强的定制性，用户可以根据自己的需求来添加相应的功能，在保持核心功能简单的同时实现功能的丰富与扩展。</a:t>
            </a:r>
            <a:endParaRPr lang="zh-CN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2.</a:t>
            </a:r>
            <a:r>
              <a:rPr lang="zh-CN" altLang="en-US" dirty="0"/>
              <a:t>瑕疵检测算法主要开发语言也是应用Python，整个系统统一开发语言，便于开发和后期维护。</a:t>
            </a:r>
            <a:endParaRPr lang="zh-CN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django</a:t>
            </a:r>
            <a:r>
              <a:rPr lang="zh-CN" altLang="en-US" dirty="0"/>
              <a:t>内容：模版引擎、表单、路由分发这些基础内容，还有不少的中间件：登陆、后台管理，这些还是官方中间件，另外还有不少的第三方中间件。但是</a:t>
            </a:r>
            <a:r>
              <a:rPr lang="en-US" altLang="zh-CN" dirty="0"/>
              <a:t>django</a:t>
            </a:r>
            <a:r>
              <a:rPr lang="zh-CN" altLang="en-US" dirty="0"/>
              <a:t>要写很多的配置文件，不适合我们小项目的开发</a:t>
            </a:r>
            <a:endParaRPr lang="zh-CN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Flask的基本模式为在程序里将一个视图函数分配给一个URL，每当用户访问这个URL时，系统就会执行给该URL分配好的视图函数，获取函数的返回值并将其显示到浏览器上。</a:t>
            </a:r>
            <a:endParaRPr lang="zh-CN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Web服务器网关接口（Python Web Server Gateway Interface，缩写为WSGI）是为Python语言定义的Web服务器和Web应用程序或框架之间的一种简单而通用的接口。</a:t>
            </a:r>
            <a:endParaRPr lang="zh-CN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模板引擎（这里特指用于Web开发的模板引擎）是为了使用户界面与业务数据（内容）分离而产生的</a:t>
            </a:r>
            <a:endParaRPr lang="zh-CN" altLang="en-US" dirty="0"/>
          </a:p>
        </p:txBody>
      </p:sp>
      <p:sp>
        <p:nvSpPr>
          <p:cNvPr id="7171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>
              <a:defRPr/>
            </a:pPr>
            <a:fld id="{A1DD2E3C-09C8-43D1-BA73-50B2CB968BE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371600" y="1143000"/>
            <a:ext cx="4114800" cy="3086100"/>
          </a:xfrm>
          <a:ln>
            <a:miter lim="800000"/>
          </a:ln>
        </p:spPr>
      </p:sp>
      <p:sp>
        <p:nvSpPr>
          <p:cNvPr id="614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后端一般框架：</a:t>
            </a:r>
            <a:r>
              <a:rPr lang="en-US" altLang="zh-CN" dirty="0"/>
              <a:t>flask,django</a:t>
            </a:r>
            <a:r>
              <a:rPr lang="zh-CN" altLang="en-US" dirty="0"/>
              <a:t>（</a:t>
            </a:r>
            <a:r>
              <a:rPr lang="en-US" altLang="zh-CN" dirty="0"/>
              <a:t>python</a:t>
            </a:r>
            <a:r>
              <a:rPr lang="zh-CN" altLang="en-US" dirty="0"/>
              <a:t>）</a:t>
            </a:r>
            <a:r>
              <a:rPr lang="en-US" altLang="zh-CN" dirty="0"/>
              <a:t>,springboot</a:t>
            </a:r>
            <a:r>
              <a:rPr lang="zh-CN" altLang="en-US" dirty="0"/>
              <a:t>（</a:t>
            </a:r>
            <a:r>
              <a:rPr lang="en-US" altLang="zh-CN" dirty="0"/>
              <a:t>java</a:t>
            </a:r>
            <a:r>
              <a:rPr lang="zh-CN" altLang="en-US" dirty="0"/>
              <a:t>）。选择</a:t>
            </a:r>
            <a:r>
              <a:rPr lang="en-US" altLang="zh-CN" dirty="0"/>
              <a:t>flask</a:t>
            </a:r>
            <a:r>
              <a:rPr lang="zh-CN" altLang="en-US" dirty="0"/>
              <a:t>作为后端系统，主要原因：</a:t>
            </a:r>
            <a:endParaRPr lang="zh-CN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1.</a:t>
            </a:r>
            <a:r>
              <a:rPr lang="zh-CN" altLang="en-US" dirty="0"/>
              <a:t>灵活、轻便且高效的特点，容易上手。</a:t>
            </a:r>
            <a:r>
              <a:rPr lang="zh-CN" altLang="en-US" dirty="0">
                <a:sym typeface="+mn-ea"/>
              </a:rPr>
              <a:t>开发人员分工合作，小型团队在短时间内就可以完成功能丰富的中小型网站或Web服务的实现。另外，Flask还有很强的定制性，用户可以根据自己的需求来添加相应的功能，在保持核心功能简单的同时实现功能的丰富与扩展。</a:t>
            </a:r>
            <a:endParaRPr lang="zh-CN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2.</a:t>
            </a:r>
            <a:r>
              <a:rPr lang="zh-CN" altLang="en-US" dirty="0"/>
              <a:t>瑕疵检测算法主要开发语言也是应用Python，整个系统统一开发语言，便于开发和后期维护。</a:t>
            </a:r>
            <a:endParaRPr lang="zh-CN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django</a:t>
            </a:r>
            <a:r>
              <a:rPr lang="zh-CN" altLang="en-US" dirty="0"/>
              <a:t>内容：模版引擎、表单、路由分发这些基础内容，还有不少的中间件：登陆、后台管理，这些还是官方中间件，另外还有不少的第三方中间件。但是</a:t>
            </a:r>
            <a:r>
              <a:rPr lang="en-US" altLang="zh-CN" dirty="0"/>
              <a:t>django</a:t>
            </a:r>
            <a:r>
              <a:rPr lang="zh-CN" altLang="en-US" dirty="0"/>
              <a:t>要写很多的配置文件，不适合我们小项目的开发</a:t>
            </a:r>
            <a:endParaRPr lang="zh-CN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Flask的基本模式为在程序里将一个视图函数分配给一个URL，每当用户访问这个URL时，系统就会执行给该URL分配好的视图函数，获取函数的返回值并将其显示到浏览器上。</a:t>
            </a:r>
            <a:endParaRPr lang="zh-CN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Web服务器网关接口（Python Web Server Gateway Interface，缩写为WSGI）是为Python语言定义的Web服务器和Web应用程序或框架之间的一种简单而通用的接口。</a:t>
            </a:r>
            <a:endParaRPr lang="zh-CN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模板引擎（这里特指用于Web开发的模板引擎）是为了使用户界面与业务数据（内容）分离而产生的</a:t>
            </a:r>
            <a:endParaRPr lang="zh-CN" altLang="en-US" dirty="0"/>
          </a:p>
        </p:txBody>
      </p:sp>
      <p:sp>
        <p:nvSpPr>
          <p:cNvPr id="7171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>
              <a:defRPr/>
            </a:pPr>
            <a:fld id="{A1DD2E3C-09C8-43D1-BA73-50B2CB968BE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899100" y="914400"/>
            <a:ext cx="73494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899100" y="3560400"/>
            <a:ext cx="73494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456300" y="774000"/>
            <a:ext cx="82296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899100" y="2484000"/>
            <a:ext cx="73494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899100" y="3560400"/>
            <a:ext cx="73494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6300" y="608400"/>
            <a:ext cx="82269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6300" y="1490400"/>
            <a:ext cx="82269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493100" y="3848400"/>
            <a:ext cx="58266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493100" y="4615200"/>
            <a:ext cx="58266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6300" y="608400"/>
            <a:ext cx="82269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456300" y="1501200"/>
            <a:ext cx="38826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808700" y="1501200"/>
            <a:ext cx="38826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6300" y="608400"/>
            <a:ext cx="82269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56300" y="1429200"/>
            <a:ext cx="40068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56300" y="1854000"/>
            <a:ext cx="40068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4676813" y="1421729"/>
            <a:ext cx="40068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4676813" y="1854000"/>
            <a:ext cx="40068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6300" y="608400"/>
            <a:ext cx="82269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456248" y="1555115"/>
            <a:ext cx="3924776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762800" y="1555200"/>
            <a:ext cx="39204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7676100" y="914400"/>
            <a:ext cx="783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85800" y="914400"/>
            <a:ext cx="68769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456300" y="608400"/>
            <a:ext cx="82269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456300" y="1490400"/>
            <a:ext cx="82269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459000" y="6314400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3087000" y="6314400"/>
            <a:ext cx="297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6658200" y="6314400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" y="200660"/>
            <a:ext cx="1482090" cy="1482090"/>
          </a:xfrm>
          <a:prstGeom prst="rect">
            <a:avLst/>
          </a:prstGeom>
        </p:spPr>
      </p:pic>
      <p:sp>
        <p:nvSpPr>
          <p:cNvPr id="36" name="矩形 35"/>
          <p:cNvSpPr/>
          <p:nvPr/>
        </p:nvSpPr>
        <p:spPr>
          <a:xfrm>
            <a:off x="0" y="2153920"/>
            <a:ext cx="9144000" cy="1774190"/>
          </a:xfrm>
          <a:prstGeom prst="rect">
            <a:avLst/>
          </a:prstGeom>
          <a:solidFill>
            <a:srgbClr val="005D9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anchor="ctr"/>
          <a:lstStyle/>
          <a:p>
            <a:pPr algn="ctr" eaLnBrk="1" fontAlgn="auto" hangingPunct="1">
              <a:defRPr/>
            </a:pPr>
            <a:r>
              <a:rPr lang="en-US" altLang="zh-CN" sz="1425" noProof="1">
                <a:solidFill>
                  <a:srgbClr val="005D98"/>
                </a:solidFill>
              </a:rPr>
              <a:t> </a:t>
            </a:r>
            <a:endParaRPr lang="en-US" altLang="zh-CN" sz="1425" noProof="1">
              <a:solidFill>
                <a:srgbClr val="005D98"/>
              </a:solidFill>
            </a:endParaRPr>
          </a:p>
        </p:txBody>
      </p:sp>
      <p:sp>
        <p:nvSpPr>
          <p:cNvPr id="39" name="TextBox 22"/>
          <p:cNvSpPr txBox="1"/>
          <p:nvPr/>
        </p:nvSpPr>
        <p:spPr>
          <a:xfrm>
            <a:off x="317500" y="2337435"/>
            <a:ext cx="8385175" cy="1421130"/>
          </a:xfrm>
          <a:prstGeom prst="rect">
            <a:avLst/>
          </a:prstGeom>
          <a:noFill/>
        </p:spPr>
        <p:txBody>
          <a:bodyPr wrap="square" lIns="68579" tIns="34289" rIns="68579" bIns="34289">
            <a:spAutoFit/>
          </a:bodyPr>
          <a:lstStyle/>
          <a:p>
            <a:pPr algn="ctr" eaLnBrk="1" fontAlgn="auto" hangingPunct="1">
              <a:defRPr/>
            </a:pPr>
            <a:r>
              <a:rPr lang="zh-CN" sz="4400" b="1" noProof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【机器人方向学习路线】</a:t>
            </a:r>
            <a:endParaRPr lang="zh-CN" sz="4400" b="1" noProof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ctr" eaLnBrk="1" fontAlgn="auto" hangingPunct="1">
              <a:defRPr/>
            </a:pPr>
            <a:r>
              <a:rPr lang="zh-CN" sz="4400" b="1" noProof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华理学长</a:t>
            </a:r>
            <a:r>
              <a:rPr lang="zh-CN" sz="4400" b="1" noProof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经验分享</a:t>
            </a:r>
            <a:endParaRPr lang="zh-CN" sz="4400" b="1" noProof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40" name="直接连接符 39"/>
          <p:cNvCxnSpPr>
            <a:cxnSpLocks noChangeShapeType="1"/>
          </p:cNvCxnSpPr>
          <p:nvPr/>
        </p:nvCxnSpPr>
        <p:spPr bwMode="auto">
          <a:xfrm flipV="1">
            <a:off x="1002673" y="2322882"/>
            <a:ext cx="7014656" cy="14383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直接连接符 40"/>
          <p:cNvCxnSpPr>
            <a:cxnSpLocks noChangeShapeType="1"/>
          </p:cNvCxnSpPr>
          <p:nvPr/>
        </p:nvCxnSpPr>
        <p:spPr bwMode="auto">
          <a:xfrm flipV="1">
            <a:off x="1002927" y="3700378"/>
            <a:ext cx="6914072" cy="27952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矩形 8"/>
          <p:cNvSpPr/>
          <p:nvPr/>
        </p:nvSpPr>
        <p:spPr>
          <a:xfrm>
            <a:off x="6167591" y="4787209"/>
            <a:ext cx="2680469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b="1" dirty="0">
                <a:solidFill>
                  <a:srgbClr val="005D98"/>
                </a:solidFill>
                <a:latin typeface="+mj-ea"/>
                <a:ea typeface="+mj-ea"/>
              </a:rPr>
              <a:t>          </a:t>
            </a:r>
            <a:r>
              <a:rPr lang="zh-CN" altLang="en-US" sz="2000" b="1" dirty="0">
                <a:solidFill>
                  <a:srgbClr val="005D98"/>
                </a:solidFill>
                <a:latin typeface="+mj-ea"/>
                <a:ea typeface="+mj-ea"/>
              </a:rPr>
              <a:t>小五</a:t>
            </a:r>
            <a:endParaRPr lang="en-US" altLang="zh-CN" sz="2000" b="1" dirty="0">
              <a:solidFill>
                <a:srgbClr val="005D98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5D98"/>
                </a:solidFill>
                <a:latin typeface="+mj-ea"/>
                <a:ea typeface="+mj-ea"/>
                <a:sym typeface="+mn-ea"/>
              </a:rPr>
              <a:t>日期   2022/10/30</a:t>
            </a:r>
            <a:endParaRPr lang="en-US" altLang="zh-CN" sz="2000" b="1" dirty="0">
              <a:solidFill>
                <a:srgbClr val="005D98"/>
              </a:solidFill>
              <a:latin typeface="+mj-ea"/>
              <a:ea typeface="+mj-ea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57775" y="4104005"/>
            <a:ext cx="396113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 eaLnBrk="1" fontAlgn="auto" hangingPunct="1">
              <a:defRPr/>
            </a:pPr>
            <a:r>
              <a:rPr lang="en-US" altLang="zh-CN" sz="2000" b="1">
                <a:solidFill>
                  <a:srgbClr val="005D9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</a:t>
            </a:r>
            <a:r>
              <a:rPr lang="zh-CN" sz="2000" b="1">
                <a:solidFill>
                  <a:srgbClr val="005D9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【机械臂视觉抓取教程】额外篇</a:t>
            </a:r>
            <a:endParaRPr lang="zh-CN" altLang="en-US" sz="2000" b="1">
              <a:solidFill>
                <a:srgbClr val="005D9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 bwMode="auto">
          <a:xfrm>
            <a:off x="-1" y="6570"/>
            <a:ext cx="7894322" cy="463603"/>
            <a:chOff x="0" y="492400"/>
            <a:chExt cx="3625388" cy="418495"/>
          </a:xfrm>
          <a:solidFill>
            <a:srgbClr val="015D9A"/>
          </a:solidFill>
        </p:grpSpPr>
        <p:sp>
          <p:nvSpPr>
            <p:cNvPr id="8" name="直角三角形 7"/>
            <p:cNvSpPr/>
            <p:nvPr/>
          </p:nvSpPr>
          <p:spPr>
            <a:xfrm>
              <a:off x="3346282" y="492400"/>
              <a:ext cx="279106" cy="41849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sz="1425" noProof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48" name="文本框 3"/>
            <p:cNvSpPr txBox="1">
              <a:spLocks noChangeArrowheads="1"/>
            </p:cNvSpPr>
            <p:nvPr/>
          </p:nvSpPr>
          <p:spPr bwMode="auto">
            <a:xfrm>
              <a:off x="0" y="494149"/>
              <a:ext cx="3346282" cy="41558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40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教学目录</a:t>
              </a:r>
              <a:endParaRPr lang="zh-CN" altLang="en-US" sz="240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27" name="图片 2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361" y="0"/>
            <a:ext cx="607758" cy="607758"/>
          </a:xfrm>
          <a:prstGeom prst="rect">
            <a:avLst/>
          </a:prstGeom>
        </p:spPr>
      </p:pic>
      <p:sp>
        <p:nvSpPr>
          <p:cNvPr id="30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730854" y="6410230"/>
            <a:ext cx="413145" cy="447769"/>
          </a:xfrm>
          <a:prstGeom prst="snip1Rect">
            <a:avLst/>
          </a:prstGeom>
          <a:solidFill>
            <a:srgbClr val="015D9A"/>
          </a:solidFill>
        </p:spPr>
        <p:txBody>
          <a:bodyPr/>
          <a:lstStyle/>
          <a:p>
            <a:pPr algn="ctr"/>
            <a:r>
              <a:rPr lang="en-US" altLang="zh-CN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-1" y="6410230"/>
            <a:ext cx="6033656" cy="447769"/>
          </a:xfrm>
          <a:prstGeom prst="rect">
            <a:avLst/>
          </a:prstGeom>
          <a:solidFill>
            <a:srgbClr val="015D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endParaRPr lang="en-US" altLang="zh-CN" sz="135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23440" y="497840"/>
            <a:ext cx="45853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93395" fontAlgn="auto">
              <a:lnSpc>
                <a:spcPct val="150000"/>
              </a:lnSpc>
            </a:pPr>
            <a:r>
              <a:rPr lang="zh-CN" altLang="en-US" sz="2400" b="1"/>
              <a:t>视觉抓取教程目录</a:t>
            </a:r>
            <a:r>
              <a:rPr lang="en-US" altLang="zh-CN" sz="2400" b="1"/>
              <a:t>(</a:t>
            </a:r>
            <a:r>
              <a:rPr lang="zh-CN" altLang="en-US" sz="2400" b="1"/>
              <a:t>暂定</a:t>
            </a:r>
            <a:r>
              <a:rPr lang="en-US" altLang="zh-CN" sz="2400" b="1"/>
              <a:t>)</a:t>
            </a:r>
            <a:endParaRPr lang="en-US" altLang="zh-CN" sz="2400" b="1"/>
          </a:p>
        </p:txBody>
      </p:sp>
      <p:sp>
        <p:nvSpPr>
          <p:cNvPr id="3" name="文本框 2"/>
          <p:cNvSpPr txBox="1"/>
          <p:nvPr/>
        </p:nvSpPr>
        <p:spPr>
          <a:xfrm>
            <a:off x="386080" y="1172210"/>
            <a:ext cx="7940040" cy="52927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25000"/>
              </a:lnSpc>
              <a:buFont typeface="Wingdings" panose="05000000000000000000" charset="0"/>
              <a:buChar char="Ø"/>
            </a:pPr>
            <a:r>
              <a:rPr lang="zh-CN" altLang="en-US" b="1">
                <a:sym typeface="+mn-ea"/>
              </a:rPr>
              <a:t>算法部分：</a:t>
            </a:r>
            <a:r>
              <a:rPr lang="zh-CN" altLang="en-US">
                <a:sym typeface="+mn-ea"/>
              </a:rPr>
              <a:t>平面抓取姿态估计</a:t>
            </a:r>
            <a:endParaRPr lang="zh-CN" altLang="en-US">
              <a:sym typeface="+mn-ea"/>
            </a:endParaRPr>
          </a:p>
          <a:p>
            <a:pPr indent="493395" fontAlgn="auto">
              <a:lnSpc>
                <a:spcPct val="125000"/>
              </a:lnSpc>
            </a:pPr>
            <a:r>
              <a:rPr lang="zh-CN" altLang="en-US">
                <a:sym typeface="+mn-ea"/>
              </a:rPr>
              <a:t>教程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：项目环境搭建</a:t>
            </a:r>
            <a:r>
              <a:rPr lang="en-US" altLang="zh-CN">
                <a:sym typeface="+mn-ea"/>
              </a:rPr>
              <a:t>                                                   √</a:t>
            </a:r>
            <a:endParaRPr lang="zh-CN" altLang="en-US">
              <a:sym typeface="+mn-ea"/>
            </a:endParaRPr>
          </a:p>
          <a:p>
            <a:pPr indent="493395" fontAlgn="auto">
              <a:lnSpc>
                <a:spcPct val="125000"/>
              </a:lnSpc>
            </a:pPr>
            <a:r>
              <a:rPr lang="zh-CN" altLang="en-US">
                <a:sym typeface="+mn-ea"/>
              </a:rPr>
              <a:t>教程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：模型训练与评估</a:t>
            </a:r>
            <a:r>
              <a:rPr lang="en-US" altLang="zh-CN">
                <a:sym typeface="+mn-ea"/>
              </a:rPr>
              <a:t>                                               √</a:t>
            </a:r>
            <a:endParaRPr lang="zh-CN" altLang="en-US">
              <a:sym typeface="+mn-ea"/>
            </a:endParaRPr>
          </a:p>
          <a:p>
            <a:pPr indent="493395" fontAlgn="auto">
              <a:lnSpc>
                <a:spcPct val="125000"/>
              </a:lnSpc>
            </a:pPr>
            <a:r>
              <a:rPr lang="zh-CN" altLang="en-US">
                <a:sym typeface="+mn-ea"/>
              </a:rPr>
              <a:t>教程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GRCNN</a:t>
            </a:r>
            <a:r>
              <a:rPr lang="zh-CN" altLang="en-US">
                <a:sym typeface="+mn-ea"/>
              </a:rPr>
              <a:t>代码讲解</a:t>
            </a:r>
            <a:endParaRPr lang="en-US" altLang="zh-CN">
              <a:sym typeface="+mn-ea"/>
            </a:endParaRPr>
          </a:p>
          <a:p>
            <a:pPr marL="285750" indent="-285750" fontAlgn="auto">
              <a:lnSpc>
                <a:spcPct val="125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zh-CN" altLang="en-US" b="1">
                <a:sym typeface="+mn-ea"/>
              </a:rPr>
              <a:t>视觉部分</a:t>
            </a:r>
            <a:endParaRPr lang="zh-CN" altLang="en-US" b="1"/>
          </a:p>
          <a:p>
            <a:pPr indent="493395" fontAlgn="auto">
              <a:lnSpc>
                <a:spcPct val="125000"/>
              </a:lnSpc>
            </a:pPr>
            <a:r>
              <a:rPr lang="zh-CN" altLang="en-US">
                <a:sym typeface="+mn-ea"/>
              </a:rPr>
              <a:t>教程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：手眼标定</a:t>
            </a:r>
            <a:r>
              <a:rPr lang="en-US" altLang="zh-CN">
                <a:sym typeface="+mn-ea"/>
              </a:rPr>
              <a:t>--</a:t>
            </a:r>
            <a:r>
              <a:rPr lang="zh-CN" altLang="en-US">
                <a:sym typeface="+mn-ea"/>
              </a:rPr>
              <a:t>眼在</a:t>
            </a:r>
            <a:r>
              <a:rPr lang="zh-CN" altLang="en-US">
                <a:sym typeface="+mn-ea"/>
              </a:rPr>
              <a:t>手外</a:t>
            </a:r>
            <a:endParaRPr lang="zh-CN" altLang="en-US">
              <a:sym typeface="+mn-ea"/>
            </a:endParaRPr>
          </a:p>
          <a:p>
            <a:pPr indent="493395" fontAlgn="auto">
              <a:lnSpc>
                <a:spcPct val="125000"/>
              </a:lnSpc>
            </a:pPr>
            <a:r>
              <a:rPr lang="zh-CN" altLang="en-US">
                <a:sym typeface="+mn-ea"/>
              </a:rPr>
              <a:t>教程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：像素位置到实际坐标的转换</a:t>
            </a:r>
            <a:r>
              <a:rPr lang="en-US" altLang="zh-CN">
                <a:sym typeface="+mn-ea"/>
              </a:rPr>
              <a:t>--</a:t>
            </a:r>
            <a:r>
              <a:rPr lang="zh-CN" altLang="en-US">
                <a:sym typeface="+mn-ea"/>
              </a:rPr>
              <a:t>相机内参</a:t>
            </a:r>
            <a:r>
              <a:rPr lang="zh-CN" altLang="en-US">
                <a:sym typeface="+mn-ea"/>
              </a:rPr>
              <a:t>解释</a:t>
            </a:r>
            <a:endParaRPr lang="zh-CN" altLang="en-US">
              <a:sym typeface="+mn-ea"/>
            </a:endParaRPr>
          </a:p>
          <a:p>
            <a:pPr marL="285750" indent="-285750" fontAlgn="auto">
              <a:lnSpc>
                <a:spcPct val="125000"/>
              </a:lnSpc>
              <a:buFont typeface="Wingdings" panose="05000000000000000000" charset="0"/>
              <a:buChar char="Ø"/>
            </a:pPr>
            <a:r>
              <a:rPr lang="zh-CN" altLang="en-US" b="1">
                <a:sym typeface="+mn-ea"/>
              </a:rPr>
              <a:t>控制部分</a:t>
            </a:r>
            <a:endParaRPr lang="zh-CN" altLang="en-US" b="1"/>
          </a:p>
          <a:p>
            <a:pPr indent="493395" fontAlgn="auto">
              <a:lnSpc>
                <a:spcPct val="125000"/>
              </a:lnSpc>
            </a:pPr>
            <a:r>
              <a:rPr lang="zh-CN" altLang="en-US">
                <a:sym typeface="+mn-ea"/>
              </a:rPr>
              <a:t>教程</a:t>
            </a:r>
            <a:r>
              <a:rPr lang="en-US" altLang="zh-CN">
                <a:sym typeface="+mn-ea"/>
              </a:rPr>
              <a:t>6</a:t>
            </a:r>
            <a:r>
              <a:rPr lang="zh-CN" altLang="en-US">
                <a:sym typeface="+mn-ea"/>
              </a:rPr>
              <a:t>：上位机与机械臂通讯</a:t>
            </a:r>
            <a:r>
              <a:rPr lang="en-US" altLang="zh-CN">
                <a:sym typeface="+mn-ea"/>
              </a:rPr>
              <a:t>--</a:t>
            </a:r>
            <a:r>
              <a:rPr lang="zh-CN" altLang="en-US">
                <a:sym typeface="+mn-ea"/>
              </a:rPr>
              <a:t>以优傲</a:t>
            </a:r>
            <a:r>
              <a:rPr lang="zh-CN" altLang="en-US">
                <a:sym typeface="+mn-ea"/>
              </a:rPr>
              <a:t>机器人为例</a:t>
            </a:r>
            <a:endParaRPr lang="zh-CN" altLang="en-US">
              <a:sym typeface="+mn-ea"/>
            </a:endParaRPr>
          </a:p>
          <a:p>
            <a:pPr indent="493395" fontAlgn="auto">
              <a:lnSpc>
                <a:spcPct val="125000"/>
              </a:lnSpc>
            </a:pPr>
            <a:r>
              <a:rPr lang="zh-CN" altLang="en-US">
                <a:sym typeface="+mn-ea"/>
              </a:rPr>
              <a:t>教程</a:t>
            </a:r>
            <a:r>
              <a:rPr lang="en-US" altLang="zh-CN">
                <a:sym typeface="+mn-ea"/>
              </a:rPr>
              <a:t>7</a:t>
            </a:r>
            <a:r>
              <a:rPr lang="zh-CN" altLang="en-US">
                <a:sym typeface="+mn-ea"/>
              </a:rPr>
              <a:t>：机械臂编程实现对机械臂的</a:t>
            </a:r>
            <a:r>
              <a:rPr lang="zh-CN" altLang="en-US">
                <a:sym typeface="+mn-ea"/>
              </a:rPr>
              <a:t>控制</a:t>
            </a:r>
            <a:endParaRPr lang="zh-CN" altLang="en-US">
              <a:sym typeface="+mn-ea"/>
            </a:endParaRPr>
          </a:p>
          <a:p>
            <a:pPr indent="493395" fontAlgn="auto">
              <a:lnSpc>
                <a:spcPct val="125000"/>
              </a:lnSpc>
            </a:pPr>
            <a:r>
              <a:rPr lang="zh-CN" altLang="en-US">
                <a:sym typeface="+mn-ea"/>
              </a:rPr>
              <a:t>教程</a:t>
            </a:r>
            <a:r>
              <a:rPr lang="en-US" altLang="zh-CN">
                <a:sym typeface="+mn-ea"/>
              </a:rPr>
              <a:t>8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GRCNN</a:t>
            </a:r>
            <a:r>
              <a:rPr lang="zh-CN" altLang="en-US">
                <a:sym typeface="+mn-ea"/>
              </a:rPr>
              <a:t>项目部署讲解</a:t>
            </a:r>
            <a:r>
              <a:rPr lang="en-US" altLang="zh-CN">
                <a:sym typeface="+mn-ea"/>
              </a:rPr>
              <a:t>--</a:t>
            </a:r>
            <a:r>
              <a:rPr lang="zh-CN" altLang="en-US">
                <a:sym typeface="+mn-ea"/>
              </a:rPr>
              <a:t>代码</a:t>
            </a:r>
            <a:r>
              <a:rPr lang="zh-CN" altLang="en-US">
                <a:sym typeface="+mn-ea"/>
              </a:rPr>
              <a:t>开源</a:t>
            </a:r>
            <a:endParaRPr lang="zh-CN" altLang="en-US">
              <a:sym typeface="+mn-ea"/>
            </a:endParaRPr>
          </a:p>
          <a:p>
            <a:pPr marL="285750" indent="-285750" fontAlgn="auto">
              <a:lnSpc>
                <a:spcPct val="125000"/>
              </a:lnSpc>
              <a:buFont typeface="Wingdings" panose="05000000000000000000" charset="0"/>
              <a:buChar char="Ø"/>
            </a:pPr>
            <a:r>
              <a:rPr lang="zh-CN" altLang="en-US" b="1">
                <a:sym typeface="+mn-ea"/>
              </a:rPr>
              <a:t>机器人方向学习路线</a:t>
            </a:r>
            <a:endParaRPr lang="zh-CN" altLang="en-US" b="1">
              <a:sym typeface="+mn-ea"/>
            </a:endParaRPr>
          </a:p>
          <a:p>
            <a:pPr indent="0" fontAlgn="auto">
              <a:lnSpc>
                <a:spcPct val="125000"/>
              </a:lnSpc>
              <a:buFont typeface="Wingdings" panose="05000000000000000000" charset="0"/>
              <a:buNone/>
            </a:pPr>
            <a:r>
              <a:rPr lang="en-US" altLang="zh-CN">
                <a:sym typeface="+mn-ea"/>
              </a:rPr>
              <a:t>        </a:t>
            </a:r>
            <a:r>
              <a:rPr lang="zh-CN" altLang="en-US">
                <a:sym typeface="+mn-ea"/>
              </a:rPr>
              <a:t>额外篇：本人学习路线分享</a:t>
            </a:r>
            <a:r>
              <a:rPr lang="en-US" altLang="zh-CN">
                <a:sym typeface="+mn-ea"/>
              </a:rPr>
              <a:t>                                          √</a:t>
            </a:r>
            <a:endParaRPr lang="zh-CN" altLang="en-US" b="1">
              <a:sym typeface="+mn-ea"/>
            </a:endParaRPr>
          </a:p>
          <a:p>
            <a:pPr indent="493395" fontAlgn="auto">
              <a:lnSpc>
                <a:spcPct val="125000"/>
              </a:lnSpc>
            </a:pPr>
            <a:endParaRPr lang="zh-CN" altLang="en-US"/>
          </a:p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946400" y="5901055"/>
            <a:ext cx="28200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特点：偏工程、偏基础</a:t>
            </a:r>
            <a:endParaRPr lang="zh-CN" alt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706" y="6570"/>
            <a:ext cx="1207294" cy="1207294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0" y="6604000"/>
            <a:ext cx="9144000" cy="254002"/>
          </a:xfrm>
          <a:prstGeom prst="rect">
            <a:avLst/>
          </a:prstGeom>
          <a:solidFill>
            <a:srgbClr val="005E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endParaRPr lang="zh-CN" altLang="en-US" sz="1350" dirty="0"/>
          </a:p>
        </p:txBody>
      </p:sp>
      <p:sp>
        <p:nvSpPr>
          <p:cNvPr id="19" name="矩形 18"/>
          <p:cNvSpPr/>
          <p:nvPr/>
        </p:nvSpPr>
        <p:spPr>
          <a:xfrm>
            <a:off x="642620" y="2752725"/>
            <a:ext cx="7858760" cy="156845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800" b="1">
                <a:solidFill>
                  <a:srgbClr val="005E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谢谢大家！</a:t>
            </a:r>
            <a:endParaRPr lang="zh-CN" altLang="en-US" sz="4800" b="1">
              <a:solidFill>
                <a:srgbClr val="005E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3"/>
          <p:cNvSpPr txBox="1">
            <a:spLocks noChangeArrowheads="1"/>
          </p:cNvSpPr>
          <p:nvPr/>
        </p:nvSpPr>
        <p:spPr bwMode="auto">
          <a:xfrm>
            <a:off x="-1" y="8508"/>
            <a:ext cx="7731761" cy="461665"/>
          </a:xfrm>
          <a:prstGeom prst="rect">
            <a:avLst/>
          </a:prstGeom>
          <a:solidFill>
            <a:srgbClr val="005E97"/>
          </a:solidFill>
          <a:ln>
            <a:noFill/>
          </a:ln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 bwMode="auto">
          <a:xfrm>
            <a:off x="-1" y="6570"/>
            <a:ext cx="7894322" cy="463603"/>
            <a:chOff x="0" y="492400"/>
            <a:chExt cx="3625388" cy="418495"/>
          </a:xfrm>
          <a:solidFill>
            <a:srgbClr val="015D9A"/>
          </a:solidFill>
        </p:grpSpPr>
        <p:sp>
          <p:nvSpPr>
            <p:cNvPr id="8" name="直角三角形 7"/>
            <p:cNvSpPr/>
            <p:nvPr/>
          </p:nvSpPr>
          <p:spPr>
            <a:xfrm>
              <a:off x="3346282" y="492400"/>
              <a:ext cx="279106" cy="41849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sz="1425" noProof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48" name="文本框 3"/>
            <p:cNvSpPr txBox="1">
              <a:spLocks noChangeArrowheads="1"/>
            </p:cNvSpPr>
            <p:nvPr/>
          </p:nvSpPr>
          <p:spPr bwMode="auto">
            <a:xfrm>
              <a:off x="0" y="494149"/>
              <a:ext cx="3346282" cy="41558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40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杂谈</a:t>
              </a:r>
              <a:endParaRPr lang="zh-CN" altLang="en-US" sz="240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27" name="图片 2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361" y="0"/>
            <a:ext cx="607758" cy="607758"/>
          </a:xfrm>
          <a:prstGeom prst="rect">
            <a:avLst/>
          </a:prstGeom>
        </p:spPr>
      </p:pic>
      <p:sp>
        <p:nvSpPr>
          <p:cNvPr id="30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730854" y="6410230"/>
            <a:ext cx="413145" cy="447769"/>
          </a:xfrm>
          <a:prstGeom prst="snip1Rect">
            <a:avLst/>
          </a:prstGeom>
          <a:solidFill>
            <a:srgbClr val="015D9A"/>
          </a:solidFill>
        </p:spPr>
        <p:txBody>
          <a:bodyPr/>
          <a:lstStyle/>
          <a:p>
            <a:pPr algn="ctr"/>
            <a:r>
              <a:rPr lang="en-US" altLang="zh-CN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-1" y="6410230"/>
            <a:ext cx="6033656" cy="447769"/>
          </a:xfrm>
          <a:prstGeom prst="rect">
            <a:avLst/>
          </a:prstGeom>
          <a:solidFill>
            <a:srgbClr val="015D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endParaRPr lang="en-US" altLang="zh-CN" sz="135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07415" y="989330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000"/>
              <a:t>扯淡环节</a:t>
            </a:r>
            <a:endParaRPr lang="zh-CN" altLang="en-US" sz="40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 bwMode="auto">
          <a:xfrm>
            <a:off x="-1" y="6570"/>
            <a:ext cx="7894322" cy="463603"/>
            <a:chOff x="0" y="492400"/>
            <a:chExt cx="3625388" cy="418495"/>
          </a:xfrm>
          <a:solidFill>
            <a:srgbClr val="015D9A"/>
          </a:solidFill>
        </p:grpSpPr>
        <p:sp>
          <p:nvSpPr>
            <p:cNvPr id="8" name="直角三角形 7"/>
            <p:cNvSpPr/>
            <p:nvPr/>
          </p:nvSpPr>
          <p:spPr>
            <a:xfrm>
              <a:off x="3346282" y="492400"/>
              <a:ext cx="279106" cy="41849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sz="1425" noProof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48" name="文本框 3"/>
            <p:cNvSpPr txBox="1">
              <a:spLocks noChangeArrowheads="1"/>
            </p:cNvSpPr>
            <p:nvPr/>
          </p:nvSpPr>
          <p:spPr bwMode="auto">
            <a:xfrm>
              <a:off x="0" y="494149"/>
              <a:ext cx="3346282" cy="41558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40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机器人方向</a:t>
              </a:r>
              <a:r>
                <a:rPr lang="zh-CN" altLang="en-US" sz="240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学习路线</a:t>
              </a:r>
              <a:endParaRPr lang="zh-CN" altLang="en-US" sz="240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27" name="图片 2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361" y="0"/>
            <a:ext cx="607758" cy="607758"/>
          </a:xfrm>
          <a:prstGeom prst="rect">
            <a:avLst/>
          </a:prstGeom>
        </p:spPr>
      </p:pic>
      <p:sp>
        <p:nvSpPr>
          <p:cNvPr id="30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730854" y="6410230"/>
            <a:ext cx="413145" cy="447769"/>
          </a:xfrm>
          <a:prstGeom prst="snip1Rect">
            <a:avLst/>
          </a:prstGeom>
          <a:solidFill>
            <a:srgbClr val="015D9A"/>
          </a:solidFill>
        </p:spPr>
        <p:txBody>
          <a:bodyPr/>
          <a:lstStyle/>
          <a:p>
            <a:pPr algn="ctr"/>
            <a:r>
              <a:rPr lang="en-US" altLang="zh-CN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-1" y="6410230"/>
            <a:ext cx="6033656" cy="447769"/>
          </a:xfrm>
          <a:prstGeom prst="rect">
            <a:avLst/>
          </a:prstGeom>
          <a:solidFill>
            <a:srgbClr val="015D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endParaRPr lang="en-US" altLang="zh-CN" sz="135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2580" y="870585"/>
            <a:ext cx="8498205" cy="4431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93395" fontAlgn="auto">
              <a:lnSpc>
                <a:spcPct val="150000"/>
              </a:lnSpc>
            </a:pPr>
            <a:r>
              <a:rPr lang="zh-CN" altLang="en-US" sz="2400" b="1"/>
              <a:t>几个</a:t>
            </a:r>
            <a:r>
              <a:rPr lang="zh-CN" altLang="en-US" sz="2400" b="1"/>
              <a:t>问题？</a:t>
            </a:r>
            <a:endParaRPr lang="zh-CN" altLang="en-US" sz="2400" b="1"/>
          </a:p>
          <a:p>
            <a:pPr indent="493395" fontAlgn="auto">
              <a:lnSpc>
                <a:spcPct val="150000"/>
              </a:lnSpc>
              <a:spcBef>
                <a:spcPts val="1200"/>
              </a:spcBef>
            </a:pPr>
            <a:r>
              <a:rPr lang="en-US" altLang="zh-CN" sz="2400" b="1"/>
              <a:t>1.</a:t>
            </a:r>
            <a:r>
              <a:rPr lang="zh-CN" altLang="en-US" sz="2400" b="1"/>
              <a:t>我的研究方向是机器人的</a:t>
            </a:r>
            <a:r>
              <a:rPr lang="en-US" altLang="zh-CN" sz="2400" b="1"/>
              <a:t>xxx/</a:t>
            </a:r>
            <a:r>
              <a:rPr lang="zh-CN" altLang="en-US" sz="2400" b="1"/>
              <a:t>我对</a:t>
            </a:r>
            <a:r>
              <a:rPr lang="en-US" altLang="zh-CN" sz="2400" b="1"/>
              <a:t>xxx</a:t>
            </a:r>
            <a:r>
              <a:rPr lang="zh-CN" altLang="en-US" sz="2400" b="1"/>
              <a:t>方向</a:t>
            </a:r>
            <a:r>
              <a:rPr lang="zh-CN" altLang="en-US" sz="2400" b="1"/>
              <a:t>感兴趣，我</a:t>
            </a:r>
            <a:r>
              <a:rPr lang="zh-CN" altLang="en-US" sz="2400" b="1"/>
              <a:t>该怎么</a:t>
            </a:r>
            <a:r>
              <a:rPr lang="zh-CN" altLang="en-US" sz="2400" b="1"/>
              <a:t>入门？</a:t>
            </a:r>
            <a:endParaRPr lang="zh-CN" altLang="en-US" sz="2400" b="1"/>
          </a:p>
          <a:p>
            <a:pPr indent="493395" fontAlgn="auto">
              <a:lnSpc>
                <a:spcPct val="150000"/>
              </a:lnSpc>
              <a:spcBef>
                <a:spcPts val="1200"/>
              </a:spcBef>
            </a:pPr>
            <a:r>
              <a:rPr lang="en-US" altLang="zh-CN" sz="2400" b="1"/>
              <a:t>2.</a:t>
            </a:r>
            <a:r>
              <a:rPr lang="zh-CN" altLang="en-US" sz="2400" b="1">
                <a:sym typeface="+mn-ea"/>
              </a:rPr>
              <a:t>是否需要把所有所需知识都系统的学习后，再开始着手科研或者项目？</a:t>
            </a:r>
            <a:endParaRPr lang="zh-CN" altLang="en-US" sz="2400" b="1">
              <a:sym typeface="+mn-ea"/>
            </a:endParaRPr>
          </a:p>
          <a:p>
            <a:pPr indent="493395" fontAlgn="auto">
              <a:lnSpc>
                <a:spcPct val="150000"/>
              </a:lnSpc>
              <a:spcBef>
                <a:spcPts val="1200"/>
              </a:spcBef>
            </a:pPr>
            <a:r>
              <a:rPr lang="en-US" altLang="zh-CN" sz="2400" b="1">
                <a:sym typeface="+mn-ea"/>
              </a:rPr>
              <a:t>3.</a:t>
            </a:r>
            <a:r>
              <a:rPr lang="zh-CN" altLang="en-US" sz="2400" b="1">
                <a:sym typeface="+mn-ea"/>
              </a:rPr>
              <a:t>我想达到</a:t>
            </a:r>
            <a:r>
              <a:rPr lang="en-US" altLang="zh-CN" sz="2400" b="1">
                <a:sym typeface="+mn-ea"/>
              </a:rPr>
              <a:t>up</a:t>
            </a:r>
            <a:r>
              <a:rPr lang="zh-CN" altLang="en-US" sz="2400" b="1">
                <a:sym typeface="+mn-ea"/>
              </a:rPr>
              <a:t>的水平，大概需要学习哪些内容？大概需要多久？</a:t>
            </a:r>
            <a:endParaRPr lang="zh-CN" altLang="en-US" sz="24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 bwMode="auto">
          <a:xfrm>
            <a:off x="-1" y="6570"/>
            <a:ext cx="7894322" cy="463603"/>
            <a:chOff x="0" y="492400"/>
            <a:chExt cx="3625388" cy="418495"/>
          </a:xfrm>
          <a:solidFill>
            <a:srgbClr val="015D9A"/>
          </a:solidFill>
        </p:grpSpPr>
        <p:sp>
          <p:nvSpPr>
            <p:cNvPr id="8" name="直角三角形 7"/>
            <p:cNvSpPr/>
            <p:nvPr/>
          </p:nvSpPr>
          <p:spPr>
            <a:xfrm>
              <a:off x="3346282" y="492400"/>
              <a:ext cx="279106" cy="41849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sz="1425" noProof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48" name="文本框 3"/>
            <p:cNvSpPr txBox="1">
              <a:spLocks noChangeArrowheads="1"/>
            </p:cNvSpPr>
            <p:nvPr/>
          </p:nvSpPr>
          <p:spPr bwMode="auto">
            <a:xfrm>
              <a:off x="0" y="494149"/>
              <a:ext cx="3346282" cy="41558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40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机器人方向</a:t>
              </a:r>
              <a:r>
                <a:rPr lang="zh-CN" altLang="en-US" sz="240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学习路线</a:t>
              </a:r>
              <a:endParaRPr lang="zh-CN" altLang="en-US" sz="240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27" name="图片 2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361" y="0"/>
            <a:ext cx="607758" cy="607758"/>
          </a:xfrm>
          <a:prstGeom prst="rect">
            <a:avLst/>
          </a:prstGeom>
        </p:spPr>
      </p:pic>
      <p:sp>
        <p:nvSpPr>
          <p:cNvPr id="30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730854" y="6410230"/>
            <a:ext cx="413145" cy="447769"/>
          </a:xfrm>
          <a:prstGeom prst="snip1Rect">
            <a:avLst/>
          </a:prstGeom>
          <a:solidFill>
            <a:srgbClr val="015D9A"/>
          </a:solidFill>
        </p:spPr>
        <p:txBody>
          <a:bodyPr/>
          <a:lstStyle/>
          <a:p>
            <a:pPr algn="ctr"/>
            <a:r>
              <a:rPr lang="en-US" altLang="zh-CN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-1" y="6410230"/>
            <a:ext cx="6033656" cy="447769"/>
          </a:xfrm>
          <a:prstGeom prst="rect">
            <a:avLst/>
          </a:prstGeom>
          <a:solidFill>
            <a:srgbClr val="015D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endParaRPr lang="en-US" altLang="zh-CN" sz="135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-102235" y="555625"/>
            <a:ext cx="45853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93395" fontAlgn="auto">
              <a:lnSpc>
                <a:spcPct val="150000"/>
              </a:lnSpc>
            </a:pPr>
            <a:r>
              <a:rPr lang="zh-CN" altLang="en-US" sz="2400" b="1"/>
              <a:t>机器人方向所需知识</a:t>
            </a:r>
            <a:r>
              <a:rPr lang="zh-CN" altLang="en-US" sz="2400" b="1"/>
              <a:t>分类</a:t>
            </a:r>
            <a:endParaRPr lang="zh-CN" altLang="en-US" sz="2400" b="1"/>
          </a:p>
        </p:txBody>
      </p:sp>
      <p:sp>
        <p:nvSpPr>
          <p:cNvPr id="3" name="文本框 2"/>
          <p:cNvSpPr txBox="1"/>
          <p:nvPr/>
        </p:nvSpPr>
        <p:spPr>
          <a:xfrm>
            <a:off x="482600" y="1287780"/>
            <a:ext cx="8305800" cy="4946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25000"/>
              </a:lnSpc>
              <a:buFont typeface="Wingdings" panose="05000000000000000000" charset="0"/>
              <a:buChar char="Ø"/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编程</a:t>
            </a:r>
            <a:endParaRPr lang="zh-CN" altLang="en-US" b="1">
              <a:solidFill>
                <a:srgbClr val="FF0000"/>
              </a:solidFill>
            </a:endParaRPr>
          </a:p>
          <a:p>
            <a:pPr indent="493395" fontAlgn="auto">
              <a:lnSpc>
                <a:spcPct val="125000"/>
              </a:lnSpc>
            </a:pPr>
            <a:r>
              <a:rPr lang="en-US" altLang="zh-CN">
                <a:sym typeface="+mn-ea"/>
              </a:rPr>
              <a:t>1.python </a:t>
            </a:r>
            <a:endParaRPr lang="en-US" altLang="zh-CN">
              <a:sym typeface="+mn-ea"/>
            </a:endParaRPr>
          </a:p>
          <a:p>
            <a:pPr indent="493395" fontAlgn="auto">
              <a:lnSpc>
                <a:spcPct val="125000"/>
              </a:lnSpc>
            </a:pPr>
            <a:r>
              <a:rPr lang="en-US" altLang="zh-CN">
                <a:sym typeface="+mn-ea"/>
              </a:rPr>
              <a:t>2.c++ /MATLAB</a:t>
            </a:r>
            <a:endParaRPr lang="en-US" altLang="zh-CN">
              <a:sym typeface="+mn-ea"/>
            </a:endParaRPr>
          </a:p>
          <a:p>
            <a:pPr indent="493395" fontAlgn="auto">
              <a:lnSpc>
                <a:spcPct val="125000"/>
              </a:lnSpc>
            </a:pPr>
            <a:r>
              <a:rPr lang="en-US" altLang="zh-CN">
                <a:sym typeface="+mn-ea"/>
              </a:rPr>
              <a:t>3.ROS</a:t>
            </a:r>
            <a:r>
              <a:rPr lang="zh-CN" altLang="en-US">
                <a:sym typeface="+mn-ea"/>
              </a:rPr>
              <a:t>机器人操作系统</a:t>
            </a:r>
            <a:endParaRPr lang="zh-CN" altLang="en-US">
              <a:sym typeface="+mn-ea"/>
            </a:endParaRPr>
          </a:p>
          <a:p>
            <a:pPr indent="493395" fontAlgn="auto">
              <a:lnSpc>
                <a:spcPct val="125000"/>
              </a:lnSpc>
            </a:pPr>
            <a:r>
              <a:rPr lang="en-US" altLang="zh-CN">
                <a:sym typeface="+mn-ea"/>
              </a:rPr>
              <a:t>4.</a:t>
            </a:r>
            <a:r>
              <a:rPr lang="zh-CN" altLang="en-US">
                <a:sym typeface="+mn-ea"/>
              </a:rPr>
              <a:t>其他：</a:t>
            </a:r>
            <a:r>
              <a:rPr lang="en-US" altLang="zh-CN">
                <a:sym typeface="+mn-ea"/>
              </a:rPr>
              <a:t>linux</a:t>
            </a:r>
            <a:r>
              <a:rPr lang="zh-CN" altLang="en-US">
                <a:sym typeface="+mn-ea"/>
              </a:rPr>
              <a:t>基础命令、</a:t>
            </a:r>
            <a:r>
              <a:rPr lang="en-US" altLang="zh-CN">
                <a:sym typeface="+mn-ea"/>
              </a:rPr>
              <a:t>anaconda</a:t>
            </a:r>
            <a:r>
              <a:rPr lang="zh-CN" altLang="en-US">
                <a:sym typeface="+mn-ea"/>
              </a:rPr>
              <a:t>基础、仿真软件</a:t>
            </a:r>
            <a:r>
              <a:rPr lang="en-US" altLang="zh-CN">
                <a:sym typeface="+mn-ea"/>
              </a:rPr>
              <a:t>VREP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Gazebo</a:t>
            </a:r>
            <a:r>
              <a:rPr lang="zh-CN" altLang="en-US">
                <a:sym typeface="+mn-ea"/>
              </a:rPr>
              <a:t>、PyBullet</a:t>
            </a:r>
            <a:r>
              <a:rPr lang="en-US" altLang="zh-CN">
                <a:sym typeface="+mn-ea"/>
              </a:rPr>
              <a:t>...</a:t>
            </a:r>
            <a:endParaRPr lang="zh-CN" altLang="en-US">
              <a:sym typeface="+mn-ea"/>
            </a:endParaRPr>
          </a:p>
          <a:p>
            <a:pPr marL="285750" indent="-285750" fontAlgn="auto">
              <a:lnSpc>
                <a:spcPct val="125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理论学习</a:t>
            </a:r>
            <a:endParaRPr lang="zh-CN" altLang="en-US" b="1">
              <a:solidFill>
                <a:srgbClr val="FF0000"/>
              </a:solidFill>
            </a:endParaRPr>
          </a:p>
          <a:p>
            <a:pPr indent="493395" fontAlgn="auto">
              <a:lnSpc>
                <a:spcPct val="125000"/>
              </a:lnSpc>
            </a:pPr>
            <a:r>
              <a:rPr lang="en-US" altLang="zh-CN">
                <a:sym typeface="+mn-ea"/>
              </a:rPr>
              <a:t>1.</a:t>
            </a:r>
            <a:r>
              <a:rPr lang="zh-CN" altLang="en-US">
                <a:sym typeface="+mn-ea"/>
              </a:rPr>
              <a:t>机器人学知识</a:t>
            </a:r>
            <a:r>
              <a:rPr lang="en-US" altLang="zh-CN">
                <a:sym typeface="+mn-ea"/>
              </a:rPr>
              <a:t> -- </a:t>
            </a:r>
            <a:r>
              <a:rPr lang="zh-CN" altLang="en-US">
                <a:sym typeface="+mn-ea"/>
              </a:rPr>
              <a:t>位姿表示、正逆运动学、轨迹规划、路径规划</a:t>
            </a:r>
            <a:endParaRPr lang="zh-CN" altLang="en-US">
              <a:sym typeface="+mn-ea"/>
            </a:endParaRPr>
          </a:p>
          <a:p>
            <a:pPr indent="493395" fontAlgn="auto">
              <a:lnSpc>
                <a:spcPct val="125000"/>
              </a:lnSpc>
            </a:pPr>
            <a:r>
              <a:rPr lang="en-US" altLang="zh-CN">
                <a:sym typeface="+mn-ea"/>
              </a:rPr>
              <a:t>2.</a:t>
            </a:r>
            <a:r>
              <a:rPr lang="zh-CN" altLang="en-US">
                <a:sym typeface="+mn-ea"/>
              </a:rPr>
              <a:t>深度学习</a:t>
            </a:r>
            <a:endParaRPr lang="zh-CN" altLang="en-US">
              <a:sym typeface="+mn-ea"/>
            </a:endParaRPr>
          </a:p>
          <a:p>
            <a:pPr indent="493395" fontAlgn="auto">
              <a:lnSpc>
                <a:spcPct val="125000"/>
              </a:lnSpc>
            </a:pPr>
            <a:r>
              <a:rPr lang="en-US" altLang="zh-CN">
                <a:sym typeface="+mn-ea"/>
              </a:rPr>
              <a:t>3.</a:t>
            </a:r>
            <a:r>
              <a:rPr lang="zh-CN" altLang="en-US">
                <a:sym typeface="+mn-ea"/>
              </a:rPr>
              <a:t>深度强化学习</a:t>
            </a:r>
            <a:endParaRPr lang="zh-CN" altLang="en-US">
              <a:sym typeface="+mn-ea"/>
            </a:endParaRPr>
          </a:p>
          <a:p>
            <a:pPr indent="493395" fontAlgn="auto">
              <a:lnSpc>
                <a:spcPct val="125000"/>
              </a:lnSpc>
            </a:pPr>
            <a:r>
              <a:rPr lang="en-US" altLang="zh-CN">
                <a:sym typeface="+mn-ea"/>
              </a:rPr>
              <a:t>3.</a:t>
            </a:r>
            <a:r>
              <a:rPr lang="zh-CN" altLang="en-US">
                <a:sym typeface="+mn-ea"/>
              </a:rPr>
              <a:t>与机械臂相关的视觉部分</a:t>
            </a:r>
            <a:endParaRPr lang="zh-CN" altLang="en-US">
              <a:sym typeface="+mn-ea"/>
            </a:endParaRPr>
          </a:p>
          <a:p>
            <a:pPr marL="285750" indent="-285750" fontAlgn="auto">
              <a:lnSpc>
                <a:spcPct val="125000"/>
              </a:lnSpc>
              <a:buFont typeface="Wingdings" panose="05000000000000000000" charset="0"/>
              <a:buChar char="Ø"/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项目实践</a:t>
            </a:r>
            <a:endParaRPr lang="en-US" altLang="zh-CN" b="1">
              <a:solidFill>
                <a:srgbClr val="FF0000"/>
              </a:solidFill>
              <a:sym typeface="+mn-ea"/>
            </a:endParaRPr>
          </a:p>
          <a:p>
            <a:pPr indent="493395" fontAlgn="auto">
              <a:lnSpc>
                <a:spcPct val="125000"/>
              </a:lnSpc>
            </a:pPr>
            <a:r>
              <a:rPr lang="en-US" altLang="zh-CN"/>
              <a:t>...</a:t>
            </a:r>
            <a:endParaRPr lang="zh-CN" altLang="en-US"/>
          </a:p>
          <a:p>
            <a:r>
              <a:rPr lang="en-US" altLang="zh-CN"/>
              <a:t>	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 bwMode="auto">
          <a:xfrm>
            <a:off x="-1" y="6570"/>
            <a:ext cx="7894322" cy="463603"/>
            <a:chOff x="0" y="492400"/>
            <a:chExt cx="3625388" cy="418495"/>
          </a:xfrm>
          <a:solidFill>
            <a:srgbClr val="015D9A"/>
          </a:solidFill>
        </p:grpSpPr>
        <p:sp>
          <p:nvSpPr>
            <p:cNvPr id="8" name="直角三角形 7"/>
            <p:cNvSpPr/>
            <p:nvPr/>
          </p:nvSpPr>
          <p:spPr>
            <a:xfrm>
              <a:off x="3346282" y="492400"/>
              <a:ext cx="279106" cy="41849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sz="1425" noProof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48" name="文本框 3"/>
            <p:cNvSpPr txBox="1">
              <a:spLocks noChangeArrowheads="1"/>
            </p:cNvSpPr>
            <p:nvPr/>
          </p:nvSpPr>
          <p:spPr bwMode="auto">
            <a:xfrm>
              <a:off x="0" y="494149"/>
              <a:ext cx="3346282" cy="41558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40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机器人方向</a:t>
              </a:r>
              <a:r>
                <a:rPr lang="zh-CN" altLang="en-US" sz="240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学习路线</a:t>
              </a:r>
              <a:endParaRPr lang="zh-CN" altLang="en-US" sz="240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27" name="图片 2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361" y="0"/>
            <a:ext cx="607758" cy="607758"/>
          </a:xfrm>
          <a:prstGeom prst="rect">
            <a:avLst/>
          </a:prstGeom>
        </p:spPr>
      </p:pic>
      <p:sp>
        <p:nvSpPr>
          <p:cNvPr id="30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730854" y="6410230"/>
            <a:ext cx="413145" cy="447769"/>
          </a:xfrm>
          <a:prstGeom prst="snip1Rect">
            <a:avLst/>
          </a:prstGeom>
          <a:solidFill>
            <a:srgbClr val="015D9A"/>
          </a:solidFill>
        </p:spPr>
        <p:txBody>
          <a:bodyPr/>
          <a:lstStyle/>
          <a:p>
            <a:pPr algn="ctr"/>
            <a:r>
              <a:rPr lang="en-US" altLang="zh-CN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-1" y="6410230"/>
            <a:ext cx="6033656" cy="447769"/>
          </a:xfrm>
          <a:prstGeom prst="rect">
            <a:avLst/>
          </a:prstGeom>
          <a:solidFill>
            <a:srgbClr val="015D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endParaRPr lang="en-US" altLang="zh-CN" sz="135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5455" y="944880"/>
            <a:ext cx="8427720" cy="5561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25000"/>
              </a:lnSpc>
              <a:buFont typeface="Wingdings" panose="05000000000000000000" charset="0"/>
              <a:buChar char="Ø"/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编程部分</a:t>
            </a:r>
            <a:endParaRPr lang="zh-CN" altLang="en-US" b="1"/>
          </a:p>
          <a:p>
            <a:pPr marL="285750" indent="-285750" fontAlgn="auto">
              <a:lnSpc>
                <a:spcPct val="125000"/>
              </a:lnSpc>
              <a:buFont typeface="Wingdings" panose="05000000000000000000" charset="0"/>
              <a:buChar char="l"/>
            </a:pPr>
            <a:r>
              <a:rPr lang="en-US" altLang="zh-CN" b="1">
                <a:sym typeface="+mn-ea"/>
              </a:rPr>
              <a:t>1.python</a:t>
            </a:r>
            <a:endParaRPr lang="en-US" altLang="zh-CN" b="1">
              <a:sym typeface="+mn-ea"/>
            </a:endParaRPr>
          </a:p>
          <a:p>
            <a:pPr marL="285750" indent="-285750" fontAlgn="auto">
              <a:lnSpc>
                <a:spcPct val="125000"/>
              </a:lnSpc>
              <a:buFont typeface="Wingdings" panose="05000000000000000000" charset="0"/>
              <a:buChar char="l"/>
            </a:pPr>
            <a:r>
              <a:rPr lang="en-US" altLang="zh-CN" b="1">
                <a:sym typeface="+mn-ea"/>
              </a:rPr>
              <a:t>2.c++ </a:t>
            </a:r>
            <a:r>
              <a:rPr lang="zh-CN" altLang="en-US" b="1">
                <a:sym typeface="+mn-ea"/>
              </a:rPr>
              <a:t>、</a:t>
            </a:r>
            <a:r>
              <a:rPr lang="en-US" altLang="zh-CN" b="1">
                <a:sym typeface="+mn-ea"/>
              </a:rPr>
              <a:t>matlab</a:t>
            </a:r>
            <a:endParaRPr lang="en-US" altLang="zh-CN" b="1">
              <a:sym typeface="+mn-ea"/>
            </a:endParaRPr>
          </a:p>
          <a:p>
            <a:pPr indent="493395" fontAlgn="auto">
              <a:lnSpc>
                <a:spcPct val="125000"/>
              </a:lnSpc>
            </a:pPr>
            <a:r>
              <a:rPr lang="zh-CN" altLang="en-US">
                <a:solidFill>
                  <a:srgbClr val="FF0000"/>
                </a:solidFill>
                <a:sym typeface="+mn-ea"/>
              </a:rPr>
              <a:t>黑马程序员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 https://www.bilibili.com/video/BV1et411b73Z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强推</a:t>
            </a:r>
            <a:endParaRPr lang="en-US" altLang="zh-CN">
              <a:solidFill>
                <a:srgbClr val="FF0000"/>
              </a:solidFill>
              <a:sym typeface="+mn-ea"/>
            </a:endParaRPr>
          </a:p>
          <a:p>
            <a:pPr indent="493395" fontAlgn="auto">
              <a:lnSpc>
                <a:spcPct val="125000"/>
              </a:lnSpc>
            </a:pPr>
            <a:r>
              <a:rPr lang="zh-CN" altLang="en-US">
                <a:sym typeface="+mn-ea"/>
              </a:rPr>
              <a:t>数据结构</a:t>
            </a:r>
            <a:r>
              <a:rPr lang="en-US" altLang="zh-CN">
                <a:sym typeface="+mn-ea"/>
              </a:rPr>
              <a:t> https://www.bilibili.com/video/BV1nJ411V7bd</a:t>
            </a:r>
            <a:endParaRPr lang="en-US" altLang="zh-CN">
              <a:sym typeface="+mn-ea"/>
            </a:endParaRPr>
          </a:p>
          <a:p>
            <a:pPr marL="285750" indent="-285750" fontAlgn="auto">
              <a:lnSpc>
                <a:spcPct val="125000"/>
              </a:lnSpc>
              <a:buFont typeface="Wingdings" panose="05000000000000000000" charset="0"/>
              <a:buChar char="l"/>
            </a:pPr>
            <a:r>
              <a:rPr lang="en-US" altLang="zh-CN" b="1">
                <a:sym typeface="+mn-ea"/>
              </a:rPr>
              <a:t>3.ROS</a:t>
            </a:r>
            <a:r>
              <a:rPr lang="zh-CN" altLang="en-US" b="1">
                <a:sym typeface="+mn-ea"/>
              </a:rPr>
              <a:t>机器人操作系统</a:t>
            </a:r>
            <a:endParaRPr lang="zh-CN" altLang="en-US" b="1">
              <a:sym typeface="+mn-ea"/>
            </a:endParaRPr>
          </a:p>
          <a:p>
            <a:pPr indent="493395" fontAlgn="auto">
              <a:lnSpc>
                <a:spcPct val="125000"/>
              </a:lnSpc>
            </a:pPr>
            <a:r>
              <a:rPr lang="zh-CN" altLang="en-US">
                <a:sym typeface="+mn-ea"/>
              </a:rPr>
              <a:t>《</a:t>
            </a:r>
            <a:r>
              <a:rPr lang="en-US" altLang="zh-CN">
                <a:sym typeface="+mn-ea"/>
              </a:rPr>
              <a:t>ROS</a:t>
            </a:r>
            <a:r>
              <a:rPr lang="zh-CN" altLang="en-US">
                <a:sym typeface="+mn-ea"/>
              </a:rPr>
              <a:t>机器人开发实践》</a:t>
            </a:r>
            <a:r>
              <a:rPr lang="zh-CN" altLang="en-US">
                <a:sym typeface="+mn-ea"/>
              </a:rPr>
              <a:t>胡春旭</a:t>
            </a:r>
            <a:endParaRPr lang="zh-CN" altLang="en-US">
              <a:sym typeface="+mn-ea"/>
            </a:endParaRPr>
          </a:p>
          <a:p>
            <a:pPr indent="493395" fontAlgn="auto">
              <a:lnSpc>
                <a:spcPct val="125000"/>
              </a:lnSpc>
            </a:pPr>
            <a:r>
              <a:rPr lang="zh-CN" altLang="en-US">
                <a:sym typeface="+mn-ea"/>
              </a:rPr>
              <a:t>古月学院</a:t>
            </a:r>
            <a:endParaRPr lang="zh-CN" altLang="en-US">
              <a:sym typeface="+mn-ea"/>
            </a:endParaRPr>
          </a:p>
          <a:p>
            <a:pPr indent="493395" fontAlgn="auto">
              <a:lnSpc>
                <a:spcPct val="125000"/>
              </a:lnSpc>
            </a:pPr>
            <a:r>
              <a:rPr lang="zh-CN" altLang="en-US">
                <a:sym typeface="+mn-ea"/>
              </a:rPr>
              <a:t>古月居</a:t>
            </a:r>
            <a:r>
              <a:rPr lang="en-US" altLang="zh-CN">
                <a:sym typeface="+mn-ea"/>
              </a:rPr>
              <a:t>21</a:t>
            </a:r>
            <a:r>
              <a:rPr lang="zh-CN" altLang="en-US">
                <a:sym typeface="+mn-ea"/>
              </a:rPr>
              <a:t>讲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https://www.bilibili.com/video/BV1zt411G7Vn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归纳性</a:t>
            </a:r>
            <a:r>
              <a:rPr lang="zh-CN" altLang="en-US">
                <a:sym typeface="+mn-ea"/>
              </a:rPr>
              <a:t>较强</a:t>
            </a:r>
            <a:endParaRPr lang="zh-CN" altLang="en-US">
              <a:sym typeface="+mn-ea"/>
            </a:endParaRPr>
          </a:p>
          <a:p>
            <a:pPr indent="493395" fontAlgn="auto">
              <a:lnSpc>
                <a:spcPct val="125000"/>
              </a:lnSpc>
            </a:pPr>
            <a:r>
              <a:rPr lang="en-US" altLang="zh-CN">
                <a:solidFill>
                  <a:srgbClr val="FF0000"/>
                </a:solidFill>
                <a:sym typeface="+mn-ea"/>
              </a:rPr>
              <a:t>ROS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教程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https://www.bilibili.com/video/BV1Ci4y1L7ZZ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基础、强推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pPr indent="493395" fontAlgn="auto">
              <a:lnSpc>
                <a:spcPct val="125000"/>
              </a:lnSpc>
            </a:pPr>
            <a:r>
              <a:rPr lang="zh-CN" altLang="en-US">
                <a:sym typeface="+mn-ea"/>
              </a:rPr>
              <a:t>深蓝学院</a:t>
            </a:r>
            <a:r>
              <a:rPr lang="en-US" altLang="zh-CN">
                <a:sym typeface="+mn-ea"/>
              </a:rPr>
              <a:t> moveit </a:t>
            </a:r>
            <a:r>
              <a:rPr lang="zh-CN" altLang="en-US">
                <a:sym typeface="+mn-ea"/>
              </a:rPr>
              <a:t>关注</a:t>
            </a:r>
            <a:r>
              <a:rPr lang="en-US" altLang="zh-CN">
                <a:sym typeface="+mn-ea"/>
              </a:rPr>
              <a:t>+</a:t>
            </a:r>
            <a:r>
              <a:rPr lang="zh-CN" altLang="en-US">
                <a:sym typeface="+mn-ea"/>
              </a:rPr>
              <a:t>私聊</a:t>
            </a:r>
            <a:endParaRPr lang="zh-CN" altLang="en-US">
              <a:sym typeface="+mn-ea"/>
            </a:endParaRPr>
          </a:p>
          <a:p>
            <a:pPr marL="285750" indent="-285750" fontAlgn="auto">
              <a:lnSpc>
                <a:spcPct val="125000"/>
              </a:lnSpc>
              <a:buFont typeface="Wingdings" panose="05000000000000000000" charset="0"/>
              <a:buChar char="l"/>
            </a:pPr>
            <a:r>
              <a:rPr lang="en-US" altLang="zh-CN" b="1">
                <a:sym typeface="+mn-ea"/>
              </a:rPr>
              <a:t>4.</a:t>
            </a:r>
            <a:r>
              <a:rPr lang="zh-CN" altLang="en-US" b="1">
                <a:sym typeface="+mn-ea"/>
              </a:rPr>
              <a:t>其他</a:t>
            </a:r>
            <a:r>
              <a:rPr lang="zh-CN" altLang="en-US">
                <a:sym typeface="+mn-ea"/>
              </a:rPr>
              <a:t>：</a:t>
            </a:r>
            <a:r>
              <a:rPr lang="zh-CN" altLang="en-US">
                <a:sym typeface="+mn-ea"/>
              </a:rPr>
              <a:t>其他：</a:t>
            </a:r>
            <a:r>
              <a:rPr lang="en-US" altLang="zh-CN">
                <a:sym typeface="+mn-ea"/>
              </a:rPr>
              <a:t>linux</a:t>
            </a:r>
            <a:r>
              <a:rPr lang="zh-CN" altLang="en-US">
                <a:sym typeface="+mn-ea"/>
              </a:rPr>
              <a:t>基础命令、</a:t>
            </a:r>
            <a:r>
              <a:rPr lang="en-US" altLang="zh-CN">
                <a:sym typeface="+mn-ea"/>
              </a:rPr>
              <a:t>anaconda</a:t>
            </a:r>
            <a:r>
              <a:rPr lang="zh-CN" altLang="en-US">
                <a:sym typeface="+mn-ea"/>
              </a:rPr>
              <a:t>基础、仿真软件</a:t>
            </a:r>
            <a:r>
              <a:rPr lang="en-US" altLang="zh-CN">
                <a:sym typeface="+mn-ea"/>
              </a:rPr>
              <a:t>VREP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Gazebo</a:t>
            </a:r>
            <a:r>
              <a:rPr lang="zh-CN" altLang="en-US">
                <a:sym typeface="+mn-ea"/>
              </a:rPr>
              <a:t>、PyBullet</a:t>
            </a:r>
            <a:r>
              <a:rPr lang="en-US" altLang="zh-CN">
                <a:sym typeface="+mn-ea"/>
              </a:rPr>
              <a:t>...</a:t>
            </a:r>
            <a:endParaRPr lang="zh-CN" altLang="en-US">
              <a:sym typeface="+mn-ea"/>
            </a:endParaRPr>
          </a:p>
          <a:p>
            <a:pPr indent="493395" fontAlgn="auto">
              <a:lnSpc>
                <a:spcPct val="125000"/>
              </a:lnSpc>
            </a:pPr>
            <a:r>
              <a:rPr lang="zh-CN" altLang="en-US">
                <a:sym typeface="+mn-ea"/>
              </a:rPr>
              <a:t>平时</a:t>
            </a:r>
            <a:r>
              <a:rPr lang="zh-CN" altLang="en-US">
                <a:sym typeface="+mn-ea"/>
              </a:rPr>
              <a:t>的积累</a:t>
            </a:r>
            <a:endParaRPr lang="en-US" altLang="zh-CN">
              <a:sym typeface="+mn-ea"/>
            </a:endParaRPr>
          </a:p>
          <a:p>
            <a:pPr indent="493395" fontAlgn="auto">
              <a:lnSpc>
                <a:spcPct val="125000"/>
              </a:lnSpc>
            </a:pPr>
            <a:endParaRPr lang="zh-CN" altLang="en-US"/>
          </a:p>
          <a:p>
            <a:r>
              <a:rPr lang="en-US" altLang="zh-CN"/>
              <a:t>	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080" y="785495"/>
            <a:ext cx="3826510" cy="8788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815" y="5241290"/>
            <a:ext cx="4050665" cy="9620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 bwMode="auto">
          <a:xfrm>
            <a:off x="-1" y="6570"/>
            <a:ext cx="7894322" cy="463603"/>
            <a:chOff x="0" y="492400"/>
            <a:chExt cx="3625388" cy="418495"/>
          </a:xfrm>
          <a:solidFill>
            <a:srgbClr val="015D9A"/>
          </a:solidFill>
        </p:grpSpPr>
        <p:sp>
          <p:nvSpPr>
            <p:cNvPr id="8" name="直角三角形 7"/>
            <p:cNvSpPr/>
            <p:nvPr/>
          </p:nvSpPr>
          <p:spPr>
            <a:xfrm>
              <a:off x="3346282" y="492400"/>
              <a:ext cx="279106" cy="41849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sz="1425" noProof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48" name="文本框 3"/>
            <p:cNvSpPr txBox="1">
              <a:spLocks noChangeArrowheads="1"/>
            </p:cNvSpPr>
            <p:nvPr/>
          </p:nvSpPr>
          <p:spPr bwMode="auto">
            <a:xfrm>
              <a:off x="0" y="494149"/>
              <a:ext cx="3346282" cy="41558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40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ea"/>
                </a:rPr>
                <a:t>机器人方向学习路线</a:t>
              </a:r>
              <a:endParaRPr lang="zh-CN" altLang="en-US" sz="240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27" name="图片 2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361" y="0"/>
            <a:ext cx="607758" cy="607758"/>
          </a:xfrm>
          <a:prstGeom prst="rect">
            <a:avLst/>
          </a:prstGeom>
        </p:spPr>
      </p:pic>
      <p:sp>
        <p:nvSpPr>
          <p:cNvPr id="30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730854" y="6410230"/>
            <a:ext cx="413145" cy="447769"/>
          </a:xfrm>
          <a:prstGeom prst="snip1Rect">
            <a:avLst/>
          </a:prstGeom>
          <a:solidFill>
            <a:srgbClr val="015D9A"/>
          </a:solidFill>
        </p:spPr>
        <p:txBody>
          <a:bodyPr/>
          <a:lstStyle/>
          <a:p>
            <a:pPr algn="ctr"/>
            <a:r>
              <a:rPr lang="en-US" altLang="zh-CN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-1" y="6410230"/>
            <a:ext cx="6033656" cy="447769"/>
          </a:xfrm>
          <a:prstGeom prst="rect">
            <a:avLst/>
          </a:prstGeom>
          <a:solidFill>
            <a:srgbClr val="015D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r>
              <a:rPr lang="en-US" altLang="zh-CN" sz="1350">
                <a:sym typeface="+mn-ea"/>
              </a:rPr>
              <a:t>https://blog.csdn.net/sinat_38887014/article/details/108165262</a:t>
            </a:r>
            <a:endParaRPr lang="en-US" altLang="zh-CN" sz="135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3235" y="607695"/>
            <a:ext cx="8247380" cy="5869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25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理论部分</a:t>
            </a:r>
            <a:endParaRPr lang="zh-CN" altLang="en-US" b="1">
              <a:solidFill>
                <a:srgbClr val="FF0000"/>
              </a:solidFill>
            </a:endParaRPr>
          </a:p>
          <a:p>
            <a:pPr marL="285750" indent="-285750" fontAlgn="auto">
              <a:lnSpc>
                <a:spcPct val="125000"/>
              </a:lnSpc>
              <a:buFont typeface="Wingdings" panose="05000000000000000000" charset="0"/>
              <a:buChar char="l"/>
            </a:pPr>
            <a:r>
              <a:rPr lang="en-US" altLang="zh-CN" b="1">
                <a:sym typeface="+mn-ea"/>
              </a:rPr>
              <a:t>1.</a:t>
            </a:r>
            <a:r>
              <a:rPr lang="zh-CN" altLang="en-US" b="1">
                <a:sym typeface="+mn-ea"/>
              </a:rPr>
              <a:t>机器人学知识</a:t>
            </a:r>
            <a:r>
              <a:rPr lang="en-US" altLang="zh-CN">
                <a:sym typeface="+mn-ea"/>
              </a:rPr>
              <a:t> -- </a:t>
            </a:r>
            <a:r>
              <a:rPr lang="zh-CN" altLang="en-US">
                <a:sym typeface="+mn-ea"/>
              </a:rPr>
              <a:t>位姿表示、正逆运动学、轨迹规划、</a:t>
            </a:r>
            <a:r>
              <a:rPr lang="zh-CN" altLang="en-US">
                <a:sym typeface="+mn-ea"/>
              </a:rPr>
              <a:t>路径规划</a:t>
            </a:r>
            <a:endParaRPr lang="zh-CN" altLang="en-US">
              <a:sym typeface="+mn-ea"/>
            </a:endParaRPr>
          </a:p>
          <a:p>
            <a:pPr indent="493395" fontAlgn="auto">
              <a:lnSpc>
                <a:spcPct val="125000"/>
              </a:lnSpc>
            </a:pPr>
            <a:r>
              <a:rPr lang="en-US" altLang="zh-CN" sz="1600">
                <a:sym typeface="+mn-ea"/>
              </a:rPr>
              <a:t>	</a:t>
            </a:r>
            <a:r>
              <a:rPr lang="zh-CN" altLang="en-US" sz="1600">
                <a:sym typeface="+mn-ea"/>
              </a:rPr>
              <a:t>《</a:t>
            </a:r>
            <a:r>
              <a:rPr lang="en-US" altLang="zh-CN" sz="1600">
                <a:sym typeface="+mn-ea"/>
              </a:rPr>
              <a:t>机器人学导论》</a:t>
            </a:r>
            <a:r>
              <a:rPr lang="en-US" altLang="zh-CN" sz="1600">
                <a:sym typeface="+mn-ea"/>
              </a:rPr>
              <a:t>John J. Craig  </a:t>
            </a:r>
            <a:r>
              <a:rPr lang="zh-CN" altLang="en-US" sz="1600">
                <a:sym typeface="+mn-ea"/>
              </a:rPr>
              <a:t>经典书籍</a:t>
            </a:r>
            <a:endParaRPr lang="en-US" altLang="zh-CN" sz="1600">
              <a:sym typeface="+mn-ea"/>
            </a:endParaRPr>
          </a:p>
          <a:p>
            <a:pPr indent="493395" fontAlgn="auto">
              <a:lnSpc>
                <a:spcPct val="125000"/>
              </a:lnSpc>
            </a:pPr>
            <a:r>
              <a:rPr lang="en-US" altLang="zh-CN" sz="1600">
                <a:sym typeface="+mn-ea"/>
              </a:rPr>
              <a:t>	《机器人学、机器视觉与控制――MATLAB算法基础》Peter </a:t>
            </a:r>
            <a:r>
              <a:rPr lang="en-US" altLang="zh-CN" sz="1600">
                <a:sym typeface="+mn-ea"/>
              </a:rPr>
              <a:t>Corke </a:t>
            </a:r>
            <a:endParaRPr lang="en-US" altLang="zh-CN" sz="1600">
              <a:sym typeface="+mn-ea"/>
            </a:endParaRPr>
          </a:p>
          <a:p>
            <a:pPr indent="493395" fontAlgn="auto">
              <a:lnSpc>
                <a:spcPct val="125000"/>
              </a:lnSpc>
            </a:pPr>
            <a:r>
              <a:rPr lang="en-US" altLang="zh-CN" sz="1600">
                <a:sym typeface="+mn-ea"/>
              </a:rPr>
              <a:t>	《现代机器人学》Kevin M.Lynch  </a:t>
            </a:r>
            <a:r>
              <a:rPr lang="zh-CN" altLang="en-US" sz="1600">
                <a:sym typeface="+mn-ea"/>
              </a:rPr>
              <a:t>进阶</a:t>
            </a:r>
            <a:r>
              <a:rPr lang="zh-CN" altLang="en-US" sz="1600">
                <a:sym typeface="+mn-ea"/>
              </a:rPr>
              <a:t>书籍</a:t>
            </a:r>
            <a:endParaRPr lang="zh-CN" altLang="en-US" sz="1600">
              <a:sym typeface="+mn-ea"/>
            </a:endParaRPr>
          </a:p>
          <a:p>
            <a:pPr indent="493395" fontAlgn="auto">
              <a:lnSpc>
                <a:spcPct val="125000"/>
              </a:lnSpc>
            </a:pPr>
            <a:r>
              <a:rPr lang="en-US" altLang="zh-CN" sz="1600">
                <a:sym typeface="+mn-ea"/>
              </a:rPr>
              <a:t>	</a:t>
            </a:r>
            <a:r>
              <a:rPr lang="zh-CN" altLang="en-US" sz="1600">
                <a:sym typeface="+mn-ea"/>
              </a:rPr>
              <a:t>台大运动学</a:t>
            </a:r>
            <a:r>
              <a:rPr lang="en-US" altLang="zh-CN" sz="1600">
                <a:sym typeface="+mn-ea"/>
              </a:rPr>
              <a:t> https://www.bilibili.com/video/BV1v4411H7ez</a:t>
            </a:r>
            <a:endParaRPr lang="en-US" altLang="zh-CN" sz="1600">
              <a:sym typeface="+mn-ea"/>
            </a:endParaRPr>
          </a:p>
          <a:p>
            <a:pPr indent="493395" fontAlgn="auto">
              <a:lnSpc>
                <a:spcPct val="125000"/>
              </a:lnSpc>
            </a:pPr>
            <a:r>
              <a:rPr lang="en-US" altLang="zh-CN" sz="1600">
                <a:sym typeface="+mn-ea"/>
              </a:rPr>
              <a:t>	</a:t>
            </a:r>
            <a:r>
              <a:rPr lang="zh-CN" altLang="en-US" sz="1600">
                <a:solidFill>
                  <a:srgbClr val="FF0000"/>
                </a:solidFill>
                <a:sym typeface="+mn-ea"/>
              </a:rPr>
              <a:t>华科机器人学</a:t>
            </a:r>
            <a:r>
              <a:rPr lang="en-US" altLang="zh-CN" sz="1600">
                <a:solidFill>
                  <a:srgbClr val="FF0000"/>
                </a:solidFill>
                <a:sym typeface="+mn-ea"/>
              </a:rPr>
              <a:t> https://www.bilibili.com/video/BV1x3411z7jQ  </a:t>
            </a:r>
            <a:r>
              <a:rPr lang="zh-CN" altLang="en-US" sz="1600">
                <a:solidFill>
                  <a:srgbClr val="FF0000"/>
                </a:solidFill>
                <a:sym typeface="+mn-ea"/>
              </a:rPr>
              <a:t>强推</a:t>
            </a:r>
            <a:endParaRPr lang="en-US" altLang="zh-CN" sz="1600">
              <a:sym typeface="+mn-ea"/>
            </a:endParaRPr>
          </a:p>
          <a:p>
            <a:pPr indent="493395" fontAlgn="auto">
              <a:lnSpc>
                <a:spcPct val="125000"/>
              </a:lnSpc>
            </a:pPr>
            <a:r>
              <a:rPr lang="en-US" altLang="zh-CN" sz="1600">
                <a:sym typeface="+mn-ea"/>
              </a:rPr>
              <a:t>	</a:t>
            </a:r>
            <a:r>
              <a:rPr lang="zh-CN" altLang="en-US" sz="1600">
                <a:sym typeface="+mn-ea"/>
              </a:rPr>
              <a:t>路径规划</a:t>
            </a:r>
            <a:r>
              <a:rPr lang="en-US" altLang="zh-CN" sz="1600">
                <a:sym typeface="+mn-ea"/>
              </a:rPr>
              <a:t> https://www.bilibili.com/video/BV1yT4y1T7Eb</a:t>
            </a:r>
            <a:endParaRPr lang="en-US" altLang="zh-CN" sz="1600">
              <a:sym typeface="+mn-ea"/>
            </a:endParaRPr>
          </a:p>
          <a:p>
            <a:pPr marL="285750" indent="-285750" fontAlgn="auto">
              <a:lnSpc>
                <a:spcPct val="125000"/>
              </a:lnSpc>
              <a:buFont typeface="Wingdings" panose="05000000000000000000" charset="0"/>
              <a:buChar char="l"/>
            </a:pPr>
            <a:r>
              <a:rPr lang="en-US" altLang="zh-CN" b="1">
                <a:sym typeface="+mn-ea"/>
              </a:rPr>
              <a:t>2.</a:t>
            </a:r>
            <a:r>
              <a:rPr lang="zh-CN" altLang="en-US" b="1">
                <a:sym typeface="+mn-ea"/>
              </a:rPr>
              <a:t>深度学习</a:t>
            </a:r>
            <a:r>
              <a:rPr lang="en-US" altLang="zh-CN" b="1">
                <a:sym typeface="+mn-ea"/>
              </a:rPr>
              <a:t> </a:t>
            </a:r>
            <a:endParaRPr lang="zh-CN" altLang="en-US" b="1">
              <a:sym typeface="+mn-ea"/>
            </a:endParaRPr>
          </a:p>
          <a:p>
            <a:pPr indent="493395" fontAlgn="auto">
              <a:lnSpc>
                <a:spcPct val="125000"/>
              </a:lnSpc>
            </a:pPr>
            <a:r>
              <a:rPr lang="en-US" altLang="zh-CN">
                <a:sym typeface="+mn-ea"/>
              </a:rPr>
              <a:t>	</a:t>
            </a:r>
            <a:r>
              <a:rPr lang="zh-CN" altLang="en-US" sz="1600">
                <a:sym typeface="+mn-ea"/>
              </a:rPr>
              <a:t>吴恩达深度学习第一、二、五课</a:t>
            </a:r>
            <a:r>
              <a:rPr lang="en-US" altLang="zh-CN" sz="1600">
                <a:sym typeface="+mn-ea"/>
              </a:rPr>
              <a:t>  </a:t>
            </a:r>
            <a:r>
              <a:rPr lang="zh-CN" altLang="en-US" sz="1600">
                <a:sym typeface="+mn-ea"/>
              </a:rPr>
              <a:t>入门、</a:t>
            </a:r>
            <a:r>
              <a:rPr lang="zh-CN" altLang="en-US" sz="1600">
                <a:sym typeface="+mn-ea"/>
              </a:rPr>
              <a:t>启蒙</a:t>
            </a:r>
            <a:endParaRPr lang="zh-CN" altLang="en-US" sz="1600">
              <a:sym typeface="+mn-ea"/>
            </a:endParaRPr>
          </a:p>
          <a:p>
            <a:pPr indent="493395" fontAlgn="auto">
              <a:lnSpc>
                <a:spcPct val="125000"/>
              </a:lnSpc>
            </a:pPr>
            <a:r>
              <a:rPr lang="en-US" altLang="zh-CN" sz="1600">
                <a:sym typeface="+mn-ea"/>
              </a:rPr>
              <a:t>	</a:t>
            </a:r>
            <a:r>
              <a:rPr lang="zh-CN" altLang="en-US" sz="1600">
                <a:sym typeface="+mn-ea"/>
              </a:rPr>
              <a:t>https://www.bilibili.com/video/BV164411m79z</a:t>
            </a:r>
            <a:endParaRPr lang="zh-CN" altLang="en-US" sz="1600">
              <a:sym typeface="+mn-ea"/>
            </a:endParaRPr>
          </a:p>
          <a:p>
            <a:pPr indent="493395" fontAlgn="auto">
              <a:lnSpc>
                <a:spcPct val="125000"/>
              </a:lnSpc>
            </a:pPr>
            <a:r>
              <a:rPr lang="en-US" altLang="zh-CN" sz="1600">
                <a:sym typeface="+mn-ea"/>
              </a:rPr>
              <a:t>	torch</a:t>
            </a:r>
            <a:r>
              <a:rPr lang="zh-CN" altLang="en-US" sz="1600">
                <a:sym typeface="+mn-ea"/>
              </a:rPr>
              <a:t>教程</a:t>
            </a:r>
            <a:r>
              <a:rPr lang="en-US" altLang="zh-CN" sz="1600">
                <a:sym typeface="+mn-ea"/>
              </a:rPr>
              <a:t> torch https://www.bilibili.com/video/BV1s3411F7c5</a:t>
            </a:r>
            <a:endParaRPr lang="zh-CN" altLang="en-US" sz="1600">
              <a:sym typeface="+mn-ea"/>
            </a:endParaRPr>
          </a:p>
          <a:p>
            <a:pPr marL="285750" indent="-285750" fontAlgn="auto">
              <a:lnSpc>
                <a:spcPct val="125000"/>
              </a:lnSpc>
              <a:buFont typeface="Wingdings" panose="05000000000000000000" charset="0"/>
              <a:buChar char="l"/>
            </a:pPr>
            <a:r>
              <a:rPr lang="en-US" altLang="zh-CN" sz="1800" b="1">
                <a:sym typeface="+mn-ea"/>
              </a:rPr>
              <a:t>3.深度强化学习</a:t>
            </a:r>
            <a:endParaRPr lang="en-US" altLang="zh-CN" sz="1800" b="1">
              <a:sym typeface="+mn-ea"/>
            </a:endParaRPr>
          </a:p>
          <a:p>
            <a:pPr indent="493395" fontAlgn="auto">
              <a:lnSpc>
                <a:spcPct val="125000"/>
              </a:lnSpc>
            </a:pPr>
            <a:r>
              <a:rPr lang="en-US" altLang="zh-CN" sz="1600">
                <a:sym typeface="+mn-ea"/>
              </a:rPr>
              <a:t>	</a:t>
            </a:r>
            <a:r>
              <a:rPr lang="zh-CN" altLang="en-US" sz="1600">
                <a:sym typeface="+mn-ea"/>
              </a:rPr>
              <a:t>莫烦</a:t>
            </a:r>
            <a:r>
              <a:rPr lang="en-US" altLang="zh-CN" sz="1600">
                <a:sym typeface="+mn-ea"/>
              </a:rPr>
              <a:t> https://www.bilibili.com/video/BV13W411Y75P</a:t>
            </a:r>
            <a:endParaRPr lang="en-US" altLang="zh-CN" sz="1600">
              <a:sym typeface="+mn-ea"/>
            </a:endParaRPr>
          </a:p>
          <a:p>
            <a:pPr indent="493395" fontAlgn="auto">
              <a:lnSpc>
                <a:spcPct val="125000"/>
              </a:lnSpc>
            </a:pPr>
            <a:r>
              <a:rPr lang="en-US" altLang="zh-CN" sz="1600">
                <a:sym typeface="+mn-ea"/>
              </a:rPr>
              <a:t>	</a:t>
            </a:r>
            <a:r>
              <a:rPr lang="zh-CN" altLang="en-US" sz="1600">
                <a:sym typeface="+mn-ea"/>
              </a:rPr>
              <a:t>深度强化学习教程</a:t>
            </a:r>
            <a:r>
              <a:rPr lang="en-US" altLang="zh-CN" sz="1600">
                <a:sym typeface="+mn-ea"/>
              </a:rPr>
              <a:t>https://www.bilibili.com/video/BV1rv41167yx </a:t>
            </a:r>
            <a:r>
              <a:rPr lang="zh-CN" altLang="en-US" sz="1600">
                <a:sym typeface="+mn-ea"/>
              </a:rPr>
              <a:t>推荐</a:t>
            </a:r>
            <a:endParaRPr lang="en-US" altLang="zh-CN" sz="1600">
              <a:sym typeface="+mn-ea"/>
            </a:endParaRPr>
          </a:p>
          <a:p>
            <a:pPr marL="285750" indent="-285750" fontAlgn="auto">
              <a:lnSpc>
                <a:spcPct val="125000"/>
              </a:lnSpc>
              <a:buFont typeface="Wingdings" panose="05000000000000000000" charset="0"/>
              <a:buChar char="l"/>
            </a:pPr>
            <a:r>
              <a:rPr lang="en-US" altLang="zh-CN" b="1">
                <a:sym typeface="+mn-ea"/>
              </a:rPr>
              <a:t>4.与</a:t>
            </a:r>
            <a:r>
              <a:rPr lang="en-US" altLang="zh-CN" b="1">
                <a:sym typeface="+mn-ea"/>
              </a:rPr>
              <a:t>机械臂相关的视觉部分</a:t>
            </a:r>
            <a:endParaRPr lang="zh-CN" altLang="en-US">
              <a:sym typeface="+mn-ea"/>
            </a:endParaRPr>
          </a:p>
          <a:p>
            <a:pPr indent="493395" algn="l" fontAlgn="auto">
              <a:lnSpc>
                <a:spcPct val="125000"/>
              </a:lnSpc>
              <a:buClrTx/>
              <a:buSzTx/>
              <a:buNone/>
            </a:pPr>
            <a:r>
              <a:rPr lang="en-US" altLang="zh-CN">
                <a:sym typeface="+mn-ea"/>
              </a:rPr>
              <a:t>	</a:t>
            </a:r>
            <a:r>
              <a:rPr lang="en-US" altLang="zh-CN" sz="1600">
                <a:sym typeface="+mn-ea"/>
              </a:rPr>
              <a:t>理论部分深蓝学院有，我</a:t>
            </a:r>
            <a:r>
              <a:rPr lang="zh-CN" altLang="en-US" sz="1600">
                <a:sym typeface="+mn-ea"/>
              </a:rPr>
              <a:t>专门出一期视频</a:t>
            </a:r>
            <a:endParaRPr lang="en-US" altLang="zh-CN" sz="1600">
              <a:sym typeface="+mn-ea"/>
            </a:endParaRPr>
          </a:p>
          <a:p>
            <a:r>
              <a:rPr lang="en-US" altLang="zh-CN"/>
              <a:t>	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935" y="5453380"/>
            <a:ext cx="3281680" cy="8966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790" y="2966085"/>
            <a:ext cx="2499995" cy="116459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 bwMode="auto">
          <a:xfrm>
            <a:off x="-1" y="6570"/>
            <a:ext cx="7894322" cy="463603"/>
            <a:chOff x="0" y="492400"/>
            <a:chExt cx="3625388" cy="418495"/>
          </a:xfrm>
          <a:solidFill>
            <a:srgbClr val="015D9A"/>
          </a:solidFill>
        </p:grpSpPr>
        <p:sp>
          <p:nvSpPr>
            <p:cNvPr id="8" name="直角三角形 7"/>
            <p:cNvSpPr/>
            <p:nvPr/>
          </p:nvSpPr>
          <p:spPr>
            <a:xfrm>
              <a:off x="3346282" y="492400"/>
              <a:ext cx="279106" cy="41849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sz="1425" noProof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48" name="文本框 3"/>
            <p:cNvSpPr txBox="1">
              <a:spLocks noChangeArrowheads="1"/>
            </p:cNvSpPr>
            <p:nvPr/>
          </p:nvSpPr>
          <p:spPr bwMode="auto">
            <a:xfrm>
              <a:off x="0" y="494149"/>
              <a:ext cx="3346282" cy="41558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40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ea"/>
                </a:rPr>
                <a:t>机器人方向学习路线</a:t>
              </a:r>
              <a:endParaRPr lang="zh-CN" altLang="en-US" sz="240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27" name="图片 2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361" y="0"/>
            <a:ext cx="607758" cy="607758"/>
          </a:xfrm>
          <a:prstGeom prst="rect">
            <a:avLst/>
          </a:prstGeom>
        </p:spPr>
      </p:pic>
      <p:sp>
        <p:nvSpPr>
          <p:cNvPr id="30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730854" y="6410230"/>
            <a:ext cx="413145" cy="447769"/>
          </a:xfrm>
          <a:prstGeom prst="snip1Rect">
            <a:avLst/>
          </a:prstGeom>
          <a:solidFill>
            <a:srgbClr val="015D9A"/>
          </a:solidFill>
        </p:spPr>
        <p:txBody>
          <a:bodyPr/>
          <a:lstStyle/>
          <a:p>
            <a:pPr algn="ctr"/>
            <a:r>
              <a:rPr lang="en-US" altLang="zh-CN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-1" y="6410230"/>
            <a:ext cx="6033656" cy="447769"/>
          </a:xfrm>
          <a:prstGeom prst="rect">
            <a:avLst/>
          </a:prstGeom>
          <a:solidFill>
            <a:srgbClr val="015D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endParaRPr lang="en-US" altLang="zh-CN" sz="135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3235" y="607695"/>
            <a:ext cx="824738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25000"/>
              </a:lnSpc>
              <a:buFont typeface="Wingdings" panose="05000000000000000000" charset="0"/>
              <a:buChar char="Ø"/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项目部分</a:t>
            </a:r>
            <a:endParaRPr lang="zh-CN" altLang="en-US" b="1">
              <a:solidFill>
                <a:srgbClr val="FF0000"/>
              </a:solidFill>
            </a:endParaRPr>
          </a:p>
          <a:p>
            <a:pPr marL="285750" indent="-285750" fontAlgn="auto">
              <a:lnSpc>
                <a:spcPct val="125000"/>
              </a:lnSpc>
              <a:buFont typeface="Wingdings" panose="05000000000000000000" charset="0"/>
              <a:buChar char="l"/>
            </a:pPr>
            <a:r>
              <a:rPr lang="en-US" altLang="zh-CN">
                <a:sym typeface="+mn-ea"/>
              </a:rPr>
              <a:t>1.</a:t>
            </a:r>
            <a:r>
              <a:rPr lang="zh-CN" altLang="en-US">
                <a:sym typeface="+mn-ea"/>
              </a:rPr>
              <a:t>深蓝学院</a:t>
            </a:r>
            <a:r>
              <a:rPr lang="en-US" altLang="zh-CN">
                <a:sym typeface="+mn-ea"/>
              </a:rPr>
              <a:t>ros moveit</a:t>
            </a:r>
            <a:r>
              <a:rPr lang="zh-CN" altLang="en-US">
                <a:sym typeface="+mn-ea"/>
              </a:rPr>
              <a:t>教程</a:t>
            </a:r>
            <a:endParaRPr lang="zh-CN" altLang="en-US">
              <a:sym typeface="+mn-ea"/>
            </a:endParaRPr>
          </a:p>
          <a:p>
            <a:pPr marL="285750" indent="-285750" fontAlgn="auto">
              <a:lnSpc>
                <a:spcPct val="125000"/>
              </a:lnSpc>
              <a:buFont typeface="Wingdings" panose="05000000000000000000" charset="0"/>
              <a:buChar char="l"/>
            </a:pPr>
            <a:r>
              <a:rPr lang="en-US" altLang="zh-CN">
                <a:sym typeface="+mn-ea"/>
              </a:rPr>
              <a:t>2.</a:t>
            </a:r>
            <a:r>
              <a:rPr lang="zh-CN" altLang="en-US">
                <a:sym typeface="+mn-ea"/>
              </a:rPr>
              <a:t>平面抓取检测</a:t>
            </a:r>
            <a:r>
              <a:rPr lang="en-US" altLang="zh-CN">
                <a:sym typeface="+mn-ea"/>
              </a:rPr>
              <a:t>GGCNN/GRCNN</a:t>
            </a:r>
            <a:endParaRPr lang="en-US" altLang="zh-CN">
              <a:sym typeface="+mn-ea"/>
            </a:endParaRPr>
          </a:p>
          <a:p>
            <a:pPr marL="285750" indent="-285750" fontAlgn="auto">
              <a:lnSpc>
                <a:spcPct val="125000"/>
              </a:lnSpc>
              <a:buFont typeface="Wingdings" panose="05000000000000000000" charset="0"/>
              <a:buChar char="l"/>
            </a:pPr>
            <a:r>
              <a:rPr lang="en-US" altLang="zh-CN">
                <a:sym typeface="+mn-ea"/>
              </a:rPr>
              <a:t>3.</a:t>
            </a:r>
            <a:r>
              <a:rPr lang="zh-CN" altLang="en-US">
                <a:sym typeface="+mn-ea"/>
              </a:rPr>
              <a:t>机械臂</a:t>
            </a:r>
            <a:r>
              <a:rPr lang="zh-CN" altLang="en-US">
                <a:sym typeface="+mn-ea"/>
              </a:rPr>
              <a:t>推抓协同</a:t>
            </a:r>
            <a:endParaRPr lang="zh-CN" altLang="en-US">
              <a:sym typeface="+mn-ea"/>
            </a:endParaRPr>
          </a:p>
          <a:p>
            <a:r>
              <a:rPr lang="en-US" altLang="zh-CN"/>
              <a:t>	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 bwMode="auto">
          <a:xfrm>
            <a:off x="-1" y="6570"/>
            <a:ext cx="7894322" cy="463603"/>
            <a:chOff x="0" y="492400"/>
            <a:chExt cx="3625388" cy="418495"/>
          </a:xfrm>
          <a:solidFill>
            <a:srgbClr val="015D9A"/>
          </a:solidFill>
        </p:grpSpPr>
        <p:sp>
          <p:nvSpPr>
            <p:cNvPr id="8" name="直角三角形 7"/>
            <p:cNvSpPr/>
            <p:nvPr/>
          </p:nvSpPr>
          <p:spPr>
            <a:xfrm>
              <a:off x="3346282" y="492400"/>
              <a:ext cx="279106" cy="41849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sz="1425" noProof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48" name="文本框 3"/>
            <p:cNvSpPr txBox="1">
              <a:spLocks noChangeArrowheads="1"/>
            </p:cNvSpPr>
            <p:nvPr/>
          </p:nvSpPr>
          <p:spPr bwMode="auto">
            <a:xfrm>
              <a:off x="0" y="494149"/>
              <a:ext cx="3346282" cy="41558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40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ea"/>
                </a:rPr>
                <a:t>机器人方向学习路线</a:t>
              </a:r>
              <a:endParaRPr lang="zh-CN" altLang="en-US" sz="240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27" name="图片 2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361" y="0"/>
            <a:ext cx="607758" cy="607758"/>
          </a:xfrm>
          <a:prstGeom prst="rect">
            <a:avLst/>
          </a:prstGeom>
        </p:spPr>
      </p:pic>
      <p:sp>
        <p:nvSpPr>
          <p:cNvPr id="30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730854" y="6410230"/>
            <a:ext cx="413145" cy="447769"/>
          </a:xfrm>
          <a:prstGeom prst="snip1Rect">
            <a:avLst/>
          </a:prstGeom>
          <a:solidFill>
            <a:srgbClr val="015D9A"/>
          </a:solidFill>
        </p:spPr>
        <p:txBody>
          <a:bodyPr/>
          <a:lstStyle/>
          <a:p>
            <a:pPr algn="ctr"/>
            <a:r>
              <a:rPr lang="en-US" altLang="zh-CN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-1" y="6410230"/>
            <a:ext cx="6033656" cy="447769"/>
          </a:xfrm>
          <a:prstGeom prst="rect">
            <a:avLst/>
          </a:prstGeom>
          <a:solidFill>
            <a:srgbClr val="015D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endParaRPr lang="en-US" altLang="zh-CN" sz="135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6860" y="607695"/>
            <a:ext cx="8247380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25000"/>
              </a:lnSpc>
              <a:buFont typeface="Wingdings" panose="05000000000000000000" charset="0"/>
              <a:buChar char="Ø"/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项目部分</a:t>
            </a:r>
            <a:endParaRPr lang="zh-CN" altLang="en-US" b="1">
              <a:solidFill>
                <a:srgbClr val="FF0000"/>
              </a:solidFill>
            </a:endParaRPr>
          </a:p>
          <a:p>
            <a:pPr marL="285750" indent="-285750" fontAlgn="auto">
              <a:lnSpc>
                <a:spcPct val="125000"/>
              </a:lnSpc>
              <a:buFont typeface="Wingdings" panose="05000000000000000000" charset="0"/>
              <a:buChar char="l"/>
            </a:pPr>
            <a:r>
              <a:rPr lang="en-US" altLang="zh-CN">
                <a:sym typeface="+mn-ea"/>
              </a:rPr>
              <a:t>2.</a:t>
            </a:r>
            <a:r>
              <a:rPr lang="zh-CN" altLang="en-US">
                <a:sym typeface="+mn-ea"/>
              </a:rPr>
              <a:t>平面抓取检测</a:t>
            </a:r>
            <a:r>
              <a:rPr lang="en-US" altLang="zh-CN">
                <a:sym typeface="+mn-ea"/>
              </a:rPr>
              <a:t>GGCNN/GRCNN</a:t>
            </a:r>
            <a:endParaRPr lang="en-US" altLang="zh-CN">
              <a:sym typeface="+mn-ea"/>
            </a:endParaRPr>
          </a:p>
          <a:p>
            <a:r>
              <a:rPr lang="en-US" altLang="zh-CN"/>
              <a:t>	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230" y="1467485"/>
            <a:ext cx="7361555" cy="462343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 bwMode="auto">
          <a:xfrm>
            <a:off x="-1" y="6570"/>
            <a:ext cx="7894322" cy="463603"/>
            <a:chOff x="0" y="492400"/>
            <a:chExt cx="3625388" cy="418495"/>
          </a:xfrm>
          <a:solidFill>
            <a:srgbClr val="015D9A"/>
          </a:solidFill>
        </p:grpSpPr>
        <p:sp>
          <p:nvSpPr>
            <p:cNvPr id="8" name="直角三角形 7"/>
            <p:cNvSpPr/>
            <p:nvPr/>
          </p:nvSpPr>
          <p:spPr>
            <a:xfrm>
              <a:off x="3346282" y="492400"/>
              <a:ext cx="279106" cy="41849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sz="1425" noProof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48" name="文本框 3"/>
            <p:cNvSpPr txBox="1">
              <a:spLocks noChangeArrowheads="1"/>
            </p:cNvSpPr>
            <p:nvPr/>
          </p:nvSpPr>
          <p:spPr bwMode="auto">
            <a:xfrm>
              <a:off x="0" y="494149"/>
              <a:ext cx="3346282" cy="41558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40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ea"/>
                </a:rPr>
                <a:t>机器人方向学习路线</a:t>
              </a:r>
              <a:endParaRPr lang="zh-CN" altLang="en-US" sz="240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27" name="图片 2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361" y="0"/>
            <a:ext cx="607758" cy="607758"/>
          </a:xfrm>
          <a:prstGeom prst="rect">
            <a:avLst/>
          </a:prstGeom>
        </p:spPr>
      </p:pic>
      <p:sp>
        <p:nvSpPr>
          <p:cNvPr id="30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730854" y="6410230"/>
            <a:ext cx="413145" cy="447769"/>
          </a:xfrm>
          <a:prstGeom prst="snip1Rect">
            <a:avLst/>
          </a:prstGeom>
          <a:solidFill>
            <a:srgbClr val="015D9A"/>
          </a:solidFill>
        </p:spPr>
        <p:txBody>
          <a:bodyPr/>
          <a:lstStyle/>
          <a:p>
            <a:pPr algn="ctr"/>
            <a:r>
              <a:rPr lang="en-US" altLang="zh-CN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-1" y="6410230"/>
            <a:ext cx="6033656" cy="447769"/>
          </a:xfrm>
          <a:prstGeom prst="rect">
            <a:avLst/>
          </a:prstGeom>
          <a:solidFill>
            <a:srgbClr val="015D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endParaRPr lang="en-US" altLang="zh-CN" sz="135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3235" y="607695"/>
            <a:ext cx="8247380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25000"/>
              </a:lnSpc>
              <a:buFont typeface="Wingdings" panose="05000000000000000000" charset="0"/>
              <a:buChar char="Ø"/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项目部分</a:t>
            </a:r>
            <a:endParaRPr lang="zh-CN" altLang="en-US" b="1">
              <a:solidFill>
                <a:srgbClr val="FF0000"/>
              </a:solidFill>
            </a:endParaRPr>
          </a:p>
          <a:p>
            <a:pPr marL="285750" indent="-285750" fontAlgn="auto">
              <a:lnSpc>
                <a:spcPct val="125000"/>
              </a:lnSpc>
              <a:buFont typeface="Wingdings" panose="05000000000000000000" charset="0"/>
              <a:buChar char="l"/>
            </a:pPr>
            <a:r>
              <a:rPr lang="en-US" altLang="zh-CN">
                <a:sym typeface="+mn-ea"/>
              </a:rPr>
              <a:t>3.</a:t>
            </a:r>
            <a:r>
              <a:rPr lang="zh-CN" altLang="en-US">
                <a:sym typeface="+mn-ea"/>
              </a:rPr>
              <a:t>机械臂推抓协同</a:t>
            </a:r>
            <a:r>
              <a:rPr lang="en-US" altLang="zh-CN">
                <a:sym typeface="+mn-ea"/>
              </a:rPr>
              <a:t> -- </a:t>
            </a:r>
            <a:r>
              <a:rPr lang="zh-CN" altLang="en-US">
                <a:sym typeface="+mn-ea"/>
              </a:rPr>
              <a:t>基于</a:t>
            </a:r>
            <a:r>
              <a:rPr lang="zh-CN" altLang="en-US">
                <a:sym typeface="+mn-ea"/>
              </a:rPr>
              <a:t>深度强化学习</a:t>
            </a:r>
            <a:endParaRPr lang="zh-CN" altLang="en-US">
              <a:sym typeface="+mn-ea"/>
            </a:endParaRPr>
          </a:p>
          <a:p>
            <a:r>
              <a:rPr lang="en-US" altLang="zh-CN"/>
              <a:t>	</a:t>
            </a:r>
            <a:endParaRPr lang="en-US" altLang="zh-CN"/>
          </a:p>
        </p:txBody>
      </p:sp>
      <p:pic>
        <p:nvPicPr>
          <p:cNvPr id="6" name="图片 5" descr="simulati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1955" y="3289300"/>
            <a:ext cx="3300730" cy="240157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21005" y="1422400"/>
            <a:ext cx="836168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Learning Synergies between Pushing and Grasping with Self-supervised Deep Reinforcement Learning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Efficient learning of goal-oriented push-grasping synergy in clutter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Collaborative Pushing and Grasping of Tightly Stacked Objects via Deep Reinforcement Learning</a:t>
            </a:r>
            <a:endParaRPr lang="zh-CN" altLang="en-US"/>
          </a:p>
        </p:txBody>
      </p:sp>
      <p:pic>
        <p:nvPicPr>
          <p:cNvPr id="5" name="图片 12" descr="抓取流程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955" y="3106420"/>
            <a:ext cx="4968875" cy="276733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 bwMode="auto">
          <a:xfrm>
            <a:off x="-1" y="6570"/>
            <a:ext cx="7894322" cy="463603"/>
            <a:chOff x="0" y="492400"/>
            <a:chExt cx="3625388" cy="418495"/>
          </a:xfrm>
          <a:solidFill>
            <a:srgbClr val="015D9A"/>
          </a:solidFill>
        </p:grpSpPr>
        <p:sp>
          <p:nvSpPr>
            <p:cNvPr id="8" name="直角三角形 7"/>
            <p:cNvSpPr/>
            <p:nvPr/>
          </p:nvSpPr>
          <p:spPr>
            <a:xfrm>
              <a:off x="3346282" y="492400"/>
              <a:ext cx="279106" cy="41849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sz="1425" noProof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48" name="文本框 3"/>
            <p:cNvSpPr txBox="1">
              <a:spLocks noChangeArrowheads="1"/>
            </p:cNvSpPr>
            <p:nvPr/>
          </p:nvSpPr>
          <p:spPr bwMode="auto">
            <a:xfrm>
              <a:off x="0" y="494149"/>
              <a:ext cx="3346282" cy="41558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40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机器人方向</a:t>
              </a:r>
              <a:r>
                <a:rPr lang="zh-CN" altLang="en-US" sz="240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学习路线</a:t>
              </a:r>
              <a:endParaRPr lang="zh-CN" altLang="en-US" sz="240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27" name="图片 2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361" y="0"/>
            <a:ext cx="607758" cy="607758"/>
          </a:xfrm>
          <a:prstGeom prst="rect">
            <a:avLst/>
          </a:prstGeom>
        </p:spPr>
      </p:pic>
      <p:sp>
        <p:nvSpPr>
          <p:cNvPr id="30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730854" y="6410230"/>
            <a:ext cx="413145" cy="447769"/>
          </a:xfrm>
          <a:prstGeom prst="snip1Rect">
            <a:avLst/>
          </a:prstGeom>
          <a:solidFill>
            <a:srgbClr val="015D9A"/>
          </a:solidFill>
        </p:spPr>
        <p:txBody>
          <a:bodyPr/>
          <a:lstStyle/>
          <a:p>
            <a:pPr algn="ctr"/>
            <a:r>
              <a:rPr lang="en-US" altLang="zh-CN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-1" y="6410230"/>
            <a:ext cx="6033656" cy="447769"/>
          </a:xfrm>
          <a:prstGeom prst="rect">
            <a:avLst/>
          </a:prstGeom>
          <a:solidFill>
            <a:srgbClr val="015D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endParaRPr lang="en-US" altLang="zh-CN" sz="135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2580" y="870585"/>
            <a:ext cx="8498205" cy="4431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93395" fontAlgn="auto">
              <a:lnSpc>
                <a:spcPct val="150000"/>
              </a:lnSpc>
            </a:pPr>
            <a:r>
              <a:rPr lang="zh-CN" altLang="en-US" sz="2400" b="1"/>
              <a:t>几个</a:t>
            </a:r>
            <a:r>
              <a:rPr lang="zh-CN" altLang="en-US" sz="2400" b="1"/>
              <a:t>问题？</a:t>
            </a:r>
            <a:endParaRPr lang="zh-CN" altLang="en-US" sz="2400" b="1"/>
          </a:p>
          <a:p>
            <a:pPr indent="493395" fontAlgn="auto">
              <a:lnSpc>
                <a:spcPct val="150000"/>
              </a:lnSpc>
              <a:spcBef>
                <a:spcPts val="1200"/>
              </a:spcBef>
            </a:pPr>
            <a:r>
              <a:rPr lang="en-US" altLang="zh-CN" sz="2400" b="1"/>
              <a:t>1.</a:t>
            </a:r>
            <a:r>
              <a:rPr lang="zh-CN" altLang="en-US" sz="2400" b="1"/>
              <a:t>我的研究方向是机器人的</a:t>
            </a:r>
            <a:r>
              <a:rPr lang="en-US" altLang="zh-CN" sz="2400" b="1"/>
              <a:t>xxx/</a:t>
            </a:r>
            <a:r>
              <a:rPr lang="zh-CN" altLang="en-US" sz="2400" b="1"/>
              <a:t>我对</a:t>
            </a:r>
            <a:r>
              <a:rPr lang="en-US" altLang="zh-CN" sz="2400" b="1"/>
              <a:t>xxx</a:t>
            </a:r>
            <a:r>
              <a:rPr lang="zh-CN" altLang="en-US" sz="2400" b="1"/>
              <a:t>方向感兴趣，我该怎么入门？</a:t>
            </a:r>
            <a:r>
              <a:rPr lang="en-US" altLang="zh-CN" sz="2400" b="1">
                <a:solidFill>
                  <a:srgbClr val="FF0000"/>
                </a:solidFill>
              </a:rPr>
              <a:t>--</a:t>
            </a:r>
            <a:r>
              <a:rPr lang="zh-CN" altLang="en-US" sz="2400" b="1">
                <a:solidFill>
                  <a:srgbClr val="FF0000"/>
                </a:solidFill>
              </a:rPr>
              <a:t>根据方向确定所需学习的知识</a:t>
            </a:r>
            <a:endParaRPr lang="zh-CN" altLang="en-US" sz="2400" b="1"/>
          </a:p>
          <a:p>
            <a:pPr indent="493395" fontAlgn="auto">
              <a:lnSpc>
                <a:spcPct val="150000"/>
              </a:lnSpc>
              <a:spcBef>
                <a:spcPts val="1200"/>
              </a:spcBef>
            </a:pPr>
            <a:r>
              <a:rPr lang="en-US" altLang="zh-CN" sz="2400" b="1"/>
              <a:t>2.</a:t>
            </a:r>
            <a:r>
              <a:rPr lang="zh-CN" altLang="en-US" sz="2400" b="1">
                <a:sym typeface="+mn-ea"/>
              </a:rPr>
              <a:t>是否需要把所有所需知识都系统的学习后，再开始着手科研或者项目？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--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不需要</a:t>
            </a:r>
            <a:endParaRPr lang="zh-CN" altLang="en-US" sz="2400" b="1">
              <a:sym typeface="+mn-ea"/>
            </a:endParaRPr>
          </a:p>
          <a:p>
            <a:pPr indent="493395" fontAlgn="auto">
              <a:lnSpc>
                <a:spcPct val="150000"/>
              </a:lnSpc>
              <a:spcBef>
                <a:spcPts val="1200"/>
              </a:spcBef>
            </a:pPr>
            <a:r>
              <a:rPr lang="en-US" altLang="zh-CN" sz="2400" b="1">
                <a:sym typeface="+mn-ea"/>
              </a:rPr>
              <a:t>3.</a:t>
            </a:r>
            <a:r>
              <a:rPr lang="zh-CN" altLang="en-US" sz="2400" b="1">
                <a:sym typeface="+mn-ea"/>
              </a:rPr>
              <a:t>我想达到</a:t>
            </a:r>
            <a:r>
              <a:rPr lang="en-US" altLang="zh-CN" sz="2400" b="1">
                <a:sym typeface="+mn-ea"/>
              </a:rPr>
              <a:t>up</a:t>
            </a:r>
            <a:r>
              <a:rPr lang="zh-CN" altLang="en-US" sz="2400" b="1">
                <a:sym typeface="+mn-ea"/>
              </a:rPr>
              <a:t>的水平，大概需要学习哪些内容？大概需要多久？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--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纯小白的话，半年到一年左右</a:t>
            </a:r>
            <a:endParaRPr lang="zh-CN" altLang="en-US" sz="2400" b="1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PP_MARK_KEY" val="acea5315-df63-4829-b116-c1c7781bde78"/>
  <p:tag name="COMMONDATA" val="eyJoZGlkIjoiYjU3YTRmYzFhOWNkNzhhYzYwYTMyOTkwMGRiYmFjNWQ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2246</Words>
  <Application>WPS 演示</Application>
  <PresentationFormat>宽屏</PresentationFormat>
  <Paragraphs>156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Wingdings</vt:lpstr>
      <vt:lpstr>Times New Roman</vt:lpstr>
      <vt:lpstr>Calibri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summer</cp:lastModifiedBy>
  <cp:revision>362</cp:revision>
  <dcterms:created xsi:type="dcterms:W3CDTF">2019-06-19T02:08:00Z</dcterms:created>
  <dcterms:modified xsi:type="dcterms:W3CDTF">2022-10-29T14:05:41Z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2052-11.1.0.12132</vt:lpwstr>
  </property>
  <property fmtid="{D5CDD505-2E9C-101B-9397-08002B2CF9AE}" pid="3" name="ICV">
    <vt:lpwstr>CFFE07840DA641298A04EA7432DE7C76</vt:lpwstr>
  </property>
</Properties>
</file>