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68" r:id="rId6"/>
    <p:sldId id="260" r:id="rId7"/>
    <p:sldId id="267" r:id="rId8"/>
    <p:sldId id="259" r:id="rId9"/>
    <p:sldId id="266" r:id="rId10"/>
    <p:sldId id="270" r:id="rId11"/>
    <p:sldId id="272" r:id="rId12"/>
    <p:sldId id="261" r:id="rId13"/>
    <p:sldId id="265" r:id="rId14"/>
    <p:sldId id="262" r:id="rId15"/>
    <p:sldId id="271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46"/>
    <a:srgbClr val="222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F253-360C-4F6A-8404-791515887F7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319F-7AE9-405A-BC68-3DEDF661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9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0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7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B06D-EAA7-4A70-8BCF-903B3FF0D36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CCF0-2B1D-4648-80D6-8F2366887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2072" y="1955469"/>
            <a:ext cx="7887855" cy="2059607"/>
          </a:xfrm>
        </p:spPr>
        <p:txBody>
          <a:bodyPr/>
          <a:lstStyle/>
          <a:p>
            <a:r>
              <a:rPr lang="ko-KR" altLang="en-US" dirty="0" smtClean="0"/>
              <a:t>생체 광학 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7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586396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Modified Beer-Lambert Law</a:t>
            </a:r>
            <a:br>
              <a:rPr lang="en-US" altLang="ko-KR" dirty="0" smtClean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067883" y="2510972"/>
                <a:ext cx="10398403" cy="1403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5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4500" b="0" i="1" smtClean="0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altLang="ko-KR" sz="4500" b="0" i="1" baseline="-25000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ko-KR" sz="4500" b="0" i="1" smtClean="0">
                                      <a:latin typeface="Cambria Math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4500" b="0" i="1" smtClean="0">
                          <a:latin typeface="Cambria Math"/>
                        </a:rPr>
                        <m:t>= </m:t>
                      </m:r>
                      <m:r>
                        <a:rPr lang="ko-KR" altLang="en-US" sz="4500" b="0" i="1" smtClean="0">
                          <a:latin typeface="Cambria Math"/>
                        </a:rPr>
                        <m:t>𝛼</m:t>
                      </m:r>
                      <m:r>
                        <a:rPr lang="en-US" altLang="ko-KR" sz="4500" b="0" i="1" smtClean="0">
                          <a:latin typeface="Cambria Math"/>
                        </a:rPr>
                        <m:t>𝑐𝐿𝐵</m:t>
                      </m:r>
                      <m:r>
                        <a:rPr lang="en-US" altLang="ko-KR" sz="45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45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altLang="ko-KR" sz="4500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83" y="2510972"/>
                <a:ext cx="10398403" cy="14034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61257" y="4688175"/>
                <a:ext cx="9695543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500" dirty="0" smtClean="0"/>
                  <a:t>I0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광원에서 입사된 빛의 </a:t>
                </a:r>
                <a:r>
                  <a:rPr lang="ko-KR" altLang="en-US" sz="1500" dirty="0" smtClean="0"/>
                  <a:t>세기</a:t>
                </a:r>
                <a:r>
                  <a:rPr lang="en-US" altLang="ko-KR" sz="1500" dirty="0"/>
                  <a:t> </a:t>
                </a:r>
                <a:r>
                  <a:rPr lang="en-US" altLang="ko-KR" sz="1500" dirty="0" smtClean="0"/>
                  <a:t>(*</a:t>
                </a:r>
                <a:r>
                  <a:rPr lang="en-US" altLang="ko-KR" sz="1500" dirty="0" err="1" smtClean="0"/>
                  <a:t>src</a:t>
                </a:r>
                <a:r>
                  <a:rPr lang="en-US" altLang="ko-KR" sz="1500" dirty="0" smtClean="0"/>
                  <a:t>)</a:t>
                </a:r>
              </a:p>
              <a:p>
                <a:r>
                  <a:rPr lang="en-US" altLang="ko-KR" sz="1500" dirty="0" smtClean="0"/>
                  <a:t> </a:t>
                </a:r>
                <a:r>
                  <a:rPr lang="en-US" altLang="ko-KR" sz="1500" dirty="0"/>
                  <a:t>I : </a:t>
                </a:r>
                <a:r>
                  <a:rPr lang="ko-KR" altLang="en-US" sz="1500" dirty="0"/>
                  <a:t>검출기에서 검출된 빛의 </a:t>
                </a:r>
                <a:r>
                  <a:rPr lang="ko-KR" altLang="en-US" sz="1500" dirty="0" smtClean="0"/>
                  <a:t>세기 </a:t>
                </a:r>
                <a:r>
                  <a:rPr lang="en-US" altLang="ko-KR" sz="1500" dirty="0" smtClean="0"/>
                  <a:t>(*</a:t>
                </a:r>
                <a:r>
                  <a:rPr lang="en-US" altLang="ko-KR" sz="1500" dirty="0" err="1" smtClean="0"/>
                  <a:t>dst</a:t>
                </a:r>
                <a:r>
                  <a:rPr lang="en-US" altLang="ko-KR" sz="1500" dirty="0" smtClean="0"/>
                  <a:t>)</a:t>
                </a:r>
              </a:p>
              <a:p>
                <a:endParaRPr lang="en-US" altLang="ko-KR" sz="1500" dirty="0" smtClean="0"/>
              </a:p>
              <a:p>
                <a:r>
                  <a:rPr lang="en-US" altLang="ko-KR" sz="1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1500" dirty="0"/>
                  <a:t> : </a:t>
                </a:r>
                <a:r>
                  <a:rPr lang="ko-KR" altLang="en-US" sz="1500" dirty="0"/>
                  <a:t>물질의 </a:t>
                </a:r>
                <a:r>
                  <a:rPr lang="ko-KR" altLang="en-US" sz="1500" dirty="0" err="1" smtClean="0"/>
                  <a:t>흡수계수</a:t>
                </a:r>
                <a:endParaRPr lang="en-US" altLang="ko-KR" sz="1500" dirty="0" smtClean="0"/>
              </a:p>
              <a:p>
                <a:r>
                  <a:rPr lang="en-US" altLang="ko-KR" sz="1500" dirty="0" smtClean="0"/>
                  <a:t> </a:t>
                </a:r>
                <a:r>
                  <a:rPr lang="en-US" altLang="ko-KR" sz="1500" dirty="0"/>
                  <a:t>c : </a:t>
                </a:r>
                <a:r>
                  <a:rPr lang="ko-KR" altLang="en-US" sz="1500" dirty="0"/>
                  <a:t>물질의 </a:t>
                </a:r>
                <a:r>
                  <a:rPr lang="ko-KR" altLang="en-US" sz="1500" dirty="0" smtClean="0"/>
                  <a:t>농도</a:t>
                </a:r>
                <a:endParaRPr lang="en-US" altLang="ko-KR" sz="1500" dirty="0" smtClean="0"/>
              </a:p>
              <a:p>
                <a:r>
                  <a:rPr lang="en-US" altLang="ko-KR" sz="1500" dirty="0" smtClean="0"/>
                  <a:t> </a:t>
                </a:r>
                <a:r>
                  <a:rPr lang="en-US" altLang="ko-KR" sz="1500" dirty="0"/>
                  <a:t>L : </a:t>
                </a:r>
                <a:r>
                  <a:rPr lang="ko-KR" altLang="en-US" sz="1500" dirty="0"/>
                  <a:t>광원과 검출기 사이 </a:t>
                </a:r>
                <a:r>
                  <a:rPr lang="ko-KR" altLang="en-US" sz="1500" dirty="0" smtClean="0"/>
                  <a:t>거리</a:t>
                </a:r>
                <a:endParaRPr lang="en-US" altLang="ko-KR" sz="1500" dirty="0"/>
              </a:p>
              <a:p>
                <a:r>
                  <a:rPr lang="en-US" altLang="ko-KR" sz="1500" dirty="0" smtClean="0"/>
                  <a:t>(= </a:t>
                </a:r>
                <a:r>
                  <a:rPr lang="en-US" altLang="ko-KR" sz="1500" dirty="0"/>
                  <a:t>L : </a:t>
                </a:r>
                <a:r>
                  <a:rPr lang="ko-KR" altLang="en-US" sz="1500" dirty="0"/>
                  <a:t>실험에 의해 결정된 </a:t>
                </a:r>
                <a:r>
                  <a:rPr lang="en-US" altLang="ko-KR" sz="1500" dirty="0"/>
                  <a:t>L</a:t>
                </a:r>
                <a:r>
                  <a:rPr lang="ko-KR" altLang="en-US" sz="1500" dirty="0"/>
                  <a:t>의 </a:t>
                </a:r>
                <a:r>
                  <a:rPr lang="ko-KR" altLang="en-US" sz="1500" dirty="0" err="1" smtClean="0"/>
                  <a:t>보정값</a:t>
                </a:r>
                <a:r>
                  <a:rPr lang="en-US" altLang="ko-KR" sz="1500" dirty="0"/>
                  <a:t>)</a:t>
                </a:r>
                <a:endParaRPr lang="en-US" altLang="ko-KR" sz="1500" dirty="0" smtClean="0"/>
              </a:p>
              <a:p>
                <a:endParaRPr lang="en-US" altLang="ko-KR" sz="1500" dirty="0" smtClean="0"/>
              </a:p>
              <a:p>
                <a:r>
                  <a:rPr lang="en-US" altLang="ko-KR" sz="1500" dirty="0" smtClean="0"/>
                  <a:t>G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조직의 광학적 특성 및 기하학적 특성에 의해 만들어지는 감쇠계수</a:t>
                </a:r>
                <a:r>
                  <a:rPr lang="en-US" altLang="ko-KR" sz="1500" dirty="0"/>
                  <a:t>)</a:t>
                </a: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4688175"/>
                <a:ext cx="9695543" cy="2169825"/>
              </a:xfrm>
              <a:prstGeom prst="rect">
                <a:avLst/>
              </a:prstGeom>
              <a:blipFill>
                <a:blip r:embed="rId3"/>
                <a:stretch>
                  <a:fillRect l="-252" t="-562"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Multioutput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Regressor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</a:p>
          <a:p>
            <a:r>
              <a:rPr lang="en-US" altLang="ko-KR" dirty="0" smtClean="0"/>
              <a:t>Linear Regression</a:t>
            </a:r>
          </a:p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3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model</a:t>
            </a:r>
          </a:p>
          <a:p>
            <a:r>
              <a:rPr lang="en-US" altLang="ko-KR" dirty="0" smtClean="0"/>
              <a:t>Score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7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시사점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프로젝트를 하며 </a:t>
            </a:r>
            <a:r>
              <a:rPr lang="en-US" altLang="ko-KR" dirty="0" smtClean="0"/>
              <a:t>~~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1186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0939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분석 과제 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기존 분석 방법과 차이점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의미 및 측정 지표</a:t>
            </a:r>
            <a:endParaRPr lang="en-US" altLang="ko-KR" dirty="0" smtClean="0"/>
          </a:p>
          <a:p>
            <a:r>
              <a:rPr lang="ko-KR" altLang="en-US" dirty="0" smtClean="0"/>
              <a:t>결과 </a:t>
            </a:r>
            <a:endParaRPr lang="en-US" altLang="ko-KR" dirty="0" smtClean="0"/>
          </a:p>
          <a:p>
            <a:r>
              <a:rPr lang="ko-KR" altLang="en-US" dirty="0" smtClean="0"/>
              <a:t>변수 설정 </a:t>
            </a:r>
            <a:endParaRPr lang="en-US" altLang="ko-KR" dirty="0" smtClean="0"/>
          </a:p>
          <a:p>
            <a:r>
              <a:rPr lang="ko-KR" altLang="en-US" dirty="0" smtClean="0"/>
              <a:t>시사점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6171" y="42720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(+)  </a:t>
            </a:r>
            <a:r>
              <a:rPr lang="ko-KR" altLang="en-US" dirty="0" err="1" smtClean="0"/>
              <a:t>발표시</a:t>
            </a:r>
            <a:r>
              <a:rPr lang="ko-KR" altLang="en-US" dirty="0" smtClean="0"/>
              <a:t> 설명할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5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분석 목적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14" y="2815319"/>
            <a:ext cx="11883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/>
          </a:p>
          <a:p>
            <a:r>
              <a:rPr lang="ko-KR" altLang="en-US" sz="3000" b="1" dirty="0" smtClean="0"/>
              <a:t>거리에 </a:t>
            </a:r>
            <a:r>
              <a:rPr lang="ko-KR" altLang="en-US" sz="3000" b="1" dirty="0" smtClean="0"/>
              <a:t>따른 </a:t>
            </a:r>
            <a:r>
              <a:rPr lang="ko-KR" altLang="en-US" sz="3000" b="1" dirty="0" smtClean="0"/>
              <a:t>광원 스펙트럼과 측정 스펙트럼을 통해 뇌 내 성분 분석</a:t>
            </a:r>
          </a:p>
          <a:p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976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분석하는 이유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4686" y="1814285"/>
            <a:ext cx="386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독립변수</a:t>
            </a:r>
            <a:r>
              <a:rPr lang="en-US" altLang="ko-KR" dirty="0" smtClean="0"/>
              <a:t>(X)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RHO : </a:t>
            </a:r>
            <a:r>
              <a:rPr lang="ko-KR" altLang="en-US" dirty="0" smtClean="0"/>
              <a:t>측정 거리</a:t>
            </a:r>
            <a:r>
              <a:rPr lang="en-US" altLang="ko-KR" dirty="0" smtClean="0"/>
              <a:t>(mm)</a:t>
            </a:r>
          </a:p>
          <a:p>
            <a:endParaRPr lang="en-US" altLang="ko-KR" dirty="0"/>
          </a:p>
          <a:p>
            <a:r>
              <a:rPr lang="en-US" altLang="ko-KR" dirty="0" smtClean="0"/>
              <a:t>SRC : </a:t>
            </a:r>
            <a:r>
              <a:rPr lang="ko-KR" altLang="en-US" dirty="0" smtClean="0"/>
              <a:t>광원 스펙트럼</a:t>
            </a:r>
            <a:r>
              <a:rPr lang="en-US" altLang="ko-KR" dirty="0" smtClean="0"/>
              <a:t>(650 – 990nm)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DST : </a:t>
            </a:r>
            <a:r>
              <a:rPr lang="ko-KR" altLang="en-US" dirty="0" smtClean="0"/>
              <a:t>측정 스펙트럼</a:t>
            </a:r>
            <a:r>
              <a:rPr lang="en-US" altLang="ko-KR" dirty="0" smtClean="0"/>
              <a:t>(650-990nm)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65257" y="1814285"/>
            <a:ext cx="467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종속변수</a:t>
            </a:r>
            <a:r>
              <a:rPr lang="en-US" altLang="ko-KR" dirty="0" smtClean="0"/>
              <a:t>(Y)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HHB : </a:t>
            </a:r>
            <a:r>
              <a:rPr lang="ko-KR" altLang="en-US" dirty="0" err="1" smtClean="0"/>
              <a:t>디옥시헤모글로빈</a:t>
            </a:r>
            <a:r>
              <a:rPr lang="ko-KR" altLang="en-US" dirty="0" smtClean="0"/>
              <a:t> 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HBO2 : </a:t>
            </a:r>
            <a:r>
              <a:rPr lang="ko-KR" altLang="en-US" dirty="0" smtClean="0"/>
              <a:t>옥시헤모글로빈 농도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 : </a:t>
            </a:r>
            <a:r>
              <a:rPr lang="ko-KR" altLang="en-US" dirty="0" smtClean="0"/>
              <a:t>칼슘 농도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NA : </a:t>
            </a:r>
            <a:r>
              <a:rPr lang="ko-KR" altLang="en-US" dirty="0" smtClean="0"/>
              <a:t>나트륨 농도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04686" y="812800"/>
            <a:ext cx="2309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Train_set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18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데이터 의미 및 측정 지표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19751" y="3628493"/>
            <a:ext cx="3552497" cy="122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39845" y="3134477"/>
            <a:ext cx="245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/>
              <a:t>Hhb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Hbo2</a:t>
            </a:r>
          </a:p>
          <a:p>
            <a:pPr algn="ctr"/>
            <a:r>
              <a:rPr lang="en-US" altLang="ko-KR" sz="2800" dirty="0" smtClean="0"/>
              <a:t>Ca</a:t>
            </a:r>
          </a:p>
          <a:p>
            <a:pPr algn="ctr"/>
            <a:r>
              <a:rPr lang="en-US" altLang="ko-KR" sz="2800" dirty="0" smtClean="0"/>
              <a:t>Na</a:t>
            </a:r>
          </a:p>
          <a:p>
            <a:pPr algn="ctr"/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05305" y="1270756"/>
            <a:ext cx="19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측정 지표 </a:t>
            </a:r>
            <a:r>
              <a:rPr lang="en-US" altLang="ko-KR" dirty="0" smtClean="0"/>
              <a:t>: MAE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169" y="3349921"/>
            <a:ext cx="2459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Rho</a:t>
            </a:r>
          </a:p>
          <a:p>
            <a:pPr algn="ctr"/>
            <a:r>
              <a:rPr lang="en-US" altLang="ko-KR" sz="2800" dirty="0" err="1" smtClean="0"/>
              <a:t>Src</a:t>
            </a:r>
            <a:endParaRPr lang="en-US" altLang="ko-KR" sz="2800" dirty="0" smtClean="0"/>
          </a:p>
          <a:p>
            <a:pPr algn="ctr"/>
            <a:r>
              <a:rPr lang="en-US" altLang="ko-KR" sz="2800" dirty="0" err="1" smtClean="0"/>
              <a:t>Dst</a:t>
            </a:r>
            <a:endParaRPr lang="en-US" altLang="ko-KR" sz="2800" dirty="0" smtClean="0"/>
          </a:p>
          <a:p>
            <a:pPr algn="ctr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162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평균 절대 오차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Mean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Absolute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Error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83655" y="2545205"/>
                <a:ext cx="8186057" cy="168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400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40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4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4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4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55" y="2545205"/>
                <a:ext cx="8186057" cy="168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4963886"/>
                <a:ext cx="58637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n = </a:t>
                </a:r>
                <a:r>
                  <a:rPr lang="ko-KR" altLang="en-US" sz="2000" dirty="0" smtClean="0"/>
                  <a:t>오차의 개수</a:t>
                </a: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ko-KR" sz="2000" dirty="0" smtClean="0"/>
                  <a:t>∑</a:t>
                </a:r>
                <a:r>
                  <a:rPr lang="en-US" altLang="ko-KR" sz="2000" dirty="0" smtClean="0"/>
                  <a:t> = </a:t>
                </a:r>
                <a:r>
                  <a:rPr lang="ko-KR" altLang="en-US" sz="2000" dirty="0" smtClean="0"/>
                  <a:t>합 </a:t>
                </a: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sz="2000" dirty="0" smtClean="0"/>
                  <a:t>절대 오차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63886"/>
                <a:ext cx="5863771" cy="1938992"/>
              </a:xfrm>
              <a:prstGeom prst="rect">
                <a:avLst/>
              </a:prstGeom>
              <a:blipFill>
                <a:blip r:embed="rId3"/>
                <a:stretch>
                  <a:fillRect l="-937" t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2748" y="1864658"/>
            <a:ext cx="4217276" cy="37688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30386" y="1864658"/>
            <a:ext cx="4217276" cy="376888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87" y="6488668"/>
            <a:ext cx="103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/>
              <a:t> 인체에 무해한 근적외선을 이용해 뇌에서의 산소포화도를 측정하여 기능적 진단에 응용하는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작동원리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680" y="2849715"/>
            <a:ext cx="1914659" cy="1760637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5" y="2147801"/>
            <a:ext cx="2890248" cy="28154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170" y="2612809"/>
            <a:ext cx="8847830" cy="1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222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Cambria Math</vt:lpstr>
      <vt:lpstr>Office 테마</vt:lpstr>
      <vt:lpstr>생체 광학 데이터 분석</vt:lpstr>
      <vt:lpstr>목차 </vt:lpstr>
      <vt:lpstr>(분석 목적)</vt:lpstr>
      <vt:lpstr>(분석하는 이유)</vt:lpstr>
      <vt:lpstr>PowerPoint 프레젠테이션</vt:lpstr>
      <vt:lpstr>(데이터 의미 및 측정 지표) </vt:lpstr>
      <vt:lpstr>평균 절대 오차 (Mean Absolute Error)</vt:lpstr>
      <vt:lpstr>NIRs</vt:lpstr>
      <vt:lpstr>(작동원리)</vt:lpstr>
      <vt:lpstr>Modified Beer-Lambert Law </vt:lpstr>
      <vt:lpstr>Multioutput Regressor</vt:lpstr>
      <vt:lpstr>(결과)</vt:lpstr>
      <vt:lpstr>Random Forest</vt:lpstr>
      <vt:lpstr>Linear Regression</vt:lpstr>
      <vt:lpstr>LightGBM</vt:lpstr>
      <vt:lpstr>(시사점)</vt:lpstr>
      <vt:lpstr>참고 자료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생체 광학 데이터 분석</dc:title>
  <dc:creator>kitcoop</dc:creator>
  <cp:lastModifiedBy>kitcoop</cp:lastModifiedBy>
  <cp:revision>16</cp:revision>
  <dcterms:created xsi:type="dcterms:W3CDTF">2020-06-19T01:00:01Z</dcterms:created>
  <dcterms:modified xsi:type="dcterms:W3CDTF">2020-06-19T03:05:04Z</dcterms:modified>
</cp:coreProperties>
</file>