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78" r:id="rId10"/>
    <p:sldId id="266" r:id="rId11"/>
    <p:sldId id="267" r:id="rId12"/>
    <p:sldId id="279" r:id="rId13"/>
    <p:sldId id="284" r:id="rId14"/>
    <p:sldId id="282" r:id="rId15"/>
    <p:sldId id="287" r:id="rId16"/>
    <p:sldId id="283" r:id="rId17"/>
    <p:sldId id="288" r:id="rId18"/>
    <p:sldId id="273" r:id="rId19"/>
    <p:sldId id="272" r:id="rId20"/>
    <p:sldId id="285" r:id="rId21"/>
    <p:sldId id="291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E5ED"/>
    <a:srgbClr val="0F4980"/>
    <a:srgbClr val="0C4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8" autoAdjust="0"/>
    <p:restoredTop sz="94660"/>
  </p:normalViewPr>
  <p:slideViewPr>
    <p:cSldViewPr snapToGrid="0">
      <p:cViewPr>
        <p:scale>
          <a:sx n="75" d="100"/>
          <a:sy n="75" d="100"/>
        </p:scale>
        <p:origin x="114" y="828"/>
      </p:cViewPr>
      <p:guideLst>
        <p:guide orient="horz" pos="2160"/>
        <p:guide pos="3840"/>
        <p:guide orient="horz" pos="22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모델 별 </a:t>
            </a:r>
            <a:r>
              <a:rPr lang="en-US" altLang="ko-KR" dirty="0" smtClean="0"/>
              <a:t>SCORE / Validation Time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1. KNN </c:v>
                </c:pt>
                <c:pt idx="1">
                  <c:v>2. Decision Tree </c:v>
                </c:pt>
                <c:pt idx="2">
                  <c:v>3. Random Forest </c:v>
                </c:pt>
                <c:pt idx="3">
                  <c:v>4. Gradient Boosting </c:v>
                </c:pt>
                <c:pt idx="4">
                  <c:v>5. Xtream Gradient Boosting </c:v>
                </c:pt>
                <c:pt idx="5">
                  <c:v>6. Light Gradient Boosting(LGBM) </c:v>
                </c:pt>
                <c:pt idx="6">
                  <c:v>7. Linear Regression </c:v>
                </c:pt>
                <c:pt idx="7">
                  <c:v>8. Ridge </c:v>
                </c:pt>
                <c:pt idx="8">
                  <c:v>9. Lasso </c:v>
                </c:pt>
              </c:strCache>
            </c:strRef>
          </c:cat>
          <c:val>
            <c:numRef>
              <c:f>Sheet1!$B$2:$B$10</c:f>
              <c:numCache>
                <c:formatCode>0.00</c:formatCode>
                <c:ptCount val="9"/>
                <c:pt idx="0">
                  <c:v>1.94338889999999</c:v>
                </c:pt>
                <c:pt idx="1">
                  <c:v>2.5475177499999901</c:v>
                </c:pt>
                <c:pt idx="2">
                  <c:v>1.8117575724999999</c:v>
                </c:pt>
                <c:pt idx="3">
                  <c:v>1.7826828368371499</c:v>
                </c:pt>
                <c:pt idx="4">
                  <c:v>1.2372276318334301</c:v>
                </c:pt>
                <c:pt idx="5">
                  <c:v>1.20833709131022</c:v>
                </c:pt>
                <c:pt idx="6">
                  <c:v>1.72818810903414</c:v>
                </c:pt>
                <c:pt idx="7">
                  <c:v>1.77411226890572</c:v>
                </c:pt>
                <c:pt idx="8">
                  <c:v>1.7728240915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2A6-B7F7-F2719DB16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072848"/>
        <c:axId val="16010682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Time(sec)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1. KNN </c:v>
                </c:pt>
                <c:pt idx="1">
                  <c:v>2. Decision Tree </c:v>
                </c:pt>
                <c:pt idx="2">
                  <c:v>3. Random Forest </c:v>
                </c:pt>
                <c:pt idx="3">
                  <c:v>4. Gradient Boosting </c:v>
                </c:pt>
                <c:pt idx="4">
                  <c:v>5. Xtream Gradient Boosting </c:v>
                </c:pt>
                <c:pt idx="5">
                  <c:v>6. Light Gradient Boosting(LGBM) </c:v>
                </c:pt>
                <c:pt idx="6">
                  <c:v>7. Linear Regression </c:v>
                </c:pt>
                <c:pt idx="7">
                  <c:v>8. Ridge </c:v>
                </c:pt>
                <c:pt idx="8">
                  <c:v>9. Lasso 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7.6550000000000002</c:v>
                </c:pt>
                <c:pt idx="1">
                  <c:v>26.495000000000001</c:v>
                </c:pt>
                <c:pt idx="2">
                  <c:v>217.75899999999999</c:v>
                </c:pt>
                <c:pt idx="3">
                  <c:v>328.08600000000001</c:v>
                </c:pt>
                <c:pt idx="4">
                  <c:v>56.009</c:v>
                </c:pt>
                <c:pt idx="5">
                  <c:v>15.442</c:v>
                </c:pt>
                <c:pt idx="6">
                  <c:v>1.234</c:v>
                </c:pt>
                <c:pt idx="7">
                  <c:v>0.42499999999999999</c:v>
                </c:pt>
                <c:pt idx="8">
                  <c:v>0.51600000000000001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D1-42A6-B7F7-F2719DB16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8090176"/>
        <c:axId val="1598091424"/>
      </c:lineChart>
      <c:catAx>
        <c:axId val="160107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1068272"/>
        <c:crosses val="autoZero"/>
        <c:auto val="1"/>
        <c:lblAlgn val="ctr"/>
        <c:lblOffset val="100"/>
        <c:noMultiLvlLbl val="0"/>
      </c:catAx>
      <c:valAx>
        <c:axId val="160106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01072848"/>
        <c:crosses val="autoZero"/>
        <c:crossBetween val="between"/>
      </c:valAx>
      <c:valAx>
        <c:axId val="1598091424"/>
        <c:scaling>
          <c:logBase val="10"/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98090176"/>
        <c:crosses val="max"/>
        <c:crossBetween val="between"/>
      </c:valAx>
      <c:catAx>
        <c:axId val="1598090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8091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B9A6-81D1-46A5-B33F-F24D4FA0FAFD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7B6C-4FA5-455A-923C-A1C5C684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4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7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1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6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1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3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2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4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2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7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2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0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8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2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2B9EF6-7592-4415-A06B-7B18B5C9CEF5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BEFD-57FE-4924-8D06-18CC6EBAD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46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ABF9C66-3C44-4874-989E-EF958922FA38}"/>
              </a:ext>
            </a:extLst>
          </p:cNvPr>
          <p:cNvSpPr/>
          <p:nvPr userDrawn="1"/>
        </p:nvSpPr>
        <p:spPr>
          <a:xfrm rot="10800000">
            <a:off x="7003514" y="11870"/>
            <a:ext cx="5177304" cy="5177307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6A1FBA8-F3A3-4AF4-BBC5-3DA373CFFE22}"/>
              </a:ext>
            </a:extLst>
          </p:cNvPr>
          <p:cNvSpPr/>
          <p:nvPr userDrawn="1"/>
        </p:nvSpPr>
        <p:spPr>
          <a:xfrm>
            <a:off x="0" y="1012871"/>
            <a:ext cx="5812107" cy="5812112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oolulu.tistory.com/28" TargetMode="External"/><Relationship Id="rId2" Type="http://schemas.openxmlformats.org/officeDocument/2006/relationships/hyperlink" Target="https://machinelearningmastery.com/multi-output-regression-models-with-pyth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zsza.github.io/development/2018/08/24/data-visualization-in-python/" TargetMode="External"/><Relationship Id="rId5" Type="http://schemas.openxmlformats.org/officeDocument/2006/relationships/hyperlink" Target="https://nurilee.com/lightgbm-definition-parameter-tuning/" TargetMode="External"/><Relationship Id="rId4" Type="http://schemas.openxmlformats.org/officeDocument/2006/relationships/hyperlink" Target="https://lsjsj92.tistory.com/54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996" y="3140969"/>
            <a:ext cx="747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생체 광학 데이터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96" y="436510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7564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둥근 사각형 12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/>
              <p:cNvSpPr/>
              <p:nvPr/>
            </p:nvSpPr>
            <p:spPr>
              <a:xfrm>
                <a:off x="860795" y="2510973"/>
                <a:ext cx="10398403" cy="125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40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40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altLang="ko-KR" sz="4000" i="1" baseline="-2500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ko-KR" sz="4000" i="1">
                                      <a:latin typeface="Cambria Math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4000" i="1">
                          <a:latin typeface="Cambria Math"/>
                        </a:rPr>
                        <m:t>= </m:t>
                      </m:r>
                      <m:r>
                        <a:rPr lang="ko-KR" altLang="en-US" sz="4000" i="1">
                          <a:latin typeface="Cambria Math"/>
                        </a:rPr>
                        <m:t>𝛼</m:t>
                      </m:r>
                      <m:r>
                        <a:rPr lang="en-US" altLang="ko-KR" sz="4000" i="1">
                          <a:latin typeface="Cambria Math"/>
                        </a:rPr>
                        <m:t>𝑐𝐿𝐵</m:t>
                      </m:r>
                      <m:r>
                        <a:rPr lang="en-US" altLang="ko-KR" sz="4000" i="1">
                          <a:latin typeface="Cambria Math"/>
                        </a:rPr>
                        <m:t>+</m:t>
                      </m:r>
                      <m:r>
                        <a:rPr lang="en-US" altLang="ko-KR" sz="4000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altLang="ko-KR" sz="4000" dirty="0"/>
              </a:p>
            </p:txBody>
          </p:sp>
        </mc:Choice>
        <mc:Fallback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95" y="2510973"/>
                <a:ext cx="10398403" cy="1257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708477" y="4408651"/>
                <a:ext cx="9695543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I0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광원에서 입사된 빛의 세기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(*</a:t>
                </a:r>
                <a:r>
                  <a:rPr lang="en-US" altLang="ko-KR" sz="15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src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I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검출기에서 검출된 빛의 세기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(*</a:t>
                </a:r>
                <a:r>
                  <a:rPr lang="en-US" altLang="ko-KR" sz="15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dst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endPara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500" i="1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물질의 </a:t>
                </a:r>
                <a:r>
                  <a:rPr lang="ko-KR" altLang="en-US" sz="15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흡수계수</a:t>
                </a:r>
                <a:endPara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c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물질의 농도</a:t>
                </a:r>
                <a:endPara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L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광원과 검출기 사이 거리</a:t>
                </a:r>
                <a:endPara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(= L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실험에 의해 결정된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ko-KR" altLang="en-US" sz="15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보정값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endParaRPr lang="en-US" altLang="ko-KR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 : </a:t>
                </a:r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조직의 광학적 특성 및 기하학적 특성에 의해 만들어지는 감쇠계수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7" y="4408651"/>
                <a:ext cx="9695543" cy="2169825"/>
              </a:xfrm>
              <a:prstGeom prst="rect">
                <a:avLst/>
              </a:prstGeom>
              <a:blipFill>
                <a:blip r:embed="rId4"/>
                <a:stretch>
                  <a:fillRect l="-251" t="-281" b="-2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59888" y="-757937"/>
            <a:ext cx="92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b="1" spc="-150" dirty="0" smtClean="0">
                <a:solidFill>
                  <a:schemeClr val="bg1"/>
                </a:solidFill>
              </a:rPr>
              <a:t>변수 조정</a:t>
            </a:r>
            <a:endParaRPr lang="ko-KR" altLang="en-US" sz="1500" b="1" spc="-150" dirty="0">
              <a:solidFill>
                <a:schemeClr val="bg1"/>
              </a:solidFill>
            </a:endParaRPr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985141" y="829210"/>
            <a:ext cx="4669066" cy="56780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Modified Beer – Lambert Law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22514" y="2041829"/>
            <a:ext cx="465908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3712" y="292494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5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선택</a:t>
            </a:r>
            <a:endParaRPr lang="ko-KR" altLang="en-US" sz="5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3770" y="686781"/>
            <a:ext cx="4702629" cy="648071"/>
            <a:chOff x="522514" y="686781"/>
            <a:chExt cx="4702629" cy="648071"/>
          </a:xfrm>
        </p:grpSpPr>
        <p:sp>
          <p:nvSpPr>
            <p:cNvPr id="4" name="TextBox 3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err="1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Multioutput</a:t>
              </a:r>
              <a:r>
                <a:rPr lang="en-US" altLang="ko-KR" sz="3200" b="1" spc="-150" dirty="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3200" b="1" spc="-150" dirty="0" err="1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Regressor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18457" y="1334852"/>
              <a:ext cx="4506686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85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852057" y="2391229"/>
            <a:ext cx="6487886" cy="207554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7086" y="5050971"/>
            <a:ext cx="364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Kneighbors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Random Forest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41143" y="1944914"/>
            <a:ext cx="3236685" cy="294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289247" y="686781"/>
            <a:ext cx="4320480" cy="648071"/>
            <a:chOff x="522514" y="686781"/>
            <a:chExt cx="4320480" cy="648071"/>
          </a:xfrm>
        </p:grpSpPr>
        <p:sp>
          <p:nvSpPr>
            <p:cNvPr id="12" name="TextBox 11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비교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539754" y="1334852"/>
              <a:ext cx="2286000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1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349035"/>
              </p:ext>
            </p:extLst>
          </p:nvPr>
        </p:nvGraphicFramePr>
        <p:xfrm>
          <a:off x="1695450" y="1619250"/>
          <a:ext cx="893445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6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289247" y="686781"/>
            <a:ext cx="4320480" cy="648071"/>
            <a:chOff x="522514" y="686781"/>
            <a:chExt cx="4320480" cy="648071"/>
          </a:xfrm>
        </p:grpSpPr>
        <p:sp>
          <p:nvSpPr>
            <p:cNvPr id="4" name="TextBox 3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err="1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LigntGBM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539754" y="1334852"/>
              <a:ext cx="2286000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1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32" y="2528397"/>
            <a:ext cx="5138737" cy="180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67100" y="50292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수직적 확장</a:t>
            </a:r>
            <a:r>
              <a:rPr lang="en-US" altLang="ko-KR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Loss </a:t>
            </a:r>
            <a:r>
              <a:rPr lang="ko-KR" altLang="en-US" sz="4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감소</a:t>
            </a:r>
            <a:endParaRPr lang="ko-KR" altLang="en-US"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6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3712" y="292494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sz="5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분석</a:t>
            </a:r>
            <a:endParaRPr lang="ko-KR" altLang="en-US" sz="5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466" y="686781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보간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3" y="1350241"/>
            <a:ext cx="3608898" cy="21443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1" y="1190597"/>
            <a:ext cx="3048000" cy="2388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12" y="3964788"/>
            <a:ext cx="3287988" cy="24873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9" y="3960364"/>
            <a:ext cx="3864619" cy="23896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333500" y="3708400"/>
            <a:ext cx="881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6100" y="1435100"/>
            <a:ext cx="86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보간전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100" y="3759200"/>
            <a:ext cx="86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보간후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71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388" y="6867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파생 변수 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3200" b="1" spc="-15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3200" b="1" spc="-150" dirty="0" err="1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dst</a:t>
            </a:r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)/rho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66" y="1009805"/>
            <a:ext cx="2996365" cy="2304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7" y="4068874"/>
            <a:ext cx="4232483" cy="2404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50" y="4266817"/>
            <a:ext cx="2948894" cy="22793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8" y="1327268"/>
            <a:ext cx="4142512" cy="23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대각선 방향의 모서리가 둥근 사각형 9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436789" y="686781"/>
            <a:ext cx="4320480" cy="648071"/>
            <a:chOff x="522514" y="686781"/>
            <a:chExt cx="4320480" cy="648071"/>
          </a:xfrm>
        </p:grpSpPr>
        <p:sp>
          <p:nvSpPr>
            <p:cNvPr id="12" name="TextBox 11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err="1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중간결과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72342" y="1334852"/>
              <a:ext cx="169817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1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543050" y="2152650"/>
            <a:ext cx="836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램버트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법칙에따라</a:t>
            </a:r>
            <a:r>
              <a:rPr lang="ko-KR" altLang="en-US" dirty="0" smtClean="0"/>
              <a:t> 각 농도를 도출할 경우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값을 임의의 값으로 </a:t>
            </a:r>
            <a:r>
              <a:rPr lang="ko-KR" altLang="en-US" dirty="0" err="1" smtClean="0"/>
              <a:t>지정했을때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mae</a:t>
            </a:r>
            <a:r>
              <a:rPr lang="ko-KR" altLang="en-US" dirty="0" smtClean="0"/>
              <a:t>값이 낮아지는 것을 확인했다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시간 문제로 정확한 값을 알지 못했기에 해당 결과에 미포함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503712" y="292494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05. </a:t>
            </a:r>
            <a:r>
              <a:rPr lang="ko-KR" altLang="en-US" sz="5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</a:t>
            </a:r>
            <a:endParaRPr lang="ko-KR" altLang="en-US" sz="5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9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4606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1404" y="1611958"/>
            <a:ext cx="965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       </a:t>
            </a:r>
            <a:r>
              <a:rPr lang="en-US" altLang="ko-KR" sz="5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  </a:t>
            </a:r>
            <a:r>
              <a:rPr lang="en-US" altLang="ko-KR" sz="5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5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   </a:t>
            </a:r>
            <a:r>
              <a:rPr lang="en-US" altLang="ko-KR" sz="54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04      05</a:t>
            </a:r>
            <a:endParaRPr lang="ko-KR" altLang="en-US" sz="5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055440" y="2708920"/>
            <a:ext cx="1544116" cy="2520280"/>
            <a:chOff x="1055440" y="2708920"/>
            <a:chExt cx="1544116" cy="252028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1271464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1055440" y="2843644"/>
              <a:ext cx="1544116" cy="2385556"/>
              <a:chOff x="843472" y="2843644"/>
              <a:chExt cx="1544116" cy="238555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019436" y="3284984"/>
                <a:ext cx="1368152" cy="1944216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3472" y="2843644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</a:t>
                </a:r>
                <a:r>
                  <a:rPr lang="ko-KR" altLang="en-US" b="1" spc="-150" smtClean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정의</a:t>
                </a:r>
                <a:endParaRPr lang="ko-KR" altLang="en-US" b="1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19436" y="342900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분석  목표</a:t>
                </a:r>
                <a:endParaRPr lang="en-US" altLang="ko-KR" sz="1200" b="1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b="1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 </a:t>
                </a:r>
                <a:r>
                  <a:rPr lang="ko-KR" altLang="en-US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소개</a:t>
                </a:r>
                <a:endParaRPr lang="en-US" altLang="ko-KR" sz="1200" b="1" spc="-1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b="1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측정  원리</a:t>
                </a:r>
                <a:endParaRPr lang="en-US" altLang="ko-KR" sz="1200" b="1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b="1" spc="-15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3051504" y="2708920"/>
            <a:ext cx="1769566" cy="2520280"/>
            <a:chOff x="3051504" y="2708920"/>
            <a:chExt cx="1769566" cy="252028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45291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3051504" y="2843644"/>
              <a:ext cx="1769566" cy="2385556"/>
              <a:chOff x="2958282" y="2843644"/>
              <a:chExt cx="1769566" cy="238555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3359696" y="3284984"/>
                <a:ext cx="1368152" cy="1944216"/>
                <a:chOff x="3359696" y="3284984"/>
                <a:chExt cx="1368152" cy="1944216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359696" y="3284984"/>
                  <a:ext cx="1368152" cy="1944216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59696" y="3429001"/>
                  <a:ext cx="136815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측정  지표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변수  조정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ko-KR" altLang="en-US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958282" y="284364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분석 과제</a:t>
                </a: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5276571" y="2708920"/>
            <a:ext cx="1838021" cy="2520280"/>
            <a:chOff x="5276571" y="2708920"/>
            <a:chExt cx="1838021" cy="25202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587628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5276571" y="2843644"/>
              <a:ext cx="1838021" cy="2385556"/>
              <a:chOff x="5050067" y="2843644"/>
              <a:chExt cx="1838021" cy="238555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75920" y="3284984"/>
                <a:ext cx="1512168" cy="1944216"/>
                <a:chOff x="5375920" y="3284984"/>
                <a:chExt cx="1512168" cy="1944216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5375920" y="3284984"/>
                  <a:ext cx="1368152" cy="1944216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375920" y="3429001"/>
                  <a:ext cx="15121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200" b="1" spc="-150" dirty="0" err="1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Multioutput</a:t>
                  </a:r>
                  <a:r>
                    <a:rPr lang="en-US" altLang="ko-KR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</a:t>
                  </a:r>
                  <a:r>
                    <a:rPr lang="en-US" altLang="ko-KR" sz="1200" b="1" spc="-150" dirty="0" err="1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Regressor</a:t>
                  </a:r>
                  <a:endParaRPr lang="en-US" altLang="ko-KR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모델  비교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200" b="1" spc="-150" dirty="0" err="1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LightGBM</a:t>
                  </a:r>
                  <a:endParaRPr lang="ko-KR" altLang="en-US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5050067" y="2843644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 선택</a:t>
                </a:r>
                <a:endParaRPr lang="ko-KR" altLang="en-US" b="1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7425200" y="2708920"/>
            <a:ext cx="1622874" cy="2520280"/>
            <a:chOff x="7425200" y="2708920"/>
            <a:chExt cx="1622874" cy="2520280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679922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/>
            <p:cNvGrpSpPr/>
            <p:nvPr/>
          </p:nvGrpSpPr>
          <p:grpSpPr>
            <a:xfrm>
              <a:off x="7425200" y="2852936"/>
              <a:ext cx="1622874" cy="2376264"/>
              <a:chOff x="6849390" y="2852936"/>
              <a:chExt cx="1622874" cy="237626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7104112" y="3284984"/>
                <a:ext cx="1368152" cy="1944216"/>
                <a:chOff x="7104112" y="3284984"/>
                <a:chExt cx="1368152" cy="1944216"/>
              </a:xfrm>
            </p:grpSpPr>
            <p:sp>
              <p:nvSpPr>
                <p:cNvPr id="21" name="직사각형 20"/>
                <p:cNvSpPr/>
                <p:nvPr/>
              </p:nvSpPr>
              <p:spPr>
                <a:xfrm>
                  <a:off x="7104112" y="3284984"/>
                  <a:ext cx="1368152" cy="1944216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104112" y="3429001"/>
                  <a:ext cx="13681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Process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 smtClean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결과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endParaRPr lang="en-US" altLang="ko-KR" sz="1200" b="1" spc="-15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endParaRPr lang="ko-KR" altLang="en-US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6849390" y="2852936"/>
                <a:ext cx="161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 분석</a:t>
                </a:r>
                <a:endParaRPr lang="ko-KR" altLang="en-US" b="1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9489017" y="2708920"/>
            <a:ext cx="1503019" cy="2520280"/>
            <a:chOff x="9489017" y="2708920"/>
            <a:chExt cx="1503019" cy="252028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9623884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9489017" y="2843644"/>
              <a:ext cx="1503019" cy="2385556"/>
              <a:chOff x="8697437" y="2843644"/>
              <a:chExt cx="1503019" cy="238555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8832304" y="3284984"/>
                <a:ext cx="1368152" cy="1944216"/>
                <a:chOff x="8832304" y="3284984"/>
                <a:chExt cx="1368152" cy="194421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8832304" y="3284984"/>
                  <a:ext cx="1368152" cy="1944216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832304" y="3429001"/>
                  <a:ext cx="13681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시사점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endParaRPr lang="en-US" altLang="ko-KR" sz="1200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질의 응답</a:t>
                  </a: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200" b="1" spc="-150" dirty="0"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200" b="1" spc="-150" dirty="0"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참고 자료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8697437" y="2843644"/>
                <a:ext cx="1054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spc="-150" dirty="0" smtClean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분석  결과</a:t>
                </a:r>
                <a:endParaRPr lang="ko-KR" altLang="en-US" b="1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6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522514" y="686781"/>
            <a:ext cx="4320480" cy="648071"/>
            <a:chOff x="522514" y="686781"/>
            <a:chExt cx="4320480" cy="648071"/>
          </a:xfrm>
        </p:grpSpPr>
        <p:sp>
          <p:nvSpPr>
            <p:cNvPr id="4" name="TextBox 3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시사점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1872342" y="1334852"/>
              <a:ext cx="1698172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1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820862"/>
            <a:ext cx="3910851" cy="4071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0650" y="2019300"/>
            <a:ext cx="659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피실험자 별 다양한 특성으로 인해 정확한 농도 산출 어려움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따라 머신 러닝 알고리즘과 기존 분석 방법을 결합한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농도 산출 방법의 필요성 요구됨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☞ 해당 알고리즘을 통해 불필요한 실험 없이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NIRs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정확성을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향상시킬 수 있는 가능성의 발견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1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둥근 사각형 1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456" y="686781"/>
            <a:ext cx="2110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한계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7314" y="1334852"/>
            <a:ext cx="1698172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1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6750" y="2333625"/>
            <a:ext cx="1064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Modified Beer – </a:t>
            </a:r>
            <a:r>
              <a:rPr lang="en-US" altLang="ko-KR" dirty="0" err="1" smtClean="0"/>
              <a:t>Lamber</a:t>
            </a:r>
            <a:r>
              <a:rPr lang="en-US" altLang="ko-KR" dirty="0" smtClean="0"/>
              <a:t> Law</a:t>
            </a:r>
            <a:r>
              <a:rPr lang="ko-KR" altLang="en-US" dirty="0"/>
              <a:t>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정의되지 않는 값이 있어 값의 정확성이 보장되지 않았다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en-US" altLang="ko-KR" dirty="0" err="1" smtClean="0"/>
              <a:t>Dst</a:t>
            </a:r>
            <a:r>
              <a:rPr lang="ko-KR" altLang="en-US" dirty="0" smtClean="0"/>
              <a:t>에 의도적으로 제거한 데이터가 많아 목적과 부합하지 않는 데이터가 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도메인 지식의 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1000125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대각선 방향의 모서리가 둥근 사각형 8"/>
          <p:cNvSpPr/>
          <p:nvPr/>
        </p:nvSpPr>
        <p:spPr>
          <a:xfrm rot="10800000">
            <a:off x="522514" y="4818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"A time-domain NIR brain imager applied in functional stimulation experiments."</a:t>
            </a:r>
            <a:endParaRPr lang="ko-KR" altLang="en-US" dirty="0">
              <a:latin typeface="나눔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289249" y="686781"/>
            <a:ext cx="4320480" cy="648071"/>
            <a:chOff x="522514" y="686781"/>
            <a:chExt cx="4320480" cy="648071"/>
          </a:xfrm>
        </p:grpSpPr>
        <p:sp>
          <p:nvSpPr>
            <p:cNvPr id="11" name="TextBox 10"/>
            <p:cNvSpPr txBox="1"/>
            <p:nvPr/>
          </p:nvSpPr>
          <p:spPr>
            <a:xfrm>
              <a:off x="522514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참고 자료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548205" y="1334852"/>
              <a:ext cx="2269097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1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1295400" y="1799771"/>
            <a:ext cx="8877300" cy="4702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문헌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en-US" altLang="ko-KR" sz="15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 time-domain NIR brain imager applied in functional stimulation experiments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.“</a:t>
            </a:r>
          </a:p>
          <a:p>
            <a:r>
              <a:rPr lang="en-US" altLang="ko-KR" sz="1500" dirty="0">
                <a:solidFill>
                  <a:schemeClr val="tx1"/>
                </a:solidFill>
              </a:rPr>
              <a:t> </a:t>
            </a:r>
            <a:r>
              <a:rPr lang="en-US" altLang="ko-KR" sz="1500" i="1" dirty="0">
                <a:solidFill>
                  <a:schemeClr val="tx1"/>
                </a:solidFill>
              </a:rPr>
              <a:t>European Conference on Biomedical Optics</a:t>
            </a: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“Non-invasive </a:t>
            </a:r>
            <a:r>
              <a:rPr lang="en-US" altLang="ko-KR" sz="15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NIR spectroscopy of human brain function during 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exercise”</a:t>
            </a:r>
          </a:p>
          <a:p>
            <a:r>
              <a:rPr lang="en-US" altLang="ko-KR" sz="1500" i="1" dirty="0">
                <a:solidFill>
                  <a:schemeClr val="tx1"/>
                </a:solidFill>
              </a:rPr>
              <a:t>Methods</a:t>
            </a:r>
            <a:r>
              <a:rPr lang="en-US" altLang="ko-KR" sz="1500" dirty="0">
                <a:solidFill>
                  <a:schemeClr val="tx1"/>
                </a:solidFill>
              </a:rPr>
              <a:t> 45.4, 289-299 (2008)</a:t>
            </a: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15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multioutput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basic model guide]</a:t>
            </a: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</a:t>
            </a:r>
            <a:r>
              <a:rPr lang="en-US" altLang="ko-KR" sz="15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://machinelearningmastery.com/multi-output-regression-models-with-python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/</a:t>
            </a: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</a:t>
            </a:r>
            <a:r>
              <a:rPr lang="en-US" altLang="ko-KR" sz="15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Foresrt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Parameter description]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</a:t>
            </a:r>
            <a:r>
              <a:rPr lang="en-US" altLang="ko-KR" sz="15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://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woolulu.tistory.com/28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1500" dirty="0" err="1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LightGBM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4"/>
              </a:rPr>
              <a:t>https://lsjsj92.tistory.com/548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(guide)</a:t>
            </a: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5"/>
              </a:rPr>
              <a:t>https://nurilee.com/lightgbm-definition-parameter-tuning/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6"/>
              </a:rPr>
              <a:t>https</a:t>
            </a:r>
            <a:r>
              <a:rPr lang="en-US" altLang="ko-KR" sz="15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6"/>
              </a:rPr>
              <a:t>://zzsza.github.io/development/2018/08/24/data-visualization-in-python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6"/>
              </a:rPr>
              <a:t>/</a:t>
            </a:r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      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0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03712" y="292494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01. </a:t>
            </a:r>
            <a:r>
              <a:rPr lang="ko-KR" altLang="en-US" sz="5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5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  <a:endParaRPr lang="ko-KR" altLang="en-US" sz="5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92100" y="479096"/>
            <a:ext cx="11696700" cy="6226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871" y="-421881"/>
            <a:ext cx="1050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목적</a:t>
            </a:r>
            <a:endParaRPr lang="ko-KR" altLang="en-US" sz="2000" b="1" spc="-15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3643" y="2930628"/>
            <a:ext cx="108548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거리와 광원</a:t>
            </a:r>
            <a:r>
              <a:rPr lang="en-US" altLang="ko-KR" sz="3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3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스펙트럼에 따른 뇌 내 성분 </a:t>
            </a:r>
            <a:r>
              <a:rPr lang="ko-KR" altLang="en-US" sz="35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농도 </a:t>
            </a:r>
            <a:r>
              <a:rPr lang="ko-KR" altLang="en-US" sz="3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25310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대각선 방향의 모서리가 둥근 사각형 15"/>
          <p:cNvSpPr/>
          <p:nvPr/>
        </p:nvSpPr>
        <p:spPr>
          <a:xfrm rot="10800000">
            <a:off x="522514" y="398172"/>
            <a:ext cx="11146972" cy="6170645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97207" y="-48405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</a:t>
            </a:r>
            <a:endParaRPr lang="ko-KR" altLang="en-US" sz="2000" b="1" spc="-15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90640" y="686781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Set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30661" y="1334852"/>
            <a:ext cx="2198107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30661" y="2215760"/>
            <a:ext cx="3398439" cy="15858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95456" y="2210296"/>
            <a:ext cx="2785244" cy="159132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5263" y="3784972"/>
            <a:ext cx="27951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RHO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거리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SRC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광원 스펙트럼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(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650 – 990nm)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DST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스펙트럼                              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(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650-990nm)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3448" y="3420628"/>
            <a:ext cx="467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HHB :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디옥시헤모글로빈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농도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HBO2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옥시헤모글로빈 농도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칼슘 농도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나트륨 농도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5609841" y="2963179"/>
            <a:ext cx="571811" cy="914897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5942903" y="2963179"/>
            <a:ext cx="571811" cy="914897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3448" y="153950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</a:t>
            </a:r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(Y)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661" y="1539504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독립변수</a:t>
            </a:r>
            <a:r>
              <a:rPr lang="en-US" altLang="ko-KR" sz="3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  <a:endParaRPr lang="ko-KR" altLang="en-US" sz="3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4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3712" y="292494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5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과제</a:t>
            </a:r>
          </a:p>
        </p:txBody>
      </p:sp>
    </p:spTree>
    <p:extLst>
      <p:ext uri="{BB962C8B-B14F-4D97-AF65-F5344CB8AC3E}">
        <p14:creationId xmlns:p14="http://schemas.microsoft.com/office/powerpoint/2010/main" val="28936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둥근 사각형 10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887" y="-453794"/>
            <a:ext cx="92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500" b="1" spc="-150" dirty="0">
                <a:solidFill>
                  <a:schemeClr val="bg1"/>
                </a:solidFill>
              </a:rPr>
              <a:t>측정 원리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53449" y="2089037"/>
            <a:ext cx="3566487" cy="318729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430451" y="2089037"/>
            <a:ext cx="3566486" cy="318729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53449" y="5976339"/>
            <a:ext cx="7964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☞ 무해한 근적외선을 이용해 뇌에서의 산소포화도를 측정해 기능적 진단에 응용하는 기술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10644" y="686781"/>
            <a:ext cx="4320480" cy="648071"/>
            <a:chOff x="-206791" y="686781"/>
            <a:chExt cx="4320480" cy="648071"/>
          </a:xfrm>
        </p:grpSpPr>
        <p:sp>
          <p:nvSpPr>
            <p:cNvPr id="12" name="TextBox 11"/>
            <p:cNvSpPr txBox="1"/>
            <p:nvPr/>
          </p:nvSpPr>
          <p:spPr>
            <a:xfrm>
              <a:off x="-206791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pc="-150" dirty="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NIRs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219784" y="1334852"/>
              <a:ext cx="2198107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0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 rot="10800000">
            <a:off x="522514" y="494589"/>
            <a:ext cx="10972800" cy="6074228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345756"/>
            <a:ext cx="2660752" cy="25918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70" y="4590633"/>
            <a:ext cx="8380286" cy="178577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-340070" y="686781"/>
            <a:ext cx="4320480" cy="648071"/>
            <a:chOff x="-206791" y="686781"/>
            <a:chExt cx="4320480" cy="648071"/>
          </a:xfrm>
        </p:grpSpPr>
        <p:sp>
          <p:nvSpPr>
            <p:cNvPr id="11" name="TextBox 10"/>
            <p:cNvSpPr txBox="1"/>
            <p:nvPr/>
          </p:nvSpPr>
          <p:spPr>
            <a:xfrm>
              <a:off x="-206791" y="686781"/>
              <a:ext cx="432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50" dirty="0" smtClean="0">
                  <a:solidFill>
                    <a:schemeClr val="tx2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측정원리</a:t>
              </a:r>
              <a:endPara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21116" y="1334852"/>
              <a:ext cx="2198107" cy="0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5000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5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대각선 방향의 모서리가 둥근 사각형 19"/>
          <p:cNvSpPr/>
          <p:nvPr/>
        </p:nvSpPr>
        <p:spPr>
          <a:xfrm rot="10800000">
            <a:off x="522514" y="398172"/>
            <a:ext cx="11146972" cy="6170645"/>
          </a:xfrm>
          <a:prstGeom prst="round2Diag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980571" y="2383591"/>
                <a:ext cx="4056684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>
                          <a:latin typeface="나눔"/>
                        </a:rPr>
                        <m:t>𝑀𝐴𝐸</m:t>
                      </m:r>
                      <m:r>
                        <a:rPr lang="en-US" altLang="ko-KR" sz="3000" i="1">
                          <a:latin typeface="나눔"/>
                        </a:rPr>
                        <m:t>= </m:t>
                      </m:r>
                      <m:f>
                        <m:fPr>
                          <m:ctrlPr>
                            <a:rPr lang="ko-KR" altLang="en-US" sz="3000" i="1" dirty="0">
                              <a:latin typeface="나눔"/>
                            </a:rPr>
                          </m:ctrlPr>
                        </m:fPr>
                        <m:num>
                          <m:r>
                            <a:rPr lang="ko-KR" altLang="en-US" sz="3000" dirty="0">
                              <a:latin typeface="나눔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3000" i="1" dirty="0">
                              <a:latin typeface="나눔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ko-KR" altLang="en-US" sz="3000" i="1" dirty="0">
                              <a:latin typeface="나눔"/>
                            </a:rPr>
                          </m:ctrlPr>
                        </m:naryPr>
                        <m:sub>
                          <m:r>
                            <a:rPr lang="ko-KR" altLang="en-US" sz="3000" i="1" dirty="0">
                              <a:latin typeface="나눔"/>
                            </a:rPr>
                            <m:t>𝑖</m:t>
                          </m:r>
                          <m:r>
                            <a:rPr lang="ko-KR" altLang="en-US" sz="3000" dirty="0">
                              <a:latin typeface="나눔"/>
                            </a:rPr>
                            <m:t>=1</m:t>
                          </m:r>
                        </m:sub>
                        <m:sup>
                          <m:r>
                            <a:rPr lang="ko-KR" altLang="en-US" sz="3000" i="1" dirty="0">
                              <a:latin typeface="나눔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3000" i="1" dirty="0">
                                  <a:latin typeface="나눔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3000" i="1" dirty="0">
                                      <a:latin typeface="나눔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000" i="1" dirty="0">
                                      <a:latin typeface="나눔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3000" i="1" dirty="0">
                                      <a:latin typeface="나눔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3000" dirty="0">
                                  <a:latin typeface="나눔"/>
                                </a:rPr>
                                <m:t>−</m:t>
                              </m:r>
                              <m:r>
                                <a:rPr lang="ko-KR" altLang="en-US" sz="3000" i="1" dirty="0">
                                  <a:latin typeface="나눔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3000" dirty="0">
                  <a:latin typeface="나눔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571" y="2383591"/>
                <a:ext cx="4056684" cy="1260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65465" y="4421127"/>
                <a:ext cx="58637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n 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오차의 개수</a:t>
                </a:r>
                <a:endParaRPr lang="en-US" altLang="ko-KR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ko-KR" sz="2000" dirty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∑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 = </a:t>
                </a:r>
                <a:r>
                  <a:rPr lang="ko-KR" altLang="en-US" sz="2000" dirty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합 </a:t>
                </a:r>
                <a:endParaRPr lang="en-US" altLang="ko-KR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나눔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나눔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나눔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나눔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나눔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나눔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나눔"/>
                      </a:rPr>
                      <m:t>= 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나눔"/>
                    <a:ea typeface="나눔스퀘어_ac Bold" panose="020B0600000101010101" pitchFamily="50" charset="-127"/>
                  </a:rPr>
                  <a:t>절대 오차</a:t>
                </a:r>
                <a:endParaRPr lang="en-US" altLang="ko-KR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  <a:p>
                <a:endParaRPr lang="ko-KR" altLang="en-US" sz="2000" dirty="0">
                  <a:solidFill>
                    <a:schemeClr val="tx1"/>
                  </a:solidFill>
                  <a:latin typeface="나눔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65" y="4421127"/>
                <a:ext cx="5863771" cy="1938992"/>
              </a:xfrm>
              <a:prstGeom prst="rect">
                <a:avLst/>
              </a:prstGeom>
              <a:blipFill>
                <a:blip r:embed="rId3"/>
                <a:stretch>
                  <a:fillRect l="-936" t="-22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 txBox="1">
            <a:spLocks/>
          </p:cNvSpPr>
          <p:nvPr/>
        </p:nvSpPr>
        <p:spPr>
          <a:xfrm>
            <a:off x="988395" y="829210"/>
            <a:ext cx="4669066" cy="56780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절대 오차</a:t>
            </a:r>
            <a:r>
              <a:rPr lang="en-US" altLang="ko-KR" sz="4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(MAE)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02432" y="1606400"/>
            <a:ext cx="465908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439</Words>
  <Application>Microsoft Office PowerPoint</Application>
  <PresentationFormat>와이드스크린</PresentationFormat>
  <Paragraphs>157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</vt:lpstr>
      <vt:lpstr>나눔스퀘어</vt:lpstr>
      <vt:lpstr>나눔스퀘어_ac Bold</vt:lpstr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kitcoop</dc:creator>
  <cp:lastModifiedBy>kitcoop</cp:lastModifiedBy>
  <cp:revision>41</cp:revision>
  <dcterms:created xsi:type="dcterms:W3CDTF">2020-06-23T01:12:51Z</dcterms:created>
  <dcterms:modified xsi:type="dcterms:W3CDTF">2020-06-23T10:19:26Z</dcterms:modified>
</cp:coreProperties>
</file>