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22"/>
  </p:notesMasterIdLst>
  <p:sldIdLst>
    <p:sldId id="256" r:id="rId2"/>
    <p:sldId id="257" r:id="rId3"/>
    <p:sldId id="266" r:id="rId4"/>
    <p:sldId id="267" r:id="rId5"/>
    <p:sldId id="263" r:id="rId6"/>
    <p:sldId id="268" r:id="rId7"/>
    <p:sldId id="277" r:id="rId8"/>
    <p:sldId id="269" r:id="rId9"/>
    <p:sldId id="276" r:id="rId10"/>
    <p:sldId id="274" r:id="rId11"/>
    <p:sldId id="261" r:id="rId12"/>
    <p:sldId id="278" r:id="rId13"/>
    <p:sldId id="282" r:id="rId14"/>
    <p:sldId id="279" r:id="rId15"/>
    <p:sldId id="280" r:id="rId16"/>
    <p:sldId id="262" r:id="rId17"/>
    <p:sldId id="264" r:id="rId18"/>
    <p:sldId id="281" r:id="rId19"/>
    <p:sldId id="275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7493A-BA14-4561-9D68-2B2139A13D34}" type="datetimeFigureOut">
              <a:rPr lang="en-GB" smtClean="0"/>
              <a:t>21/08/2015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91E30-C08E-4849-B5A0-09E549528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849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76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4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1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6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4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7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5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1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1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99214"/>
            <a:ext cx="6858000" cy="2387600"/>
          </a:xfrm>
        </p:spPr>
        <p:txBody>
          <a:bodyPr>
            <a:normAutofit/>
          </a:bodyPr>
          <a:lstStyle/>
          <a:p>
            <a:r>
              <a:rPr lang="en-GB" sz="6000" dirty="0"/>
              <a:t>Data Modelling and ER Diagrams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A way to make sense out of large collections of information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8921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77999" cy="1325563"/>
          </a:xfrm>
        </p:spPr>
        <p:txBody>
          <a:bodyPr/>
          <a:lstStyle/>
          <a:p>
            <a:r>
              <a:rPr lang="en-GB" dirty="0" smtClean="0"/>
              <a:t>Activity 3:- </a:t>
            </a:r>
            <a:r>
              <a:rPr lang="en-GB" dirty="0" smtClean="0"/>
              <a:t>Creating example instances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8410"/>
            <a:ext cx="7886700" cy="508128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Make a group of four and make sure you have some space to work together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Place the four cards in grey in a horizontal line with space underneath for other cards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457200" indent="-457200">
              <a:buFont typeface="+mj-lt"/>
              <a:buAutoNum type="arabicPeriod" startAt="3"/>
            </a:pPr>
            <a:r>
              <a:rPr lang="en-GB" dirty="0" smtClean="0"/>
              <a:t>Group specific values on the cards together to make specific examples of a particular entity. There may be more than one example for each entity.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941242" y="2867407"/>
            <a:ext cx="1354238" cy="6899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Person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08072" y="2867407"/>
            <a:ext cx="1354238" cy="6899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Event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96772" y="2864131"/>
            <a:ext cx="1354238" cy="6931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Post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85472" y="2864131"/>
            <a:ext cx="1354238" cy="6931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Picture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1242" y="4705698"/>
            <a:ext cx="1354238" cy="6856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Person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1242" y="6920895"/>
            <a:ext cx="1354238" cy="404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Alison Smith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90193" y="4701404"/>
            <a:ext cx="1354238" cy="6899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Event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09990" y="4698127"/>
            <a:ext cx="1354238" cy="6931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Post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85472" y="4698127"/>
            <a:ext cx="1354238" cy="6931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Picture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1242" y="7430715"/>
            <a:ext cx="1354238" cy="875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Alison was born in Glasgow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85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926" y="989296"/>
            <a:ext cx="27361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2075" indent="-92075">
              <a:buFont typeface="Arial"/>
              <a:buChar char="•"/>
            </a:pPr>
            <a:r>
              <a:rPr lang="en-US" dirty="0" smtClean="0"/>
              <a:t>Alison Smith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Born 30/08/1995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Born in Glasgow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Goes to Hamilton Grammar School</a:t>
            </a:r>
          </a:p>
          <a:p>
            <a:pPr marL="92075" indent="-92075">
              <a:buFont typeface="Arial"/>
              <a:buChar char="•"/>
            </a:pPr>
            <a:r>
              <a:rPr lang="en-US" dirty="0" err="1"/>
              <a:t>a</a:t>
            </a:r>
            <a:r>
              <a:rPr lang="en-US" dirty="0" err="1" smtClean="0"/>
              <a:t>.smith@gmail.com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900014" y="1015402"/>
            <a:ext cx="311082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2075" indent="-92075">
              <a:buFont typeface="Arial"/>
              <a:buChar char="•"/>
            </a:pPr>
            <a:r>
              <a:rPr lang="en-US" dirty="0" smtClean="0"/>
              <a:t>“Had a fantastic day at the zoo with Steven”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Posted 14:32 on 12th September 2013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www.thezoo.com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162796" y="997646"/>
            <a:ext cx="257123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2075" indent="-92075">
              <a:buFont typeface="Arial"/>
              <a:buChar char="•"/>
            </a:pPr>
            <a:r>
              <a:rPr lang="en-US" dirty="0" smtClean="0"/>
              <a:t>Alison’s birthday party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Born 30/08/1995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Starts 30</a:t>
            </a:r>
            <a:r>
              <a:rPr lang="en-US" baseline="30000" dirty="0" smtClean="0"/>
              <a:t>th</a:t>
            </a:r>
            <a:r>
              <a:rPr lang="en-US" dirty="0" smtClean="0"/>
              <a:t> Aug, 7pm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Ends 30</a:t>
            </a:r>
            <a:r>
              <a:rPr lang="en-US" baseline="30000" dirty="0" smtClean="0"/>
              <a:t>th</a:t>
            </a:r>
            <a:r>
              <a:rPr lang="en-US" dirty="0" smtClean="0"/>
              <a:t> Aug, 11pm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Hosted by Alison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At the Community Hall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796" y="5631466"/>
            <a:ext cx="349210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2075" indent="-92075">
              <a:buFont typeface="Arial"/>
              <a:buChar char="•"/>
            </a:pPr>
            <a:r>
              <a:rPr lang="en-US" dirty="0" smtClean="0"/>
              <a:t>“The view from Edinburgh Castle”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Taken at Edinburgh Castle</a:t>
            </a:r>
          </a:p>
          <a:p>
            <a:pPr marL="92075" indent="-92075">
              <a:buFont typeface="Arial"/>
              <a:buChar char="•"/>
            </a:pPr>
            <a:r>
              <a:rPr lang="en-US" dirty="0" err="1" smtClean="0"/>
              <a:t>Edincastle.jpg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32926" y="2845677"/>
            <a:ext cx="27361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2075" indent="-92075">
              <a:buFont typeface="Arial"/>
              <a:buChar char="•"/>
            </a:pPr>
            <a:r>
              <a:rPr lang="en-US" dirty="0" smtClean="0"/>
              <a:t>Steven Brownlee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Born 23/09/1982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Born in London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Goes to London High School</a:t>
            </a:r>
          </a:p>
          <a:p>
            <a:pPr marL="92075" indent="-92075">
              <a:buFont typeface="Arial"/>
              <a:buChar char="•"/>
            </a:pPr>
            <a:r>
              <a:rPr lang="en-US" dirty="0" err="1" smtClean="0"/>
              <a:t>s.brownlee@hotmail.com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900014" y="2588225"/>
            <a:ext cx="311082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2075" indent="-92075">
              <a:buFont typeface="Arial"/>
              <a:buChar char="•"/>
            </a:pPr>
            <a:r>
              <a:rPr lang="en-US" dirty="0" smtClean="0"/>
              <a:t>“It’s transfer deadline day”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Posted 12:01 on 11th January 2014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http://www.bbc.co.uk/transfernews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62796" y="2862303"/>
            <a:ext cx="257123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2075" indent="-92075">
              <a:buFont typeface="Arial"/>
              <a:buChar char="•"/>
            </a:pPr>
            <a:r>
              <a:rPr lang="en-US" dirty="0" smtClean="0"/>
              <a:t>Holiday to Tenerife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Starts 1</a:t>
            </a:r>
            <a:r>
              <a:rPr lang="en-US" baseline="30000" dirty="0" smtClean="0"/>
              <a:t>st</a:t>
            </a:r>
            <a:r>
              <a:rPr lang="en-US" dirty="0" smtClean="0"/>
              <a:t> June 2015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Ends 15</a:t>
            </a:r>
            <a:r>
              <a:rPr lang="en-US" baseline="30000" dirty="0" smtClean="0"/>
              <a:t>th</a:t>
            </a:r>
            <a:r>
              <a:rPr lang="en-US" dirty="0" smtClean="0"/>
              <a:t> June 2015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Hosted by Steven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At Playa de Las Americas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8889" y="5631466"/>
            <a:ext cx="271637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2075" indent="-92075">
              <a:buFont typeface="Arial"/>
              <a:buChar char="•"/>
            </a:pPr>
            <a:r>
              <a:rPr lang="en-US" dirty="0" smtClean="0"/>
              <a:t>“Me and my snowman”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Taken at Steven’s house</a:t>
            </a:r>
          </a:p>
          <a:p>
            <a:pPr marL="92075" indent="-92075"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now003.png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2926" y="224039"/>
            <a:ext cx="2736180" cy="6899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Person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62796" y="224038"/>
            <a:ext cx="2571230" cy="6899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Event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00013" y="224038"/>
            <a:ext cx="3110821" cy="6931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Post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8889" y="4832748"/>
            <a:ext cx="6356009" cy="6931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Picture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72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What was easy or hard about this activity?</a:t>
            </a:r>
          </a:p>
          <a:p>
            <a:r>
              <a:rPr lang="en-US" sz="3200" dirty="0" smtClean="0"/>
              <a:t>What </a:t>
            </a:r>
            <a:r>
              <a:rPr lang="en-US" sz="3200" dirty="0"/>
              <a:t>is the difference between an </a:t>
            </a:r>
            <a:r>
              <a:rPr lang="en-US" sz="3200" b="1" dirty="0"/>
              <a:t>entities </a:t>
            </a:r>
            <a:r>
              <a:rPr lang="en-US" sz="3200" dirty="0"/>
              <a:t>and</a:t>
            </a:r>
            <a:r>
              <a:rPr lang="en-US" sz="3200" b="1" dirty="0"/>
              <a:t> attributes </a:t>
            </a:r>
            <a:r>
              <a:rPr lang="en-US" sz="3200" dirty="0"/>
              <a:t>and </a:t>
            </a:r>
            <a:r>
              <a:rPr lang="en-US" sz="3200" b="1" dirty="0"/>
              <a:t>instances</a:t>
            </a:r>
            <a:r>
              <a:rPr lang="en-US" sz="3200" dirty="0"/>
              <a:t> and </a:t>
            </a:r>
            <a:r>
              <a:rPr lang="en-US" sz="3200" b="1" dirty="0"/>
              <a:t>values</a:t>
            </a:r>
            <a:r>
              <a:rPr lang="en-US" sz="3200" dirty="0"/>
              <a:t>? </a:t>
            </a:r>
            <a:endParaRPr lang="en-US" sz="3200" dirty="0" smtClean="0"/>
          </a:p>
          <a:p>
            <a:r>
              <a:rPr lang="en-US" sz="3200" dirty="0" smtClean="0"/>
              <a:t>What is missing from this model? What did we talk about when we discussed social networks at the start that is not represented in the information we have?</a:t>
            </a:r>
            <a:endParaRPr lang="en-GB" sz="3200" dirty="0"/>
          </a:p>
        </p:txBody>
      </p:sp>
      <p:pic>
        <p:nvPicPr>
          <p:cNvPr id="4" name="Picture 2" descr="C:\Users\Laptop\AppData\Local\Microsoft\Windows\Temporary Internet Files\Content.IE5\NB12LJZX\MC900441503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482" y="246856"/>
            <a:ext cx="1087438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83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</a:t>
            </a:r>
            <a:r>
              <a:rPr lang="en-GB" dirty="0" smtClean="0"/>
              <a:t>More Definitions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en-GB" sz="3200" dirty="0" smtClean="0"/>
              <a:t>An </a:t>
            </a:r>
            <a:r>
              <a:rPr lang="en-GB" sz="3200" b="1" dirty="0" smtClean="0"/>
              <a:t>instance </a:t>
            </a:r>
            <a:r>
              <a:rPr lang="en-GB" sz="3200" dirty="0" smtClean="0"/>
              <a:t>is a specific concrete example of an entity. For example Fred is an instance of the person entity.</a:t>
            </a:r>
          </a:p>
          <a:p>
            <a:r>
              <a:rPr lang="en-GB" sz="3200" dirty="0" smtClean="0"/>
              <a:t>A </a:t>
            </a:r>
            <a:r>
              <a:rPr lang="en-GB" sz="3200" b="1" dirty="0" smtClean="0"/>
              <a:t>value</a:t>
            </a:r>
            <a:r>
              <a:rPr lang="en-GB" sz="3200" dirty="0" smtClean="0"/>
              <a:t> is a specific concrete example of a particular attribute. For example 24/05/1982 is the value for Fred's birthday attribute.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9551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49" y="397950"/>
            <a:ext cx="8177999" cy="1046149"/>
          </a:xfrm>
        </p:spPr>
        <p:txBody>
          <a:bodyPr/>
          <a:lstStyle/>
          <a:p>
            <a:r>
              <a:rPr lang="en-GB" dirty="0" smtClean="0"/>
              <a:t>Activity </a:t>
            </a:r>
            <a:r>
              <a:rPr lang="en-GB" dirty="0" smtClean="0"/>
              <a:t>4:- Relationships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041328" y="2636234"/>
            <a:ext cx="27361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2075" indent="-92075">
              <a:buFont typeface="Arial"/>
              <a:buChar char="•"/>
            </a:pPr>
            <a:r>
              <a:rPr lang="en-US" dirty="0" smtClean="0"/>
              <a:t>Alison Smith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Born 30/08/1995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Born in Glasgow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Goes to Hamilton Grammar School</a:t>
            </a:r>
          </a:p>
          <a:p>
            <a:pPr marL="92075" indent="-92075">
              <a:buFont typeface="Arial"/>
              <a:buChar char="•"/>
            </a:pPr>
            <a:r>
              <a:rPr lang="en-US" dirty="0" err="1"/>
              <a:t>a</a:t>
            </a:r>
            <a:r>
              <a:rPr lang="en-US" dirty="0" err="1" smtClean="0"/>
              <a:t>.smith@gmail.com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577685" y="2655102"/>
            <a:ext cx="257123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2075" indent="-92075">
              <a:buFont typeface="Arial"/>
              <a:buChar char="•"/>
            </a:pPr>
            <a:r>
              <a:rPr lang="en-US" dirty="0" smtClean="0"/>
              <a:t>Alison’s birthday party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Born 30/08/1995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Starts 30</a:t>
            </a:r>
            <a:r>
              <a:rPr lang="en-US" baseline="30000" dirty="0" smtClean="0"/>
              <a:t>th</a:t>
            </a:r>
            <a:r>
              <a:rPr lang="en-US" dirty="0" smtClean="0"/>
              <a:t> Aug, 7pm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Ends 30</a:t>
            </a:r>
            <a:r>
              <a:rPr lang="en-US" baseline="30000" dirty="0" smtClean="0"/>
              <a:t>th</a:t>
            </a:r>
            <a:r>
              <a:rPr lang="en-US" dirty="0" smtClean="0"/>
              <a:t> Aug, 11pm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Hosted by Alison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At the Community Hall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6687" y="4923041"/>
            <a:ext cx="311082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2075" indent="-92075">
              <a:buFont typeface="Arial"/>
              <a:buChar char="•"/>
            </a:pPr>
            <a:r>
              <a:rPr lang="en-US" dirty="0" smtClean="0"/>
              <a:t>“Had a fantastic day at the zoo with Steven”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Posted 14:32 on 12th September 2013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www.thezoo.com</a:t>
            </a:r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4577685" y="4941481"/>
            <a:ext cx="271637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2075" indent="-92075">
              <a:buFont typeface="Arial"/>
              <a:buChar char="•"/>
            </a:pPr>
            <a:r>
              <a:rPr lang="en-US" dirty="0" smtClean="0"/>
              <a:t>“Me and my snowman”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Taken at Steven’s house</a:t>
            </a:r>
          </a:p>
          <a:p>
            <a:pPr marL="92075" indent="-92075"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now003.png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7649" y="1518979"/>
            <a:ext cx="8660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How are these instances related to each other?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0415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49" y="397950"/>
            <a:ext cx="8177999" cy="1046149"/>
          </a:xfrm>
        </p:spPr>
        <p:txBody>
          <a:bodyPr/>
          <a:lstStyle/>
          <a:p>
            <a:r>
              <a:rPr lang="en-GB" dirty="0" smtClean="0"/>
              <a:t>Activity </a:t>
            </a:r>
            <a:r>
              <a:rPr lang="en-GB" dirty="0" smtClean="0"/>
              <a:t>4:- Relationships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47649" y="1444099"/>
            <a:ext cx="8488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How are these instances related to each other?</a:t>
            </a:r>
            <a:endParaRPr lang="en-GB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4860099" y="4593512"/>
            <a:ext cx="27239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2075" indent="-92075">
              <a:buFont typeface="Arial"/>
              <a:buChar char="•"/>
            </a:pPr>
            <a:r>
              <a:rPr lang="en-US" dirty="0" smtClean="0"/>
              <a:t>“The view from Edinburgh Castle”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Taken at Edinburgh Castle</a:t>
            </a:r>
          </a:p>
          <a:p>
            <a:pPr marL="92075" indent="-92075">
              <a:buFont typeface="Arial"/>
              <a:buChar char="•"/>
            </a:pPr>
            <a:r>
              <a:rPr lang="en-US" dirty="0" err="1" smtClean="0"/>
              <a:t>Edincastle.jpg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549676" y="2572529"/>
            <a:ext cx="27361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2075" indent="-92075">
              <a:buFont typeface="Arial"/>
              <a:buChar char="•"/>
            </a:pPr>
            <a:r>
              <a:rPr lang="en-US" dirty="0" smtClean="0"/>
              <a:t>Steven Brownlee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Born 23/09/1982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Born in London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Goes to London High School</a:t>
            </a:r>
          </a:p>
          <a:p>
            <a:pPr marL="92075" indent="-92075">
              <a:buFont typeface="Arial"/>
              <a:buChar char="•"/>
            </a:pPr>
            <a:r>
              <a:rPr lang="en-US" dirty="0" err="1" smtClean="0"/>
              <a:t>s.brownlee@hotmail.com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175035" y="4870510"/>
            <a:ext cx="311082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2075" indent="-92075">
              <a:buFont typeface="Arial"/>
              <a:buChar char="•"/>
            </a:pPr>
            <a:r>
              <a:rPr lang="en-US" dirty="0" smtClean="0"/>
              <a:t>“It’s transfer deadline day”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Posted 12:01 on 11th January 2014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http://www.bbc.co.uk/transfernews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60099" y="2572529"/>
            <a:ext cx="257123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2075" indent="-92075">
              <a:buFont typeface="Arial"/>
              <a:buChar char="•"/>
            </a:pPr>
            <a:r>
              <a:rPr lang="en-US" dirty="0" smtClean="0"/>
              <a:t>Starts 1</a:t>
            </a:r>
            <a:r>
              <a:rPr lang="en-US" baseline="30000" dirty="0" smtClean="0"/>
              <a:t>st</a:t>
            </a:r>
            <a:r>
              <a:rPr lang="en-US" dirty="0" smtClean="0"/>
              <a:t> June 2015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Holiday </a:t>
            </a:r>
            <a:r>
              <a:rPr lang="en-US" dirty="0" smtClean="0"/>
              <a:t>to Tenerife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Ends </a:t>
            </a:r>
            <a:r>
              <a:rPr lang="en-US" dirty="0" smtClean="0"/>
              <a:t>15</a:t>
            </a:r>
            <a:r>
              <a:rPr lang="en-US" baseline="30000" dirty="0" smtClean="0"/>
              <a:t>th</a:t>
            </a:r>
            <a:r>
              <a:rPr lang="en-US" dirty="0" smtClean="0"/>
              <a:t> June 2015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Hosted by Steven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At Playa de Las Americas</a:t>
            </a:r>
          </a:p>
        </p:txBody>
      </p:sp>
    </p:spTree>
    <p:extLst>
      <p:ext uri="{BB962C8B-B14F-4D97-AF65-F5344CB8AC3E}">
        <p14:creationId xmlns:p14="http://schemas.microsoft.com/office/powerpoint/2010/main" val="95791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67769" y="2183962"/>
            <a:ext cx="2004080" cy="12907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Person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63489" y="5151168"/>
            <a:ext cx="1937993" cy="14591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Picture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7770" y="5151168"/>
            <a:ext cx="2004080" cy="14591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Post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63489" y="2183962"/>
            <a:ext cx="1937993" cy="12907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Event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64614"/>
            <a:ext cx="7886700" cy="1325563"/>
          </a:xfrm>
        </p:spPr>
        <p:txBody>
          <a:bodyPr/>
          <a:lstStyle/>
          <a:p>
            <a:r>
              <a:rPr lang="en-GB" dirty="0" smtClean="0"/>
              <a:t>Draw the relationships between these events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378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82070" y="1898212"/>
            <a:ext cx="1651402" cy="8907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</a:rPr>
              <a:t>Person</a:t>
            </a:r>
            <a:endParaRPr lang="en-US" sz="30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92697" y="5096996"/>
            <a:ext cx="1523086" cy="81504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</a:rPr>
              <a:t>Picture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1535092" y="5036869"/>
            <a:ext cx="1545357" cy="8751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</a:rPr>
              <a:t>Post</a:t>
            </a:r>
            <a:endParaRPr lang="en-US" sz="30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9677" y="1872135"/>
            <a:ext cx="1606106" cy="9167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</a:rPr>
              <a:t>Event</a:t>
            </a:r>
            <a:endParaRPr lang="en-US" sz="3000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>
            <a:stCxn id="3" idx="2"/>
            <a:endCxn id="8" idx="0"/>
          </p:cNvCxnSpPr>
          <p:nvPr/>
        </p:nvCxnSpPr>
        <p:spPr>
          <a:xfrm>
            <a:off x="2307771" y="2788916"/>
            <a:ext cx="0" cy="224795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133472" y="2309723"/>
            <a:ext cx="2376205" cy="1303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" idx="2"/>
            <a:endCxn id="7" idx="1"/>
          </p:cNvCxnSpPr>
          <p:nvPr/>
        </p:nvCxnSpPr>
        <p:spPr>
          <a:xfrm>
            <a:off x="2307771" y="2788916"/>
            <a:ext cx="3284926" cy="271560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33472" y="1909382"/>
            <a:ext cx="206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i="1" dirty="0" smtClean="0"/>
              <a:t>osts, attends, likes</a:t>
            </a:r>
            <a:endParaRPr 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3285872" y="3266511"/>
            <a:ext cx="149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uploads, likes</a:t>
            </a:r>
            <a:endParaRPr lang="en-US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1423300" y="3631892"/>
            <a:ext cx="986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creates,</a:t>
            </a:r>
          </a:p>
          <a:p>
            <a:pPr algn="r"/>
            <a:r>
              <a:rPr lang="en-US" i="1" dirty="0" smtClean="0"/>
              <a:t>likes, </a:t>
            </a:r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3068348" y="5438009"/>
            <a:ext cx="103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contains</a:t>
            </a:r>
            <a:endParaRPr lang="en-US" i="1" dirty="0"/>
          </a:p>
        </p:txBody>
      </p:sp>
      <p:cxnSp>
        <p:nvCxnSpPr>
          <p:cNvPr id="20" name="Straight Connector 19"/>
          <p:cNvCxnSpPr>
            <a:stCxn id="8" idx="3"/>
            <a:endCxn id="7" idx="1"/>
          </p:cNvCxnSpPr>
          <p:nvPr/>
        </p:nvCxnSpPr>
        <p:spPr>
          <a:xfrm>
            <a:off x="3080449" y="5474453"/>
            <a:ext cx="2512248" cy="3006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 Relationship Diagram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304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972050"/>
          </a:xfrm>
        </p:spPr>
        <p:txBody>
          <a:bodyPr>
            <a:normAutofit fontScale="92500"/>
          </a:bodyPr>
          <a:lstStyle/>
          <a:p>
            <a:r>
              <a:rPr lang="en-GB" sz="2800" b="1" dirty="0" smtClean="0"/>
              <a:t>Entities</a:t>
            </a:r>
            <a:r>
              <a:rPr lang="en-GB" sz="2800" dirty="0" smtClean="0"/>
              <a:t> </a:t>
            </a:r>
            <a:r>
              <a:rPr lang="en-GB" sz="2800" dirty="0"/>
              <a:t>are classes of object we want to model and store information about. </a:t>
            </a:r>
          </a:p>
          <a:p>
            <a:r>
              <a:rPr lang="en-GB" sz="2800" b="1" dirty="0"/>
              <a:t>A</a:t>
            </a:r>
            <a:r>
              <a:rPr lang="en-GB" sz="2800" b="1" dirty="0" smtClean="0"/>
              <a:t>ttributes</a:t>
            </a:r>
            <a:r>
              <a:rPr lang="en-GB" sz="2800" dirty="0" smtClean="0"/>
              <a:t> are </a:t>
            </a:r>
            <a:r>
              <a:rPr lang="en-GB" sz="2800" dirty="0"/>
              <a:t>characteristics that an </a:t>
            </a:r>
            <a:r>
              <a:rPr lang="en-GB" sz="2800" b="1" dirty="0"/>
              <a:t>entity</a:t>
            </a:r>
            <a:r>
              <a:rPr lang="en-GB" sz="2800" dirty="0"/>
              <a:t> has.</a:t>
            </a:r>
          </a:p>
          <a:p>
            <a:r>
              <a:rPr lang="en-GB" sz="2800" b="1" dirty="0" smtClean="0"/>
              <a:t>Relationships </a:t>
            </a:r>
            <a:r>
              <a:rPr lang="en-GB" sz="2800" dirty="0" smtClean="0"/>
              <a:t>are how two entities are related to each other.</a:t>
            </a:r>
            <a:endParaRPr lang="en-GB" sz="2800" b="1" dirty="0" smtClean="0"/>
          </a:p>
          <a:p>
            <a:r>
              <a:rPr lang="en-GB" sz="2800" b="1" dirty="0" smtClean="0"/>
              <a:t>Data model </a:t>
            </a:r>
            <a:r>
              <a:rPr lang="en-GB" sz="2800" dirty="0" smtClean="0"/>
              <a:t>is the </a:t>
            </a:r>
            <a:r>
              <a:rPr lang="en-GB" sz="2800" dirty="0"/>
              <a:t>collection of all </a:t>
            </a:r>
            <a:r>
              <a:rPr lang="en-GB" sz="2800" b="1" dirty="0" smtClean="0"/>
              <a:t>entities</a:t>
            </a:r>
            <a:r>
              <a:rPr lang="en-GB" sz="2800" dirty="0" smtClean="0"/>
              <a:t>, their </a:t>
            </a:r>
            <a:r>
              <a:rPr lang="en-GB" sz="2800" b="1" dirty="0"/>
              <a:t>attributes</a:t>
            </a:r>
            <a:r>
              <a:rPr lang="en-GB" sz="2800" dirty="0"/>
              <a:t> </a:t>
            </a:r>
            <a:r>
              <a:rPr lang="en-GB" sz="2800" dirty="0" smtClean="0"/>
              <a:t>and the </a:t>
            </a:r>
            <a:r>
              <a:rPr lang="en-GB" sz="2800" b="1" dirty="0" smtClean="0"/>
              <a:t>relationships</a:t>
            </a:r>
            <a:r>
              <a:rPr lang="en-GB" sz="2800" dirty="0" smtClean="0"/>
              <a:t> between them.</a:t>
            </a:r>
          </a:p>
          <a:p>
            <a:r>
              <a:rPr lang="en-GB" sz="2800" b="1" dirty="0" smtClean="0"/>
              <a:t>Instances </a:t>
            </a:r>
            <a:r>
              <a:rPr lang="en-GB" sz="2800" dirty="0" smtClean="0"/>
              <a:t>are specific examples of a particular </a:t>
            </a:r>
            <a:r>
              <a:rPr lang="en-GB" sz="2800" b="1" dirty="0" smtClean="0"/>
              <a:t>entity.</a:t>
            </a:r>
          </a:p>
          <a:p>
            <a:r>
              <a:rPr lang="en-GB" sz="2800" b="1" dirty="0" smtClean="0"/>
              <a:t>Values</a:t>
            </a:r>
            <a:r>
              <a:rPr lang="en-GB" sz="2800" dirty="0" smtClean="0"/>
              <a:t> are the specific data for a particular </a:t>
            </a:r>
            <a:r>
              <a:rPr lang="en-GB" sz="2800" b="1" dirty="0" smtClean="0"/>
              <a:t>attribute.</a:t>
            </a:r>
          </a:p>
          <a:p>
            <a:r>
              <a:rPr lang="en-GB" sz="2800" b="1" dirty="0" smtClean="0"/>
              <a:t>ER Diagram </a:t>
            </a:r>
            <a:r>
              <a:rPr lang="en-GB" sz="2800" dirty="0" smtClean="0"/>
              <a:t>is a diagram showing entities and the relationships between them.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9192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Discuss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smtClean="0"/>
              <a:t>What </a:t>
            </a:r>
            <a:r>
              <a:rPr lang="en-GB" sz="3200" dirty="0"/>
              <a:t>other entities and relationships exist in </a:t>
            </a:r>
            <a:r>
              <a:rPr lang="en-GB" sz="3200" dirty="0" smtClean="0"/>
              <a:t>social networking sites?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 smtClean="0"/>
              <a:t>Is a particular relationship between instances one to one, one to many or many to many?</a:t>
            </a:r>
            <a:endParaRPr lang="en-GB" sz="3200" dirty="0"/>
          </a:p>
        </p:txBody>
      </p:sp>
      <p:pic>
        <p:nvPicPr>
          <p:cNvPr id="3" name="Picture 2" descr="C:\Users\Laptop\AppData\Local\Microsoft\Windows\Temporary Internet Files\Content.IE5\NB12LJZX\MC900441503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482" y="246856"/>
            <a:ext cx="1087438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0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1" y="636608"/>
            <a:ext cx="8173012" cy="1237912"/>
          </a:xfrm>
        </p:spPr>
        <p:txBody>
          <a:bodyPr>
            <a:normAutofit/>
          </a:bodyPr>
          <a:lstStyle/>
          <a:p>
            <a:r>
              <a:rPr lang="en-GB" dirty="0" smtClean="0"/>
              <a:t>Data Modelling and ER Diagrams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08000" y="1874519"/>
            <a:ext cx="3901953" cy="4711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</a:rPr>
              <a:t>Learning </a:t>
            </a:r>
            <a:r>
              <a:rPr lang="en-GB" sz="1800" dirty="0" smtClean="0">
                <a:solidFill>
                  <a:schemeClr val="accent1">
                    <a:lumMod val="75000"/>
                  </a:schemeClr>
                </a:solidFill>
              </a:rPr>
              <a:t>Intentions</a:t>
            </a:r>
            <a:endParaRPr lang="en-GB" sz="1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1800" dirty="0" smtClean="0"/>
              <a:t>Understand what an entity, an attribute and a relationship are</a:t>
            </a:r>
          </a:p>
          <a:p>
            <a:r>
              <a:rPr lang="en-GB" sz="1800" dirty="0" smtClean="0"/>
              <a:t>Understand how these are related to instances and values</a:t>
            </a:r>
          </a:p>
          <a:p>
            <a:r>
              <a:rPr lang="en-GB" sz="1800" dirty="0" smtClean="0"/>
              <a:t>Understand the different types of relationships between different entities</a:t>
            </a:r>
          </a:p>
          <a:p>
            <a:r>
              <a:rPr lang="en-GB" sz="1800" dirty="0" smtClean="0"/>
              <a:t>Understand the purpose of an ER diagram</a:t>
            </a:r>
          </a:p>
          <a:p>
            <a:r>
              <a:rPr lang="en-GB" sz="1800" dirty="0" smtClean="0"/>
              <a:t>Appreciate that ER Diagrams are one way of creating an information model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01324" y="1874520"/>
            <a:ext cx="4007009" cy="46188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</a:rPr>
              <a:t>Success Criteria</a:t>
            </a:r>
          </a:p>
          <a:p>
            <a:r>
              <a:rPr lang="en-GB" sz="1800" dirty="0" smtClean="0"/>
              <a:t>Given some example attributes be able to group them with particular entities</a:t>
            </a:r>
          </a:p>
          <a:p>
            <a:r>
              <a:rPr lang="en-GB" sz="1800" dirty="0" smtClean="0"/>
              <a:t>Given a set of values group them into specific instances of an entity.</a:t>
            </a:r>
          </a:p>
          <a:p>
            <a:r>
              <a:rPr lang="en-GB" sz="1800" dirty="0" smtClean="0"/>
              <a:t>Given a set of entities describe the relationship between them.</a:t>
            </a:r>
          </a:p>
          <a:p>
            <a:r>
              <a:rPr lang="en-GB" sz="1800" dirty="0" smtClean="0"/>
              <a:t>Define what the terms entity, attribute and relationship mean.</a:t>
            </a:r>
          </a:p>
          <a:p>
            <a:r>
              <a:rPr lang="en-GB" sz="1800" dirty="0" smtClean="0"/>
              <a:t>Create a simple ER Diagram given a set of structured data.</a:t>
            </a:r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12401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1059" y="689325"/>
            <a:ext cx="1651402" cy="8907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</a:rPr>
              <a:t>Person</a:t>
            </a:r>
            <a:endParaRPr lang="en-US" sz="30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11686" y="3888109"/>
            <a:ext cx="1523086" cy="81504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</a:rPr>
              <a:t>Picture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081" y="3827982"/>
            <a:ext cx="1545357" cy="8751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</a:rPr>
              <a:t>Post</a:t>
            </a:r>
            <a:endParaRPr lang="en-US" sz="30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28666" y="663248"/>
            <a:ext cx="1606106" cy="9167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</a:rPr>
              <a:t>Event</a:t>
            </a:r>
            <a:endParaRPr lang="en-US" sz="3000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>
            <a:stCxn id="3" idx="2"/>
            <a:endCxn id="8" idx="0"/>
          </p:cNvCxnSpPr>
          <p:nvPr/>
        </p:nvCxnSpPr>
        <p:spPr>
          <a:xfrm>
            <a:off x="1326760" y="1580029"/>
            <a:ext cx="0" cy="224795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152461" y="1100836"/>
            <a:ext cx="2376205" cy="1303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" idx="2"/>
            <a:endCxn id="7" idx="1"/>
          </p:cNvCxnSpPr>
          <p:nvPr/>
        </p:nvCxnSpPr>
        <p:spPr>
          <a:xfrm>
            <a:off x="1326760" y="1580029"/>
            <a:ext cx="3284926" cy="271560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52461" y="700495"/>
            <a:ext cx="206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i="1" dirty="0" smtClean="0"/>
              <a:t>osts, attends, likes</a:t>
            </a:r>
            <a:endParaRPr 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2304861" y="2057624"/>
            <a:ext cx="149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uploads, likes</a:t>
            </a:r>
            <a:endParaRPr lang="en-US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442289" y="2423005"/>
            <a:ext cx="986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creates,</a:t>
            </a:r>
          </a:p>
          <a:p>
            <a:pPr algn="r"/>
            <a:r>
              <a:rPr lang="en-US" i="1" dirty="0" smtClean="0"/>
              <a:t>likes, </a:t>
            </a:r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2087337" y="4229122"/>
            <a:ext cx="103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contains</a:t>
            </a:r>
            <a:endParaRPr lang="en-US" i="1" dirty="0"/>
          </a:p>
        </p:txBody>
      </p:sp>
      <p:cxnSp>
        <p:nvCxnSpPr>
          <p:cNvPr id="20" name="Straight Connector 19"/>
          <p:cNvCxnSpPr>
            <a:stCxn id="8" idx="3"/>
            <a:endCxn id="7" idx="1"/>
          </p:cNvCxnSpPr>
          <p:nvPr/>
        </p:nvCxnSpPr>
        <p:spPr>
          <a:xfrm>
            <a:off x="2099438" y="4265566"/>
            <a:ext cx="2512248" cy="3006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142912" y="2610945"/>
            <a:ext cx="1606106" cy="916781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</a:rPr>
              <a:t>Group</a:t>
            </a:r>
            <a:endParaRPr lang="en-US" sz="3000" dirty="0">
              <a:solidFill>
                <a:srgbClr val="000000"/>
              </a:solidFill>
            </a:endParaRPr>
          </a:p>
        </p:txBody>
      </p:sp>
      <p:cxnSp>
        <p:nvCxnSpPr>
          <p:cNvPr id="15" name="Straight Connector 14"/>
          <p:cNvCxnSpPr>
            <a:stCxn id="3" idx="3"/>
            <a:endCxn id="14" idx="1"/>
          </p:cNvCxnSpPr>
          <p:nvPr/>
        </p:nvCxnSpPr>
        <p:spPr>
          <a:xfrm>
            <a:off x="2152461" y="1134677"/>
            <a:ext cx="4990451" cy="19346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85834" y="1979706"/>
            <a:ext cx="94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</a:t>
            </a:r>
            <a:r>
              <a:rPr lang="en-US" i="1" dirty="0" smtClean="0"/>
              <a:t>s in a .. </a:t>
            </a:r>
            <a:endParaRPr lang="en-US" i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01059" y="6286424"/>
            <a:ext cx="273099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2289" y="5917092"/>
            <a:ext cx="12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extensions</a:t>
            </a:r>
            <a:endParaRPr lang="en-US" i="1" dirty="0"/>
          </a:p>
        </p:txBody>
      </p:sp>
      <p:sp>
        <p:nvSpPr>
          <p:cNvPr id="24" name="Rectangle 23"/>
          <p:cNvSpPr/>
          <p:nvPr/>
        </p:nvSpPr>
        <p:spPr>
          <a:xfrm>
            <a:off x="7295312" y="3925707"/>
            <a:ext cx="1606106" cy="916781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</a:rPr>
              <a:t>Page</a:t>
            </a:r>
            <a:endParaRPr lang="en-US" sz="3000" dirty="0">
              <a:solidFill>
                <a:srgbClr val="000000"/>
              </a:solidFill>
            </a:endParaRPr>
          </a:p>
        </p:txBody>
      </p:sp>
      <p:cxnSp>
        <p:nvCxnSpPr>
          <p:cNvPr id="25" name="Straight Connector 24"/>
          <p:cNvCxnSpPr>
            <a:stCxn id="3" idx="3"/>
            <a:endCxn id="24" idx="1"/>
          </p:cNvCxnSpPr>
          <p:nvPr/>
        </p:nvCxnSpPr>
        <p:spPr>
          <a:xfrm>
            <a:off x="2152461" y="1134677"/>
            <a:ext cx="5142851" cy="32494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17846" y="3108412"/>
            <a:ext cx="99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</a:t>
            </a:r>
            <a:r>
              <a:rPr lang="en-US" i="1" dirty="0" smtClean="0"/>
              <a:t>ikes a ..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8754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731" y="246856"/>
            <a:ext cx="7886700" cy="1325563"/>
          </a:xfrm>
        </p:spPr>
        <p:txBody>
          <a:bodyPr/>
          <a:lstStyle/>
          <a:p>
            <a:r>
              <a:rPr lang="en-GB" dirty="0" smtClean="0"/>
              <a:t>Activity 1:- What kind of information can we find on social networking sites?</a:t>
            </a:r>
            <a:endParaRPr lang="en-GB" dirty="0"/>
          </a:p>
        </p:txBody>
      </p:sp>
      <p:pic>
        <p:nvPicPr>
          <p:cNvPr id="13" name="Picture 2" descr="C:\Users\Laptop\AppData\Local\Microsoft\Windows\Temporary Internet Files\Content.IE5\NB12LJZX\MC900441503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482" y="246856"/>
            <a:ext cx="1087438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63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Callout 4"/>
          <p:cNvSpPr/>
          <p:nvPr/>
        </p:nvSpPr>
        <p:spPr>
          <a:xfrm>
            <a:off x="949124" y="5011757"/>
            <a:ext cx="2210764" cy="1250066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Posts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6281437" y="569089"/>
            <a:ext cx="2210764" cy="1250066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6422506" y="2790423"/>
            <a:ext cx="2210764" cy="1250066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Picture Albums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524478" y="569089"/>
            <a:ext cx="2210764" cy="1250066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News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3473492" y="3508094"/>
            <a:ext cx="2210764" cy="1250066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10" name="Cloud Callout 9"/>
          <p:cNvSpPr/>
          <p:nvPr/>
        </p:nvSpPr>
        <p:spPr>
          <a:xfrm>
            <a:off x="5317124" y="4942228"/>
            <a:ext cx="2210764" cy="1250066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Basic Profile Details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Cloud Callout 10"/>
          <p:cNvSpPr/>
          <p:nvPr/>
        </p:nvSpPr>
        <p:spPr>
          <a:xfrm>
            <a:off x="524478" y="2883061"/>
            <a:ext cx="2210764" cy="1250066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People I’m Friends with</a:t>
            </a:r>
          </a:p>
        </p:txBody>
      </p:sp>
      <p:sp>
        <p:nvSpPr>
          <p:cNvPr id="12" name="Cloud Callout 11"/>
          <p:cNvSpPr/>
          <p:nvPr/>
        </p:nvSpPr>
        <p:spPr>
          <a:xfrm>
            <a:off x="3402957" y="1228887"/>
            <a:ext cx="2210764" cy="1250066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Groups I belong to</a:t>
            </a:r>
          </a:p>
        </p:txBody>
      </p:sp>
    </p:spTree>
    <p:extLst>
      <p:ext uri="{BB962C8B-B14F-4D97-AF65-F5344CB8AC3E}">
        <p14:creationId xmlns:p14="http://schemas.microsoft.com/office/powerpoint/2010/main" val="345634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25040" y="318769"/>
            <a:ext cx="6290310" cy="1325563"/>
          </a:xfrm>
        </p:spPr>
        <p:txBody>
          <a:bodyPr>
            <a:normAutofit/>
          </a:bodyPr>
          <a:lstStyle/>
          <a:p>
            <a:r>
              <a:rPr lang="en-GB" sz="4800" dirty="0" smtClean="0"/>
              <a:t>Facebook</a:t>
            </a:r>
            <a:endParaRPr lang="en-GB" sz="4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2270760"/>
            <a:ext cx="7886700" cy="2392680"/>
          </a:xfrm>
        </p:spPr>
        <p:txBody>
          <a:bodyPr/>
          <a:lstStyle/>
          <a:p>
            <a:pPr marL="457200" lvl="1" indent="0">
              <a:buNone/>
            </a:pPr>
            <a:r>
              <a:rPr lang="en-GB" sz="2800" dirty="0"/>
              <a:t>There is a lot of data on Facebook. </a:t>
            </a:r>
          </a:p>
          <a:p>
            <a:pPr marL="1143000" lvl="2" indent="-228600">
              <a:buFont typeface="Arial" panose="020B0604020202020204" pitchFamily="34" charset="0"/>
              <a:buChar char="■"/>
            </a:pPr>
            <a:r>
              <a:rPr lang="en-GB" sz="2800" dirty="0" smtClean="0"/>
              <a:t> 1.3 </a:t>
            </a:r>
            <a:r>
              <a:rPr lang="en-GB" sz="2800" dirty="0"/>
              <a:t>billion users</a:t>
            </a:r>
          </a:p>
          <a:p>
            <a:pPr marL="1143000" lvl="2" indent="-228600">
              <a:buFont typeface="Arial" panose="020B0604020202020204" pitchFamily="34" charset="0"/>
              <a:buChar char="■"/>
            </a:pPr>
            <a:r>
              <a:rPr lang="en-GB" sz="2800" dirty="0" smtClean="0"/>
              <a:t> 80 </a:t>
            </a:r>
            <a:r>
              <a:rPr lang="en-GB" sz="2800" dirty="0"/>
              <a:t>billion items shared every month (pictures, posts, notes, news, events, </a:t>
            </a:r>
            <a:r>
              <a:rPr lang="en-GB" sz="2800" dirty="0" err="1"/>
              <a:t>etc</a:t>
            </a:r>
            <a:r>
              <a:rPr lang="en-GB" sz="2800" dirty="0"/>
              <a:t>), </a:t>
            </a:r>
          </a:p>
          <a:p>
            <a:pPr marL="1143000" lvl="2" indent="-228600">
              <a:buFont typeface="Arial" panose="020B0604020202020204" pitchFamily="34" charset="0"/>
              <a:buChar char="■"/>
            </a:pPr>
            <a:r>
              <a:rPr lang="en-GB" sz="2800" dirty="0" smtClean="0"/>
              <a:t> Average </a:t>
            </a:r>
            <a:r>
              <a:rPr lang="en-GB" sz="2800" dirty="0"/>
              <a:t>user creates 100 items per </a:t>
            </a:r>
            <a:r>
              <a:rPr lang="en-GB" sz="2800" dirty="0" smtClean="0"/>
              <a:t>month</a:t>
            </a:r>
            <a:endParaRPr lang="en-GB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" y="296703"/>
            <a:ext cx="1438275" cy="14382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98483" y="4553505"/>
            <a:ext cx="8147034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defTabSz="685800">
              <a:lnSpc>
                <a:spcPct val="90000"/>
              </a:lnSpc>
              <a:spcBef>
                <a:spcPts val="375"/>
              </a:spcBef>
            </a:pPr>
            <a:r>
              <a:rPr lang="en-GB" sz="2800" dirty="0">
                <a:solidFill>
                  <a:prstClr val="black"/>
                </a:solidFill>
              </a:rPr>
              <a:t>“How can FB give me back </a:t>
            </a:r>
            <a:r>
              <a:rPr lang="en-GB" sz="2800" b="1" i="1" dirty="0">
                <a:solidFill>
                  <a:prstClr val="black"/>
                </a:solidFill>
              </a:rPr>
              <a:t>my</a:t>
            </a:r>
            <a:r>
              <a:rPr lang="en-GB" sz="2800" dirty="0">
                <a:solidFill>
                  <a:prstClr val="black"/>
                </a:solidFill>
              </a:rPr>
              <a:t> data out of the several trillion items out there?!  </a:t>
            </a:r>
          </a:p>
        </p:txBody>
      </p:sp>
      <p:sp>
        <p:nvSpPr>
          <p:cNvPr id="2" name="Rectangle 1"/>
          <p:cNvSpPr/>
          <p:nvPr/>
        </p:nvSpPr>
        <p:spPr>
          <a:xfrm>
            <a:off x="498484" y="5556072"/>
            <a:ext cx="7455908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defTabSz="685800">
              <a:lnSpc>
                <a:spcPct val="90000"/>
              </a:lnSpc>
              <a:spcBef>
                <a:spcPts val="375"/>
              </a:spcBef>
            </a:pPr>
            <a:r>
              <a:rPr lang="en-GB" sz="2800" dirty="0" smtClean="0">
                <a:solidFill>
                  <a:prstClr val="black"/>
                </a:solidFill>
              </a:rPr>
              <a:t>“How </a:t>
            </a:r>
            <a:r>
              <a:rPr lang="en-GB" sz="2800" dirty="0">
                <a:solidFill>
                  <a:prstClr val="black"/>
                </a:solidFill>
              </a:rPr>
              <a:t>can the data be organised so that it finds it quickly?”</a:t>
            </a:r>
          </a:p>
        </p:txBody>
      </p:sp>
      <p:pic>
        <p:nvPicPr>
          <p:cNvPr id="8" name="Picture 2" descr="C:\Users\Laptop\AppData\Local\Microsoft\Windows\Temporary Internet Files\Content.IE5\NB12LJZX\MC900441503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392" y="184132"/>
            <a:ext cx="1087438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99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Activity 2:- Grouping data with things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8410"/>
            <a:ext cx="7886700" cy="508128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Make a group of four and make sure you have some space to work together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Place the four cards in grey in a horizontal line with space underneath for other cards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457200" indent="-457200">
              <a:buFont typeface="+mj-lt"/>
              <a:buAutoNum type="arabicPeriod" startAt="3"/>
            </a:pPr>
            <a:r>
              <a:rPr lang="en-GB" dirty="0" smtClean="0"/>
              <a:t>Decide which pieces of data are most likely to be seen with a particular  thing on a grey card and place them underneath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GB" dirty="0" smtClean="0"/>
              <a:t>You should make sure your group can explain why they’ve placed that piece of data with a particular thing.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941242" y="2867407"/>
            <a:ext cx="1354238" cy="6899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Person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08072" y="2867407"/>
            <a:ext cx="1354238" cy="6899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Event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96772" y="2864131"/>
            <a:ext cx="1354238" cy="6931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Post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85472" y="2864131"/>
            <a:ext cx="1354238" cy="6931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Picture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1242" y="4282623"/>
            <a:ext cx="1354238" cy="6856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Person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1242" y="6920895"/>
            <a:ext cx="1354238" cy="404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Name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08072" y="4278329"/>
            <a:ext cx="1354238" cy="6899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Event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26423" y="4275052"/>
            <a:ext cx="1354238" cy="6931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Post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62653" y="4275052"/>
            <a:ext cx="1354238" cy="6931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Picture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81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did your group arrange their cards?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C:\Users\Laptop\AppData\Local\Microsoft\Windows\Temporary Internet Files\Content.IE5\NB12LJZX\MC900441503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482" y="246856"/>
            <a:ext cx="1087438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6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One Possible </a:t>
            </a:r>
            <a:r>
              <a:rPr lang="en-GB" dirty="0"/>
              <a:t>G</a:t>
            </a:r>
            <a:r>
              <a:rPr lang="en-GB" dirty="0" smtClean="0"/>
              <a:t>rouping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25601" y="1568367"/>
            <a:ext cx="1354238" cy="9028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Person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66350" y="1568366"/>
            <a:ext cx="1354238" cy="9028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Event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07099" y="1574150"/>
            <a:ext cx="1354238" cy="9028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Post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88075" y="1568366"/>
            <a:ext cx="1354238" cy="9028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Picture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5601" y="2610954"/>
            <a:ext cx="1354238" cy="565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Name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5601" y="3327526"/>
            <a:ext cx="1354238" cy="565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Date of Birth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5601" y="4765658"/>
            <a:ext cx="1354238" cy="565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Hometown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5601" y="4046592"/>
            <a:ext cx="1354238" cy="565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Email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5601" y="5484724"/>
            <a:ext cx="1354238" cy="565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School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66350" y="2610954"/>
            <a:ext cx="1354238" cy="565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Text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350" y="3327526"/>
            <a:ext cx="1354238" cy="565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Time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66350" y="4046592"/>
            <a:ext cx="1354238" cy="565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Location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66350" y="4765658"/>
            <a:ext cx="1354238" cy="565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URL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7099" y="2610954"/>
            <a:ext cx="1354238" cy="565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Name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07099" y="3327526"/>
            <a:ext cx="1354238" cy="565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Start Date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07099" y="4765658"/>
            <a:ext cx="1354238" cy="565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Host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07099" y="4046592"/>
            <a:ext cx="1354238" cy="565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End Date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07099" y="5484724"/>
            <a:ext cx="1354238" cy="565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Location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88075" y="2610954"/>
            <a:ext cx="1354238" cy="565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88075" y="3327526"/>
            <a:ext cx="1354238" cy="565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Location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88075" y="4046592"/>
            <a:ext cx="1354238" cy="565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File Name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78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Definitions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en-GB" sz="3200" dirty="0" smtClean="0"/>
              <a:t>The grey cards are called </a:t>
            </a:r>
            <a:r>
              <a:rPr lang="en-GB" sz="3200" b="1" dirty="0" smtClean="0"/>
              <a:t>entities</a:t>
            </a:r>
            <a:r>
              <a:rPr lang="en-GB" sz="3200" dirty="0" smtClean="0"/>
              <a:t> which are classes of object we want to model and store information about. </a:t>
            </a:r>
          </a:p>
          <a:p>
            <a:r>
              <a:rPr lang="en-GB" sz="3200" dirty="0" smtClean="0"/>
              <a:t>The white cards are called </a:t>
            </a:r>
            <a:r>
              <a:rPr lang="en-GB" sz="3200" b="1" dirty="0" smtClean="0"/>
              <a:t>attributes</a:t>
            </a:r>
            <a:r>
              <a:rPr lang="en-GB" sz="3200" dirty="0" smtClean="0"/>
              <a:t> which are characteristics that an </a:t>
            </a:r>
            <a:r>
              <a:rPr lang="en-GB" sz="3200" b="1" dirty="0" smtClean="0"/>
              <a:t>entity</a:t>
            </a:r>
            <a:r>
              <a:rPr lang="en-GB" sz="3200" dirty="0" smtClean="0"/>
              <a:t> has.</a:t>
            </a:r>
          </a:p>
          <a:p>
            <a:r>
              <a:rPr lang="en-GB" sz="3200" dirty="0" smtClean="0"/>
              <a:t>The collection of all </a:t>
            </a:r>
            <a:r>
              <a:rPr lang="en-GB" sz="3200" b="1" dirty="0" smtClean="0"/>
              <a:t>entities</a:t>
            </a:r>
            <a:r>
              <a:rPr lang="en-GB" sz="3200" dirty="0" smtClean="0"/>
              <a:t> and their </a:t>
            </a:r>
            <a:r>
              <a:rPr lang="en-GB" sz="3200" b="1" dirty="0" smtClean="0"/>
              <a:t>attributes</a:t>
            </a:r>
            <a:r>
              <a:rPr lang="en-GB" sz="3200" dirty="0" smtClean="0"/>
              <a:t> is the beginning of a </a:t>
            </a:r>
            <a:r>
              <a:rPr lang="en-GB" sz="3200" b="1" dirty="0" smtClean="0"/>
              <a:t>data model </a:t>
            </a:r>
            <a:r>
              <a:rPr lang="en-GB" sz="3200" dirty="0" smtClean="0"/>
              <a:t>that describes the situation we are interested in modelling.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4705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</TotalTime>
  <Words>1058</Words>
  <Application>Microsoft Office PowerPoint</Application>
  <PresentationFormat>On-screen Show (4:3)</PresentationFormat>
  <Paragraphs>220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Data Modelling and ER Diagrams</vt:lpstr>
      <vt:lpstr>Data Modelling and ER Diagrams</vt:lpstr>
      <vt:lpstr>Activity 1:- What kind of information can we find on social networking sites?</vt:lpstr>
      <vt:lpstr>PowerPoint Presentation</vt:lpstr>
      <vt:lpstr>Facebook</vt:lpstr>
      <vt:lpstr>Activity 2:- Grouping data with things</vt:lpstr>
      <vt:lpstr>How did your group arrange their cards?</vt:lpstr>
      <vt:lpstr>One Possible Grouping</vt:lpstr>
      <vt:lpstr>Some Definitions</vt:lpstr>
      <vt:lpstr>Activity 3:- Creating example instances</vt:lpstr>
      <vt:lpstr>PowerPoint Presentation</vt:lpstr>
      <vt:lpstr>Discuss</vt:lpstr>
      <vt:lpstr>Some More Definitions</vt:lpstr>
      <vt:lpstr>Activity 4:- Relationships</vt:lpstr>
      <vt:lpstr>Activity 4:- Relationships</vt:lpstr>
      <vt:lpstr>Draw the relationships between these events</vt:lpstr>
      <vt:lpstr>Entity Relationship Diagram</vt:lpstr>
      <vt:lpstr>Summary</vt:lpstr>
      <vt:lpstr>Discuss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Server-side Scripting</dc:title>
  <dc:creator>Peter Donaldson</dc:creator>
  <cp:lastModifiedBy>Peter Donaldson</cp:lastModifiedBy>
  <cp:revision>70</cp:revision>
  <dcterms:created xsi:type="dcterms:W3CDTF">2015-05-26T00:59:47Z</dcterms:created>
  <dcterms:modified xsi:type="dcterms:W3CDTF">2015-08-21T17:00:22Z</dcterms:modified>
</cp:coreProperties>
</file>