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notesMasterIdLst>
    <p:notesMasterId r:id="rId7"/>
  </p:notesMasterIdLst>
  <p:sldIdLst>
    <p:sldId id="285" r:id="rId2"/>
    <p:sldId id="286" r:id="rId3"/>
    <p:sldId id="289" r:id="rId4"/>
    <p:sldId id="290" r:id="rId5"/>
    <p:sldId id="292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3199" autoAdjust="0"/>
  </p:normalViewPr>
  <p:slideViewPr>
    <p:cSldViewPr snapToGrid="0">
      <p:cViewPr varScale="1">
        <p:scale>
          <a:sx n="61" d="100"/>
          <a:sy n="61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7493A-BA14-4561-9D68-2B2139A13D34}" type="datetimeFigureOut">
              <a:rPr lang="en-GB" smtClean="0"/>
              <a:t>17/06/2015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91E30-C08E-4849-B5A0-09E549528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84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C620B-8393-4834-95CD-597AB1B3EB5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1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C620B-8393-4834-95CD-597AB1B3EB56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17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91E30-C08E-4849-B5A0-09E549528F9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410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91E30-C08E-4849-B5A0-09E549528F9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258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91E30-C08E-4849-B5A0-09E549528F9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4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8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9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7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3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8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5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2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9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1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1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12"/>
          <p:cNvSpPr>
            <a:spLocks noChangeArrowheads="1"/>
          </p:cNvSpPr>
          <p:nvPr/>
        </p:nvSpPr>
        <p:spPr bwMode="auto">
          <a:xfrm>
            <a:off x="5588542" y="1715015"/>
            <a:ext cx="1139069" cy="365516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99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2061" name="Picture 13" descr="Technology_12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046" y="1811059"/>
            <a:ext cx="677863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Stick-figure-male-2-11608-large[1]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86" y="2264791"/>
            <a:ext cx="619125" cy="203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1210598" y="2388660"/>
            <a:ext cx="2145669" cy="511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types in </a:t>
            </a:r>
            <a:r>
              <a:rPr lang="en-GB" altLang="en-US" sz="1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http://testserver.com/index.html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sz="1000" dirty="0">
              <a:latin typeface="Arial" panose="020B0604020202020204" pitchFamily="34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698629" y="3599078"/>
            <a:ext cx="1498851" cy="5544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rendered  index.html webpage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333922" y="3045249"/>
            <a:ext cx="1847144" cy="386120"/>
          </a:xfrm>
          <a:prstGeom prst="rightArrow">
            <a:avLst>
              <a:gd name="adj1" fmla="val 50000"/>
              <a:gd name="adj2" fmla="val 100457"/>
            </a:avLst>
          </a:prstGeom>
          <a:solidFill>
            <a:srgbClr val="00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3192837" y="1758118"/>
            <a:ext cx="1270000" cy="30532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Browser</a:t>
            </a: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9" name="AutoShape 1"/>
          <p:cNvSpPr>
            <a:spLocks noChangeArrowheads="1"/>
          </p:cNvSpPr>
          <p:nvPr/>
        </p:nvSpPr>
        <p:spPr bwMode="auto">
          <a:xfrm flipH="1">
            <a:off x="1281550" y="3935684"/>
            <a:ext cx="1874096" cy="435704"/>
          </a:xfrm>
          <a:prstGeom prst="rightArrow">
            <a:avLst>
              <a:gd name="adj1" fmla="val 50000"/>
              <a:gd name="adj2" fmla="val 99087"/>
            </a:avLst>
          </a:prstGeom>
          <a:solidFill>
            <a:srgbClr val="FF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 flipH="1">
            <a:off x="4480209" y="3949111"/>
            <a:ext cx="1108332" cy="426378"/>
          </a:xfrm>
          <a:prstGeom prst="rightArrow">
            <a:avLst>
              <a:gd name="adj1" fmla="val 50000"/>
              <a:gd name="adj2" fmla="val 86644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4461853" y="3075503"/>
            <a:ext cx="1109316" cy="418517"/>
          </a:xfrm>
          <a:prstGeom prst="rightArrow">
            <a:avLst>
              <a:gd name="adj1" fmla="val 50000"/>
              <a:gd name="adj2" fmla="val 84932"/>
            </a:avLst>
          </a:prstGeom>
          <a:solidFill>
            <a:srgbClr val="FF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4489792" y="2265125"/>
            <a:ext cx="12985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Get /index.html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Host testserver.com</a:t>
            </a:r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4511583" y="3564623"/>
            <a:ext cx="1056618" cy="77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Index.html file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904777" y="108176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947128" y="206902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091" y="1811059"/>
            <a:ext cx="609600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2370814" y="4420416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AutoShape 10"/>
          <p:cNvSpPr>
            <a:spLocks noChangeArrowheads="1"/>
          </p:cNvSpPr>
          <p:nvPr/>
        </p:nvSpPr>
        <p:spPr bwMode="auto">
          <a:xfrm>
            <a:off x="6736166" y="3029623"/>
            <a:ext cx="1180390" cy="430020"/>
          </a:xfrm>
          <a:prstGeom prst="rightArrow">
            <a:avLst>
              <a:gd name="adj1" fmla="val 50000"/>
              <a:gd name="adj2" fmla="val 55708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6964070" y="3564623"/>
            <a:ext cx="1047133" cy="96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Index.html file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1" name="Rounded Rectangle 18"/>
          <p:cNvSpPr>
            <a:spLocks noChangeArrowheads="1"/>
          </p:cNvSpPr>
          <p:nvPr/>
        </p:nvSpPr>
        <p:spPr bwMode="auto">
          <a:xfrm>
            <a:off x="7956312" y="1657052"/>
            <a:ext cx="1185462" cy="366293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rgbClr val="CC66FF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 Server</a:t>
            </a: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</p:txBody>
      </p:sp>
      <p:sp>
        <p:nvSpPr>
          <p:cNvPr id="50" name="Rectangle 23"/>
          <p:cNvSpPr>
            <a:spLocks noChangeArrowheads="1"/>
          </p:cNvSpPr>
          <p:nvPr/>
        </p:nvSpPr>
        <p:spPr bwMode="auto">
          <a:xfrm>
            <a:off x="6895594" y="280880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193" y="1758118"/>
            <a:ext cx="647700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AutoShape 24"/>
          <p:cNvSpPr>
            <a:spLocks noChangeArrowheads="1"/>
          </p:cNvSpPr>
          <p:nvPr/>
        </p:nvSpPr>
        <p:spPr bwMode="auto">
          <a:xfrm flipH="1">
            <a:off x="6727610" y="3955829"/>
            <a:ext cx="1208362" cy="462427"/>
          </a:xfrm>
          <a:prstGeom prst="rightArrow">
            <a:avLst>
              <a:gd name="adj1" fmla="val 50000"/>
              <a:gd name="adj2" fmla="val 59247"/>
            </a:avLst>
          </a:prstGeom>
          <a:solidFill>
            <a:srgbClr val="CC99FF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53690" y="203041"/>
            <a:ext cx="7886700" cy="812731"/>
          </a:xfrm>
        </p:spPr>
        <p:txBody>
          <a:bodyPr/>
          <a:lstStyle/>
          <a:p>
            <a:r>
              <a:rPr lang="en-GB" dirty="0" smtClean="0"/>
              <a:t>Task one- static web page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276392" y="3028757"/>
            <a:ext cx="10377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page request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44438" y="3808175"/>
            <a:ext cx="102989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Turn index.html description into final rendered page</a:t>
            </a:r>
            <a:endParaRPr lang="en-US" alt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5759143" y="2974985"/>
            <a:ext cx="9126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server location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59143" y="3808174"/>
            <a:ext cx="8063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user machine location</a:t>
            </a:r>
            <a:endParaRPr lang="en-US" altLang="en-US" sz="7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31542" y="3219653"/>
            <a:ext cx="10350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Locate </a:t>
            </a: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index.html in http </a:t>
            </a: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store</a:t>
            </a:r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6820137" y="2256965"/>
            <a:ext cx="12985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Get /index.html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Host testserver.com</a:t>
            </a:r>
            <a:endParaRPr lang="en-GB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22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13" descr="Technology_12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500" y="1680760"/>
            <a:ext cx="677863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Stick-figure-male-2-11608-large[1]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86" y="2480691"/>
            <a:ext cx="619125" cy="352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1248698" y="2604560"/>
            <a:ext cx="2145669" cy="511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clicks on link </a:t>
            </a:r>
            <a:r>
              <a:rPr lang="en-GB" altLang="en-US" sz="1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GB" altLang="en-US" sz="1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GB" altLang="en-US" sz="1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testserver.com/page2.html</a:t>
            </a:r>
            <a:endParaRPr lang="en-GB" alt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sz="1000" dirty="0">
              <a:latin typeface="Arial" panose="020B0604020202020204" pitchFamily="34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809368" y="5693906"/>
            <a:ext cx="1385541" cy="72167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Display rendered page 2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372022" y="3261149"/>
            <a:ext cx="1847144" cy="386120"/>
          </a:xfrm>
          <a:prstGeom prst="rightArrow">
            <a:avLst>
              <a:gd name="adj1" fmla="val 50000"/>
              <a:gd name="adj2" fmla="val 100457"/>
            </a:avLst>
          </a:prstGeom>
          <a:solidFill>
            <a:srgbClr val="00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3230937" y="1549400"/>
            <a:ext cx="1270000" cy="5118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Browser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9" name="AutoShape 1"/>
          <p:cNvSpPr>
            <a:spLocks noChangeArrowheads="1"/>
          </p:cNvSpPr>
          <p:nvPr/>
        </p:nvSpPr>
        <p:spPr bwMode="auto">
          <a:xfrm flipH="1">
            <a:off x="1324530" y="6074804"/>
            <a:ext cx="1874096" cy="435704"/>
          </a:xfrm>
          <a:prstGeom prst="rightArrow">
            <a:avLst>
              <a:gd name="adj1" fmla="val 50000"/>
              <a:gd name="adj2" fmla="val 99087"/>
            </a:avLst>
          </a:prstGeom>
          <a:solidFill>
            <a:srgbClr val="FF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 flipH="1">
            <a:off x="4464058" y="3546977"/>
            <a:ext cx="1108332" cy="337364"/>
          </a:xfrm>
          <a:prstGeom prst="rightArrow">
            <a:avLst>
              <a:gd name="adj1" fmla="val 50000"/>
              <a:gd name="adj2" fmla="val 86644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4503599" y="2729501"/>
            <a:ext cx="1109316" cy="418517"/>
          </a:xfrm>
          <a:prstGeom prst="rightArrow">
            <a:avLst>
              <a:gd name="adj1" fmla="val 50000"/>
              <a:gd name="adj2" fmla="val 84932"/>
            </a:avLst>
          </a:prstGeom>
          <a:solidFill>
            <a:srgbClr val="FF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4512709" y="2007919"/>
            <a:ext cx="12985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Get /page2.html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Host testserver.com</a:t>
            </a:r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4539695" y="3297641"/>
            <a:ext cx="1244600" cy="56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Index.html file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4" name="AutoShape 12"/>
          <p:cNvSpPr>
            <a:spLocks noChangeArrowheads="1"/>
          </p:cNvSpPr>
          <p:nvPr/>
        </p:nvSpPr>
        <p:spPr bwMode="auto">
          <a:xfrm>
            <a:off x="5635198" y="1549400"/>
            <a:ext cx="1139069" cy="517020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99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942877" y="129766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985228" y="228492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09" y="1644920"/>
            <a:ext cx="609600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2408914" y="4636316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AutoShape 10"/>
          <p:cNvSpPr>
            <a:spLocks noChangeArrowheads="1"/>
          </p:cNvSpPr>
          <p:nvPr/>
        </p:nvSpPr>
        <p:spPr bwMode="auto">
          <a:xfrm>
            <a:off x="6774266" y="2774334"/>
            <a:ext cx="1180390" cy="430020"/>
          </a:xfrm>
          <a:prstGeom prst="rightArrow">
            <a:avLst>
              <a:gd name="adj1" fmla="val 50000"/>
              <a:gd name="adj2" fmla="val 55708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7000567" y="3167102"/>
            <a:ext cx="868905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page2.html file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1" name="Rounded Rectangle 18"/>
          <p:cNvSpPr>
            <a:spLocks noChangeArrowheads="1"/>
          </p:cNvSpPr>
          <p:nvPr/>
        </p:nvSpPr>
        <p:spPr bwMode="auto">
          <a:xfrm>
            <a:off x="7994412" y="1549400"/>
            <a:ext cx="1185462" cy="5118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rgbClr val="CC66FF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 Server</a:t>
            </a: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</p:txBody>
      </p:sp>
      <p:sp>
        <p:nvSpPr>
          <p:cNvPr id="50" name="Rectangle 23"/>
          <p:cNvSpPr>
            <a:spLocks noChangeArrowheads="1"/>
          </p:cNvSpPr>
          <p:nvPr/>
        </p:nvSpPr>
        <p:spPr bwMode="auto">
          <a:xfrm>
            <a:off x="6933694" y="302470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293" y="1648349"/>
            <a:ext cx="647700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AutoShape 24"/>
          <p:cNvSpPr>
            <a:spLocks noChangeArrowheads="1"/>
          </p:cNvSpPr>
          <p:nvPr/>
        </p:nvSpPr>
        <p:spPr bwMode="auto">
          <a:xfrm flipH="1">
            <a:off x="6760280" y="3511816"/>
            <a:ext cx="1208362" cy="428034"/>
          </a:xfrm>
          <a:prstGeom prst="rightArrow">
            <a:avLst>
              <a:gd name="adj1" fmla="val 50000"/>
              <a:gd name="adj2" fmla="val 59247"/>
            </a:avLst>
          </a:prstGeom>
          <a:solidFill>
            <a:srgbClr val="CC99FF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91025" y="90335"/>
            <a:ext cx="7886700" cy="93175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Task two- static web page with images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353279" y="3153712"/>
            <a:ext cx="10377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page request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60410" y="6009302"/>
            <a:ext cx="102989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 rendering </a:t>
            </a: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web page</a:t>
            </a:r>
            <a:endParaRPr lang="en-US" alt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5797694" y="2813770"/>
            <a:ext cx="9126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server location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25041" y="3339685"/>
            <a:ext cx="8063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user machine location</a:t>
            </a:r>
            <a:endParaRPr lang="en-US" altLang="en-US" sz="7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58723" y="2912922"/>
            <a:ext cx="10350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Locate </a:t>
            </a: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index.html in http </a:t>
            </a: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store</a:t>
            </a:r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6785733" y="2007919"/>
            <a:ext cx="12985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Get /page2.html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Host testserver.com</a:t>
            </a:r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9136" y="4289930"/>
            <a:ext cx="83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Create first image request</a:t>
            </a:r>
            <a:endParaRPr lang="en-GB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384351" y="5175023"/>
            <a:ext cx="9820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Create second image request</a:t>
            </a:r>
            <a:endParaRPr lang="en-GB" sz="1100" dirty="0"/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auto">
          <a:xfrm>
            <a:off x="4540390" y="4252644"/>
            <a:ext cx="1109316" cy="410683"/>
          </a:xfrm>
          <a:prstGeom prst="rightArrow">
            <a:avLst>
              <a:gd name="adj1" fmla="val 50000"/>
              <a:gd name="adj2" fmla="val 84932"/>
            </a:avLst>
          </a:prstGeom>
          <a:solidFill>
            <a:srgbClr val="FF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5825041" y="4075716"/>
            <a:ext cx="9126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server location</a:t>
            </a: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4499120" y="3884342"/>
            <a:ext cx="1298575" cy="470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/sale.png</a:t>
            </a:r>
            <a:endParaRPr lang="en-GB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6843394" y="3998590"/>
            <a:ext cx="12985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/sale.png</a:t>
            </a:r>
            <a:endParaRPr lang="en-GB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AutoShape 10"/>
          <p:cNvSpPr>
            <a:spLocks noChangeArrowheads="1"/>
          </p:cNvSpPr>
          <p:nvPr/>
        </p:nvSpPr>
        <p:spPr bwMode="auto">
          <a:xfrm>
            <a:off x="6801137" y="4322270"/>
            <a:ext cx="1180390" cy="416095"/>
          </a:xfrm>
          <a:prstGeom prst="rightArrow">
            <a:avLst>
              <a:gd name="adj1" fmla="val 50000"/>
              <a:gd name="adj2" fmla="val 55708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8042729" y="4267898"/>
            <a:ext cx="11191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Locate </a:t>
            </a:r>
            <a:r>
              <a:rPr lang="en-US" altLang="en-US" sz="1100" dirty="0" err="1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/sale.png in http </a:t>
            </a: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store</a:t>
            </a:r>
          </a:p>
        </p:txBody>
      </p:sp>
      <p:sp>
        <p:nvSpPr>
          <p:cNvPr id="40" name="AutoShape 24"/>
          <p:cNvSpPr>
            <a:spLocks noChangeArrowheads="1"/>
          </p:cNvSpPr>
          <p:nvPr/>
        </p:nvSpPr>
        <p:spPr bwMode="auto">
          <a:xfrm flipH="1">
            <a:off x="6760870" y="4992285"/>
            <a:ext cx="1208362" cy="365476"/>
          </a:xfrm>
          <a:prstGeom prst="rightArrow">
            <a:avLst>
              <a:gd name="adj1" fmla="val 50000"/>
              <a:gd name="adj2" fmla="val 59247"/>
            </a:avLst>
          </a:prstGeom>
          <a:solidFill>
            <a:srgbClr val="CC99FF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7027851" y="4685440"/>
            <a:ext cx="868905" cy="46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ale.png  file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834473" y="4770908"/>
            <a:ext cx="8063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user machine location</a:t>
            </a:r>
            <a:endParaRPr lang="en-US" altLang="en-US" sz="700" dirty="0">
              <a:solidFill>
                <a:prstClr val="black"/>
              </a:solidFill>
            </a:endParaRPr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4810784" y="4649437"/>
            <a:ext cx="1095376" cy="527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ale.png file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8" name="AutoShape 5"/>
          <p:cNvSpPr>
            <a:spLocks noChangeArrowheads="1"/>
          </p:cNvSpPr>
          <p:nvPr/>
        </p:nvSpPr>
        <p:spPr bwMode="auto">
          <a:xfrm flipH="1">
            <a:off x="4503034" y="4821681"/>
            <a:ext cx="1108332" cy="353342"/>
          </a:xfrm>
          <a:prstGeom prst="rightArrow">
            <a:avLst>
              <a:gd name="adj1" fmla="val 50000"/>
              <a:gd name="adj2" fmla="val 86644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4533248" y="5216190"/>
            <a:ext cx="140273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/buynow.jpg</a:t>
            </a:r>
          </a:p>
        </p:txBody>
      </p:sp>
      <p:sp>
        <p:nvSpPr>
          <p:cNvPr id="54" name="AutoShape 4"/>
          <p:cNvSpPr>
            <a:spLocks noChangeArrowheads="1"/>
          </p:cNvSpPr>
          <p:nvPr/>
        </p:nvSpPr>
        <p:spPr bwMode="auto">
          <a:xfrm>
            <a:off x="4526707" y="5622115"/>
            <a:ext cx="1109316" cy="410683"/>
          </a:xfrm>
          <a:prstGeom prst="rightArrow">
            <a:avLst>
              <a:gd name="adj1" fmla="val 50000"/>
              <a:gd name="adj2" fmla="val 84932"/>
            </a:avLst>
          </a:prstGeom>
          <a:solidFill>
            <a:srgbClr val="FF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5777184" y="5559744"/>
            <a:ext cx="9126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server location</a:t>
            </a:r>
          </a:p>
        </p:txBody>
      </p:sp>
      <p:sp>
        <p:nvSpPr>
          <p:cNvPr id="57" name="AutoShape 10"/>
          <p:cNvSpPr>
            <a:spLocks noChangeArrowheads="1"/>
          </p:cNvSpPr>
          <p:nvPr/>
        </p:nvSpPr>
        <p:spPr bwMode="auto">
          <a:xfrm>
            <a:off x="6788252" y="5692034"/>
            <a:ext cx="1180390" cy="416095"/>
          </a:xfrm>
          <a:prstGeom prst="rightArrow">
            <a:avLst>
              <a:gd name="adj1" fmla="val 50000"/>
              <a:gd name="adj2" fmla="val 55708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" name="Text Box 8"/>
          <p:cNvSpPr txBox="1">
            <a:spLocks noChangeArrowheads="1"/>
          </p:cNvSpPr>
          <p:nvPr/>
        </p:nvSpPr>
        <p:spPr bwMode="auto">
          <a:xfrm>
            <a:off x="6814023" y="5323900"/>
            <a:ext cx="1298575" cy="50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/buynow.jpg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058723" y="5585327"/>
            <a:ext cx="11108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Locate </a:t>
            </a:r>
            <a:r>
              <a:rPr lang="en-US" altLang="en-US" sz="1100" dirty="0" err="1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/buynow.jpg in http </a:t>
            </a: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store</a:t>
            </a:r>
          </a:p>
        </p:txBody>
      </p:sp>
      <p:sp>
        <p:nvSpPr>
          <p:cNvPr id="60" name="AutoShape 24"/>
          <p:cNvSpPr>
            <a:spLocks noChangeArrowheads="1"/>
          </p:cNvSpPr>
          <p:nvPr/>
        </p:nvSpPr>
        <p:spPr bwMode="auto">
          <a:xfrm flipH="1">
            <a:off x="6797046" y="6375400"/>
            <a:ext cx="1191254" cy="330200"/>
          </a:xfrm>
          <a:prstGeom prst="rightArrow">
            <a:avLst>
              <a:gd name="adj1" fmla="val 50000"/>
              <a:gd name="adj2" fmla="val 59247"/>
            </a:avLst>
          </a:prstGeom>
          <a:solidFill>
            <a:srgbClr val="CC99FF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6966776" y="6032797"/>
            <a:ext cx="868905" cy="46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Buynow.jpg file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811283" y="6042898"/>
            <a:ext cx="8063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user machine location</a:t>
            </a:r>
            <a:endParaRPr lang="en-US" altLang="en-US" sz="700" dirty="0">
              <a:solidFill>
                <a:prstClr val="black"/>
              </a:solidFill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 flipH="1">
            <a:off x="4490836" y="6356495"/>
            <a:ext cx="1108332" cy="353342"/>
          </a:xfrm>
          <a:prstGeom prst="rightArrow">
            <a:avLst>
              <a:gd name="adj1" fmla="val 50000"/>
              <a:gd name="adj2" fmla="val 86644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4795324" y="6021509"/>
            <a:ext cx="868905" cy="46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Buynow.jpg file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47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612846" y="2946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24" name="Group 23"/>
          <p:cNvGrpSpPr/>
          <p:nvPr/>
        </p:nvGrpSpPr>
        <p:grpSpPr>
          <a:xfrm>
            <a:off x="2894299" y="4174707"/>
            <a:ext cx="1358900" cy="2564297"/>
            <a:chOff x="6148350" y="4155175"/>
            <a:chExt cx="1358900" cy="2564297"/>
          </a:xfrm>
        </p:grpSpPr>
        <p:sp>
          <p:nvSpPr>
            <p:cNvPr id="25" name="Rounded Rectangle 47"/>
            <p:cNvSpPr>
              <a:spLocks noChangeArrowheads="1"/>
            </p:cNvSpPr>
            <p:nvPr/>
          </p:nvSpPr>
          <p:spPr bwMode="auto">
            <a:xfrm>
              <a:off x="6148350" y="4155175"/>
              <a:ext cx="1358900" cy="256429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57150">
              <a:solidFill>
                <a:srgbClr val="4472C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ts val="800"/>
                </a:spcAft>
              </a:pPr>
              <a:endParaRPr lang="en-GB" altLang="en-US" sz="1200" noProof="1">
                <a:latin typeface="Helvetica" panose="020B0604020202020204" pitchFamily="34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ts val="800"/>
                </a:spcAft>
              </a:pPr>
              <a:endParaRPr lang="en-GB" altLang="en-US" b="1" dirty="0">
                <a:latin typeface="Calibri" panose="020F0502020204030204" pitchFamily="34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ts val="800"/>
                </a:spcAft>
              </a:pPr>
              <a:r>
                <a:rPr lang="en-GB" altLang="en-US" b="1" dirty="0">
                  <a:latin typeface="Calibri" panose="020F0502020204030204" pitchFamily="34" charset="0"/>
                </a:rPr>
                <a:t>Scripting Engine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ts val="800"/>
                </a:spcAft>
              </a:pPr>
              <a:endParaRPr lang="en-GB" altLang="en-US" b="1" dirty="0">
                <a:latin typeface="Calibri" panose="020F0502020204030204" pitchFamily="34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ts val="800"/>
                </a:spcAft>
              </a:pPr>
              <a:endParaRPr lang="en-GB" altLang="en-US" b="1" dirty="0">
                <a:latin typeface="Calibri" panose="020F0502020204030204" pitchFamily="34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ts val="800"/>
                </a:spcAft>
              </a:pPr>
              <a:endParaRPr lang="en-GB" altLang="en-US" b="1" dirty="0">
                <a:latin typeface="Calibri" panose="020F0502020204030204" pitchFamily="34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pic>
          <p:nvPicPr>
            <p:cNvPr id="26" name="Picture 4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7332" y="4203507"/>
              <a:ext cx="723900" cy="549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918868" y="4496445"/>
            <a:ext cx="1709121" cy="842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>
                <a:latin typeface="Calibri" panose="020F0502020204030204" pitchFamily="34" charset="0"/>
              </a:rPr>
              <a:t>Send </a:t>
            </a:r>
            <a:r>
              <a:rPr lang="en-GB" altLang="en-US" sz="1100" dirty="0" err="1">
                <a:latin typeface="Calibri" panose="020F0502020204030204" pitchFamily="34" charset="0"/>
              </a:rPr>
              <a:t>check.php</a:t>
            </a:r>
            <a:r>
              <a:rPr lang="en-GB" altLang="en-US" sz="1100" dirty="0">
                <a:latin typeface="Calibri" panose="020F0502020204030204" pitchFamily="34" charset="0"/>
              </a:rPr>
              <a:t> script with parameter code=MAGICDUCKS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918868" y="5526552"/>
            <a:ext cx="1568268" cy="64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>
                <a:latin typeface="Calibri" panose="020F0502020204030204" pitchFamily="34" charset="0"/>
              </a:rPr>
              <a:t>Return Lets go to the secret sale page html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9" name="AutoShape 31"/>
          <p:cNvSpPr>
            <a:spLocks noChangeArrowheads="1"/>
          </p:cNvSpPr>
          <p:nvPr/>
        </p:nvSpPr>
        <p:spPr bwMode="auto">
          <a:xfrm>
            <a:off x="381000" y="5024473"/>
            <a:ext cx="2452328" cy="451198"/>
          </a:xfrm>
          <a:prstGeom prst="rightArrow">
            <a:avLst>
              <a:gd name="adj1" fmla="val 50000"/>
              <a:gd name="adj2" fmla="val 59246"/>
            </a:avLst>
          </a:prstGeom>
          <a:solidFill>
            <a:srgbClr val="CC99FF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AutoShape 32"/>
          <p:cNvSpPr>
            <a:spLocks noChangeArrowheads="1"/>
          </p:cNvSpPr>
          <p:nvPr/>
        </p:nvSpPr>
        <p:spPr bwMode="auto">
          <a:xfrm flipH="1">
            <a:off x="9059214" y="3353688"/>
            <a:ext cx="465787" cy="417844"/>
          </a:xfrm>
          <a:prstGeom prst="rightArrow">
            <a:avLst>
              <a:gd name="adj1" fmla="val 50000"/>
              <a:gd name="adj2" fmla="val 59247"/>
            </a:avLst>
          </a:prstGeom>
          <a:solidFill>
            <a:srgbClr val="00B0F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8860831" y="2276954"/>
            <a:ext cx="694878" cy="255588"/>
          </a:xfrm>
          <a:prstGeom prst="rect">
            <a:avLst/>
          </a:prstGeom>
          <a:solidFill>
            <a:srgbClr val="CC99FF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381001" y="6003700"/>
            <a:ext cx="2493703" cy="25820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4" name="Picture 7" descr="Stick-figure-male-2-11608-large[1]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43" y="1445792"/>
            <a:ext cx="619125" cy="203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1041982" y="1608140"/>
            <a:ext cx="1791346" cy="511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types in MAGICDUCKS then clicks submit</a:t>
            </a:r>
            <a:endParaRPr lang="en-GB" altLang="en-US" sz="1000" dirty="0">
              <a:latin typeface="Arial" panose="020B0604020202020204" pitchFamily="34" charset="0"/>
            </a:endParaRPr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1406910" y="2775140"/>
            <a:ext cx="1560590" cy="511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rendered  lets go to the secret sale webpage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1052979" y="2226250"/>
            <a:ext cx="1847144" cy="386120"/>
          </a:xfrm>
          <a:prstGeom prst="rightArrow">
            <a:avLst>
              <a:gd name="adj1" fmla="val 50000"/>
              <a:gd name="adj2" fmla="val 100457"/>
            </a:avLst>
          </a:prstGeom>
          <a:solidFill>
            <a:srgbClr val="00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Rounded Rectangle 47"/>
          <p:cNvSpPr>
            <a:spLocks noChangeArrowheads="1"/>
          </p:cNvSpPr>
          <p:nvPr/>
        </p:nvSpPr>
        <p:spPr bwMode="auto">
          <a:xfrm>
            <a:off x="2911894" y="939119"/>
            <a:ext cx="1270000" cy="30532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Browser</a:t>
            </a: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9" name="AutoShape 1"/>
          <p:cNvSpPr>
            <a:spLocks noChangeArrowheads="1"/>
          </p:cNvSpPr>
          <p:nvPr/>
        </p:nvSpPr>
        <p:spPr bwMode="auto">
          <a:xfrm flipH="1">
            <a:off x="1013105" y="3266926"/>
            <a:ext cx="1874096" cy="435704"/>
          </a:xfrm>
          <a:prstGeom prst="rightArrow">
            <a:avLst>
              <a:gd name="adj1" fmla="val 50000"/>
              <a:gd name="adj2" fmla="val 99087"/>
            </a:avLst>
          </a:prstGeom>
          <a:solidFill>
            <a:srgbClr val="FF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AutoShape 5"/>
          <p:cNvSpPr>
            <a:spLocks noChangeArrowheads="1"/>
          </p:cNvSpPr>
          <p:nvPr/>
        </p:nvSpPr>
        <p:spPr bwMode="auto">
          <a:xfrm flipH="1">
            <a:off x="4192573" y="3311643"/>
            <a:ext cx="1320502" cy="426378"/>
          </a:xfrm>
          <a:prstGeom prst="rightArrow">
            <a:avLst>
              <a:gd name="adj1" fmla="val 50000"/>
              <a:gd name="adj2" fmla="val 86644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AutoShape 4"/>
          <p:cNvSpPr>
            <a:spLocks noChangeArrowheads="1"/>
          </p:cNvSpPr>
          <p:nvPr/>
        </p:nvSpPr>
        <p:spPr bwMode="auto">
          <a:xfrm>
            <a:off x="4163566" y="2200245"/>
            <a:ext cx="1311674" cy="418517"/>
          </a:xfrm>
          <a:prstGeom prst="rightArrow">
            <a:avLst>
              <a:gd name="adj1" fmla="val 50000"/>
              <a:gd name="adj2" fmla="val 84932"/>
            </a:avLst>
          </a:prstGeom>
          <a:solidFill>
            <a:srgbClr val="FF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4227860" y="1015757"/>
            <a:ext cx="1389319" cy="9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Get /</a:t>
            </a:r>
            <a:r>
              <a:rPr lang="en-GB" altLang="en-US" sz="1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check.php?code</a:t>
            </a:r>
            <a:r>
              <a:rPr lang="en-GB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= MAGICDUCKS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Host testserver.com</a:t>
            </a:r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4573206" y="2609785"/>
            <a:ext cx="87155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>
                <a:latin typeface="Calibri" panose="020F0502020204030204" pitchFamily="34" charset="0"/>
              </a:rPr>
              <a:t>Return lets </a:t>
            </a:r>
            <a:r>
              <a:rPr lang="en-GB" altLang="en-US" sz="1100" dirty="0">
                <a:latin typeface="Calibri" panose="020F0502020204030204" pitchFamily="34" charset="0"/>
              </a:rPr>
              <a:t>go to the secret sale </a:t>
            </a:r>
            <a:r>
              <a:rPr lang="en-GB" altLang="en-US" sz="1100" dirty="0">
                <a:latin typeface="Calibri" panose="020F0502020204030204" pitchFamily="34" charset="0"/>
              </a:rPr>
              <a:t>page html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4" name="AutoShape 12"/>
          <p:cNvSpPr>
            <a:spLocks noChangeArrowheads="1"/>
          </p:cNvSpPr>
          <p:nvPr/>
        </p:nvSpPr>
        <p:spPr bwMode="auto">
          <a:xfrm>
            <a:off x="5504844" y="850481"/>
            <a:ext cx="1139069" cy="365516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99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666185" y="125002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6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48" y="992060"/>
            <a:ext cx="609600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2089871" y="360141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" name="AutoShape 10"/>
          <p:cNvSpPr>
            <a:spLocks noChangeArrowheads="1"/>
          </p:cNvSpPr>
          <p:nvPr/>
        </p:nvSpPr>
        <p:spPr bwMode="auto">
          <a:xfrm>
            <a:off x="6680745" y="2170929"/>
            <a:ext cx="1123690" cy="430020"/>
          </a:xfrm>
          <a:prstGeom prst="rightArrow">
            <a:avLst>
              <a:gd name="adj1" fmla="val 50000"/>
              <a:gd name="adj2" fmla="val 55708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6860379" y="2667674"/>
            <a:ext cx="974871" cy="108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>
                <a:latin typeface="Calibri" panose="020F0502020204030204" pitchFamily="34" charset="0"/>
              </a:rPr>
              <a:t>Return lets </a:t>
            </a:r>
            <a:r>
              <a:rPr lang="en-GB" altLang="en-US" sz="1100" dirty="0">
                <a:latin typeface="Calibri" panose="020F0502020204030204" pitchFamily="34" charset="0"/>
              </a:rPr>
              <a:t>go to the secret sale </a:t>
            </a:r>
            <a:r>
              <a:rPr lang="en-GB" altLang="en-US" sz="1100" dirty="0">
                <a:latin typeface="Calibri" panose="020F0502020204030204" pitchFamily="34" charset="0"/>
              </a:rPr>
              <a:t>page html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0" name="Rounded Rectangle 18"/>
          <p:cNvSpPr>
            <a:spLocks noChangeArrowheads="1"/>
          </p:cNvSpPr>
          <p:nvPr/>
        </p:nvSpPr>
        <p:spPr bwMode="auto">
          <a:xfrm>
            <a:off x="7846694" y="841607"/>
            <a:ext cx="1185462" cy="366293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rgbClr val="CC66FF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 Server</a:t>
            </a: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6614651" y="1989804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24" y="992061"/>
            <a:ext cx="647700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AutoShape 24"/>
          <p:cNvSpPr>
            <a:spLocks noChangeArrowheads="1"/>
          </p:cNvSpPr>
          <p:nvPr/>
        </p:nvSpPr>
        <p:spPr bwMode="auto">
          <a:xfrm flipH="1">
            <a:off x="6643912" y="3286080"/>
            <a:ext cx="1162278" cy="462427"/>
          </a:xfrm>
          <a:prstGeom prst="rightArrow">
            <a:avLst>
              <a:gd name="adj1" fmla="val 50000"/>
              <a:gd name="adj2" fmla="val 59247"/>
            </a:avLst>
          </a:prstGeom>
          <a:solidFill>
            <a:srgbClr val="CC99FF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3111193" y="2235212"/>
            <a:ext cx="10377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page request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088912" y="2986574"/>
            <a:ext cx="102989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Turn secret sale html description into final webpage</a:t>
            </a:r>
            <a:endParaRPr lang="en-US" altLang="en-US" sz="1100" dirty="0"/>
          </a:p>
        </p:txBody>
      </p:sp>
      <p:sp>
        <p:nvSpPr>
          <p:cNvPr id="66" name="Rectangle 65"/>
          <p:cNvSpPr/>
          <p:nvPr/>
        </p:nvSpPr>
        <p:spPr>
          <a:xfrm>
            <a:off x="5605605" y="2200245"/>
            <a:ext cx="9126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server location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690010" y="3200924"/>
            <a:ext cx="8063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user machine location</a:t>
            </a:r>
            <a:endParaRPr lang="en-US" altLang="en-US" sz="700" dirty="0">
              <a:solidFill>
                <a:prstClr val="black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953150" y="2108326"/>
            <a:ext cx="10350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Locate </a:t>
            </a:r>
            <a:r>
              <a:rPr lang="en-US" altLang="en-US" sz="1100" dirty="0" err="1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check.php</a:t>
            </a: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document store</a:t>
            </a:r>
            <a:endParaRPr lang="en-US" altLang="en-US" sz="11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 Box 8"/>
          <p:cNvSpPr txBox="1">
            <a:spLocks noChangeArrowheads="1"/>
          </p:cNvSpPr>
          <p:nvPr/>
        </p:nvSpPr>
        <p:spPr bwMode="auto">
          <a:xfrm>
            <a:off x="6653453" y="1021027"/>
            <a:ext cx="1298575" cy="977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altLang="en-US" sz="1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check.php?code</a:t>
            </a: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MAGICDUCKS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 testserver.com</a:t>
            </a:r>
          </a:p>
        </p:txBody>
      </p:sp>
      <p:sp>
        <p:nvSpPr>
          <p:cNvPr id="70" name="Title 69"/>
          <p:cNvSpPr>
            <a:spLocks noGrp="1"/>
          </p:cNvSpPr>
          <p:nvPr>
            <p:ph type="title"/>
          </p:nvPr>
        </p:nvSpPr>
        <p:spPr>
          <a:xfrm>
            <a:off x="1009650" y="117141"/>
            <a:ext cx="7886700" cy="710465"/>
          </a:xfrm>
        </p:spPr>
        <p:txBody>
          <a:bodyPr>
            <a:normAutofit fontScale="90000"/>
          </a:bodyPr>
          <a:lstStyle/>
          <a:p>
            <a:r>
              <a:rPr lang="en-GB" dirty="0"/>
              <a:t>Task </a:t>
            </a:r>
            <a:r>
              <a:rPr lang="en-GB" dirty="0" smtClean="0"/>
              <a:t>three- server side script request</a:t>
            </a:r>
            <a:endParaRPr lang="en-GB" dirty="0"/>
          </a:p>
        </p:txBody>
      </p:sp>
      <p:pic>
        <p:nvPicPr>
          <p:cNvPr id="43" name="Picture 13" descr="Technology_12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571" y="1019161"/>
            <a:ext cx="677863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/>
          <p:cNvSpPr/>
          <p:nvPr/>
        </p:nvSpPr>
        <p:spPr>
          <a:xfrm>
            <a:off x="3063405" y="5263043"/>
            <a:ext cx="1164455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100" dirty="0">
                <a:latin typeface="Calibri" panose="020F0502020204030204" pitchFamily="34" charset="0"/>
              </a:rPr>
              <a:t>Execute </a:t>
            </a:r>
            <a:r>
              <a:rPr lang="en-GB" sz="1100" dirty="0" err="1">
                <a:latin typeface="Calibri" panose="020F0502020204030204" pitchFamily="34" charset="0"/>
              </a:rPr>
              <a:t>check.php</a:t>
            </a:r>
            <a:r>
              <a:rPr lang="en-GB" sz="1100" dirty="0">
                <a:latin typeface="Calibri" panose="020F0502020204030204" pitchFamily="34" charset="0"/>
              </a:rPr>
              <a:t> script to decide which HTML page gets </a:t>
            </a:r>
            <a:r>
              <a:rPr lang="en-GB" sz="1100" dirty="0" smtClean="0">
                <a:latin typeface="Calibri" panose="020F0502020204030204" pitchFamily="34" charset="0"/>
              </a:rPr>
              <a:t>created- </a:t>
            </a:r>
            <a:r>
              <a:rPr lang="en-GB" sz="1100" dirty="0">
                <a:latin typeface="Calibri" panose="020F0502020204030204" pitchFamily="34" charset="0"/>
              </a:rPr>
              <a:t>No access or lets go to the secret sale</a:t>
            </a:r>
            <a:endParaRPr lang="en-GB" sz="1100" dirty="0">
              <a:latin typeface="Calibri" panose="020F050202020403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966861" y="3126374"/>
            <a:ext cx="103500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the return address the generated page should be sent to </a:t>
            </a:r>
            <a:endParaRPr lang="en-US" altLang="en-US" sz="11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8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3718" y="117937"/>
            <a:ext cx="8052633" cy="659209"/>
          </a:xfrm>
        </p:spPr>
        <p:txBody>
          <a:bodyPr>
            <a:normAutofit/>
          </a:bodyPr>
          <a:lstStyle/>
          <a:p>
            <a:r>
              <a:rPr lang="en-GB" sz="3000" dirty="0"/>
              <a:t>Task four – Server side script with database </a:t>
            </a:r>
            <a:r>
              <a:rPr lang="en-GB" sz="3000" dirty="0"/>
              <a:t>query </a:t>
            </a:r>
            <a:endParaRPr lang="en-GB" sz="3000" dirty="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612846" y="2946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2894299" y="4067867"/>
            <a:ext cx="1358900" cy="2671137"/>
            <a:chOff x="6148350" y="4048335"/>
            <a:chExt cx="1358900" cy="2671137"/>
          </a:xfrm>
        </p:grpSpPr>
        <p:sp>
          <p:nvSpPr>
            <p:cNvPr id="7" name="Rounded Rectangle 47"/>
            <p:cNvSpPr>
              <a:spLocks noChangeArrowheads="1"/>
            </p:cNvSpPr>
            <p:nvPr/>
          </p:nvSpPr>
          <p:spPr bwMode="auto">
            <a:xfrm>
              <a:off x="6148350" y="4048335"/>
              <a:ext cx="1358900" cy="267113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57150">
              <a:solidFill>
                <a:srgbClr val="4472C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ts val="800"/>
                </a:spcAft>
              </a:pPr>
              <a:endParaRPr lang="en-GB" altLang="en-US" sz="1200" noProof="1">
                <a:latin typeface="Helvetica" panose="020B0604020202020204" pitchFamily="34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ts val="800"/>
                </a:spcAft>
              </a:pPr>
              <a:endParaRPr lang="en-GB" altLang="en-US" b="1" dirty="0">
                <a:latin typeface="Calibri" panose="020F0502020204030204" pitchFamily="34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ts val="800"/>
                </a:spcAft>
              </a:pPr>
              <a:r>
                <a:rPr lang="en-GB" altLang="en-US" b="1" dirty="0">
                  <a:latin typeface="Calibri" panose="020F0502020204030204" pitchFamily="34" charset="0"/>
                </a:rPr>
                <a:t>Scripting Engine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ts val="800"/>
                </a:spcAft>
              </a:pPr>
              <a:endParaRPr lang="en-GB" altLang="en-US" b="1" dirty="0">
                <a:latin typeface="Calibri" panose="020F0502020204030204" pitchFamily="34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ts val="800"/>
                </a:spcAft>
              </a:pPr>
              <a:endParaRPr lang="en-GB" altLang="en-US" b="1" dirty="0">
                <a:latin typeface="Calibri" panose="020F0502020204030204" pitchFamily="34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ts val="800"/>
                </a:spcAft>
              </a:pPr>
              <a:endParaRPr lang="en-GB" altLang="en-US" b="1" dirty="0">
                <a:latin typeface="Calibri" panose="020F0502020204030204" pitchFamily="34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pic>
          <p:nvPicPr>
            <p:cNvPr id="8" name="Picture 4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3276" y="4127143"/>
              <a:ext cx="723900" cy="549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973339" y="4949970"/>
            <a:ext cx="1709121" cy="31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>
                <a:latin typeface="Calibri" panose="020F0502020204030204" pitchFamily="34" charset="0"/>
              </a:rPr>
              <a:t>Send </a:t>
            </a:r>
            <a:r>
              <a:rPr lang="en-GB" altLang="en-US" sz="1100" dirty="0" err="1">
                <a:latin typeface="Calibri" panose="020F0502020204030204" pitchFamily="34" charset="0"/>
              </a:rPr>
              <a:t>sale.php</a:t>
            </a:r>
            <a:r>
              <a:rPr lang="en-GB" altLang="en-US" sz="1100" dirty="0">
                <a:latin typeface="Calibri" panose="020F0502020204030204" pitchFamily="34" charset="0"/>
              </a:rPr>
              <a:t> script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973338" y="5933860"/>
            <a:ext cx="1568268" cy="64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>
                <a:latin typeface="Calibri" panose="020F0502020204030204" pitchFamily="34" charset="0"/>
              </a:rPr>
              <a:t>Return sales page html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1" name="AutoShape 31"/>
          <p:cNvSpPr>
            <a:spLocks noChangeArrowheads="1"/>
          </p:cNvSpPr>
          <p:nvPr/>
        </p:nvSpPr>
        <p:spPr bwMode="auto">
          <a:xfrm>
            <a:off x="400621" y="5209885"/>
            <a:ext cx="2452328" cy="451198"/>
          </a:xfrm>
          <a:prstGeom prst="rightArrow">
            <a:avLst>
              <a:gd name="adj1" fmla="val 50000"/>
              <a:gd name="adj2" fmla="val 59246"/>
            </a:avLst>
          </a:prstGeom>
          <a:solidFill>
            <a:srgbClr val="CC99FF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32"/>
          <p:cNvSpPr>
            <a:spLocks noChangeArrowheads="1"/>
          </p:cNvSpPr>
          <p:nvPr/>
        </p:nvSpPr>
        <p:spPr bwMode="auto">
          <a:xfrm flipH="1">
            <a:off x="9059214" y="3353688"/>
            <a:ext cx="465787" cy="417844"/>
          </a:xfrm>
          <a:prstGeom prst="rightArrow">
            <a:avLst>
              <a:gd name="adj1" fmla="val 50000"/>
              <a:gd name="adj2" fmla="val 59247"/>
            </a:avLst>
          </a:prstGeom>
          <a:solidFill>
            <a:srgbClr val="00B0F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860831" y="2276954"/>
            <a:ext cx="694878" cy="255588"/>
          </a:xfrm>
          <a:prstGeom prst="rect">
            <a:avLst/>
          </a:prstGeom>
          <a:solidFill>
            <a:srgbClr val="CC99FF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9344" y="6209621"/>
            <a:ext cx="2493703" cy="25820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5" name="Picture 7" descr="Stick-figure-male-2-11608-large[1]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90" y="1595179"/>
            <a:ext cx="619125" cy="203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398530" y="1846411"/>
            <a:ext cx="1584961" cy="511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clicks on secret sale link</a:t>
            </a:r>
            <a:endParaRPr lang="en-GB" altLang="en-US" sz="1000" dirty="0">
              <a:latin typeface="Arial" panose="020B0604020202020204" pitchFamily="34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470125" y="2912690"/>
            <a:ext cx="1560590" cy="511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rendered sale webpage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1052979" y="2226250"/>
            <a:ext cx="1847144" cy="386120"/>
          </a:xfrm>
          <a:prstGeom prst="rightArrow">
            <a:avLst>
              <a:gd name="adj1" fmla="val 50000"/>
              <a:gd name="adj2" fmla="val 100457"/>
            </a:avLst>
          </a:prstGeom>
          <a:solidFill>
            <a:srgbClr val="00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ounded Rectangle 18"/>
          <p:cNvSpPr>
            <a:spLocks noChangeArrowheads="1"/>
          </p:cNvSpPr>
          <p:nvPr/>
        </p:nvSpPr>
        <p:spPr bwMode="auto">
          <a:xfrm>
            <a:off x="2911894" y="939119"/>
            <a:ext cx="1270000" cy="299405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Browser</a:t>
            </a: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0" name="AutoShape 1"/>
          <p:cNvSpPr>
            <a:spLocks noChangeArrowheads="1"/>
          </p:cNvSpPr>
          <p:nvPr/>
        </p:nvSpPr>
        <p:spPr bwMode="auto">
          <a:xfrm flipH="1">
            <a:off x="1013105" y="3266926"/>
            <a:ext cx="1874096" cy="435704"/>
          </a:xfrm>
          <a:prstGeom prst="rightArrow">
            <a:avLst>
              <a:gd name="adj1" fmla="val 50000"/>
              <a:gd name="adj2" fmla="val 99087"/>
            </a:avLst>
          </a:prstGeom>
          <a:solidFill>
            <a:srgbClr val="FF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 flipH="1">
            <a:off x="4192573" y="3311643"/>
            <a:ext cx="1320502" cy="426378"/>
          </a:xfrm>
          <a:prstGeom prst="rightArrow">
            <a:avLst>
              <a:gd name="adj1" fmla="val 50000"/>
              <a:gd name="adj2" fmla="val 86644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163566" y="2200245"/>
            <a:ext cx="1311674" cy="418517"/>
          </a:xfrm>
          <a:prstGeom prst="rightArrow">
            <a:avLst>
              <a:gd name="adj1" fmla="val 50000"/>
              <a:gd name="adj2" fmla="val 84932"/>
            </a:avLst>
          </a:prstGeom>
          <a:solidFill>
            <a:srgbClr val="FF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4201529" y="1557938"/>
            <a:ext cx="1389319" cy="9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Get /</a:t>
            </a:r>
            <a:r>
              <a:rPr lang="en-GB" altLang="en-US" sz="1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sale.php</a:t>
            </a:r>
            <a:endParaRPr lang="en-GB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Host testserver.com</a:t>
            </a:r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4559522" y="2923014"/>
            <a:ext cx="87155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>
                <a:latin typeface="Calibri" panose="020F0502020204030204" pitchFamily="34" charset="0"/>
              </a:rPr>
              <a:t>Return sale page html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5" name="AutoShape 12"/>
          <p:cNvSpPr>
            <a:spLocks noChangeArrowheads="1"/>
          </p:cNvSpPr>
          <p:nvPr/>
        </p:nvSpPr>
        <p:spPr bwMode="auto">
          <a:xfrm>
            <a:off x="5504844" y="850481"/>
            <a:ext cx="1139069" cy="3141922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99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666185" y="125002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23" y="1000845"/>
            <a:ext cx="609600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2089871" y="360141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AutoShape 10"/>
          <p:cNvSpPr>
            <a:spLocks noChangeArrowheads="1"/>
          </p:cNvSpPr>
          <p:nvPr/>
        </p:nvSpPr>
        <p:spPr bwMode="auto">
          <a:xfrm>
            <a:off x="6680745" y="2170929"/>
            <a:ext cx="1123690" cy="430020"/>
          </a:xfrm>
          <a:prstGeom prst="rightArrow">
            <a:avLst>
              <a:gd name="adj1" fmla="val 50000"/>
              <a:gd name="adj2" fmla="val 55708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6931907" y="2957814"/>
            <a:ext cx="974871" cy="79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>
                <a:latin typeface="Calibri" panose="020F0502020204030204" pitchFamily="34" charset="0"/>
              </a:rPr>
              <a:t>Return sale page html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1" name="Rounded Rectangle 18"/>
          <p:cNvSpPr>
            <a:spLocks noChangeArrowheads="1"/>
          </p:cNvSpPr>
          <p:nvPr/>
        </p:nvSpPr>
        <p:spPr bwMode="auto">
          <a:xfrm>
            <a:off x="7846694" y="841607"/>
            <a:ext cx="1185462" cy="366293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rgbClr val="CC66FF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 Server</a:t>
            </a: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6614651" y="1989804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3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24" y="992061"/>
            <a:ext cx="647700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AutoShape 24"/>
          <p:cNvSpPr>
            <a:spLocks noChangeArrowheads="1"/>
          </p:cNvSpPr>
          <p:nvPr/>
        </p:nvSpPr>
        <p:spPr bwMode="auto">
          <a:xfrm flipH="1">
            <a:off x="6643912" y="3286080"/>
            <a:ext cx="1162278" cy="462427"/>
          </a:xfrm>
          <a:prstGeom prst="rightArrow">
            <a:avLst>
              <a:gd name="adj1" fmla="val 50000"/>
              <a:gd name="adj2" fmla="val 59247"/>
            </a:avLst>
          </a:prstGeom>
          <a:solidFill>
            <a:srgbClr val="CC99FF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3111193" y="2235212"/>
            <a:ext cx="10377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page request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088912" y="2986574"/>
            <a:ext cx="10298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Turn sale html description into final webpage</a:t>
            </a:r>
            <a:endParaRPr lang="en-US" alt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5605605" y="2200245"/>
            <a:ext cx="9126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server location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690010" y="3200924"/>
            <a:ext cx="8063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user machine location</a:t>
            </a:r>
            <a:endParaRPr lang="en-US" altLang="en-US" sz="700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953150" y="2108326"/>
            <a:ext cx="10350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Locate </a:t>
            </a:r>
            <a:r>
              <a:rPr lang="en-US" altLang="en-US" sz="1100" dirty="0" err="1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sale.php</a:t>
            </a: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document store</a:t>
            </a:r>
            <a:endParaRPr lang="en-US" altLang="en-US" sz="11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6694464" y="1458677"/>
            <a:ext cx="1298575" cy="977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altLang="en-US" sz="1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sale.php</a:t>
            </a:r>
            <a:endParaRPr lang="en-GB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 testserver.com</a:t>
            </a:r>
          </a:p>
        </p:txBody>
      </p:sp>
      <p:pic>
        <p:nvPicPr>
          <p:cNvPr id="41" name="Picture 13" descr="Technology_12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571" y="1019161"/>
            <a:ext cx="677863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3003596" y="5209886"/>
            <a:ext cx="11644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100" dirty="0">
                <a:latin typeface="Calibri" panose="020F0502020204030204" pitchFamily="34" charset="0"/>
              </a:rPr>
              <a:t>Execute </a:t>
            </a:r>
            <a:r>
              <a:rPr lang="en-GB" sz="1100" dirty="0" err="1">
                <a:latin typeface="Calibri" panose="020F0502020204030204" pitchFamily="34" charset="0"/>
              </a:rPr>
              <a:t>sale.php</a:t>
            </a:r>
            <a:r>
              <a:rPr lang="en-GB" sz="1100" dirty="0">
                <a:latin typeface="Calibri" panose="020F0502020204030204" pitchFamily="34" charset="0"/>
              </a:rPr>
              <a:t> script which needs item data from database</a:t>
            </a:r>
            <a:endParaRPr lang="en-GB" sz="1100" dirty="0">
              <a:latin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966861" y="3126374"/>
            <a:ext cx="103500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the return address the generated page should be sent to </a:t>
            </a:r>
            <a:endParaRPr lang="en-US" altLang="en-US" sz="11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 Box 34"/>
          <p:cNvSpPr txBox="1">
            <a:spLocks noChangeArrowheads="1"/>
          </p:cNvSpPr>
          <p:nvPr/>
        </p:nvSpPr>
        <p:spPr bwMode="auto">
          <a:xfrm>
            <a:off x="4294533" y="4403472"/>
            <a:ext cx="1552201" cy="908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>
                <a:latin typeface="Calibri" panose="020F0502020204030204" pitchFamily="34" charset="0"/>
              </a:rPr>
              <a:t>Connect and </a:t>
            </a:r>
            <a:r>
              <a:rPr lang="en-GB" altLang="en-US" sz="1100" dirty="0">
                <a:latin typeface="Calibri" panose="020F0502020204030204" pitchFamily="34" charset="0"/>
              </a:rPr>
              <a:t>s</a:t>
            </a:r>
            <a:r>
              <a:rPr lang="en-GB" altLang="en-US" sz="1100" dirty="0">
                <a:latin typeface="Calibri" panose="020F0502020204030204" pitchFamily="34" charset="0"/>
              </a:rPr>
              <a:t>end Database query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>
                <a:latin typeface="Calibri" panose="020F0502020204030204" pitchFamily="34" charset="0"/>
              </a:rPr>
              <a:t>SELECT * FROM products ORDER BY id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6" name="AutoShape 35"/>
          <p:cNvSpPr>
            <a:spLocks noChangeArrowheads="1"/>
          </p:cNvSpPr>
          <p:nvPr/>
        </p:nvSpPr>
        <p:spPr bwMode="auto">
          <a:xfrm flipH="1">
            <a:off x="4278520" y="6148360"/>
            <a:ext cx="1584229" cy="462404"/>
          </a:xfrm>
          <a:prstGeom prst="rightArrow">
            <a:avLst>
              <a:gd name="adj1" fmla="val 50000"/>
              <a:gd name="adj2" fmla="val 59247"/>
            </a:avLst>
          </a:prstGeom>
          <a:solidFill>
            <a:srgbClr val="FFCC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Rounded Rectangle 55"/>
          <p:cNvSpPr>
            <a:spLocks noChangeArrowheads="1"/>
          </p:cNvSpPr>
          <p:nvPr/>
        </p:nvSpPr>
        <p:spPr bwMode="auto">
          <a:xfrm>
            <a:off x="5838764" y="4161082"/>
            <a:ext cx="1576395" cy="26301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>
            <a:solidFill>
              <a:srgbClr val="FFCC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endParaRPr lang="en-GB" altLang="en-US" sz="1100" noProof="1">
              <a:latin typeface="Helvetica" panose="020B0604020202020204" pitchFamily="34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b="1" dirty="0" smtClean="0">
                <a:latin typeface="Calibri" panose="020F0502020204030204" pitchFamily="34" charset="0"/>
              </a:rPr>
              <a:t>DBMS</a:t>
            </a:r>
            <a:endParaRPr lang="en-GB" altLang="en-US" sz="1200" dirty="0">
              <a:latin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endParaRPr lang="en-GB" altLang="en-US" sz="2000" dirty="0">
              <a:latin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endParaRPr lang="en-GB" altLang="en-US" sz="2000" dirty="0">
              <a:latin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8" name="Text Box 57"/>
          <p:cNvSpPr txBox="1">
            <a:spLocks/>
          </p:cNvSpPr>
          <p:nvPr/>
        </p:nvSpPr>
        <p:spPr bwMode="auto">
          <a:xfrm>
            <a:off x="4505838" y="5658612"/>
            <a:ext cx="1407856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>
                <a:latin typeface="Calibri" panose="020F0502020204030204" pitchFamily="34" charset="0"/>
              </a:rPr>
              <a:t>Return all item records in ascending order of id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49" name="Picture 5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88484" y="4244853"/>
            <a:ext cx="508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3016526" y="6003700"/>
            <a:ext cx="116445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100" dirty="0">
                <a:latin typeface="Calibri" panose="020F0502020204030204" pitchFamily="34" charset="0"/>
              </a:rPr>
              <a:t>Use item records to help create sales html page</a:t>
            </a:r>
            <a:endParaRPr lang="en-GB" sz="1100" dirty="0">
              <a:latin typeface="Calibri" panose="020F050202020403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969281" y="5378920"/>
            <a:ext cx="13902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>
                <a:latin typeface="Calibri" panose="020F0502020204030204" pitchFamily="34" charset="0"/>
              </a:rPr>
              <a:t>Search for all items in products table and put them in ascending order of id</a:t>
            </a:r>
          </a:p>
        </p:txBody>
      </p:sp>
      <p:sp>
        <p:nvSpPr>
          <p:cNvPr id="44" name="AutoShape 33"/>
          <p:cNvSpPr>
            <a:spLocks noChangeArrowheads="1"/>
          </p:cNvSpPr>
          <p:nvPr/>
        </p:nvSpPr>
        <p:spPr bwMode="auto">
          <a:xfrm>
            <a:off x="4253146" y="5251111"/>
            <a:ext cx="1609602" cy="432102"/>
          </a:xfrm>
          <a:prstGeom prst="rightArrow">
            <a:avLst>
              <a:gd name="adj1" fmla="val 50000"/>
              <a:gd name="adj2" fmla="val 59246"/>
            </a:avLst>
          </a:prstGeom>
          <a:solidFill>
            <a:srgbClr val="00B0F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5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846" y="117937"/>
            <a:ext cx="8283505" cy="805653"/>
          </a:xfrm>
        </p:spPr>
        <p:txBody>
          <a:bodyPr>
            <a:noAutofit/>
          </a:bodyPr>
          <a:lstStyle/>
          <a:p>
            <a:r>
              <a:rPr lang="en-GB" sz="3000" dirty="0"/>
              <a:t>Task </a:t>
            </a:r>
            <a:r>
              <a:rPr lang="en-GB" sz="3000" dirty="0"/>
              <a:t>five </a:t>
            </a:r>
            <a:r>
              <a:rPr lang="en-GB" sz="3000" dirty="0"/>
              <a:t>– Server side script with a parameter based database query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4826" y="4147077"/>
            <a:ext cx="1272138" cy="2671137"/>
            <a:chOff x="6148350" y="4048335"/>
            <a:chExt cx="1358900" cy="2671137"/>
          </a:xfrm>
        </p:grpSpPr>
        <p:sp>
          <p:nvSpPr>
            <p:cNvPr id="7" name="Rounded Rectangle 47"/>
            <p:cNvSpPr>
              <a:spLocks noChangeArrowheads="1"/>
            </p:cNvSpPr>
            <p:nvPr/>
          </p:nvSpPr>
          <p:spPr bwMode="auto">
            <a:xfrm>
              <a:off x="6148350" y="4048335"/>
              <a:ext cx="1358900" cy="267113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57150">
              <a:solidFill>
                <a:srgbClr val="4472C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ts val="800"/>
                </a:spcAft>
              </a:pPr>
              <a:endParaRPr lang="en-GB" altLang="en-US" sz="1200" noProof="1">
                <a:latin typeface="Helvetica" panose="020B0604020202020204" pitchFamily="34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ts val="800"/>
                </a:spcAft>
              </a:pPr>
              <a:r>
                <a:rPr lang="en-GB" altLang="en-US" sz="1600" b="1" dirty="0">
                  <a:latin typeface="Calibri" panose="020F0502020204030204" pitchFamily="34" charset="0"/>
                </a:rPr>
                <a:t>Scripting Engine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ts val="800"/>
                </a:spcAft>
              </a:pPr>
              <a:endParaRPr lang="en-GB" altLang="en-US" b="1" dirty="0">
                <a:latin typeface="Calibri" panose="020F0502020204030204" pitchFamily="34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ts val="800"/>
                </a:spcAft>
              </a:pPr>
              <a:endParaRPr lang="en-GB" altLang="en-US" b="1" dirty="0">
                <a:latin typeface="Calibri" panose="020F0502020204030204" pitchFamily="34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ts val="800"/>
                </a:spcAft>
              </a:pPr>
              <a:endParaRPr lang="en-GB" altLang="en-US" b="1" dirty="0">
                <a:latin typeface="Calibri" panose="020F0502020204030204" pitchFamily="34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pic>
          <p:nvPicPr>
            <p:cNvPr id="8" name="Picture 4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092" y="4091417"/>
              <a:ext cx="494436" cy="375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365020" y="4698120"/>
            <a:ext cx="1275108" cy="60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>
                <a:latin typeface="Calibri" panose="020F0502020204030204" pitchFamily="34" charset="0"/>
              </a:rPr>
              <a:t>Send </a:t>
            </a:r>
            <a:r>
              <a:rPr lang="en-GB" altLang="en-US" sz="1100" dirty="0" err="1">
                <a:latin typeface="Calibri" panose="020F0502020204030204" pitchFamily="34" charset="0"/>
              </a:rPr>
              <a:t>item.php</a:t>
            </a:r>
            <a:r>
              <a:rPr lang="en-GB" altLang="en-US" sz="1100" dirty="0">
                <a:latin typeface="Calibri" panose="020F0502020204030204" pitchFamily="34" charset="0"/>
              </a:rPr>
              <a:t> script with parameter id=1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343367" y="5758424"/>
            <a:ext cx="1268940" cy="64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>
                <a:latin typeface="Calibri" panose="020F0502020204030204" pitchFamily="34" charset="0"/>
              </a:rPr>
              <a:t>Return rocking horse html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1" name="AutoShape 31"/>
          <p:cNvSpPr>
            <a:spLocks noChangeArrowheads="1"/>
          </p:cNvSpPr>
          <p:nvPr/>
        </p:nvSpPr>
        <p:spPr bwMode="auto">
          <a:xfrm>
            <a:off x="400621" y="5209885"/>
            <a:ext cx="1211686" cy="451198"/>
          </a:xfrm>
          <a:prstGeom prst="rightArrow">
            <a:avLst>
              <a:gd name="adj1" fmla="val 50000"/>
              <a:gd name="adj2" fmla="val 59246"/>
            </a:avLst>
          </a:prstGeom>
          <a:solidFill>
            <a:srgbClr val="CC99FF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32"/>
          <p:cNvSpPr>
            <a:spLocks noChangeArrowheads="1"/>
          </p:cNvSpPr>
          <p:nvPr/>
        </p:nvSpPr>
        <p:spPr bwMode="auto">
          <a:xfrm flipH="1">
            <a:off x="9140412" y="2973919"/>
            <a:ext cx="508774" cy="417844"/>
          </a:xfrm>
          <a:prstGeom prst="rightArrow">
            <a:avLst>
              <a:gd name="adj1" fmla="val 50000"/>
              <a:gd name="adj2" fmla="val 59247"/>
            </a:avLst>
          </a:prstGeom>
          <a:solidFill>
            <a:srgbClr val="00B0F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859523" y="2151056"/>
            <a:ext cx="694878" cy="255588"/>
          </a:xfrm>
          <a:prstGeom prst="rect">
            <a:avLst/>
          </a:prstGeom>
          <a:solidFill>
            <a:srgbClr val="CC99FF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9345" y="6192567"/>
            <a:ext cx="1242963" cy="27526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5" name="Picture 7" descr="Stick-figure-male-2-11608-large[1]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90" y="1595179"/>
            <a:ext cx="619125" cy="239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080778" y="1746537"/>
            <a:ext cx="1584961" cy="511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clicks on Rocking horse find out more link</a:t>
            </a:r>
            <a:endParaRPr lang="en-GB" altLang="en-US" sz="1000" dirty="0">
              <a:latin typeface="Arial" panose="020B0604020202020204" pitchFamily="34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483505" y="3124136"/>
            <a:ext cx="1560590" cy="511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rendered Rocking horse item webpage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1052979" y="2257711"/>
            <a:ext cx="1861262" cy="414958"/>
          </a:xfrm>
          <a:prstGeom prst="rightArrow">
            <a:avLst>
              <a:gd name="adj1" fmla="val 50000"/>
              <a:gd name="adj2" fmla="val 100457"/>
            </a:avLst>
          </a:prstGeom>
          <a:solidFill>
            <a:srgbClr val="00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ounded Rectangle 18"/>
          <p:cNvSpPr>
            <a:spLocks noChangeArrowheads="1"/>
          </p:cNvSpPr>
          <p:nvPr/>
        </p:nvSpPr>
        <p:spPr bwMode="auto">
          <a:xfrm>
            <a:off x="2938061" y="968648"/>
            <a:ext cx="1270000" cy="334460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Browser</a:t>
            </a:r>
            <a:endParaRPr lang="en-US" altLang="en-US" sz="16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0" name="AutoShape 1"/>
          <p:cNvSpPr>
            <a:spLocks noChangeArrowheads="1"/>
          </p:cNvSpPr>
          <p:nvPr/>
        </p:nvSpPr>
        <p:spPr bwMode="auto">
          <a:xfrm flipH="1">
            <a:off x="1011738" y="3614627"/>
            <a:ext cx="1926322" cy="435704"/>
          </a:xfrm>
          <a:prstGeom prst="rightArrow">
            <a:avLst>
              <a:gd name="adj1" fmla="val 50000"/>
              <a:gd name="adj2" fmla="val 99087"/>
            </a:avLst>
          </a:prstGeom>
          <a:solidFill>
            <a:srgbClr val="FF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 flipH="1">
            <a:off x="4240147" y="2324740"/>
            <a:ext cx="1240877" cy="344586"/>
          </a:xfrm>
          <a:prstGeom prst="rightArrow">
            <a:avLst>
              <a:gd name="adj1" fmla="val 50000"/>
              <a:gd name="adj2" fmla="val 86644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245577" y="1561609"/>
            <a:ext cx="1249219" cy="369179"/>
          </a:xfrm>
          <a:prstGeom prst="rightArrow">
            <a:avLst>
              <a:gd name="adj1" fmla="val 50000"/>
              <a:gd name="adj2" fmla="val 84932"/>
            </a:avLst>
          </a:prstGeom>
          <a:solidFill>
            <a:srgbClr val="FF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4238629" y="868111"/>
            <a:ext cx="1303556" cy="9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Get /</a:t>
            </a:r>
            <a:r>
              <a:rPr lang="en-GB" altLang="en-US" sz="1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item.php?id</a:t>
            </a:r>
            <a:r>
              <a:rPr lang="en-GB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=1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Host testserver.com</a:t>
            </a:r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4373651" y="1951276"/>
            <a:ext cx="113347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>
                <a:latin typeface="Calibri" panose="020F0502020204030204" pitchFamily="34" charset="0"/>
              </a:rPr>
              <a:t>Return rocking horse html page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5" name="AutoShape 12"/>
          <p:cNvSpPr>
            <a:spLocks noChangeArrowheads="1"/>
          </p:cNvSpPr>
          <p:nvPr/>
        </p:nvSpPr>
        <p:spPr bwMode="auto">
          <a:xfrm>
            <a:off x="5504844" y="850481"/>
            <a:ext cx="1139069" cy="3714841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99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en-US" altLang="en-US" sz="16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666185" y="125002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636" y="1115487"/>
            <a:ext cx="494530" cy="43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2089871" y="360141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AutoShape 10"/>
          <p:cNvSpPr>
            <a:spLocks noChangeArrowheads="1"/>
          </p:cNvSpPr>
          <p:nvPr/>
        </p:nvSpPr>
        <p:spPr bwMode="auto">
          <a:xfrm>
            <a:off x="6667732" y="1755582"/>
            <a:ext cx="1288450" cy="430020"/>
          </a:xfrm>
          <a:prstGeom prst="rightArrow">
            <a:avLst>
              <a:gd name="adj1" fmla="val 50000"/>
              <a:gd name="adj2" fmla="val 55708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6846300" y="2165588"/>
            <a:ext cx="1093502" cy="79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>
                <a:latin typeface="Calibri" panose="020F0502020204030204" pitchFamily="34" charset="0"/>
              </a:rPr>
              <a:t>Return rocking horse html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1" name="Rounded Rectangle 18"/>
          <p:cNvSpPr>
            <a:spLocks noChangeArrowheads="1"/>
          </p:cNvSpPr>
          <p:nvPr/>
        </p:nvSpPr>
        <p:spPr bwMode="auto">
          <a:xfrm>
            <a:off x="7967476" y="850481"/>
            <a:ext cx="1172936" cy="387312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rgbClr val="CC66FF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 Server</a:t>
            </a:r>
            <a:endParaRPr lang="en-US" altLang="en-US" sz="16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/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6614651" y="1989804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3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559" y="992061"/>
            <a:ext cx="503703" cy="42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AutoShape 24"/>
          <p:cNvSpPr>
            <a:spLocks noChangeArrowheads="1"/>
          </p:cNvSpPr>
          <p:nvPr/>
        </p:nvSpPr>
        <p:spPr bwMode="auto">
          <a:xfrm flipH="1">
            <a:off x="6674895" y="2523857"/>
            <a:ext cx="1286934" cy="416556"/>
          </a:xfrm>
          <a:prstGeom prst="rightArrow">
            <a:avLst>
              <a:gd name="adj1" fmla="val 50000"/>
              <a:gd name="adj2" fmla="val 59247"/>
            </a:avLst>
          </a:prstGeom>
          <a:solidFill>
            <a:srgbClr val="CC99FF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3086461" y="2104666"/>
            <a:ext cx="103775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en-US" sz="1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item.php?id</a:t>
            </a: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 </a:t>
            </a: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 request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070510" y="3602586"/>
            <a:ext cx="102989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Turn rocking horse html into final page</a:t>
            </a:r>
            <a:endParaRPr lang="en-US" alt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5618055" y="1786680"/>
            <a:ext cx="9126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server location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603172" y="2324740"/>
            <a:ext cx="92752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user machine location</a:t>
            </a:r>
            <a:endParaRPr lang="en-US" altLang="en-US" sz="700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047724" y="1926224"/>
            <a:ext cx="109500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Locate </a:t>
            </a:r>
            <a:r>
              <a:rPr lang="en-US" altLang="en-US" sz="1100" dirty="0" err="1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sale.php</a:t>
            </a: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document store</a:t>
            </a:r>
            <a:endParaRPr lang="en-US" altLang="en-US" sz="11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6681428" y="1086186"/>
            <a:ext cx="1298575" cy="85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/</a:t>
            </a:r>
            <a:r>
              <a:rPr lang="en-GB" altLang="en-US" sz="1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item.php?id</a:t>
            </a: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en-GB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 testserver.com</a:t>
            </a:r>
          </a:p>
        </p:txBody>
      </p:sp>
      <p:pic>
        <p:nvPicPr>
          <p:cNvPr id="41" name="Picture 13" descr="Technology_12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571" y="1019161"/>
            <a:ext cx="541663" cy="47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1703779" y="5143234"/>
            <a:ext cx="116445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100" dirty="0">
                <a:latin typeface="Calibri" panose="020F0502020204030204" pitchFamily="34" charset="0"/>
              </a:rPr>
              <a:t>Execute </a:t>
            </a:r>
            <a:r>
              <a:rPr lang="en-GB" sz="1100" dirty="0" err="1">
                <a:latin typeface="Calibri" panose="020F0502020204030204" pitchFamily="34" charset="0"/>
              </a:rPr>
              <a:t>item.php</a:t>
            </a:r>
            <a:r>
              <a:rPr lang="en-GB" sz="1100" dirty="0">
                <a:latin typeface="Calibri" panose="020F0502020204030204" pitchFamily="34" charset="0"/>
              </a:rPr>
              <a:t> script which needs id=1 item from database</a:t>
            </a:r>
            <a:endParaRPr lang="en-GB" sz="1100" dirty="0">
              <a:latin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089625" y="2732136"/>
            <a:ext cx="10350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the return address</a:t>
            </a:r>
            <a:endParaRPr lang="en-US" altLang="en-US" sz="11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AutoShape 33"/>
          <p:cNvSpPr>
            <a:spLocks noChangeArrowheads="1"/>
          </p:cNvSpPr>
          <p:nvPr/>
        </p:nvSpPr>
        <p:spPr bwMode="auto">
          <a:xfrm>
            <a:off x="2929566" y="5367543"/>
            <a:ext cx="1316011" cy="432102"/>
          </a:xfrm>
          <a:prstGeom prst="rightArrow">
            <a:avLst>
              <a:gd name="adj1" fmla="val 50000"/>
              <a:gd name="adj2" fmla="val 59246"/>
            </a:avLst>
          </a:prstGeom>
          <a:solidFill>
            <a:srgbClr val="00B0F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Text Box 34"/>
          <p:cNvSpPr txBox="1">
            <a:spLocks noChangeArrowheads="1"/>
          </p:cNvSpPr>
          <p:nvPr/>
        </p:nvSpPr>
        <p:spPr bwMode="auto">
          <a:xfrm>
            <a:off x="2990891" y="4451125"/>
            <a:ext cx="1245290" cy="949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>
                <a:latin typeface="Calibri" panose="020F0502020204030204" pitchFamily="34" charset="0"/>
              </a:rPr>
              <a:t>Connect and </a:t>
            </a:r>
            <a:r>
              <a:rPr lang="en-GB" altLang="en-US" sz="1100" dirty="0">
                <a:latin typeface="Calibri" panose="020F0502020204030204" pitchFamily="34" charset="0"/>
              </a:rPr>
              <a:t>s</a:t>
            </a:r>
            <a:r>
              <a:rPr lang="en-GB" altLang="en-US" sz="1100" dirty="0">
                <a:latin typeface="Calibri" panose="020F0502020204030204" pitchFamily="34" charset="0"/>
              </a:rPr>
              <a:t>end database query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>
                <a:latin typeface="Calibri" panose="020F0502020204030204" pitchFamily="34" charset="0"/>
              </a:rPr>
              <a:t>SELECT </a:t>
            </a:r>
            <a:r>
              <a:rPr lang="en-GB" altLang="en-US" sz="1100" dirty="0">
                <a:latin typeface="Calibri" panose="020F0502020204030204" pitchFamily="34" charset="0"/>
              </a:rPr>
              <a:t>* FROM products WHERE id = 1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6" name="AutoShape 35"/>
          <p:cNvSpPr>
            <a:spLocks noChangeArrowheads="1"/>
          </p:cNvSpPr>
          <p:nvPr/>
        </p:nvSpPr>
        <p:spPr bwMode="auto">
          <a:xfrm flipH="1">
            <a:off x="2906645" y="6269248"/>
            <a:ext cx="1350073" cy="462404"/>
          </a:xfrm>
          <a:prstGeom prst="rightArrow">
            <a:avLst>
              <a:gd name="adj1" fmla="val 50000"/>
              <a:gd name="adj2" fmla="val 59247"/>
            </a:avLst>
          </a:prstGeom>
          <a:solidFill>
            <a:srgbClr val="FFCC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Rounded Rectangle 55"/>
          <p:cNvSpPr>
            <a:spLocks noChangeArrowheads="1"/>
          </p:cNvSpPr>
          <p:nvPr/>
        </p:nvSpPr>
        <p:spPr bwMode="auto">
          <a:xfrm>
            <a:off x="4276397" y="4658303"/>
            <a:ext cx="1124804" cy="21599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>
            <a:solidFill>
              <a:srgbClr val="FFCC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endParaRPr lang="en-GB" altLang="en-US" sz="1100" noProof="1">
              <a:latin typeface="Helvetica" panose="020B0604020202020204" pitchFamily="34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endParaRPr lang="en-GB" altLang="en-US" sz="1600" b="1" dirty="0">
              <a:latin typeface="Calibri" panose="020F0502020204030204" pitchFamily="34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600" b="1" dirty="0" smtClean="0">
                <a:latin typeface="Calibri" panose="020F0502020204030204" pitchFamily="34" charset="0"/>
              </a:rPr>
              <a:t>DBMS</a:t>
            </a:r>
            <a:endParaRPr lang="en-GB" altLang="en-US" sz="1100" dirty="0">
              <a:latin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endParaRPr lang="en-GB" altLang="en-US" sz="2000" dirty="0">
              <a:latin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endParaRPr lang="en-GB" altLang="en-US" sz="2000" dirty="0">
              <a:latin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8" name="Text Box 57"/>
          <p:cNvSpPr txBox="1">
            <a:spLocks/>
          </p:cNvSpPr>
          <p:nvPr/>
        </p:nvSpPr>
        <p:spPr bwMode="auto">
          <a:xfrm>
            <a:off x="2949468" y="5860391"/>
            <a:ext cx="1407856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>
                <a:latin typeface="Calibri" panose="020F0502020204030204" pitchFamily="34" charset="0"/>
              </a:rPr>
              <a:t>Return item record with id=1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49" name="Picture 5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32259" y="4723604"/>
            <a:ext cx="430323" cy="48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1712916" y="6105400"/>
            <a:ext cx="116445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100" dirty="0">
                <a:latin typeface="Calibri" panose="020F0502020204030204" pitchFamily="34" charset="0"/>
              </a:rPr>
              <a:t>Use record to create rocking horse html page</a:t>
            </a:r>
            <a:endParaRPr lang="en-GB" sz="1100" dirty="0">
              <a:latin typeface="Calibri" panose="020F050202020403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377006" y="5692525"/>
            <a:ext cx="9023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>
                <a:latin typeface="Calibri" panose="020F0502020204030204" pitchFamily="34" charset="0"/>
              </a:rPr>
              <a:t>Search </a:t>
            </a:r>
            <a:r>
              <a:rPr lang="en-GB" altLang="en-US" sz="1100" dirty="0">
                <a:latin typeface="Calibri" panose="020F0502020204030204" pitchFamily="34" charset="0"/>
              </a:rPr>
              <a:t>for item record with id=1 in the products tabl</a:t>
            </a:r>
            <a:r>
              <a:rPr lang="en-GB" altLang="en-US" sz="1100" dirty="0"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086461" y="2932355"/>
            <a:ext cx="103775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GB" sz="1100" dirty="0" err="1"/>
              <a:t>img</a:t>
            </a:r>
            <a:r>
              <a:rPr lang="en-GB" sz="1100" dirty="0"/>
              <a:t>/horse.jpg </a:t>
            </a: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en-US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061972" y="3622707"/>
            <a:ext cx="10350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Locate </a:t>
            </a:r>
            <a:r>
              <a:rPr lang="en-GB" sz="1100" dirty="0" err="1"/>
              <a:t>img</a:t>
            </a:r>
            <a:r>
              <a:rPr lang="en-GB" sz="1100" dirty="0"/>
              <a:t>/horse.jpg</a:t>
            </a: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document store</a:t>
            </a:r>
            <a:endParaRPr lang="en-US" altLang="en-US" sz="11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AutoShape 10"/>
          <p:cNvSpPr>
            <a:spLocks noChangeArrowheads="1"/>
          </p:cNvSpPr>
          <p:nvPr/>
        </p:nvSpPr>
        <p:spPr bwMode="auto">
          <a:xfrm>
            <a:off x="6632273" y="3569900"/>
            <a:ext cx="1310936" cy="430020"/>
          </a:xfrm>
          <a:prstGeom prst="rightArrow">
            <a:avLst>
              <a:gd name="adj1" fmla="val 50000"/>
              <a:gd name="adj2" fmla="val 55708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" name="AutoShape 24"/>
          <p:cNvSpPr>
            <a:spLocks noChangeArrowheads="1"/>
          </p:cNvSpPr>
          <p:nvPr/>
        </p:nvSpPr>
        <p:spPr bwMode="auto">
          <a:xfrm flipH="1">
            <a:off x="6653960" y="4256158"/>
            <a:ext cx="1286934" cy="416556"/>
          </a:xfrm>
          <a:prstGeom prst="rightArrow">
            <a:avLst>
              <a:gd name="adj1" fmla="val 50000"/>
              <a:gd name="adj2" fmla="val 59247"/>
            </a:avLst>
          </a:prstGeom>
          <a:solidFill>
            <a:srgbClr val="CC99FF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5618055" y="3232438"/>
            <a:ext cx="9126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server location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43904" y="3807299"/>
            <a:ext cx="8248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user machine location</a:t>
            </a:r>
            <a:endParaRPr lang="en-US" altLang="en-US" sz="700" dirty="0">
              <a:solidFill>
                <a:prstClr val="black"/>
              </a:solidFill>
            </a:endParaRPr>
          </a:p>
        </p:txBody>
      </p:sp>
      <p:sp>
        <p:nvSpPr>
          <p:cNvPr id="58" name="AutoShape 5"/>
          <p:cNvSpPr>
            <a:spLocks noChangeArrowheads="1"/>
          </p:cNvSpPr>
          <p:nvPr/>
        </p:nvSpPr>
        <p:spPr bwMode="auto">
          <a:xfrm flipH="1">
            <a:off x="4227190" y="3957728"/>
            <a:ext cx="1275264" cy="355528"/>
          </a:xfrm>
          <a:prstGeom prst="rightArrow">
            <a:avLst>
              <a:gd name="adj1" fmla="val 50000"/>
              <a:gd name="adj2" fmla="val 86644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" name="AutoShape 4"/>
          <p:cNvSpPr>
            <a:spLocks noChangeArrowheads="1"/>
          </p:cNvSpPr>
          <p:nvPr/>
        </p:nvSpPr>
        <p:spPr bwMode="auto">
          <a:xfrm>
            <a:off x="4210425" y="3242394"/>
            <a:ext cx="1249219" cy="369179"/>
          </a:xfrm>
          <a:prstGeom prst="rightArrow">
            <a:avLst>
              <a:gd name="adj1" fmla="val 50000"/>
              <a:gd name="adj2" fmla="val 84932"/>
            </a:avLst>
          </a:prstGeom>
          <a:solidFill>
            <a:srgbClr val="FF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4238523" y="2675601"/>
            <a:ext cx="1327927" cy="64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Get </a:t>
            </a:r>
            <a:r>
              <a:rPr lang="en-GB" sz="1100" dirty="0" err="1"/>
              <a:t>img</a:t>
            </a:r>
            <a:r>
              <a:rPr lang="en-GB" sz="1100" dirty="0"/>
              <a:t>/horse.jpg</a:t>
            </a:r>
            <a:endParaRPr lang="en-GB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Host testserver.com</a:t>
            </a:r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4471468" y="3595170"/>
            <a:ext cx="93310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>
                <a:latin typeface="Calibri" panose="020F0502020204030204" pitchFamily="34" charset="0"/>
              </a:rPr>
              <a:t>Return horse.jpg file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6912173" y="3883521"/>
            <a:ext cx="974871" cy="79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>
                <a:latin typeface="Calibri" panose="020F0502020204030204" pitchFamily="34" charset="0"/>
              </a:rPr>
              <a:t>Return horse.jpg file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7" name="Text Box 8"/>
          <p:cNvSpPr txBox="1">
            <a:spLocks noChangeArrowheads="1"/>
          </p:cNvSpPr>
          <p:nvPr/>
        </p:nvSpPr>
        <p:spPr bwMode="auto">
          <a:xfrm>
            <a:off x="6646300" y="3002304"/>
            <a:ext cx="1331314" cy="63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GB" sz="1100" dirty="0" err="1"/>
              <a:t>img</a:t>
            </a:r>
            <a:r>
              <a:rPr lang="en-GB" sz="1100" dirty="0"/>
              <a:t>/horse.jpg</a:t>
            </a:r>
            <a:endParaRPr lang="en-GB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 testserver.com</a:t>
            </a:r>
          </a:p>
        </p:txBody>
      </p:sp>
    </p:spTree>
    <p:extLst>
      <p:ext uri="{BB962C8B-B14F-4D97-AF65-F5344CB8AC3E}">
        <p14:creationId xmlns:p14="http://schemas.microsoft.com/office/powerpoint/2010/main" val="24699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1385</TotalTime>
  <Words>622</Words>
  <Application>Microsoft Office PowerPoint</Application>
  <PresentationFormat>A4 Paper (210x297 mm)</PresentationFormat>
  <Paragraphs>279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Times New Roman</vt:lpstr>
      <vt:lpstr>Office Theme</vt:lpstr>
      <vt:lpstr>Task one- static web page</vt:lpstr>
      <vt:lpstr>Task two- static web page with images</vt:lpstr>
      <vt:lpstr>Task three- server side script request</vt:lpstr>
      <vt:lpstr>Task four – Server side script with database query </vt:lpstr>
      <vt:lpstr>Task five – Server side script with a parameter based database query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Server-side Scripting</dc:title>
  <dc:creator>Peter Donaldson</dc:creator>
  <cp:lastModifiedBy>Peter Donaldson</cp:lastModifiedBy>
  <cp:revision>90</cp:revision>
  <dcterms:created xsi:type="dcterms:W3CDTF">2015-05-26T00:59:47Z</dcterms:created>
  <dcterms:modified xsi:type="dcterms:W3CDTF">2015-06-17T21:55:43Z</dcterms:modified>
</cp:coreProperties>
</file>