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87" r:id="rId4"/>
    <p:sldId id="280" r:id="rId5"/>
    <p:sldId id="268" r:id="rId6"/>
    <p:sldId id="269" r:id="rId7"/>
    <p:sldId id="285" r:id="rId8"/>
    <p:sldId id="271" r:id="rId9"/>
    <p:sldId id="286" r:id="rId10"/>
    <p:sldId id="288" r:id="rId11"/>
    <p:sldId id="282" r:id="rId12"/>
    <p:sldId id="273" r:id="rId13"/>
    <p:sldId id="289" r:id="rId14"/>
    <p:sldId id="283" r:id="rId15"/>
    <p:sldId id="275" r:id="rId16"/>
    <p:sldId id="290" r:id="rId17"/>
    <p:sldId id="277" r:id="rId18"/>
    <p:sldId id="292" r:id="rId19"/>
    <p:sldId id="291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199" autoAdjust="0"/>
  </p:normalViewPr>
  <p:slideViewPr>
    <p:cSldViewPr snapToGrid="0">
      <p:cViewPr varScale="1">
        <p:scale>
          <a:sx n="61" d="100"/>
          <a:sy n="61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493A-BA14-4561-9D68-2B2139A13D34}" type="datetimeFigureOut">
              <a:rPr lang="en-GB" smtClean="0"/>
              <a:t>19/06/2015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1E30-C08E-4849-B5A0-09E549528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Demonstrate moving between the different pages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6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620B-8393-4834-95CD-597AB1B3EB5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620B-8393-4834-95CD-597AB1B3EB5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5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5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1E30-C08E-4849-B5A0-09E549528F9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4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620B-8393-4834-95CD-597AB1B3EB5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4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server.com/check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stserver.com/sal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server.com/item.php?id=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%20Files/index.html" TargetMode="External"/><Relationship Id="rId7" Type="http://schemas.openxmlformats.org/officeDocument/2006/relationships/hyperlink" Target="Example%20Files/itemOption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%20Files/saleOptionA.html" TargetMode="External"/><Relationship Id="rId5" Type="http://schemas.openxmlformats.org/officeDocument/2006/relationships/hyperlink" Target="Example%20Files/checkOptionA.html" TargetMode="External"/><Relationship Id="rId4" Type="http://schemas.openxmlformats.org/officeDocument/2006/relationships/hyperlink" Target="Example%20Files/page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stserver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stserver.com/page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99214"/>
            <a:ext cx="6858000" cy="2320391"/>
          </a:xfrm>
        </p:spPr>
        <p:txBody>
          <a:bodyPr>
            <a:normAutofit/>
          </a:bodyPr>
          <a:lstStyle/>
          <a:p>
            <a:r>
              <a:rPr lang="en-GB" sz="6000" dirty="0" smtClean="0"/>
              <a:t>Server-side Scripting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Powering the webs favourite services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92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extra information to a webserver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4"/>
            <a:ext cx="337185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Many situations where a static page isn’t enough</a:t>
            </a:r>
          </a:p>
          <a:p>
            <a:pPr marL="0" indent="0">
              <a:buNone/>
            </a:pPr>
            <a:r>
              <a:rPr lang="en-GB" dirty="0" smtClean="0"/>
              <a:t>Need a way of passing information provided by the user to the webserver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Two methods</a:t>
            </a:r>
          </a:p>
          <a:p>
            <a:r>
              <a:rPr lang="en-GB" dirty="0" smtClean="0"/>
              <a:t>GET allows information to be added to the </a:t>
            </a:r>
            <a:r>
              <a:rPr lang="en-GB" dirty="0" err="1" smtClean="0"/>
              <a:t>url</a:t>
            </a:r>
            <a:endParaRPr lang="en-GB" dirty="0"/>
          </a:p>
          <a:p>
            <a:r>
              <a:rPr lang="en-GB" dirty="0" smtClean="0"/>
              <a:t>POST allows information to be sent separately with the </a:t>
            </a:r>
            <a:r>
              <a:rPr lang="en-GB" dirty="0" err="1" smtClean="0"/>
              <a:t>url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9226" y="1514706"/>
            <a:ext cx="3886200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Example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37" y="2325684"/>
            <a:ext cx="5654779" cy="2227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35623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Computing Science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879831"/>
            <a:ext cx="5410200" cy="502920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20572819">
            <a:off x="5306515" y="6771120"/>
            <a:ext cx="162953" cy="247772"/>
          </a:xfrm>
          <a:custGeom>
            <a:avLst/>
            <a:gdLst>
              <a:gd name="connsiteX0" fmla="*/ 0 w 415199"/>
              <a:gd name="connsiteY0" fmla="*/ 215448 h 405848"/>
              <a:gd name="connsiteX1" fmla="*/ 207600 w 415199"/>
              <a:gd name="connsiteY1" fmla="*/ 0 h 405848"/>
              <a:gd name="connsiteX2" fmla="*/ 415199 w 415199"/>
              <a:gd name="connsiteY2" fmla="*/ 215448 h 405848"/>
              <a:gd name="connsiteX3" fmla="*/ 311399 w 415199"/>
              <a:gd name="connsiteY3" fmla="*/ 215448 h 405848"/>
              <a:gd name="connsiteX4" fmla="*/ 311399 w 415199"/>
              <a:gd name="connsiteY4" fmla="*/ 405848 h 405848"/>
              <a:gd name="connsiteX5" fmla="*/ 103800 w 415199"/>
              <a:gd name="connsiteY5" fmla="*/ 405848 h 405848"/>
              <a:gd name="connsiteX6" fmla="*/ 103800 w 415199"/>
              <a:gd name="connsiteY6" fmla="*/ 215448 h 405848"/>
              <a:gd name="connsiteX7" fmla="*/ 0 w 415199"/>
              <a:gd name="connsiteY7" fmla="*/ 215448 h 405848"/>
              <a:gd name="connsiteX0" fmla="*/ 0 w 415199"/>
              <a:gd name="connsiteY0" fmla="*/ 215448 h 405848"/>
              <a:gd name="connsiteX1" fmla="*/ 207600 w 415199"/>
              <a:gd name="connsiteY1" fmla="*/ 0 h 405848"/>
              <a:gd name="connsiteX2" fmla="*/ 415199 w 415199"/>
              <a:gd name="connsiteY2" fmla="*/ 215448 h 405848"/>
              <a:gd name="connsiteX3" fmla="*/ 311399 w 415199"/>
              <a:gd name="connsiteY3" fmla="*/ 215448 h 405848"/>
              <a:gd name="connsiteX4" fmla="*/ 311399 w 415199"/>
              <a:gd name="connsiteY4" fmla="*/ 405848 h 405848"/>
              <a:gd name="connsiteX5" fmla="*/ 103800 w 415199"/>
              <a:gd name="connsiteY5" fmla="*/ 405848 h 405848"/>
              <a:gd name="connsiteX6" fmla="*/ 172693 w 415199"/>
              <a:gd name="connsiteY6" fmla="*/ 177870 h 405848"/>
              <a:gd name="connsiteX7" fmla="*/ 0 w 415199"/>
              <a:gd name="connsiteY7" fmla="*/ 215448 h 405848"/>
              <a:gd name="connsiteX0" fmla="*/ 0 w 415199"/>
              <a:gd name="connsiteY0" fmla="*/ 215448 h 405848"/>
              <a:gd name="connsiteX1" fmla="*/ 207600 w 415199"/>
              <a:gd name="connsiteY1" fmla="*/ 0 h 405848"/>
              <a:gd name="connsiteX2" fmla="*/ 415199 w 415199"/>
              <a:gd name="connsiteY2" fmla="*/ 215448 h 405848"/>
              <a:gd name="connsiteX3" fmla="*/ 236243 w 415199"/>
              <a:gd name="connsiteY3" fmla="*/ 165344 h 405848"/>
              <a:gd name="connsiteX4" fmla="*/ 311399 w 415199"/>
              <a:gd name="connsiteY4" fmla="*/ 405848 h 405848"/>
              <a:gd name="connsiteX5" fmla="*/ 103800 w 415199"/>
              <a:gd name="connsiteY5" fmla="*/ 405848 h 405848"/>
              <a:gd name="connsiteX6" fmla="*/ 172693 w 415199"/>
              <a:gd name="connsiteY6" fmla="*/ 177870 h 405848"/>
              <a:gd name="connsiteX7" fmla="*/ 0 w 415199"/>
              <a:gd name="connsiteY7" fmla="*/ 215448 h 405848"/>
              <a:gd name="connsiteX0" fmla="*/ 0 w 415199"/>
              <a:gd name="connsiteY0" fmla="*/ 215448 h 405848"/>
              <a:gd name="connsiteX1" fmla="*/ 207600 w 415199"/>
              <a:gd name="connsiteY1" fmla="*/ 0 h 405848"/>
              <a:gd name="connsiteX2" fmla="*/ 415199 w 415199"/>
              <a:gd name="connsiteY2" fmla="*/ 215448 h 405848"/>
              <a:gd name="connsiteX3" fmla="*/ 236243 w 415199"/>
              <a:gd name="connsiteY3" fmla="*/ 165344 h 405848"/>
              <a:gd name="connsiteX4" fmla="*/ 267558 w 415199"/>
              <a:gd name="connsiteY4" fmla="*/ 405848 h 405848"/>
              <a:gd name="connsiteX5" fmla="*/ 103800 w 415199"/>
              <a:gd name="connsiteY5" fmla="*/ 405848 h 405848"/>
              <a:gd name="connsiteX6" fmla="*/ 172693 w 415199"/>
              <a:gd name="connsiteY6" fmla="*/ 177870 h 405848"/>
              <a:gd name="connsiteX7" fmla="*/ 0 w 415199"/>
              <a:gd name="connsiteY7" fmla="*/ 215448 h 405848"/>
              <a:gd name="connsiteX0" fmla="*/ 0 w 415199"/>
              <a:gd name="connsiteY0" fmla="*/ 215448 h 405848"/>
              <a:gd name="connsiteX1" fmla="*/ 207600 w 415199"/>
              <a:gd name="connsiteY1" fmla="*/ 0 h 405848"/>
              <a:gd name="connsiteX2" fmla="*/ 415199 w 415199"/>
              <a:gd name="connsiteY2" fmla="*/ 215448 h 405848"/>
              <a:gd name="connsiteX3" fmla="*/ 236243 w 415199"/>
              <a:gd name="connsiteY3" fmla="*/ 165344 h 405848"/>
              <a:gd name="connsiteX4" fmla="*/ 267558 w 415199"/>
              <a:gd name="connsiteY4" fmla="*/ 405848 h 405848"/>
              <a:gd name="connsiteX5" fmla="*/ 153904 w 415199"/>
              <a:gd name="connsiteY5" fmla="*/ 399585 h 405848"/>
              <a:gd name="connsiteX6" fmla="*/ 172693 w 415199"/>
              <a:gd name="connsiteY6" fmla="*/ 177870 h 405848"/>
              <a:gd name="connsiteX7" fmla="*/ 0 w 415199"/>
              <a:gd name="connsiteY7" fmla="*/ 215448 h 405848"/>
              <a:gd name="connsiteX0" fmla="*/ 0 w 415199"/>
              <a:gd name="connsiteY0" fmla="*/ 215448 h 405848"/>
              <a:gd name="connsiteX1" fmla="*/ 207600 w 415199"/>
              <a:gd name="connsiteY1" fmla="*/ 0 h 405848"/>
              <a:gd name="connsiteX2" fmla="*/ 415199 w 415199"/>
              <a:gd name="connsiteY2" fmla="*/ 215448 h 405848"/>
              <a:gd name="connsiteX3" fmla="*/ 236243 w 415199"/>
              <a:gd name="connsiteY3" fmla="*/ 165344 h 405848"/>
              <a:gd name="connsiteX4" fmla="*/ 267558 w 415199"/>
              <a:gd name="connsiteY4" fmla="*/ 405848 h 405848"/>
              <a:gd name="connsiteX5" fmla="*/ 147641 w 415199"/>
              <a:gd name="connsiteY5" fmla="*/ 405848 h 405848"/>
              <a:gd name="connsiteX6" fmla="*/ 172693 w 415199"/>
              <a:gd name="connsiteY6" fmla="*/ 177870 h 405848"/>
              <a:gd name="connsiteX7" fmla="*/ 0 w 415199"/>
              <a:gd name="connsiteY7" fmla="*/ 215448 h 405848"/>
              <a:gd name="connsiteX0" fmla="*/ 0 w 415199"/>
              <a:gd name="connsiteY0" fmla="*/ 440916 h 631316"/>
              <a:gd name="connsiteX1" fmla="*/ 201337 w 415199"/>
              <a:gd name="connsiteY1" fmla="*/ 0 h 631316"/>
              <a:gd name="connsiteX2" fmla="*/ 415199 w 415199"/>
              <a:gd name="connsiteY2" fmla="*/ 440916 h 631316"/>
              <a:gd name="connsiteX3" fmla="*/ 236243 w 415199"/>
              <a:gd name="connsiteY3" fmla="*/ 390812 h 631316"/>
              <a:gd name="connsiteX4" fmla="*/ 267558 w 415199"/>
              <a:gd name="connsiteY4" fmla="*/ 631316 h 631316"/>
              <a:gd name="connsiteX5" fmla="*/ 147641 w 415199"/>
              <a:gd name="connsiteY5" fmla="*/ 631316 h 631316"/>
              <a:gd name="connsiteX6" fmla="*/ 172693 w 415199"/>
              <a:gd name="connsiteY6" fmla="*/ 403338 h 631316"/>
              <a:gd name="connsiteX7" fmla="*/ 0 w 415199"/>
              <a:gd name="connsiteY7" fmla="*/ 440916 h 631316"/>
              <a:gd name="connsiteX0" fmla="*/ 0 w 415199"/>
              <a:gd name="connsiteY0" fmla="*/ 440916 h 631316"/>
              <a:gd name="connsiteX1" fmla="*/ 201337 w 415199"/>
              <a:gd name="connsiteY1" fmla="*/ 0 h 631316"/>
              <a:gd name="connsiteX2" fmla="*/ 415199 w 415199"/>
              <a:gd name="connsiteY2" fmla="*/ 440916 h 631316"/>
              <a:gd name="connsiteX3" fmla="*/ 236243 w 415199"/>
              <a:gd name="connsiteY3" fmla="*/ 390812 h 631316"/>
              <a:gd name="connsiteX4" fmla="*/ 267558 w 415199"/>
              <a:gd name="connsiteY4" fmla="*/ 631316 h 631316"/>
              <a:gd name="connsiteX5" fmla="*/ 147641 w 415199"/>
              <a:gd name="connsiteY5" fmla="*/ 631316 h 631316"/>
              <a:gd name="connsiteX6" fmla="*/ 166430 w 415199"/>
              <a:gd name="connsiteY6" fmla="*/ 415864 h 631316"/>
              <a:gd name="connsiteX7" fmla="*/ 0 w 415199"/>
              <a:gd name="connsiteY7" fmla="*/ 440916 h 631316"/>
              <a:gd name="connsiteX0" fmla="*/ 0 w 415199"/>
              <a:gd name="connsiteY0" fmla="*/ 440916 h 631316"/>
              <a:gd name="connsiteX1" fmla="*/ 201337 w 415199"/>
              <a:gd name="connsiteY1" fmla="*/ 0 h 631316"/>
              <a:gd name="connsiteX2" fmla="*/ 415199 w 415199"/>
              <a:gd name="connsiteY2" fmla="*/ 440916 h 631316"/>
              <a:gd name="connsiteX3" fmla="*/ 248769 w 415199"/>
              <a:gd name="connsiteY3" fmla="*/ 428390 h 631316"/>
              <a:gd name="connsiteX4" fmla="*/ 267558 w 415199"/>
              <a:gd name="connsiteY4" fmla="*/ 631316 h 631316"/>
              <a:gd name="connsiteX5" fmla="*/ 147641 w 415199"/>
              <a:gd name="connsiteY5" fmla="*/ 631316 h 631316"/>
              <a:gd name="connsiteX6" fmla="*/ 166430 w 415199"/>
              <a:gd name="connsiteY6" fmla="*/ 415864 h 631316"/>
              <a:gd name="connsiteX7" fmla="*/ 0 w 415199"/>
              <a:gd name="connsiteY7" fmla="*/ 440916 h 631316"/>
              <a:gd name="connsiteX0" fmla="*/ 0 w 415199"/>
              <a:gd name="connsiteY0" fmla="*/ 440916 h 631316"/>
              <a:gd name="connsiteX1" fmla="*/ 201337 w 415199"/>
              <a:gd name="connsiteY1" fmla="*/ 0 h 631316"/>
              <a:gd name="connsiteX2" fmla="*/ 415199 w 415199"/>
              <a:gd name="connsiteY2" fmla="*/ 440916 h 631316"/>
              <a:gd name="connsiteX3" fmla="*/ 248769 w 415199"/>
              <a:gd name="connsiteY3" fmla="*/ 428390 h 631316"/>
              <a:gd name="connsiteX4" fmla="*/ 267558 w 415199"/>
              <a:gd name="connsiteY4" fmla="*/ 631316 h 631316"/>
              <a:gd name="connsiteX5" fmla="*/ 147641 w 415199"/>
              <a:gd name="connsiteY5" fmla="*/ 631316 h 631316"/>
              <a:gd name="connsiteX6" fmla="*/ 147641 w 415199"/>
              <a:gd name="connsiteY6" fmla="*/ 409601 h 631316"/>
              <a:gd name="connsiteX7" fmla="*/ 0 w 415199"/>
              <a:gd name="connsiteY7" fmla="*/ 440916 h 631316"/>
              <a:gd name="connsiteX0" fmla="*/ 0 w 415199"/>
              <a:gd name="connsiteY0" fmla="*/ 440916 h 631316"/>
              <a:gd name="connsiteX1" fmla="*/ 201337 w 415199"/>
              <a:gd name="connsiteY1" fmla="*/ 0 h 631316"/>
              <a:gd name="connsiteX2" fmla="*/ 415199 w 415199"/>
              <a:gd name="connsiteY2" fmla="*/ 440916 h 631316"/>
              <a:gd name="connsiteX3" fmla="*/ 248769 w 415199"/>
              <a:gd name="connsiteY3" fmla="*/ 409601 h 631316"/>
              <a:gd name="connsiteX4" fmla="*/ 267558 w 415199"/>
              <a:gd name="connsiteY4" fmla="*/ 631316 h 631316"/>
              <a:gd name="connsiteX5" fmla="*/ 147641 w 415199"/>
              <a:gd name="connsiteY5" fmla="*/ 631316 h 631316"/>
              <a:gd name="connsiteX6" fmla="*/ 147641 w 415199"/>
              <a:gd name="connsiteY6" fmla="*/ 409601 h 631316"/>
              <a:gd name="connsiteX7" fmla="*/ 0 w 415199"/>
              <a:gd name="connsiteY7" fmla="*/ 440916 h 63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199" h="631316">
                <a:moveTo>
                  <a:pt x="0" y="440916"/>
                </a:moveTo>
                <a:lnTo>
                  <a:pt x="201337" y="0"/>
                </a:lnTo>
                <a:lnTo>
                  <a:pt x="415199" y="440916"/>
                </a:lnTo>
                <a:lnTo>
                  <a:pt x="248769" y="409601"/>
                </a:lnTo>
                <a:lnTo>
                  <a:pt x="267558" y="631316"/>
                </a:lnTo>
                <a:lnTo>
                  <a:pt x="147641" y="631316"/>
                </a:lnTo>
                <a:lnTo>
                  <a:pt x="147641" y="409601"/>
                </a:lnTo>
                <a:lnTo>
                  <a:pt x="0" y="44091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25 L 3.88889E-6 -0.02476 C 0.00555 -0.0287 0.01163 -0.03125 0.01666 -0.03611 C 0.02448 -0.04398 0.02291 -0.05324 0.02708 -0.06388 C 0.02847 -0.06759 0.0302 -0.07129 0.03125 -0.075 C 0.03298 -0.0824 0.0342 -0.08981 0.03541 -0.09722 C 0.03611 -0.10185 0.03628 -0.10671 0.0375 -0.11111 C 0.03836 -0.11504 0.04027 -0.11851 0.04166 -0.12222 C 0.04236 -0.125 0.04305 -0.12777 0.04375 -0.13055 C 0.04444 -0.13426 0.04444 -0.13842 0.04583 -0.14166 C 0.04722 -0.14583 0.05 -0.14907 0.05208 -0.15277 C 0.05277 -0.15555 0.05347 -0.15833 0.05416 -0.16111 C 0.05555 -0.16851 0.05573 -0.17662 0.05833 -0.18333 C 0.0625 -0.1949 0.06406 -0.19745 0.06666 -0.21111 C 0.06736 -0.21481 0.0677 -0.21875 0.06875 -0.22222 C 0.06979 -0.22615 0.07152 -0.22963 0.07291 -0.23333 C 0.07361 -0.23611 0.0743 -0.23888 0.075 -0.24166 C 0.0743 -0.275 0.07413 -0.30856 0.07291 -0.34166 C 0.07257 -0.34676 0.0677 -0.35787 0.06666 -0.36111 C 0.06579 -0.36388 0.06562 -0.36689 0.06458 -0.36944 C 0.05503 -0.39236 0.05625 -0.37801 0.05625 -0.39444 L 0.05416 -0.38888 " pathEditMode="relative" rAng="0" ptsTypes="AAAAAAAAAAAAAAAAAAAA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allAtOnce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 URL with a parameter gets turned into a request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137" y="1825625"/>
            <a:ext cx="8029213" cy="127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136" y="4154067"/>
            <a:ext cx="8029213" cy="127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7858"/>
            <a:ext cx="7886700" cy="41784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URL</a:t>
            </a:r>
            <a:r>
              <a:rPr lang="en-GB" sz="2800" dirty="0"/>
              <a:t>: </a:t>
            </a:r>
            <a:r>
              <a:rPr lang="en-GB" sz="2400" dirty="0"/>
              <a:t>http</a:t>
            </a:r>
            <a:r>
              <a:rPr lang="en-GB" sz="2400" dirty="0" smtClean="0"/>
              <a:t>://www.google.co.uk/search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With parameter name q = computing science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/>
              <a:t>GET  /</a:t>
            </a:r>
            <a:r>
              <a:rPr lang="en-GB" sz="2800" dirty="0" err="1" smtClean="0"/>
              <a:t>search?q</a:t>
            </a:r>
            <a:r>
              <a:rPr lang="en-GB" sz="2800" dirty="0" smtClean="0"/>
              <a:t>=</a:t>
            </a:r>
            <a:r>
              <a:rPr lang="en-GB" sz="2800" dirty="0" err="1" smtClean="0"/>
              <a:t>computing+science</a:t>
            </a:r>
            <a:r>
              <a:rPr lang="en-GB" sz="2800" dirty="0" smtClean="0"/>
              <a:t>		HTTP/1.1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Host: </a:t>
            </a:r>
            <a:r>
              <a:rPr lang="en-GB" sz="2800" dirty="0" smtClean="0"/>
              <a:t>www.google.co.uk</a:t>
            </a:r>
            <a:endParaRPr lang="en-GB" sz="2800" dirty="0"/>
          </a:p>
          <a:p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3842795" y="3102015"/>
            <a:ext cx="1458410" cy="1052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57392" y="5841255"/>
            <a:ext cx="788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Extra information the user adds by typing something in or interacting with the page gets added to the URL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68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76" y="189761"/>
            <a:ext cx="7886700" cy="1325563"/>
          </a:xfrm>
        </p:spPr>
        <p:txBody>
          <a:bodyPr/>
          <a:lstStyle/>
          <a:p>
            <a:r>
              <a:rPr lang="en-GB" dirty="0" smtClean="0"/>
              <a:t>Task three – server-side script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76" y="1515324"/>
            <a:ext cx="8118571" cy="4283581"/>
          </a:xfrm>
        </p:spPr>
        <p:txBody>
          <a:bodyPr>
            <a:noAutofit/>
          </a:bodyPr>
          <a:lstStyle/>
          <a:p>
            <a:r>
              <a:rPr lang="en-GB" sz="2800" dirty="0" smtClean="0"/>
              <a:t>When the user types in information into a form on a webpage and clicks a button this information added to the request for the particular server-side scripted page.</a:t>
            </a:r>
            <a:endParaRPr lang="en-GB" sz="1600" dirty="0" smtClean="0"/>
          </a:p>
          <a:p>
            <a:r>
              <a:rPr lang="en-GB" sz="2800" dirty="0" smtClean="0"/>
              <a:t>The scripting engine will use the information from the user and the code in server-side scripted page to generate a new custom html page.</a:t>
            </a:r>
            <a:endParaRPr lang="en-GB" sz="1600" dirty="0" smtClean="0"/>
          </a:p>
          <a:p>
            <a:r>
              <a:rPr lang="en-GB" sz="2800" dirty="0" smtClean="0"/>
              <a:t>This newly generated page will be sent back to the user.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5195" y="5749127"/>
            <a:ext cx="87736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Request from form is for </a:t>
            </a:r>
            <a:r>
              <a:rPr lang="en-GB" sz="2800" b="1" dirty="0">
                <a:hlinkClick r:id="rId2"/>
              </a:rPr>
              <a:t>http://testserver.com/check.php</a:t>
            </a:r>
            <a:endParaRPr lang="en-GB" sz="2800" b="1" dirty="0"/>
          </a:p>
          <a:p>
            <a:r>
              <a:rPr lang="en-GB" sz="2800" b="1" dirty="0" smtClean="0"/>
              <a:t>with secret code parameter </a:t>
            </a:r>
            <a:r>
              <a:rPr lang="en-GB" sz="2800" b="1" dirty="0"/>
              <a:t>?code=MAGICDUCKS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9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31845" y="2902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2513299" y="4174706"/>
            <a:ext cx="1358900" cy="2564297"/>
            <a:chOff x="6148350" y="4155175"/>
            <a:chExt cx="1358900" cy="2564297"/>
          </a:xfrm>
        </p:grpSpPr>
        <p:sp>
          <p:nvSpPr>
            <p:cNvPr id="25" name="Rounded Rectangle 47"/>
            <p:cNvSpPr>
              <a:spLocks noChangeArrowheads="1"/>
            </p:cNvSpPr>
            <p:nvPr/>
          </p:nvSpPr>
          <p:spPr bwMode="auto">
            <a:xfrm>
              <a:off x="6148350" y="4155175"/>
              <a:ext cx="1358900" cy="25642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Scripting Engine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6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32" y="4203507"/>
              <a:ext cx="723900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537867" y="4496444"/>
            <a:ext cx="1709121" cy="84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Send </a:t>
            </a:r>
            <a:r>
              <a:rPr lang="en-GB" altLang="en-US" sz="1100" dirty="0" err="1" smtClean="0">
                <a:latin typeface="Calibri" panose="020F0502020204030204" pitchFamily="34" charset="0"/>
              </a:rPr>
              <a:t>check.php</a:t>
            </a:r>
            <a:r>
              <a:rPr lang="en-GB" altLang="en-US" sz="1100" dirty="0" smtClean="0">
                <a:latin typeface="Calibri" panose="020F0502020204030204" pitchFamily="34" charset="0"/>
              </a:rPr>
              <a:t> script with parameter code=MAGICDUCKS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62717" y="5560938"/>
            <a:ext cx="1568268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Return Lets go to the secret sale page html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utoShape 31"/>
          <p:cNvSpPr>
            <a:spLocks noChangeArrowheads="1"/>
          </p:cNvSpPr>
          <p:nvPr/>
        </p:nvSpPr>
        <p:spPr bwMode="auto">
          <a:xfrm>
            <a:off x="0" y="5024473"/>
            <a:ext cx="2452328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32"/>
          <p:cNvSpPr>
            <a:spLocks noChangeArrowheads="1"/>
          </p:cNvSpPr>
          <p:nvPr/>
        </p:nvSpPr>
        <p:spPr bwMode="auto">
          <a:xfrm flipH="1">
            <a:off x="8678213" y="3353688"/>
            <a:ext cx="465787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8479831" y="2276954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6003700"/>
            <a:ext cx="2493703" cy="2582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4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58" y="1445792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660982" y="1608139"/>
            <a:ext cx="1791346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types in MAGICDUCKS then clicks submit</a:t>
            </a:r>
            <a:endParaRPr kumimoji="0" lang="en-GB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025910" y="2775139"/>
            <a:ext cx="156059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</a:t>
            </a: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rendered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go to the secret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sale webpage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671979" y="2226250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2530894" y="939118"/>
            <a:ext cx="1270000" cy="30532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AutoShape 1"/>
          <p:cNvSpPr>
            <a:spLocks noChangeArrowheads="1"/>
          </p:cNvSpPr>
          <p:nvPr/>
        </p:nvSpPr>
        <p:spPr bwMode="auto">
          <a:xfrm flipH="1">
            <a:off x="632105" y="3266926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 flipH="1">
            <a:off x="3811573" y="3311643"/>
            <a:ext cx="1320502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auto">
          <a:xfrm>
            <a:off x="3782566" y="2200244"/>
            <a:ext cx="1311674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3846859" y="1015756"/>
            <a:ext cx="1389319" cy="9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check.php?code</a:t>
            </a: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 MAGICDUCKS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4192205" y="2609785"/>
            <a:ext cx="87155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lets </a:t>
            </a:r>
            <a:r>
              <a:rPr lang="en-GB" altLang="en-US" sz="1100" dirty="0">
                <a:latin typeface="Calibri" panose="020F0502020204030204" pitchFamily="34" charset="0"/>
              </a:rPr>
              <a:t>go to the secret sale </a:t>
            </a:r>
            <a:r>
              <a:rPr lang="en-GB" altLang="en-US" sz="1100" dirty="0" smtClean="0">
                <a:latin typeface="Calibri" panose="020F0502020204030204" pitchFamily="34" charset="0"/>
              </a:rPr>
              <a:t>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5123843" y="850481"/>
            <a:ext cx="1139069" cy="365516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285185" y="12500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48" y="992060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708871" y="36014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AutoShape 10"/>
          <p:cNvSpPr>
            <a:spLocks noChangeArrowheads="1"/>
          </p:cNvSpPr>
          <p:nvPr/>
        </p:nvSpPr>
        <p:spPr bwMode="auto">
          <a:xfrm>
            <a:off x="6299745" y="2170929"/>
            <a:ext cx="11236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79378" y="2667674"/>
            <a:ext cx="974871" cy="108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lets </a:t>
            </a:r>
            <a:r>
              <a:rPr lang="en-GB" altLang="en-US" sz="1100" dirty="0">
                <a:latin typeface="Calibri" panose="020F0502020204030204" pitchFamily="34" charset="0"/>
              </a:rPr>
              <a:t>go to the secret sale </a:t>
            </a:r>
            <a:r>
              <a:rPr lang="en-GB" altLang="en-US" sz="1100" dirty="0" smtClean="0">
                <a:latin typeface="Calibri" panose="020F0502020204030204" pitchFamily="34" charset="0"/>
              </a:rPr>
              <a:t>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0" name="Rounded Rectangle 18"/>
          <p:cNvSpPr>
            <a:spLocks noChangeArrowheads="1"/>
          </p:cNvSpPr>
          <p:nvPr/>
        </p:nvSpPr>
        <p:spPr bwMode="auto">
          <a:xfrm>
            <a:off x="7465694" y="841607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233651" y="198980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24" y="992060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utoShape 24"/>
          <p:cNvSpPr>
            <a:spLocks noChangeArrowheads="1"/>
          </p:cNvSpPr>
          <p:nvPr/>
        </p:nvSpPr>
        <p:spPr bwMode="auto">
          <a:xfrm flipH="1">
            <a:off x="6262912" y="3286079"/>
            <a:ext cx="1162278" cy="462427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730192" y="2235211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07912" y="2986573"/>
            <a:ext cx="102989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Turn secret sale html description into final webpage</a:t>
            </a:r>
            <a:endParaRPr lang="en-US" alt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5224605" y="2200244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309010" y="3200924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72150" y="2108325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check.php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6272452" y="1021027"/>
            <a:ext cx="1298575" cy="9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alt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check.php?code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MAGICDUCKS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628650" y="117140"/>
            <a:ext cx="7886700" cy="710465"/>
          </a:xfrm>
        </p:spPr>
        <p:txBody>
          <a:bodyPr>
            <a:normAutofit/>
          </a:bodyPr>
          <a:lstStyle/>
          <a:p>
            <a:r>
              <a:rPr lang="en-GB" dirty="0"/>
              <a:t>Task </a:t>
            </a:r>
            <a:r>
              <a:rPr lang="en-GB" dirty="0" smtClean="0"/>
              <a:t>three- server side script request</a:t>
            </a:r>
            <a:endParaRPr lang="en-GB" dirty="0"/>
          </a:p>
        </p:txBody>
      </p:sp>
      <p:pic>
        <p:nvPicPr>
          <p:cNvPr id="43" name="Picture 13" descr="Technology_12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0" y="1019160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2682404" y="5263042"/>
            <a:ext cx="116445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 smtClean="0">
                <a:latin typeface="Calibri" panose="020F0502020204030204" pitchFamily="34" charset="0"/>
              </a:rPr>
              <a:t>Execute </a:t>
            </a:r>
            <a:r>
              <a:rPr lang="en-GB" sz="1100" dirty="0" err="1" smtClean="0">
                <a:latin typeface="Calibri" panose="020F0502020204030204" pitchFamily="34" charset="0"/>
              </a:rPr>
              <a:t>check.php</a:t>
            </a:r>
            <a:r>
              <a:rPr lang="en-GB" sz="1100" dirty="0" smtClean="0">
                <a:latin typeface="Calibri" panose="020F0502020204030204" pitchFamily="34" charset="0"/>
              </a:rPr>
              <a:t> script to decide which HTML page gets created. No access or lets go to the secret sale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85861" y="3126373"/>
            <a:ext cx="10350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return address the generated page should be sent to 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/>
      <p:bldP spid="53" grpId="0"/>
      <p:bldP spid="58" grpId="0" animBg="1"/>
      <p:bldP spid="59" grpId="0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4070"/>
            <a:ext cx="7886700" cy="1266619"/>
          </a:xfrm>
        </p:spPr>
        <p:txBody>
          <a:bodyPr/>
          <a:lstStyle/>
          <a:p>
            <a:r>
              <a:rPr lang="en-GB" dirty="0" smtClean="0"/>
              <a:t>How database code in a server side script gets turned into a database query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137" y="2027582"/>
            <a:ext cx="8029213" cy="1491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"SELECT * FROM products ORDER BY id"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mysql_query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($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"Error "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mysql_error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($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6136" y="4154067"/>
            <a:ext cx="8029213" cy="127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156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SELECT * FROM products ORDER BY id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3113590" y="3518701"/>
            <a:ext cx="1458410" cy="635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Callout 5"/>
          <p:cNvSpPr/>
          <p:nvPr/>
        </p:nvSpPr>
        <p:spPr>
          <a:xfrm>
            <a:off x="6400800" y="1336499"/>
            <a:ext cx="2592888" cy="1083752"/>
          </a:xfrm>
          <a:prstGeom prst="wedgeEllipseCallout">
            <a:avLst>
              <a:gd name="adj1" fmla="val -66523"/>
              <a:gd name="adj2" fmla="val 433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What we want the database to do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400799" y="3332680"/>
            <a:ext cx="2592889" cy="1151364"/>
          </a:xfrm>
          <a:prstGeom prst="wedgeEllipseCallout">
            <a:avLst>
              <a:gd name="adj1" fmla="val -161209"/>
              <a:gd name="adj2" fmla="val -731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Sending the query to the database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97" y="177559"/>
            <a:ext cx="8177147" cy="1325563"/>
          </a:xfrm>
        </p:spPr>
        <p:txBody>
          <a:bodyPr>
            <a:normAutofit/>
          </a:bodyPr>
          <a:lstStyle/>
          <a:p>
            <a:r>
              <a:rPr lang="en-GB" sz="3000" dirty="0"/>
              <a:t>Task</a:t>
            </a:r>
            <a:r>
              <a:rPr lang="en-GB" sz="3000" dirty="0" smtClean="0"/>
              <a:t> four – Server side script with database query 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97" y="1503122"/>
            <a:ext cx="7886700" cy="3757809"/>
          </a:xfrm>
        </p:spPr>
        <p:txBody>
          <a:bodyPr>
            <a:noAutofit/>
          </a:bodyPr>
          <a:lstStyle/>
          <a:p>
            <a:r>
              <a:rPr lang="en-GB" sz="2800" dirty="0" smtClean="0"/>
              <a:t>When a server side scripted file such as .</a:t>
            </a:r>
            <a:r>
              <a:rPr lang="en-GB" sz="2800" dirty="0" err="1" smtClean="0"/>
              <a:t>php</a:t>
            </a:r>
            <a:r>
              <a:rPr lang="en-GB" sz="2800" dirty="0" smtClean="0"/>
              <a:t> is requested, it may need some data from a database to help it create the html page.</a:t>
            </a:r>
            <a:endParaRPr lang="en-GB" sz="1600" dirty="0"/>
          </a:p>
          <a:p>
            <a:r>
              <a:rPr lang="en-GB" sz="2800" dirty="0" smtClean="0"/>
              <a:t>It connects and sends a query to the database which will return a list of records back.</a:t>
            </a:r>
            <a:endParaRPr lang="en-GB" sz="1600" dirty="0" smtClean="0"/>
          </a:p>
          <a:p>
            <a:r>
              <a:rPr lang="en-GB" sz="2800" dirty="0" smtClean="0"/>
              <a:t>The database returns a set of records to the scripting engine that are used to help create the final page.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597" y="5436297"/>
            <a:ext cx="86053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User clicks on secret sale link which requests </a:t>
            </a:r>
            <a:r>
              <a:rPr lang="en-GB" sz="2800" b="1" dirty="0">
                <a:hlinkClick r:id="rId2"/>
              </a:rPr>
              <a:t>http://</a:t>
            </a:r>
            <a:r>
              <a:rPr lang="en-GB" sz="2800" b="1" dirty="0" smtClean="0">
                <a:hlinkClick r:id="rId2"/>
              </a:rPr>
              <a:t>testserver.com/sale.php</a:t>
            </a:r>
            <a:r>
              <a:rPr lang="en-GB" sz="2800" b="1" dirty="0" smtClean="0"/>
              <a:t> </a:t>
            </a:r>
            <a:endParaRPr lang="en-GB" sz="2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2717" y="117936"/>
            <a:ext cx="8052633" cy="659209"/>
          </a:xfrm>
        </p:spPr>
        <p:txBody>
          <a:bodyPr>
            <a:normAutofit/>
          </a:bodyPr>
          <a:lstStyle/>
          <a:p>
            <a:r>
              <a:rPr lang="en-GB" sz="3000" dirty="0"/>
              <a:t>Task four – Server side script with database </a:t>
            </a:r>
            <a:r>
              <a:rPr lang="en-GB" sz="3000" dirty="0" smtClean="0"/>
              <a:t>query </a:t>
            </a:r>
            <a:endParaRPr lang="en-GB" sz="300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231845" y="2902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513299" y="4067866"/>
            <a:ext cx="1358900" cy="2671137"/>
            <a:chOff x="6148350" y="4048335"/>
            <a:chExt cx="1358900" cy="2671137"/>
          </a:xfrm>
        </p:grpSpPr>
        <p:sp>
          <p:nvSpPr>
            <p:cNvPr id="7" name="Rounded Rectangle 47"/>
            <p:cNvSpPr>
              <a:spLocks noChangeArrowheads="1"/>
            </p:cNvSpPr>
            <p:nvPr/>
          </p:nvSpPr>
          <p:spPr bwMode="auto">
            <a:xfrm>
              <a:off x="6148350" y="4048335"/>
              <a:ext cx="1358900" cy="26711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Scripting Engine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276" y="4127143"/>
              <a:ext cx="723900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2338" y="4949970"/>
            <a:ext cx="1709121" cy="31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Send </a:t>
            </a:r>
            <a:r>
              <a:rPr lang="en-GB" altLang="en-US" sz="1100" dirty="0" err="1" smtClean="0">
                <a:latin typeface="Calibri" panose="020F0502020204030204" pitchFamily="34" charset="0"/>
              </a:rPr>
              <a:t>sale.php</a:t>
            </a:r>
            <a:r>
              <a:rPr lang="en-GB" altLang="en-US" sz="1100" dirty="0" smtClean="0">
                <a:latin typeface="Calibri" panose="020F0502020204030204" pitchFamily="34" charset="0"/>
              </a:rPr>
              <a:t> script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92338" y="5933859"/>
            <a:ext cx="1568268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Return sales page html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19621" y="5209885"/>
            <a:ext cx="2452328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 flipH="1">
            <a:off x="8678213" y="3353688"/>
            <a:ext cx="465787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479831" y="2276954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657" y="6209621"/>
            <a:ext cx="2493703" cy="2582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" y="1595179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017529" y="1846410"/>
            <a:ext cx="1584961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clicks on secret sale link</a:t>
            </a:r>
            <a:endParaRPr kumimoji="0" lang="en-GB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089125" y="2912689"/>
            <a:ext cx="156059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</a:t>
            </a: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rendered sale 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71979" y="2226250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30894" y="939118"/>
            <a:ext cx="1270000" cy="29940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1"/>
          <p:cNvSpPr>
            <a:spLocks noChangeArrowheads="1"/>
          </p:cNvSpPr>
          <p:nvPr/>
        </p:nvSpPr>
        <p:spPr bwMode="auto">
          <a:xfrm flipH="1">
            <a:off x="632105" y="3266926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 flipH="1">
            <a:off x="3811573" y="3311643"/>
            <a:ext cx="1320502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782566" y="2200244"/>
            <a:ext cx="1311674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820528" y="1557937"/>
            <a:ext cx="1389319" cy="9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sale.php</a:t>
            </a:r>
            <a:endParaRPr lang="en-GB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178521" y="2923014"/>
            <a:ext cx="87155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sale 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123843" y="850481"/>
            <a:ext cx="1139069" cy="314192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85185" y="12500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23" y="1000845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708871" y="36014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299745" y="2170929"/>
            <a:ext cx="11236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550906" y="2957814"/>
            <a:ext cx="974871" cy="7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sale page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ounded Rectangle 18"/>
          <p:cNvSpPr>
            <a:spLocks noChangeArrowheads="1"/>
          </p:cNvSpPr>
          <p:nvPr/>
        </p:nvSpPr>
        <p:spPr bwMode="auto">
          <a:xfrm>
            <a:off x="7465694" y="841607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233651" y="198980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24" y="992060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4"/>
          <p:cNvSpPr>
            <a:spLocks noChangeArrowheads="1"/>
          </p:cNvSpPr>
          <p:nvPr/>
        </p:nvSpPr>
        <p:spPr bwMode="auto">
          <a:xfrm flipH="1">
            <a:off x="6262912" y="3286079"/>
            <a:ext cx="1162278" cy="462427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730192" y="2235211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07912" y="2986573"/>
            <a:ext cx="10298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Turn sale html description into final webpage</a:t>
            </a:r>
            <a:endParaRPr lang="en-US" alt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224605" y="2200244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09010" y="3200924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72150" y="2108325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sale.php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313463" y="1458677"/>
            <a:ext cx="1298575" cy="9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alt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sale.php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  <p:pic>
        <p:nvPicPr>
          <p:cNvPr id="41" name="Picture 13" descr="Technology_12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0" y="1019160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2622595" y="5209885"/>
            <a:ext cx="11644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 smtClean="0">
                <a:latin typeface="Calibri" panose="020F0502020204030204" pitchFamily="34" charset="0"/>
              </a:rPr>
              <a:t>Execute </a:t>
            </a:r>
            <a:r>
              <a:rPr lang="en-GB" sz="1100" dirty="0" err="1" smtClean="0">
                <a:latin typeface="Calibri" panose="020F0502020204030204" pitchFamily="34" charset="0"/>
              </a:rPr>
              <a:t>sale.php</a:t>
            </a:r>
            <a:r>
              <a:rPr lang="en-GB" sz="1100" dirty="0" smtClean="0">
                <a:latin typeface="Calibri" panose="020F0502020204030204" pitchFamily="34" charset="0"/>
              </a:rPr>
              <a:t> script which needs item data from database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85861" y="3126373"/>
            <a:ext cx="10350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return address the generated page should be sent to 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3872146" y="5251111"/>
            <a:ext cx="1609602" cy="432102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3980492" y="4503531"/>
            <a:ext cx="1552201" cy="90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Connect </a:t>
            </a:r>
            <a:r>
              <a:rPr lang="en-GB" altLang="en-US" sz="1100" dirty="0" smtClean="0">
                <a:latin typeface="Calibri" panose="020F0502020204030204" pitchFamily="34" charset="0"/>
              </a:rPr>
              <a:t>and </a:t>
            </a:r>
            <a:r>
              <a:rPr lang="en-GB" altLang="en-US" sz="1100" dirty="0">
                <a:latin typeface="Calibri" panose="020F0502020204030204" pitchFamily="34" charset="0"/>
              </a:rPr>
              <a:t>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end Database query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SELECT * FROM products ORDER BY 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utoShape 35"/>
          <p:cNvSpPr>
            <a:spLocks noChangeArrowheads="1"/>
          </p:cNvSpPr>
          <p:nvPr/>
        </p:nvSpPr>
        <p:spPr bwMode="auto">
          <a:xfrm flipH="1">
            <a:off x="3897519" y="6148360"/>
            <a:ext cx="1584229" cy="46240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FFCC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ounded Rectangle 55"/>
          <p:cNvSpPr>
            <a:spLocks noChangeArrowheads="1"/>
          </p:cNvSpPr>
          <p:nvPr/>
        </p:nvSpPr>
        <p:spPr bwMode="auto">
          <a:xfrm>
            <a:off x="5457763" y="4161082"/>
            <a:ext cx="1576395" cy="2630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Database Server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57"/>
          <p:cNvSpPr txBox="1">
            <a:spLocks/>
          </p:cNvSpPr>
          <p:nvPr/>
        </p:nvSpPr>
        <p:spPr bwMode="auto">
          <a:xfrm>
            <a:off x="4187342" y="5678216"/>
            <a:ext cx="140785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Return all item records in ascending order of 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9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7484" y="4244853"/>
            <a:ext cx="50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2635525" y="6003700"/>
            <a:ext cx="11644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 smtClean="0">
                <a:latin typeface="Calibri" panose="020F0502020204030204" pitchFamily="34" charset="0"/>
              </a:rPr>
              <a:t>Use item records to help create sales html page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88280" y="5378919"/>
            <a:ext cx="13902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Search for all items in products table and put them in ascending order of id</a:t>
            </a:r>
          </a:p>
        </p:txBody>
      </p:sp>
    </p:spTree>
    <p:extLst>
      <p:ext uri="{BB962C8B-B14F-4D97-AF65-F5344CB8AC3E}">
        <p14:creationId xmlns:p14="http://schemas.microsoft.com/office/powerpoint/2010/main" val="9795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9" grpId="0" animBg="1"/>
      <p:bldP spid="30" grpId="0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 animBg="1"/>
      <p:bldP spid="45" grpId="0"/>
      <p:bldP spid="46" grpId="0" animBg="1"/>
      <p:bldP spid="48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6"/>
            <a:ext cx="78867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Task five – Server side script with a parameter based database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37" y="1327758"/>
            <a:ext cx="8478946" cy="4398943"/>
          </a:xfrm>
        </p:spPr>
        <p:txBody>
          <a:bodyPr>
            <a:noAutofit/>
          </a:bodyPr>
          <a:lstStyle/>
          <a:p>
            <a:r>
              <a:rPr lang="en-GB" sz="2800" dirty="0"/>
              <a:t>When a server side scripted file such as .</a:t>
            </a:r>
            <a:r>
              <a:rPr lang="en-GB" sz="2800" dirty="0" err="1"/>
              <a:t>php</a:t>
            </a:r>
            <a:r>
              <a:rPr lang="en-GB" sz="2800" dirty="0"/>
              <a:t> is requested, it may need some data from a </a:t>
            </a:r>
            <a:r>
              <a:rPr lang="en-GB" sz="2800" dirty="0" smtClean="0"/>
              <a:t>database first.</a:t>
            </a:r>
          </a:p>
          <a:p>
            <a:r>
              <a:rPr lang="en-GB" sz="2800" dirty="0" smtClean="0"/>
              <a:t>The data it needs could depend on user input which will be passed as a parameter. This data is then used by the scripting engine to create a specific database query.</a:t>
            </a:r>
            <a:endParaRPr lang="en-GB" sz="2800" dirty="0"/>
          </a:p>
          <a:p>
            <a:r>
              <a:rPr lang="en-GB" sz="2800" dirty="0"/>
              <a:t>It </a:t>
            </a:r>
            <a:r>
              <a:rPr lang="en-GB" sz="2800" dirty="0" smtClean="0"/>
              <a:t>connects and </a:t>
            </a:r>
            <a:r>
              <a:rPr lang="en-GB" sz="2800" dirty="0"/>
              <a:t>sends </a:t>
            </a:r>
            <a:r>
              <a:rPr lang="en-GB" sz="2800" dirty="0" smtClean="0"/>
              <a:t>this query </a:t>
            </a:r>
            <a:r>
              <a:rPr lang="en-GB" sz="2800" dirty="0"/>
              <a:t>to the database which will return a list of records </a:t>
            </a:r>
            <a:r>
              <a:rPr lang="en-GB" sz="2800" dirty="0" smtClean="0"/>
              <a:t>back to the scripting engine.</a:t>
            </a:r>
            <a:endParaRPr lang="en-GB" sz="2800" dirty="0"/>
          </a:p>
          <a:p>
            <a:r>
              <a:rPr lang="en-GB" sz="2800" dirty="0" smtClean="0"/>
              <a:t>The data is used by the scripting engine to create the final html page.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0937" y="5451129"/>
            <a:ext cx="8390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b="1" dirty="0"/>
              <a:t>User </a:t>
            </a:r>
            <a:r>
              <a:rPr lang="en-GB" sz="2600" b="1" dirty="0" smtClean="0"/>
              <a:t>clicks on Rocking horse click for more information link which requests </a:t>
            </a:r>
            <a:r>
              <a:rPr lang="en-GB" sz="2800" dirty="0">
                <a:hlinkClick r:id="rId2"/>
              </a:rPr>
              <a:t>http://</a:t>
            </a:r>
            <a:r>
              <a:rPr lang="en-GB" sz="2800" dirty="0" smtClean="0">
                <a:hlinkClick r:id="rId2"/>
              </a:rPr>
              <a:t>testserver.com/item.php?id=1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58424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845" y="117936"/>
            <a:ext cx="8283505" cy="805653"/>
          </a:xfrm>
        </p:spPr>
        <p:txBody>
          <a:bodyPr>
            <a:noAutofit/>
          </a:bodyPr>
          <a:lstStyle/>
          <a:p>
            <a:r>
              <a:rPr lang="en-GB" sz="3000" dirty="0"/>
              <a:t>Task </a:t>
            </a:r>
            <a:r>
              <a:rPr lang="en-GB" sz="3000" dirty="0" smtClean="0"/>
              <a:t>five </a:t>
            </a:r>
            <a:r>
              <a:rPr lang="en-GB" sz="3000" dirty="0"/>
              <a:t>– Server side script with a parameter based database query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3826" y="4147076"/>
            <a:ext cx="1272138" cy="2671137"/>
            <a:chOff x="6148350" y="4048335"/>
            <a:chExt cx="1358900" cy="2671137"/>
          </a:xfrm>
        </p:grpSpPr>
        <p:sp>
          <p:nvSpPr>
            <p:cNvPr id="7" name="Rounded Rectangle 47"/>
            <p:cNvSpPr>
              <a:spLocks noChangeArrowheads="1"/>
            </p:cNvSpPr>
            <p:nvPr/>
          </p:nvSpPr>
          <p:spPr bwMode="auto">
            <a:xfrm>
              <a:off x="6148350" y="4048335"/>
              <a:ext cx="1358900" cy="26711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Scripting Engine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lang="en-GB" altLang="en-US" b="1" dirty="0"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092" y="4091417"/>
              <a:ext cx="494436" cy="375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-15980" y="4698119"/>
            <a:ext cx="1275108" cy="6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Send </a:t>
            </a:r>
            <a:r>
              <a:rPr lang="en-GB" altLang="en-US" sz="1100" dirty="0" err="1" smtClean="0">
                <a:latin typeface="Calibri" panose="020F0502020204030204" pitchFamily="34" charset="0"/>
              </a:rPr>
              <a:t>item.php</a:t>
            </a:r>
            <a:r>
              <a:rPr lang="en-GB" altLang="en-US" sz="1100" dirty="0" smtClean="0">
                <a:latin typeface="Calibri" panose="020F0502020204030204" pitchFamily="34" charset="0"/>
              </a:rPr>
              <a:t> script with parameter id=1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-37633" y="5758423"/>
            <a:ext cx="1268940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Return rocking horse html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19621" y="5209885"/>
            <a:ext cx="1211686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 flipH="1">
            <a:off x="8759412" y="2973919"/>
            <a:ext cx="508774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478523" y="2151056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656" y="6192566"/>
            <a:ext cx="1242963" cy="27526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" y="1595179"/>
            <a:ext cx="619125" cy="239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99777" y="1746536"/>
            <a:ext cx="1584961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clicks on Rocking horse find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 more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kumimoji="0" lang="en-GB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102505" y="3124135"/>
            <a:ext cx="1560590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</a:t>
            </a: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rendered Rocking horse item 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71979" y="2257711"/>
            <a:ext cx="1861262" cy="414958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557061" y="968648"/>
            <a:ext cx="1270000" cy="33446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1"/>
          <p:cNvSpPr>
            <a:spLocks noChangeArrowheads="1"/>
          </p:cNvSpPr>
          <p:nvPr/>
        </p:nvSpPr>
        <p:spPr bwMode="auto">
          <a:xfrm flipH="1">
            <a:off x="630738" y="3614627"/>
            <a:ext cx="1926322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 flipH="1">
            <a:off x="3859146" y="2324740"/>
            <a:ext cx="1240877" cy="344586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864576" y="1561608"/>
            <a:ext cx="1249219" cy="369179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857629" y="868110"/>
            <a:ext cx="1303556" cy="9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item.php?id</a:t>
            </a: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992651" y="1951276"/>
            <a:ext cx="113347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rocking horse html page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123843" y="850480"/>
            <a:ext cx="1139069" cy="3714841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85185" y="12500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36" y="1115486"/>
            <a:ext cx="494530" cy="43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708871" y="36014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286732" y="1755582"/>
            <a:ext cx="128845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465300" y="2165588"/>
            <a:ext cx="1093502" cy="7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rocking horse html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" name="Rounded Rectangle 18"/>
          <p:cNvSpPr>
            <a:spLocks noChangeArrowheads="1"/>
          </p:cNvSpPr>
          <p:nvPr/>
        </p:nvSpPr>
        <p:spPr bwMode="auto">
          <a:xfrm>
            <a:off x="7586476" y="850481"/>
            <a:ext cx="1172936" cy="38731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233651" y="198980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58" y="992061"/>
            <a:ext cx="503703" cy="4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4"/>
          <p:cNvSpPr>
            <a:spLocks noChangeArrowheads="1"/>
          </p:cNvSpPr>
          <p:nvPr/>
        </p:nvSpPr>
        <p:spPr bwMode="auto">
          <a:xfrm flipH="1">
            <a:off x="6293895" y="2523857"/>
            <a:ext cx="1286934" cy="41655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705460" y="2104666"/>
            <a:ext cx="10377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item.php?id</a:t>
            </a: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request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89510" y="3602586"/>
            <a:ext cx="10298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Turn rocking horse html into final page</a:t>
            </a:r>
            <a:endParaRPr lang="en-US" alt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237055" y="1786679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22171" y="2324740"/>
            <a:ext cx="9275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66724" y="1926224"/>
            <a:ext cx="10950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sale.php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300427" y="1086185"/>
            <a:ext cx="1298575" cy="85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GB" alt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item.php?id</a:t>
            </a: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  <p:pic>
        <p:nvPicPr>
          <p:cNvPr id="41" name="Picture 13" descr="Technology_12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0" y="1019161"/>
            <a:ext cx="541663" cy="4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22778" y="5143233"/>
            <a:ext cx="11644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 smtClean="0">
                <a:latin typeface="Calibri" panose="020F0502020204030204" pitchFamily="34" charset="0"/>
              </a:rPr>
              <a:t>Execute </a:t>
            </a:r>
            <a:r>
              <a:rPr lang="en-GB" sz="1100" dirty="0" err="1" smtClean="0">
                <a:latin typeface="Calibri" panose="020F0502020204030204" pitchFamily="34" charset="0"/>
              </a:rPr>
              <a:t>item.php</a:t>
            </a:r>
            <a:r>
              <a:rPr lang="en-GB" sz="1100" dirty="0" smtClean="0">
                <a:latin typeface="Calibri" panose="020F0502020204030204" pitchFamily="34" charset="0"/>
              </a:rPr>
              <a:t> script which needs id=1 item from database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08625" y="2732135"/>
            <a:ext cx="1035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return address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2548565" y="5367543"/>
            <a:ext cx="1316011" cy="432102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2609891" y="4451125"/>
            <a:ext cx="1245290" cy="94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Connect </a:t>
            </a:r>
            <a:r>
              <a:rPr lang="en-GB" altLang="en-US" sz="1100" dirty="0" smtClean="0">
                <a:latin typeface="Calibri" panose="020F0502020204030204" pitchFamily="34" charset="0"/>
              </a:rPr>
              <a:t>and </a:t>
            </a:r>
            <a:r>
              <a:rPr lang="en-GB" altLang="en-US" sz="1100" dirty="0">
                <a:latin typeface="Calibri" panose="020F0502020204030204" pitchFamily="34" charset="0"/>
              </a:rPr>
              <a:t>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end database query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SELECT </a:t>
            </a:r>
            <a:r>
              <a:rPr lang="en-GB" altLang="en-US" sz="1100" dirty="0" smtClean="0">
                <a:latin typeface="Calibri" panose="020F0502020204030204" pitchFamily="34" charset="0"/>
              </a:rPr>
              <a:t>* FROM products WHERE id =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utoShape 35"/>
          <p:cNvSpPr>
            <a:spLocks noChangeArrowheads="1"/>
          </p:cNvSpPr>
          <p:nvPr/>
        </p:nvSpPr>
        <p:spPr bwMode="auto">
          <a:xfrm flipH="1">
            <a:off x="2525644" y="6269248"/>
            <a:ext cx="1350073" cy="46240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FFCC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ounded Rectangle 55"/>
          <p:cNvSpPr>
            <a:spLocks noChangeArrowheads="1"/>
          </p:cNvSpPr>
          <p:nvPr/>
        </p:nvSpPr>
        <p:spPr bwMode="auto">
          <a:xfrm>
            <a:off x="3895397" y="4658303"/>
            <a:ext cx="1124804" cy="2159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Database Server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57"/>
          <p:cNvSpPr txBox="1">
            <a:spLocks/>
          </p:cNvSpPr>
          <p:nvPr/>
        </p:nvSpPr>
        <p:spPr bwMode="auto">
          <a:xfrm>
            <a:off x="2568468" y="5860391"/>
            <a:ext cx="140785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</a:rPr>
              <a:t>Return item record with id=1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9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1258" y="4723603"/>
            <a:ext cx="430323" cy="48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331915" y="6105400"/>
            <a:ext cx="11644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dirty="0" smtClean="0">
                <a:latin typeface="Calibri" panose="020F0502020204030204" pitchFamily="34" charset="0"/>
              </a:rPr>
              <a:t>Use record to create rocking horse html page</a:t>
            </a: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96005" y="5692525"/>
            <a:ext cx="9023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>
                <a:latin typeface="Calibri" panose="020F0502020204030204" pitchFamily="34" charset="0"/>
              </a:rPr>
              <a:t>Search </a:t>
            </a:r>
            <a:r>
              <a:rPr lang="en-GB" altLang="en-US" sz="1100" dirty="0" smtClean="0">
                <a:latin typeface="Calibri" panose="020F0502020204030204" pitchFamily="34" charset="0"/>
              </a:rPr>
              <a:t>for item record with id=1 in the products tabl</a:t>
            </a:r>
            <a:r>
              <a:rPr lang="en-GB" altLang="en-US" sz="11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05460" y="2932355"/>
            <a:ext cx="10377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1100" dirty="0" err="1"/>
              <a:t>img</a:t>
            </a:r>
            <a:r>
              <a:rPr lang="en-GB" sz="1100" dirty="0"/>
              <a:t>/horse.jpg </a:t>
            </a: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80972" y="3622706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GB" sz="1100" dirty="0" err="1"/>
              <a:t>img</a:t>
            </a:r>
            <a:r>
              <a:rPr lang="en-GB" sz="1100" dirty="0"/>
              <a:t>/horse.jpg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document store</a:t>
            </a:r>
            <a:endParaRPr lang="en-US" altLang="en-US" sz="11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6251273" y="3569900"/>
            <a:ext cx="1310936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 flipH="1">
            <a:off x="6272960" y="4256158"/>
            <a:ext cx="1286934" cy="41655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237055" y="3232437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62904" y="3807299"/>
            <a:ext cx="8248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 flipH="1">
            <a:off x="3846190" y="3957728"/>
            <a:ext cx="1275264" cy="35552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3829424" y="3242393"/>
            <a:ext cx="1249219" cy="369179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857522" y="2675600"/>
            <a:ext cx="1327927" cy="64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</a:t>
            </a:r>
            <a:r>
              <a:rPr lang="en-GB" sz="1100" dirty="0" err="1"/>
              <a:t>img</a:t>
            </a:r>
            <a:r>
              <a:rPr lang="en-GB" sz="1100" dirty="0"/>
              <a:t>/horse.jpg</a:t>
            </a:r>
            <a:endParaRPr lang="en-GB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4090467" y="3595170"/>
            <a:ext cx="93310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horse.jpg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6531172" y="3883521"/>
            <a:ext cx="974871" cy="7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GB" altLang="en-US" sz="1100" dirty="0" smtClean="0">
                <a:latin typeface="Calibri" panose="020F0502020204030204" pitchFamily="34" charset="0"/>
              </a:rPr>
              <a:t>Return horse.jpg file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6265300" y="3002304"/>
            <a:ext cx="1331314" cy="63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GB" sz="1100" dirty="0" err="1"/>
              <a:t>img</a:t>
            </a:r>
            <a:r>
              <a:rPr lang="en-GB" sz="1100" dirty="0"/>
              <a:t>/horse.jpg</a:t>
            </a:r>
            <a:endParaRPr lang="en-GB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testserver.com</a:t>
            </a:r>
          </a:p>
        </p:txBody>
      </p:sp>
    </p:spTree>
    <p:extLst>
      <p:ext uri="{BB962C8B-B14F-4D97-AF65-F5344CB8AC3E}">
        <p14:creationId xmlns:p14="http://schemas.microsoft.com/office/powerpoint/2010/main" val="2469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9" grpId="0" animBg="1"/>
      <p:bldP spid="30" grpId="0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 animBg="1"/>
      <p:bldP spid="45" grpId="0"/>
      <p:bldP spid="46" grpId="0" animBg="1"/>
      <p:bldP spid="48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General Model</a:t>
            </a:r>
            <a:endParaRPr lang="en-GB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This can be used to help you remember how information may flow between different parts of a web based application.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1" y="636608"/>
            <a:ext cx="8173012" cy="1237912"/>
          </a:xfrm>
        </p:spPr>
        <p:txBody>
          <a:bodyPr>
            <a:normAutofit/>
          </a:bodyPr>
          <a:lstStyle/>
          <a:p>
            <a:r>
              <a:rPr lang="en-GB" dirty="0" smtClean="0"/>
              <a:t>Server-side scripting for web based applications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8000" y="1874519"/>
            <a:ext cx="3901953" cy="4711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Learning Intentions</a:t>
            </a:r>
          </a:p>
          <a:p>
            <a:pPr lvl="0"/>
            <a:r>
              <a:rPr lang="en-US" sz="1900" dirty="0"/>
              <a:t>Understand the relationship between the browser and the web server</a:t>
            </a:r>
            <a:endParaRPr lang="en-GB" sz="1900" dirty="0"/>
          </a:p>
          <a:p>
            <a:pPr lvl="0"/>
            <a:r>
              <a:rPr lang="en-US" sz="1900" dirty="0"/>
              <a:t>Understand how files are requested from a web server, and how a server-side scripting language makes the contents of the pages dynamic</a:t>
            </a:r>
            <a:endParaRPr lang="en-GB" sz="1900" dirty="0"/>
          </a:p>
          <a:p>
            <a:pPr lvl="0"/>
            <a:r>
              <a:rPr lang="en-US" sz="1900" dirty="0"/>
              <a:t>Understand the GET method of sending an item of data with a </a:t>
            </a:r>
            <a:r>
              <a:rPr lang="en-GB" sz="1900" dirty="0" smtClean="0"/>
              <a:t>resource location</a:t>
            </a:r>
            <a:endParaRPr lang="en-GB" sz="1900" dirty="0"/>
          </a:p>
          <a:p>
            <a:pPr lvl="0"/>
            <a:r>
              <a:rPr lang="en-US" sz="1900" dirty="0"/>
              <a:t>Understand how a web server can use a server-side scripting language to interact with a database to retrieve </a:t>
            </a:r>
            <a:r>
              <a:rPr lang="en-US" sz="1900" dirty="0" smtClean="0"/>
              <a:t>information</a:t>
            </a:r>
            <a:endParaRPr lang="en-GB" sz="19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1324" y="1874520"/>
            <a:ext cx="4007009" cy="4618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Success Criteria</a:t>
            </a:r>
          </a:p>
          <a:p>
            <a:pPr lvl="0"/>
            <a:r>
              <a:rPr lang="en-US" sz="1900" dirty="0"/>
              <a:t>I am able to explain how a web server responds to a request from a browser, and how the browser uses the HTML </a:t>
            </a:r>
            <a:r>
              <a:rPr lang="en-US" sz="1900" dirty="0" smtClean="0"/>
              <a:t>data</a:t>
            </a:r>
            <a:endParaRPr lang="en-GB" sz="1900" dirty="0"/>
          </a:p>
          <a:p>
            <a:pPr lvl="0"/>
            <a:r>
              <a:rPr lang="en-US" sz="1900" dirty="0"/>
              <a:t>I can explain how a web server dynamically generates a page using a server-side script</a:t>
            </a:r>
            <a:endParaRPr lang="en-GB" sz="1900" dirty="0"/>
          </a:p>
          <a:p>
            <a:pPr lvl="0"/>
            <a:r>
              <a:rPr lang="en-US" sz="1900" dirty="0"/>
              <a:t>I can explain how parameter can be passed </a:t>
            </a:r>
            <a:r>
              <a:rPr lang="en-US" sz="1900" dirty="0" smtClean="0"/>
              <a:t>in a GET request to </a:t>
            </a:r>
            <a:r>
              <a:rPr lang="en-US" sz="1900" dirty="0"/>
              <a:t>send </a:t>
            </a:r>
            <a:r>
              <a:rPr lang="en-US" sz="1900" dirty="0" smtClean="0"/>
              <a:t>extra data </a:t>
            </a:r>
            <a:r>
              <a:rPr lang="en-US" sz="1900" dirty="0"/>
              <a:t>between the browser and the HTTP server</a:t>
            </a:r>
            <a:endParaRPr lang="en-GB" sz="1900" dirty="0"/>
          </a:p>
          <a:p>
            <a:pPr lvl="0"/>
            <a:r>
              <a:rPr lang="en-US" sz="1900" dirty="0"/>
              <a:t>I can explain how a database can be used to store information that appears on a web page</a:t>
            </a:r>
            <a:endParaRPr lang="en-GB" sz="1900" dirty="0"/>
          </a:p>
          <a:p>
            <a:pPr marL="0" indent="0">
              <a:buNone/>
            </a:pP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Technology_1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92" y="491240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8" y="987142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60094" y="1080998"/>
            <a:ext cx="1927225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types in URL, clicks on link or submits form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81993" y="2288413"/>
            <a:ext cx="1927225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rendered web page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183392" y="1681073"/>
            <a:ext cx="1397000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580392" y="338841"/>
            <a:ext cx="1270000" cy="30532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html and other files to render final web page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1"/>
          <p:cNvSpPr>
            <a:spLocks noChangeArrowheads="1"/>
          </p:cNvSpPr>
          <p:nvPr/>
        </p:nvSpPr>
        <p:spPr bwMode="auto">
          <a:xfrm flipH="1">
            <a:off x="1203518" y="2669076"/>
            <a:ext cx="1377950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flipH="1">
            <a:off x="3868748" y="2572937"/>
            <a:ext cx="1162739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850392" y="1699328"/>
            <a:ext cx="1181100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914908" y="1144186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with server and resource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969415" y="2053341"/>
            <a:ext cx="1244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media or other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047003" y="338841"/>
            <a:ext cx="1139069" cy="365516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35667" y="9912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35667" y="69285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96770" y="29349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30" y="434885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1759353" y="3044242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51" name="Group 2050"/>
          <p:cNvGrpSpPr/>
          <p:nvPr/>
        </p:nvGrpSpPr>
        <p:grpSpPr>
          <a:xfrm>
            <a:off x="1256567" y="4270032"/>
            <a:ext cx="1358900" cy="2493025"/>
            <a:chOff x="6148350" y="4155175"/>
            <a:chExt cx="1358900" cy="2493025"/>
          </a:xfrm>
        </p:grpSpPr>
        <p:sp>
          <p:nvSpPr>
            <p:cNvPr id="2050" name="Rounded Rectangle 47"/>
            <p:cNvSpPr>
              <a:spLocks noChangeArrowheads="1"/>
            </p:cNvSpPr>
            <p:nvPr/>
          </p:nvSpPr>
          <p:spPr bwMode="auto">
            <a:xfrm>
              <a:off x="6148350" y="4155175"/>
              <a:ext cx="1358900" cy="24930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>
              <a:solidFill>
                <a:srgbClr val="4472C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2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Scripting Engine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combine html fragments with results of 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php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 instructions to create complete html file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3" name="Picture 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332" y="4203507"/>
              <a:ext cx="723900" cy="54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238945" y="893989"/>
            <a:ext cx="10668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for static file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380239" y="2388565"/>
            <a:ext cx="109537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media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ounded Rectangle 18"/>
          <p:cNvSpPr>
            <a:spLocks noChangeArrowheads="1"/>
          </p:cNvSpPr>
          <p:nvPr/>
        </p:nvSpPr>
        <p:spPr bwMode="auto">
          <a:xfrm>
            <a:off x="7263660" y="331075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file in http document 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 to scripting engine for further processing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6205135" y="1549399"/>
            <a:ext cx="947982" cy="69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for server side script file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6284133" y="1432629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50" y="415844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24"/>
          <p:cNvSpPr>
            <a:spLocks noChangeArrowheads="1"/>
          </p:cNvSpPr>
          <p:nvPr/>
        </p:nvSpPr>
        <p:spPr bwMode="auto">
          <a:xfrm flipH="1">
            <a:off x="6180528" y="2860469"/>
            <a:ext cx="1083132" cy="39397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49" name="Text Box 25"/>
          <p:cNvSpPr txBox="1">
            <a:spLocks noChangeArrowheads="1"/>
          </p:cNvSpPr>
          <p:nvPr/>
        </p:nvSpPr>
        <p:spPr bwMode="auto">
          <a:xfrm>
            <a:off x="6203354" y="3251742"/>
            <a:ext cx="1146049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Fully processed html file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 Box 29"/>
          <p:cNvSpPr txBox="1">
            <a:spLocks noChangeArrowheads="1"/>
          </p:cNvSpPr>
          <p:nvPr/>
        </p:nvSpPr>
        <p:spPr bwMode="auto">
          <a:xfrm>
            <a:off x="471294" y="4570970"/>
            <a:ext cx="93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Server side script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Text Box 30"/>
          <p:cNvSpPr txBox="1">
            <a:spLocks noChangeArrowheads="1"/>
          </p:cNvSpPr>
          <p:nvPr/>
        </p:nvSpPr>
        <p:spPr bwMode="auto">
          <a:xfrm>
            <a:off x="471295" y="5369403"/>
            <a:ext cx="928838" cy="6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Fully processed html file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AutoShape 31"/>
          <p:cNvSpPr>
            <a:spLocks noChangeArrowheads="1"/>
          </p:cNvSpPr>
          <p:nvPr/>
        </p:nvSpPr>
        <p:spPr bwMode="auto">
          <a:xfrm>
            <a:off x="0" y="5024473"/>
            <a:ext cx="1231717" cy="451198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8" name="AutoShape 32"/>
          <p:cNvSpPr>
            <a:spLocks noChangeArrowheads="1"/>
          </p:cNvSpPr>
          <p:nvPr/>
        </p:nvSpPr>
        <p:spPr bwMode="auto">
          <a:xfrm flipH="1">
            <a:off x="8444756" y="2633986"/>
            <a:ext cx="699244" cy="41784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0" name="AutoShape 33"/>
          <p:cNvSpPr>
            <a:spLocks noChangeArrowheads="1"/>
          </p:cNvSpPr>
          <p:nvPr/>
        </p:nvSpPr>
        <p:spPr bwMode="auto">
          <a:xfrm>
            <a:off x="2628411" y="5037522"/>
            <a:ext cx="1152901" cy="432102"/>
          </a:xfrm>
          <a:prstGeom prst="rightArrow">
            <a:avLst>
              <a:gd name="adj1" fmla="val 50000"/>
              <a:gd name="adj2" fmla="val 59246"/>
            </a:avLst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2" name="Text Box 34"/>
          <p:cNvSpPr txBox="1">
            <a:spLocks noChangeArrowheads="1"/>
          </p:cNvSpPr>
          <p:nvPr/>
        </p:nvSpPr>
        <p:spPr bwMode="auto">
          <a:xfrm>
            <a:off x="2658431" y="4334421"/>
            <a:ext cx="136362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Database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SELECT  * FROM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3" name="AutoShape 35"/>
          <p:cNvSpPr>
            <a:spLocks noChangeArrowheads="1"/>
          </p:cNvSpPr>
          <p:nvPr/>
        </p:nvSpPr>
        <p:spPr bwMode="auto">
          <a:xfrm flipH="1">
            <a:off x="2605883" y="5926824"/>
            <a:ext cx="1175430" cy="46240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FFCC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7" name="Rounded Rectangle 55"/>
          <p:cNvSpPr>
            <a:spLocks noChangeArrowheads="1"/>
          </p:cNvSpPr>
          <p:nvPr/>
        </p:nvSpPr>
        <p:spPr bwMode="auto">
          <a:xfrm>
            <a:off x="3794258" y="4197472"/>
            <a:ext cx="1336371" cy="25655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lang="en-GB" altLang="en-US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lang="en-GB" altLang="en-US" b="1" dirty="0"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Database Server</a:t>
            </a: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Searches for matching records, or updates, deletes or amends information</a:t>
            </a: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8" name="Text Box 57"/>
          <p:cNvSpPr txBox="1">
            <a:spLocks/>
          </p:cNvSpPr>
          <p:nvPr/>
        </p:nvSpPr>
        <p:spPr bwMode="auto">
          <a:xfrm>
            <a:off x="2703060" y="5475671"/>
            <a:ext cx="98107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Return result of query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89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08443" y="4334421"/>
            <a:ext cx="50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4893" y="1599316"/>
            <a:ext cx="694878" cy="255588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5990021"/>
            <a:ext cx="1256567" cy="27188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 flipH="1">
            <a:off x="6191086" y="3628215"/>
            <a:ext cx="1127080" cy="411408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180528" y="1224865"/>
            <a:ext cx="1083132" cy="458896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6196859" y="2039083"/>
            <a:ext cx="1056014" cy="420087"/>
          </a:xfrm>
          <a:prstGeom prst="rightArrow">
            <a:avLst>
              <a:gd name="adj1" fmla="val 50000"/>
              <a:gd name="adj2" fmla="val 60160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4709"/>
            <a:ext cx="7886700" cy="467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We’re going to simulate what happens when a user interacts with the following sample website.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>
                <a:hlinkClick r:id="rId3" action="ppaction://hlinkfile"/>
              </a:rPr>
              <a:t>index.html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file"/>
              </a:rPr>
              <a:t>p</a:t>
            </a:r>
            <a:r>
              <a:rPr lang="en-GB" sz="2800" dirty="0" smtClean="0">
                <a:hlinkClick r:id="rId4" action="ppaction://hlinkfile"/>
              </a:rPr>
              <a:t>age2.html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err="1">
                <a:hlinkClick r:id="rId5" action="ppaction://hlinkfile"/>
              </a:rPr>
              <a:t>c</a:t>
            </a:r>
            <a:r>
              <a:rPr lang="en-GB" sz="2800" dirty="0" err="1" smtClean="0">
                <a:hlinkClick r:id="rId5" action="ppaction://hlinkfile"/>
              </a:rPr>
              <a:t>heck.php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err="1">
                <a:hlinkClick r:id="rId6" action="ppaction://hlinkfile"/>
              </a:rPr>
              <a:t>s</a:t>
            </a:r>
            <a:r>
              <a:rPr lang="en-GB" sz="2800" dirty="0" err="1" smtClean="0">
                <a:hlinkClick r:id="rId6" action="ppaction://hlinkfile"/>
              </a:rPr>
              <a:t>ale.php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err="1">
                <a:hlinkClick r:id="rId7" action="ppaction://hlinkfile"/>
              </a:rPr>
              <a:t>i</a:t>
            </a:r>
            <a:r>
              <a:rPr lang="en-GB" sz="2800" dirty="0" err="1" smtClean="0">
                <a:hlinkClick r:id="rId7" action="ppaction://hlinkfile"/>
              </a:rPr>
              <a:t>tem.php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984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 URL gets turned into a request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137" y="1825625"/>
            <a:ext cx="8029213" cy="127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6136" y="4154067"/>
            <a:ext cx="8029213" cy="127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URL</a:t>
            </a:r>
            <a:r>
              <a:rPr lang="en-GB" sz="2800" dirty="0"/>
              <a:t>: http://www.theguardian.com/uk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/>
              <a:t>GET  /</a:t>
            </a:r>
            <a:r>
              <a:rPr lang="en-GB" sz="2800" dirty="0" err="1" smtClean="0"/>
              <a:t>uk</a:t>
            </a:r>
            <a:r>
              <a:rPr lang="en-GB" sz="2800" dirty="0" smtClean="0"/>
              <a:t>/</a:t>
            </a:r>
            <a:r>
              <a:rPr lang="en-GB" sz="2800" dirty="0"/>
              <a:t>					</a:t>
            </a:r>
            <a:r>
              <a:rPr lang="en-GB" sz="2800" dirty="0" smtClean="0"/>
              <a:t>			HTTP/1.1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Host: </a:t>
            </a:r>
            <a:r>
              <a:rPr lang="en-GB" sz="2800" dirty="0" smtClean="0"/>
              <a:t>www.theguardian.com</a:t>
            </a:r>
            <a:endParaRPr lang="en-GB" sz="2800" dirty="0"/>
          </a:p>
          <a:p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3842795" y="3102015"/>
            <a:ext cx="1458410" cy="1052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50" y="5706319"/>
            <a:ext cx="788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The HTTP server will fetch a default html file if no file is specified. This will usually be some variation of index.html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0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31" y="5231"/>
            <a:ext cx="7886700" cy="933077"/>
          </a:xfrm>
        </p:spPr>
        <p:txBody>
          <a:bodyPr/>
          <a:lstStyle/>
          <a:p>
            <a:pPr algn="ctr"/>
            <a:r>
              <a:rPr lang="en-GB" b="1" dirty="0" smtClean="0"/>
              <a:t>Setting up your group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3374259" y="980224"/>
            <a:ext cx="2243770" cy="4643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Browser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2317" y="4829878"/>
            <a:ext cx="2023581" cy="464344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HTTP 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5488" y="3099577"/>
            <a:ext cx="1685925" cy="4643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Internet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0862" y="4802573"/>
            <a:ext cx="2239438" cy="464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Scripting Engine</a:t>
            </a:r>
            <a:endParaRPr lang="en-GB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6274702" y="4794405"/>
            <a:ext cx="2393720" cy="4806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Database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4702" y="5266917"/>
            <a:ext cx="2393720" cy="107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Database </a:t>
            </a:r>
            <a:r>
              <a:rPr lang="en-GB" sz="2000" b="1" dirty="0" smtClean="0"/>
              <a:t>table</a:t>
            </a:r>
          </a:p>
          <a:p>
            <a:pPr algn="ctr"/>
            <a:r>
              <a:rPr lang="en-GB" sz="2000" b="1" dirty="0"/>
              <a:t>Q</a:t>
            </a:r>
            <a:r>
              <a:rPr lang="en-GB" sz="2000" b="1" dirty="0" smtClean="0"/>
              <a:t>uery result </a:t>
            </a:r>
            <a:r>
              <a:rPr lang="en-GB" sz="2000" b="1" dirty="0"/>
              <a:t>options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74259" y="5266917"/>
            <a:ext cx="2239438" cy="107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PHP option sheets</a:t>
            </a:r>
          </a:p>
          <a:p>
            <a:pPr algn="ctr"/>
            <a:r>
              <a:rPr lang="en-GB" sz="2000" b="1" dirty="0"/>
              <a:t>Database query </a:t>
            </a:r>
            <a:r>
              <a:rPr lang="en-GB" sz="2000" b="1" dirty="0" smtClean="0"/>
              <a:t>slips</a:t>
            </a:r>
            <a:endParaRPr lang="en-GB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3374259" y="1444569"/>
            <a:ext cx="2243770" cy="114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Request slips</a:t>
            </a:r>
          </a:p>
          <a:p>
            <a:pPr algn="ctr"/>
            <a:r>
              <a:rPr lang="en-GB" sz="2000" b="1" dirty="0"/>
              <a:t>Blank browser window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2317" y="5266917"/>
            <a:ext cx="2023580" cy="107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All regular </a:t>
            </a:r>
            <a:r>
              <a:rPr lang="en-GB" sz="2000" b="1" dirty="0" smtClean="0"/>
              <a:t>html, .</a:t>
            </a:r>
            <a:r>
              <a:rPr lang="en-GB" sz="2000" b="1" dirty="0" err="1" smtClean="0"/>
              <a:t>php</a:t>
            </a:r>
            <a:r>
              <a:rPr lang="en-GB" sz="2000" b="1" dirty="0" smtClean="0"/>
              <a:t> </a:t>
            </a:r>
            <a:r>
              <a:rPr lang="en-GB" sz="2000" b="1" dirty="0"/>
              <a:t>and media files.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9189" y="846583"/>
            <a:ext cx="2542784" cy="1871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25468" y="4653317"/>
            <a:ext cx="8743167" cy="1822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438218" y="320146"/>
            <a:ext cx="1379030" cy="7506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411413" y="3368468"/>
            <a:ext cx="788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97236" y="3045302"/>
            <a:ext cx="1681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Standing between tables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274355" y="3093801"/>
            <a:ext cx="1996554" cy="4643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dk1"/>
                </a:solidFill>
              </a:rPr>
              <a:t>Coordinator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82137" y="3559501"/>
            <a:ext cx="1988772" cy="73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Task 1 to 5 Diagrams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509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one – static web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44897"/>
          </a:xfrm>
        </p:spPr>
        <p:txBody>
          <a:bodyPr>
            <a:normAutofit/>
          </a:bodyPr>
          <a:lstStyle/>
          <a:p>
            <a:r>
              <a:rPr lang="en-GB" sz="2800" dirty="0"/>
              <a:t>When a static HTML page is requested, the HTTP server will locate the file and send it </a:t>
            </a:r>
            <a:r>
              <a:rPr lang="en-GB" sz="2800" dirty="0" smtClean="0"/>
              <a:t>back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628650" y="3391445"/>
            <a:ext cx="7797720" cy="146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GB" sz="2800" b="1" dirty="0">
                <a:solidFill>
                  <a:prstClr val="black"/>
                </a:solidFill>
              </a:rPr>
              <a:t>User </a:t>
            </a:r>
            <a:r>
              <a:rPr lang="en-GB" sz="2800" b="1" dirty="0" smtClean="0">
                <a:solidFill>
                  <a:prstClr val="black"/>
                </a:solidFill>
              </a:rPr>
              <a:t>types in </a:t>
            </a:r>
            <a:r>
              <a:rPr lang="en-GB" sz="2800" b="1" dirty="0" err="1" smtClean="0">
                <a:solidFill>
                  <a:prstClr val="black"/>
                </a:solidFill>
              </a:rPr>
              <a:t>url</a:t>
            </a:r>
            <a:r>
              <a:rPr lang="en-GB" sz="2800" b="1" dirty="0">
                <a:solidFill>
                  <a:prstClr val="black"/>
                </a:solidFill>
              </a:rPr>
              <a:t> </a:t>
            </a:r>
            <a:endParaRPr lang="en-GB" sz="2800" b="1" dirty="0" smtClean="0">
              <a:solidFill>
                <a:prstClr val="black"/>
              </a:solidFill>
            </a:endParaRPr>
          </a:p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GB" sz="2800" b="1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GB" sz="2800" b="1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GB" sz="2800" b="1" dirty="0" smtClean="0">
                <a:solidFill>
                  <a:prstClr val="black"/>
                </a:solidFill>
                <a:hlinkClick r:id="rId2"/>
              </a:rPr>
              <a:t>testserver.com/index.html</a:t>
            </a:r>
            <a:endParaRPr lang="en-GB" sz="2800" b="1" dirty="0" smtClean="0">
              <a:solidFill>
                <a:prstClr val="black"/>
              </a:solidFill>
            </a:endParaRPr>
          </a:p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GB" sz="2800" b="1" dirty="0" smtClean="0">
                <a:solidFill>
                  <a:prstClr val="black"/>
                </a:solidFill>
              </a:rPr>
              <a:t>into the browser</a:t>
            </a:r>
            <a:endParaRPr lang="en-GB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Technology_1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53" y="1867414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5" y="2264791"/>
            <a:ext cx="619125" cy="2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29597" y="2388659"/>
            <a:ext cx="2145669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types in </a:t>
            </a:r>
            <a:r>
              <a:rPr lang="en-GB" alt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http://testserver.com/index.html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17628" y="3599078"/>
            <a:ext cx="1498851" cy="554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rendered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webpage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952922" y="3045249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811837" y="1758117"/>
            <a:ext cx="1270000" cy="30532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1"/>
          <p:cNvSpPr>
            <a:spLocks noChangeArrowheads="1"/>
          </p:cNvSpPr>
          <p:nvPr/>
        </p:nvSpPr>
        <p:spPr bwMode="auto">
          <a:xfrm flipH="1">
            <a:off x="900550" y="3935684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flipH="1">
            <a:off x="4099209" y="3949111"/>
            <a:ext cx="1108332" cy="426378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080853" y="3075502"/>
            <a:ext cx="1109316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108791" y="2265124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130583" y="3564622"/>
            <a:ext cx="1056618" cy="77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Index.html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207541" y="1715015"/>
            <a:ext cx="1139069" cy="365516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23777" y="10817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66128" y="206902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91" y="1811059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1989814" y="442041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355166" y="3029623"/>
            <a:ext cx="11803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583069" y="3564622"/>
            <a:ext cx="1047133" cy="9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Index.html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ounded Rectangle 18"/>
          <p:cNvSpPr>
            <a:spLocks noChangeArrowheads="1"/>
          </p:cNvSpPr>
          <p:nvPr/>
        </p:nvSpPr>
        <p:spPr bwMode="auto">
          <a:xfrm>
            <a:off x="7575312" y="1657052"/>
            <a:ext cx="1185462" cy="36629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6514594" y="280880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711" y="1792018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24"/>
          <p:cNvSpPr>
            <a:spLocks noChangeArrowheads="1"/>
          </p:cNvSpPr>
          <p:nvPr/>
        </p:nvSpPr>
        <p:spPr bwMode="auto">
          <a:xfrm flipH="1">
            <a:off x="6346610" y="3955828"/>
            <a:ext cx="1208362" cy="462427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2690" y="203040"/>
            <a:ext cx="7886700" cy="812731"/>
          </a:xfrm>
        </p:spPr>
        <p:txBody>
          <a:bodyPr/>
          <a:lstStyle/>
          <a:p>
            <a:r>
              <a:rPr lang="en-GB" dirty="0" smtClean="0"/>
              <a:t>Task one- static web page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895391" y="3028756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3438" y="3808174"/>
            <a:ext cx="102989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index.html description into final rendered page</a:t>
            </a:r>
            <a:endParaRPr lang="en-US" alt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378143" y="2974984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78143" y="3808174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0542" y="3219652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439136" y="2256964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9" grpId="0" animBg="1"/>
      <p:bldP spid="20" grpId="0" animBg="1"/>
      <p:bldP spid="21" grpId="0" animBg="1"/>
      <p:bldP spid="22" grpId="0"/>
      <p:bldP spid="23" grpId="0"/>
      <p:bldP spid="44" grpId="0" animBg="1"/>
      <p:bldP spid="47" grpId="0"/>
      <p:bldP spid="2048" grpId="0" animBg="1"/>
      <p:bldP spid="10" grpId="0"/>
      <p:bldP spid="11" grpId="0"/>
      <p:bldP spid="12" grpId="0"/>
      <p:bldP spid="13" grpId="0"/>
      <p:bldP spid="1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two– static web page with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433"/>
            <a:ext cx="7886700" cy="240753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When a static HTML page is requested, the HTTP server will locate the file and send it back</a:t>
            </a:r>
            <a:endParaRPr lang="en-GB" sz="1600" dirty="0"/>
          </a:p>
          <a:p>
            <a:r>
              <a:rPr lang="en-GB" sz="2800" dirty="0" smtClean="0"/>
              <a:t>When rendering the page, images may also need to be requested one by one using the IMG tag </a:t>
            </a:r>
            <a:r>
              <a:rPr lang="en-GB" sz="2800" dirty="0" err="1" smtClean="0"/>
              <a:t>src</a:t>
            </a:r>
            <a:r>
              <a:rPr lang="en-GB" sz="2800" dirty="0" smtClean="0"/>
              <a:t> as the location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4992" y="4178523"/>
            <a:ext cx="7251539" cy="184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GB" sz="2800" b="1" dirty="0">
                <a:solidFill>
                  <a:prstClr val="black"/>
                </a:solidFill>
              </a:rPr>
              <a:t>User </a:t>
            </a:r>
            <a:r>
              <a:rPr lang="en-GB" sz="2800" b="1" dirty="0" smtClean="0">
                <a:solidFill>
                  <a:prstClr val="black"/>
                </a:solidFill>
              </a:rPr>
              <a:t>clicks on the click here to access our sale link</a:t>
            </a:r>
          </a:p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GB" sz="2800" b="1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GB" sz="2800" b="1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GB" sz="2800" b="1" dirty="0" smtClean="0">
                <a:solidFill>
                  <a:prstClr val="black"/>
                </a:solidFill>
                <a:hlinkClick r:id="rId2"/>
              </a:rPr>
              <a:t>testserver.com/page2.html</a:t>
            </a:r>
            <a:endParaRPr lang="en-GB" sz="2800" b="1" dirty="0" smtClean="0">
              <a:solidFill>
                <a:prstClr val="black"/>
              </a:solidFill>
            </a:endParaRPr>
          </a:p>
          <a:p>
            <a:pPr lvl="0" defTabSz="685800">
              <a:lnSpc>
                <a:spcPct val="90000"/>
              </a:lnSpc>
              <a:spcBef>
                <a:spcPts val="750"/>
              </a:spcBef>
            </a:pPr>
            <a:endParaRPr lang="en-GB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Technology_1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99" y="1680759"/>
            <a:ext cx="67786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Stick-figure-male-2-11608-large[1]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5" y="2480691"/>
            <a:ext cx="619125" cy="35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867697" y="2604559"/>
            <a:ext cx="2145669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clicks on link </a:t>
            </a:r>
            <a:r>
              <a:rPr lang="en-GB" alt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GB" altLang="en-US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GB" alt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testserver.com/page2.html</a:t>
            </a:r>
            <a:endParaRPr lang="en-GB" alt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28367" y="5693906"/>
            <a:ext cx="1385541" cy="7216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Display rendered page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991022" y="3261149"/>
            <a:ext cx="1847144" cy="386120"/>
          </a:xfrm>
          <a:prstGeom prst="rightArrow">
            <a:avLst>
              <a:gd name="adj1" fmla="val 50000"/>
              <a:gd name="adj2" fmla="val 100457"/>
            </a:avLst>
          </a:prstGeom>
          <a:solidFill>
            <a:srgbClr val="00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849937" y="1549400"/>
            <a:ext cx="1270000" cy="511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1"/>
          <p:cNvSpPr>
            <a:spLocks noChangeArrowheads="1"/>
          </p:cNvSpPr>
          <p:nvPr/>
        </p:nvSpPr>
        <p:spPr bwMode="auto">
          <a:xfrm flipH="1">
            <a:off x="943530" y="6074804"/>
            <a:ext cx="1874096" cy="435704"/>
          </a:xfrm>
          <a:prstGeom prst="rightArrow">
            <a:avLst>
              <a:gd name="adj1" fmla="val 50000"/>
              <a:gd name="adj2" fmla="val 99087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flipH="1">
            <a:off x="4083058" y="3546977"/>
            <a:ext cx="1108332" cy="337364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4122599" y="2729500"/>
            <a:ext cx="1109316" cy="418517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131708" y="2007918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/page2.html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158695" y="3297641"/>
            <a:ext cx="1244600" cy="56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254197" y="1549400"/>
            <a:ext cx="1139069" cy="51702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61877" y="12976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04228" y="228492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09" y="1644920"/>
            <a:ext cx="609600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2027914" y="463631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393266" y="2774334"/>
            <a:ext cx="1180390" cy="430020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619566" y="3167101"/>
            <a:ext cx="86890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page2.html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ounded Rectangle 18"/>
          <p:cNvSpPr>
            <a:spLocks noChangeArrowheads="1"/>
          </p:cNvSpPr>
          <p:nvPr/>
        </p:nvSpPr>
        <p:spPr bwMode="auto">
          <a:xfrm>
            <a:off x="7613412" y="1549400"/>
            <a:ext cx="1185462" cy="5118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CC66FF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6552694" y="302470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293" y="1648348"/>
            <a:ext cx="6477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utoShape 24"/>
          <p:cNvSpPr>
            <a:spLocks noChangeArrowheads="1"/>
          </p:cNvSpPr>
          <p:nvPr/>
        </p:nvSpPr>
        <p:spPr bwMode="auto">
          <a:xfrm flipH="1">
            <a:off x="6379280" y="3511816"/>
            <a:ext cx="1208362" cy="428034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0025" y="90334"/>
            <a:ext cx="7886700" cy="931753"/>
          </a:xfrm>
        </p:spPr>
        <p:txBody>
          <a:bodyPr/>
          <a:lstStyle/>
          <a:p>
            <a:r>
              <a:rPr lang="en-GB" dirty="0" smtClean="0"/>
              <a:t>Task two- static web page with images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972278" y="3153711"/>
            <a:ext cx="1037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page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9410" y="6009302"/>
            <a:ext cx="10298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 rendering </a:t>
            </a: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web page</a:t>
            </a:r>
            <a:endParaRPr lang="en-US" alt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416694" y="2813769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44041" y="3339685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7723" y="2912921"/>
            <a:ext cx="1035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404732" y="2007918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 /page2.html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kumimoji="0" lang="en-GB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testserver.com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8136" y="4289930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Create first image request</a:t>
            </a:r>
            <a:endParaRPr lang="en-GB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003351" y="5175023"/>
            <a:ext cx="982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Create second image request</a:t>
            </a:r>
            <a:endParaRPr lang="en-GB" sz="1100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4159390" y="4252643"/>
            <a:ext cx="1109316" cy="410683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444041" y="4075715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118119" y="3884341"/>
            <a:ext cx="1298575" cy="47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/sale.png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6462393" y="3998589"/>
            <a:ext cx="12985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/sale.png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6420137" y="4322269"/>
            <a:ext cx="1180390" cy="416095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661728" y="4267897"/>
            <a:ext cx="11191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/sale.png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 flipH="1">
            <a:off x="6379870" y="4992285"/>
            <a:ext cx="1208362" cy="365476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646850" y="4685440"/>
            <a:ext cx="868905" cy="4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ale.png 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53473" y="4770908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429784" y="4649436"/>
            <a:ext cx="1095376" cy="52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ale.png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 flipH="1">
            <a:off x="4122034" y="4821681"/>
            <a:ext cx="1108332" cy="353342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4152248" y="5216189"/>
            <a:ext cx="14027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/buynow.jpg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145707" y="5622114"/>
            <a:ext cx="1109316" cy="410683"/>
          </a:xfrm>
          <a:prstGeom prst="rightArrow">
            <a:avLst>
              <a:gd name="adj1" fmla="val 50000"/>
              <a:gd name="adj2" fmla="val 84932"/>
            </a:avLst>
          </a:prstGeom>
          <a:solidFill>
            <a:srgbClr val="FF000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396184" y="5559743"/>
            <a:ext cx="912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server location</a:t>
            </a:r>
          </a:p>
        </p:txBody>
      </p: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6407252" y="5692033"/>
            <a:ext cx="1180390" cy="416095"/>
          </a:xfrm>
          <a:prstGeom prst="rightArrow">
            <a:avLst>
              <a:gd name="adj1" fmla="val 50000"/>
              <a:gd name="adj2" fmla="val 55708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6433022" y="5323899"/>
            <a:ext cx="1298575" cy="50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/buynow.jpg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77723" y="5585326"/>
            <a:ext cx="11108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lang="en-US" alt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/buynow.jpg in http </a:t>
            </a: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store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 flipH="1">
            <a:off x="6416046" y="6375400"/>
            <a:ext cx="1191254" cy="330200"/>
          </a:xfrm>
          <a:prstGeom prst="rightArrow">
            <a:avLst>
              <a:gd name="adj1" fmla="val 50000"/>
              <a:gd name="adj2" fmla="val 59247"/>
            </a:avLst>
          </a:prstGeom>
          <a:solidFill>
            <a:srgbClr val="CC99FF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585775" y="6032797"/>
            <a:ext cx="868905" cy="4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Buynow.jpg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30283" y="6042898"/>
            <a:ext cx="8063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user machine location</a:t>
            </a:r>
            <a:endParaRPr lang="en-US" altLang="en-US" sz="700" dirty="0">
              <a:solidFill>
                <a:prstClr val="black"/>
              </a:solidFill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 flipH="1">
            <a:off x="4109836" y="6356495"/>
            <a:ext cx="1108332" cy="353342"/>
          </a:xfrm>
          <a:prstGeom prst="rightArrow">
            <a:avLst>
              <a:gd name="adj1" fmla="val 50000"/>
              <a:gd name="adj2" fmla="val 86644"/>
            </a:avLst>
          </a:prstGeom>
          <a:solidFill>
            <a:srgbClr val="92D050"/>
          </a:solidFill>
          <a:ln>
            <a:noFill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F2F2F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414323" y="6021509"/>
            <a:ext cx="868905" cy="46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Buynow.jpg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9" grpId="0" animBg="1"/>
      <p:bldP spid="20" grpId="0" animBg="1"/>
      <p:bldP spid="21" grpId="0" animBg="1"/>
      <p:bldP spid="22" grpId="0"/>
      <p:bldP spid="23" grpId="0"/>
      <p:bldP spid="44" grpId="0" animBg="1"/>
      <p:bldP spid="47" grpId="0"/>
      <p:bldP spid="2048" grpId="0" animBg="1"/>
      <p:bldP spid="10" grpId="0"/>
      <p:bldP spid="11" grpId="0"/>
      <p:bldP spid="12" grpId="0"/>
      <p:bldP spid="13" grpId="0"/>
      <p:bldP spid="14" grpId="0"/>
      <p:bldP spid="55" grpId="0"/>
      <p:bldP spid="6" grpId="0"/>
      <p:bldP spid="32" grpId="0"/>
      <p:bldP spid="33" grpId="0" animBg="1"/>
      <p:bldP spid="34" grpId="0"/>
      <p:bldP spid="35" grpId="0"/>
      <p:bldP spid="37" grpId="0"/>
      <p:bldP spid="38" grpId="0" animBg="1"/>
      <p:bldP spid="39" grpId="0"/>
      <p:bldP spid="40" grpId="0" animBg="1"/>
      <p:bldP spid="41" grpId="0"/>
      <p:bldP spid="43" grpId="0"/>
      <p:bldP spid="45" grpId="0"/>
      <p:bldP spid="48" grpId="0" animBg="1"/>
      <p:bldP spid="53" grpId="0"/>
      <p:bldP spid="54" grpId="0" animBg="1"/>
      <p:bldP spid="56" grpId="0"/>
      <p:bldP spid="57" grpId="0" animBg="1"/>
      <p:bldP spid="58" grpId="0"/>
      <p:bldP spid="59" grpId="0"/>
      <p:bldP spid="60" grpId="0" animBg="1"/>
      <p:bldP spid="61" grpId="0"/>
      <p:bldP spid="62" grpId="0"/>
      <p:bldP spid="64" grpId="0" animBg="1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1606</Words>
  <Application>Microsoft Office PowerPoint</Application>
  <PresentationFormat>On-screen Show (4:3)</PresentationFormat>
  <Paragraphs>448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Helvetica</vt:lpstr>
      <vt:lpstr>Times New Roman</vt:lpstr>
      <vt:lpstr>Office Theme</vt:lpstr>
      <vt:lpstr>Server-side Scripting</vt:lpstr>
      <vt:lpstr>Server-side scripting for web based applications</vt:lpstr>
      <vt:lpstr>Example Website</vt:lpstr>
      <vt:lpstr>How a URL gets turned into a request</vt:lpstr>
      <vt:lpstr>Setting up your group</vt:lpstr>
      <vt:lpstr>Task one – static web page</vt:lpstr>
      <vt:lpstr>Task one- static web page</vt:lpstr>
      <vt:lpstr>Task two– static web page with images</vt:lpstr>
      <vt:lpstr>Task two- static web page with images</vt:lpstr>
      <vt:lpstr>Passing extra information to a webserver</vt:lpstr>
      <vt:lpstr>How a URL with a parameter gets turned into a request</vt:lpstr>
      <vt:lpstr>Task three – server-side script request</vt:lpstr>
      <vt:lpstr>Task three- server side script request</vt:lpstr>
      <vt:lpstr>How database code in a server side script gets turned into a database query</vt:lpstr>
      <vt:lpstr>Task four – Server side script with database query </vt:lpstr>
      <vt:lpstr>Task four – Server side script with database query </vt:lpstr>
      <vt:lpstr>Task five – Server side script with a parameter based database query</vt:lpstr>
      <vt:lpstr>Task five – Server side script with a parameter based database query</vt:lpstr>
      <vt:lpstr>General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Scripting</dc:title>
  <dc:creator>Peter Donaldson</dc:creator>
  <cp:lastModifiedBy>Peter Donaldson</cp:lastModifiedBy>
  <cp:revision>92</cp:revision>
  <dcterms:created xsi:type="dcterms:W3CDTF">2015-05-26T00:59:47Z</dcterms:created>
  <dcterms:modified xsi:type="dcterms:W3CDTF">2015-06-19T16:25:42Z</dcterms:modified>
</cp:coreProperties>
</file>