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2" r:id="rId6"/>
    <p:sldId id="300" r:id="rId7"/>
    <p:sldId id="297" r:id="rId8"/>
    <p:sldId id="295" r:id="rId9"/>
    <p:sldId id="296" r:id="rId10"/>
    <p:sldId id="299" r:id="rId11"/>
    <p:sldId id="291" r:id="rId12"/>
    <p:sldId id="290" r:id="rId13"/>
    <p:sldId id="301" r:id="rId14"/>
    <p:sldId id="277" r:id="rId15"/>
    <p:sldId id="258" r:id="rId16"/>
    <p:sldId id="302" r:id="rId17"/>
    <p:sldId id="305" r:id="rId18"/>
    <p:sldId id="293" r:id="rId19"/>
    <p:sldId id="303" r:id="rId20"/>
    <p:sldId id="304" r:id="rId21"/>
    <p:sldId id="298" r:id="rId22"/>
    <p:sldId id="307" r:id="rId23"/>
    <p:sldId id="264" r:id="rId24"/>
    <p:sldId id="286" r:id="rId25"/>
    <p:sldId id="306" r:id="rId26"/>
    <p:sldId id="308" r:id="rId2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5A5E5-AB17-447D-9D98-ADA0B8BB6CAE}" type="doc">
      <dgm:prSet loTypeId="urn:microsoft.com/office/officeart/2005/8/layout/v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5AE0E7E-866D-4BDA-936A-C8B126DD494B}">
      <dgm:prSet phldrT="[Texto]"/>
      <dgm:spPr/>
      <dgm:t>
        <a:bodyPr/>
        <a:lstStyle/>
        <a:p>
          <a:pPr algn="l"/>
          <a:r>
            <a:rPr lang="es-MX" dirty="0"/>
            <a:t>Activa con sentenciados ubicados</a:t>
          </a:r>
          <a:endParaRPr lang="es-PE" dirty="0"/>
        </a:p>
      </dgm:t>
    </dgm:pt>
    <dgm:pt modelId="{9EA3D714-3956-4C46-B979-B87DEE6959E2}" type="parTrans" cxnId="{B1A525E0-D966-41DA-9447-32248385AF8A}">
      <dgm:prSet/>
      <dgm:spPr/>
      <dgm:t>
        <a:bodyPr/>
        <a:lstStyle/>
        <a:p>
          <a:pPr algn="l"/>
          <a:endParaRPr lang="es-PE"/>
        </a:p>
      </dgm:t>
    </dgm:pt>
    <dgm:pt modelId="{12DF2C73-EEF8-4CC1-B48D-0FAAFA78CD12}" type="sibTrans" cxnId="{B1A525E0-D966-41DA-9447-32248385AF8A}">
      <dgm:prSet/>
      <dgm:spPr/>
      <dgm:t>
        <a:bodyPr/>
        <a:lstStyle/>
        <a:p>
          <a:pPr algn="l"/>
          <a:endParaRPr lang="es-PE"/>
        </a:p>
      </dgm:t>
    </dgm:pt>
    <dgm:pt modelId="{699A4860-6966-4301-A5DC-FEE6D5A7FD84}">
      <dgm:prSet phldrT="[Texto]"/>
      <dgm:spPr/>
      <dgm:t>
        <a:bodyPr/>
        <a:lstStyle/>
        <a:p>
          <a:pPr algn="l"/>
          <a:r>
            <a:rPr lang="es-MX" dirty="0"/>
            <a:t>Activa sin sentenciados ubicados</a:t>
          </a:r>
          <a:endParaRPr lang="es-PE" dirty="0"/>
        </a:p>
      </dgm:t>
    </dgm:pt>
    <dgm:pt modelId="{2E379CE3-AC0F-4010-95C1-1BDE691E2E85}" type="parTrans" cxnId="{7A6447EA-0D11-49DF-B980-15F1451378F6}">
      <dgm:prSet/>
      <dgm:spPr/>
      <dgm:t>
        <a:bodyPr/>
        <a:lstStyle/>
        <a:p>
          <a:pPr algn="l"/>
          <a:endParaRPr lang="es-PE"/>
        </a:p>
      </dgm:t>
    </dgm:pt>
    <dgm:pt modelId="{D4AD02B6-9FF5-4936-87B5-105318B9FD9B}" type="sibTrans" cxnId="{7A6447EA-0D11-49DF-B980-15F1451378F6}">
      <dgm:prSet/>
      <dgm:spPr/>
      <dgm:t>
        <a:bodyPr/>
        <a:lstStyle/>
        <a:p>
          <a:pPr algn="l"/>
          <a:endParaRPr lang="es-PE"/>
        </a:p>
      </dgm:t>
    </dgm:pt>
    <dgm:pt modelId="{9E827105-71F5-43D7-AFA2-66D7CD97247A}">
      <dgm:prSet phldrT="[Texto]"/>
      <dgm:spPr/>
      <dgm:t>
        <a:bodyPr/>
        <a:lstStyle/>
        <a:p>
          <a:pPr algn="l"/>
          <a:r>
            <a:rPr lang="es-MX" dirty="0"/>
            <a:t>Inactiva</a:t>
          </a:r>
          <a:endParaRPr lang="es-PE" dirty="0"/>
        </a:p>
      </dgm:t>
    </dgm:pt>
    <dgm:pt modelId="{63321B35-F8C5-4B7F-880B-D2726D342DA1}" type="parTrans" cxnId="{11B3B276-2789-4FC7-90CE-3AEC5AC6955F}">
      <dgm:prSet/>
      <dgm:spPr/>
      <dgm:t>
        <a:bodyPr/>
        <a:lstStyle/>
        <a:p>
          <a:pPr algn="l"/>
          <a:endParaRPr lang="es-PE"/>
        </a:p>
      </dgm:t>
    </dgm:pt>
    <dgm:pt modelId="{34C8D210-7526-40F0-A0C2-7FAE89D27CB1}" type="sibTrans" cxnId="{11B3B276-2789-4FC7-90CE-3AEC5AC6955F}">
      <dgm:prSet/>
      <dgm:spPr/>
      <dgm:t>
        <a:bodyPr/>
        <a:lstStyle/>
        <a:p>
          <a:pPr algn="l"/>
          <a:endParaRPr lang="es-PE"/>
        </a:p>
      </dgm:t>
    </dgm:pt>
    <dgm:pt modelId="{3250C2DE-6CBA-4BF0-BB61-733518FA2890}" type="pres">
      <dgm:prSet presAssocID="{4875A5E5-AB17-447D-9D98-ADA0B8BB6CAE}" presName="Name0" presStyleCnt="0">
        <dgm:presLayoutVars>
          <dgm:dir/>
          <dgm:animLvl val="lvl"/>
          <dgm:resizeHandles/>
        </dgm:presLayoutVars>
      </dgm:prSet>
      <dgm:spPr/>
    </dgm:pt>
    <dgm:pt modelId="{C41CACC5-9ADF-4F40-88C8-04030BC35A8C}" type="pres">
      <dgm:prSet presAssocID="{15AE0E7E-866D-4BDA-936A-C8B126DD494B}" presName="linNode" presStyleCnt="0"/>
      <dgm:spPr/>
    </dgm:pt>
    <dgm:pt modelId="{BE07D9AD-8E60-4609-AAD9-E671EA39D395}" type="pres">
      <dgm:prSet presAssocID="{15AE0E7E-866D-4BDA-936A-C8B126DD494B}" presName="parentShp" presStyleLbl="node1" presStyleIdx="0" presStyleCnt="3" custScaleX="214735">
        <dgm:presLayoutVars>
          <dgm:bulletEnabled val="1"/>
        </dgm:presLayoutVars>
      </dgm:prSet>
      <dgm:spPr/>
    </dgm:pt>
    <dgm:pt modelId="{4482BF89-5930-41C6-B8A9-C3EC6DA4416E}" type="pres">
      <dgm:prSet presAssocID="{15AE0E7E-866D-4BDA-936A-C8B126DD494B}" presName="childShp" presStyleLbl="bgAccFollowNode1" presStyleIdx="0" presStyleCnt="3">
        <dgm:presLayoutVars>
          <dgm:bulletEnabled val="1"/>
        </dgm:presLayoutVars>
      </dgm:prSet>
      <dgm:spPr/>
    </dgm:pt>
    <dgm:pt modelId="{89C069AC-1B15-47BF-BDA8-BBC4BFF2D95A}" type="pres">
      <dgm:prSet presAssocID="{12DF2C73-EEF8-4CC1-B48D-0FAAFA78CD12}" presName="spacing" presStyleCnt="0"/>
      <dgm:spPr/>
    </dgm:pt>
    <dgm:pt modelId="{4407DF3C-8B12-42B8-870D-5FB109CF37A1}" type="pres">
      <dgm:prSet presAssocID="{699A4860-6966-4301-A5DC-FEE6D5A7FD84}" presName="linNode" presStyleCnt="0"/>
      <dgm:spPr/>
    </dgm:pt>
    <dgm:pt modelId="{A59284E2-E335-4D69-B184-0E00A4A945EB}" type="pres">
      <dgm:prSet presAssocID="{699A4860-6966-4301-A5DC-FEE6D5A7FD84}" presName="parentShp" presStyleLbl="node1" presStyleIdx="1" presStyleCnt="3" custScaleX="215086">
        <dgm:presLayoutVars>
          <dgm:bulletEnabled val="1"/>
        </dgm:presLayoutVars>
      </dgm:prSet>
      <dgm:spPr/>
    </dgm:pt>
    <dgm:pt modelId="{6D0D7177-834C-413E-93FD-CA4D0960DA97}" type="pres">
      <dgm:prSet presAssocID="{699A4860-6966-4301-A5DC-FEE6D5A7FD84}" presName="childShp" presStyleLbl="bgAccFollowNode1" presStyleIdx="1" presStyleCnt="3">
        <dgm:presLayoutVars>
          <dgm:bulletEnabled val="1"/>
        </dgm:presLayoutVars>
      </dgm:prSet>
      <dgm:spPr/>
    </dgm:pt>
    <dgm:pt modelId="{DD18031C-1C44-412F-9EEA-8FB65FB34EB9}" type="pres">
      <dgm:prSet presAssocID="{D4AD02B6-9FF5-4936-87B5-105318B9FD9B}" presName="spacing" presStyleCnt="0"/>
      <dgm:spPr/>
    </dgm:pt>
    <dgm:pt modelId="{34437C91-2D5D-4CE9-87EE-8B519E5B08F7}" type="pres">
      <dgm:prSet presAssocID="{9E827105-71F5-43D7-AFA2-66D7CD97247A}" presName="linNode" presStyleCnt="0"/>
      <dgm:spPr/>
    </dgm:pt>
    <dgm:pt modelId="{D66198CF-3731-406C-9E06-B1F72FC90E60}" type="pres">
      <dgm:prSet presAssocID="{9E827105-71F5-43D7-AFA2-66D7CD97247A}" presName="parentShp" presStyleLbl="node1" presStyleIdx="2" presStyleCnt="3" custScaleX="219030">
        <dgm:presLayoutVars>
          <dgm:bulletEnabled val="1"/>
        </dgm:presLayoutVars>
      </dgm:prSet>
      <dgm:spPr/>
    </dgm:pt>
    <dgm:pt modelId="{71AA2C1F-DB2E-47F0-9773-2D99C25C16EA}" type="pres">
      <dgm:prSet presAssocID="{9E827105-71F5-43D7-AFA2-66D7CD97247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2F9C5338-3A41-4722-AF25-1F7F0B2E6CAD}" type="presOf" srcId="{699A4860-6966-4301-A5DC-FEE6D5A7FD84}" destId="{A59284E2-E335-4D69-B184-0E00A4A945EB}" srcOrd="0" destOrd="0" presId="urn:microsoft.com/office/officeart/2005/8/layout/vList6"/>
    <dgm:cxn modelId="{89A35261-732A-4C46-A7DA-F0F29BB8257A}" type="presOf" srcId="{4875A5E5-AB17-447D-9D98-ADA0B8BB6CAE}" destId="{3250C2DE-6CBA-4BF0-BB61-733518FA2890}" srcOrd="0" destOrd="0" presId="urn:microsoft.com/office/officeart/2005/8/layout/vList6"/>
    <dgm:cxn modelId="{11B3B276-2789-4FC7-90CE-3AEC5AC6955F}" srcId="{4875A5E5-AB17-447D-9D98-ADA0B8BB6CAE}" destId="{9E827105-71F5-43D7-AFA2-66D7CD97247A}" srcOrd="2" destOrd="0" parTransId="{63321B35-F8C5-4B7F-880B-D2726D342DA1}" sibTransId="{34C8D210-7526-40F0-A0C2-7FAE89D27CB1}"/>
    <dgm:cxn modelId="{5577A9A7-A418-48CF-8415-52B4AB2BC27A}" type="presOf" srcId="{15AE0E7E-866D-4BDA-936A-C8B126DD494B}" destId="{BE07D9AD-8E60-4609-AAD9-E671EA39D395}" srcOrd="0" destOrd="0" presId="urn:microsoft.com/office/officeart/2005/8/layout/vList6"/>
    <dgm:cxn modelId="{CDA309D0-CB0C-408A-8FF2-E5255E2627FB}" type="presOf" srcId="{9E827105-71F5-43D7-AFA2-66D7CD97247A}" destId="{D66198CF-3731-406C-9E06-B1F72FC90E60}" srcOrd="0" destOrd="0" presId="urn:microsoft.com/office/officeart/2005/8/layout/vList6"/>
    <dgm:cxn modelId="{B1A525E0-D966-41DA-9447-32248385AF8A}" srcId="{4875A5E5-AB17-447D-9D98-ADA0B8BB6CAE}" destId="{15AE0E7E-866D-4BDA-936A-C8B126DD494B}" srcOrd="0" destOrd="0" parTransId="{9EA3D714-3956-4C46-B979-B87DEE6959E2}" sibTransId="{12DF2C73-EEF8-4CC1-B48D-0FAAFA78CD12}"/>
    <dgm:cxn modelId="{7A6447EA-0D11-49DF-B980-15F1451378F6}" srcId="{4875A5E5-AB17-447D-9D98-ADA0B8BB6CAE}" destId="{699A4860-6966-4301-A5DC-FEE6D5A7FD84}" srcOrd="1" destOrd="0" parTransId="{2E379CE3-AC0F-4010-95C1-1BDE691E2E85}" sibTransId="{D4AD02B6-9FF5-4936-87B5-105318B9FD9B}"/>
    <dgm:cxn modelId="{391E1652-DABF-4B12-9F6A-9C71D91B05DB}" type="presParOf" srcId="{3250C2DE-6CBA-4BF0-BB61-733518FA2890}" destId="{C41CACC5-9ADF-4F40-88C8-04030BC35A8C}" srcOrd="0" destOrd="0" presId="urn:microsoft.com/office/officeart/2005/8/layout/vList6"/>
    <dgm:cxn modelId="{16D381C3-DCA9-4354-9317-B1A04A66E707}" type="presParOf" srcId="{C41CACC5-9ADF-4F40-88C8-04030BC35A8C}" destId="{BE07D9AD-8E60-4609-AAD9-E671EA39D395}" srcOrd="0" destOrd="0" presId="urn:microsoft.com/office/officeart/2005/8/layout/vList6"/>
    <dgm:cxn modelId="{DF8F37D4-95C2-41C2-9668-DF72591B7E06}" type="presParOf" srcId="{C41CACC5-9ADF-4F40-88C8-04030BC35A8C}" destId="{4482BF89-5930-41C6-B8A9-C3EC6DA4416E}" srcOrd="1" destOrd="0" presId="urn:microsoft.com/office/officeart/2005/8/layout/vList6"/>
    <dgm:cxn modelId="{74EFE13A-FA79-42E6-B351-22148805B99D}" type="presParOf" srcId="{3250C2DE-6CBA-4BF0-BB61-733518FA2890}" destId="{89C069AC-1B15-47BF-BDA8-BBC4BFF2D95A}" srcOrd="1" destOrd="0" presId="urn:microsoft.com/office/officeart/2005/8/layout/vList6"/>
    <dgm:cxn modelId="{6F486433-4D91-49C5-9B26-A284CA2AF093}" type="presParOf" srcId="{3250C2DE-6CBA-4BF0-BB61-733518FA2890}" destId="{4407DF3C-8B12-42B8-870D-5FB109CF37A1}" srcOrd="2" destOrd="0" presId="urn:microsoft.com/office/officeart/2005/8/layout/vList6"/>
    <dgm:cxn modelId="{0C85B43D-4474-4746-A29C-D624553FDA8C}" type="presParOf" srcId="{4407DF3C-8B12-42B8-870D-5FB109CF37A1}" destId="{A59284E2-E335-4D69-B184-0E00A4A945EB}" srcOrd="0" destOrd="0" presId="urn:microsoft.com/office/officeart/2005/8/layout/vList6"/>
    <dgm:cxn modelId="{DC2094EF-8C9D-4F0F-91EC-F90911863FD1}" type="presParOf" srcId="{4407DF3C-8B12-42B8-870D-5FB109CF37A1}" destId="{6D0D7177-834C-413E-93FD-CA4D0960DA97}" srcOrd="1" destOrd="0" presId="urn:microsoft.com/office/officeart/2005/8/layout/vList6"/>
    <dgm:cxn modelId="{6EDB7EAC-34B9-4320-948A-0711A3D9ACB9}" type="presParOf" srcId="{3250C2DE-6CBA-4BF0-BB61-733518FA2890}" destId="{DD18031C-1C44-412F-9EEA-8FB65FB34EB9}" srcOrd="3" destOrd="0" presId="urn:microsoft.com/office/officeart/2005/8/layout/vList6"/>
    <dgm:cxn modelId="{A6B0EC0C-FA5D-4F1A-86CE-70EF2FAB4914}" type="presParOf" srcId="{3250C2DE-6CBA-4BF0-BB61-733518FA2890}" destId="{34437C91-2D5D-4CE9-87EE-8B519E5B08F7}" srcOrd="4" destOrd="0" presId="urn:microsoft.com/office/officeart/2005/8/layout/vList6"/>
    <dgm:cxn modelId="{5207B124-7E5B-41A4-9E34-DB60E21FCFF7}" type="presParOf" srcId="{34437C91-2D5D-4CE9-87EE-8B519E5B08F7}" destId="{D66198CF-3731-406C-9E06-B1F72FC90E60}" srcOrd="0" destOrd="0" presId="urn:microsoft.com/office/officeart/2005/8/layout/vList6"/>
    <dgm:cxn modelId="{D70E0353-47F8-45A7-8867-48C9A56A48CF}" type="presParOf" srcId="{34437C91-2D5D-4CE9-87EE-8B519E5B08F7}" destId="{71AA2C1F-DB2E-47F0-9773-2D99C25C16E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2BF89-5930-41C6-B8A9-C3EC6DA4416E}">
      <dsp:nvSpPr>
        <dsp:cNvPr id="0" name=""/>
        <dsp:cNvSpPr/>
      </dsp:nvSpPr>
      <dsp:spPr>
        <a:xfrm>
          <a:off x="4164096" y="0"/>
          <a:ext cx="2905672" cy="851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7D9AD-8E60-4609-AAD9-E671EA39D395}">
      <dsp:nvSpPr>
        <dsp:cNvPr id="0" name=""/>
        <dsp:cNvSpPr/>
      </dsp:nvSpPr>
      <dsp:spPr>
        <a:xfrm>
          <a:off x="4431" y="0"/>
          <a:ext cx="4159664" cy="851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Activa con sentenciados ubicados</a:t>
          </a:r>
          <a:endParaRPr lang="es-PE" sz="2400" kern="1200" dirty="0"/>
        </a:p>
      </dsp:txBody>
      <dsp:txXfrm>
        <a:off x="45995" y="41564"/>
        <a:ext cx="4076536" cy="768315"/>
      </dsp:txXfrm>
    </dsp:sp>
    <dsp:sp modelId="{6D0D7177-834C-413E-93FD-CA4D0960DA97}">
      <dsp:nvSpPr>
        <dsp:cNvPr id="0" name=""/>
        <dsp:cNvSpPr/>
      </dsp:nvSpPr>
      <dsp:spPr>
        <a:xfrm>
          <a:off x="4167495" y="936587"/>
          <a:ext cx="2905672" cy="851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284E2-E335-4D69-B184-0E00A4A945EB}">
      <dsp:nvSpPr>
        <dsp:cNvPr id="0" name=""/>
        <dsp:cNvSpPr/>
      </dsp:nvSpPr>
      <dsp:spPr>
        <a:xfrm>
          <a:off x="1032" y="936587"/>
          <a:ext cx="4166463" cy="851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Activa sin sentenciados ubicados</a:t>
          </a:r>
          <a:endParaRPr lang="es-PE" sz="2400" kern="1200" dirty="0"/>
        </a:p>
      </dsp:txBody>
      <dsp:txXfrm>
        <a:off x="42596" y="978151"/>
        <a:ext cx="4083335" cy="768315"/>
      </dsp:txXfrm>
    </dsp:sp>
    <dsp:sp modelId="{71AA2C1F-DB2E-47F0-9773-2D99C25C16EA}">
      <dsp:nvSpPr>
        <dsp:cNvPr id="0" name=""/>
        <dsp:cNvSpPr/>
      </dsp:nvSpPr>
      <dsp:spPr>
        <a:xfrm>
          <a:off x="4198065" y="1873174"/>
          <a:ext cx="2872512" cy="8514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198CF-3731-406C-9E06-B1F72FC90E60}">
      <dsp:nvSpPr>
        <dsp:cNvPr id="0" name=""/>
        <dsp:cNvSpPr/>
      </dsp:nvSpPr>
      <dsp:spPr>
        <a:xfrm>
          <a:off x="3622" y="1873174"/>
          <a:ext cx="4194442" cy="851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Inactiva</a:t>
          </a:r>
          <a:endParaRPr lang="es-PE" sz="2400" kern="1200" dirty="0"/>
        </a:p>
      </dsp:txBody>
      <dsp:txXfrm>
        <a:off x="45186" y="1914738"/>
        <a:ext cx="4111314" cy="768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0B032-4FC5-443B-B858-DB4B3088BEE9}" type="datetime1">
              <a:rPr lang="es-ES" smtClean="0"/>
              <a:t>19/08/2025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BB1E8-FFB4-4CE9-8FFB-DCF486277706}" type="datetime1">
              <a:rPr lang="es-ES" smtClean="0"/>
              <a:pPr/>
              <a:t>19/08/2025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45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42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D41DB-F929-C10D-C5DE-25A3989E9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D5E5094-00BC-D187-C713-E128B2003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E6244D-1BCC-4B14-FFCA-26D31C5DF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A566F1-ED64-F7D6-C2DA-AA886D406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03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9550E-C390-72C5-577F-3FD6CA839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9F3949A-FF16-59A6-6832-E974EF5E9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37C4FF4-5F27-10EF-4DE7-8A0429E1B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01E52D-0E7C-7210-1359-CE1D80E27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210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CA37C-2DBF-E61B-1561-F49BEEF2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29D7400-BB85-E624-D602-5BD13EC902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A981AB9-F5D6-CE40-386A-2C9BBCDF8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7BF4B-8429-531E-2827-C16FB02D1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65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ECC89-222D-E793-BCCF-7E98DB676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BF47D40-BFED-B990-DE1E-6A3B7CC79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F0D8575-B2C1-C77D-6FEC-ED5C34B00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5A4009-6625-AB16-74BD-030580A7B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23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849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6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9" name="Marcador de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fech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42" name="Marcador de pie de página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3" name="Marcador de número de diapositiva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fech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8" name="Marcador de pie de página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editar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imagen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posición de imagen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4" name="Marcador de fech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5" name="Marcador de pie de página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6" name="Marcador de número de diapositiva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Marcador de fech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2" name="Marcador de pie de página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3" name="Marcador de número de diapositiva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uatro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fech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2" name="Marcador de pie de página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3" name="Marcador de número de diapositiva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r texto con borde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fech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9" name="Marcador de pie de página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tro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1" name="Marcador de posición de imagen en línea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2" name="Marcador de posición de imagen en línea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3" name="Marcador de posición de imagen en línea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4" name="Marcador de posición de imagen en línea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5" name="Marcador de fech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6" name="Marcador de pie de página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7" name="Marcador de número de diapositiva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cuatro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1" name="Marcador de posición de imagen en línea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2" name="Marcador de posición de imagen en línea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3" name="Marcador de posición de imagen en línea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24" name="Marcador de posición de imagen en línea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s-ES" noProof="0"/>
              <a:t>Haga clic en el icono para agregar una imagen en línea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fech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31" name="Marcador de pie de página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32" name="Marcador de número de diapositiva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0666" y="2235200"/>
            <a:ext cx="4610100" cy="2387600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Base de Datos de Unidades Beneficiarias </a:t>
            </a:r>
          </a:p>
        </p:txBody>
      </p:sp>
      <p:pic>
        <p:nvPicPr>
          <p:cNvPr id="4" name="Gráfico 11">
            <a:extLst>
              <a:ext uri="{FF2B5EF4-FFF2-40B4-BE49-F238E27FC236}">
                <a16:creationId xmlns:a16="http://schemas.microsoft.com/office/drawing/2014/main" id="{BAB1B751-5017-598F-4684-7F458F84E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594" y="2387726"/>
            <a:ext cx="2874966" cy="830913"/>
          </a:xfrm>
          <a:prstGeom prst="rect">
            <a:avLst/>
          </a:prstGeom>
          <a:effectLst/>
        </p:spPr>
      </p:pic>
      <p:pic>
        <p:nvPicPr>
          <p:cNvPr id="8" name="Imagen 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9E51A06-34D8-D1A4-E5BC-D1E57BCE90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45" r="24011"/>
          <a:stretch/>
        </p:blipFill>
        <p:spPr>
          <a:xfrm>
            <a:off x="1" y="2953303"/>
            <a:ext cx="3678382" cy="3904697"/>
          </a:xfrm>
          <a:prstGeom prst="rect">
            <a:avLst/>
          </a:prstGeom>
        </p:spPr>
      </p:pic>
      <p:pic>
        <p:nvPicPr>
          <p:cNvPr id="10" name="Imagen 9" descr="Pantalla de un computador&#10;&#10;Descripción generada automáticamente con confianza media">
            <a:extLst>
              <a:ext uri="{FF2B5EF4-FFF2-40B4-BE49-F238E27FC236}">
                <a16:creationId xmlns:a16="http://schemas.microsoft.com/office/drawing/2014/main" id="{BDCB14AF-979B-25D3-0D2C-F02E862C5C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590" r="13285"/>
          <a:stretch/>
        </p:blipFill>
        <p:spPr>
          <a:xfrm>
            <a:off x="8696325" y="3562350"/>
            <a:ext cx="3405505" cy="32956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B44115D-9553-856E-6460-12F97C8CBB2A}"/>
              </a:ext>
            </a:extLst>
          </p:cNvPr>
          <p:cNvSpPr/>
          <p:nvPr/>
        </p:nvSpPr>
        <p:spPr>
          <a:xfrm>
            <a:off x="2833575" y="1669623"/>
            <a:ext cx="5164282" cy="718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E133C4-34E2-4DAA-6F14-1A20AE71815B}"/>
              </a:ext>
            </a:extLst>
          </p:cNvPr>
          <p:cNvSpPr txBox="1"/>
          <p:nvPr/>
        </p:nvSpPr>
        <p:spPr>
          <a:xfrm>
            <a:off x="3110666" y="1556729"/>
            <a:ext cx="3465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</a:rPr>
              <a:t>Registro en</a:t>
            </a:r>
            <a:endParaRPr lang="es-PE" sz="48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DA4DEB-7A25-DCA4-C6B3-BB54D04B2F75}"/>
              </a:ext>
            </a:extLst>
          </p:cNvPr>
          <p:cNvSpPr txBox="1"/>
          <p:nvPr/>
        </p:nvSpPr>
        <p:spPr>
          <a:xfrm>
            <a:off x="3512321" y="621820"/>
            <a:ext cx="314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Segunda capacitación 2025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D9DC51-8A17-17D5-BF1B-19AE97D85E77}"/>
              </a:ext>
            </a:extLst>
          </p:cNvPr>
          <p:cNvSpPr txBox="1"/>
          <p:nvPr/>
        </p:nvSpPr>
        <p:spPr>
          <a:xfrm>
            <a:off x="3597780" y="5375305"/>
            <a:ext cx="34952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Lic. Edwin Joel Ticlla Colunche</a:t>
            </a:r>
          </a:p>
          <a:p>
            <a:r>
              <a:rPr lang="es-MX" sz="1400" i="1" dirty="0"/>
              <a:t>Responsable de Registro y Seguimiento de Unidades Beneficiarias</a:t>
            </a:r>
            <a:endParaRPr lang="es-PE" sz="1400" i="1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F28B8673-B49E-C30D-F311-8FAF57DB2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81661"/>
              </p:ext>
            </p:extLst>
          </p:nvPr>
        </p:nvGraphicFramePr>
        <p:xfrm>
          <a:off x="204249" y="68580"/>
          <a:ext cx="2974787" cy="6446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4746">
                  <a:extLst>
                    <a:ext uri="{9D8B030D-6E8A-4147-A177-3AD203B41FA5}">
                      <a16:colId xmlns:a16="http://schemas.microsoft.com/office/drawing/2014/main" val="704248815"/>
                    </a:ext>
                  </a:extLst>
                </a:gridCol>
                <a:gridCol w="2160041">
                  <a:extLst>
                    <a:ext uri="{9D8B030D-6E8A-4147-A177-3AD203B41FA5}">
                      <a16:colId xmlns:a16="http://schemas.microsoft.com/office/drawing/2014/main" val="2461153470"/>
                    </a:ext>
                  </a:extLst>
                </a:gridCol>
              </a:tblGrid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NORTE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8156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CAJAMARCA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427282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CHOTA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99422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JAEN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1896042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LAMBAYEQUE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5599273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PIURA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294762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SULLANA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65089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TRUJILLO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59043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TUMBES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304005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LIMA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3298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CALLAO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966434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CAÑETE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7450098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CARAZ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128340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CHIMBOTE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534952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CHINCHA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200087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HUACHO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528978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ICA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220285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LIMA NORTE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11109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SURQUILLO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46287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7934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TACNA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259223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YANAHUARA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98608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MOQUEGUA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373931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1204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AYACUCHO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221540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CHANCHAMAYO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563303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HUANCAVELICA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8687768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HUANCAYO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1576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LA OROYA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5777142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TARMA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3267258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HUÁNUCO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42488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CERRO DE PASCO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203401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HUANUCO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790584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PUCALLPA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27885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CUSCO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3942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ABANCAY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9429014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ANDAHUAYLAS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679410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CUSCO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190756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PUERTO MALDONADO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46101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MARTIN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6633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BAGUA GRANDE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917455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CHACHAPOYAS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540496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IQUITOS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8500002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MOYOBAMBA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423216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TARAPOTO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3355804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PUNO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7826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PUNO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058627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06DFCB60-7FCF-0328-0640-337A9AA911A2}"/>
              </a:ext>
            </a:extLst>
          </p:cNvPr>
          <p:cNvSpPr txBox="1"/>
          <p:nvPr/>
        </p:nvSpPr>
        <p:spPr>
          <a:xfrm>
            <a:off x="4896740" y="367469"/>
            <a:ext cx="434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/>
              <a:t>EJEMPLOS</a:t>
            </a:r>
            <a:endParaRPr lang="es-PE" sz="36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167AEC8-BAA9-2043-AEEA-F807AF932685}"/>
              </a:ext>
            </a:extLst>
          </p:cNvPr>
          <p:cNvSpPr txBox="1"/>
          <p:nvPr/>
        </p:nvSpPr>
        <p:spPr>
          <a:xfrm>
            <a:off x="3708875" y="1375873"/>
            <a:ext cx="75801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Establecimiento de Medio Libre Sullana tiene 88 unidades beneficiarias, indica cuál seria el código de la primera unidad beneficiaria, la ultima unidad beneficiaria y de la siguiente Unidad Beneficiaria.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Primera Unidad Beneficiaria    :106001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Ultima Unidad Beneficiaria      :106088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Siguiente Unidad Beneficiaria :106089</a:t>
            </a:r>
            <a:endParaRPr lang="es-PE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3758EC1-FDEE-C239-362A-458CA4B6C077}"/>
              </a:ext>
            </a:extLst>
          </p:cNvPr>
          <p:cNvSpPr txBox="1"/>
          <p:nvPr/>
        </p:nvSpPr>
        <p:spPr>
          <a:xfrm>
            <a:off x="3708874" y="3579813"/>
            <a:ext cx="758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Indica el código de la primera Unidad beneficiaria del Establecimiento de Medio Libre Cusco.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Primera Unidad Beneficiaria    : 603001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A0263A7-DE88-77AC-998C-F90A7A7E03B9}"/>
              </a:ext>
            </a:extLst>
          </p:cNvPr>
          <p:cNvSpPr txBox="1"/>
          <p:nvPr/>
        </p:nvSpPr>
        <p:spPr>
          <a:xfrm>
            <a:off x="3651902" y="4928625"/>
            <a:ext cx="7580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Indica el código de la primera Unidad beneficiaria del Establecimiento de Medio Libre Cerro de Pasco.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Primera Unidad </a:t>
            </a:r>
            <a:r>
              <a:rPr lang="es-MX"/>
              <a:t>Beneficiaria    : 501001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05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13" y="1639629"/>
            <a:ext cx="9578685" cy="736347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chemeClr val="tx1"/>
                </a:solidFill>
              </a:rPr>
              <a:t>NOMBRE DE LA UU.BB.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11</a:t>
            </a:fld>
            <a:endParaRPr lang="es-ES"/>
          </a:p>
        </p:txBody>
      </p:sp>
      <p:pic>
        <p:nvPicPr>
          <p:cNvPr id="6" name="Gráfico 11">
            <a:extLst>
              <a:ext uri="{FF2B5EF4-FFF2-40B4-BE49-F238E27FC236}">
                <a16:creationId xmlns:a16="http://schemas.microsoft.com/office/drawing/2014/main" id="{4868DF1E-172E-9E41-3711-309F42926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974" y="154606"/>
            <a:ext cx="2874966" cy="830913"/>
          </a:xfrm>
          <a:prstGeom prst="rect">
            <a:avLst/>
          </a:prstGeom>
          <a:effectLst/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6E7A348-1D12-1A6D-CFEC-C7D07399E168}"/>
              </a:ext>
            </a:extLst>
          </p:cNvPr>
          <p:cNvSpPr txBox="1"/>
          <p:nvPr/>
        </p:nvSpPr>
        <p:spPr>
          <a:xfrm>
            <a:off x="838199" y="3377096"/>
            <a:ext cx="67202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HOSPITAL </a:t>
            </a:r>
            <a:r>
              <a:rPr lang="es-PE" dirty="0">
                <a:solidFill>
                  <a:srgbClr val="C00000"/>
                </a:solidFill>
              </a:rPr>
              <a:t>CARLOS SHOWING FERRARI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MUNICIPALIDAD CENTRO POBLADO </a:t>
            </a:r>
            <a:r>
              <a:rPr lang="es-PE" dirty="0">
                <a:solidFill>
                  <a:srgbClr val="C00000"/>
                </a:solidFill>
              </a:rPr>
              <a:t>PARAISO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MUNICIPALIDAD DISTRITAL </a:t>
            </a:r>
            <a:r>
              <a:rPr lang="es-PE" dirty="0">
                <a:solidFill>
                  <a:srgbClr val="C00000"/>
                </a:solidFill>
              </a:rPr>
              <a:t>DE BELLAVISTA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 E </a:t>
            </a:r>
            <a:r>
              <a:rPr lang="pt-BR" dirty="0"/>
              <a:t>894 BARRIOS ALTOS NARANJOS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I E </a:t>
            </a:r>
            <a:r>
              <a:rPr lang="es-PE" dirty="0"/>
              <a:t>LAS PALMERAS ZARUMILLA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909423-976A-056F-8708-A1A0E5809630}"/>
              </a:ext>
            </a:extLst>
          </p:cNvPr>
          <p:cNvSpPr txBox="1"/>
          <p:nvPr/>
        </p:nvSpPr>
        <p:spPr>
          <a:xfrm>
            <a:off x="346046" y="2414871"/>
            <a:ext cx="11499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denominación de la institución incluye la descripción del tipo de institución y el nombre propio. Para fines prácticos de la denominación, </a:t>
            </a:r>
            <a:r>
              <a:rPr lang="es-MX" i="1" dirty="0"/>
              <a:t>se deberá hacer lo más corta y completa posible, evitando referencias innecesarias</a:t>
            </a:r>
            <a:r>
              <a:rPr lang="es-MX" dirty="0"/>
              <a:t>, por ejemplo:</a:t>
            </a:r>
          </a:p>
          <a:p>
            <a:endParaRPr lang="es-MX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DA76D9E-59FE-3E7D-BFF4-E6502EE2CDA2}"/>
              </a:ext>
            </a:extLst>
          </p:cNvPr>
          <p:cNvSpPr/>
          <p:nvPr/>
        </p:nvSpPr>
        <p:spPr>
          <a:xfrm>
            <a:off x="8153400" y="3142623"/>
            <a:ext cx="3692554" cy="20757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En el caso de las </a:t>
            </a:r>
            <a:r>
              <a:rPr lang="es-MX" b="1" dirty="0">
                <a:solidFill>
                  <a:schemeClr val="tx1"/>
                </a:solidFill>
              </a:rPr>
              <a:t>Instituciones Educativas</a:t>
            </a:r>
            <a:r>
              <a:rPr lang="es-MX" dirty="0">
                <a:solidFill>
                  <a:schemeClr val="tx1"/>
                </a:solidFill>
              </a:rPr>
              <a:t> se deberá considerar “</a:t>
            </a:r>
            <a:r>
              <a:rPr lang="es-MX" b="1" dirty="0">
                <a:solidFill>
                  <a:schemeClr val="tx1"/>
                </a:solidFill>
              </a:rPr>
              <a:t>I E</a:t>
            </a:r>
            <a:r>
              <a:rPr lang="es-MX" dirty="0">
                <a:solidFill>
                  <a:schemeClr val="tx1"/>
                </a:solidFill>
              </a:rPr>
              <a:t>” ya no se considerará el siguiente símbolo de numeración </a:t>
            </a:r>
            <a:r>
              <a:rPr lang="pt-BR" b="1" dirty="0">
                <a:solidFill>
                  <a:schemeClr val="tx1"/>
                </a:solidFill>
              </a:rPr>
              <a:t>N°</a:t>
            </a:r>
            <a:r>
              <a:rPr lang="es-MX" dirty="0">
                <a:solidFill>
                  <a:schemeClr val="tx1"/>
                </a:solidFill>
              </a:rPr>
              <a:t>, se colocará el número directamente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FD737D-702E-3B8A-16D9-4908C5EA1C7F}"/>
              </a:ext>
            </a:extLst>
          </p:cNvPr>
          <p:cNvSpPr txBox="1"/>
          <p:nvPr/>
        </p:nvSpPr>
        <p:spPr>
          <a:xfrm>
            <a:off x="8032172" y="5335535"/>
            <a:ext cx="4008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dirty="0"/>
              <a:t>HOSPITAL </a:t>
            </a:r>
            <a:r>
              <a:rPr lang="es-PE" sz="1200" strike="sngStrike" dirty="0"/>
              <a:t>MATERNO INFANTIL </a:t>
            </a:r>
            <a:r>
              <a:rPr lang="es-PE" sz="1200" dirty="0"/>
              <a:t>CARLOS SHOWING FERRARI</a:t>
            </a:r>
          </a:p>
          <a:p>
            <a:r>
              <a:rPr lang="es-MX" sz="1200" dirty="0"/>
              <a:t>I E </a:t>
            </a:r>
            <a:r>
              <a:rPr lang="es-MX" sz="1200" strike="sngStrike" dirty="0"/>
              <a:t>INICIAL </a:t>
            </a:r>
            <a:r>
              <a:rPr lang="es-MX" sz="1200" dirty="0"/>
              <a:t>LAS PALMERAS ZARUMILLA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/>
          <a:lstStyle/>
          <a:p>
            <a:pPr rtl="0"/>
            <a:r>
              <a:rPr lang="es-ES" dirty="0"/>
              <a:t>DIRECCIÓN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DD0BA-3C86-C329-EB7E-9229CBAF9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72" y="589851"/>
            <a:ext cx="2004969" cy="200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CED8574-0DF5-F21A-9451-E53A6A394F6B}"/>
              </a:ext>
            </a:extLst>
          </p:cNvPr>
          <p:cNvSpPr/>
          <p:nvPr/>
        </p:nvSpPr>
        <p:spPr>
          <a:xfrm>
            <a:off x="5205412" y="1681162"/>
            <a:ext cx="178117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6905AE9-6A4D-5FE4-70F1-E8795A129C2C}"/>
              </a:ext>
            </a:extLst>
          </p:cNvPr>
          <p:cNvSpPr/>
          <p:nvPr/>
        </p:nvSpPr>
        <p:spPr>
          <a:xfrm>
            <a:off x="6089650" y="2085930"/>
            <a:ext cx="178117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01B7648-FF50-2FC9-1D5C-F2BD490428DE}"/>
              </a:ext>
            </a:extLst>
          </p:cNvPr>
          <p:cNvSpPr/>
          <p:nvPr/>
        </p:nvSpPr>
        <p:spPr>
          <a:xfrm>
            <a:off x="6980237" y="2555081"/>
            <a:ext cx="178117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684953-4B4B-296B-D319-17FD999ADC5A}"/>
              </a:ext>
            </a:extLst>
          </p:cNvPr>
          <p:cNvSpPr txBox="1"/>
          <p:nvPr/>
        </p:nvSpPr>
        <p:spPr>
          <a:xfrm>
            <a:off x="7164992" y="1518046"/>
            <a:ext cx="3503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Departamento</a:t>
            </a:r>
            <a:endParaRPr lang="es-PE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4E21B-C913-FC71-D925-7AB13FDC1CB2}"/>
              </a:ext>
            </a:extLst>
          </p:cNvPr>
          <p:cNvSpPr txBox="1"/>
          <p:nvPr/>
        </p:nvSpPr>
        <p:spPr>
          <a:xfrm>
            <a:off x="7870824" y="2017379"/>
            <a:ext cx="26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Provincia</a:t>
            </a:r>
            <a:endParaRPr lang="es-PE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AC0865-34DF-DBEF-3747-550FD9441C8A}"/>
              </a:ext>
            </a:extLst>
          </p:cNvPr>
          <p:cNvSpPr txBox="1"/>
          <p:nvPr/>
        </p:nvSpPr>
        <p:spPr>
          <a:xfrm>
            <a:off x="8729720" y="2475999"/>
            <a:ext cx="301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Distrito</a:t>
            </a:r>
            <a:endParaRPr lang="es-PE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CCD3EF-136E-1136-BFA6-3D3BD98E2D4F}"/>
              </a:ext>
            </a:extLst>
          </p:cNvPr>
          <p:cNvSpPr txBox="1"/>
          <p:nvPr/>
        </p:nvSpPr>
        <p:spPr>
          <a:xfrm>
            <a:off x="831850" y="2827244"/>
            <a:ext cx="424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Ubicación de la Unidad Beneficiaria</a:t>
            </a:r>
            <a:endParaRPr lang="es-PE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7BB7C6-CD34-4A3A-E480-808D918CF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56" y="1553419"/>
            <a:ext cx="463960" cy="4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8B5BF-B7F4-9DEB-6FB2-0E4EF689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8E78A-E7C8-9A74-2638-46BFCB49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057" y="196171"/>
            <a:ext cx="9578685" cy="736347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chemeClr val="tx1"/>
                </a:solidFill>
              </a:rPr>
              <a:t>TIPO     | DESAGREGADO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Gráfico 11">
            <a:extLst>
              <a:ext uri="{FF2B5EF4-FFF2-40B4-BE49-F238E27FC236}">
                <a16:creationId xmlns:a16="http://schemas.microsoft.com/office/drawing/2014/main" id="{3BA1D264-35A8-4FFA-0387-D870B62FA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142" y="253080"/>
            <a:ext cx="1948819" cy="563241"/>
          </a:xfrm>
          <a:prstGeom prst="rect">
            <a:avLst/>
          </a:prstGeom>
          <a:effectLst/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6323AA3-67BE-E681-E34E-1D33E195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4" y="1394921"/>
            <a:ext cx="6396528" cy="51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3C487C4-28D7-B62E-99E3-7261D6AD3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26" y="1729344"/>
            <a:ext cx="2298819" cy="229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FC7ABAB-E6D5-0745-41F9-2FAE4AB847EA}"/>
              </a:ext>
            </a:extLst>
          </p:cNvPr>
          <p:cNvSpPr txBox="1"/>
          <p:nvPr/>
        </p:nvSpPr>
        <p:spPr>
          <a:xfrm>
            <a:off x="7622027" y="4098501"/>
            <a:ext cx="4337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Arial Black" panose="020B0A04020102020204" pitchFamily="34" charset="0"/>
              </a:rPr>
              <a:t>OTRO TIPO DE UNIDADES BENEFICIARIAS</a:t>
            </a:r>
            <a:endParaRPr lang="es-PE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8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2CE43-7CF4-6B09-5D72-4DE5708C3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51E34-E111-5F66-8D43-67D85FA5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057" y="196171"/>
            <a:ext cx="9578685" cy="736347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chemeClr val="tx1"/>
                </a:solidFill>
              </a:rPr>
              <a:t>TIPO     | DESAGREGADO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Gráfico 11">
            <a:extLst>
              <a:ext uri="{FF2B5EF4-FFF2-40B4-BE49-F238E27FC236}">
                <a16:creationId xmlns:a16="http://schemas.microsoft.com/office/drawing/2014/main" id="{C4467AE6-68F4-4797-8662-D5A7D5868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142" y="253080"/>
            <a:ext cx="1948819" cy="563241"/>
          </a:xfrm>
          <a:prstGeom prst="rect">
            <a:avLst/>
          </a:prstGeom>
          <a:effectLst/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F1408FD-27CF-11F8-5F77-D8BE76EAA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20" y="1384546"/>
            <a:ext cx="2298819" cy="229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7504CF-EE47-2FCF-6C83-B6ABB3AC87D3}"/>
              </a:ext>
            </a:extLst>
          </p:cNvPr>
          <p:cNvSpPr txBox="1"/>
          <p:nvPr/>
        </p:nvSpPr>
        <p:spPr>
          <a:xfrm>
            <a:off x="1036588" y="3799562"/>
            <a:ext cx="4337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  <a:latin typeface="Arial Black" panose="020B0A04020102020204" pitchFamily="34" charset="0"/>
              </a:rPr>
              <a:t>OTRO TIPO DE UNIDADES BENEFICIARIAS</a:t>
            </a:r>
            <a:endParaRPr lang="es-PE" sz="1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ADB8E8A-F5D9-8DBB-177D-E78B39C9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20" y="4107339"/>
            <a:ext cx="38576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347719-CE0F-A758-F287-E262EE07FE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4124" y="1384546"/>
            <a:ext cx="4153899" cy="37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3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50FD77C8-27D2-8AA8-2DAD-D811F034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6" y="294301"/>
            <a:ext cx="712952" cy="7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0CB46C9-5032-ED0D-C543-272BD92C1F71}"/>
              </a:ext>
            </a:extLst>
          </p:cNvPr>
          <p:cNvSpPr txBox="1"/>
          <p:nvPr/>
        </p:nvSpPr>
        <p:spPr>
          <a:xfrm>
            <a:off x="1036588" y="516623"/>
            <a:ext cx="827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OTRO TIPO DE UNIDADES BENEFICIARIAS</a:t>
            </a:r>
            <a:endParaRPr lang="es-PE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CBF836F-5964-1F17-3C58-9A62A680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6" y="1317952"/>
            <a:ext cx="8023605" cy="412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44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2E2E6-0062-72A6-2A19-0C2C8E1E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3C0CE-EA94-5D5C-2004-91708355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057" y="196171"/>
            <a:ext cx="9578685" cy="736347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chemeClr val="tx1"/>
                </a:solidFill>
              </a:rPr>
              <a:t>DÍAS Y HORARIOS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Gráfico 11">
            <a:extLst>
              <a:ext uri="{FF2B5EF4-FFF2-40B4-BE49-F238E27FC236}">
                <a16:creationId xmlns:a16="http://schemas.microsoft.com/office/drawing/2014/main" id="{743503E4-6DA9-4645-A423-06042C26D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142" y="253080"/>
            <a:ext cx="1948819" cy="563241"/>
          </a:xfrm>
          <a:prstGeom prst="rect">
            <a:avLst/>
          </a:prstGeom>
          <a:effectLst/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F5EFF02-4816-8E96-3BBE-EE26D9D16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3" b="51527"/>
          <a:stretch/>
        </p:blipFill>
        <p:spPr bwMode="auto">
          <a:xfrm>
            <a:off x="1434047" y="1640792"/>
            <a:ext cx="8495977" cy="113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1EE995B-3B8C-DBDB-2367-B2F9482642DD}"/>
              </a:ext>
            </a:extLst>
          </p:cNvPr>
          <p:cNvSpPr txBox="1"/>
          <p:nvPr/>
        </p:nvSpPr>
        <p:spPr>
          <a:xfrm>
            <a:off x="2127903" y="3429000"/>
            <a:ext cx="7187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Considerar si es de lunes a viernes o semana completa, precisar si es jornada completa o medios turnos. Existe UUBB que tienen varias sedes, en ese caso indicar de manera más general en horario.</a:t>
            </a:r>
          </a:p>
          <a:p>
            <a:endParaRPr lang="es-MX" dirty="0"/>
          </a:p>
          <a:p>
            <a:r>
              <a:rPr lang="es-MX" i="1" dirty="0"/>
              <a:t>Recuerde que al final puede agregar otras columnas para agregar información mas detallada para manejo interno pero que no se registra en la BD de Unidades Beneficiarias</a:t>
            </a:r>
            <a:endParaRPr lang="es-PE" i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5930871-590D-7271-BD11-F01F469A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36" y="4602622"/>
            <a:ext cx="777667" cy="77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24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ECB67-DE77-1765-7CB1-A2B4779A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6CBFA-AB1B-6145-B970-004A6039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057" y="196171"/>
            <a:ext cx="9578685" cy="736347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chemeClr val="tx1"/>
                </a:solidFill>
              </a:rPr>
              <a:t>RESOLUCIÓN DIRECTORAL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Gráfico 11">
            <a:extLst>
              <a:ext uri="{FF2B5EF4-FFF2-40B4-BE49-F238E27FC236}">
                <a16:creationId xmlns:a16="http://schemas.microsoft.com/office/drawing/2014/main" id="{2139E72B-8A85-E7C8-17F1-FA06BCC8E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142" y="253080"/>
            <a:ext cx="1948819" cy="563241"/>
          </a:xfrm>
          <a:prstGeom prst="rect">
            <a:avLst/>
          </a:prstGeom>
          <a:effectLst/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92B18F9-8E2E-93D4-D13D-0A7EACC8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0" y="1430768"/>
            <a:ext cx="1596941" cy="15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A25E1E6-BF51-B2DF-A02B-CCEE96DC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64" y="1368402"/>
            <a:ext cx="6611084" cy="20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58C4EB5-2551-F49F-543C-18E14568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867" y="1111113"/>
            <a:ext cx="1051133" cy="105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FFFC46E-B323-C2EB-EEB2-73BABF6AB102}"/>
              </a:ext>
            </a:extLst>
          </p:cNvPr>
          <p:cNvSpPr txBox="1"/>
          <p:nvPr/>
        </p:nvSpPr>
        <p:spPr>
          <a:xfrm>
            <a:off x="9138595" y="1677795"/>
            <a:ext cx="28746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Si es una nueva Unidad Beneficiaria en proceso de reconocimiento mediante Resolución Directoral, ya se puede ingresar en la base de datos y dejar los campos vacíos de RD y FECHA de RD, nos permite hacer seguimiento de las UUBB pendientes de formalizar.</a:t>
            </a:r>
            <a:endParaRPr lang="es-PE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471603-434B-CCEA-95AB-20B3B660D317}"/>
              </a:ext>
            </a:extLst>
          </p:cNvPr>
          <p:cNvSpPr txBox="1"/>
          <p:nvPr/>
        </p:nvSpPr>
        <p:spPr>
          <a:xfrm>
            <a:off x="178716" y="4194371"/>
            <a:ext cx="11834568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s-MX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UUBB CON AUTORIDAD </a:t>
            </a:r>
            <a:r>
              <a:rPr lang="es-MX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DELEGADA  </a:t>
            </a:r>
            <a:endParaRPr lang="es-MX" sz="1400" b="1" dirty="0">
              <a:effectLst/>
            </a:endParaRPr>
          </a:p>
          <a:p>
            <a:pPr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Indica si la UUBB tiene una función adicional como autoridad delegada, lo que significa que, además de recibir sentenciados, también realiza tareas de </a:t>
            </a:r>
            <a:r>
              <a:rPr lang="es-MX" sz="1400" b="0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supervisión y notificación a los sentenciados en zonas alejadas del EML</a:t>
            </a:r>
            <a:r>
              <a:rPr lang="es-MX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Esto aplica especialmente a entidades como municipalidades o comisarías que, mediante un convenio, asumen responsabilidades extras para garantizar el cumplimiento de las sentencias en áreas remotas. Escribe "Sí" si la UUBB es una entidad delegada o "No" si no lo es.</a:t>
            </a:r>
            <a:endParaRPr lang="es-MX" sz="1400" b="0" dirty="0">
              <a:effectLst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45949BE-263B-9672-ADE9-41ED8A2E8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087" y="5489598"/>
            <a:ext cx="6482922" cy="9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9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61A5CA-A77F-A1E4-66C3-ACA11E2C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C8469D-80B9-488D-42A4-EA869BBF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18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4FC98A-4AD2-D209-5F6A-8E92F96729D3}"/>
              </a:ext>
            </a:extLst>
          </p:cNvPr>
          <p:cNvSpPr txBox="1"/>
          <p:nvPr/>
        </p:nvSpPr>
        <p:spPr>
          <a:xfrm>
            <a:off x="4990744" y="487110"/>
            <a:ext cx="6363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SITUACIONES</a:t>
            </a:r>
            <a:endParaRPr lang="es-PE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C692C2F-5A7A-1A72-558F-6F158D6EB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0" y="487110"/>
            <a:ext cx="3084872" cy="30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4515CB-D862-153A-376E-93B2CF00BC96}"/>
              </a:ext>
            </a:extLst>
          </p:cNvPr>
          <p:cNvSpPr txBox="1"/>
          <p:nvPr/>
        </p:nvSpPr>
        <p:spPr>
          <a:xfrm>
            <a:off x="4501420" y="1916453"/>
            <a:ext cx="681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Mediante una resolución se reconocen a una institución con sucursales o varias dependencias, como es el caso de una UGEL, RIS, etc. </a:t>
            </a:r>
            <a:r>
              <a:rPr lang="es-MX" b="1" dirty="0"/>
              <a:t>Cada dependencia tendrá su propio código </a:t>
            </a:r>
            <a:r>
              <a:rPr lang="es-MX" dirty="0"/>
              <a:t>con la misma RD. </a:t>
            </a:r>
          </a:p>
          <a:p>
            <a:endParaRPr lang="es-PE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3683488-F8A4-B9CD-877D-E30B0CB22A32}"/>
              </a:ext>
            </a:extLst>
          </p:cNvPr>
          <p:cNvGrpSpPr/>
          <p:nvPr/>
        </p:nvGrpSpPr>
        <p:grpSpPr>
          <a:xfrm>
            <a:off x="4794191" y="3285503"/>
            <a:ext cx="1364478" cy="768335"/>
            <a:chOff x="4794191" y="3285503"/>
            <a:chExt cx="1364478" cy="768335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B7B4C619-E29B-5D70-249F-453C1EE30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91" y="3285503"/>
              <a:ext cx="393106" cy="393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961A255-D446-D0CA-C3A1-9F774D4C4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91" y="3660732"/>
              <a:ext cx="393106" cy="393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D8E5791-3DF4-41A4-E41D-E89721098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877" y="3285503"/>
              <a:ext cx="393106" cy="393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D6DCEB90-200A-0EE9-974A-55ACB9F84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877" y="3660732"/>
              <a:ext cx="393106" cy="393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37D4C308-837D-20CB-B05D-7855B9F17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563" y="3285503"/>
              <a:ext cx="393106" cy="393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F568530-C87D-296A-05BD-CE00CF8F9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563" y="3660732"/>
              <a:ext cx="393106" cy="393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5C1206B-560F-FA5D-4F33-10E116CB93A4}"/>
              </a:ext>
            </a:extLst>
          </p:cNvPr>
          <p:cNvGrpSpPr/>
          <p:nvPr/>
        </p:nvGrpSpPr>
        <p:grpSpPr>
          <a:xfrm>
            <a:off x="7456917" y="3279732"/>
            <a:ext cx="1736575" cy="814220"/>
            <a:chOff x="7456917" y="3279732"/>
            <a:chExt cx="1736575" cy="814220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8C068786-BCA0-4C92-17C3-7AEC66AD9D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6917" y="3291556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D70BE404-81A7-C8F7-5884-A5B17463A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6917" y="3712952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A7B02B3-A0D8-1F9A-A857-61D3E3A30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6935" y="3285785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AA77E3E9-1BFA-71C0-9B86-A140A7C4C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6935" y="3707181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5E2B15F5-4A5C-8774-DABC-515C6E141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474" y="3285503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4E7B1A52-BCFE-FFB1-EA0A-B7A05F277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474" y="3706899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F7D1F1A-9FB7-2687-1190-6AB84D5B5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2492" y="3279732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A3EF2A8E-272C-01EF-11F2-4563EC036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2492" y="3701128"/>
              <a:ext cx="3810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31BF3CC3-692D-FE70-2DAA-D1831E4B2C68}"/>
              </a:ext>
            </a:extLst>
          </p:cNvPr>
          <p:cNvSpPr/>
          <p:nvPr/>
        </p:nvSpPr>
        <p:spPr>
          <a:xfrm>
            <a:off x="4520725" y="3059394"/>
            <a:ext cx="1961617" cy="1200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A462565-14B0-A0C7-3E07-79CA1127FC8B}"/>
              </a:ext>
            </a:extLst>
          </p:cNvPr>
          <p:cNvSpPr/>
          <p:nvPr/>
        </p:nvSpPr>
        <p:spPr>
          <a:xfrm>
            <a:off x="7256727" y="3078444"/>
            <a:ext cx="2118009" cy="1200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9B718BFE-56F4-F1EC-1D0E-C9E7DC53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00" y="4321683"/>
            <a:ext cx="626537" cy="6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6A147E97-2059-3710-6427-DF7F57369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937" y="4319169"/>
            <a:ext cx="626537" cy="6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DB2E827B-1F34-C765-8984-EFDFEAA5B285}"/>
              </a:ext>
            </a:extLst>
          </p:cNvPr>
          <p:cNvSpPr txBox="1"/>
          <p:nvPr/>
        </p:nvSpPr>
        <p:spPr>
          <a:xfrm>
            <a:off x="4363263" y="5207502"/>
            <a:ext cx="6819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la lista de dependencias es extensa o está sujeto a la ubicación de nuevos sentenciados, </a:t>
            </a:r>
            <a:r>
              <a:rPr lang="es-MX" b="1" dirty="0"/>
              <a:t>se agregará las nuevas instituciones de manera progresiva a la Base de Datos de Unidades Beneficiarias </a:t>
            </a:r>
            <a:r>
              <a:rPr lang="es-MX" dirty="0"/>
              <a:t>conforme se ubican a los nuevos sentenciados.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091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D7957-2387-DAF4-F18B-C859AC05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EBDA3-418F-C8EF-CA61-E96D5E91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19</a:t>
            </a:fld>
            <a:endParaRPr lang="es-ES" noProof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083CD88-FDA7-F7CA-AB1F-C2079B9FCA4D}"/>
              </a:ext>
            </a:extLst>
          </p:cNvPr>
          <p:cNvSpPr/>
          <p:nvPr/>
        </p:nvSpPr>
        <p:spPr>
          <a:xfrm>
            <a:off x="5723792" y="2303585"/>
            <a:ext cx="1301261" cy="298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0549565-CD50-0895-C6F1-F1748D4F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1" y="1956289"/>
            <a:ext cx="4895850" cy="85725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6C904BD-72AD-2A9B-CEEA-8E2349681D73}"/>
              </a:ext>
            </a:extLst>
          </p:cNvPr>
          <p:cNvSpPr txBox="1"/>
          <p:nvPr/>
        </p:nvSpPr>
        <p:spPr>
          <a:xfrm>
            <a:off x="7227277" y="2268388"/>
            <a:ext cx="3191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PUESTO DE SALUD  MOLLE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957C9DF-3340-E425-4C92-D9D8E354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18" y="2209802"/>
            <a:ext cx="392721" cy="39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2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8C5B5E-E7E3-ADDB-8019-AFF41FA158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2</a:t>
            </a:fld>
            <a:endParaRPr lang="es-ES" noProof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163151E-D68D-BC1C-362B-26F93CD3BCEE}"/>
              </a:ext>
            </a:extLst>
          </p:cNvPr>
          <p:cNvSpPr/>
          <p:nvPr/>
        </p:nvSpPr>
        <p:spPr>
          <a:xfrm>
            <a:off x="495300" y="542925"/>
            <a:ext cx="1781175" cy="3651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0">
                <a:solidFill>
                  <a:schemeClr val="bg1"/>
                </a:solidFill>
                <a:effectLst/>
                <a:latin typeface="YS Text"/>
              </a:rPr>
              <a:t>P-M2.04.03</a:t>
            </a:r>
            <a:endParaRPr lang="es-MX" b="1" i="0" dirty="0">
              <a:solidFill>
                <a:schemeClr val="bg1"/>
              </a:solidFill>
              <a:effectLst/>
              <a:latin typeface="YS Tex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01C0FA-7AF5-2994-84A3-DB5F1B107110}"/>
              </a:ext>
            </a:extLst>
          </p:cNvPr>
          <p:cNvSpPr txBox="1"/>
          <p:nvPr/>
        </p:nvSpPr>
        <p:spPr>
          <a:xfrm>
            <a:off x="361949" y="1007924"/>
            <a:ext cx="711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YS Text"/>
              </a:rPr>
              <a:t>"Inscripción, seguimiento y acompañamiento de Unidades Beneficiarias"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C0FA341-5F39-0770-FF17-4319E93DCE9A}"/>
              </a:ext>
            </a:extLst>
          </p:cNvPr>
          <p:cNvSpPr/>
          <p:nvPr/>
        </p:nvSpPr>
        <p:spPr>
          <a:xfrm>
            <a:off x="495300" y="1784380"/>
            <a:ext cx="1781175" cy="3651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0" dirty="0">
                <a:solidFill>
                  <a:schemeClr val="bg1"/>
                </a:solidFill>
                <a:effectLst/>
                <a:latin typeface="YS Text"/>
              </a:rPr>
              <a:t>OBJETIVO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5D25F0A-A107-0FCB-5CC2-9B03CAB8A6E8}"/>
              </a:ext>
            </a:extLst>
          </p:cNvPr>
          <p:cNvSpPr txBox="1"/>
          <p:nvPr/>
        </p:nvSpPr>
        <p:spPr>
          <a:xfrm>
            <a:off x="414336" y="2265739"/>
            <a:ext cx="701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Establecer las actividades de trabajo secuenciales para la inscripción, seguimiento y acompañamiento de unidades beneficiarias en los establecimientos de Medio Libre de acuerdo a la normatividad vigente.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0332151-2D24-C76F-3A28-71EE5393921C}"/>
              </a:ext>
            </a:extLst>
          </p:cNvPr>
          <p:cNvSpPr/>
          <p:nvPr/>
        </p:nvSpPr>
        <p:spPr>
          <a:xfrm>
            <a:off x="495299" y="3523878"/>
            <a:ext cx="4467225" cy="3651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b="1"/>
              <a:t>Base de Datos de Unidades Beneficiarias</a:t>
            </a:r>
            <a:endParaRPr lang="es-PE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85D6959-48A9-C8F7-4015-53965D13F499}"/>
              </a:ext>
            </a:extLst>
          </p:cNvPr>
          <p:cNvSpPr txBox="1"/>
          <p:nvPr/>
        </p:nvSpPr>
        <p:spPr>
          <a:xfrm>
            <a:off x="466723" y="4054475"/>
            <a:ext cx="72595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 un instrumento de gestión de información donde se registra los datos de la Unidades Beneficiarias con la finalidad de mantener un consolidado nacional y actualizado, además, sea una fuente de información para el equipo evaluador sobre la situación actual de la UUBB y de reportes estadísticos.</a:t>
            </a:r>
          </a:p>
        </p:txBody>
      </p:sp>
    </p:spTree>
    <p:extLst>
      <p:ext uri="{BB962C8B-B14F-4D97-AF65-F5344CB8AC3E}">
        <p14:creationId xmlns:p14="http://schemas.microsoft.com/office/powerpoint/2010/main" val="23769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725" y="583334"/>
            <a:ext cx="5684520" cy="13055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Evaluaciones EVALUACIÓN DEL DESEMPEÑO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4E4AC-866E-41A9-AD13-857054D9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20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8B7AC1-25BB-7F64-3D2A-EB19B798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6" y="1316037"/>
            <a:ext cx="3424869" cy="476704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8F718B-D293-E92D-FFB8-9AFA9434B093}"/>
              </a:ext>
            </a:extLst>
          </p:cNvPr>
          <p:cNvSpPr txBox="1"/>
          <p:nvPr/>
        </p:nvSpPr>
        <p:spPr>
          <a:xfrm>
            <a:off x="4267200" y="3168515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M</a:t>
            </a:r>
            <a:r>
              <a:rPr lang="es-MX" sz="2800" dirty="0"/>
              <a:t>ide el cumplimiento de sus funciones y responsabilidades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26552-D211-4D34-862F-65A44D0D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/>
          <a:lstStyle/>
          <a:p>
            <a:pPr rtl="0"/>
            <a:r>
              <a:rPr lang="es-ES" dirty="0"/>
              <a:t>Documentación necesaria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D206B-B172-4CB9-906E-86453176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968097"/>
            <a:ext cx="5684520" cy="44155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es-ES" sz="2800" dirty="0"/>
              <a:t>SITUACIÓN DE UNA UUBB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FF079C-3BCA-4686-AD7A-952F84BCE89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 rtlCol="0"/>
          <a:lstStyle/>
          <a:p>
            <a:pPr rtl="0"/>
            <a:r>
              <a:rPr lang="es-ES"/>
              <a:t>Inscripción de cobertura de seguros</a:t>
            </a:r>
          </a:p>
          <a:p>
            <a:pPr rtl="0"/>
            <a:r>
              <a:rPr lang="es-ES"/>
              <a:t>Selección de jubilación</a:t>
            </a:r>
          </a:p>
          <a:p>
            <a:pPr rtl="0"/>
            <a:r>
              <a:rPr lang="es-ES"/>
              <a:t>Aprendizaje del área de trabajo</a:t>
            </a:r>
          </a:p>
        </p:txBody>
      </p:sp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5F26D092-3C6C-4E03-9A13-3D2D961FE98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29/7/20XX</a:t>
            </a:r>
          </a:p>
        </p:txBody>
      </p:sp>
      <p:sp>
        <p:nvSpPr>
          <p:cNvPr id="33" name="Marcador de pie de página 32">
            <a:extLst>
              <a:ext uri="{FF2B5EF4-FFF2-40B4-BE49-F238E27FC236}">
                <a16:creationId xmlns:a16="http://schemas.microsoft.com/office/drawing/2014/main" id="{3B22FC8B-BB98-4F77-B312-6234F9CB335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Orientación de empleados</a:t>
            </a:r>
          </a:p>
        </p:txBody>
      </p:sp>
      <p:sp>
        <p:nvSpPr>
          <p:cNvPr id="34" name="Marcador de número de diapositiva 33">
            <a:extLst>
              <a:ext uri="{FF2B5EF4-FFF2-40B4-BE49-F238E27FC236}">
                <a16:creationId xmlns:a16="http://schemas.microsoft.com/office/drawing/2014/main" id="{FAED4C67-6AD4-4960-9032-B8D5435CD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21</a:t>
            </a:fld>
            <a:endParaRPr lang="es-ES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64AB4B1-3D5A-CC26-DDF7-B7A8DCE4D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025377"/>
              </p:ext>
            </p:extLst>
          </p:nvPr>
        </p:nvGraphicFramePr>
        <p:xfrm>
          <a:off x="501499" y="2013750"/>
          <a:ext cx="7074201" cy="2724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C80CA542-AC56-DF81-6285-37E5FECA0EFF}"/>
              </a:ext>
            </a:extLst>
          </p:cNvPr>
          <p:cNvSpPr txBox="1"/>
          <p:nvPr/>
        </p:nvSpPr>
        <p:spPr>
          <a:xfrm>
            <a:off x="501499" y="5610734"/>
            <a:ext cx="5001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Selecciona una opción de la lista desplegable</a:t>
            </a:r>
            <a:endParaRPr lang="es-PE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41037E-E19F-394D-A768-D695720E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552" y="5267695"/>
            <a:ext cx="960895" cy="96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1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0CD8F-B6CE-2912-DE6F-C1E660B6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666" y="342546"/>
            <a:ext cx="9016668" cy="392392"/>
          </a:xfrm>
        </p:spPr>
        <p:txBody>
          <a:bodyPr>
            <a:noAutofit/>
          </a:bodyPr>
          <a:lstStyle/>
          <a:p>
            <a:r>
              <a:rPr lang="es-MX" sz="36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ÁREA DONDE PRESTA LOS SERVICIOS</a:t>
            </a:r>
            <a:endParaRPr lang="es-PE" sz="7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1EC8B0-9CAE-9BD6-CD8D-83C228383901}"/>
              </a:ext>
            </a:extLst>
          </p:cNvPr>
          <p:cNvSpPr txBox="1"/>
          <p:nvPr/>
        </p:nvSpPr>
        <p:spPr>
          <a:xfrm>
            <a:off x="3580688" y="2302611"/>
            <a:ext cx="79988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Es la descripción del tipo de servicio o actividad principal que ofrece la UU. BB. y en la cual los sentenciados prestarán apoyo. Puede incluir áreas como mantenimiento, salud, educación o servicios sociales. Aunque la UU. BB. indica un área específica al inscribirse, tiene la flexibilidad de asignar a los sentenciados a otras actividades según sus habilidades, profesiones u oficios, para optimizar su desempeño y beneficio para la entidad, previa comunicación y autorización del EML.</a:t>
            </a:r>
            <a:endParaRPr lang="es-PE" sz="2400" dirty="0"/>
          </a:p>
        </p:txBody>
      </p:sp>
      <p:pic>
        <p:nvPicPr>
          <p:cNvPr id="10" name="Imagen 9" descr="Icono&#10;&#10;El contenido generado por IA puede ser incorrecto.">
            <a:extLst>
              <a:ext uri="{FF2B5EF4-FFF2-40B4-BE49-F238E27FC236}">
                <a16:creationId xmlns:a16="http://schemas.microsoft.com/office/drawing/2014/main" id="{423608FD-944E-11FA-447D-AD110265D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3185868"/>
            <a:ext cx="1995728" cy="19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303E-B0B2-3FB8-CB27-E94E117CC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67075-4318-D309-43D1-FF4CDAE2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508" y="194538"/>
            <a:ext cx="9329058" cy="1325563"/>
          </a:xfrm>
        </p:spPr>
        <p:txBody>
          <a:bodyPr>
            <a:normAutofit fontScale="90000"/>
          </a:bodyPr>
          <a:lstStyle/>
          <a:p>
            <a:r>
              <a:rPr lang="es-MX" sz="4800" dirty="0">
                <a:solidFill>
                  <a:schemeClr val="tx1"/>
                </a:solidFill>
              </a:rPr>
              <a:t>VARIABLES DE LA BD DE UNIDADES BENEFICIARIAS</a:t>
            </a:r>
            <a:endParaRPr lang="es-PE" sz="48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BF8023D5-735E-A428-CFF6-5C8DF434E278}"/>
              </a:ext>
            </a:extLst>
          </p:cNvPr>
          <p:cNvGraphicFramePr>
            <a:graphicFrameLocks noGrp="1"/>
          </p:cNvGraphicFramePr>
          <p:nvPr/>
        </p:nvGraphicFramePr>
        <p:xfrm>
          <a:off x="1820546" y="1520101"/>
          <a:ext cx="6235700" cy="53340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6235700">
                  <a:extLst>
                    <a:ext uri="{9D8B030D-6E8A-4147-A177-3AD203B41FA5}">
                      <a16:colId xmlns:a16="http://schemas.microsoft.com/office/drawing/2014/main" val="1610663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CÓDIGO DE UUBB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356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MX" sz="1400" b="1" u="none" strike="noStrike" dirty="0">
                          <a:effectLst/>
                        </a:rPr>
                        <a:t>NOMBRE O RAZON SOCIAL DE LA UUBB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85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DIRECCIÓN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9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DEPARTAMENTO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548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PROVINCIA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7248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DISTRITO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8035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MX" sz="1400" b="1" u="none" strike="noStrike">
                          <a:effectLst/>
                        </a:rPr>
                        <a:t>DÍAS Y HORARIOS DE ATENCIÓN</a:t>
                      </a:r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5769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NOMBRE DE EML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4824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OFICINA REGIONAL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163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RESOLUCIÓN DIRECTORAL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3999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FECHA DE RD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8840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AUTORIDAD DELEGADA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2809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MX" sz="1400" b="1" u="none" strike="noStrike" dirty="0">
                          <a:effectLst/>
                        </a:rPr>
                        <a:t>FECHA DE ACTA DE INSCRIPCIÓN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60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TIPO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542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DESAGREGADO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7180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MX" sz="1400" b="1" u="none" strike="noStrike" dirty="0">
                          <a:effectLst/>
                        </a:rPr>
                        <a:t>ÁREA DONDE PRESTA LOS SERVICIOS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231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N° CAPACIDAD DE ATENCIÓN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741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VACANTES DISPONIBLES PARA UBICAR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2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CANTIDAD DE SENTENCIADOS CON JORNADAS CUMPLIDAS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776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SITUACIÓN DE UNA UUBB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388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NOMBRE DEL RESPONSABLE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5973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CORREO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571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TELÉFONO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1106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SUPERVISOR A CARGO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765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MX" sz="1400" b="1" u="none" strike="noStrike" dirty="0">
                          <a:effectLst/>
                        </a:rPr>
                        <a:t>FECHA DE EVALUACIÓN DEL DESEMPEÑO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021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79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4E42E3-DF1A-5982-2A2F-3EA4DCC98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582" y="553644"/>
            <a:ext cx="5739882" cy="394939"/>
          </a:xfrm>
        </p:spPr>
        <p:txBody>
          <a:bodyPr>
            <a:normAutofit fontScale="92500"/>
          </a:bodyPr>
          <a:lstStyle/>
          <a:p>
            <a:r>
              <a:rPr lang="es-MX" sz="2000" b="1" dirty="0">
                <a:solidFill>
                  <a:schemeClr val="tx1"/>
                </a:solidFill>
              </a:rPr>
              <a:t>📘 ¿Qué es el Registro de Unidades Beneficiarias?</a:t>
            </a:r>
            <a:endParaRPr lang="es-PE" sz="2800" b="1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827545-4FF2-DBDD-5C7D-B8BEFD98451D}"/>
              </a:ext>
            </a:extLst>
          </p:cNvPr>
          <p:cNvSpPr txBox="1"/>
          <p:nvPr/>
        </p:nvSpPr>
        <p:spPr>
          <a:xfrm>
            <a:off x="1638655" y="1058459"/>
            <a:ext cx="69669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 un </a:t>
            </a:r>
            <a:r>
              <a:rPr lang="es-MX" b="1" dirty="0"/>
              <a:t>registro oficial y administrativo</a:t>
            </a:r>
            <a:r>
              <a:rPr lang="es-MX" dirty="0"/>
              <a:t> que lleva el </a:t>
            </a:r>
            <a:r>
              <a:rPr lang="es-MX" b="1" dirty="0"/>
              <a:t>Instituto Nacional Penitenciario (INPE)</a:t>
            </a:r>
            <a:r>
              <a:rPr lang="es-MX" dirty="0"/>
              <a:t>, a través de su </a:t>
            </a:r>
            <a:r>
              <a:rPr lang="es-MX" b="1" dirty="0"/>
              <a:t>Dirección de Medio Libre</a:t>
            </a:r>
            <a:r>
              <a:rPr lang="es-MX" dirty="0"/>
              <a:t>, en el cual se </a:t>
            </a:r>
            <a:r>
              <a:rPr lang="es-MX" b="1" dirty="0"/>
              <a:t>inscriben las instituciones públicas o privadas sin fines de lucro</a:t>
            </a:r>
            <a:r>
              <a:rPr lang="es-MX" dirty="0"/>
              <a:t> que se comprometen a recibir personas condenadas a </a:t>
            </a:r>
            <a:r>
              <a:rPr lang="es-MX" b="1" dirty="0"/>
              <a:t>penas limitativas de derechos.</a:t>
            </a:r>
            <a:endParaRPr lang="es-PE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20C7BE-FA6E-A40A-80A8-B304E49D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2" y="2645663"/>
            <a:ext cx="2004587" cy="200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13C079B-4791-C414-7E35-6B13C779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2" y="2798063"/>
            <a:ext cx="2004587" cy="200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CD1A8BC-800C-81F7-8751-8E23CCBF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42" y="2950463"/>
            <a:ext cx="2004587" cy="200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0DBCC70-0842-F429-9B94-47280308D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42" y="3102863"/>
            <a:ext cx="2004587" cy="200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1E0995D-E9D3-2ABD-F493-5B04ADF8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42" y="3255263"/>
            <a:ext cx="2004587" cy="200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0C470BC-3BA7-FBEB-6FEE-2FE1F09D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42" y="3407663"/>
            <a:ext cx="2004587" cy="200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C3DABE9F-A616-C4B5-BCD1-E5AC64C2C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42" y="3560063"/>
            <a:ext cx="2004587" cy="200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684786F-1DB0-A585-DCD5-D911B35E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42" y="3712463"/>
            <a:ext cx="2004587" cy="200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5DC3A153-A91F-7FDE-387C-03DB68D9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42" y="3864863"/>
            <a:ext cx="2004587" cy="2004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1EA4B05-48C3-6379-97DD-5D8FD2861A19}"/>
              </a:ext>
            </a:extLst>
          </p:cNvPr>
          <p:cNvSpPr/>
          <p:nvPr/>
        </p:nvSpPr>
        <p:spPr>
          <a:xfrm>
            <a:off x="4152523" y="3597421"/>
            <a:ext cx="589659" cy="8125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6BC50E30-3C21-9531-D3AA-0EA8681B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160" y="2565009"/>
            <a:ext cx="2847241" cy="2847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03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7FA99-7EAA-5C5A-4BFE-10751545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REGISTRO DE UNIDADES BENEFICIARIAS</a:t>
            </a:r>
            <a:endParaRPr lang="es-PE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A0B8161-3DC5-746E-8B77-565F37A6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4</a:t>
            </a:fld>
            <a:endParaRPr lang="es-ES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EA9D0-C974-6C6F-097E-95EB0385E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6118"/>
            <a:ext cx="2004587" cy="20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A30A41-4BE4-03ED-4CEB-C36987D4E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61" y="1973825"/>
            <a:ext cx="2004587" cy="20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FDA9C4-9C54-B1CB-7541-9E5B122C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61" y="4351763"/>
            <a:ext cx="2004587" cy="20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D5A1A60-B443-D991-FC7C-E09E0C382DCB}"/>
              </a:ext>
            </a:extLst>
          </p:cNvPr>
          <p:cNvSpPr txBox="1"/>
          <p:nvPr/>
        </p:nvSpPr>
        <p:spPr>
          <a:xfrm>
            <a:off x="7039896" y="2722328"/>
            <a:ext cx="46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Registro Nacional de Unidades Beneficiarias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43934FE-82EB-FD7B-23B4-CFFC19D3A8AB}"/>
              </a:ext>
            </a:extLst>
          </p:cNvPr>
          <p:cNvSpPr txBox="1"/>
          <p:nvPr/>
        </p:nvSpPr>
        <p:spPr>
          <a:xfrm>
            <a:off x="6971070" y="4479263"/>
            <a:ext cx="465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 Integral Penitenciario / Módulo de evaluación de sentenciados</a:t>
            </a:r>
            <a:endParaRPr lang="es-PE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7871FFFC-5CC8-0138-1AB5-566A424727C7}"/>
              </a:ext>
            </a:extLst>
          </p:cNvPr>
          <p:cNvSpPr/>
          <p:nvPr/>
        </p:nvSpPr>
        <p:spPr>
          <a:xfrm>
            <a:off x="3008120" y="3255948"/>
            <a:ext cx="1016949" cy="282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606C6BE-D08D-1B52-7DD0-12DB6CB0995A}"/>
              </a:ext>
            </a:extLst>
          </p:cNvPr>
          <p:cNvSpPr/>
          <p:nvPr/>
        </p:nvSpPr>
        <p:spPr>
          <a:xfrm rot="5400000">
            <a:off x="5358379" y="3909547"/>
            <a:ext cx="530147" cy="282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92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33F151-7D1F-D85E-BA40-36627C579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2" y="1602917"/>
            <a:ext cx="11769284" cy="396214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F13B11-340A-83CC-55C1-B5AB61F310B5}"/>
              </a:ext>
            </a:extLst>
          </p:cNvPr>
          <p:cNvSpPr txBox="1"/>
          <p:nvPr/>
        </p:nvSpPr>
        <p:spPr>
          <a:xfrm>
            <a:off x="1455174" y="285136"/>
            <a:ext cx="784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NUEVA BASE DE DATOS DE UNIDADES BENEFICIARIAS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90C70C-3473-AF42-259E-FF071D4C748C}"/>
              </a:ext>
            </a:extLst>
          </p:cNvPr>
          <p:cNvSpPr txBox="1"/>
          <p:nvPr/>
        </p:nvSpPr>
        <p:spPr>
          <a:xfrm>
            <a:off x="1086851" y="6213424"/>
            <a:ext cx="68039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remite</a:t>
            </a:r>
            <a:r>
              <a:rPr lang="es-MX" b="1" dirty="0"/>
              <a:t> trimestralmente</a:t>
            </a:r>
            <a:r>
              <a:rPr lang="es-MX" dirty="0"/>
              <a:t> a la DML </a:t>
            </a:r>
          </a:p>
          <a:p>
            <a:r>
              <a:rPr lang="es-MX" sz="1050" dirty="0"/>
              <a:t>(</a:t>
            </a:r>
            <a:r>
              <a:rPr lang="es-MX" sz="1050" b="0" i="0" dirty="0">
                <a:solidFill>
                  <a:srgbClr val="000000"/>
                </a:solidFill>
                <a:effectLst/>
                <a:latin typeface="Yandex Sans Text"/>
              </a:rPr>
              <a:t>P-M2.04.03 INSCRIPCIÓN Y ACOMPAÑAMIENTO A UUBB)</a:t>
            </a:r>
            <a:endParaRPr lang="es-P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C7FB13-7E36-1B1E-9F44-14AD9EF2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2" y="6144175"/>
            <a:ext cx="677779" cy="67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01743C1-0E26-D35D-8618-FD389BE54892}"/>
              </a:ext>
            </a:extLst>
          </p:cNvPr>
          <p:cNvSpPr txBox="1"/>
          <p:nvPr/>
        </p:nvSpPr>
        <p:spPr>
          <a:xfrm>
            <a:off x="6575320" y="5657671"/>
            <a:ext cx="263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• 31 de marzo</a:t>
            </a:r>
          </a:p>
          <a:p>
            <a:r>
              <a:rPr lang="es-MX" dirty="0"/>
              <a:t>• 30 de junio</a:t>
            </a:r>
          </a:p>
          <a:p>
            <a:r>
              <a:rPr lang="es-MX" dirty="0"/>
              <a:t>• 30 de setiembre</a:t>
            </a:r>
          </a:p>
          <a:p>
            <a:r>
              <a:rPr lang="es-MX" dirty="0"/>
              <a:t>• 31 de diciembre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4CE1C6-1D0F-EDA8-1F0B-0905F405E8D6}"/>
              </a:ext>
            </a:extLst>
          </p:cNvPr>
          <p:cNvSpPr txBox="1"/>
          <p:nvPr/>
        </p:nvSpPr>
        <p:spPr>
          <a:xfrm>
            <a:off x="8568552" y="5898624"/>
            <a:ext cx="352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Comunicado mediante Memorando Múltiple </a:t>
            </a:r>
            <a:r>
              <a:rPr lang="es-MX" dirty="0" err="1">
                <a:solidFill>
                  <a:schemeClr val="bg1"/>
                </a:solidFill>
              </a:rPr>
              <a:t>N°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PE" sz="1800" dirty="0">
                <a:solidFill>
                  <a:schemeClr val="bg1"/>
                </a:solidFill>
                <a:effectLst/>
              </a:rPr>
              <a:t>000014-2025-DML</a:t>
            </a:r>
            <a:r>
              <a:rPr lang="es-MX" dirty="0">
                <a:solidFill>
                  <a:schemeClr val="bg1"/>
                </a:solidFill>
              </a:rPr>
              <a:t>  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0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79BC44-7468-64F5-6ECA-976E6DF7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01" y="1376516"/>
            <a:ext cx="8856699" cy="5263943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C48932-C7C1-72C0-D638-1F418CC47D9C}"/>
              </a:ext>
            </a:extLst>
          </p:cNvPr>
          <p:cNvSpPr txBox="1"/>
          <p:nvPr/>
        </p:nvSpPr>
        <p:spPr>
          <a:xfrm>
            <a:off x="680591" y="217541"/>
            <a:ext cx="10702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/>
              <a:t>SISTEMA INTEGRADO PENITENCIARIO</a:t>
            </a:r>
          </a:p>
          <a:p>
            <a:r>
              <a:rPr lang="es-MX" sz="3200" dirty="0"/>
              <a:t>Módulo de evaluación de sentenciados de Medio Libre</a:t>
            </a:r>
            <a:endParaRPr lang="es-PE" sz="32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54ACE5E-C18D-4185-D4E4-3AEAAF93F70A}"/>
              </a:ext>
            </a:extLst>
          </p:cNvPr>
          <p:cNvSpPr/>
          <p:nvPr/>
        </p:nvSpPr>
        <p:spPr>
          <a:xfrm>
            <a:off x="4170348" y="5178751"/>
            <a:ext cx="7212650" cy="13591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FA0753-A744-1435-2B7C-7969D1562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924" y="5252273"/>
            <a:ext cx="1285635" cy="128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35FAB86-95A9-CEBF-3541-5F411B7D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01" y="5352567"/>
            <a:ext cx="385916" cy="3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5DAA68E-5EDD-A64F-AC23-03407414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701" y="6004152"/>
            <a:ext cx="385916" cy="3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B6D896D-7E5B-02D5-EEC7-630BF35B2F21}"/>
              </a:ext>
            </a:extLst>
          </p:cNvPr>
          <p:cNvSpPr txBox="1"/>
          <p:nvPr/>
        </p:nvSpPr>
        <p:spPr>
          <a:xfrm>
            <a:off x="5600448" y="5710089"/>
            <a:ext cx="137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haroni" panose="02010803020104030203" pitchFamily="2" charset="-79"/>
                <a:cs typeface="Aharoni" panose="02010803020104030203" pitchFamily="2" charset="-79"/>
              </a:rPr>
              <a:t>ASISTENCIA TÉCNICA</a:t>
            </a:r>
            <a:endParaRPr lang="es-PE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51B4E0-1D97-0D79-CF3F-6EF8E61BBF31}"/>
              </a:ext>
            </a:extLst>
          </p:cNvPr>
          <p:cNvSpPr txBox="1"/>
          <p:nvPr/>
        </p:nvSpPr>
        <p:spPr>
          <a:xfrm>
            <a:off x="7392200" y="5219874"/>
            <a:ext cx="2710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/>
              <a:t>Mesa de Ayuda Sede Central</a:t>
            </a:r>
          </a:p>
          <a:p>
            <a:r>
              <a:rPr lang="es-PE" sz="1400" dirty="0"/>
              <a:t>helpdesk@inpe.gob.pe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649C9F-BB5A-74FB-607E-F6BC5FED7480}"/>
              </a:ext>
            </a:extLst>
          </p:cNvPr>
          <p:cNvSpPr txBox="1"/>
          <p:nvPr/>
        </p:nvSpPr>
        <p:spPr>
          <a:xfrm>
            <a:off x="7392200" y="5784205"/>
            <a:ext cx="60974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/>
              <a:t>Mesa de Ayuda</a:t>
            </a:r>
          </a:p>
          <a:p>
            <a:r>
              <a:rPr lang="es-MX" sz="1400" dirty="0"/>
              <a:t>Oficina de Sistemas de Información</a:t>
            </a:r>
          </a:p>
          <a:p>
            <a:r>
              <a:rPr lang="es-MX" sz="1400" dirty="0"/>
              <a:t>Teléfono (01) 6804300 Anexo: 3643 - 3644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47143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168A-4184-3AC0-07F1-FF4EA1F4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508" y="194538"/>
            <a:ext cx="9329058" cy="1325563"/>
          </a:xfrm>
        </p:spPr>
        <p:txBody>
          <a:bodyPr>
            <a:normAutofit fontScale="90000"/>
          </a:bodyPr>
          <a:lstStyle/>
          <a:p>
            <a:r>
              <a:rPr lang="es-MX" sz="4800" dirty="0">
                <a:solidFill>
                  <a:schemeClr val="tx1"/>
                </a:solidFill>
              </a:rPr>
              <a:t>VARIABLES DE LA BD DE UNIDADES BENEFICIARIAS</a:t>
            </a:r>
            <a:endParaRPr lang="es-PE" sz="48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E247A6D5-E1CA-7ABF-9D3A-92E79A81F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20330"/>
              </p:ext>
            </p:extLst>
          </p:nvPr>
        </p:nvGraphicFramePr>
        <p:xfrm>
          <a:off x="1820546" y="1520101"/>
          <a:ext cx="6235700" cy="53340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6235700">
                  <a:extLst>
                    <a:ext uri="{9D8B030D-6E8A-4147-A177-3AD203B41FA5}">
                      <a16:colId xmlns:a16="http://schemas.microsoft.com/office/drawing/2014/main" val="1610663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CÓDIGO DE UUBB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356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MX" sz="1400" b="1" u="none" strike="noStrike" dirty="0">
                          <a:effectLst/>
                        </a:rPr>
                        <a:t>NOMBRE O RAZON SOCIAL DE LA UUBB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85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DIRECCIÓN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9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DEPARTAMENTO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548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PROVINCIA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7248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DISTRITO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8035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MX" sz="1400" b="1" u="none" strike="noStrike">
                          <a:effectLst/>
                        </a:rPr>
                        <a:t>DÍAS Y HORARIOS DE ATENCIÓN</a:t>
                      </a:r>
                      <a:endParaRPr lang="es-MX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5769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NOMBRE DE EML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4824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OFICINA REGIONAL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163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RESOLUCIÓN DIRECTORAL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3999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FECHA DE RD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8840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AUTORIDAD DELEGADA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2809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MX" sz="1400" b="1" u="none" strike="noStrike" dirty="0">
                          <a:effectLst/>
                        </a:rPr>
                        <a:t>FECHA DE ACTA DE INSCRIPCIÓN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860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TIPO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542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DESAGREGADO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7180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MX" sz="1400" b="1" u="none" strike="noStrike" dirty="0">
                          <a:effectLst/>
                        </a:rPr>
                        <a:t>ÁREA DONDE PRESTA LOS SERVICIOS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231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N° CAPACIDAD DE ATENCIÓN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741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VACANTES DISPONIBLES PARA UBICAR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2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CANTIDAD DE SENTENCIADOS CON JORNADAS CUMPLIDAS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776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>
                          <a:effectLst/>
                        </a:rPr>
                        <a:t>SITUACIÓN DE UNA UUBB</a:t>
                      </a:r>
                      <a:endParaRPr lang="es-P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388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NOMBRE DEL RESPONSABLE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5973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CORREO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571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TELÉFONO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1106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400" b="1" u="none" strike="noStrike" dirty="0">
                          <a:effectLst/>
                        </a:rPr>
                        <a:t>SUPERVISOR A CARGO</a:t>
                      </a:r>
                      <a:endParaRPr lang="es-P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765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 fontAlgn="ctr"/>
                      <a:r>
                        <a:rPr lang="es-MX" sz="1400" b="1" u="none" strike="noStrike" dirty="0">
                          <a:effectLst/>
                        </a:rPr>
                        <a:t>FECHA DE EVALUACIÓN DEL DESEMPEÑO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021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0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48E37-F165-6909-A1E8-8D4C08248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29" y="203536"/>
            <a:ext cx="4419600" cy="1659716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Ejemplo de codificación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C8E36-F5ED-2803-29E0-8CEBC128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797" y="2599142"/>
            <a:ext cx="5616429" cy="1659715"/>
          </a:xfrm>
        </p:spPr>
        <p:txBody>
          <a:bodyPr/>
          <a:lstStyle/>
          <a:p>
            <a:r>
              <a:rPr lang="es-MX" dirty="0"/>
              <a:t>(200) Oficina Regional Lima</a:t>
            </a:r>
          </a:p>
          <a:p>
            <a:r>
              <a:rPr lang="es-MX" dirty="0"/>
              <a:t>(1)        Establecimiento de Medio Libre Callao</a:t>
            </a:r>
          </a:p>
          <a:p>
            <a:r>
              <a:rPr lang="es-PE" dirty="0"/>
              <a:t>(005) COMISARIA PACHACUTEC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870D6-A6E8-BA37-CD55-3C268C5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8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E639E8F-D9AB-7359-F4D5-CA774E9ED447}"/>
              </a:ext>
            </a:extLst>
          </p:cNvPr>
          <p:cNvSpPr/>
          <p:nvPr/>
        </p:nvSpPr>
        <p:spPr>
          <a:xfrm rot="1590023">
            <a:off x="420378" y="2158557"/>
            <a:ext cx="823934" cy="601203"/>
          </a:xfrm>
          <a:custGeom>
            <a:avLst/>
            <a:gdLst>
              <a:gd name="connsiteX0" fmla="*/ 0 w 1790349"/>
              <a:gd name="connsiteY0" fmla="*/ 0 h 1947302"/>
              <a:gd name="connsiteX1" fmla="*/ 6267 w 1790349"/>
              <a:gd name="connsiteY1" fmla="*/ 47755 h 1947302"/>
              <a:gd name="connsiteX2" fmla="*/ 48305 w 1790349"/>
              <a:gd name="connsiteY2" fmla="*/ 205225 h 1947302"/>
              <a:gd name="connsiteX3" fmla="*/ 59064 w 1790349"/>
              <a:gd name="connsiteY3" fmla="*/ 228274 h 1947302"/>
              <a:gd name="connsiteX4" fmla="*/ 66856 w 1790349"/>
              <a:gd name="connsiteY4" fmla="*/ 250148 h 1947302"/>
              <a:gd name="connsiteX5" fmla="*/ 93847 w 1790349"/>
              <a:gd name="connsiteY5" fmla="*/ 321694 h 1947302"/>
              <a:gd name="connsiteX6" fmla="*/ 112103 w 1790349"/>
              <a:gd name="connsiteY6" fmla="*/ 361729 h 1947302"/>
              <a:gd name="connsiteX7" fmla="*/ 143325 w 1790349"/>
              <a:gd name="connsiteY7" fmla="*/ 425105 h 1947302"/>
              <a:gd name="connsiteX8" fmla="*/ 166031 w 1790349"/>
              <a:gd name="connsiteY8" fmla="*/ 465618 h 1947302"/>
              <a:gd name="connsiteX9" fmla="*/ 202710 w 1790349"/>
              <a:gd name="connsiteY9" fmla="*/ 525267 h 1947302"/>
              <a:gd name="connsiteX10" fmla="*/ 228868 w 1790349"/>
              <a:gd name="connsiteY10" fmla="*/ 564239 h 1947302"/>
              <a:gd name="connsiteX11" fmla="*/ 272260 w 1790349"/>
              <a:gd name="connsiteY11" fmla="*/ 622357 h 1947302"/>
              <a:gd name="connsiteX12" fmla="*/ 300408 w 1790349"/>
              <a:gd name="connsiteY12" fmla="*/ 657976 h 1947302"/>
              <a:gd name="connsiteX13" fmla="*/ 324476 w 1790349"/>
              <a:gd name="connsiteY13" fmla="*/ 684982 h 1947302"/>
              <a:gd name="connsiteX14" fmla="*/ 468339 w 1790349"/>
              <a:gd name="connsiteY14" fmla="*/ 830279 h 1947302"/>
              <a:gd name="connsiteX15" fmla="*/ 636761 w 1790349"/>
              <a:gd name="connsiteY15" fmla="*/ 958137 h 1947302"/>
              <a:gd name="connsiteX16" fmla="*/ 662544 w 1790349"/>
              <a:gd name="connsiteY16" fmla="*/ 975812 h 1947302"/>
              <a:gd name="connsiteX17" fmla="*/ 828553 w 1790349"/>
              <a:gd name="connsiteY17" fmla="*/ 1069925 h 1947302"/>
              <a:gd name="connsiteX18" fmla="*/ 992609 w 1790349"/>
              <a:gd name="connsiteY18" fmla="*/ 1142154 h 1947302"/>
              <a:gd name="connsiteX19" fmla="*/ 1074273 w 1790349"/>
              <a:gd name="connsiteY19" fmla="*/ 1175510 h 1947302"/>
              <a:gd name="connsiteX20" fmla="*/ 1342761 w 1790349"/>
              <a:gd name="connsiteY20" fmla="*/ 1250552 h 1947302"/>
              <a:gd name="connsiteX21" fmla="*/ 1342762 w 1790349"/>
              <a:gd name="connsiteY21" fmla="*/ 1001388 h 1947302"/>
              <a:gd name="connsiteX22" fmla="*/ 1790349 w 1790349"/>
              <a:gd name="connsiteY22" fmla="*/ 1519756 h 1947302"/>
              <a:gd name="connsiteX23" fmla="*/ 1342762 w 1790349"/>
              <a:gd name="connsiteY23" fmla="*/ 1947302 h 1947302"/>
              <a:gd name="connsiteX24" fmla="*/ 1342762 w 1790349"/>
              <a:gd name="connsiteY24" fmla="*/ 1698139 h 1947302"/>
              <a:gd name="connsiteX25" fmla="*/ 0 w 1790349"/>
              <a:gd name="connsiteY25" fmla="*/ 313459 h 1947302"/>
              <a:gd name="connsiteX26" fmla="*/ 0 w 1790349"/>
              <a:gd name="connsiteY26" fmla="*/ 0 h 194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90349" h="1947302">
                <a:moveTo>
                  <a:pt x="0" y="0"/>
                </a:moveTo>
                <a:lnTo>
                  <a:pt x="6267" y="47755"/>
                </a:lnTo>
                <a:cubicBezTo>
                  <a:pt x="15878" y="102366"/>
                  <a:pt x="30052" y="155043"/>
                  <a:pt x="48305" y="205225"/>
                </a:cubicBezTo>
                <a:lnTo>
                  <a:pt x="59064" y="228274"/>
                </a:lnTo>
                <a:lnTo>
                  <a:pt x="66856" y="250148"/>
                </a:lnTo>
                <a:lnTo>
                  <a:pt x="93847" y="321694"/>
                </a:lnTo>
                <a:lnTo>
                  <a:pt x="112103" y="361729"/>
                </a:lnTo>
                <a:lnTo>
                  <a:pt x="143325" y="425105"/>
                </a:lnTo>
                <a:lnTo>
                  <a:pt x="166031" y="465618"/>
                </a:lnTo>
                <a:lnTo>
                  <a:pt x="202710" y="525267"/>
                </a:lnTo>
                <a:lnTo>
                  <a:pt x="228868" y="564239"/>
                </a:lnTo>
                <a:lnTo>
                  <a:pt x="272260" y="622357"/>
                </a:lnTo>
                <a:lnTo>
                  <a:pt x="300408" y="657976"/>
                </a:lnTo>
                <a:lnTo>
                  <a:pt x="324476" y="684982"/>
                </a:lnTo>
                <a:lnTo>
                  <a:pt x="468339" y="830279"/>
                </a:lnTo>
                <a:lnTo>
                  <a:pt x="636761" y="958137"/>
                </a:lnTo>
                <a:lnTo>
                  <a:pt x="662544" y="975812"/>
                </a:lnTo>
                <a:lnTo>
                  <a:pt x="828553" y="1069925"/>
                </a:lnTo>
                <a:lnTo>
                  <a:pt x="992609" y="1142154"/>
                </a:lnTo>
                <a:lnTo>
                  <a:pt x="1074273" y="1175510"/>
                </a:lnTo>
                <a:lnTo>
                  <a:pt x="1342761" y="1250552"/>
                </a:lnTo>
                <a:cubicBezTo>
                  <a:pt x="1342761" y="1167497"/>
                  <a:pt x="1342762" y="1084443"/>
                  <a:pt x="1342762" y="1001388"/>
                </a:cubicBezTo>
                <a:lnTo>
                  <a:pt x="1790349" y="1519756"/>
                </a:lnTo>
                <a:lnTo>
                  <a:pt x="1342762" y="1947302"/>
                </a:lnTo>
                <a:lnTo>
                  <a:pt x="1342762" y="1698139"/>
                </a:lnTo>
                <a:cubicBezTo>
                  <a:pt x="552290" y="1535109"/>
                  <a:pt x="0" y="965578"/>
                  <a:pt x="0" y="31345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49B566A-63FD-60B2-DB5E-BD1BCC6A7B4A}"/>
              </a:ext>
            </a:extLst>
          </p:cNvPr>
          <p:cNvSpPr txBox="1"/>
          <p:nvPr/>
        </p:nvSpPr>
        <p:spPr>
          <a:xfrm>
            <a:off x="1253001" y="5629028"/>
            <a:ext cx="521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201005 </a:t>
            </a:r>
            <a:r>
              <a:rPr lang="es-PE" dirty="0">
                <a:solidFill>
                  <a:schemeClr val="bg1"/>
                </a:solidFill>
              </a:rPr>
              <a:t>COMISARIA PACHACUTEC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0982B0B-21DE-C99C-9C7F-4DEBCB80115B}"/>
              </a:ext>
            </a:extLst>
          </p:cNvPr>
          <p:cNvSpPr/>
          <p:nvPr/>
        </p:nvSpPr>
        <p:spPr>
          <a:xfrm>
            <a:off x="1335156" y="5607169"/>
            <a:ext cx="381485" cy="433903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09326C7-7DC2-F7ED-C278-15FDD7FFF84D}"/>
              </a:ext>
            </a:extLst>
          </p:cNvPr>
          <p:cNvSpPr txBox="1"/>
          <p:nvPr/>
        </p:nvSpPr>
        <p:spPr>
          <a:xfrm>
            <a:off x="1222154" y="6225485"/>
            <a:ext cx="2999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i="1" dirty="0">
                <a:solidFill>
                  <a:schemeClr val="bg1"/>
                </a:solidFill>
              </a:rPr>
              <a:t>Se repite en todos, porque hace referencia </a:t>
            </a:r>
            <a:r>
              <a:rPr lang="es-MX" sz="1100" i="1">
                <a:solidFill>
                  <a:schemeClr val="bg1"/>
                </a:solidFill>
              </a:rPr>
              <a:t>al EML</a:t>
            </a:r>
            <a:endParaRPr lang="es-PE" sz="1100" i="1" dirty="0">
              <a:solidFill>
                <a:schemeClr val="bg1"/>
              </a:solidFill>
            </a:endParaRPr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99284E65-725D-A734-961E-68BF5B90BB63}"/>
              </a:ext>
            </a:extLst>
          </p:cNvPr>
          <p:cNvSpPr/>
          <p:nvPr/>
        </p:nvSpPr>
        <p:spPr>
          <a:xfrm>
            <a:off x="1470864" y="6088027"/>
            <a:ext cx="119530" cy="180170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bg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7B98EF2-74EF-B3C2-2206-007D9648A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74470"/>
              </p:ext>
            </p:extLst>
          </p:nvPr>
        </p:nvGraphicFramePr>
        <p:xfrm>
          <a:off x="6314492" y="136066"/>
          <a:ext cx="2829508" cy="6446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4746">
                  <a:extLst>
                    <a:ext uri="{9D8B030D-6E8A-4147-A177-3AD203B41FA5}">
                      <a16:colId xmlns:a16="http://schemas.microsoft.com/office/drawing/2014/main" val="704248815"/>
                    </a:ext>
                  </a:extLst>
                </a:gridCol>
                <a:gridCol w="2014762">
                  <a:extLst>
                    <a:ext uri="{9D8B030D-6E8A-4147-A177-3AD203B41FA5}">
                      <a16:colId xmlns:a16="http://schemas.microsoft.com/office/drawing/2014/main" val="2461153470"/>
                    </a:ext>
                  </a:extLst>
                </a:gridCol>
              </a:tblGrid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NORTE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8156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CAJAMARCA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427282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CHOTA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99422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JAEN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1896042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LAMBAYEQUE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5599273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PIURA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294762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SULLANA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65089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TRUJILLO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59043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TUMBES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304005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LIMA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3298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CALLAO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966434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CAÑETE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7450098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CARAZ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128340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CHIMBOTE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534952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CHINCHA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200087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HUACHO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528978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ICA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220285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LIMA NORTE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11109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SURQUILLO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46287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47934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TACNA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259223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YANAHUARA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98608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MOQUEGUA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373931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CENTRO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12047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AYACUCHO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221540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CHANCHAMAYO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563303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HUANCAVELICA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8687768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HUANCAYO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1576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LA OROYA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5777142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TARMA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3267258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HUÁNUCO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42488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CERRO DE PASCO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203401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HUANUCO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790584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PUCALLPA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27885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CUSCO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3942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ABANCAY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9429014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ANDAHUAYLAS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679410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CUSCO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190756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PUERTO MALDONADO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461019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 MARTIN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66331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BAGUA GRANDE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9174550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CHACHAPOYAS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540496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IQUITOS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8500002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MOYOBAMBA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423216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PE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TARAPOTO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3355804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PUNO </a:t>
                      </a:r>
                      <a:endParaRPr lang="es-PE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78265"/>
                  </a:ext>
                </a:extLst>
              </a:tr>
              <a:tr h="119837">
                <a:tc>
                  <a:txBody>
                    <a:bodyPr/>
                    <a:lstStyle/>
                    <a:p>
                      <a:pPr lvl="0" algn="ctr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9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EML PUNO</a:t>
                      </a:r>
                      <a:endParaRPr lang="es-PE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058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19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0831864-2196-D2BE-3240-34AC32788E25}"/>
              </a:ext>
            </a:extLst>
          </p:cNvPr>
          <p:cNvSpPr txBox="1"/>
          <p:nvPr/>
        </p:nvSpPr>
        <p:spPr>
          <a:xfrm>
            <a:off x="2516122" y="2465464"/>
            <a:ext cx="72595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 dirty="0">
                <a:latin typeface="Arial Black" panose="020B0A04020102020204" pitchFamily="34" charset="0"/>
              </a:rPr>
              <a:t>702</a:t>
            </a:r>
            <a:r>
              <a:rPr lang="es-MX" sz="115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001</a:t>
            </a:r>
            <a:endParaRPr lang="es-PE" sz="11500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44EB62E4-15CD-BB7C-E30B-385E175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1" y="303768"/>
            <a:ext cx="11692493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CODIFICACIÓN DE LAS UNIDADES BENEFICIARIAS</a:t>
            </a:r>
          </a:p>
        </p:txBody>
      </p:sp>
      <p:sp>
        <p:nvSpPr>
          <p:cNvPr id="9" name="Marcador de fecha 4">
            <a:extLst>
              <a:ext uri="{FF2B5EF4-FFF2-40B4-BE49-F238E27FC236}">
                <a16:creationId xmlns:a16="http://schemas.microsoft.com/office/drawing/2014/main" id="{4B9645A1-5057-B635-7B41-EA0572EBE2CA}"/>
              </a:ext>
            </a:extLst>
          </p:cNvPr>
          <p:cNvSpPr txBox="1">
            <a:spLocks/>
          </p:cNvSpPr>
          <p:nvPr/>
        </p:nvSpPr>
        <p:spPr>
          <a:xfrm>
            <a:off x="9895178" y="6473824"/>
            <a:ext cx="1606550" cy="247651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FB2111B3-88DD-916E-32F1-EC325B8B3054}"/>
              </a:ext>
            </a:extLst>
          </p:cNvPr>
          <p:cNvSpPr/>
          <p:nvPr/>
        </p:nvSpPr>
        <p:spPr>
          <a:xfrm>
            <a:off x="2516122" y="2569214"/>
            <a:ext cx="5830924" cy="1606164"/>
          </a:xfrm>
          <a:custGeom>
            <a:avLst/>
            <a:gdLst>
              <a:gd name="connsiteX0" fmla="*/ 0 w 5930348"/>
              <a:gd name="connsiteY0" fmla="*/ 0 h 1606164"/>
              <a:gd name="connsiteX1" fmla="*/ 3075830 w 5930348"/>
              <a:gd name="connsiteY1" fmla="*/ 0 h 1606164"/>
              <a:gd name="connsiteX2" fmla="*/ 5930348 w 5930348"/>
              <a:gd name="connsiteY2" fmla="*/ 0 h 1606164"/>
              <a:gd name="connsiteX3" fmla="*/ 5930348 w 5930348"/>
              <a:gd name="connsiteY3" fmla="*/ 1606164 h 1606164"/>
              <a:gd name="connsiteX4" fmla="*/ 3075830 w 5930348"/>
              <a:gd name="connsiteY4" fmla="*/ 1606164 h 1606164"/>
              <a:gd name="connsiteX5" fmla="*/ 0 w 5930348"/>
              <a:gd name="connsiteY5" fmla="*/ 1606164 h 160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0348" h="1606164">
                <a:moveTo>
                  <a:pt x="0" y="0"/>
                </a:moveTo>
                <a:lnTo>
                  <a:pt x="3075830" y="0"/>
                </a:lnTo>
                <a:lnTo>
                  <a:pt x="5930348" y="0"/>
                </a:lnTo>
                <a:lnTo>
                  <a:pt x="5930348" y="1606164"/>
                </a:lnTo>
                <a:lnTo>
                  <a:pt x="3075830" y="1606164"/>
                </a:lnTo>
                <a:lnTo>
                  <a:pt x="0" y="1606164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568B95-FBC7-025B-A49E-9DA2B99F9265}"/>
              </a:ext>
            </a:extLst>
          </p:cNvPr>
          <p:cNvSpPr/>
          <p:nvPr/>
        </p:nvSpPr>
        <p:spPr>
          <a:xfrm>
            <a:off x="4542378" y="2569214"/>
            <a:ext cx="985967" cy="1606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Flecha: doblada hacia arriba 12">
            <a:extLst>
              <a:ext uri="{FF2B5EF4-FFF2-40B4-BE49-F238E27FC236}">
                <a16:creationId xmlns:a16="http://schemas.microsoft.com/office/drawing/2014/main" id="{565AC09F-3573-CB92-9A77-94002989C187}"/>
              </a:ext>
            </a:extLst>
          </p:cNvPr>
          <p:cNvSpPr/>
          <p:nvPr/>
        </p:nvSpPr>
        <p:spPr>
          <a:xfrm rot="5400000">
            <a:off x="7508936" y="4255615"/>
            <a:ext cx="944764" cy="930303"/>
          </a:xfrm>
          <a:prstGeom prst="bentUpArrow">
            <a:avLst>
              <a:gd name="adj1" fmla="val 9134"/>
              <a:gd name="adj2" fmla="val 10318"/>
              <a:gd name="adj3" fmla="val 1474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9FC7DD-C7ED-AE98-9D89-71A85392DE63}"/>
              </a:ext>
            </a:extLst>
          </p:cNvPr>
          <p:cNvSpPr txBox="1"/>
          <p:nvPr/>
        </p:nvSpPr>
        <p:spPr>
          <a:xfrm>
            <a:off x="8446470" y="4555100"/>
            <a:ext cx="3055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Numeración de la secuencia de las Unidad Beneficiarias, en este caso “</a:t>
            </a:r>
            <a:r>
              <a:rPr lang="es-MX" b="1" dirty="0"/>
              <a:t>001</a:t>
            </a:r>
            <a:r>
              <a:rPr lang="es-MX" dirty="0"/>
              <a:t>”</a:t>
            </a:r>
            <a:endParaRPr lang="es-PE" dirty="0"/>
          </a:p>
        </p:txBody>
      </p:sp>
      <p:sp>
        <p:nvSpPr>
          <p:cNvPr id="15" name="Flecha: doblada hacia arriba 14">
            <a:extLst>
              <a:ext uri="{FF2B5EF4-FFF2-40B4-BE49-F238E27FC236}">
                <a16:creationId xmlns:a16="http://schemas.microsoft.com/office/drawing/2014/main" id="{B130C439-5B16-E22A-BCE8-CD030E4881B5}"/>
              </a:ext>
            </a:extLst>
          </p:cNvPr>
          <p:cNvSpPr/>
          <p:nvPr/>
        </p:nvSpPr>
        <p:spPr>
          <a:xfrm rot="5400000">
            <a:off x="4793566" y="4394764"/>
            <a:ext cx="944764" cy="652005"/>
          </a:xfrm>
          <a:prstGeom prst="bentUpArrow">
            <a:avLst>
              <a:gd name="adj1" fmla="val 14012"/>
              <a:gd name="adj2" fmla="val 14586"/>
              <a:gd name="adj3" fmla="val 1596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75FE9AD-5BFB-A11F-C497-13CAAF8FAB5A}"/>
              </a:ext>
            </a:extLst>
          </p:cNvPr>
          <p:cNvSpPr txBox="1"/>
          <p:nvPr/>
        </p:nvSpPr>
        <p:spPr>
          <a:xfrm>
            <a:off x="5591951" y="4633032"/>
            <a:ext cx="192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Numeración del Establecimiento de Medio Libre. En este caso “</a:t>
            </a:r>
            <a:r>
              <a:rPr lang="es-MX" b="1" dirty="0"/>
              <a:t>2</a:t>
            </a:r>
            <a:r>
              <a:rPr lang="es-MX" dirty="0"/>
              <a:t>”</a:t>
            </a:r>
            <a:endParaRPr lang="es-PE" dirty="0"/>
          </a:p>
        </p:txBody>
      </p:sp>
      <p:sp>
        <p:nvSpPr>
          <p:cNvPr id="17" name="Flecha: doblada hacia arriba 16">
            <a:extLst>
              <a:ext uri="{FF2B5EF4-FFF2-40B4-BE49-F238E27FC236}">
                <a16:creationId xmlns:a16="http://schemas.microsoft.com/office/drawing/2014/main" id="{50A23993-2B83-F04D-5243-AE63D026D811}"/>
              </a:ext>
            </a:extLst>
          </p:cNvPr>
          <p:cNvSpPr/>
          <p:nvPr/>
        </p:nvSpPr>
        <p:spPr>
          <a:xfrm rot="5400000">
            <a:off x="2733977" y="4903646"/>
            <a:ext cx="2240825" cy="930303"/>
          </a:xfrm>
          <a:prstGeom prst="bentUpArrow">
            <a:avLst>
              <a:gd name="adj1" fmla="val 9134"/>
              <a:gd name="adj2" fmla="val 10318"/>
              <a:gd name="adj3" fmla="val 1474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933AED9-AAFC-E6C0-BA58-D6A7A166DDEC}"/>
              </a:ext>
            </a:extLst>
          </p:cNvPr>
          <p:cNvSpPr txBox="1"/>
          <p:nvPr/>
        </p:nvSpPr>
        <p:spPr>
          <a:xfrm>
            <a:off x="4302846" y="6009561"/>
            <a:ext cx="310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Numeración de la Oficina Regional. En este caso “</a:t>
            </a:r>
            <a:r>
              <a:rPr lang="es-MX" b="1" dirty="0"/>
              <a:t>700</a:t>
            </a:r>
            <a:r>
              <a:rPr lang="es-MX" dirty="0"/>
              <a:t>”</a:t>
            </a:r>
            <a:endParaRPr lang="es-PE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B8F8692-6A48-4DFF-805C-4EA8F3C580E5}"/>
              </a:ext>
            </a:extLst>
          </p:cNvPr>
          <p:cNvSpPr/>
          <p:nvPr/>
        </p:nvSpPr>
        <p:spPr>
          <a:xfrm>
            <a:off x="4939945" y="1199912"/>
            <a:ext cx="6994329" cy="1084022"/>
          </a:xfrm>
          <a:prstGeom prst="roundRect">
            <a:avLst>
              <a:gd name="adj" fmla="val 10723"/>
            </a:avLst>
          </a:prstGeom>
          <a:solidFill>
            <a:schemeClr val="accent2">
              <a:lumMod val="50000"/>
            </a:schemeClr>
          </a:solidFill>
          <a:ln w="2857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800" dirty="0"/>
              <a:t>Por ejemplo, en el caso de la codificación de una Unidad Beneficiaria del Establecimiento de Medio Libre de Chachapoyas (2) de la Oficina Regional </a:t>
            </a:r>
            <a:r>
              <a:rPr lang="es-MX" sz="1800" dirty="0" err="1"/>
              <a:t>Nor</a:t>
            </a:r>
            <a:r>
              <a:rPr lang="es-MX" sz="1800" dirty="0"/>
              <a:t> Oriente (700) 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86793638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7_TF03460514_Win32" id="{9A2976D9-D6A2-4C72-AA54-D6D4585DC826}" vid="{E979CFFE-0E1D-4C6F-8738-47AC19B5391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{1AB7640F-1CBE-44D3-A116-9BD8E3C83976}tf03460514_win32</Template>
  <TotalTime>6045</TotalTime>
  <Words>1535</Words>
  <Application>Microsoft Office PowerPoint</Application>
  <PresentationFormat>Panorámica</PresentationFormat>
  <Paragraphs>360</Paragraphs>
  <Slides>23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Aharoni</vt:lpstr>
      <vt:lpstr>Arial</vt:lpstr>
      <vt:lpstr>Arial Black</vt:lpstr>
      <vt:lpstr>Calibri</vt:lpstr>
      <vt:lpstr>Roboto</vt:lpstr>
      <vt:lpstr>Skeena</vt:lpstr>
      <vt:lpstr>Times New Roman</vt:lpstr>
      <vt:lpstr>Yandex Sans Text</vt:lpstr>
      <vt:lpstr>YS Text</vt:lpstr>
      <vt:lpstr>Personalizado</vt:lpstr>
      <vt:lpstr>Base de Datos de Unidades Beneficiarias </vt:lpstr>
      <vt:lpstr>Presentación de PowerPoint</vt:lpstr>
      <vt:lpstr>Presentación de PowerPoint</vt:lpstr>
      <vt:lpstr>REGISTRO DE UNIDADES BENEFICIARIAS</vt:lpstr>
      <vt:lpstr>Presentación de PowerPoint</vt:lpstr>
      <vt:lpstr>Presentación de PowerPoint</vt:lpstr>
      <vt:lpstr>VARIABLES DE LA BD DE UNIDADES BENEFICIARIAS</vt:lpstr>
      <vt:lpstr>Ejemplo de codificación</vt:lpstr>
      <vt:lpstr>CODIFICACIÓN DE LAS UNIDADES BENEFICIARIAS</vt:lpstr>
      <vt:lpstr>Presentación de PowerPoint</vt:lpstr>
      <vt:lpstr>NOMBRE DE LA UU.BB.</vt:lpstr>
      <vt:lpstr>DIRECCIÓN</vt:lpstr>
      <vt:lpstr>TIPO     | DESAGREGADO</vt:lpstr>
      <vt:lpstr>TIPO     | DESAGREGADO</vt:lpstr>
      <vt:lpstr>Presentación de PowerPoint</vt:lpstr>
      <vt:lpstr>DÍAS Y HORARIOS</vt:lpstr>
      <vt:lpstr>RESOLUCIÓN DIRECTORAL</vt:lpstr>
      <vt:lpstr>Presentación de PowerPoint</vt:lpstr>
      <vt:lpstr>Presentación de PowerPoint</vt:lpstr>
      <vt:lpstr>Evaluaciones EVALUACIÓN DEL DESEMPEÑO</vt:lpstr>
      <vt:lpstr>Documentación necesaria</vt:lpstr>
      <vt:lpstr>ÁREA DONDE PRESTA LOS SERVICIOS</vt:lpstr>
      <vt:lpstr>VARIABLES DE LA BD DE UNIDADES BENEFICIARIAS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Unidades Beneficiarias</dc:title>
  <dc:creator>Edwin Ticlla Colunche</dc:creator>
  <cp:lastModifiedBy>Edwin Joel Ticlla Colunche</cp:lastModifiedBy>
  <cp:revision>27</cp:revision>
  <dcterms:created xsi:type="dcterms:W3CDTF">2024-03-18T20:07:36Z</dcterms:created>
  <dcterms:modified xsi:type="dcterms:W3CDTF">2025-08-19T16:18:24Z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