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9" r:id="rId1"/>
  </p:sldMasterIdLst>
  <p:notesMasterIdLst>
    <p:notesMasterId r:id="rId37"/>
  </p:notesMasterIdLst>
  <p:handoutMasterIdLst>
    <p:handoutMasterId r:id="rId38"/>
  </p:handoutMasterIdLst>
  <p:sldIdLst>
    <p:sldId id="707" r:id="rId2"/>
    <p:sldId id="619" r:id="rId3"/>
    <p:sldId id="630" r:id="rId4"/>
    <p:sldId id="714" r:id="rId5"/>
    <p:sldId id="717" r:id="rId6"/>
    <p:sldId id="718" r:id="rId7"/>
    <p:sldId id="719" r:id="rId8"/>
    <p:sldId id="720" r:id="rId9"/>
    <p:sldId id="721" r:id="rId10"/>
    <p:sldId id="722" r:id="rId11"/>
    <p:sldId id="723" r:id="rId12"/>
    <p:sldId id="746" r:id="rId13"/>
    <p:sldId id="725" r:id="rId14"/>
    <p:sldId id="726" r:id="rId15"/>
    <p:sldId id="727" r:id="rId16"/>
    <p:sldId id="747" r:id="rId17"/>
    <p:sldId id="748" r:id="rId18"/>
    <p:sldId id="729" r:id="rId19"/>
    <p:sldId id="749" r:id="rId20"/>
    <p:sldId id="750" r:id="rId21"/>
    <p:sldId id="751" r:id="rId22"/>
    <p:sldId id="734" r:id="rId23"/>
    <p:sldId id="752" r:id="rId24"/>
    <p:sldId id="735" r:id="rId25"/>
    <p:sldId id="736" r:id="rId26"/>
    <p:sldId id="753" r:id="rId27"/>
    <p:sldId id="754" r:id="rId28"/>
    <p:sldId id="739" r:id="rId29"/>
    <p:sldId id="755" r:id="rId30"/>
    <p:sldId id="756" r:id="rId31"/>
    <p:sldId id="742" r:id="rId32"/>
    <p:sldId id="743" r:id="rId33"/>
    <p:sldId id="744" r:id="rId34"/>
    <p:sldId id="757" r:id="rId35"/>
    <p:sldId id="70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A2D"/>
    <a:srgbClr val="B42D23"/>
    <a:srgbClr val="AD0003"/>
    <a:srgbClr val="6361BA"/>
    <a:srgbClr val="525EC3"/>
    <a:srgbClr val="60B4F0"/>
    <a:srgbClr val="5FB5F0"/>
    <a:srgbClr val="69C830"/>
    <a:srgbClr val="64BE2E"/>
    <a:srgbClr val="474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94233" autoAdjust="0"/>
  </p:normalViewPr>
  <p:slideViewPr>
    <p:cSldViewPr snapToGrid="0">
      <p:cViewPr varScale="1">
        <p:scale>
          <a:sx n="98" d="100"/>
          <a:sy n="98" d="100"/>
        </p:scale>
        <p:origin x="2400" y="78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405508-11EA-4DBE-A2D7-910C74F03CEF}"/>
              </a:ext>
            </a:extLst>
          </p:cNvPr>
          <p:cNvSpPr txBox="1"/>
          <p:nvPr userDrawn="1"/>
        </p:nvSpPr>
        <p:spPr>
          <a:xfrm>
            <a:off x="4788024" y="1526203"/>
            <a:ext cx="3929535" cy="167738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ea typeface="맑은 고딕" pitchFamily="50" charset="-127"/>
              </a:rPr>
              <a:t>[</a:t>
            </a:r>
            <a:r>
              <a:rPr kumimoji="0" lang="ko-KR" altLang="en-US" sz="20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20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한빛아카데미㈜에 </a:t>
            </a:r>
            <a:br>
              <a:rPr kumimoji="0" lang="en-US" altLang="ko-KR" sz="1400" dirty="0">
                <a:ea typeface="맑은 고딕" pitchFamily="50" charset="-127"/>
              </a:rPr>
            </a:br>
            <a:r>
              <a:rPr kumimoji="0" lang="ko-KR" altLang="en-US" sz="1400" dirty="0">
                <a:ea typeface="맑은 고딕" pitchFamily="50" charset="-127"/>
              </a:rPr>
              <a:t>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F5BB9B3-840C-4CC8-AD47-D4BB0AAB01D6}"/>
              </a:ext>
            </a:extLst>
          </p:cNvPr>
          <p:cNvSpPr/>
          <p:nvPr userDrawn="1"/>
        </p:nvSpPr>
        <p:spPr>
          <a:xfrm>
            <a:off x="4685111" y="1052736"/>
            <a:ext cx="4136304" cy="4863821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48680"/>
            <a:ext cx="1335517" cy="2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_출간완료\Android Studio를 활용한 안드로이드프로그래밍_6판\표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70" y="1523874"/>
            <a:ext cx="3172204" cy="39933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5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18398" y="28979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295275" y="1048219"/>
            <a:ext cx="8524875" cy="4313238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Wingdings" pitchFamily="2" charset="2"/>
              <a:buChar char="§"/>
              <a:defRPr sz="2200" b="1">
                <a:latin typeface="굴림" pitchFamily="50" charset="-127"/>
                <a:ea typeface="굴림" pitchFamily="50" charset="-127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1800"/>
            </a:lvl2pPr>
            <a:lvl3pPr marL="731837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463549" indent="0">
              <a:buFont typeface="Arial" pitchFamily="34" charset="0"/>
              <a:buNone/>
              <a:defRPr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2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grpSp>
        <p:nvGrpSpPr>
          <p:cNvPr id="18" name="Group 192"/>
          <p:cNvGrpSpPr>
            <a:grpSpLocks/>
          </p:cNvGrpSpPr>
          <p:nvPr userDrawn="1"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chemeClr val="accent6"/>
          </a:solidFill>
        </p:grpSpPr>
        <p:sp>
          <p:nvSpPr>
            <p:cNvPr id="23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FA3A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FA3A2D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09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C87C2-641A-4A25-9B91-2E1786683F8A}"/>
              </a:ext>
            </a:extLst>
          </p:cNvPr>
          <p:cNvSpPr txBox="1"/>
          <p:nvPr userDrawn="1"/>
        </p:nvSpPr>
        <p:spPr>
          <a:xfrm>
            <a:off x="820738" y="2073821"/>
            <a:ext cx="7423150" cy="152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dirty="0"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76E6E-66A1-49F7-9075-E3DA6D3E5F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9572" y="1124744"/>
            <a:ext cx="7704856" cy="55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dirty="0">
                <a:ea typeface="맑은 고딕" pitchFamily="50" charset="-127"/>
              </a:rPr>
              <a:t>IT CookBook, Android Studio</a:t>
            </a:r>
            <a:r>
              <a:rPr kumimoji="0" lang="ko-KR" altLang="en-US" sz="1800" b="1" dirty="0">
                <a:ea typeface="맑은 고딕" pitchFamily="50" charset="-127"/>
              </a:rPr>
              <a:t>를 활용한 </a:t>
            </a:r>
            <a:r>
              <a:rPr kumimoji="0" lang="ko-KR" altLang="en-US" sz="1800" b="1" dirty="0" err="1">
                <a:ea typeface="맑은 고딕" pitchFamily="50" charset="-127"/>
              </a:rPr>
              <a:t>안드로이드</a:t>
            </a:r>
            <a:r>
              <a:rPr kumimoji="0" lang="ko-KR" altLang="en-US" sz="1800" b="1" dirty="0">
                <a:ea typeface="맑은 고딕" pitchFamily="50" charset="-127"/>
              </a:rPr>
              <a:t> 프로그래밍</a:t>
            </a:r>
            <a:r>
              <a:rPr kumimoji="0" lang="en-US" altLang="ko-KR" sz="1800" b="1" dirty="0">
                <a:ea typeface="맑은 고딕" pitchFamily="50" charset="-127"/>
              </a:rPr>
              <a:t>(6</a:t>
            </a:r>
            <a:r>
              <a:rPr kumimoji="0" lang="ko-KR" altLang="en-US" sz="1800" b="1" dirty="0">
                <a:ea typeface="맑은 고딕" pitchFamily="50" charset="-127"/>
              </a:rPr>
              <a:t>판</a:t>
            </a:r>
            <a:r>
              <a:rPr kumimoji="0" lang="en-US" altLang="ko-KR" sz="1800" b="1" dirty="0">
                <a:ea typeface="맑은 고딕" pitchFamily="50" charset="-127"/>
              </a:rPr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0328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6">
            <a:extLst>
              <a:ext uri="{FF2B5EF4-FFF2-40B4-BE49-F238E27FC236}">
                <a16:creationId xmlns:a16="http://schemas.microsoft.com/office/drawing/2014/main" id="{2BA47A67-578A-4467-A892-E5CFF0CAF6E4}"/>
              </a:ext>
            </a:extLst>
          </p:cNvPr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7" name="그림 6" descr="텍스트, 음식, 후식이(가) 표시된 사진&#10;&#10;자동 생성된 설명">
            <a:extLst>
              <a:ext uri="{FF2B5EF4-FFF2-40B4-BE49-F238E27FC236}">
                <a16:creationId xmlns:a16="http://schemas.microsoft.com/office/drawing/2014/main" id="{DA6C670E-5C99-4D3F-9518-1D16E194DF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05" y="301752"/>
            <a:ext cx="4285789" cy="4956048"/>
          </a:xfrm>
          <a:prstGeom prst="rect">
            <a:avLst/>
          </a:prstGeom>
        </p:spPr>
      </p:pic>
      <p:pic>
        <p:nvPicPr>
          <p:cNvPr id="8" name="Picture 4" descr="C:\Users\김현용\Desktop\제호.jpg">
            <a:extLst>
              <a:ext uri="{FF2B5EF4-FFF2-40B4-BE49-F238E27FC236}">
                <a16:creationId xmlns:a16="http://schemas.microsoft.com/office/drawing/2014/main" id="{28923973-F050-44E6-9021-B364E2978F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16" y="301752"/>
            <a:ext cx="1591057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9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2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9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35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9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33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5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6">
            <a:extLst>
              <a:ext uri="{FF2B5EF4-FFF2-40B4-BE49-F238E27FC236}">
                <a16:creationId xmlns:a16="http://schemas.microsoft.com/office/drawing/2014/main" id="{7E701E31-66F0-47FE-AE33-DD9E2ADFCAC5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직사각형 10">
            <a:extLst>
              <a:ext uri="{FF2B5EF4-FFF2-40B4-BE49-F238E27FC236}">
                <a16:creationId xmlns:a16="http://schemas.microsoft.com/office/drawing/2014/main" id="{F334562B-86EE-4D27-93BF-D5265A7B0923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Picture 4" descr="C:\Users\김현용\Desktop\제호.jpg">
            <a:extLst>
              <a:ext uri="{FF2B5EF4-FFF2-40B4-BE49-F238E27FC236}">
                <a16:creationId xmlns:a16="http://schemas.microsoft.com/office/drawing/2014/main" id="{F280CE8D-0436-4144-AFC7-4B26F4D02C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WordArt 3">
            <a:extLst>
              <a:ext uri="{FF2B5EF4-FFF2-40B4-BE49-F238E27FC236}">
                <a16:creationId xmlns:a16="http://schemas.microsoft.com/office/drawing/2014/main" id="{1A313661-E8F5-41BB-A075-214188FF628B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3F9EC0-3DD3-40B0-9EE4-0937CB2A65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84944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2022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28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99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2021-12-24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82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102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103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Chapter 11. </a:t>
            </a:r>
            <a:r>
              <a:rPr lang="ko-KR" altLang="en-US" sz="3000" b="1" dirty="0" err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어댑터뷰</a:t>
            </a:r>
            <a:endParaRPr lang="ko-KR" altLang="en-US" sz="3600" b="1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87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 err="1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리스트뷰의</a:t>
            </a:r>
            <a:r>
              <a:rPr lang="ko-KR" altLang="en-US" dirty="0"/>
              <a:t> 동적 추가∙삭제 예제</a:t>
            </a:r>
          </a:p>
          <a:p>
            <a:pPr lvl="1"/>
            <a:r>
              <a:rPr lang="ko-KR" altLang="en-US" dirty="0" err="1"/>
              <a:t>리스트뷰의</a:t>
            </a:r>
            <a:r>
              <a:rPr lang="ko-KR" altLang="en-US" dirty="0"/>
              <a:t> 항목을 동적으로 추가</a:t>
            </a:r>
            <a:r>
              <a:rPr lang="en-US" altLang="ko-KR" dirty="0"/>
              <a:t>·</a:t>
            </a:r>
            <a:r>
              <a:rPr lang="ko-KR" altLang="en-US" dirty="0"/>
              <a:t>삭제하려면 </a:t>
            </a:r>
            <a:r>
              <a:rPr lang="en-US" altLang="ko-KR" dirty="0" err="1"/>
              <a:t>ArrayList</a:t>
            </a:r>
            <a:r>
              <a:rPr lang="en-US" altLang="ko-KR" dirty="0"/>
              <a:t>&lt;T&gt;</a:t>
            </a:r>
            <a:r>
              <a:rPr lang="ko-KR" altLang="en-US" dirty="0"/>
              <a:t>를 정의한 후 </a:t>
            </a:r>
            <a:r>
              <a:rPr lang="en-US" altLang="ko-KR" dirty="0"/>
              <a:t>add( )</a:t>
            </a:r>
            <a:r>
              <a:rPr lang="ko-KR" altLang="en-US" dirty="0"/>
              <a:t>와 </a:t>
            </a:r>
            <a:r>
              <a:rPr lang="en-US" altLang="ko-KR" dirty="0"/>
              <a:t>remove( 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</a:p>
          <a:p>
            <a:endParaRPr lang="ko-KR" altLang="en-US" dirty="0"/>
          </a:p>
        </p:txBody>
      </p:sp>
      <p:pic>
        <p:nvPicPr>
          <p:cNvPr id="4" name="Picture 5" descr="스크린샷 2019-02-07 오전 12.13.2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33" y="2402853"/>
            <a:ext cx="6082935" cy="248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3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 err="1"/>
              <a:t>리스트뷰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63539" y="1253880"/>
            <a:ext cx="5816923" cy="4650530"/>
            <a:chOff x="1428610" y="1297424"/>
            <a:chExt cx="5816923" cy="465053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5623" y="1297424"/>
              <a:ext cx="5798561" cy="3606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736"/>
            <a:stretch/>
          </p:blipFill>
          <p:spPr bwMode="auto">
            <a:xfrm>
              <a:off x="1428610" y="4892265"/>
              <a:ext cx="5816923" cy="1055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454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 err="1"/>
              <a:t>리스트뷰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5"/>
          <a:stretch/>
        </p:blipFill>
        <p:spPr bwMode="auto">
          <a:xfrm>
            <a:off x="1663539" y="1445622"/>
            <a:ext cx="5816923" cy="222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60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sz="2400" dirty="0" err="1"/>
              <a:t>그리드뷰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그리드뷰</a:t>
            </a:r>
            <a:r>
              <a:rPr lang="en-US" altLang="ko-KR" dirty="0"/>
              <a:t>(</a:t>
            </a:r>
            <a:r>
              <a:rPr lang="en-US" altLang="ko-KR" dirty="0" err="1"/>
              <a:t>GridView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그리드뷰는</a:t>
            </a:r>
            <a:r>
              <a:rPr lang="ko-KR" altLang="en-US" dirty="0"/>
              <a:t> 사진이나 그림을 격자 모양으로 배치</a:t>
            </a:r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파일에는 간단히 </a:t>
            </a:r>
            <a:r>
              <a:rPr lang="en-US" altLang="ko-KR" dirty="0"/>
              <a:t>&lt;</a:t>
            </a:r>
            <a:r>
              <a:rPr lang="en-US" altLang="ko-KR" dirty="0" err="1"/>
              <a:t>GridView</a:t>
            </a:r>
            <a:r>
              <a:rPr lang="en-US" altLang="ko-KR" dirty="0"/>
              <a:t>&gt;</a:t>
            </a:r>
            <a:r>
              <a:rPr lang="ko-KR" altLang="en-US" dirty="0"/>
              <a:t>를 넣으면 되지만</a:t>
            </a:r>
            <a:r>
              <a:rPr lang="en-US" altLang="ko-KR" dirty="0"/>
              <a:t>, Java </a:t>
            </a:r>
            <a:r>
              <a:rPr lang="ko-KR" altLang="en-US" dirty="0"/>
              <a:t>코드에는 필요한 내용을 반드시 </a:t>
            </a:r>
            <a:r>
              <a:rPr lang="ko-KR" altLang="en-US" dirty="0" err="1"/>
              <a:t>코딩해야</a:t>
            </a:r>
            <a:r>
              <a:rPr lang="ko-KR" altLang="en-US" dirty="0"/>
              <a:t> 함</a:t>
            </a:r>
          </a:p>
          <a:p>
            <a:pPr lvl="1"/>
            <a:r>
              <a:rPr lang="ko-KR" altLang="en-US" dirty="0"/>
              <a:t>특히 </a:t>
            </a:r>
            <a:r>
              <a:rPr lang="en-US" altLang="ko-KR" dirty="0"/>
              <a:t>&lt;</a:t>
            </a:r>
            <a:r>
              <a:rPr lang="en-US" altLang="ko-KR" dirty="0" err="1"/>
              <a:t>GridView</a:t>
            </a:r>
            <a:r>
              <a:rPr lang="en-US" altLang="ko-KR" dirty="0"/>
              <a:t>&gt;</a:t>
            </a:r>
            <a:r>
              <a:rPr lang="ko-KR" altLang="en-US" dirty="0"/>
              <a:t>의 속성 중 열 개수를 지정하는 </a:t>
            </a:r>
            <a:r>
              <a:rPr lang="en-US" altLang="ko-KR" dirty="0" err="1"/>
              <a:t>numColumns</a:t>
            </a:r>
            <a:r>
              <a:rPr lang="ko-KR" altLang="en-US" dirty="0"/>
              <a:t>는 꼭 넣어야 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40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sz="2400" dirty="0" err="1"/>
              <a:t>그리드뷰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11-1 </a:t>
            </a:r>
            <a:r>
              <a:rPr lang="ko-KR" altLang="en-US" dirty="0"/>
              <a:t>영화 포스터 보기</a:t>
            </a:r>
            <a:r>
              <a:rPr lang="en-US" altLang="ko-KR" dirty="0"/>
              <a:t>1</a:t>
            </a:r>
          </a:p>
          <a:p>
            <a:r>
              <a:rPr lang="en-US" altLang="ko-KR" sz="1600" dirty="0"/>
              <a:t>1 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프로젝트 생성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프로젝트 이름 </a:t>
            </a:r>
            <a:r>
              <a:rPr lang="en-US" altLang="ko-KR" dirty="0"/>
              <a:t>: Project11_1</a:t>
            </a:r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패키지 이름 </a:t>
            </a:r>
            <a:r>
              <a:rPr lang="en-US" altLang="ko-KR" dirty="0"/>
              <a:t>: com.cookandroid.project11_1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9116BE-EABA-4216-85E2-5DC4DB2E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02" y="2866086"/>
            <a:ext cx="4609211" cy="373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sz="2400" dirty="0" err="1"/>
              <a:t>그리드뷰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11-1 </a:t>
            </a:r>
            <a:r>
              <a:rPr lang="ko-KR" altLang="en-US" dirty="0"/>
              <a:t>영화 포스터 보기</a:t>
            </a:r>
            <a:r>
              <a:rPr lang="en-US" altLang="ko-KR" dirty="0"/>
              <a:t>1</a:t>
            </a:r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화면 디자인 및 편집</a:t>
            </a:r>
          </a:p>
          <a:p>
            <a:pPr lvl="1"/>
            <a:r>
              <a:rPr lang="en-US" altLang="ko-KR" dirty="0"/>
              <a:t>(1) activity_main.xml</a:t>
            </a:r>
            <a:r>
              <a:rPr lang="ko-KR" altLang="en-US" dirty="0"/>
              <a:t>에 </a:t>
            </a:r>
            <a:r>
              <a:rPr lang="ko-KR" altLang="en-US" dirty="0" err="1"/>
              <a:t>그리드뷰를</a:t>
            </a:r>
            <a:r>
              <a:rPr lang="ko-KR" altLang="en-US" dirty="0"/>
              <a:t> 하나 추가</a:t>
            </a:r>
          </a:p>
          <a:p>
            <a:endParaRPr lang="ko-KR" altLang="en-US" dirty="0"/>
          </a:p>
        </p:txBody>
      </p:sp>
      <p:pic>
        <p:nvPicPr>
          <p:cNvPr id="4" name="Picture 1" descr="스크린샷 2019-02-07 오전 12.23.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54" y="2656618"/>
            <a:ext cx="6091692" cy="26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7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sz="2400" dirty="0" err="1"/>
              <a:t>그리드뷰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11-1 </a:t>
            </a:r>
            <a:r>
              <a:rPr lang="ko-KR" altLang="en-US" dirty="0"/>
              <a:t>영화 포스터 보기</a:t>
            </a:r>
            <a:r>
              <a:rPr lang="en-US" altLang="ko-KR" dirty="0"/>
              <a:t>1</a:t>
            </a:r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화면 디자인 및 편집</a:t>
            </a:r>
          </a:p>
          <a:p>
            <a:pPr lvl="1"/>
            <a:r>
              <a:rPr lang="en-US" altLang="ko-KR" dirty="0"/>
              <a:t>(2) </a:t>
            </a:r>
            <a:r>
              <a:rPr lang="ko-KR" altLang="en-US" dirty="0" err="1"/>
              <a:t>그리드뷰의</a:t>
            </a:r>
            <a:r>
              <a:rPr lang="ko-KR" altLang="en-US" dirty="0"/>
              <a:t> 작은 사진을 클릭하면 큰 사진이 나오는 대화상자용 </a:t>
            </a:r>
            <a:r>
              <a:rPr lang="en-US" altLang="ko-KR" dirty="0"/>
              <a:t>XML (dialog.xml) </a:t>
            </a:r>
            <a:r>
              <a:rPr lang="ko-KR" altLang="en-US" dirty="0"/>
              <a:t>만들기</a:t>
            </a:r>
          </a:p>
          <a:p>
            <a:pPr lvl="1"/>
            <a:r>
              <a:rPr lang="en-US" altLang="ko-KR" dirty="0"/>
              <a:t>(3) dialog.xml</a:t>
            </a:r>
            <a:r>
              <a:rPr lang="ko-KR" altLang="en-US" dirty="0"/>
              <a:t>에 </a:t>
            </a:r>
            <a:r>
              <a:rPr lang="ko-KR" altLang="en-US" dirty="0" err="1"/>
              <a:t>이미지뷰를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개만 생성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marL="182562" lvl="1" indent="0">
              <a:buNone/>
            </a:pPr>
            <a:endParaRPr lang="ko-KR" altLang="en-US" dirty="0"/>
          </a:p>
          <a:p>
            <a:pPr lvl="1"/>
            <a:r>
              <a:rPr lang="en-US" altLang="ko-KR" dirty="0"/>
              <a:t>(4) </a:t>
            </a:r>
            <a:r>
              <a:rPr lang="ko-KR" altLang="en-US" dirty="0"/>
              <a:t>영화 포스터로 사용할 이미지 </a:t>
            </a:r>
            <a:r>
              <a:rPr lang="en-US" altLang="ko-KR" dirty="0"/>
              <a:t>10</a:t>
            </a:r>
            <a:r>
              <a:rPr lang="ko-KR" altLang="en-US" dirty="0"/>
              <a:t>개를 </a:t>
            </a:r>
            <a:r>
              <a:rPr lang="en-US" altLang="ko-KR" dirty="0"/>
              <a:t>/res/</a:t>
            </a:r>
            <a:r>
              <a:rPr lang="en-US" altLang="ko-KR" dirty="0" err="1"/>
              <a:t>drawable</a:t>
            </a:r>
            <a:r>
              <a:rPr lang="ko-KR" altLang="en-US" dirty="0"/>
              <a:t>에 복사</a:t>
            </a:r>
          </a:p>
          <a:p>
            <a:endParaRPr lang="ko-KR" altLang="en-US" dirty="0"/>
          </a:p>
        </p:txBody>
      </p:sp>
      <p:pic>
        <p:nvPicPr>
          <p:cNvPr id="5" name="Picture 1" descr="스크린샷 2019-02-07 오전 12.24.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30" y="3015548"/>
            <a:ext cx="5935941" cy="168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3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sz="2400" dirty="0" err="1"/>
              <a:t>그리드뷰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11-1 </a:t>
            </a:r>
            <a:r>
              <a:rPr lang="ko-KR" altLang="en-US" dirty="0"/>
              <a:t>영화 포스터 보기</a:t>
            </a:r>
            <a:r>
              <a:rPr lang="en-US" altLang="ko-KR" dirty="0"/>
              <a:t>1</a:t>
            </a:r>
          </a:p>
          <a:p>
            <a:r>
              <a:rPr lang="en-US" altLang="ko-KR" sz="1600" dirty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메인 </a:t>
            </a:r>
            <a:r>
              <a:rPr lang="ko-KR" altLang="en-US" dirty="0" err="1"/>
              <a:t>액티비티에서</a:t>
            </a:r>
            <a:r>
              <a:rPr lang="ko-KR" altLang="en-US" dirty="0"/>
              <a:t> </a:t>
            </a:r>
            <a:r>
              <a:rPr lang="en-US" altLang="ko-KR" dirty="0" err="1"/>
              <a:t>BaseAdapter</a:t>
            </a:r>
            <a:r>
              <a:rPr lang="ko-KR" altLang="en-US" dirty="0"/>
              <a:t>의 상속을 받는 </a:t>
            </a:r>
            <a:r>
              <a:rPr lang="en-US" altLang="ko-KR" dirty="0" err="1"/>
              <a:t>MyGridAdapter</a:t>
            </a:r>
            <a:r>
              <a:rPr lang="ko-KR" altLang="en-US" dirty="0"/>
              <a:t> 정의</a:t>
            </a:r>
          </a:p>
          <a:p>
            <a:pPr lvl="1"/>
            <a:r>
              <a:rPr lang="en-US" altLang="ko-KR" dirty="0"/>
              <a:t>(2) activity_main.xml</a:t>
            </a:r>
            <a:r>
              <a:rPr lang="ko-KR" altLang="en-US" dirty="0"/>
              <a:t>의 </a:t>
            </a:r>
            <a:r>
              <a:rPr lang="ko-KR" altLang="en-US" dirty="0" err="1"/>
              <a:t>그리드뷰에</a:t>
            </a:r>
            <a:r>
              <a:rPr lang="ko-KR" altLang="en-US" dirty="0"/>
              <a:t> </a:t>
            </a:r>
            <a:r>
              <a:rPr lang="en-US" altLang="ko-KR" dirty="0" err="1"/>
              <a:t>MyGridAdapter</a:t>
            </a:r>
            <a:r>
              <a:rPr lang="en-US" altLang="ko-KR" dirty="0"/>
              <a:t> </a:t>
            </a:r>
            <a:r>
              <a:rPr lang="ko-KR" altLang="en-US" dirty="0"/>
              <a:t>변수 적용</a:t>
            </a:r>
          </a:p>
        </p:txBody>
      </p:sp>
    </p:spTree>
    <p:extLst>
      <p:ext uri="{BB962C8B-B14F-4D97-AF65-F5344CB8AC3E}">
        <p14:creationId xmlns:p14="http://schemas.microsoft.com/office/powerpoint/2010/main" val="3176540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sz="2400" dirty="0" err="1"/>
              <a:t>그리드뷰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07429" y="985363"/>
            <a:ext cx="5928973" cy="3613624"/>
            <a:chOff x="1182785" y="2883831"/>
            <a:chExt cx="5928973" cy="361362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380" y="2883831"/>
              <a:ext cx="5910510" cy="2557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785" y="5421378"/>
              <a:ext cx="5928973" cy="1076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4367342" y="3125468"/>
            <a:ext cx="4776658" cy="3628029"/>
            <a:chOff x="4529815" y="2942588"/>
            <a:chExt cx="4776658" cy="3628029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164"/>
            <a:stretch/>
          </p:blipFill>
          <p:spPr bwMode="auto">
            <a:xfrm>
              <a:off x="4529815" y="2946940"/>
              <a:ext cx="4614186" cy="3623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48"/>
            <a:stretch/>
          </p:blipFill>
          <p:spPr bwMode="auto">
            <a:xfrm>
              <a:off x="9144000" y="2942588"/>
              <a:ext cx="162473" cy="3623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648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sz="2400" dirty="0" err="1"/>
              <a:t>그리드뷰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11-1 </a:t>
            </a:r>
            <a:r>
              <a:rPr lang="ko-KR" altLang="en-US" dirty="0"/>
              <a:t>영화 포스터 보기</a:t>
            </a:r>
            <a:r>
              <a:rPr lang="en-US" altLang="ko-KR" dirty="0"/>
              <a:t>1</a:t>
            </a:r>
          </a:p>
          <a:p>
            <a:r>
              <a:rPr lang="en-US" altLang="ko-KR" sz="1600" dirty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(3) </a:t>
            </a:r>
            <a:r>
              <a:rPr lang="ko-KR" altLang="en-US" dirty="0"/>
              <a:t>영화 포스터 그림 파일의 </a:t>
            </a:r>
            <a:r>
              <a:rPr lang="en-US" altLang="ko-KR" dirty="0"/>
              <a:t>ID</a:t>
            </a:r>
            <a:r>
              <a:rPr lang="ko-KR" altLang="en-US" dirty="0"/>
              <a:t>를 배열로 지정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721" y="2584319"/>
            <a:ext cx="6188559" cy="212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35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altLang="ko-KR" sz="2400" dirty="0"/>
          </a:p>
          <a:p>
            <a:pPr>
              <a:buFont typeface="Arial" charset="0"/>
              <a:buChar char="•"/>
            </a:pPr>
            <a:endParaRPr lang="en-US" altLang="ko-KR" sz="2400" dirty="0"/>
          </a:p>
          <a:p>
            <a:pPr>
              <a:buFont typeface="Arial" charset="0"/>
              <a:buChar char="•"/>
            </a:pPr>
            <a:endParaRPr lang="en-US" altLang="ko-KR" sz="2400" dirty="0"/>
          </a:p>
          <a:p>
            <a:pPr>
              <a:buFont typeface="Arial" charset="0"/>
              <a:buChar char="•"/>
            </a:pPr>
            <a:endParaRPr lang="en-US" altLang="ko-KR" sz="2400" dirty="0"/>
          </a:p>
          <a:p>
            <a:pPr>
              <a:buFont typeface="Arial" charset="0"/>
              <a:buChar char="•"/>
            </a:pPr>
            <a:r>
              <a:rPr lang="ko-KR" altLang="en-US" sz="2400" dirty="0" err="1"/>
              <a:t>리스트뷰와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그리드뷰</a:t>
            </a:r>
            <a:r>
              <a:rPr lang="ko-KR" altLang="en-US" sz="2400" dirty="0"/>
              <a:t> 활용법을 알아본다</a:t>
            </a:r>
            <a:r>
              <a:rPr lang="en-US" altLang="ko-KR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dirty="0"/>
              <a:t>갤러리와 </a:t>
            </a:r>
            <a:r>
              <a:rPr lang="ko-KR" altLang="en-US" sz="2400" dirty="0" err="1"/>
              <a:t>스피너</a:t>
            </a:r>
            <a:r>
              <a:rPr lang="ko-KR" altLang="en-US" sz="2400" dirty="0"/>
              <a:t> 사용법을 익힌다</a:t>
            </a:r>
            <a:r>
              <a:rPr lang="en-US" altLang="ko-KR" sz="2400" dirty="0"/>
              <a:t>.</a:t>
            </a:r>
          </a:p>
          <a:p>
            <a:pPr>
              <a:buFont typeface="Arial" charset="0"/>
              <a:buChar char="•"/>
            </a:pPr>
            <a:endParaRPr lang="en-US" altLang="ko-KR" sz="2400" dirty="0"/>
          </a:p>
          <a:p>
            <a:pPr>
              <a:buFont typeface="Arial" charset="0"/>
              <a:buChar char="•"/>
            </a:pPr>
            <a:endParaRPr lang="en-US" altLang="ko-KR" sz="2400" dirty="0"/>
          </a:p>
          <a:p>
            <a:pPr>
              <a:buFont typeface="Arial" charset="0"/>
              <a:buChar char="•"/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sz="2400" dirty="0" err="1"/>
              <a:t>그리드뷰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11-1 </a:t>
            </a:r>
            <a:r>
              <a:rPr lang="ko-KR" altLang="en-US" dirty="0"/>
              <a:t>영화 포스터 보기</a:t>
            </a:r>
            <a:r>
              <a:rPr lang="en-US" altLang="ko-KR" dirty="0"/>
              <a:t>1</a:t>
            </a:r>
          </a:p>
          <a:p>
            <a:r>
              <a:rPr lang="en-US" altLang="ko-KR" sz="1600" dirty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(4) </a:t>
            </a:r>
            <a:r>
              <a:rPr lang="en-US" altLang="ko-KR" dirty="0" err="1"/>
              <a:t>getCount</a:t>
            </a:r>
            <a:r>
              <a:rPr lang="en-US" altLang="ko-KR" dirty="0"/>
              <a:t>( )</a:t>
            </a:r>
            <a:r>
              <a:rPr lang="ko-KR" altLang="en-US" dirty="0"/>
              <a:t>와 </a:t>
            </a:r>
            <a:r>
              <a:rPr lang="en-US" altLang="ko-KR" dirty="0" err="1"/>
              <a:t>getView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수정하여 실행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sz="1600" b="1" dirty="0" err="1"/>
              <a:t>getCount</a:t>
            </a:r>
            <a:r>
              <a:rPr lang="en-US" altLang="ko-KR" sz="1600" b="1" dirty="0"/>
              <a:t>( )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그리드뷰에</a:t>
            </a:r>
            <a:r>
              <a:rPr lang="ko-KR" altLang="en-US" sz="1600" dirty="0"/>
              <a:t> 보여질 이미지의 개수를 반환하도록 수정</a:t>
            </a:r>
          </a:p>
          <a:p>
            <a:pPr lvl="2"/>
            <a:r>
              <a:rPr lang="en-US" altLang="ko-KR" sz="1600" b="1" dirty="0" err="1"/>
              <a:t>getView</a:t>
            </a:r>
            <a:r>
              <a:rPr lang="en-US" altLang="ko-KR" sz="1600" b="1" dirty="0"/>
              <a:t>( )</a:t>
            </a:r>
            <a:r>
              <a:rPr lang="en-US" altLang="ko-KR" sz="1600" dirty="0"/>
              <a:t> : </a:t>
            </a:r>
            <a:r>
              <a:rPr lang="ko-KR" altLang="en-US" sz="1600" dirty="0"/>
              <a:t>영화 포스터를 각 </a:t>
            </a:r>
            <a:r>
              <a:rPr lang="ko-KR" altLang="en-US" sz="1600" dirty="0" err="1"/>
              <a:t>그리드뷰의</a:t>
            </a:r>
            <a:r>
              <a:rPr lang="ko-KR" altLang="en-US" sz="1600" dirty="0"/>
              <a:t> 칸마다 </a:t>
            </a:r>
            <a:r>
              <a:rPr lang="ko-KR" altLang="en-US" sz="1600" dirty="0" err="1"/>
              <a:t>이미지뷰를</a:t>
            </a:r>
            <a:r>
              <a:rPr lang="ko-KR" altLang="en-US" sz="1600" dirty="0"/>
              <a:t> 생성해서 보여주게 함</a:t>
            </a:r>
          </a:p>
        </p:txBody>
      </p:sp>
      <p:pic>
        <p:nvPicPr>
          <p:cNvPr id="5" name="Picture 1" descr="스크린샷 2019-02-07 오전 12.45.4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79" y="3103696"/>
            <a:ext cx="5799242" cy="35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4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sz="2400" dirty="0" err="1"/>
              <a:t>그리드뷰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11-1 </a:t>
            </a:r>
            <a:r>
              <a:rPr lang="ko-KR" altLang="en-US" dirty="0"/>
              <a:t>영화 포스터 보기</a:t>
            </a:r>
            <a:r>
              <a:rPr lang="en-US" altLang="ko-KR" dirty="0"/>
              <a:t>1</a:t>
            </a:r>
          </a:p>
          <a:p>
            <a:r>
              <a:rPr lang="en-US" altLang="ko-KR" sz="1600" dirty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(5) </a:t>
            </a:r>
            <a:r>
              <a:rPr lang="ko-KR" altLang="en-US" dirty="0"/>
              <a:t>각 영화를 클릭하면 대화상자가 나오고 영화 포스터의 원래 크기가 보이도록 수정</a:t>
            </a:r>
          </a:p>
        </p:txBody>
      </p:sp>
      <p:pic>
        <p:nvPicPr>
          <p:cNvPr id="6" name="Picture 3" descr="스크린샷 2019-02-07 오전 12.46.2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94" y="2511391"/>
            <a:ext cx="5910013" cy="37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05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sz="2400" dirty="0" err="1"/>
              <a:t>그리드뷰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0E991-8BA0-4CAA-8352-E7B17483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539280"/>
            <a:ext cx="6840760" cy="40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53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999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2400" dirty="0"/>
              <a:t>갤러리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갤러리</a:t>
            </a:r>
            <a:r>
              <a:rPr lang="en-US" altLang="ko-KR" dirty="0"/>
              <a:t>(Gallery)</a:t>
            </a:r>
          </a:p>
          <a:p>
            <a:pPr lvl="1"/>
            <a:r>
              <a:rPr lang="ko-KR" altLang="en-US" dirty="0"/>
              <a:t>사진이나 이미지를 배치하고 좌우로 </a:t>
            </a:r>
            <a:r>
              <a:rPr lang="ko-KR" altLang="en-US" dirty="0" err="1"/>
              <a:t>스크롤해서</a:t>
            </a:r>
            <a:r>
              <a:rPr lang="ko-KR" altLang="en-US" dirty="0"/>
              <a:t> 볼 수 있도록 해줌</a:t>
            </a:r>
          </a:p>
          <a:p>
            <a:pPr lvl="1"/>
            <a:r>
              <a:rPr lang="ko-KR" altLang="en-US" dirty="0"/>
              <a:t>이미지 목록을 </a:t>
            </a:r>
            <a:r>
              <a:rPr lang="ko-KR" altLang="en-US" dirty="0" err="1"/>
              <a:t>스크롤하는</a:t>
            </a:r>
            <a:r>
              <a:rPr lang="ko-KR" altLang="en-US" dirty="0"/>
              <a:t> 기능만 존재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sz="1600" dirty="0">
                <a:latin typeface="함초롬돋움"/>
                <a:ea typeface="함초롬돋움"/>
                <a:cs typeface="함초롬돋움"/>
                <a:sym typeface="Wingdings" pitchFamily="2" charset="2"/>
              </a:rPr>
              <a:t>→ </a:t>
            </a:r>
            <a:r>
              <a:rPr lang="ko-KR" altLang="en-US" sz="1600" dirty="0"/>
              <a:t>이미지를 클릭했을 때 </a:t>
            </a:r>
            <a:r>
              <a:rPr lang="ko-KR" altLang="en-US" sz="1600" b="1" dirty="0"/>
              <a:t>큰 이미지</a:t>
            </a:r>
            <a:r>
              <a:rPr lang="ko-KR" altLang="en-US" sz="1600" dirty="0"/>
              <a:t>가 나타나려면 </a:t>
            </a:r>
            <a:r>
              <a:rPr lang="en-US" altLang="ko-KR" sz="1600" dirty="0"/>
              <a:t>Java </a:t>
            </a:r>
            <a:r>
              <a:rPr lang="ko-KR" altLang="en-US" sz="1600" dirty="0"/>
              <a:t>코드를 추가하여 사용</a:t>
            </a:r>
            <a:endParaRPr lang="en-US" altLang="ko-KR" sz="1600" dirty="0"/>
          </a:p>
          <a:p>
            <a:pPr lvl="1"/>
            <a:r>
              <a:rPr lang="ko-KR" altLang="en-US" dirty="0" err="1"/>
              <a:t>그리드뷰와</a:t>
            </a:r>
            <a:r>
              <a:rPr lang="ko-KR" altLang="en-US" dirty="0"/>
              <a:t> 비슷하지만 좀 더 부드럽고 고급스러운 느낌을 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837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2400" dirty="0"/>
              <a:t>갤러리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11-2 </a:t>
            </a:r>
            <a:r>
              <a:rPr lang="ko-KR" altLang="en-US" dirty="0"/>
              <a:t>영화 포스터 보기 </a:t>
            </a:r>
            <a:r>
              <a:rPr lang="en-US" altLang="ko-KR" dirty="0"/>
              <a:t>2</a:t>
            </a:r>
          </a:p>
          <a:p>
            <a:r>
              <a:rPr lang="en-US" altLang="ko-KR" sz="1600" dirty="0"/>
              <a:t>1 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프로젝트 생성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프로젝트 이름 </a:t>
            </a:r>
            <a:r>
              <a:rPr lang="en-US" altLang="ko-KR" dirty="0"/>
              <a:t>: Project11_2</a:t>
            </a:r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패키지 이름 </a:t>
            </a:r>
            <a:r>
              <a:rPr lang="en-US" altLang="ko-KR" dirty="0"/>
              <a:t>: com.cookandroid.project11_2</a:t>
            </a:r>
          </a:p>
        </p:txBody>
      </p:sp>
      <p:pic>
        <p:nvPicPr>
          <p:cNvPr id="5" name="그림 4" descr="텍스트, 신문, 스크린샷이(가) 표시된 사진&#10;&#10;자동 생성된 설명">
            <a:extLst>
              <a:ext uri="{FF2B5EF4-FFF2-40B4-BE49-F238E27FC236}">
                <a16:creationId xmlns:a16="http://schemas.microsoft.com/office/drawing/2014/main" id="{D357D294-D94A-4DB9-BA8F-04A2EB8CA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86" y="2947480"/>
            <a:ext cx="4992827" cy="364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09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2400" dirty="0"/>
              <a:t>갤러리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11-2 </a:t>
            </a:r>
            <a:r>
              <a:rPr lang="ko-KR" altLang="en-US" dirty="0"/>
              <a:t>영화 포스터 보기 </a:t>
            </a:r>
            <a:r>
              <a:rPr lang="en-US" altLang="ko-KR" dirty="0"/>
              <a:t>2</a:t>
            </a:r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화면 디자인 및 편집</a:t>
            </a:r>
          </a:p>
          <a:p>
            <a:pPr lvl="1"/>
            <a:r>
              <a:rPr lang="en-US" altLang="ko-KR" dirty="0"/>
              <a:t>(1) activity_main.xml</a:t>
            </a:r>
            <a:r>
              <a:rPr lang="ko-KR" altLang="en-US" dirty="0"/>
              <a:t>에 갤러리와 </a:t>
            </a:r>
            <a:r>
              <a:rPr lang="ko-KR" altLang="en-US" dirty="0" err="1"/>
              <a:t>이미지뷰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영화 포스터로 사용할 이미지 </a:t>
            </a:r>
            <a:r>
              <a:rPr lang="en-US" altLang="ko-KR" dirty="0"/>
              <a:t>10</a:t>
            </a:r>
            <a:r>
              <a:rPr lang="ko-KR" altLang="en-US" dirty="0"/>
              <a:t>개를 </a:t>
            </a:r>
            <a:r>
              <a:rPr lang="en-US" altLang="ko-KR" dirty="0"/>
              <a:t>/res/</a:t>
            </a:r>
            <a:r>
              <a:rPr lang="en-US" altLang="ko-KR" dirty="0" err="1"/>
              <a:t>drawable</a:t>
            </a:r>
            <a:r>
              <a:rPr lang="ko-KR" altLang="en-US" dirty="0"/>
              <a:t>에 복사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Picture 3" descr="스크린샷 2019-02-07 오전 12.4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77" y="2843052"/>
            <a:ext cx="6376846" cy="33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3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2400" dirty="0"/>
              <a:t>갤러리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11-2 </a:t>
            </a:r>
            <a:r>
              <a:rPr lang="ko-KR" altLang="en-US" dirty="0"/>
              <a:t>영화 포스터 보기 </a:t>
            </a:r>
            <a:r>
              <a:rPr lang="en-US" altLang="ko-KR" dirty="0"/>
              <a:t>2</a:t>
            </a:r>
          </a:p>
          <a:p>
            <a:r>
              <a:rPr lang="en-US" altLang="ko-KR" sz="1600" dirty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메인 </a:t>
            </a:r>
            <a:r>
              <a:rPr lang="ko-KR" altLang="en-US" dirty="0" err="1"/>
              <a:t>액티비티에서</a:t>
            </a:r>
            <a:r>
              <a:rPr lang="ko-KR" altLang="en-US" dirty="0"/>
              <a:t> </a:t>
            </a:r>
            <a:r>
              <a:rPr lang="en-US" altLang="ko-KR" dirty="0" err="1"/>
              <a:t>BaseAdapter</a:t>
            </a:r>
            <a:r>
              <a:rPr lang="ko-KR" altLang="en-US" dirty="0"/>
              <a:t>를 상속받는 </a:t>
            </a:r>
            <a:r>
              <a:rPr lang="en-US" altLang="ko-KR" dirty="0" err="1"/>
              <a:t>MyGalleryAdapter</a:t>
            </a:r>
            <a:r>
              <a:rPr lang="ko-KR" altLang="en-US" dirty="0"/>
              <a:t> 정의</a:t>
            </a:r>
          </a:p>
          <a:p>
            <a:pPr lvl="1"/>
            <a:r>
              <a:rPr lang="en-US" altLang="ko-KR" dirty="0"/>
              <a:t>(2) activity_main.xml</a:t>
            </a:r>
            <a:r>
              <a:rPr lang="ko-KR" altLang="en-US" dirty="0"/>
              <a:t>의 </a:t>
            </a:r>
            <a:r>
              <a:rPr lang="ko-KR" altLang="en-US" dirty="0" err="1"/>
              <a:t>그리드뷰에</a:t>
            </a:r>
            <a:r>
              <a:rPr lang="ko-KR" altLang="en-US" dirty="0"/>
              <a:t> </a:t>
            </a:r>
            <a:r>
              <a:rPr lang="en-US" altLang="ko-KR" dirty="0" err="1"/>
              <a:t>MyGalleryAdapter</a:t>
            </a:r>
            <a:r>
              <a:rPr lang="en-US" altLang="ko-KR" dirty="0"/>
              <a:t> </a:t>
            </a:r>
            <a:r>
              <a:rPr lang="ko-KR" altLang="en-US" dirty="0"/>
              <a:t>변수 적용</a:t>
            </a:r>
          </a:p>
          <a:p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5511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2400" dirty="0"/>
              <a:t>갤러리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76211" y="1105694"/>
            <a:ext cx="6191578" cy="5422664"/>
            <a:chOff x="1838829" y="1105694"/>
            <a:chExt cx="6191578" cy="542266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848" y="1105694"/>
              <a:ext cx="6188559" cy="2936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9"/>
            <a:stretch/>
          </p:blipFill>
          <p:spPr bwMode="auto">
            <a:xfrm>
              <a:off x="1838829" y="3979815"/>
              <a:ext cx="6180480" cy="2548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19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2400" dirty="0"/>
              <a:t>갤러리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11-2 </a:t>
            </a:r>
            <a:r>
              <a:rPr lang="ko-KR" altLang="en-US" dirty="0"/>
              <a:t>영화 포스터 보기 </a:t>
            </a:r>
            <a:r>
              <a:rPr lang="en-US" altLang="ko-KR" dirty="0"/>
              <a:t>2</a:t>
            </a:r>
          </a:p>
          <a:p>
            <a:r>
              <a:rPr lang="en-US" altLang="ko-KR" sz="1600" dirty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(3) </a:t>
            </a:r>
            <a:r>
              <a:rPr lang="en-US" altLang="ko-KR" dirty="0" err="1"/>
              <a:t>getCount</a:t>
            </a:r>
            <a:r>
              <a:rPr lang="en-US" altLang="ko-KR" dirty="0"/>
              <a:t>( )</a:t>
            </a:r>
            <a:r>
              <a:rPr lang="ko-KR" altLang="en-US" dirty="0"/>
              <a:t>와 </a:t>
            </a:r>
            <a:r>
              <a:rPr lang="en-US" altLang="ko-KR" dirty="0" err="1"/>
              <a:t>getView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수정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60" y="2681231"/>
            <a:ext cx="6180480" cy="303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12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01 </a:t>
            </a:r>
            <a:r>
              <a:rPr lang="ko-KR" altLang="en-US" sz="2400" dirty="0" err="1">
                <a:latin typeface="+mn-ea"/>
              </a:rPr>
              <a:t>리스트뷰와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그리드뷰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02 </a:t>
            </a:r>
            <a:r>
              <a:rPr lang="ko-KR" altLang="en-US" sz="2400" dirty="0">
                <a:latin typeface="+mn-ea"/>
              </a:rPr>
              <a:t>갤러리와 </a:t>
            </a:r>
            <a:r>
              <a:rPr lang="ko-KR" altLang="en-US" sz="2400" dirty="0" err="1">
                <a:latin typeface="+mn-ea"/>
              </a:rPr>
              <a:t>스피너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2400" dirty="0"/>
              <a:t>갤러리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11-2 </a:t>
            </a:r>
            <a:r>
              <a:rPr lang="ko-KR" altLang="en-US" dirty="0"/>
              <a:t>영화 포스터 보기 </a:t>
            </a:r>
            <a:r>
              <a:rPr lang="en-US" altLang="ko-KR" dirty="0"/>
              <a:t>2</a:t>
            </a:r>
          </a:p>
          <a:p>
            <a:r>
              <a:rPr lang="en-US" altLang="ko-KR" sz="1600" dirty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(4) </a:t>
            </a:r>
            <a:r>
              <a:rPr lang="ko-KR" altLang="en-US" dirty="0"/>
              <a:t>갤러리의 영화를 클릭하면 아래쪽 </a:t>
            </a:r>
            <a:r>
              <a:rPr lang="ko-KR" altLang="en-US" dirty="0" err="1"/>
              <a:t>이미지뷰에</a:t>
            </a:r>
            <a:r>
              <a:rPr lang="ko-KR" altLang="en-US" dirty="0"/>
              <a:t> 포스터가 원래 크기로 보여지도록 함</a:t>
            </a:r>
          </a:p>
          <a:p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61" y="2550323"/>
            <a:ext cx="6200679" cy="259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705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2400" dirty="0"/>
              <a:t>갤러리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D03D1D-5CFD-47BF-B1C4-0345DEF0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19" y="1504240"/>
            <a:ext cx="6840761" cy="354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85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 err="1"/>
              <a:t>스피너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스피너</a:t>
            </a:r>
            <a:r>
              <a:rPr lang="en-US" altLang="ko-KR" dirty="0"/>
              <a:t>(Spinner)</a:t>
            </a:r>
          </a:p>
          <a:p>
            <a:pPr lvl="1"/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ko-KR" altLang="en-US" dirty="0" err="1"/>
              <a:t>드롭다운</a:t>
            </a:r>
            <a:r>
              <a:rPr lang="en-US" altLang="ko-KR" dirty="0"/>
              <a:t>(Drop Down) </a:t>
            </a:r>
            <a:r>
              <a:rPr lang="ko-KR" altLang="en-US" dirty="0"/>
              <a:t>박스와 비슷한 기능을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스피너</a:t>
            </a:r>
            <a:r>
              <a:rPr lang="ko-KR" altLang="en-US" dirty="0"/>
              <a:t> 기본 예제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1" descr="스크린샷 2019-02-07 오전 12.54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3" y="2839507"/>
            <a:ext cx="6465455" cy="20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02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 err="1"/>
              <a:t>스피너</a:t>
            </a:r>
            <a:endParaRPr lang="ko-KR" altLang="en-US" dirty="0"/>
          </a:p>
        </p:txBody>
      </p:sp>
      <p:pic>
        <p:nvPicPr>
          <p:cNvPr id="6" name="Picture 1" descr="스크린샷 2019-02-07 오전 12.54.4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1"/>
          <a:stretch/>
        </p:blipFill>
        <p:spPr>
          <a:xfrm>
            <a:off x="1420936" y="1440854"/>
            <a:ext cx="6302129" cy="431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88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 err="1"/>
              <a:t>스피너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FDE18F-16D7-40AC-B1EB-37630AB8C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59" y="1585608"/>
            <a:ext cx="7031082" cy="419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9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39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리스트뷰와</a:t>
            </a:r>
            <a:r>
              <a:rPr lang="ko-KR" altLang="en-US" dirty="0"/>
              <a:t> </a:t>
            </a:r>
            <a:r>
              <a:rPr lang="ko-KR" altLang="en-US" dirty="0" err="1"/>
              <a:t>그리드뷰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81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2400" dirty="0" err="1"/>
              <a:t>어댑터뷰</a:t>
            </a:r>
            <a:r>
              <a:rPr lang="ko-KR" altLang="en-US" sz="2400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어댑터뷰</a:t>
            </a:r>
            <a:endParaRPr lang="ko-KR" altLang="en-US" dirty="0"/>
          </a:p>
          <a:p>
            <a:pPr lvl="1"/>
            <a:r>
              <a:rPr lang="en-US" altLang="ko-KR" dirty="0" err="1"/>
              <a:t>AdapterView</a:t>
            </a:r>
            <a:r>
              <a:rPr lang="en-US" altLang="ko-KR" dirty="0"/>
              <a:t> </a:t>
            </a:r>
            <a:r>
              <a:rPr lang="ko-KR" altLang="en-US" dirty="0"/>
              <a:t>하위에 </a:t>
            </a:r>
            <a:r>
              <a:rPr lang="en-US" altLang="ko-KR" dirty="0" err="1"/>
              <a:t>ListView</a:t>
            </a:r>
            <a:r>
              <a:rPr lang="en-US" altLang="ko-KR" dirty="0"/>
              <a:t>, </a:t>
            </a:r>
            <a:r>
              <a:rPr lang="en-US" altLang="ko-KR" dirty="0" err="1"/>
              <a:t>ExpandableListView</a:t>
            </a:r>
            <a:r>
              <a:rPr lang="en-US" altLang="ko-KR" dirty="0"/>
              <a:t>, </a:t>
            </a:r>
            <a:r>
              <a:rPr lang="en-US" altLang="ko-KR" dirty="0" err="1"/>
              <a:t>GridView</a:t>
            </a:r>
            <a:r>
              <a:rPr lang="en-US" altLang="ko-KR" dirty="0"/>
              <a:t>, Spinner, Gallery </a:t>
            </a:r>
            <a:r>
              <a:rPr lang="ko-KR" altLang="en-US" dirty="0"/>
              <a:t>등을 묶어서 표현</a:t>
            </a:r>
          </a:p>
          <a:p>
            <a:pPr lvl="1"/>
            <a:r>
              <a:rPr lang="ko-KR" altLang="en-US" dirty="0" err="1"/>
              <a:t>어댑터뷰를</a:t>
            </a:r>
            <a:r>
              <a:rPr lang="ko-KR" altLang="en-US" dirty="0"/>
              <a:t> 사용할 때 </a:t>
            </a:r>
            <a:r>
              <a:rPr lang="ko-KR" altLang="en-US" dirty="0" err="1"/>
              <a:t>어댑터뷰의</a:t>
            </a:r>
            <a:r>
              <a:rPr lang="ko-KR" altLang="en-US" dirty="0"/>
              <a:t> 모양을 설정하고 데이터를 채워주는  </a:t>
            </a:r>
            <a:r>
              <a:rPr lang="en-US" altLang="ko-KR" dirty="0" err="1"/>
              <a:t>ArrayAdapter</a:t>
            </a:r>
            <a:r>
              <a:rPr lang="en-US" altLang="ko-KR" dirty="0"/>
              <a:t>&lt;T&gt; </a:t>
            </a:r>
            <a:r>
              <a:rPr lang="ko-KR" altLang="en-US" dirty="0"/>
              <a:t>클래스를 함께 사용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92" y="3028367"/>
            <a:ext cx="6378417" cy="298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85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 err="1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리스트뷰</a:t>
            </a:r>
            <a:r>
              <a:rPr lang="en-US" altLang="ko-KR" dirty="0"/>
              <a:t>(</a:t>
            </a:r>
            <a:r>
              <a:rPr lang="en-US" altLang="ko-KR" dirty="0" err="1"/>
              <a:t>ListView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데이터를 리스트 모양으로 보여주며 리스트 중 하나를 선택하는 용도로 사용</a:t>
            </a:r>
          </a:p>
          <a:p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4216552-379E-45A4-A67F-69F3F458A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47" y="2256817"/>
            <a:ext cx="2262706" cy="39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7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 err="1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을 이용한 </a:t>
            </a:r>
            <a:r>
              <a:rPr lang="ko-KR" altLang="en-US" dirty="0" err="1"/>
              <a:t>리스트뷰</a:t>
            </a:r>
            <a:r>
              <a:rPr lang="ko-KR" altLang="en-US" dirty="0"/>
              <a:t> 만들기</a:t>
            </a:r>
          </a:p>
          <a:p>
            <a:pPr lvl="1"/>
            <a:r>
              <a:rPr lang="ko-KR" altLang="en-US" dirty="0" err="1"/>
              <a:t>리스트뷰를</a:t>
            </a:r>
            <a:r>
              <a:rPr lang="ko-KR" altLang="en-US" dirty="0"/>
              <a:t> 만드는 형식</a:t>
            </a:r>
          </a:p>
          <a:p>
            <a:pPr marL="788987" lvl="2" indent="-342900">
              <a:buFont typeface="+mj-ea"/>
              <a:buAutoNum type="circleNumDbPlain"/>
            </a:pPr>
            <a:r>
              <a:rPr lang="ko-KR" altLang="en-US" sz="1600" dirty="0" err="1"/>
              <a:t>리스트뷰에</a:t>
            </a:r>
            <a:r>
              <a:rPr lang="ko-KR" altLang="en-US" sz="1600" dirty="0"/>
              <a:t> 나열할 내용을 </a:t>
            </a:r>
            <a:r>
              <a:rPr lang="en-US" altLang="ko-KR" sz="1600" dirty="0"/>
              <a:t>String </a:t>
            </a:r>
            <a:r>
              <a:rPr lang="ko-KR" altLang="en-US" sz="1600" dirty="0"/>
              <a:t>배열로 미리 만듦</a:t>
            </a:r>
          </a:p>
          <a:p>
            <a:pPr marL="788987" lvl="2" indent="-342900">
              <a:buFont typeface="+mj-ea"/>
              <a:buAutoNum type="circleNumDbPlain"/>
            </a:pPr>
            <a:r>
              <a:rPr lang="ko-KR" altLang="en-US" sz="1600" dirty="0" err="1"/>
              <a:t>리스트뷰</a:t>
            </a:r>
            <a:r>
              <a:rPr lang="ko-KR" altLang="en-US" sz="1600" dirty="0"/>
              <a:t> 변수를 생성하고 </a:t>
            </a:r>
            <a:r>
              <a:rPr lang="en-US" altLang="ko-KR" sz="1600" dirty="0"/>
              <a:t>XML</a:t>
            </a:r>
            <a:r>
              <a:rPr lang="ko-KR" altLang="en-US" sz="1600" dirty="0"/>
              <a:t>의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ListView</a:t>
            </a:r>
            <a:r>
              <a:rPr lang="en-US" altLang="ko-KR" sz="1600" dirty="0"/>
              <a:t>&gt;</a:t>
            </a:r>
            <a:r>
              <a:rPr lang="ko-KR" altLang="en-US" sz="1600" dirty="0"/>
              <a:t>에 대응시킴</a:t>
            </a:r>
          </a:p>
          <a:p>
            <a:pPr marL="788987" lvl="2" indent="-342900">
              <a:buFont typeface="+mj-ea"/>
              <a:buAutoNum type="circleNumDbPlain"/>
            </a:pPr>
            <a:r>
              <a:rPr lang="en-US" altLang="ko-KR" sz="1600" dirty="0" err="1"/>
              <a:t>ArrayAdapter</a:t>
            </a:r>
            <a:r>
              <a:rPr lang="en-US" altLang="ko-KR" sz="1600" dirty="0"/>
              <a:t>&lt;String&gt;</a:t>
            </a:r>
            <a:r>
              <a:rPr lang="ko-KR" altLang="en-US" sz="1600" dirty="0"/>
              <a:t>형의 변수를 선언하고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리스트뷰의</a:t>
            </a:r>
            <a:r>
              <a:rPr lang="ko-KR" altLang="en-US" sz="1600" dirty="0"/>
              <a:t> 모양과 내용을 </a:t>
            </a:r>
            <a:br>
              <a:rPr lang="en-US" altLang="ko-KR" sz="1600" dirty="0"/>
            </a:br>
            <a:r>
              <a:rPr lang="ko-KR" altLang="en-US" sz="1600" dirty="0"/>
              <a:t>①번 배열로 채움</a:t>
            </a:r>
          </a:p>
          <a:p>
            <a:pPr marL="788987" lvl="2" indent="-342900">
              <a:buFont typeface="+mj-ea"/>
              <a:buAutoNum type="circleNumDbPlain"/>
            </a:pPr>
            <a:r>
              <a:rPr lang="ko-KR" altLang="en-US" sz="1600" dirty="0"/>
              <a:t>④</a:t>
            </a:r>
            <a:r>
              <a:rPr lang="en-US" altLang="ko-KR" sz="1600" dirty="0"/>
              <a:t>,③</a:t>
            </a:r>
            <a:r>
              <a:rPr lang="ko-KR" altLang="en-US" sz="1600" dirty="0"/>
              <a:t>번에서 생성한 </a:t>
            </a:r>
            <a:r>
              <a:rPr lang="ko-KR" altLang="en-US" sz="1600" dirty="0" err="1"/>
              <a:t>어레이어댑터를</a:t>
            </a:r>
            <a:r>
              <a:rPr lang="ko-KR" altLang="en-US" sz="1600" dirty="0"/>
              <a:t> ②번의 </a:t>
            </a:r>
            <a:r>
              <a:rPr lang="ko-KR" altLang="en-US" sz="1600" dirty="0" err="1"/>
              <a:t>리스트뷰</a:t>
            </a:r>
            <a:r>
              <a:rPr lang="ko-KR" altLang="en-US" sz="1600" dirty="0"/>
              <a:t> 변수에 적용</a:t>
            </a:r>
          </a:p>
          <a:p>
            <a:pPr marL="788987" lvl="2" indent="-342900">
              <a:buFont typeface="+mj-ea"/>
              <a:buAutoNum type="circleNumDbPlain"/>
            </a:pPr>
            <a:r>
              <a:rPr lang="ko-KR" altLang="en-US" sz="1600" dirty="0" err="1"/>
              <a:t>리스트뷰의</a:t>
            </a:r>
            <a:r>
              <a:rPr lang="ko-KR" altLang="en-US" sz="1600" dirty="0"/>
              <a:t> 항목을 클릭했을 때 동작하는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정의</a:t>
            </a:r>
          </a:p>
        </p:txBody>
      </p:sp>
      <p:pic>
        <p:nvPicPr>
          <p:cNvPr id="4" name="Picture 1" descr="스크린샷 2019-02-07 오전 12.09.3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3" y="3990941"/>
            <a:ext cx="6123095" cy="21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8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 err="1"/>
              <a:t>리스트뷰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96" y="4934836"/>
            <a:ext cx="1845174" cy="1699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2CBA321-9F3B-4E78-848D-8D9F648EBC70}"/>
              </a:ext>
            </a:extLst>
          </p:cNvPr>
          <p:cNvGrpSpPr/>
          <p:nvPr/>
        </p:nvGrpSpPr>
        <p:grpSpPr>
          <a:xfrm>
            <a:off x="1820201" y="1112494"/>
            <a:ext cx="5794266" cy="5521439"/>
            <a:chOff x="1820201" y="1112494"/>
            <a:chExt cx="5794266" cy="5521439"/>
          </a:xfrm>
        </p:grpSpPr>
        <p:pic>
          <p:nvPicPr>
            <p:cNvPr id="4" name="Picture 2" descr="스크린샷 2019-02-07 오전 12.09.4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201" y="1112494"/>
              <a:ext cx="5503598" cy="470822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213497-D414-438D-8AC2-E244A1C63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7996" y="4934836"/>
              <a:ext cx="2006471" cy="1699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745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 err="1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리스트뷰의</a:t>
            </a:r>
            <a:r>
              <a:rPr lang="ko-KR" altLang="en-US" dirty="0"/>
              <a:t> 다양한 모양 설정</a:t>
            </a:r>
          </a:p>
          <a:p>
            <a:pPr lvl="1"/>
            <a:r>
              <a:rPr lang="ko-KR" altLang="en-US" dirty="0"/>
              <a:t>라디오버튼 </a:t>
            </a:r>
            <a:r>
              <a:rPr lang="en-US" altLang="ko-KR" dirty="0"/>
              <a:t>: </a:t>
            </a:r>
            <a:r>
              <a:rPr lang="en-US" altLang="ko-KR" dirty="0" err="1"/>
              <a:t>simple_list_item_single_choice</a:t>
            </a:r>
            <a:r>
              <a:rPr lang="ko-KR" altLang="en-US" dirty="0"/>
              <a:t>로 바꿈</a:t>
            </a:r>
          </a:p>
          <a:p>
            <a:pPr lvl="1"/>
            <a:r>
              <a:rPr lang="ko-KR" altLang="en-US" dirty="0"/>
              <a:t>체크박스 </a:t>
            </a:r>
            <a:r>
              <a:rPr lang="en-US" altLang="ko-KR" dirty="0"/>
              <a:t>: </a:t>
            </a:r>
            <a:r>
              <a:rPr lang="en-US" altLang="ko-KR" dirty="0" err="1"/>
              <a:t>simple_list_item_multiple_choice</a:t>
            </a:r>
            <a:r>
              <a:rPr lang="ko-KR" altLang="en-US" dirty="0"/>
              <a:t>로 둠</a:t>
            </a:r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45350" y="2531808"/>
            <a:ext cx="6453301" cy="2830307"/>
            <a:chOff x="915221" y="2418591"/>
            <a:chExt cx="6453301" cy="2830307"/>
          </a:xfrm>
        </p:grpSpPr>
        <p:pic>
          <p:nvPicPr>
            <p:cNvPr id="4" name="Picture 2" descr="스크린샷 2019-02-07 오전 12.12.2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296"/>
            <a:stretch/>
          </p:blipFill>
          <p:spPr>
            <a:xfrm>
              <a:off x="915221" y="2418591"/>
              <a:ext cx="6453301" cy="2277492"/>
            </a:xfrm>
            <a:prstGeom prst="rect">
              <a:avLst/>
            </a:prstGeom>
          </p:spPr>
        </p:pic>
        <p:pic>
          <p:nvPicPr>
            <p:cNvPr id="5" name="Picture 7" descr="스크린샷 2019-02-07 오전 12.12.2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73" t="79543" b="1558"/>
            <a:stretch/>
          </p:blipFill>
          <p:spPr>
            <a:xfrm>
              <a:off x="5308184" y="4702008"/>
              <a:ext cx="2053875" cy="5468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28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10399</TotalTime>
  <Words>760</Words>
  <Application>Microsoft Office PowerPoint</Application>
  <PresentationFormat>화면 슬라이드 쇼(4:3)</PresentationFormat>
  <Paragraphs>134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Adobe Kaiti Std R</vt:lpstr>
      <vt:lpstr>HY헤드라인M</vt:lpstr>
      <vt:lpstr>굴림</vt:lpstr>
      <vt:lpstr>맑은 고딕</vt:lpstr>
      <vt:lpstr>함초롬돋움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 어댑터뷰 </vt:lpstr>
      <vt:lpstr>2. 리스트뷰</vt:lpstr>
      <vt:lpstr>2. 리스트뷰</vt:lpstr>
      <vt:lpstr>2. 리스트뷰</vt:lpstr>
      <vt:lpstr>2. 리스트뷰</vt:lpstr>
      <vt:lpstr>2. 리스트뷰</vt:lpstr>
      <vt:lpstr>2. 리스트뷰</vt:lpstr>
      <vt:lpstr>2. 리스트뷰</vt:lpstr>
      <vt:lpstr>3. 그리드뷰</vt:lpstr>
      <vt:lpstr>3. 그리드뷰</vt:lpstr>
      <vt:lpstr>3. 그리드뷰</vt:lpstr>
      <vt:lpstr>3. 그리드뷰</vt:lpstr>
      <vt:lpstr>3. 그리드뷰</vt:lpstr>
      <vt:lpstr>3. 그리드뷰</vt:lpstr>
      <vt:lpstr>3. 그리드뷰</vt:lpstr>
      <vt:lpstr>3. 그리드뷰</vt:lpstr>
      <vt:lpstr>3. 그리드뷰</vt:lpstr>
      <vt:lpstr>3. 그리드뷰</vt:lpstr>
      <vt:lpstr>PowerPoint 프레젠테이션</vt:lpstr>
      <vt:lpstr>1. 갤러리</vt:lpstr>
      <vt:lpstr>1. 갤러리</vt:lpstr>
      <vt:lpstr>1. 갤러리</vt:lpstr>
      <vt:lpstr>1. 갤러리</vt:lpstr>
      <vt:lpstr>1. 갤러리</vt:lpstr>
      <vt:lpstr>1. 갤러리</vt:lpstr>
      <vt:lpstr>1. 갤러리</vt:lpstr>
      <vt:lpstr>1. 갤러리</vt:lpstr>
      <vt:lpstr>2. 스피너</vt:lpstr>
      <vt:lpstr>2. 스피너</vt:lpstr>
      <vt:lpstr>2. 스피너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Kim Sungmu</cp:lastModifiedBy>
  <cp:revision>545</cp:revision>
  <dcterms:created xsi:type="dcterms:W3CDTF">2007-11-27T23:54:21Z</dcterms:created>
  <dcterms:modified xsi:type="dcterms:W3CDTF">2021-12-24T04:37:06Z</dcterms:modified>
</cp:coreProperties>
</file>