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9" r:id="rId1"/>
  </p:sldMasterIdLst>
  <p:notesMasterIdLst>
    <p:notesMasterId r:id="rId40"/>
  </p:notesMasterIdLst>
  <p:handoutMasterIdLst>
    <p:handoutMasterId r:id="rId41"/>
  </p:handoutMasterIdLst>
  <p:sldIdLst>
    <p:sldId id="707" r:id="rId2"/>
    <p:sldId id="619" r:id="rId3"/>
    <p:sldId id="630" r:id="rId4"/>
    <p:sldId id="714" r:id="rId5"/>
    <p:sldId id="718" r:id="rId6"/>
    <p:sldId id="719" r:id="rId7"/>
    <p:sldId id="750" r:id="rId8"/>
    <p:sldId id="751" r:id="rId9"/>
    <p:sldId id="752" r:id="rId10"/>
    <p:sldId id="753" r:id="rId11"/>
    <p:sldId id="724" r:id="rId12"/>
    <p:sldId id="754" r:id="rId13"/>
    <p:sldId id="726" r:id="rId14"/>
    <p:sldId id="755" r:id="rId15"/>
    <p:sldId id="756" r:id="rId16"/>
    <p:sldId id="757" r:id="rId17"/>
    <p:sldId id="758" r:id="rId18"/>
    <p:sldId id="731" r:id="rId19"/>
    <p:sldId id="759" r:id="rId20"/>
    <p:sldId id="732" r:id="rId21"/>
    <p:sldId id="733" r:id="rId22"/>
    <p:sldId id="760" r:id="rId23"/>
    <p:sldId id="761" r:id="rId24"/>
    <p:sldId id="762" r:id="rId25"/>
    <p:sldId id="737" r:id="rId26"/>
    <p:sldId id="763" r:id="rId27"/>
    <p:sldId id="764" r:id="rId28"/>
    <p:sldId id="765" r:id="rId29"/>
    <p:sldId id="766" r:id="rId30"/>
    <p:sldId id="742" r:id="rId31"/>
    <p:sldId id="767" r:id="rId32"/>
    <p:sldId id="743" r:id="rId33"/>
    <p:sldId id="769" r:id="rId34"/>
    <p:sldId id="768" r:id="rId35"/>
    <p:sldId id="770" r:id="rId36"/>
    <p:sldId id="771" r:id="rId37"/>
    <p:sldId id="772" r:id="rId38"/>
    <p:sldId id="706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3A2D"/>
    <a:srgbClr val="B42D23"/>
    <a:srgbClr val="AD0003"/>
    <a:srgbClr val="6361BA"/>
    <a:srgbClr val="525EC3"/>
    <a:srgbClr val="60B4F0"/>
    <a:srgbClr val="5FB5F0"/>
    <a:srgbClr val="69C830"/>
    <a:srgbClr val="64BE2E"/>
    <a:srgbClr val="474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1" autoAdjust="0"/>
    <p:restoredTop sz="94233" autoAdjust="0"/>
  </p:normalViewPr>
  <p:slideViewPr>
    <p:cSldViewPr snapToGrid="0">
      <p:cViewPr varScale="1">
        <p:scale>
          <a:sx n="98" d="100"/>
          <a:sy n="98" d="100"/>
        </p:scale>
        <p:origin x="2388" y="78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405508-11EA-4DBE-A2D7-910C74F03CEF}"/>
              </a:ext>
            </a:extLst>
          </p:cNvPr>
          <p:cNvSpPr txBox="1"/>
          <p:nvPr userDrawn="1"/>
        </p:nvSpPr>
        <p:spPr>
          <a:xfrm>
            <a:off x="4788024" y="1526203"/>
            <a:ext cx="3929535" cy="167738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>
                <a:ea typeface="맑은 고딕" pitchFamily="50" charset="-127"/>
              </a:rPr>
              <a:t>[</a:t>
            </a:r>
            <a:r>
              <a:rPr kumimoji="0" lang="ko-KR" altLang="en-US" sz="20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20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한빛아카데미㈜에 </a:t>
            </a:r>
            <a:br>
              <a:rPr kumimoji="0" lang="en-US" altLang="ko-KR" sz="1400" dirty="0">
                <a:ea typeface="맑은 고딕" pitchFamily="50" charset="-127"/>
              </a:rPr>
            </a:br>
            <a:r>
              <a:rPr kumimoji="0" lang="ko-KR" altLang="en-US" sz="1400" dirty="0">
                <a:ea typeface="맑은 고딕" pitchFamily="50" charset="-127"/>
              </a:rPr>
              <a:t>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1F5BB9B3-840C-4CC8-AD47-D4BB0AAB01D6}"/>
              </a:ext>
            </a:extLst>
          </p:cNvPr>
          <p:cNvSpPr/>
          <p:nvPr userDrawn="1"/>
        </p:nvSpPr>
        <p:spPr>
          <a:xfrm>
            <a:off x="4685111" y="1052736"/>
            <a:ext cx="4136304" cy="4863821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48680"/>
            <a:ext cx="1335517" cy="2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_출간완료\Android Studio를 활용한 안드로이드프로그래밍_6판\표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70" y="1523874"/>
            <a:ext cx="3172204" cy="39933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5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1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18398" y="28979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295275" y="1048219"/>
            <a:ext cx="8524875" cy="4313238"/>
          </a:xfrm>
        </p:spPr>
        <p:txBody>
          <a:bodyPr/>
          <a:lstStyle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2200" b="1">
                <a:latin typeface="굴림" pitchFamily="50" charset="-127"/>
                <a:ea typeface="굴림" pitchFamily="50" charset="-127"/>
              </a:defRPr>
            </a:lvl1pPr>
            <a:lvl2pPr marL="444500" marR="0" indent="-2619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Pct val="84000"/>
              <a:buFont typeface="Wingdings" pitchFamily="2" charset="2"/>
              <a:buChar char="§"/>
              <a:tabLst/>
              <a:defRPr sz="1800"/>
            </a:lvl2pPr>
            <a:lvl3pPr marL="731837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4000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463549" indent="0">
              <a:buFont typeface="Arial" pitchFamily="34" charset="0"/>
              <a:buNone/>
              <a:defRPr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2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grpSp>
        <p:nvGrpSpPr>
          <p:cNvPr id="18" name="Group 192"/>
          <p:cNvGrpSpPr>
            <a:grpSpLocks/>
          </p:cNvGrpSpPr>
          <p:nvPr userDrawn="1"/>
        </p:nvGrpSpPr>
        <p:grpSpPr bwMode="auto">
          <a:xfrm>
            <a:off x="226419" y="775610"/>
            <a:ext cx="8675591" cy="68961"/>
            <a:chOff x="192" y="446"/>
            <a:chExt cx="5513" cy="78"/>
          </a:xfrm>
          <a:solidFill>
            <a:schemeClr val="accent6"/>
          </a:solidFill>
        </p:grpSpPr>
        <p:sp>
          <p:nvSpPr>
            <p:cNvPr id="23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FA3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FA3A2D"/>
              </a:solidFill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50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C87C2-641A-4A25-9B91-2E1786683F8A}"/>
              </a:ext>
            </a:extLst>
          </p:cNvPr>
          <p:cNvSpPr txBox="1"/>
          <p:nvPr userDrawn="1"/>
        </p:nvSpPr>
        <p:spPr>
          <a:xfrm>
            <a:off x="820738" y="2073821"/>
            <a:ext cx="7423150" cy="152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ea typeface="맑은 고딕" pitchFamily="50" charset="-127"/>
              </a:rPr>
              <a:t>[</a:t>
            </a:r>
            <a:r>
              <a:rPr kumimoji="0" lang="ko-KR" altLang="en-US" sz="1600" b="1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dirty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200" dirty="0">
                <a:ea typeface="맑은 고딕" pitchFamily="50" charset="-127"/>
              </a:rPr>
              <a:t>.</a:t>
            </a:r>
            <a:r>
              <a:rPr kumimoji="0" lang="ko-KR" altLang="en-US" sz="12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2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2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2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 dirty="0"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76E6E-66A1-49F7-9075-E3DA6D3E5F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9572" y="1124744"/>
            <a:ext cx="7704856" cy="55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dirty="0">
                <a:ea typeface="맑은 고딕" pitchFamily="50" charset="-127"/>
              </a:rPr>
              <a:t>IT CookBook, Android Studio</a:t>
            </a:r>
            <a:r>
              <a:rPr kumimoji="0" lang="ko-KR" altLang="en-US" sz="1800" b="1" dirty="0">
                <a:ea typeface="맑은 고딕" pitchFamily="50" charset="-127"/>
              </a:rPr>
              <a:t>를 활용한 </a:t>
            </a:r>
            <a:r>
              <a:rPr kumimoji="0" lang="ko-KR" altLang="en-US" sz="1800" b="1" dirty="0" err="1">
                <a:ea typeface="맑은 고딕" pitchFamily="50" charset="-127"/>
              </a:rPr>
              <a:t>안드로이드</a:t>
            </a:r>
            <a:r>
              <a:rPr kumimoji="0" lang="ko-KR" altLang="en-US" sz="1800" b="1" dirty="0">
                <a:ea typeface="맑은 고딕" pitchFamily="50" charset="-127"/>
              </a:rPr>
              <a:t> 프로그래밍</a:t>
            </a:r>
            <a:r>
              <a:rPr kumimoji="0" lang="en-US" altLang="ko-KR" sz="1800" b="1" dirty="0">
                <a:ea typeface="맑은 고딕" pitchFamily="50" charset="-127"/>
              </a:rPr>
              <a:t>(6</a:t>
            </a:r>
            <a:r>
              <a:rPr kumimoji="0" lang="ko-KR" altLang="en-US" sz="1800" b="1" dirty="0">
                <a:ea typeface="맑은 고딕" pitchFamily="50" charset="-127"/>
              </a:rPr>
              <a:t>판</a:t>
            </a:r>
            <a:r>
              <a:rPr kumimoji="0" lang="en-US" altLang="ko-KR" sz="1800" b="1" dirty="0">
                <a:ea typeface="맑은 고딕" pitchFamily="50" charset="-127"/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0328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6">
            <a:extLst>
              <a:ext uri="{FF2B5EF4-FFF2-40B4-BE49-F238E27FC236}">
                <a16:creationId xmlns:a16="http://schemas.microsoft.com/office/drawing/2014/main" id="{8217000C-C85A-4597-88FD-52380F0A850F}"/>
              </a:ext>
            </a:extLst>
          </p:cNvPr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7" name="그림 6" descr="텍스트, 음식, 후식이(가) 표시된 사진&#10;&#10;자동 생성된 설명">
            <a:extLst>
              <a:ext uri="{FF2B5EF4-FFF2-40B4-BE49-F238E27FC236}">
                <a16:creationId xmlns:a16="http://schemas.microsoft.com/office/drawing/2014/main" id="{65068452-0C36-4398-B3CE-87A3907F4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05" y="301752"/>
            <a:ext cx="4285789" cy="4956048"/>
          </a:xfrm>
          <a:prstGeom prst="rect">
            <a:avLst/>
          </a:prstGeom>
        </p:spPr>
      </p:pic>
      <p:pic>
        <p:nvPicPr>
          <p:cNvPr id="8" name="Picture 4" descr="C:\Users\김현용\Desktop\제호.jpg">
            <a:extLst>
              <a:ext uri="{FF2B5EF4-FFF2-40B4-BE49-F238E27FC236}">
                <a16:creationId xmlns:a16="http://schemas.microsoft.com/office/drawing/2014/main" id="{C6804D34-1BB4-4F1F-8471-484B157694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16" y="301752"/>
            <a:ext cx="1591057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02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9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8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38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99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4pPr>
            <a:lvl5pPr marL="990600" indent="-180975">
              <a:defRPr sz="1100"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33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5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6">
            <a:extLst>
              <a:ext uri="{FF2B5EF4-FFF2-40B4-BE49-F238E27FC236}">
                <a16:creationId xmlns:a16="http://schemas.microsoft.com/office/drawing/2014/main" id="{4A063B7F-0601-45AC-A503-C8BC03A9389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>
            <a:extLst>
              <a:ext uri="{FF2B5EF4-FFF2-40B4-BE49-F238E27FC236}">
                <a16:creationId xmlns:a16="http://schemas.microsoft.com/office/drawing/2014/main" id="{8148BC1E-9DE6-4588-B9E6-6307ED4AC089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1" name="Picture 4" descr="C:\Users\김현용\Desktop\제호.jpg">
            <a:extLst>
              <a:ext uri="{FF2B5EF4-FFF2-40B4-BE49-F238E27FC236}">
                <a16:creationId xmlns:a16="http://schemas.microsoft.com/office/drawing/2014/main" id="{D4ED3EE4-4BF0-4DB1-8F51-C43A9DDC03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WordArt 3">
            <a:extLst>
              <a:ext uri="{FF2B5EF4-FFF2-40B4-BE49-F238E27FC236}">
                <a16:creationId xmlns:a16="http://schemas.microsoft.com/office/drawing/2014/main" id="{1551D7D8-A923-4D1A-99EA-92B507461816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dirty="0">
                <a:ln w="18415" cmpd="sng">
                  <a:noFill/>
                  <a:prstDash val="solid"/>
                </a:ln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dirty="0">
              <a:ln w="18415" cmpd="sng">
                <a:noFill/>
                <a:prstDash val="solid"/>
              </a:ln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69FB5F-F916-4318-87A0-31FD2A5C81E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84944" y="6309320"/>
            <a:ext cx="28328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2022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28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99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2021-12-22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82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102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103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Chapter 14. </a:t>
            </a:r>
            <a:r>
              <a:rPr lang="ko-KR" altLang="en-US" sz="30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서비스와 </a:t>
            </a:r>
            <a:r>
              <a:rPr lang="ko-KR" altLang="en-US" sz="3000" b="1" dirty="0" err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브로드캐스트</a:t>
            </a:r>
            <a:r>
              <a:rPr lang="ko-KR" altLang="en-US" sz="3000" b="1" dirty="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 리시버</a:t>
            </a:r>
            <a:endParaRPr lang="ko-KR" altLang="en-US" sz="3600" b="1" dirty="0">
              <a:solidFill>
                <a:schemeClr val="bg1"/>
              </a:solidFill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87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14-1 </a:t>
            </a:r>
            <a:r>
              <a:rPr lang="ko-KR" altLang="en-US" dirty="0"/>
              <a:t>화면이 종료되어도 계속되는 음악 서비스 만들기</a:t>
            </a:r>
            <a:endParaRPr lang="en-US" altLang="ko-KR" dirty="0"/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(3)</a:t>
            </a:r>
            <a:r>
              <a:rPr lang="ko-KR" altLang="en-US" dirty="0"/>
              <a:t> </a:t>
            </a:r>
            <a:r>
              <a:rPr lang="en-US" altLang="ko-KR" dirty="0" err="1"/>
              <a:t>MusicService</a:t>
            </a:r>
            <a:r>
              <a:rPr lang="en-US" altLang="ko-KR" dirty="0"/>
              <a:t> </a:t>
            </a:r>
            <a:r>
              <a:rPr lang="ko-KR" altLang="en-US" dirty="0"/>
              <a:t>클래스에 음악을 시작하고</a:t>
            </a:r>
            <a:r>
              <a:rPr lang="en-US" altLang="ko-KR" dirty="0"/>
              <a:t>, </a:t>
            </a:r>
            <a:r>
              <a:rPr lang="ko-KR" altLang="en-US" dirty="0"/>
              <a:t>정지하는 코드 추가</a:t>
            </a:r>
          </a:p>
          <a:p>
            <a:pPr lvl="2"/>
            <a:r>
              <a:rPr lang="en-US" altLang="ko-KR" sz="1600" dirty="0"/>
              <a:t>res </a:t>
            </a:r>
            <a:r>
              <a:rPr lang="ko-KR" altLang="en-US" sz="1600" dirty="0"/>
              <a:t>폴더 아래에 </a:t>
            </a:r>
            <a:r>
              <a:rPr lang="en-US" altLang="ko-KR" sz="1600" dirty="0"/>
              <a:t>raw </a:t>
            </a:r>
            <a:r>
              <a:rPr lang="ko-KR" altLang="en-US" sz="1600" dirty="0"/>
              <a:t>폴더를 생성 </a:t>
            </a:r>
          </a:p>
          <a:p>
            <a:pPr lvl="2"/>
            <a:r>
              <a:rPr lang="en-US" altLang="ko-KR" sz="1600" dirty="0"/>
              <a:t>MP3 </a:t>
            </a:r>
            <a:r>
              <a:rPr lang="ko-KR" altLang="en-US" sz="1600" dirty="0"/>
              <a:t>파일을 하나 복사</a:t>
            </a:r>
          </a:p>
          <a:p>
            <a:pPr lvl="2"/>
            <a:r>
              <a:rPr lang="ko-KR" altLang="en-US" sz="1600" dirty="0"/>
              <a:t>전역변수로 </a:t>
            </a:r>
            <a:r>
              <a:rPr lang="en-US" altLang="ko-KR" sz="1600" dirty="0" err="1"/>
              <a:t>MediaPlayer</a:t>
            </a:r>
            <a:r>
              <a:rPr lang="en-US" altLang="ko-KR" sz="1600" dirty="0"/>
              <a:t>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 선언</a:t>
            </a:r>
          </a:p>
          <a:p>
            <a:pPr lvl="2"/>
            <a:r>
              <a:rPr lang="en-US" altLang="ko-KR" sz="1600" dirty="0" err="1"/>
              <a:t>onStartCommand</a:t>
            </a:r>
            <a:r>
              <a:rPr lang="en-US" altLang="ko-KR" sz="1600" dirty="0"/>
              <a:t>( )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</a:t>
            </a:r>
            <a:r>
              <a:rPr lang="en-US" altLang="ko-KR" sz="1600" dirty="0"/>
              <a:t>MP3 </a:t>
            </a:r>
            <a:r>
              <a:rPr lang="ko-KR" altLang="en-US" sz="1600" dirty="0"/>
              <a:t>파일을 시작하는 코드를 추가</a:t>
            </a:r>
          </a:p>
          <a:p>
            <a:pPr lvl="2"/>
            <a:r>
              <a:rPr lang="en-US" altLang="ko-KR" sz="1600" dirty="0" err="1"/>
              <a:t>onDestroy</a:t>
            </a:r>
            <a:r>
              <a:rPr lang="en-US" altLang="ko-KR" sz="1600" dirty="0"/>
              <a:t>( ) </a:t>
            </a:r>
            <a:r>
              <a:rPr lang="ko-KR" altLang="en-US" sz="1600" dirty="0" err="1"/>
              <a:t>메소드에</a:t>
            </a:r>
            <a:r>
              <a:rPr lang="ko-KR" altLang="en-US" sz="1600" dirty="0"/>
              <a:t> 음악을 중지시키는 코드를 추가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18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60" y="1270611"/>
            <a:ext cx="6180480" cy="500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034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14-1 </a:t>
            </a:r>
            <a:r>
              <a:rPr lang="ko-KR" altLang="en-US" dirty="0"/>
              <a:t>화면이 종료되어도 계속되는 음악 서비스 만들기</a:t>
            </a:r>
            <a:endParaRPr lang="en-US" altLang="ko-KR" dirty="0"/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(4)</a:t>
            </a:r>
            <a:r>
              <a:rPr lang="ko-KR" altLang="en-US" dirty="0"/>
              <a:t> 메인 </a:t>
            </a:r>
            <a:r>
              <a:rPr lang="en-US" altLang="ko-KR" dirty="0"/>
              <a:t>Java </a:t>
            </a:r>
            <a:r>
              <a:rPr lang="ko-KR" altLang="en-US" dirty="0"/>
              <a:t>코드 완성</a:t>
            </a:r>
          </a:p>
          <a:p>
            <a:pPr lvl="2"/>
            <a:r>
              <a:rPr lang="en-US" altLang="ko-KR" sz="1600" dirty="0" err="1"/>
              <a:t>MusicService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적용할 </a:t>
            </a:r>
            <a:r>
              <a:rPr lang="ko-KR" altLang="en-US" sz="1600" dirty="0" err="1"/>
              <a:t>인텐트</a:t>
            </a:r>
            <a:r>
              <a:rPr lang="ko-KR" altLang="en-US" sz="1600" dirty="0"/>
              <a:t> 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개와 버튼 변수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전역변수로 선언</a:t>
            </a:r>
          </a:p>
          <a:p>
            <a:pPr lvl="2"/>
            <a:r>
              <a:rPr lang="ko-KR" altLang="en-US" sz="1600" dirty="0" err="1"/>
              <a:t>인텐트</a:t>
            </a:r>
            <a:r>
              <a:rPr lang="ko-KR" altLang="en-US" sz="1600" dirty="0"/>
              <a:t> 변수를 생성하면서 </a:t>
            </a:r>
            <a:r>
              <a:rPr lang="en-US" altLang="ko-KR" sz="1600" dirty="0" err="1"/>
              <a:t>MusicService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</a:t>
            </a:r>
            <a:r>
              <a:rPr lang="ko-KR" altLang="en-US" sz="1600" dirty="0" err="1"/>
              <a:t>생성자에</a:t>
            </a:r>
            <a:r>
              <a:rPr lang="ko-KR" altLang="en-US" sz="1600" dirty="0"/>
              <a:t> 넘김</a:t>
            </a:r>
          </a:p>
          <a:p>
            <a:pPr lvl="2"/>
            <a:r>
              <a:rPr lang="en-US" altLang="ko-KR" sz="1600" dirty="0"/>
              <a:t>activity_main.xml</a:t>
            </a:r>
            <a:r>
              <a:rPr lang="ko-KR" altLang="en-US" sz="1600" dirty="0"/>
              <a:t>의 버튼 </a:t>
            </a:r>
            <a:r>
              <a:rPr lang="en-US" altLang="ko-KR" sz="1600" dirty="0"/>
              <a:t>2</a:t>
            </a:r>
            <a:r>
              <a:rPr lang="ko-KR" altLang="en-US" sz="1600" dirty="0"/>
              <a:t>개를 버튼 변수에 적용시킴</a:t>
            </a:r>
          </a:p>
          <a:p>
            <a:pPr lvl="2"/>
            <a:r>
              <a:rPr lang="en-US" altLang="ko-KR" sz="1600" dirty="0"/>
              <a:t>&lt; </a:t>
            </a:r>
            <a:r>
              <a:rPr lang="ko-KR" altLang="en-US" sz="1600" dirty="0"/>
              <a:t>시작</a:t>
            </a:r>
            <a:r>
              <a:rPr lang="en-US" altLang="ko-KR" sz="1600" dirty="0"/>
              <a:t>&gt;</a:t>
            </a:r>
            <a:r>
              <a:rPr lang="ko-KR" altLang="en-US" sz="1600" dirty="0"/>
              <a:t>을 클릭하면 </a:t>
            </a:r>
            <a:r>
              <a:rPr lang="en-US" altLang="ko-KR" sz="1600" dirty="0" err="1"/>
              <a:t>startService</a:t>
            </a:r>
            <a:r>
              <a:rPr lang="en-US" altLang="ko-KR" sz="1600" dirty="0"/>
              <a:t>( )</a:t>
            </a:r>
            <a:r>
              <a:rPr lang="ko-KR" altLang="en-US" sz="1600" dirty="0"/>
              <a:t>를 호출하고 로그를 남김</a:t>
            </a:r>
          </a:p>
          <a:p>
            <a:pPr lvl="2"/>
            <a:r>
              <a:rPr lang="en-US" altLang="ko-KR" sz="1600" dirty="0"/>
              <a:t>&lt;</a:t>
            </a:r>
            <a:r>
              <a:rPr lang="ko-KR" altLang="en-US" sz="1600" dirty="0"/>
              <a:t>중지</a:t>
            </a:r>
            <a:r>
              <a:rPr lang="en-US" altLang="ko-KR" sz="1600" dirty="0"/>
              <a:t>&gt;</a:t>
            </a:r>
            <a:r>
              <a:rPr lang="ko-KR" altLang="en-US" sz="1600" dirty="0"/>
              <a:t>를 클릭하면 </a:t>
            </a:r>
            <a:r>
              <a:rPr lang="en-US" altLang="ko-KR" sz="1600" dirty="0" err="1"/>
              <a:t>stopService</a:t>
            </a:r>
            <a:r>
              <a:rPr lang="en-US" altLang="ko-KR" sz="1600" dirty="0"/>
              <a:t>( )</a:t>
            </a:r>
            <a:r>
              <a:rPr lang="ko-KR" altLang="en-US" sz="1600" dirty="0"/>
              <a:t>를 호출하고 로그를 남김</a:t>
            </a:r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637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pic>
        <p:nvPicPr>
          <p:cNvPr id="4" name="Picture 1" descr="스크린샷 2019-02-07 오후 1.57.26.png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09" y="1196975"/>
            <a:ext cx="5926582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14-1 </a:t>
            </a:r>
            <a:r>
              <a:rPr lang="ko-KR" altLang="en-US" dirty="0"/>
              <a:t>화면이 종료되어도 계속되는 음악 서비스 만들기</a:t>
            </a:r>
            <a:endParaRPr lang="en-US" altLang="ko-KR" dirty="0"/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(5) AndroidManifest.xml</a:t>
            </a:r>
            <a:r>
              <a:rPr lang="ko-KR" altLang="en-US" dirty="0"/>
              <a:t>을 열고 </a:t>
            </a:r>
            <a:r>
              <a:rPr lang="en-US" altLang="ko-KR" dirty="0"/>
              <a:t>&lt;application&gt; </a:t>
            </a:r>
            <a:r>
              <a:rPr lang="ko-KR" altLang="en-US" dirty="0"/>
              <a:t>안에 서비스 등록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DC9CF4-B6D5-48C4-AF46-89F78171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06" y="2624138"/>
            <a:ext cx="5995988" cy="313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2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80712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14-1 </a:t>
            </a:r>
            <a:r>
              <a:rPr lang="ko-KR" altLang="en-US" dirty="0"/>
              <a:t>화면이 종료되어도 계속되는 음악 서비스 만들기</a:t>
            </a:r>
            <a:endParaRPr lang="en-US" altLang="ko-KR" dirty="0"/>
          </a:p>
          <a:p>
            <a:r>
              <a:rPr lang="en-US" altLang="ko-KR" sz="1600" dirty="0"/>
              <a:t>4 </a:t>
            </a:r>
            <a:r>
              <a:rPr lang="ko-KR" altLang="en-US" sz="1600" dirty="0"/>
              <a:t>프로젝트 실행 및 결과 확인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로그 화면을 보기 위한 </a:t>
            </a:r>
            <a:r>
              <a:rPr lang="ko-KR" altLang="en-US" dirty="0" err="1"/>
              <a:t>로그캣</a:t>
            </a:r>
            <a:r>
              <a:rPr lang="ko-KR" altLang="en-US" dirty="0"/>
              <a:t> 화면이 보이지 않으면 </a:t>
            </a:r>
            <a:r>
              <a:rPr lang="en-US" altLang="ko-KR" dirty="0"/>
              <a:t>Android Studio </a:t>
            </a:r>
            <a:r>
              <a:rPr lang="ko-KR" altLang="en-US" dirty="0"/>
              <a:t>아래쪽의 </a:t>
            </a:r>
            <a:r>
              <a:rPr lang="en-US" altLang="ko-KR" dirty="0"/>
              <a:t>[</a:t>
            </a:r>
            <a:r>
              <a:rPr lang="en-US" altLang="ko-KR" dirty="0" err="1"/>
              <a:t>Logcat</a:t>
            </a:r>
            <a:r>
              <a:rPr lang="en-US" altLang="ko-KR" dirty="0"/>
              <a:t>] </a:t>
            </a:r>
            <a:r>
              <a:rPr lang="ko-KR" altLang="en-US" dirty="0"/>
              <a:t>탭 클릭</a:t>
            </a:r>
          </a:p>
          <a:p>
            <a:pPr lvl="2"/>
            <a:r>
              <a:rPr lang="ko-KR" altLang="en-US" sz="1600" dirty="0"/>
              <a:t>화면을 깨끗하게 하려면 </a:t>
            </a:r>
            <a:r>
              <a:rPr lang="ko-KR" altLang="en-US" sz="1600" dirty="0" err="1"/>
              <a:t>빈곳에서</a:t>
            </a:r>
            <a:r>
              <a:rPr lang="ko-KR" altLang="en-US" sz="1600" dirty="0"/>
              <a:t> 마우스 오른쪽 버튼을 클릭하고 ‘</a:t>
            </a:r>
            <a:r>
              <a:rPr lang="en-US" altLang="ko-KR" sz="1600" dirty="0"/>
              <a:t>Clear </a:t>
            </a:r>
            <a:r>
              <a:rPr lang="en-US" altLang="ko-KR" sz="1600" dirty="0" err="1"/>
              <a:t>logcat</a:t>
            </a:r>
            <a:r>
              <a:rPr lang="en-US" altLang="ko-KR" sz="1600" dirty="0"/>
              <a:t>’</a:t>
            </a:r>
            <a:r>
              <a:rPr lang="ko-KR" altLang="en-US" sz="1600" dirty="0"/>
              <a:t> 선택</a:t>
            </a:r>
          </a:p>
          <a:p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A7CD9A3-735F-4027-8FCA-A5C2A960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93" y="3119437"/>
            <a:ext cx="6424613" cy="19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14-1 </a:t>
            </a:r>
            <a:r>
              <a:rPr lang="ko-KR" altLang="en-US" dirty="0"/>
              <a:t>화면이 종료되어도 계속되는 음악 서비스 만들기</a:t>
            </a:r>
            <a:endParaRPr lang="en-US" altLang="ko-KR" dirty="0"/>
          </a:p>
          <a:p>
            <a:r>
              <a:rPr lang="en-US" altLang="ko-KR" sz="1600" dirty="0"/>
              <a:t>4 </a:t>
            </a:r>
            <a:r>
              <a:rPr lang="ko-KR" altLang="en-US" sz="1600" dirty="0"/>
              <a:t>프로젝트 실행 및 결과 확인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오른쪽 </a:t>
            </a:r>
            <a:r>
              <a:rPr lang="en-US" altLang="ko-KR" dirty="0"/>
              <a:t>[Edit Filter Configuration]</a:t>
            </a:r>
            <a:r>
              <a:rPr lang="ko-KR" altLang="en-US" dirty="0"/>
              <a:t> 선택</a:t>
            </a:r>
          </a:p>
          <a:p>
            <a:pPr lvl="1"/>
            <a:r>
              <a:rPr lang="en-US" altLang="ko-KR" dirty="0"/>
              <a:t>(3) Filter Name</a:t>
            </a:r>
            <a:r>
              <a:rPr lang="ko-KR" altLang="en-US" dirty="0"/>
              <a:t>에는 적당한 이름을 넣고</a:t>
            </a:r>
            <a:r>
              <a:rPr lang="en-US" altLang="ko-KR" dirty="0"/>
              <a:t>, Log Tag</a:t>
            </a:r>
            <a:r>
              <a:rPr lang="ko-KR" altLang="en-US" dirty="0"/>
              <a:t>에 ‘서비스’를 입력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&lt;OK&gt; </a:t>
            </a:r>
            <a:r>
              <a:rPr lang="ko-KR" altLang="en-US" dirty="0"/>
              <a:t>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5FECD4-FF52-4A18-8177-791129EA6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824163"/>
            <a:ext cx="6572250" cy="27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14-1 </a:t>
            </a:r>
            <a:r>
              <a:rPr lang="ko-KR" altLang="en-US" dirty="0"/>
              <a:t>화면이 종료되어도 계속되는 음악 서비스 만들기</a:t>
            </a:r>
            <a:endParaRPr lang="en-US" altLang="ko-KR" dirty="0"/>
          </a:p>
          <a:p>
            <a:r>
              <a:rPr lang="en-US" altLang="ko-KR" sz="1600" dirty="0"/>
              <a:t>4 </a:t>
            </a:r>
            <a:r>
              <a:rPr lang="ko-KR" altLang="en-US" sz="1600" dirty="0"/>
              <a:t>프로젝트 실행 및 결과 확인</a:t>
            </a:r>
          </a:p>
          <a:p>
            <a:pPr lvl="1"/>
            <a:r>
              <a:rPr lang="en-US" altLang="ko-KR" dirty="0"/>
              <a:t>(4) &lt;</a:t>
            </a:r>
            <a:r>
              <a:rPr lang="ko-KR" altLang="en-US" dirty="0"/>
              <a:t>음악서비스 시작</a:t>
            </a:r>
            <a:r>
              <a:rPr lang="en-US" altLang="ko-KR" dirty="0"/>
              <a:t>&gt;</a:t>
            </a:r>
            <a:r>
              <a:rPr lang="ko-KR" altLang="en-US" dirty="0"/>
              <a:t>을 클릭하면 음악이 재생되는지 확인 후 </a:t>
            </a:r>
            <a:r>
              <a:rPr lang="ko-KR" altLang="en-US" dirty="0" err="1"/>
              <a:t>로그캣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sz="1200" dirty="0"/>
          </a:p>
          <a:p>
            <a:pPr lvl="1"/>
            <a:r>
              <a:rPr lang="en-US" altLang="ko-KR" dirty="0"/>
              <a:t>(5) &lt;</a:t>
            </a:r>
            <a:r>
              <a:rPr lang="ko-KR" altLang="en-US" dirty="0"/>
              <a:t>음악서비스 중지</a:t>
            </a:r>
            <a:r>
              <a:rPr lang="en-US" altLang="ko-KR" dirty="0"/>
              <a:t>&gt;</a:t>
            </a:r>
            <a:r>
              <a:rPr lang="ko-KR" altLang="en-US" dirty="0"/>
              <a:t>를 누르고 음악이 중지되면 </a:t>
            </a:r>
            <a:r>
              <a:rPr lang="ko-KR" altLang="en-US" dirty="0" err="1"/>
              <a:t>로그캣</a:t>
            </a:r>
            <a:r>
              <a:rPr lang="ko-KR" altLang="en-US" dirty="0"/>
              <a:t> 확인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9AB6B0E-02F9-41A4-BFFF-4C1EAEEB8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36" y="2469080"/>
            <a:ext cx="6071928" cy="1451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EB9027-67DD-4801-8559-D96E5AC50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37" y="4406050"/>
            <a:ext cx="6071928" cy="15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2BC586-AE8C-4326-A472-64B09CF6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68" y="1564719"/>
            <a:ext cx="6367463" cy="37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7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02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endParaRPr lang="en-US" altLang="ko-KR" sz="2400" dirty="0"/>
          </a:p>
          <a:p>
            <a:pPr>
              <a:buFont typeface="Arial" charset="0"/>
              <a:buChar char="•"/>
            </a:pPr>
            <a:r>
              <a:rPr lang="ko-KR" altLang="en-US" sz="2400" dirty="0"/>
              <a:t>서비스의 개념을 이해한다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dirty="0" err="1"/>
              <a:t>앱을</a:t>
            </a:r>
            <a:r>
              <a:rPr lang="ko-KR" altLang="en-US" sz="2400" dirty="0"/>
              <a:t> 종료해도 음악이 계속 나오는 서비스를 만든다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dirty="0" err="1"/>
              <a:t>브로드캐스트</a:t>
            </a:r>
            <a:r>
              <a:rPr lang="ko-KR" altLang="en-US" sz="2400" dirty="0"/>
              <a:t> 리시버의 개념을 이해한다</a:t>
            </a:r>
            <a:r>
              <a:rPr lang="en-US" altLang="ko-KR" sz="2400" dirty="0"/>
              <a:t>.</a:t>
            </a:r>
          </a:p>
          <a:p>
            <a:pPr>
              <a:buFont typeface="Arial" charset="0"/>
              <a:buChar char="•"/>
            </a:pPr>
            <a:r>
              <a:rPr lang="ko-KR" altLang="en-US" sz="2400" dirty="0"/>
              <a:t>배터리 방전 시 동작하는 </a:t>
            </a:r>
            <a:r>
              <a:rPr lang="ko-KR" altLang="en-US" sz="2400" dirty="0" err="1"/>
              <a:t>앱을</a:t>
            </a:r>
            <a:r>
              <a:rPr lang="ko-KR" altLang="en-US" sz="2400" dirty="0"/>
              <a:t> 작성한다</a:t>
            </a:r>
            <a:r>
              <a:rPr lang="en-US" altLang="ko-KR" sz="24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  <a:r>
              <a:rPr lang="en-US" altLang="ko-KR" dirty="0"/>
              <a:t>(Broadcast </a:t>
            </a:r>
            <a:r>
              <a:rPr lang="en-US" altLang="ko-KR" dirty="0" err="1"/>
              <a:t>Receiver,BR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안드로이드는</a:t>
            </a:r>
            <a:r>
              <a:rPr lang="ko-KR" altLang="en-US" dirty="0"/>
              <a:t> 문자 메시지 도착</a:t>
            </a:r>
            <a:r>
              <a:rPr lang="en-US" altLang="ko-KR" dirty="0"/>
              <a:t>, </a:t>
            </a:r>
            <a:r>
              <a:rPr lang="ko-KR" altLang="en-US" dirty="0"/>
              <a:t>배터리 방전</a:t>
            </a:r>
            <a:r>
              <a:rPr lang="en-US" altLang="ko-KR" dirty="0"/>
              <a:t>, SD </a:t>
            </a:r>
            <a:r>
              <a:rPr lang="ko-KR" altLang="en-US" dirty="0"/>
              <a:t>카드 </a:t>
            </a:r>
            <a:r>
              <a:rPr lang="ko-KR" altLang="en-US" dirty="0" err="1"/>
              <a:t>탈부착</a:t>
            </a:r>
            <a:r>
              <a:rPr lang="en-US" altLang="ko-KR" dirty="0"/>
              <a:t>, </a:t>
            </a:r>
            <a:r>
              <a:rPr lang="ko-KR" altLang="en-US" dirty="0"/>
              <a:t>네트워크 환경 변화 등이 발생하면 방송</a:t>
            </a:r>
            <a:r>
              <a:rPr lang="en-US" altLang="ko-KR" dirty="0"/>
              <a:t>(Broadcast) </a:t>
            </a:r>
            <a:r>
              <a:rPr lang="ko-KR" altLang="en-US" dirty="0"/>
              <a:t>신호를 보냄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이러한 신호를 받아서 처리하는 것이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리시버임</a:t>
            </a:r>
          </a:p>
          <a:p>
            <a:pPr lvl="1"/>
            <a:r>
              <a:rPr lang="ko-KR" altLang="en-US" dirty="0" err="1"/>
              <a:t>브로드캐스트</a:t>
            </a:r>
            <a:r>
              <a:rPr lang="ko-KR" altLang="en-US" dirty="0"/>
              <a:t> 리시버의 대표적인 응용은 배터리 상태 확인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73" y="3172287"/>
            <a:ext cx="5302455" cy="15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72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14-2 </a:t>
            </a:r>
            <a:r>
              <a:rPr lang="ko-KR" altLang="en-US" dirty="0"/>
              <a:t>배터리 상태 체크 </a:t>
            </a:r>
            <a:r>
              <a:rPr lang="ko-KR" altLang="en-US" dirty="0" err="1"/>
              <a:t>앱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sz="1600" dirty="0"/>
              <a:t>1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프로젝트 생성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프로젝트 이름 </a:t>
            </a:r>
            <a:r>
              <a:rPr lang="en-US" altLang="ko-KR" dirty="0"/>
              <a:t>: Project14_2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패키지 이름 </a:t>
            </a:r>
            <a:r>
              <a:rPr lang="en-US" altLang="ko-KR" dirty="0"/>
              <a:t>: com.cookandroid.project14_2</a:t>
            </a:r>
          </a:p>
          <a:p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화면 디자인 및 편집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배터리 상태에 따라 변하는 이미지 </a:t>
            </a:r>
            <a:br>
              <a:rPr lang="en-US" altLang="ko-KR" dirty="0"/>
            </a:br>
            <a:r>
              <a:rPr lang="en-US" altLang="ko-KR" dirty="0"/>
              <a:t>5</a:t>
            </a:r>
            <a:r>
              <a:rPr lang="ko-KR" altLang="en-US" dirty="0"/>
              <a:t>개를 </a:t>
            </a:r>
            <a:r>
              <a:rPr lang="en-US" altLang="ko-KR" dirty="0"/>
              <a:t>/res/</a:t>
            </a:r>
            <a:r>
              <a:rPr lang="en-US" altLang="ko-KR" dirty="0" err="1"/>
              <a:t>drawable</a:t>
            </a:r>
            <a:r>
              <a:rPr lang="ko-KR" altLang="en-US" dirty="0"/>
              <a:t>에 복사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FB6B2E-47CB-4581-96A3-E94F7BB8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283" y="3162299"/>
            <a:ext cx="2274029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0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14-2 </a:t>
            </a:r>
            <a:r>
              <a:rPr lang="ko-KR" altLang="en-US" dirty="0"/>
              <a:t>배터리 상태 체크 </a:t>
            </a:r>
            <a:r>
              <a:rPr lang="ko-KR" altLang="en-US" dirty="0" err="1"/>
              <a:t>앱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화면 디자인 및 편집</a:t>
            </a:r>
          </a:p>
          <a:p>
            <a:pPr lvl="1"/>
            <a:r>
              <a:rPr lang="en-US" altLang="ko-KR" dirty="0"/>
              <a:t>(2) activity_main.xml </a:t>
            </a:r>
            <a:r>
              <a:rPr lang="ko-KR" altLang="en-US" dirty="0"/>
              <a:t>수정</a:t>
            </a:r>
          </a:p>
          <a:p>
            <a:pPr lvl="2"/>
            <a:r>
              <a:rPr lang="ko-KR" altLang="en-US" sz="1600" dirty="0" err="1"/>
              <a:t>이미지뷰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개와 </a:t>
            </a:r>
            <a:r>
              <a:rPr lang="ko-KR" altLang="en-US" sz="1600" dirty="0" err="1"/>
              <a:t>에디트텍스트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개를 생성</a:t>
            </a:r>
            <a:r>
              <a:rPr lang="en-US" altLang="ko-KR" sz="1600" dirty="0"/>
              <a:t>, id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ivBattery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edtBattery</a:t>
            </a:r>
            <a:r>
              <a:rPr lang="ko-KR" altLang="en-US" sz="1600" dirty="0"/>
              <a:t>로 함</a:t>
            </a:r>
          </a:p>
          <a:p>
            <a:endParaRPr lang="ko-KR" altLang="en-US" sz="2000" dirty="0"/>
          </a:p>
          <a:p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52465" y="2973402"/>
            <a:ext cx="6439071" cy="2673366"/>
            <a:chOff x="1556943" y="3236612"/>
            <a:chExt cx="6573038" cy="272899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943" y="3236612"/>
              <a:ext cx="6573037" cy="146417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944" y="4580152"/>
              <a:ext cx="6573037" cy="1385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822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14-2 </a:t>
            </a:r>
            <a:r>
              <a:rPr lang="ko-KR" altLang="en-US" dirty="0"/>
              <a:t>배터리 상태 체크 </a:t>
            </a:r>
            <a:r>
              <a:rPr lang="ko-KR" altLang="en-US" dirty="0" err="1"/>
              <a:t>앱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  <a:endParaRPr lang="en-US" altLang="ko-KR" dirty="0"/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메인 </a:t>
            </a:r>
            <a:r>
              <a:rPr lang="en-US" altLang="ko-KR" dirty="0"/>
              <a:t>Java </a:t>
            </a:r>
            <a:r>
              <a:rPr lang="ko-KR" altLang="en-US" dirty="0"/>
              <a:t>코드 완성</a:t>
            </a:r>
          </a:p>
          <a:p>
            <a:pPr lvl="2"/>
            <a:r>
              <a:rPr lang="en-US" altLang="ko-KR" sz="1600" dirty="0" err="1"/>
              <a:t>ImageView</a:t>
            </a:r>
            <a:r>
              <a:rPr lang="en-US" altLang="ko-KR" sz="1600" dirty="0"/>
              <a:t>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개와 </a:t>
            </a:r>
            <a:r>
              <a:rPr lang="en-US" altLang="ko-KR" sz="1600" dirty="0" err="1"/>
              <a:t>EditText</a:t>
            </a:r>
            <a:r>
              <a:rPr lang="en-US" altLang="ko-KR" sz="1600" dirty="0"/>
              <a:t> </a:t>
            </a:r>
            <a:r>
              <a:rPr lang="ko-KR" altLang="en-US" sz="1600" dirty="0"/>
              <a:t>변수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전역변수로 선언</a:t>
            </a:r>
          </a:p>
          <a:p>
            <a:pPr lvl="2"/>
            <a:r>
              <a:rPr lang="en-US" altLang="ko-KR" sz="1600" dirty="0"/>
              <a:t>activity_main.xml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위젯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개를 변수에 적용시킴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Picture 1" descr="스크린샷 2019-02-07 오후 2.06.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36" y="3103123"/>
            <a:ext cx="5517727" cy="36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2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14-2 </a:t>
            </a:r>
            <a:r>
              <a:rPr lang="ko-KR" altLang="en-US" dirty="0"/>
              <a:t>배터리 상태 체크 </a:t>
            </a:r>
            <a:r>
              <a:rPr lang="ko-KR" altLang="en-US" dirty="0" err="1"/>
              <a:t>앱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  <a:endParaRPr lang="en-US" altLang="ko-KR" dirty="0"/>
          </a:p>
          <a:p>
            <a:pPr lvl="1"/>
            <a:r>
              <a:rPr lang="en-US" altLang="ko-KR" dirty="0"/>
              <a:t>(2) </a:t>
            </a:r>
            <a:r>
              <a:rPr lang="en-US" altLang="ko-KR" dirty="0" err="1"/>
              <a:t>onCreate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밖에 </a:t>
            </a:r>
            <a:r>
              <a:rPr lang="en-US" altLang="ko-KR" dirty="0"/>
              <a:t>BR </a:t>
            </a:r>
            <a:r>
              <a:rPr lang="ko-KR" altLang="en-US" dirty="0"/>
              <a:t>객체 생성하고 </a:t>
            </a:r>
            <a:r>
              <a:rPr lang="en-US" altLang="ko-KR" dirty="0" err="1"/>
              <a:t>onReceive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인텐트의</a:t>
            </a:r>
            <a:r>
              <a:rPr lang="ko-KR" altLang="en-US" dirty="0"/>
              <a:t> 액션이 </a:t>
            </a:r>
            <a:r>
              <a:rPr lang="en-US" altLang="ko-KR" dirty="0"/>
              <a:t>ACTION_BATTERY_CHANGED</a:t>
            </a:r>
            <a:r>
              <a:rPr lang="ko-KR" altLang="en-US" dirty="0"/>
              <a:t>인 경우 다음을 처리</a:t>
            </a:r>
          </a:p>
          <a:p>
            <a:pPr lvl="2"/>
            <a:r>
              <a:rPr lang="ko-KR" altLang="en-US" sz="1600" dirty="0" err="1"/>
              <a:t>인텐트의</a:t>
            </a:r>
            <a:r>
              <a:rPr lang="ko-KR" altLang="en-US" sz="1600" dirty="0"/>
              <a:t> 엑스트라에서 배터리의 잔량을 추출</a:t>
            </a:r>
            <a:r>
              <a:rPr lang="en-US" altLang="ko-KR" sz="1600" dirty="0"/>
              <a:t>, </a:t>
            </a:r>
            <a:r>
              <a:rPr lang="ko-KR" altLang="en-US" sz="1600" dirty="0"/>
              <a:t>그에 따라 잔량을 표시하고 배터리 이미지를 변경</a:t>
            </a:r>
          </a:p>
          <a:p>
            <a:pPr lvl="2"/>
            <a:r>
              <a:rPr lang="ko-KR" altLang="en-US" sz="1600" dirty="0" err="1"/>
              <a:t>인텐트의</a:t>
            </a:r>
            <a:r>
              <a:rPr lang="ko-KR" altLang="en-US" sz="1600" dirty="0"/>
              <a:t> 엑스트라에서 배터리의 전원 연결 상태를 추출한 후 표시</a:t>
            </a:r>
          </a:p>
          <a:p>
            <a:endParaRPr lang="ko-KR" altLang="en-US" sz="2000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09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052" y="943711"/>
            <a:ext cx="5147896" cy="594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38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14-2 </a:t>
            </a:r>
            <a:r>
              <a:rPr lang="ko-KR" altLang="en-US" dirty="0"/>
              <a:t>배터리 상태 체크 </a:t>
            </a:r>
            <a:r>
              <a:rPr lang="ko-KR" altLang="en-US" dirty="0" err="1"/>
              <a:t>앱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  <a:endParaRPr lang="en-US" altLang="ko-KR" dirty="0"/>
          </a:p>
          <a:p>
            <a:pPr lvl="1"/>
            <a:r>
              <a:rPr lang="en-US" altLang="ko-KR" dirty="0"/>
              <a:t>(3) </a:t>
            </a:r>
            <a:r>
              <a:rPr lang="en-US" altLang="ko-KR" dirty="0" err="1"/>
              <a:t>onPause</a:t>
            </a:r>
            <a:r>
              <a:rPr lang="en-US" altLang="ko-KR" dirty="0"/>
              <a:t>( ), </a:t>
            </a:r>
            <a:r>
              <a:rPr lang="en-US" altLang="ko-KR" dirty="0" err="1"/>
              <a:t>onResume</a:t>
            </a:r>
            <a:r>
              <a:rPr lang="en-US" altLang="ko-KR" dirty="0"/>
              <a:t>( )</a:t>
            </a:r>
            <a:r>
              <a:rPr lang="ko-KR" altLang="en-US" dirty="0"/>
              <a:t>를 자동 완성</a:t>
            </a:r>
          </a:p>
          <a:p>
            <a:pPr lvl="2"/>
            <a:r>
              <a:rPr lang="en-US" altLang="ko-KR" sz="1600" b="1" dirty="0" err="1"/>
              <a:t>onResume</a:t>
            </a:r>
            <a:r>
              <a:rPr lang="en-US" altLang="ko-KR" sz="1600" b="1" dirty="0"/>
              <a:t>( )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인텐트</a:t>
            </a:r>
            <a:r>
              <a:rPr lang="ko-KR" altLang="en-US" sz="1600" dirty="0"/>
              <a:t> 필터를 생성하고 </a:t>
            </a:r>
            <a:r>
              <a:rPr lang="en-US" altLang="ko-KR" sz="1600" dirty="0"/>
              <a:t>ACTION_BATTERY_CHANGED </a:t>
            </a:r>
            <a:r>
              <a:rPr lang="ko-KR" altLang="en-US" sz="1600" dirty="0"/>
              <a:t>액션을 추가한 후 </a:t>
            </a:r>
            <a:r>
              <a:rPr lang="en-US" altLang="ko-KR" sz="1600" dirty="0"/>
              <a:t>BR</a:t>
            </a:r>
            <a:r>
              <a:rPr lang="ko-KR" altLang="en-US" sz="1600" dirty="0"/>
              <a:t>에 등록</a:t>
            </a:r>
          </a:p>
          <a:p>
            <a:pPr lvl="2"/>
            <a:r>
              <a:rPr lang="en-US" altLang="ko-KR" sz="1600" b="1" dirty="0" err="1"/>
              <a:t>onPause</a:t>
            </a:r>
            <a:r>
              <a:rPr lang="en-US" altLang="ko-KR" sz="1600" b="1" dirty="0"/>
              <a:t>( )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등록된 </a:t>
            </a:r>
            <a:r>
              <a:rPr lang="en-US" altLang="ko-KR" sz="1600" dirty="0"/>
              <a:t>BR</a:t>
            </a:r>
            <a:r>
              <a:rPr lang="ko-KR" altLang="en-US" sz="1600" dirty="0"/>
              <a:t>을 해제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1" descr="스크린샷 2019-02-07 오후 2.06.5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98" y="3429000"/>
            <a:ext cx="5353803" cy="336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78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14-2 </a:t>
            </a:r>
            <a:r>
              <a:rPr lang="ko-KR" altLang="en-US" dirty="0"/>
              <a:t>배터리 상태 체크 </a:t>
            </a:r>
            <a:r>
              <a:rPr lang="ko-KR" altLang="en-US" dirty="0" err="1"/>
              <a:t>앱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sz="1600" dirty="0"/>
              <a:t>4 </a:t>
            </a:r>
            <a:r>
              <a:rPr lang="ko-KR" altLang="en-US" sz="1600" dirty="0"/>
              <a:t>프로젝트 실행 및 결과 확인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명령 프롬프트에 “</a:t>
            </a:r>
            <a:r>
              <a:rPr lang="en-US" altLang="ko-KR" dirty="0"/>
              <a:t>telnet </a:t>
            </a:r>
            <a:r>
              <a:rPr lang="en-US" altLang="ko-KR" dirty="0" err="1"/>
              <a:t>localhost</a:t>
            </a:r>
            <a:r>
              <a:rPr lang="en-US" altLang="ko-KR" dirty="0"/>
              <a:t> 5554”</a:t>
            </a:r>
            <a:r>
              <a:rPr lang="ko-KR" altLang="en-US" dirty="0"/>
              <a:t>를 입력한 후 ‘</a:t>
            </a:r>
            <a:r>
              <a:rPr lang="en-US" altLang="ko-KR" dirty="0" err="1"/>
              <a:t>auth</a:t>
            </a:r>
            <a:r>
              <a:rPr lang="en-US" altLang="ko-KR" dirty="0"/>
              <a:t> </a:t>
            </a:r>
            <a:r>
              <a:rPr lang="ko-KR" altLang="en-US" dirty="0"/>
              <a:t>인증 번호’를 입력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46C9E0-2DCB-4A81-9D66-DD1AB8559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85" y="2690812"/>
            <a:ext cx="5623627" cy="32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9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14-2 </a:t>
            </a:r>
            <a:r>
              <a:rPr lang="ko-KR" altLang="en-US" dirty="0"/>
              <a:t>배터리 상태 체크 </a:t>
            </a:r>
            <a:r>
              <a:rPr lang="ko-KR" altLang="en-US" dirty="0" err="1"/>
              <a:t>앱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sz="1600" dirty="0"/>
              <a:t>4 </a:t>
            </a:r>
            <a:r>
              <a:rPr lang="ko-KR" altLang="en-US" sz="1600" dirty="0"/>
              <a:t>프로젝트 실행 및 결과 확인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배터리의 잔량 변경해보기</a:t>
            </a:r>
            <a:endParaRPr lang="en-US" altLang="ko-KR" dirty="0"/>
          </a:p>
          <a:p>
            <a:pPr lvl="2"/>
            <a:r>
              <a:rPr lang="en-US" altLang="ko-KR" sz="1600" b="1" dirty="0"/>
              <a:t>power capacity 5</a:t>
            </a:r>
            <a:r>
              <a:rPr lang="en-US" altLang="ko-KR" sz="1600" dirty="0"/>
              <a:t> : </a:t>
            </a:r>
            <a:r>
              <a:rPr lang="ko-KR" altLang="en-US" sz="1600" dirty="0"/>
              <a:t>배터리 잔량 변경을 </a:t>
            </a:r>
            <a:r>
              <a:rPr lang="en-US" altLang="ko-KR" sz="1600" dirty="0"/>
              <a:t>5%</a:t>
            </a:r>
            <a:r>
              <a:rPr lang="ko-KR" altLang="en-US" sz="1600" dirty="0"/>
              <a:t>로 변경</a:t>
            </a:r>
          </a:p>
          <a:p>
            <a:pPr lvl="2"/>
            <a:r>
              <a:rPr lang="en-US" altLang="ko-KR" sz="1600" b="1" dirty="0"/>
              <a:t>power ac off</a:t>
            </a:r>
            <a:r>
              <a:rPr lang="en-US" altLang="ko-KR" sz="1600" dirty="0"/>
              <a:t> : </a:t>
            </a:r>
            <a:r>
              <a:rPr lang="ko-KR" altLang="en-US" sz="1600" dirty="0"/>
              <a:t>어댑터 연결을 뺀 것이므로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배터리 부족 경고가 나옴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E99352-2E9B-44B7-8B06-095AEA611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3286125"/>
            <a:ext cx="5676900" cy="25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63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14-2 </a:t>
            </a:r>
            <a:r>
              <a:rPr lang="ko-KR" altLang="en-US" dirty="0"/>
              <a:t>배터리 상태 체크 </a:t>
            </a:r>
            <a:r>
              <a:rPr lang="ko-KR" altLang="en-US" dirty="0" err="1"/>
              <a:t>앱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en-US" altLang="ko-KR" sz="1600" dirty="0"/>
              <a:t>4 </a:t>
            </a:r>
            <a:r>
              <a:rPr lang="ko-KR" altLang="en-US" sz="1600" dirty="0"/>
              <a:t>프로젝트 실행 및 결과 확인</a:t>
            </a:r>
          </a:p>
          <a:p>
            <a:pPr lvl="1"/>
            <a:r>
              <a:rPr lang="en-US" altLang="ko-KR" dirty="0"/>
              <a:t>(3) </a:t>
            </a:r>
            <a:r>
              <a:rPr lang="ko-KR" altLang="en-US" dirty="0"/>
              <a:t>다른 명령도 사용해보기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53" y="2671210"/>
            <a:ext cx="5063495" cy="23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2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01 </a:t>
            </a:r>
            <a:r>
              <a:rPr lang="ko-KR" altLang="en-US" sz="2400" dirty="0">
                <a:latin typeface="+mn-ea"/>
              </a:rPr>
              <a:t>서비스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02 </a:t>
            </a:r>
            <a:r>
              <a:rPr lang="ko-KR" altLang="en-US" sz="2400" dirty="0" err="1">
                <a:latin typeface="+mn-ea"/>
              </a:rPr>
              <a:t>브로드캐스트</a:t>
            </a:r>
            <a:r>
              <a:rPr lang="ko-KR" altLang="en-US" sz="2400" dirty="0">
                <a:latin typeface="+mn-ea"/>
              </a:rPr>
              <a:t> 리시버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03 </a:t>
            </a:r>
            <a:r>
              <a:rPr lang="ko-KR" altLang="en-US" sz="2400" dirty="0">
                <a:latin typeface="+mn-ea"/>
              </a:rPr>
              <a:t>콘텐트 </a:t>
            </a:r>
            <a:r>
              <a:rPr lang="ko-KR" altLang="en-US" sz="2400" dirty="0" err="1">
                <a:latin typeface="+mn-ea"/>
              </a:rPr>
              <a:t>프로바이더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브로드캐스트</a:t>
            </a:r>
            <a:r>
              <a:rPr lang="ko-KR" altLang="en-US" dirty="0"/>
              <a:t> 리시버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A22EF-76A0-4F85-ADD0-40055DC2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" y="1870093"/>
            <a:ext cx="7491413" cy="31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콘텐트 </a:t>
            </a:r>
            <a:r>
              <a:rPr lang="ko-KR" altLang="en-US" dirty="0" err="1"/>
              <a:t>프로바이더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310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안드로이드</a:t>
            </a:r>
            <a:r>
              <a:rPr lang="ko-KR" altLang="en-US" dirty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콘텐트 </a:t>
            </a:r>
            <a:r>
              <a:rPr lang="ko-KR" altLang="en-US" dirty="0" err="1"/>
              <a:t>프로바이더</a:t>
            </a:r>
            <a:r>
              <a:rPr lang="en-US" altLang="ko-KR" dirty="0"/>
              <a:t>(Content Provider)</a:t>
            </a:r>
          </a:p>
          <a:p>
            <a:pPr lvl="1"/>
            <a:r>
              <a:rPr lang="ko-KR" altLang="en-US" dirty="0" err="1"/>
              <a:t>안드로이드는</a:t>
            </a:r>
            <a:r>
              <a:rPr lang="ko-KR" altLang="en-US" dirty="0"/>
              <a:t> 보안상 </a:t>
            </a:r>
            <a:r>
              <a:rPr lang="ko-KR" altLang="en-US" dirty="0" err="1"/>
              <a:t>앱에서</a:t>
            </a:r>
            <a:r>
              <a:rPr lang="ko-KR" altLang="en-US" dirty="0"/>
              <a:t> 사용하는 데이터를 외부에서 접근할 수가 없음</a:t>
            </a:r>
          </a:p>
          <a:p>
            <a:pPr lvl="1"/>
            <a:r>
              <a:rPr lang="ko-KR" altLang="en-US" dirty="0"/>
              <a:t>파일이나 데이터베이스를 외부 </a:t>
            </a:r>
            <a:r>
              <a:rPr lang="ko-KR" altLang="en-US" dirty="0" err="1"/>
              <a:t>앱에서</a:t>
            </a:r>
            <a:r>
              <a:rPr lang="ko-KR" altLang="en-US" dirty="0"/>
              <a:t> 사용하도록 하려면 콘텐트 </a:t>
            </a:r>
            <a:r>
              <a:rPr lang="ko-KR" altLang="en-US" dirty="0" err="1"/>
              <a:t>프로바이더</a:t>
            </a:r>
            <a:r>
              <a:rPr lang="en-US" altLang="ko-KR" dirty="0"/>
              <a:t>(Content Provider, CP)</a:t>
            </a:r>
            <a:r>
              <a:rPr lang="ko-KR" altLang="en-US" dirty="0"/>
              <a:t>를 만들어서 외부로 제공</a:t>
            </a:r>
          </a:p>
          <a:p>
            <a:endParaRPr lang="ko-KR" altLang="en-US" dirty="0"/>
          </a:p>
          <a:p>
            <a:r>
              <a:rPr lang="en-US" altLang="ko-KR" dirty="0"/>
              <a:t>URI(Uniform Resource Identifier)</a:t>
            </a:r>
          </a:p>
          <a:p>
            <a:pPr lvl="1"/>
            <a:r>
              <a:rPr lang="en-US" altLang="ko-KR" dirty="0"/>
              <a:t>URI</a:t>
            </a:r>
            <a:r>
              <a:rPr lang="ko-KR" altLang="en-US" dirty="0"/>
              <a:t>는 콘텐트 </a:t>
            </a:r>
            <a:r>
              <a:rPr lang="ko-KR" altLang="en-US" dirty="0" err="1"/>
              <a:t>프로바이더에서</a:t>
            </a:r>
            <a:r>
              <a:rPr lang="ko-KR" altLang="en-US" dirty="0"/>
              <a:t> 제공하는 데이터에 접근하기 위한 주소</a:t>
            </a:r>
          </a:p>
          <a:p>
            <a:pPr lvl="1"/>
            <a:r>
              <a:rPr lang="en-US" altLang="ko-KR" dirty="0"/>
              <a:t>URI</a:t>
            </a:r>
            <a:r>
              <a:rPr lang="ko-KR" altLang="en-US" dirty="0"/>
              <a:t>는 “</a:t>
            </a:r>
            <a:r>
              <a:rPr lang="en-US" altLang="ko-KR" dirty="0"/>
              <a:t>content://</a:t>
            </a:r>
            <a:r>
              <a:rPr lang="ko-KR" altLang="en-US" dirty="0" err="1"/>
              <a:t>패키지명</a:t>
            </a:r>
            <a:r>
              <a:rPr lang="en-US" altLang="ko-KR" dirty="0"/>
              <a:t>/</a:t>
            </a:r>
            <a:r>
              <a:rPr lang="ko-KR" altLang="en-US" dirty="0"/>
              <a:t>경로</a:t>
            </a:r>
            <a:r>
              <a:rPr lang="en-US" altLang="ko-KR" dirty="0"/>
              <a:t>/</a:t>
            </a:r>
            <a:r>
              <a:rPr lang="ko-KR" altLang="en-US" dirty="0"/>
              <a:t>아이디” 형식으로 지정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80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안드로이드</a:t>
            </a:r>
            <a:r>
              <a:rPr lang="ko-KR" altLang="en-US" dirty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안드로이드에서</a:t>
            </a:r>
            <a:r>
              <a:rPr lang="ko-KR" altLang="en-US" dirty="0"/>
              <a:t> 제공하는 </a:t>
            </a:r>
            <a:r>
              <a:rPr lang="en-US" altLang="ko-KR" dirty="0"/>
              <a:t>CP</a:t>
            </a:r>
            <a:r>
              <a:rPr lang="ko-KR" altLang="en-US" dirty="0"/>
              <a:t>의 사용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81" y="2195236"/>
            <a:ext cx="6177785" cy="31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40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안드로이드</a:t>
            </a:r>
            <a:r>
              <a:rPr lang="ko-KR" altLang="en-US" dirty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안드로이드에서</a:t>
            </a:r>
            <a:r>
              <a:rPr lang="ko-KR" altLang="en-US" dirty="0"/>
              <a:t> 제공하는 주요한 콘텐트 </a:t>
            </a:r>
            <a:r>
              <a:rPr lang="ko-KR" altLang="en-US" dirty="0" err="1"/>
              <a:t>프로바이더와</a:t>
            </a:r>
            <a:r>
              <a:rPr lang="ko-KR" altLang="en-US" dirty="0"/>
              <a:t> </a:t>
            </a:r>
            <a:r>
              <a:rPr lang="en-US" altLang="ko-KR" dirty="0"/>
              <a:t>URI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91" y="2036435"/>
            <a:ext cx="6795564" cy="338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65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안드로이드</a:t>
            </a:r>
            <a:r>
              <a:rPr lang="ko-KR" altLang="en-US" dirty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/>
              <a:t>안드로이드에서</a:t>
            </a:r>
            <a:r>
              <a:rPr lang="ko-KR" altLang="en-US" dirty="0"/>
              <a:t> 통화 기록을 가져오는 예제</a:t>
            </a:r>
          </a:p>
          <a:p>
            <a:pPr lvl="1"/>
            <a:r>
              <a:rPr lang="en-US" altLang="ko-KR" dirty="0"/>
              <a:t>AVD</a:t>
            </a:r>
            <a:r>
              <a:rPr lang="ko-KR" altLang="en-US" dirty="0"/>
              <a:t>에서 통화 버튼을 눌러서 통화 기록을 몇 건 남겨놓음</a:t>
            </a:r>
          </a:p>
          <a:p>
            <a:pPr lvl="1"/>
            <a:r>
              <a:rPr lang="ko-KR" altLang="en-US" dirty="0"/>
              <a:t>통화 기록에 접근하기 위해 </a:t>
            </a:r>
            <a:r>
              <a:rPr lang="en-US" altLang="ko-KR" dirty="0"/>
              <a:t>&lt;application </a:t>
            </a:r>
            <a:r>
              <a:rPr lang="ko-KR" altLang="en-US" dirty="0"/>
              <a:t>위에 </a:t>
            </a:r>
            <a:r>
              <a:rPr lang="en-US" altLang="ko-KR" dirty="0"/>
              <a:t>AndroidManifest.xml</a:t>
            </a:r>
            <a:r>
              <a:rPr lang="ko-KR" altLang="en-US" dirty="0"/>
              <a:t>의 다음 코드를 추가하여 접근 권한을 줌</a:t>
            </a:r>
          </a:p>
          <a:p>
            <a:endParaRPr lang="ko-KR" altLang="en-US" dirty="0"/>
          </a:p>
        </p:txBody>
      </p:sp>
      <p:pic>
        <p:nvPicPr>
          <p:cNvPr id="5" name="Picture 2" descr="스크린샷 2019-02-07 오후 2.10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01" y="2858631"/>
            <a:ext cx="6681799" cy="661128"/>
          </a:xfrm>
          <a:prstGeom prst="rect">
            <a:avLst/>
          </a:prstGeom>
        </p:spPr>
      </p:pic>
      <p:pic>
        <p:nvPicPr>
          <p:cNvPr id="6" name="Picture 1" descr="스크린샷 2019-02-07 오후 2.11.1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8243" y="3572384"/>
            <a:ext cx="6167515" cy="233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6211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안드로이드</a:t>
            </a:r>
            <a:r>
              <a:rPr lang="ko-KR" altLang="en-US" dirty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60F2099-147D-4499-B02D-AB6864EB4CB8}"/>
              </a:ext>
            </a:extLst>
          </p:cNvPr>
          <p:cNvGrpSpPr/>
          <p:nvPr/>
        </p:nvGrpSpPr>
        <p:grpSpPr>
          <a:xfrm>
            <a:off x="1661703" y="993338"/>
            <a:ext cx="5820595" cy="5864662"/>
            <a:chOff x="1661703" y="993338"/>
            <a:chExt cx="5820595" cy="586466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703" y="993338"/>
              <a:ext cx="5820595" cy="5864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1766E84-EB49-42EC-B95B-A8FC10E41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1188" y="1419225"/>
              <a:ext cx="1693870" cy="1495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2193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안드로이드</a:t>
            </a:r>
            <a:r>
              <a:rPr lang="ko-KR" altLang="en-US" dirty="0"/>
              <a:t> 제공 콘텐트 </a:t>
            </a:r>
            <a:r>
              <a:rPr lang="ko-KR" altLang="en-US" dirty="0" err="1"/>
              <a:t>프로바이더</a:t>
            </a:r>
            <a:r>
              <a:rPr lang="ko-KR" altLang="en-US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048" y="1363355"/>
            <a:ext cx="5805905" cy="392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224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39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1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서비스의 생명 주기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59" y="1514475"/>
            <a:ext cx="2308083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6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14-1 </a:t>
            </a:r>
            <a:r>
              <a:rPr lang="ko-KR" altLang="en-US" dirty="0"/>
              <a:t>화면이 종료되어도 계속되는 음악 서비스 만들기</a:t>
            </a:r>
            <a:endParaRPr lang="en-US" altLang="ko-KR" dirty="0"/>
          </a:p>
          <a:p>
            <a:r>
              <a:rPr lang="en-US" altLang="ko-KR" sz="1600" dirty="0"/>
              <a:t>1 </a:t>
            </a:r>
            <a:r>
              <a:rPr lang="ko-KR" altLang="en-US" sz="1600" dirty="0" err="1"/>
              <a:t>안드로이드</a:t>
            </a:r>
            <a:r>
              <a:rPr lang="ko-KR" altLang="en-US" sz="1600" dirty="0"/>
              <a:t> 프로젝트 생성</a:t>
            </a:r>
          </a:p>
          <a:p>
            <a:pPr lvl="1"/>
            <a:r>
              <a:rPr lang="en-US" altLang="ko-KR" dirty="0"/>
              <a:t>(1) </a:t>
            </a:r>
            <a:r>
              <a:rPr lang="ko-KR" altLang="en-US" dirty="0"/>
              <a:t>프로젝트 이름 </a:t>
            </a:r>
            <a:r>
              <a:rPr lang="en-US" altLang="ko-KR" dirty="0"/>
              <a:t>: Project14_1</a:t>
            </a:r>
          </a:p>
          <a:p>
            <a:pPr lvl="1"/>
            <a:r>
              <a:rPr lang="en-US" altLang="ko-KR" dirty="0"/>
              <a:t>(2) </a:t>
            </a:r>
            <a:r>
              <a:rPr lang="ko-KR" altLang="en-US" dirty="0"/>
              <a:t>패키지 이름 </a:t>
            </a:r>
            <a:r>
              <a:rPr lang="en-US" altLang="ko-KR" dirty="0"/>
              <a:t>: com.cookandroid.project14_1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6C2EB6-C55B-4DB9-A258-6E0F0DF1C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23" y="2762250"/>
            <a:ext cx="4118353" cy="39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14-1 </a:t>
            </a:r>
            <a:r>
              <a:rPr lang="ko-KR" altLang="en-US" dirty="0"/>
              <a:t>화면이 종료되어도 계속되는 음악 서비스 만들기</a:t>
            </a:r>
            <a:endParaRPr lang="en-US" altLang="ko-KR" dirty="0"/>
          </a:p>
          <a:p>
            <a:r>
              <a:rPr lang="en-US" altLang="ko-KR" sz="1600" dirty="0"/>
              <a:t>2 </a:t>
            </a:r>
            <a:r>
              <a:rPr lang="ko-KR" altLang="en-US" sz="1600" dirty="0"/>
              <a:t>화면 디자인 및 편집</a:t>
            </a:r>
            <a:endParaRPr lang="en-US" altLang="ko-KR" sz="1600" dirty="0"/>
          </a:p>
          <a:p>
            <a:pPr lvl="1"/>
            <a:r>
              <a:rPr lang="en-US" altLang="ko-KR" dirty="0"/>
              <a:t>activity_main.xml </a:t>
            </a:r>
            <a:r>
              <a:rPr lang="ko-KR" altLang="en-US" dirty="0"/>
              <a:t>수정</a:t>
            </a:r>
          </a:p>
          <a:p>
            <a:pPr lvl="2"/>
            <a:r>
              <a:rPr lang="ko-KR" altLang="en-US" sz="1600" dirty="0"/>
              <a:t>버튼 </a:t>
            </a:r>
            <a:r>
              <a:rPr lang="en-US" altLang="ko-KR" sz="1600" dirty="0"/>
              <a:t>2</a:t>
            </a:r>
            <a:r>
              <a:rPr lang="ko-KR" altLang="en-US" sz="1600" dirty="0"/>
              <a:t>개를 생성하고 </a:t>
            </a:r>
            <a:r>
              <a:rPr lang="en-US" altLang="ko-KR" sz="1600" dirty="0"/>
              <a:t>id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btnStart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btnStop</a:t>
            </a:r>
            <a:r>
              <a:rPr lang="ko-KR" altLang="en-US" sz="1600" dirty="0"/>
              <a:t>으로 함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1" descr="스크린샷 2019-02-07 오후 1.53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06" y="2892629"/>
            <a:ext cx="6323389" cy="25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0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14-1 </a:t>
            </a:r>
            <a:r>
              <a:rPr lang="ko-KR" altLang="en-US" dirty="0"/>
              <a:t>화면이 종료되어도 계속되는 음악 서비스 만들기</a:t>
            </a:r>
            <a:endParaRPr lang="en-US" altLang="ko-KR" dirty="0"/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(1) Service </a:t>
            </a:r>
            <a:r>
              <a:rPr lang="ko-KR" altLang="en-US" dirty="0"/>
              <a:t>클래스의 상속을 받는 </a:t>
            </a:r>
            <a:r>
              <a:rPr lang="en-US" altLang="ko-KR" dirty="0" err="1"/>
              <a:t>MusicService</a:t>
            </a:r>
            <a:r>
              <a:rPr lang="en-US" altLang="ko-KR" dirty="0"/>
              <a:t> </a:t>
            </a:r>
            <a:r>
              <a:rPr lang="ko-KR" altLang="en-US" dirty="0"/>
              <a:t>클래스 정의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70916C-5255-4C6D-890D-DDFF7F70D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308" y="2497178"/>
            <a:ext cx="6629400" cy="41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3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서비스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1" y="1196752"/>
            <a:ext cx="8465111" cy="54006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14-1 </a:t>
            </a:r>
            <a:r>
              <a:rPr lang="ko-KR" altLang="en-US" dirty="0"/>
              <a:t>화면이 종료되어도 계속되는 음악 서비스 만들기</a:t>
            </a:r>
            <a:endParaRPr lang="en-US" altLang="ko-KR" dirty="0"/>
          </a:p>
          <a:p>
            <a:r>
              <a:rPr lang="en-US" altLang="ko-KR" sz="1600" dirty="0"/>
              <a:t>3 Java </a:t>
            </a:r>
            <a:r>
              <a:rPr lang="ko-KR" altLang="en-US" sz="1600" dirty="0"/>
              <a:t>코드 작성 및 수정</a:t>
            </a:r>
          </a:p>
          <a:p>
            <a:pPr lvl="1"/>
            <a:r>
              <a:rPr lang="en-US" altLang="ko-KR" dirty="0"/>
              <a:t>(2) </a:t>
            </a:r>
            <a:r>
              <a:rPr lang="en-US" altLang="ko-KR" dirty="0" err="1"/>
              <a:t>onCreate</a:t>
            </a:r>
            <a:r>
              <a:rPr lang="en-US" altLang="ko-KR" dirty="0"/>
              <a:t>( ), </a:t>
            </a:r>
            <a:r>
              <a:rPr lang="en-US" altLang="ko-KR" dirty="0" err="1"/>
              <a:t>onDestroy</a:t>
            </a:r>
            <a:r>
              <a:rPr lang="en-US" altLang="ko-KR" dirty="0"/>
              <a:t>( ), </a:t>
            </a:r>
            <a:r>
              <a:rPr lang="en-US" altLang="ko-KR" dirty="0" err="1"/>
              <a:t>onStartCommand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r>
              <a:rPr lang="ko-KR" altLang="en-US" dirty="0"/>
              <a:t> 안에 로그를 남기도록 코딩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02" y="2594706"/>
            <a:ext cx="5647997" cy="356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25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10587</TotalTime>
  <Words>1070</Words>
  <Application>Microsoft Office PowerPoint</Application>
  <PresentationFormat>화면 슬라이드 쇼(4:3)</PresentationFormat>
  <Paragraphs>165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Adobe Kaiti Std R</vt:lpstr>
      <vt:lpstr>HY헤드라인M</vt:lpstr>
      <vt:lpstr>굴림</vt:lpstr>
      <vt:lpstr>맑은 고딕</vt:lpstr>
      <vt:lpstr>함초롬돋움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1. 서비스</vt:lpstr>
      <vt:lpstr>PowerPoint 프레젠테이션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1. 브로드캐스트 리시버</vt:lpstr>
      <vt:lpstr>PowerPoint 프레젠테이션</vt:lpstr>
      <vt:lpstr>1. 안드로이드 제공 콘텐트 프로바이더 </vt:lpstr>
      <vt:lpstr>1. 안드로이드 제공 콘텐트 프로바이더 </vt:lpstr>
      <vt:lpstr>1. 안드로이드 제공 콘텐트 프로바이더 </vt:lpstr>
      <vt:lpstr>1. 안드로이드 제공 콘텐트 프로바이더 </vt:lpstr>
      <vt:lpstr>1. 안드로이드 제공 콘텐트 프로바이더 </vt:lpstr>
      <vt:lpstr>1. 안드로이드 제공 콘텐트 프로바이더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Kim Sungmu</cp:lastModifiedBy>
  <cp:revision>536</cp:revision>
  <dcterms:created xsi:type="dcterms:W3CDTF">2007-11-27T23:54:21Z</dcterms:created>
  <dcterms:modified xsi:type="dcterms:W3CDTF">2021-12-22T07:18:41Z</dcterms:modified>
</cp:coreProperties>
</file>