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80" r:id="rId16"/>
    <p:sldId id="27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3" autoAdjust="0"/>
  </p:normalViewPr>
  <p:slideViewPr>
    <p:cSldViewPr>
      <p:cViewPr varScale="1">
        <p:scale>
          <a:sx n="96" d="100"/>
          <a:sy n="96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C609935-BE20-47F8-BCDC-7DC78D548992}" type="datetimeFigureOut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ED43FA1-32E1-4D7F-8D54-9DD26C0E78C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16DEFE-C347-454B-A37A-027D6548A18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F235CA-AB33-49D1-8295-F4D198E76F3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77CD3A-CD32-4FEC-A9C6-01D071DFCC5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FCDC89-95E7-4470-98A8-EC694FE12A1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DB29A3-1DF4-4D2B-A68A-38ED32BC0D8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85CA55-3A0D-4098-B4D7-61759F541E1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CBAFC5-C095-4EA0-BF76-5910F94CD8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BA23C0-BB76-4211-9DC3-FF4C7F49283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E8139B-392D-4F4C-8552-EA236D3E1A8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6F8938-58D5-43E8-8078-0BDB4E9184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8C0112-4709-45D1-A30A-51B580034B8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6C39C6-1DA6-40EF-9122-8CA886D5391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D2628-F096-4274-83FD-8341C3638D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C36118-B529-4D06-8792-4CB16C412C5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91F34E-B4FE-44F2-B4DB-74431B0C710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43B466-A1E0-42F9-882D-8169679C65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6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>
              <a:spcBef>
                <a:spcPts val="0"/>
              </a:spcBef>
              <a:buNone/>
              <a:defRPr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CDA97032-F7F8-48EB-8A9F-8197A0BFE99A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 dirty="0" err="1"/>
            </a:lvl1pPr>
          </a:lstStyle>
          <a:p>
            <a:pPr>
              <a:defRPr/>
            </a:pPr>
            <a:r>
              <a:t>Inserire</a:t>
            </a:r>
            <a:r>
              <a:rPr/>
              <a:t> qui </a:t>
            </a:r>
            <a:r>
              <a:t>il</a:t>
            </a:r>
            <a:r>
              <a:rPr/>
              <a:t> logo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C6E2B88-0BA0-43C1-BDB3-5691DB736D0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ACB8-39C0-49CE-971C-E0034516C98D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3F3BB-9CFD-42C7-AA9B-9A021AB30AC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7892-7183-41E8-AE71-3BEF9FAC4E38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3737F-8D3D-4443-A11D-E46B8591DB8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7EA37-CBFD-4EC1-AFA2-5E6CD53B709E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D1C7E-2E20-4D4D-A421-9E04B5FB924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8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Isosceles Triangle 7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0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9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956425" y="63627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5DDF-F16A-429F-A6D9-0CBA027F2EE9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5" y="6367463"/>
            <a:ext cx="4260850" cy="300037"/>
          </a:xfrm>
        </p:spPr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9C64F-CB28-432F-942D-75D4C886325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4B6A0-D6FF-4B00-B762-D4E3C8D44532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42D92-0AC5-4D48-99EB-608C8D696EF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>
              <a:defRPr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46751-2FE1-4FD4-B267-4B2AD2A8A0BC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F6C28-8655-41E7-B62F-FF34910F4D3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5C89-4CAD-439D-8DBA-41BC80BBE79C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5CB5-A4D6-4701-9636-D3A843451FD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763CA-47A3-40D2-B929-FE0A27A67870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EF0E-F117-4C0E-81AA-C170028F3F7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E15AA-507B-4C2C-A376-F7DB1F9D0008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4A141-9B8D-4B99-A544-54DDB35C941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3C94A-8077-4D7F-88EC-D72796C9C66A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FC7F9-50DD-489C-90FC-F847586AA76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err="1"/>
            </a:lvl1pPr>
          </a:lstStyle>
          <a:p>
            <a:pPr>
              <a:defRPr/>
            </a:pPr>
            <a:r>
              <a:rPr/>
              <a:t>Inserire</a:t>
            </a:r>
            <a:r>
              <a:rPr/>
              <a:t> qui </a:t>
            </a:r>
            <a:r>
              <a:rPr/>
              <a:t>il</a:t>
            </a:r>
            <a:r>
              <a:rPr/>
              <a:t> logo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8288"/>
            <a:ext cx="82296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  <a:endParaRPr lang="en-US" smtClean="0"/>
          </a:p>
        </p:txBody>
      </p:sp>
      <p:sp>
        <p:nvSpPr>
          <p:cNvPr id="103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365875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E29B7C-172D-4C83-877B-03C8A60BED57}" type="datetime1">
              <a:rPr lang="en-US"/>
              <a:pPr>
                <a:defRPr/>
              </a:pPr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7463"/>
            <a:ext cx="4259263" cy="300037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dirty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/>
              <a:t>Inserire qui il logo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365875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DC5734-FB0C-48A0-BFD1-CD37ADA6746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dt="0"/>
  <p:txStyles>
    <p:titleStyle>
      <a:lvl1pPr marL="484188" algn="l" rtl="0" fontAlgn="base">
        <a:spcBef>
          <a:spcPct val="0"/>
        </a:spcBef>
        <a:spcAft>
          <a:spcPct val="0"/>
        </a:spcAft>
        <a:defRPr sz="4200" kern="1200">
          <a:ln w="6350">
            <a:noFill/>
          </a:ln>
          <a:solidFill>
            <a:schemeClr val="tx2"/>
          </a:solidFill>
          <a:latin typeface="+mj-lt"/>
          <a:ea typeface="+mj-ea"/>
          <a:cs typeface="+mj-cs"/>
        </a:defRPr>
      </a:lvl1pPr>
      <a:lvl2pPr marL="4841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2pPr>
      <a:lvl3pPr marL="4841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3pPr>
      <a:lvl4pPr marL="4841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4pPr>
      <a:lvl5pPr marL="4841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5pPr>
      <a:lvl6pPr marL="9413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6pPr>
      <a:lvl7pPr marL="13985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7pPr>
      <a:lvl8pPr marL="18557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8pPr>
      <a:lvl9pPr marL="2312988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C1CBB6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it-IT" smtClean="0">
                <a:ln>
                  <a:noFill/>
                </a:ln>
              </a:rPr>
              <a:t>Progetto Tap-School:</a:t>
            </a:r>
            <a:br>
              <a:rPr lang="it-IT" smtClean="0">
                <a:ln>
                  <a:noFill/>
                </a:ln>
              </a:rPr>
            </a:br>
            <a:r>
              <a:rPr lang="it-IT" smtClean="0">
                <a:ln>
                  <a:noFill/>
                </a:ln>
              </a:rPr>
              <a:t>«TapTenance»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338" y="2249488"/>
            <a:ext cx="8061325" cy="2170112"/>
          </a:xfrm>
        </p:spPr>
        <p:txBody>
          <a:bodyPr/>
          <a:lstStyle/>
          <a:p>
            <a:pPr marR="0">
              <a:spcBef>
                <a:spcPct val="0"/>
              </a:spcBef>
            </a:pPr>
            <a:r>
              <a:rPr lang="it-IT" smtClean="0">
                <a:solidFill>
                  <a:srgbClr val="9EB160"/>
                </a:solidFill>
              </a:rPr>
              <a:t>Alessandro Fornaro</a:t>
            </a:r>
          </a:p>
          <a:p>
            <a:pPr marR="0">
              <a:spcBef>
                <a:spcPct val="0"/>
              </a:spcBef>
            </a:pPr>
            <a:r>
              <a:rPr lang="it-IT" smtClean="0">
                <a:solidFill>
                  <a:srgbClr val="9EB160"/>
                </a:solidFill>
              </a:rPr>
              <a:t>5^A Informatica</a:t>
            </a:r>
          </a:p>
          <a:p>
            <a:pPr marR="0">
              <a:spcBef>
                <a:spcPct val="0"/>
              </a:spcBef>
            </a:pPr>
            <a:r>
              <a:rPr lang="it-IT" smtClean="0">
                <a:solidFill>
                  <a:srgbClr val="9EB160"/>
                </a:solidFill>
              </a:rPr>
              <a:t>A.S. 2016/2017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0" y="2189163"/>
            <a:ext cx="9144000" cy="23114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Caso d’Uso:</a:t>
            </a:r>
            <a:br>
              <a:rPr lang="it-IT" smtClean="0">
                <a:ln>
                  <a:noFill/>
                </a:ln>
              </a:rPr>
            </a:br>
            <a:r>
              <a:rPr lang="it-IT" smtClean="0">
                <a:ln>
                  <a:noFill/>
                </a:ln>
              </a:rPr>
              <a:t>invio nuova richiesta</a:t>
            </a:r>
            <a:endParaRPr lang="en-US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en-US" smtClean="0">
                <a:ln>
                  <a:noFill/>
                </a:ln>
              </a:rPr>
              <a:t>Invio nuova richiesta – Pt. 1</a:t>
            </a:r>
          </a:p>
        </p:txBody>
      </p:sp>
      <p:pic>
        <p:nvPicPr>
          <p:cNvPr id="34818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915988"/>
            <a:ext cx="2949575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ttore 2 6"/>
          <p:cNvCxnSpPr/>
          <p:nvPr/>
        </p:nvCxnSpPr>
        <p:spPr>
          <a:xfrm flipH="1">
            <a:off x="3276600" y="3736975"/>
            <a:ext cx="1079500" cy="142081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0" name="CasellaDiTesto 7"/>
          <p:cNvSpPr txBox="1">
            <a:spLocks noChangeArrowheads="1"/>
          </p:cNvSpPr>
          <p:nvPr/>
        </p:nvSpPr>
        <p:spPr bwMode="auto">
          <a:xfrm>
            <a:off x="4278313" y="3275013"/>
            <a:ext cx="389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>
                <a:latin typeface="Century Gothic" pitchFamily="34" charset="0"/>
              </a:rPr>
              <a:t>1) Premi sul pulsante 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en-US" smtClean="0">
                <a:ln>
                  <a:noFill/>
                </a:ln>
              </a:rPr>
              <a:t>Invio nuova richiesta – Pt. 2-5</a:t>
            </a:r>
          </a:p>
        </p:txBody>
      </p:sp>
      <p:pic>
        <p:nvPicPr>
          <p:cNvPr id="36866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915988"/>
            <a:ext cx="2949575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nettore 2 9"/>
          <p:cNvCxnSpPr/>
          <p:nvPr/>
        </p:nvCxnSpPr>
        <p:spPr>
          <a:xfrm flipH="1">
            <a:off x="2994025" y="2305050"/>
            <a:ext cx="1001713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994025" y="2663825"/>
            <a:ext cx="1001713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9" name="CasellaDiTesto 11"/>
          <p:cNvSpPr txBox="1">
            <a:spLocks noChangeArrowheads="1"/>
          </p:cNvSpPr>
          <p:nvPr/>
        </p:nvSpPr>
        <p:spPr bwMode="auto">
          <a:xfrm>
            <a:off x="4003675" y="2109788"/>
            <a:ext cx="2903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Century Gothic" pitchFamily="34" charset="0"/>
              </a:rPr>
              <a:t>2) Inserisci titolo richiesta</a:t>
            </a:r>
          </a:p>
        </p:txBody>
      </p:sp>
      <p:sp>
        <p:nvSpPr>
          <p:cNvPr id="36870" name="CasellaDiTesto 12"/>
          <p:cNvSpPr txBox="1">
            <a:spLocks noChangeArrowheads="1"/>
          </p:cNvSpPr>
          <p:nvPr/>
        </p:nvSpPr>
        <p:spPr bwMode="auto">
          <a:xfrm>
            <a:off x="4003675" y="2479675"/>
            <a:ext cx="4314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Century Gothic" pitchFamily="34" charset="0"/>
              </a:rPr>
              <a:t>3) Inserisci nome richiedente</a:t>
            </a:r>
            <a:br>
              <a:rPr lang="it-IT">
                <a:latin typeface="Century Gothic" pitchFamily="34" charset="0"/>
              </a:rPr>
            </a:br>
            <a:r>
              <a:rPr lang="it-IT">
                <a:latin typeface="Century Gothic" pitchFamily="34" charset="0"/>
              </a:rPr>
              <a:t>     (es. Matteo Rossi / Classe 5^A Inf.)</a:t>
            </a:r>
          </a:p>
        </p:txBody>
      </p:sp>
      <p:cxnSp>
        <p:nvCxnSpPr>
          <p:cNvPr id="14" name="Connettore 2 13"/>
          <p:cNvCxnSpPr/>
          <p:nvPr/>
        </p:nvCxnSpPr>
        <p:spPr>
          <a:xfrm flipH="1" flipV="1">
            <a:off x="2994025" y="3151188"/>
            <a:ext cx="1087438" cy="57467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CasellaDiTesto 15"/>
          <p:cNvSpPr txBox="1">
            <a:spLocks noChangeArrowheads="1"/>
          </p:cNvSpPr>
          <p:nvPr/>
        </p:nvSpPr>
        <p:spPr bwMode="auto">
          <a:xfrm>
            <a:off x="4079875" y="3609975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latin typeface="Century Gothic" pitchFamily="34" charset="0"/>
              </a:rPr>
              <a:t>4) Inserisci testo richiesta</a:t>
            </a:r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3203575" y="4729163"/>
            <a:ext cx="954088" cy="5715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CasellaDiTesto 19"/>
          <p:cNvSpPr txBox="1">
            <a:spLocks noChangeArrowheads="1"/>
          </p:cNvSpPr>
          <p:nvPr/>
        </p:nvSpPr>
        <p:spPr bwMode="auto">
          <a:xfrm>
            <a:off x="4079875" y="4397375"/>
            <a:ext cx="3600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latin typeface="Century Gothic" pitchFamily="34" charset="0"/>
              </a:rPr>
              <a:t>5) Premi sul pulsante +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en-US" smtClean="0">
                <a:ln>
                  <a:noFill/>
                </a:ln>
              </a:rPr>
              <a:t>Invio nuova richiesta – Fine</a:t>
            </a:r>
          </a:p>
        </p:txBody>
      </p:sp>
      <p:pic>
        <p:nvPicPr>
          <p:cNvPr id="38914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915988"/>
            <a:ext cx="2949575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nettore 2 9"/>
          <p:cNvCxnSpPr/>
          <p:nvPr/>
        </p:nvCxnSpPr>
        <p:spPr>
          <a:xfrm flipH="1" flipV="1">
            <a:off x="3155950" y="2420938"/>
            <a:ext cx="1560513" cy="287337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3155950" y="2924175"/>
            <a:ext cx="1560513" cy="14446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CasellaDiTesto 6"/>
          <p:cNvSpPr txBox="1">
            <a:spLocks noChangeArrowheads="1"/>
          </p:cNvSpPr>
          <p:nvPr/>
        </p:nvSpPr>
        <p:spPr bwMode="auto">
          <a:xfrm>
            <a:off x="4787900" y="2276475"/>
            <a:ext cx="4176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>
                <a:latin typeface="Century Gothic" pitchFamily="34" charset="0"/>
              </a:rPr>
              <a:t>La tua richiesta verrà messa in coda a quelle già esistenti.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0" y="2189163"/>
            <a:ext cx="9144000" cy="23114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Conclusioni</a:t>
            </a:r>
            <a:endParaRPr lang="en-US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736600" y="565150"/>
            <a:ext cx="7732713" cy="5672138"/>
          </a:xfrm>
        </p:spPr>
        <p:txBody>
          <a:bodyPr/>
          <a:lstStyle/>
          <a:p>
            <a:pPr marL="63500" indent="0">
              <a:buFont typeface="Wingdings 2" pitchFamily="18" charset="2"/>
              <a:buNone/>
            </a:pPr>
            <a:r>
              <a:rPr lang="en-US" smtClean="0"/>
              <a:t>Con TapTenance non dovrai più recarti in segreteria per richiedere qualunque tipo di intervento necessario negli edifici dell’istituto. L’invio di una segnalazione è semplice e veloce, sia da parte di uno studente, che da parte di un professore.</a:t>
            </a:r>
          </a:p>
          <a:p>
            <a:pPr marL="63500" indent="0">
              <a:buFont typeface="Wingdings 2" pitchFamily="18" charset="2"/>
              <a:buNone/>
            </a:pPr>
            <a:endParaRPr lang="en-US" smtClean="0"/>
          </a:p>
          <a:p>
            <a:pPr marL="63500" indent="0">
              <a:buFont typeface="Wingdings 2" pitchFamily="18" charset="2"/>
              <a:buNone/>
            </a:pPr>
            <a:r>
              <a:rPr lang="en-US" smtClean="0"/>
              <a:t>L’applicazione è ovviamente concepita per essere gratuita per tutti gli studenti dell’Istituto Jean Monnet.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0" y="2189163"/>
            <a:ext cx="9144000" cy="23114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Fine Presentazione</a:t>
            </a:r>
            <a:endParaRPr lang="en-US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91513" cy="4648200"/>
          </a:xfrm>
        </p:spPr>
        <p:txBody>
          <a:bodyPr>
            <a:normAutofit fontScale="92500" lnSpcReduction="10000"/>
          </a:bodyPr>
          <a:lstStyle/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t-IT" dirty="0" err="1"/>
              <a:t>TapTenance</a:t>
            </a:r>
            <a:r>
              <a:rPr lang="it-IT" dirty="0"/>
              <a:t> (</a:t>
            </a:r>
            <a:r>
              <a:rPr lang="it-IT" dirty="0" err="1"/>
              <a:t>Tap</a:t>
            </a:r>
            <a:r>
              <a:rPr lang="it-IT" dirty="0"/>
              <a:t>-School </a:t>
            </a:r>
            <a:r>
              <a:rPr lang="it-IT" dirty="0" err="1"/>
              <a:t>Maintenance</a:t>
            </a:r>
            <a:r>
              <a:rPr lang="it-IT" dirty="0"/>
              <a:t> Project) è un’applicazione che rende facile la segnalazione di qualunque tipo di guasto, oppure mancanza di materiale, all’interno degli edifici scolastici del </a:t>
            </a:r>
            <a:r>
              <a:rPr lang="it-IT" dirty="0" err="1"/>
              <a:t>Monnet</a:t>
            </a:r>
            <a:r>
              <a:rPr lang="it-IT" dirty="0"/>
              <a:t>.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it-IT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it-IT" dirty="0"/>
              <a:t>Esempi d’uso: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it-IT" dirty="0"/>
              <a:t>Segnalazione rottura tapparella;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it-IT" dirty="0"/>
              <a:t>Segnalazione malfunzionamento PC;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it-IT" dirty="0"/>
              <a:t>Segnalazione mancanza materiale didattico; 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r>
              <a:rPr lang="it-IT" dirty="0"/>
              <a:t>Etc.</a:t>
            </a:r>
            <a:endParaRPr lang="en-US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n>
                  <a:noFill/>
                </a:ln>
              </a:rPr>
              <a:t>L’idea</a:t>
            </a:r>
            <a:endParaRPr lang="en-US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0" y="2828925"/>
            <a:ext cx="9144000" cy="11049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L’Applicazione</a:t>
            </a:r>
            <a:endParaRPr lang="en-US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0" y="1052513"/>
            <a:ext cx="5275263" cy="5545137"/>
          </a:xfrm>
        </p:spPr>
        <p:txBody>
          <a:bodyPr>
            <a:normAutofit/>
          </a:bodyPr>
          <a:lstStyle/>
          <a:p>
            <a:pPr indent="-358775"/>
            <a:r>
              <a:rPr lang="it-IT" sz="1800" smtClean="0"/>
              <a:t>L’applicazione è composta da tre pagine (in gergo androidiano «activity»):</a:t>
            </a:r>
          </a:p>
          <a:p>
            <a:pPr lvl="1"/>
            <a:r>
              <a:rPr lang="it-IT" sz="1400" smtClean="0"/>
              <a:t>«Home»: lista richieste inviate da fare;</a:t>
            </a:r>
          </a:p>
          <a:p>
            <a:pPr lvl="1"/>
            <a:r>
              <a:rPr lang="it-IT" sz="1400" smtClean="0"/>
              <a:t>«ViewFatte»: lista richieste soddisfatte;</a:t>
            </a:r>
          </a:p>
          <a:p>
            <a:pPr lvl="1"/>
            <a:r>
              <a:rPr lang="it-IT" sz="1400" smtClean="0"/>
              <a:t>«Push»: invio nuova richiesta;</a:t>
            </a:r>
          </a:p>
          <a:p>
            <a:pPr lvl="1"/>
            <a:r>
              <a:rPr lang="it-IT" sz="1400" smtClean="0"/>
              <a:t>«V</a:t>
            </a:r>
            <a:r>
              <a:rPr lang="en-US" sz="1400" smtClean="0"/>
              <a:t>iew</a:t>
            </a:r>
            <a:r>
              <a:rPr lang="it-IT" sz="1400" smtClean="0"/>
              <a:t>»</a:t>
            </a:r>
            <a:r>
              <a:rPr lang="en-US" sz="1400" smtClean="0"/>
              <a:t>: visualizzazione dettaglio richiesta</a:t>
            </a:r>
            <a:r>
              <a:rPr lang="it-IT" sz="1400" smtClean="0"/>
              <a:t>.</a:t>
            </a:r>
            <a:endParaRPr lang="en-US" sz="1400" smtClean="0"/>
          </a:p>
          <a:p>
            <a:pPr lvl="1"/>
            <a:endParaRPr lang="en-US" sz="1400" smtClean="0"/>
          </a:p>
          <a:p>
            <a:pPr indent="-358775"/>
            <a:r>
              <a:rPr lang="en-US" sz="1800" smtClean="0"/>
              <a:t>Nell’activity home (mostrata quì a fianco) l’utente può visualizzare le richieste da lui effettuate. Nel caso in cui voglia visualizzarne i dettagli, basta che ci prema sopra. Il loro stato è segnalato da un pallino posto a lato di colore:</a:t>
            </a:r>
          </a:p>
          <a:p>
            <a:pPr lvl="1"/>
            <a:r>
              <a:rPr lang="en-US" sz="1400" smtClean="0"/>
              <a:t>Verde se la richiesta è stata elaborata.</a:t>
            </a:r>
          </a:p>
          <a:p>
            <a:pPr lvl="1"/>
            <a:r>
              <a:rPr lang="en-US" sz="1400" smtClean="0"/>
              <a:t>Giallo se la richiesta è in elaborazione;</a:t>
            </a:r>
          </a:p>
          <a:p>
            <a:pPr lvl="1"/>
            <a:r>
              <a:rPr lang="en-US" sz="1400" smtClean="0"/>
              <a:t>Rosso se la richiesta non è ancora in elaborazione.</a:t>
            </a:r>
          </a:p>
          <a:p>
            <a:pPr lvl="1"/>
            <a:endParaRPr lang="en-US" sz="1400" smtClean="0"/>
          </a:p>
          <a:p>
            <a:pPr indent="-358775"/>
            <a:r>
              <a:rPr lang="en-US" sz="1800" smtClean="0"/>
              <a:t>Tramite l’apposito pulsante situato nella parte inferiore, si possono aggiungere richieste.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Activity «Home»</a:t>
            </a:r>
            <a:endParaRPr lang="en-US" smtClean="0">
              <a:ln>
                <a:noFill/>
              </a:ln>
            </a:endParaRPr>
          </a:p>
        </p:txBody>
      </p:sp>
      <p:pic>
        <p:nvPicPr>
          <p:cNvPr id="20483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915988"/>
            <a:ext cx="2949575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Spiegazione Parti</a:t>
            </a:r>
            <a:endParaRPr lang="en-US" smtClean="0">
              <a:ln>
                <a:noFill/>
              </a:ln>
            </a:endParaRPr>
          </a:p>
        </p:txBody>
      </p:sp>
      <p:pic>
        <p:nvPicPr>
          <p:cNvPr id="22530" name="Immagin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7213" y="960438"/>
            <a:ext cx="2949575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ttore 2 6"/>
          <p:cNvCxnSpPr/>
          <p:nvPr/>
        </p:nvCxnSpPr>
        <p:spPr>
          <a:xfrm flipH="1" flipV="1">
            <a:off x="5580063" y="5516563"/>
            <a:ext cx="936625" cy="433387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CasellaDiTesto 9"/>
          <p:cNvSpPr txBox="1">
            <a:spLocks noChangeArrowheads="1"/>
          </p:cNvSpPr>
          <p:nvPr/>
        </p:nvSpPr>
        <p:spPr bwMode="auto">
          <a:xfrm>
            <a:off x="6489700" y="5886450"/>
            <a:ext cx="1908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latin typeface="Century Gothic" pitchFamily="34" charset="0"/>
              </a:rPr>
              <a:t>Tasto aggiunta richiesta</a:t>
            </a:r>
          </a:p>
        </p:txBody>
      </p:sp>
      <p:cxnSp>
        <p:nvCxnSpPr>
          <p:cNvPr id="12" name="Connettore 2 11"/>
          <p:cNvCxnSpPr/>
          <p:nvPr/>
        </p:nvCxnSpPr>
        <p:spPr>
          <a:xfrm flipH="1" flipV="1">
            <a:off x="5383213" y="2420938"/>
            <a:ext cx="936625" cy="4318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CasellaDiTesto 12"/>
          <p:cNvSpPr txBox="1">
            <a:spLocks noChangeArrowheads="1"/>
          </p:cNvSpPr>
          <p:nvPr/>
        </p:nvSpPr>
        <p:spPr bwMode="auto">
          <a:xfrm>
            <a:off x="6280150" y="2784475"/>
            <a:ext cx="2016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latin typeface="Century Gothic" pitchFamily="34" charset="0"/>
              </a:rPr>
              <a:t>Esempio di richiesta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581275" y="3208338"/>
            <a:ext cx="909638" cy="122555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CasellaDiTesto 17"/>
          <p:cNvSpPr txBox="1">
            <a:spLocks noChangeArrowheads="1"/>
          </p:cNvSpPr>
          <p:nvPr/>
        </p:nvSpPr>
        <p:spPr bwMode="auto">
          <a:xfrm>
            <a:off x="928688" y="4433888"/>
            <a:ext cx="19351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it-IT">
                <a:latin typeface="Century Gothic" pitchFamily="34" charset="0"/>
              </a:rPr>
              <a:t>«Pallino» di stato richiesta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338" y="1395413"/>
            <a:ext cx="5275262" cy="4968875"/>
          </a:xfrm>
        </p:spPr>
        <p:txBody>
          <a:bodyPr>
            <a:normAutofit/>
          </a:bodyPr>
          <a:lstStyle/>
          <a:p>
            <a:pPr indent="-358775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 err="1"/>
              <a:t>Nell’activity</a:t>
            </a:r>
            <a:r>
              <a:rPr lang="en-US" sz="2000" dirty="0"/>
              <a:t> “push” (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mostrata</a:t>
            </a:r>
            <a:r>
              <a:rPr lang="en-US" sz="2000" dirty="0"/>
              <a:t> </a:t>
            </a:r>
            <a:r>
              <a:rPr lang="en-US" sz="2000" dirty="0" err="1"/>
              <a:t>quì</a:t>
            </a:r>
            <a:r>
              <a:rPr lang="en-US" sz="2000" dirty="0"/>
              <a:t> a </a:t>
            </a:r>
            <a:r>
              <a:rPr lang="en-US" sz="2000" dirty="0" err="1"/>
              <a:t>fianco</a:t>
            </a:r>
            <a:r>
              <a:rPr lang="en-US" sz="2000" dirty="0"/>
              <a:t>)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inviare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nuova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.</a:t>
            </a:r>
          </a:p>
          <a:p>
            <a:pPr indent="-358775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000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 err="1"/>
              <a:t>Vengono</a:t>
            </a:r>
            <a:r>
              <a:rPr lang="en-US" sz="2000" dirty="0"/>
              <a:t> </a:t>
            </a:r>
            <a:r>
              <a:rPr lang="en-US" sz="2000" dirty="0" err="1"/>
              <a:t>richieste</a:t>
            </a:r>
            <a:r>
              <a:rPr lang="en-US" sz="2000" dirty="0"/>
              <a:t> </a:t>
            </a:r>
            <a:r>
              <a:rPr lang="en-US" sz="2000" dirty="0" err="1"/>
              <a:t>tutte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necessarie</a:t>
            </a:r>
            <a:r>
              <a:rPr lang="en-US" sz="2000" dirty="0"/>
              <a:t> </a:t>
            </a:r>
            <a:r>
              <a:rPr lang="en-US" sz="2000" dirty="0" err="1"/>
              <a:t>all’elaborazione</a:t>
            </a:r>
            <a:r>
              <a:rPr lang="en-US" sz="2000" dirty="0"/>
              <a:t> e al </a:t>
            </a:r>
            <a:r>
              <a:rPr lang="en-US" sz="2000" dirty="0" err="1"/>
              <a:t>riconoscimento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.</a:t>
            </a:r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000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/>
              <a:t>Una </a:t>
            </a:r>
            <a:r>
              <a:rPr lang="en-US" sz="2000" dirty="0" err="1"/>
              <a:t>volta</a:t>
            </a:r>
            <a:r>
              <a:rPr lang="en-US" sz="2000" dirty="0"/>
              <a:t> </a:t>
            </a:r>
            <a:r>
              <a:rPr lang="en-US" sz="2000" dirty="0" err="1"/>
              <a:t>terminato</a:t>
            </a:r>
            <a:r>
              <a:rPr lang="en-US" sz="2000" dirty="0"/>
              <a:t> </a:t>
            </a:r>
            <a:r>
              <a:rPr lang="en-US" sz="2000" dirty="0" err="1"/>
              <a:t>l’inserimento</a:t>
            </a:r>
            <a:r>
              <a:rPr lang="en-US" sz="2000" dirty="0"/>
              <a:t> di </a:t>
            </a:r>
            <a:r>
              <a:rPr lang="en-US" sz="2000" dirty="0" err="1"/>
              <a:t>informazioni</a:t>
            </a:r>
            <a:r>
              <a:rPr lang="en-US" sz="2000" dirty="0"/>
              <a:t>, </a:t>
            </a:r>
            <a:r>
              <a:rPr lang="en-US" sz="2000" dirty="0" err="1"/>
              <a:t>premendo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tasto</a:t>
            </a:r>
            <a:r>
              <a:rPr lang="en-US" sz="2000" dirty="0"/>
              <a:t> +,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reindirizzato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activity “Home”, dove </a:t>
            </a:r>
            <a:r>
              <a:rPr lang="en-US" sz="2000" dirty="0" err="1"/>
              <a:t>ritroverà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</a:t>
            </a:r>
            <a:r>
              <a:rPr lang="en-US" sz="2000" dirty="0" err="1"/>
              <a:t>appena</a:t>
            </a:r>
            <a:r>
              <a:rPr lang="en-US" sz="2000" dirty="0"/>
              <a:t> </a:t>
            </a:r>
            <a:r>
              <a:rPr lang="en-US" sz="2000" dirty="0" err="1"/>
              <a:t>inviata</a:t>
            </a:r>
            <a:r>
              <a:rPr lang="en-US" sz="2000" dirty="0"/>
              <a:t>, </a:t>
            </a:r>
            <a:r>
              <a:rPr lang="en-US" sz="2000" dirty="0" err="1"/>
              <a:t>insieme</a:t>
            </a:r>
            <a:r>
              <a:rPr lang="en-US" sz="2000" dirty="0"/>
              <a:t> a </a:t>
            </a:r>
            <a:r>
              <a:rPr lang="en-US" sz="2000" dirty="0" err="1"/>
              <a:t>quelle</a:t>
            </a:r>
            <a:r>
              <a:rPr lang="en-US" sz="2000" dirty="0"/>
              <a:t>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inserite</a:t>
            </a:r>
            <a:r>
              <a:rPr lang="en-US" sz="2000" dirty="0"/>
              <a:t> in </a:t>
            </a:r>
            <a:r>
              <a:rPr lang="en-US" sz="2000" dirty="0" err="1"/>
              <a:t>passato</a:t>
            </a:r>
            <a:r>
              <a:rPr lang="en-US" sz="2000" dirty="0"/>
              <a:t>.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Activity «Push»</a:t>
            </a:r>
            <a:endParaRPr lang="en-US" smtClean="0">
              <a:ln>
                <a:noFill/>
              </a:ln>
            </a:endParaRPr>
          </a:p>
        </p:txBody>
      </p:sp>
      <p:pic>
        <p:nvPicPr>
          <p:cNvPr id="24579" name="Immagin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538" y="908050"/>
            <a:ext cx="2971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Spiegazione Parti</a:t>
            </a:r>
            <a:endParaRPr lang="en-US" smtClean="0">
              <a:ln>
                <a:noFill/>
              </a:ln>
            </a:endParaRPr>
          </a:p>
        </p:txBody>
      </p:sp>
      <p:pic>
        <p:nvPicPr>
          <p:cNvPr id="26626" name="Immagin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100" y="942975"/>
            <a:ext cx="2971800" cy="59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ttore 2 7"/>
          <p:cNvCxnSpPr/>
          <p:nvPr/>
        </p:nvCxnSpPr>
        <p:spPr>
          <a:xfrm flipV="1">
            <a:off x="2484438" y="2065338"/>
            <a:ext cx="909637" cy="122555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5508625" y="2349500"/>
            <a:ext cx="1349375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5508625" y="2708275"/>
            <a:ext cx="1349375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5045075" y="3325813"/>
            <a:ext cx="1463675" cy="83185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2771775" y="5157788"/>
            <a:ext cx="2295525" cy="27305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2" name="CasellaDiTesto 16"/>
          <p:cNvSpPr txBox="1">
            <a:spLocks noChangeArrowheads="1"/>
          </p:cNvSpPr>
          <p:nvPr/>
        </p:nvSpPr>
        <p:spPr bwMode="auto">
          <a:xfrm>
            <a:off x="806450" y="3295650"/>
            <a:ext cx="1978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it-IT">
                <a:latin typeface="Century Gothic" pitchFamily="34" charset="0"/>
              </a:rPr>
              <a:t>Tasto</a:t>
            </a:r>
            <a:br>
              <a:rPr lang="it-IT">
                <a:latin typeface="Century Gothic" pitchFamily="34" charset="0"/>
              </a:rPr>
            </a:br>
            <a:r>
              <a:rPr lang="it-IT">
                <a:latin typeface="Century Gothic" pitchFamily="34" charset="0"/>
              </a:rPr>
              <a:t>Indietro/Annulla</a:t>
            </a:r>
          </a:p>
        </p:txBody>
      </p:sp>
      <p:sp>
        <p:nvSpPr>
          <p:cNvPr id="26633" name="CasellaDiTesto 18"/>
          <p:cNvSpPr txBox="1">
            <a:spLocks noChangeArrowheads="1"/>
          </p:cNvSpPr>
          <p:nvPr/>
        </p:nvSpPr>
        <p:spPr bwMode="auto">
          <a:xfrm>
            <a:off x="6858000" y="2154238"/>
            <a:ext cx="1668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Century Gothic" pitchFamily="34" charset="0"/>
              </a:rPr>
              <a:t>Campo titolo</a:t>
            </a:r>
          </a:p>
        </p:txBody>
      </p:sp>
      <p:sp>
        <p:nvSpPr>
          <p:cNvPr id="26634" name="CasellaDiTesto 20"/>
          <p:cNvSpPr txBox="1">
            <a:spLocks noChangeArrowheads="1"/>
          </p:cNvSpPr>
          <p:nvPr/>
        </p:nvSpPr>
        <p:spPr bwMode="auto">
          <a:xfrm>
            <a:off x="6858000" y="2524125"/>
            <a:ext cx="1776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Century Gothic" pitchFamily="34" charset="0"/>
              </a:rPr>
              <a:t>Campo nome</a:t>
            </a:r>
            <a:br>
              <a:rPr lang="it-IT">
                <a:latin typeface="Century Gothic" pitchFamily="34" charset="0"/>
              </a:rPr>
            </a:br>
            <a:r>
              <a:rPr lang="it-IT">
                <a:latin typeface="Century Gothic" pitchFamily="34" charset="0"/>
              </a:rPr>
              <a:t>richiedente</a:t>
            </a:r>
          </a:p>
        </p:txBody>
      </p:sp>
      <p:sp>
        <p:nvSpPr>
          <p:cNvPr id="26635" name="CasellaDiTesto 22"/>
          <p:cNvSpPr txBox="1">
            <a:spLocks noChangeArrowheads="1"/>
          </p:cNvSpPr>
          <p:nvPr/>
        </p:nvSpPr>
        <p:spPr bwMode="auto">
          <a:xfrm>
            <a:off x="6472238" y="4102100"/>
            <a:ext cx="1665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Century Gothic" pitchFamily="34" charset="0"/>
              </a:rPr>
              <a:t>Campo testo</a:t>
            </a:r>
            <a:br>
              <a:rPr lang="it-IT">
                <a:latin typeface="Century Gothic" pitchFamily="34" charset="0"/>
              </a:rPr>
            </a:br>
            <a:r>
              <a:rPr lang="it-IT">
                <a:latin typeface="Century Gothic" pitchFamily="34" charset="0"/>
              </a:rPr>
              <a:t>richiesta</a:t>
            </a:r>
          </a:p>
        </p:txBody>
      </p:sp>
      <p:sp>
        <p:nvSpPr>
          <p:cNvPr id="26636" name="CasellaDiTesto 23"/>
          <p:cNvSpPr txBox="1">
            <a:spLocks noChangeArrowheads="1"/>
          </p:cNvSpPr>
          <p:nvPr/>
        </p:nvSpPr>
        <p:spPr bwMode="auto">
          <a:xfrm>
            <a:off x="615950" y="4833938"/>
            <a:ext cx="2198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it-IT">
                <a:latin typeface="Century Gothic" pitchFamily="34" charset="0"/>
              </a:rPr>
              <a:t>Tasto di conferma</a:t>
            </a:r>
            <a:br>
              <a:rPr lang="it-IT">
                <a:latin typeface="Century Gothic" pitchFamily="34" charset="0"/>
              </a:rPr>
            </a:br>
            <a:r>
              <a:rPr lang="it-IT">
                <a:latin typeface="Century Gothic" pitchFamily="34" charset="0"/>
              </a:rPr>
              <a:t>invio richiesta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338" y="2187575"/>
            <a:ext cx="5275262" cy="3689350"/>
          </a:xfrm>
        </p:spPr>
        <p:txBody>
          <a:bodyPr>
            <a:normAutofit/>
          </a:bodyPr>
          <a:lstStyle/>
          <a:p>
            <a:pPr indent="-358775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 err="1"/>
              <a:t>Nell’activity</a:t>
            </a:r>
            <a:r>
              <a:rPr lang="en-US" sz="2000" dirty="0"/>
              <a:t> “view” (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mostrata</a:t>
            </a:r>
            <a:r>
              <a:rPr lang="en-US" sz="2000" dirty="0"/>
              <a:t> </a:t>
            </a:r>
            <a:r>
              <a:rPr lang="en-US" sz="2000" dirty="0" err="1"/>
              <a:t>quì</a:t>
            </a:r>
            <a:r>
              <a:rPr lang="en-US" sz="2000" dirty="0"/>
              <a:t> a </a:t>
            </a:r>
            <a:r>
              <a:rPr lang="en-US" sz="2000" dirty="0" err="1"/>
              <a:t>fianco</a:t>
            </a:r>
            <a:r>
              <a:rPr lang="en-US" sz="2000" dirty="0"/>
              <a:t>)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visualizzare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dettagli</a:t>
            </a:r>
            <a:r>
              <a:rPr lang="en-US" sz="2000" dirty="0"/>
              <a:t> di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 </a:t>
            </a:r>
            <a:r>
              <a:rPr lang="en-US" sz="2000" dirty="0" err="1"/>
              <a:t>inserita</a:t>
            </a:r>
            <a:r>
              <a:rPr lang="en-US" sz="2000" dirty="0"/>
              <a:t> in </a:t>
            </a:r>
            <a:r>
              <a:rPr lang="en-US" sz="2000" dirty="0" err="1"/>
              <a:t>passato</a:t>
            </a:r>
            <a:r>
              <a:rPr lang="en-US" sz="2000" dirty="0"/>
              <a:t>.</a:t>
            </a:r>
          </a:p>
          <a:p>
            <a:pPr indent="-358775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000" dirty="0"/>
          </a:p>
          <a:p>
            <a:pPr marL="448056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000" dirty="0"/>
              <a:t>E’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tornare</a:t>
            </a:r>
            <a:r>
              <a:rPr lang="en-US" sz="2000" dirty="0"/>
              <a:t> </a:t>
            </a:r>
            <a:r>
              <a:rPr lang="en-US" sz="2000" dirty="0" err="1"/>
              <a:t>all’activity</a:t>
            </a:r>
            <a:r>
              <a:rPr lang="en-US" sz="2000" dirty="0"/>
              <a:t> “home” in </a:t>
            </a:r>
            <a:r>
              <a:rPr lang="en-US" sz="2000" dirty="0" err="1"/>
              <a:t>qualunque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premendo</a:t>
            </a:r>
            <a:r>
              <a:rPr lang="en-US" sz="2000" dirty="0"/>
              <a:t> la </a:t>
            </a:r>
            <a:r>
              <a:rPr lang="en-US" sz="2000" dirty="0" err="1"/>
              <a:t>freccetta</a:t>
            </a:r>
            <a:r>
              <a:rPr lang="en-US" sz="2000" dirty="0"/>
              <a:t> in alto a </a:t>
            </a:r>
            <a:r>
              <a:rPr lang="en-US" sz="2000" dirty="0" err="1"/>
              <a:t>sinistra</a:t>
            </a:r>
            <a:r>
              <a:rPr lang="en-US" sz="2000" dirty="0"/>
              <a:t>.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Activity «View»</a:t>
            </a:r>
            <a:endParaRPr lang="en-US" smtClean="0">
              <a:ln>
                <a:noFill/>
              </a:ln>
            </a:endParaRPr>
          </a:p>
        </p:txBody>
      </p:sp>
      <p:pic>
        <p:nvPicPr>
          <p:cNvPr id="28675" name="Immagin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538" y="908050"/>
            <a:ext cx="2971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04900"/>
          </a:xfrm>
        </p:spPr>
        <p:txBody>
          <a:bodyPr/>
          <a:lstStyle/>
          <a:p>
            <a:pPr algn="ctr"/>
            <a:r>
              <a:rPr lang="it-IT" smtClean="0">
                <a:ln>
                  <a:noFill/>
                </a:ln>
              </a:rPr>
              <a:t>Spiegazione Parti</a:t>
            </a:r>
            <a:endParaRPr lang="en-US" smtClean="0">
              <a:ln>
                <a:noFill/>
              </a:ln>
            </a:endParaRPr>
          </a:p>
        </p:txBody>
      </p:sp>
      <p:pic>
        <p:nvPicPr>
          <p:cNvPr id="30722" name="Immagin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100" y="942975"/>
            <a:ext cx="2971800" cy="59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ttore 2 7"/>
          <p:cNvCxnSpPr/>
          <p:nvPr/>
        </p:nvCxnSpPr>
        <p:spPr>
          <a:xfrm flipV="1">
            <a:off x="2484438" y="2065338"/>
            <a:ext cx="909637" cy="122555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5508625" y="2349500"/>
            <a:ext cx="1000125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5508625" y="2708275"/>
            <a:ext cx="1000125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5364163" y="3795713"/>
            <a:ext cx="1144587" cy="36195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CasellaDiTesto 16"/>
          <p:cNvSpPr txBox="1">
            <a:spLocks noChangeArrowheads="1"/>
          </p:cNvSpPr>
          <p:nvPr/>
        </p:nvSpPr>
        <p:spPr bwMode="auto">
          <a:xfrm>
            <a:off x="615950" y="3295650"/>
            <a:ext cx="2168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it-IT">
                <a:latin typeface="Century Gothic" pitchFamily="34" charset="0"/>
              </a:rPr>
              <a:t>Tasto Indietro</a:t>
            </a:r>
          </a:p>
        </p:txBody>
      </p:sp>
      <p:sp>
        <p:nvSpPr>
          <p:cNvPr id="30728" name="CasellaDiTesto 18"/>
          <p:cNvSpPr txBox="1">
            <a:spLocks noChangeArrowheads="1"/>
          </p:cNvSpPr>
          <p:nvPr/>
        </p:nvSpPr>
        <p:spPr bwMode="auto">
          <a:xfrm>
            <a:off x="6516688" y="2154238"/>
            <a:ext cx="1747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Century Gothic" pitchFamily="34" charset="0"/>
              </a:rPr>
              <a:t>Titolo richiesta</a:t>
            </a:r>
          </a:p>
        </p:txBody>
      </p:sp>
      <p:sp>
        <p:nvSpPr>
          <p:cNvPr id="30729" name="CasellaDiTesto 20"/>
          <p:cNvSpPr txBox="1">
            <a:spLocks noChangeArrowheads="1"/>
          </p:cNvSpPr>
          <p:nvPr/>
        </p:nvSpPr>
        <p:spPr bwMode="auto">
          <a:xfrm>
            <a:off x="6516688" y="2524125"/>
            <a:ext cx="221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latin typeface="Century Gothic" pitchFamily="34" charset="0"/>
              </a:rPr>
              <a:t>Nome richiedente</a:t>
            </a:r>
          </a:p>
        </p:txBody>
      </p:sp>
      <p:sp>
        <p:nvSpPr>
          <p:cNvPr id="30730" name="CasellaDiTesto 22"/>
          <p:cNvSpPr txBox="1">
            <a:spLocks noChangeArrowheads="1"/>
          </p:cNvSpPr>
          <p:nvPr/>
        </p:nvSpPr>
        <p:spPr bwMode="auto">
          <a:xfrm>
            <a:off x="6523038" y="4010025"/>
            <a:ext cx="191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latin typeface="Century Gothic" pitchFamily="34" charset="0"/>
              </a:rPr>
              <a:t>Testo richiesta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proposta di vendita</Template>
  <TotalTime>13</TotalTime>
  <Words>411</Words>
  <Application>Microsoft Office PowerPoint</Application>
  <PresentationFormat>Presentazione su schermo (4:3)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Modello struttura</vt:lpstr>
      </vt:variant>
      <vt:variant>
        <vt:i4>12</vt:i4>
      </vt:variant>
      <vt:variant>
        <vt:lpstr>Titoli diapositive</vt:lpstr>
      </vt:variant>
      <vt:variant>
        <vt:i4>16</vt:i4>
      </vt:variant>
    </vt:vector>
  </HeadingPairs>
  <TitlesOfParts>
    <vt:vector size="33" baseType="lpstr">
      <vt:lpstr>Century Gothic</vt:lpstr>
      <vt:lpstr>Arial</vt:lpstr>
      <vt:lpstr>Wingdings 2</vt:lpstr>
      <vt:lpstr>Verdana</vt:lpstr>
      <vt:lpstr>Calibri</vt:lpstr>
      <vt:lpstr>Verve</vt:lpstr>
      <vt:lpstr>Verve</vt:lpstr>
      <vt:lpstr>Verve</vt:lpstr>
      <vt:lpstr>Verve</vt:lpstr>
      <vt:lpstr>Verve</vt:lpstr>
      <vt:lpstr>Verve</vt:lpstr>
      <vt:lpstr>Verve</vt:lpstr>
      <vt:lpstr>Verve</vt:lpstr>
      <vt:lpstr>Verve</vt:lpstr>
      <vt:lpstr>Verve</vt:lpstr>
      <vt:lpstr>Verve</vt:lpstr>
      <vt:lpstr>Verve</vt:lpstr>
      <vt:lpstr>Progetto Tap-School: «TapTenance»</vt:lpstr>
      <vt:lpstr>L’idea</vt:lpstr>
      <vt:lpstr>L’Applicazione</vt:lpstr>
      <vt:lpstr>Activity «Home»</vt:lpstr>
      <vt:lpstr>Spiegazione Parti</vt:lpstr>
      <vt:lpstr>Activity «Push»</vt:lpstr>
      <vt:lpstr>Spiegazione Parti</vt:lpstr>
      <vt:lpstr>Activity «View»</vt:lpstr>
      <vt:lpstr>Spiegazione Parti</vt:lpstr>
      <vt:lpstr>Caso d’Uso: invio nuova richiesta</vt:lpstr>
      <vt:lpstr>Invio nuova richiesta – Pt. 1</vt:lpstr>
      <vt:lpstr>Invio nuova richiesta – Pt. 2-5</vt:lpstr>
      <vt:lpstr>Invio nuova richiesta – Fine</vt:lpstr>
      <vt:lpstr>Conclusioni</vt:lpstr>
      <vt:lpstr>Diapositiva 15</vt:lpstr>
      <vt:lpstr>Fine Presentazione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Tap-School: «TapTenance»</dc:title>
  <dc:creator/>
  <cp:keywords/>
  <cp:lastModifiedBy/>
  <cp:revision>2</cp:revision>
  <dcterms:created xsi:type="dcterms:W3CDTF">2016-10-15T15:07:14Z</dcterms:created>
  <dcterms:modified xsi:type="dcterms:W3CDTF">2016-11-17T08:44:05Z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