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84" r:id="rId3"/>
    <p:sldId id="295" r:id="rId4"/>
    <p:sldId id="296" r:id="rId5"/>
    <p:sldId id="381" r:id="rId6"/>
    <p:sldId id="380" r:id="rId7"/>
    <p:sldId id="297" r:id="rId8"/>
    <p:sldId id="301" r:id="rId9"/>
    <p:sldId id="299" r:id="rId10"/>
    <p:sldId id="298" r:id="rId11"/>
    <p:sldId id="302" r:id="rId12"/>
    <p:sldId id="303" r:id="rId13"/>
    <p:sldId id="304" r:id="rId14"/>
    <p:sldId id="382" r:id="rId15"/>
    <p:sldId id="305" r:id="rId16"/>
    <p:sldId id="306" r:id="rId17"/>
    <p:sldId id="307" r:id="rId18"/>
    <p:sldId id="308" r:id="rId19"/>
    <p:sldId id="309" r:id="rId20"/>
    <p:sldId id="383" r:id="rId21"/>
    <p:sldId id="368" r:id="rId22"/>
    <p:sldId id="369" r:id="rId23"/>
    <p:sldId id="370" r:id="rId24"/>
    <p:sldId id="310" r:id="rId2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84" d="100"/>
          <a:sy n="84" d="100"/>
        </p:scale>
        <p:origin x="1500"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5/27/2021</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lvl="0" indent="-342900">
              <a:buFont typeface="Symbol" panose="05050102010706020507" pitchFamily="18" charset="2"/>
              <a:buChar char=""/>
            </a:pPr>
            <a:endParaRPr lang="en-NL"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9E3C3-4FB9-4843-9319-0724EB9DF2B9}" type="slidenum">
              <a:rPr lang="da-DK" smtClean="0"/>
              <a:t>21</a:t>
            </a:fld>
            <a:endParaRPr lang="da-DK"/>
          </a:p>
        </p:txBody>
      </p:sp>
    </p:spTree>
    <p:extLst>
      <p:ext uri="{BB962C8B-B14F-4D97-AF65-F5344CB8AC3E}">
        <p14:creationId xmlns:p14="http://schemas.microsoft.com/office/powerpoint/2010/main" val="407395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9E3C3-4FB9-4843-9319-0724EB9DF2B9}" type="slidenum">
              <a:rPr lang="da-DK" smtClean="0"/>
              <a:t>22</a:t>
            </a:fld>
            <a:endParaRPr lang="da-DK"/>
          </a:p>
        </p:txBody>
      </p:sp>
    </p:spTree>
    <p:extLst>
      <p:ext uri="{BB962C8B-B14F-4D97-AF65-F5344CB8AC3E}">
        <p14:creationId xmlns:p14="http://schemas.microsoft.com/office/powerpoint/2010/main" val="1466071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39E3C3-4FB9-4843-9319-0724EB9DF2B9}" type="slidenum">
              <a:rPr lang="da-DK" smtClean="0"/>
              <a:t>23</a:t>
            </a:fld>
            <a:endParaRPr lang="da-DK"/>
          </a:p>
        </p:txBody>
      </p:sp>
    </p:spTree>
    <p:extLst>
      <p:ext uri="{BB962C8B-B14F-4D97-AF65-F5344CB8AC3E}">
        <p14:creationId xmlns:p14="http://schemas.microsoft.com/office/powerpoint/2010/main" val="42915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27-05-2021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27-05-2021</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27-05-2021</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27-05-2021</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27-05-2021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27-05-2021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27-05-2021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27-05-2021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27-05-2021</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27-05-2021</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27-05-2021</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27-05-2021</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7" Type="http://schemas.openxmlformats.org/officeDocument/2006/relationships/hyperlink" Target="https://renebrummel.github.io/ForNAV.TrainingModules/#/Exercises/Setup.Exerci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normAutofit/>
          </a:bodyPr>
          <a:lstStyle/>
          <a:p>
            <a:r>
              <a:rPr lang="en-US" dirty="0"/>
              <a:t>Add ForNAV reports to your own</a:t>
            </a:r>
            <a:br>
              <a:rPr lang="en-US" dirty="0"/>
            </a:br>
            <a:r>
              <a:rPr lang="en-US" dirty="0"/>
              <a:t>extension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API</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5893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Conversion</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5483506" cy="5078313"/>
          </a:xfrm>
          <a:prstGeom prst="rect">
            <a:avLst/>
          </a:prstGeom>
          <a:noFill/>
        </p:spPr>
        <p:txBody>
          <a:bodyPr wrap="square" rtlCol="0">
            <a:spAutoFit/>
          </a:bodyPr>
          <a:lstStyle/>
          <a:p>
            <a:r>
              <a:rPr lang="en-US" dirty="0">
                <a:solidFill>
                  <a:srgbClr val="E64215"/>
                </a:solidFill>
              </a:rPr>
              <a:t>Session 1, AL Editing</a:t>
            </a:r>
          </a:p>
          <a:p>
            <a:pPr marL="285750" indent="-285750">
              <a:buFontTx/>
              <a:buChar char="-"/>
            </a:pPr>
            <a:r>
              <a:rPr lang="en-US" dirty="0"/>
              <a:t>Record Session</a:t>
            </a:r>
          </a:p>
          <a:p>
            <a:pPr marL="285750" indent="-285750">
              <a:buFontTx/>
              <a:buChar char="-"/>
            </a:pPr>
            <a:r>
              <a:rPr lang="en-US" dirty="0"/>
              <a:t>Setup</a:t>
            </a:r>
          </a:p>
          <a:p>
            <a:pPr marL="285750" indent="-285750">
              <a:buFontTx/>
              <a:buChar char="-"/>
            </a:pPr>
            <a:r>
              <a:rPr lang="en-US" dirty="0"/>
              <a:t>Designer Deep Dive</a:t>
            </a:r>
          </a:p>
          <a:p>
            <a:pPr marL="285750" indent="-285750">
              <a:buFontTx/>
              <a:buChar char="-"/>
            </a:pPr>
            <a:r>
              <a:rPr lang="en-US" dirty="0"/>
              <a:t>Create new reports</a:t>
            </a:r>
          </a:p>
          <a:p>
            <a:pPr marL="285750" indent="-285750">
              <a:buFontTx/>
              <a:buChar char="-"/>
            </a:pPr>
            <a:r>
              <a:rPr lang="en-US" dirty="0"/>
              <a:t>Add ForNAV reports to your own extension</a:t>
            </a:r>
          </a:p>
          <a:p>
            <a:pPr marL="285750" indent="-285750">
              <a:buFontTx/>
              <a:buChar char="-"/>
            </a:pPr>
            <a:r>
              <a:rPr lang="en-US" dirty="0"/>
              <a:t>The ForNAV API</a:t>
            </a:r>
          </a:p>
          <a:p>
            <a:pPr marL="285750" indent="-285750">
              <a:buFontTx/>
              <a:buChar char="-"/>
            </a:pPr>
            <a:endParaRPr lang="en-US" dirty="0"/>
          </a:p>
          <a:p>
            <a:r>
              <a:rPr lang="en-US" dirty="0">
                <a:solidFill>
                  <a:srgbClr val="E64215"/>
                </a:solidFill>
              </a:rPr>
              <a:t>Session 3, Conversion and upgrade</a:t>
            </a:r>
          </a:p>
          <a:p>
            <a:pPr marL="285750" indent="-285750">
              <a:buFontTx/>
              <a:buChar char="-"/>
            </a:pPr>
            <a:r>
              <a:rPr lang="en-US" dirty="0"/>
              <a:t>Record session</a:t>
            </a:r>
          </a:p>
          <a:p>
            <a:pPr marL="285750" indent="-285750">
              <a:buFontTx/>
              <a:buChar char="-"/>
            </a:pPr>
            <a:r>
              <a:rPr lang="en-US" dirty="0"/>
              <a:t>JavaScript</a:t>
            </a:r>
          </a:p>
          <a:p>
            <a:pPr marL="285750" indent="-285750">
              <a:buFontTx/>
              <a:buChar char="-"/>
            </a:pPr>
            <a:r>
              <a:rPr lang="en-US" dirty="0"/>
              <a:t>Conversion classic + RDLC</a:t>
            </a:r>
          </a:p>
          <a:p>
            <a:pPr marL="285750" indent="-285750">
              <a:buFontTx/>
              <a:buChar char="-"/>
            </a:pPr>
            <a:r>
              <a:rPr lang="en-US" dirty="0"/>
              <a:t>Upgrade ForNAV</a:t>
            </a:r>
          </a:p>
          <a:p>
            <a:pPr marL="285750" indent="-285750">
              <a:buFontTx/>
              <a:buChar char="-"/>
            </a:pPr>
            <a:r>
              <a:rPr lang="en-US" dirty="0"/>
              <a:t>Editing older version reports</a:t>
            </a:r>
          </a:p>
          <a:p>
            <a:pPr marL="285750" indent="-285750">
              <a:buFontTx/>
              <a:buChar char="-"/>
            </a:pPr>
            <a:r>
              <a:rPr lang="en-US" dirty="0"/>
              <a:t>Upgrade ForNAV Reports</a:t>
            </a:r>
          </a:p>
          <a:p>
            <a:pPr marL="285750" indent="-285750">
              <a:buFontTx/>
              <a:buChar char="-"/>
            </a:pPr>
            <a:r>
              <a:rPr lang="en-US" dirty="0"/>
              <a:t>deployment</a:t>
            </a:r>
          </a:p>
          <a:p>
            <a:pPr marL="285750" indent="-285750">
              <a:buFontTx/>
              <a:buChar char="-"/>
            </a:pPr>
            <a:r>
              <a:rPr lang="en-US" dirty="0"/>
              <a:t>Best practice change layout vs new report vs convert</a:t>
            </a:r>
          </a:p>
        </p:txBody>
      </p:sp>
      <p:sp>
        <p:nvSpPr>
          <p:cNvPr id="5" name="TextBox 4">
            <a:extLst>
              <a:ext uri="{FF2B5EF4-FFF2-40B4-BE49-F238E27FC236}">
                <a16:creationId xmlns:a16="http://schemas.microsoft.com/office/drawing/2014/main" id="{CA6AB51D-4689-434D-91B8-A02EE555C148}"/>
              </a:ext>
            </a:extLst>
          </p:cNvPr>
          <p:cNvSpPr txBox="1"/>
          <p:nvPr/>
        </p:nvSpPr>
        <p:spPr>
          <a:xfrm>
            <a:off x="6096000" y="1582340"/>
            <a:ext cx="4892233" cy="3416320"/>
          </a:xfrm>
          <a:prstGeom prst="rect">
            <a:avLst/>
          </a:prstGeom>
          <a:noFill/>
        </p:spPr>
        <p:txBody>
          <a:bodyPr wrap="square" rtlCol="0">
            <a:spAutoFit/>
          </a:bodyPr>
          <a:lstStyle/>
          <a:p>
            <a:r>
              <a:rPr lang="en-US" dirty="0">
                <a:solidFill>
                  <a:srgbClr val="E64215"/>
                </a:solidFill>
              </a:rPr>
              <a:t>Session 2, changes without AL editing</a:t>
            </a:r>
          </a:p>
          <a:p>
            <a:pPr marL="285750" indent="-285750">
              <a:buFontTx/>
              <a:buChar char="-"/>
            </a:pPr>
            <a:r>
              <a:rPr lang="en-US" dirty="0"/>
              <a:t>Record session</a:t>
            </a:r>
          </a:p>
          <a:p>
            <a:pPr marL="285750" indent="-285750">
              <a:buFontTx/>
              <a:buChar char="-"/>
            </a:pPr>
            <a:r>
              <a:rPr lang="en-US" dirty="0"/>
              <a:t>Custom report layouts</a:t>
            </a:r>
          </a:p>
          <a:p>
            <a:pPr marL="285750" indent="-285750">
              <a:buFontTx/>
              <a:buChar char="-"/>
            </a:pPr>
            <a:r>
              <a:rPr lang="en-US" dirty="0"/>
              <a:t>Templates</a:t>
            </a:r>
          </a:p>
          <a:p>
            <a:pPr marL="285750" indent="-285750">
              <a:buFontTx/>
              <a:buChar char="-"/>
            </a:pPr>
            <a:r>
              <a:rPr lang="en-US" dirty="0"/>
              <a:t>ForNAV Language module</a:t>
            </a:r>
          </a:p>
          <a:p>
            <a:pPr marL="285750" indent="-285750">
              <a:buFontTx/>
              <a:buChar char="-"/>
            </a:pPr>
            <a:r>
              <a:rPr lang="en-US" dirty="0"/>
              <a:t>Adding data from other tables</a:t>
            </a:r>
          </a:p>
          <a:p>
            <a:pPr marL="285750" indent="-285750">
              <a:buFontTx/>
              <a:buChar char="-"/>
            </a:pPr>
            <a:r>
              <a:rPr lang="en-US" dirty="0"/>
              <a:t>Totals and transheaders and –footers</a:t>
            </a:r>
          </a:p>
          <a:p>
            <a:pPr marL="285750" indent="-285750">
              <a:buFontTx/>
              <a:buChar char="-"/>
            </a:pPr>
            <a:r>
              <a:rPr lang="en-US" dirty="0"/>
              <a:t>Add DataItems</a:t>
            </a:r>
          </a:p>
          <a:p>
            <a:pPr marL="285750" indent="-285750">
              <a:buFontTx/>
              <a:buChar char="-"/>
            </a:pPr>
            <a:r>
              <a:rPr lang="en-US" dirty="0" err="1"/>
              <a:t>Groupheaders</a:t>
            </a:r>
            <a:r>
              <a:rPr lang="en-US" dirty="0"/>
              <a:t> and –footers</a:t>
            </a:r>
          </a:p>
          <a:p>
            <a:pPr marL="285750" indent="-285750">
              <a:buFontTx/>
              <a:buChar char="-"/>
            </a:pPr>
            <a:r>
              <a:rPr lang="en-US" dirty="0"/>
              <a:t>Check Report (US Only)</a:t>
            </a:r>
          </a:p>
          <a:p>
            <a:pPr marL="285750" indent="-285750">
              <a:buFontTx/>
              <a:buChar char="-"/>
            </a:pPr>
            <a:r>
              <a:rPr lang="en-US" dirty="0"/>
              <a:t>Direct Print</a:t>
            </a:r>
          </a:p>
          <a:p>
            <a:pPr marL="285750" indent="-285750">
              <a:buFontTx/>
              <a:buChar char="-"/>
            </a:pPr>
            <a:r>
              <a:rPr lang="en-US" dirty="0"/>
              <a:t>Archive</a:t>
            </a:r>
          </a:p>
        </p:txBody>
      </p:sp>
    </p:spTree>
    <p:extLst>
      <p:ext uri="{BB962C8B-B14F-4D97-AF65-F5344CB8AC3E}">
        <p14:creationId xmlns:p14="http://schemas.microsoft.com/office/powerpoint/2010/main" val="3539405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JavaScript deep dive</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961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F042-6B1A-4D91-850A-2D05EDB9E8A5}"/>
              </a:ext>
            </a:extLst>
          </p:cNvPr>
          <p:cNvSpPr>
            <a:spLocks noGrp="1"/>
          </p:cNvSpPr>
          <p:nvPr>
            <p:ph type="title"/>
          </p:nvPr>
        </p:nvSpPr>
        <p:spPr>
          <a:xfrm>
            <a:off x="838200" y="365125"/>
            <a:ext cx="10515600" cy="1325563"/>
          </a:xfrm>
        </p:spPr>
        <p:txBody>
          <a:bodyPr/>
          <a:lstStyle/>
          <a:p>
            <a:r>
              <a:rPr lang="en-US" dirty="0"/>
              <a:t>When to edit report layouts</a:t>
            </a:r>
          </a:p>
        </p:txBody>
      </p:sp>
      <p:sp>
        <p:nvSpPr>
          <p:cNvPr id="6" name="Content Placeholder 2">
            <a:extLst>
              <a:ext uri="{FF2B5EF4-FFF2-40B4-BE49-F238E27FC236}">
                <a16:creationId xmlns:a16="http://schemas.microsoft.com/office/drawing/2014/main" id="{09349AB1-E3D6-4D09-8EB1-7FDC3CB289C6}"/>
              </a:ext>
            </a:extLst>
          </p:cNvPr>
          <p:cNvSpPr>
            <a:spLocks noGrp="1"/>
          </p:cNvSpPr>
          <p:nvPr>
            <p:ph idx="1"/>
          </p:nvPr>
        </p:nvSpPr>
        <p:spPr>
          <a:xfrm>
            <a:off x="838200" y="1840688"/>
            <a:ext cx="10515600" cy="4351338"/>
          </a:xfrm>
        </p:spPr>
        <p:txBody>
          <a:bodyPr>
            <a:normAutofit fontScale="62500" lnSpcReduction="20000"/>
          </a:bodyPr>
          <a:lstStyle/>
          <a:p>
            <a:pPr>
              <a:lnSpc>
                <a:spcPct val="100000"/>
              </a:lnSpc>
              <a:spcAft>
                <a:spcPts val="1000"/>
              </a:spcAft>
            </a:pPr>
            <a:r>
              <a:rPr lang="en-US" dirty="0"/>
              <a:t>Always start with editing a ForNAV custom report</a:t>
            </a:r>
          </a:p>
          <a:p>
            <a:pPr>
              <a:lnSpc>
                <a:spcPct val="100000"/>
              </a:lnSpc>
              <a:spcAft>
                <a:spcPts val="1000"/>
              </a:spcAft>
            </a:pPr>
            <a:r>
              <a:rPr lang="en-US" dirty="0"/>
              <a:t>Customize layouts</a:t>
            </a:r>
          </a:p>
          <a:p>
            <a:pPr lvl="1">
              <a:lnSpc>
                <a:spcPct val="100000"/>
              </a:lnSpc>
              <a:spcAft>
                <a:spcPts val="1000"/>
              </a:spcAft>
            </a:pPr>
            <a:r>
              <a:rPr lang="en-US" dirty="0"/>
              <a:t>Add data from related tables</a:t>
            </a:r>
          </a:p>
          <a:p>
            <a:pPr lvl="1">
              <a:lnSpc>
                <a:spcPct val="100000"/>
              </a:lnSpc>
              <a:spcAft>
                <a:spcPts val="1000"/>
              </a:spcAft>
            </a:pPr>
            <a:r>
              <a:rPr lang="en-US" dirty="0"/>
              <a:t>Add fields from extensions</a:t>
            </a:r>
          </a:p>
          <a:p>
            <a:pPr lvl="1">
              <a:lnSpc>
                <a:spcPct val="100000"/>
              </a:lnSpc>
              <a:spcAft>
                <a:spcPts val="1000"/>
              </a:spcAft>
            </a:pPr>
            <a:r>
              <a:rPr lang="en-US" dirty="0"/>
              <a:t>Add DataItems</a:t>
            </a:r>
          </a:p>
          <a:p>
            <a:pPr lvl="1">
              <a:lnSpc>
                <a:spcPct val="100000"/>
              </a:lnSpc>
              <a:spcAft>
                <a:spcPts val="1000"/>
              </a:spcAft>
            </a:pPr>
            <a:r>
              <a:rPr lang="en-US" dirty="0"/>
              <a:t>Change DataItem sorting</a:t>
            </a:r>
          </a:p>
          <a:p>
            <a:pPr lvl="1">
              <a:lnSpc>
                <a:spcPct val="100000"/>
              </a:lnSpc>
              <a:spcAft>
                <a:spcPts val="1000"/>
              </a:spcAft>
            </a:pPr>
            <a:r>
              <a:rPr lang="en-US" dirty="0"/>
              <a:t>Change Object Captions</a:t>
            </a:r>
          </a:p>
          <a:p>
            <a:pPr lvl="1">
              <a:lnSpc>
                <a:spcPct val="100000"/>
              </a:lnSpc>
              <a:spcAft>
                <a:spcPts val="1000"/>
              </a:spcAft>
            </a:pPr>
            <a:r>
              <a:rPr lang="en-US" dirty="0"/>
              <a:t>Show/Hide sections and controls</a:t>
            </a:r>
          </a:p>
          <a:p>
            <a:pPr lvl="1">
              <a:lnSpc>
                <a:spcPct val="100000"/>
              </a:lnSpc>
              <a:spcAft>
                <a:spcPts val="1000"/>
              </a:spcAft>
            </a:pPr>
            <a:r>
              <a:rPr lang="en-US" dirty="0"/>
              <a:t>Control Fonts and colors</a:t>
            </a:r>
          </a:p>
          <a:p>
            <a:pPr lvl="1">
              <a:lnSpc>
                <a:spcPct val="100000"/>
              </a:lnSpc>
              <a:spcAft>
                <a:spcPts val="1000"/>
              </a:spcAft>
            </a:pPr>
            <a:r>
              <a:rPr lang="en-US" dirty="0"/>
              <a:t>Calculate report totals</a:t>
            </a:r>
          </a:p>
          <a:p>
            <a:pPr lvl="1">
              <a:lnSpc>
                <a:spcPct val="100000"/>
              </a:lnSpc>
              <a:spcAft>
                <a:spcPts val="1000"/>
              </a:spcAft>
            </a:pPr>
            <a:r>
              <a:rPr lang="en-US" dirty="0"/>
              <a:t>Create Group Totals</a:t>
            </a:r>
          </a:p>
          <a:p>
            <a:pPr lvl="1">
              <a:lnSpc>
                <a:spcPct val="100000"/>
              </a:lnSpc>
              <a:spcAft>
                <a:spcPts val="1000"/>
              </a:spcAft>
            </a:pPr>
            <a:endParaRPr lang="en-US" dirty="0"/>
          </a:p>
        </p:txBody>
      </p:sp>
    </p:spTree>
    <p:extLst>
      <p:ext uri="{BB962C8B-B14F-4D97-AF65-F5344CB8AC3E}">
        <p14:creationId xmlns:p14="http://schemas.microsoft.com/office/powerpoint/2010/main" val="260712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F042-6B1A-4D91-850A-2D05EDB9E8A5}"/>
              </a:ext>
            </a:extLst>
          </p:cNvPr>
          <p:cNvSpPr>
            <a:spLocks noGrp="1"/>
          </p:cNvSpPr>
          <p:nvPr>
            <p:ph type="title"/>
          </p:nvPr>
        </p:nvSpPr>
        <p:spPr>
          <a:xfrm>
            <a:off x="838200" y="365125"/>
            <a:ext cx="10515600" cy="1325563"/>
          </a:xfrm>
        </p:spPr>
        <p:txBody>
          <a:bodyPr/>
          <a:lstStyle/>
          <a:p>
            <a:r>
              <a:rPr lang="en-US" dirty="0"/>
              <a:t>When to create/clone reports</a:t>
            </a:r>
          </a:p>
        </p:txBody>
      </p:sp>
      <p:sp>
        <p:nvSpPr>
          <p:cNvPr id="6" name="Content Placeholder 2">
            <a:extLst>
              <a:ext uri="{FF2B5EF4-FFF2-40B4-BE49-F238E27FC236}">
                <a16:creationId xmlns:a16="http://schemas.microsoft.com/office/drawing/2014/main" id="{85BD9745-0E9B-44B8-8605-129F9DAB19A5}"/>
              </a:ext>
            </a:extLst>
          </p:cNvPr>
          <p:cNvSpPr>
            <a:spLocks noGrp="1"/>
          </p:cNvSpPr>
          <p:nvPr>
            <p:ph idx="1"/>
          </p:nvPr>
        </p:nvSpPr>
        <p:spPr>
          <a:xfrm>
            <a:off x="838200" y="1840688"/>
            <a:ext cx="10515600" cy="4351338"/>
          </a:xfrm>
        </p:spPr>
        <p:txBody>
          <a:bodyPr>
            <a:normAutofit fontScale="62500" lnSpcReduction="20000"/>
          </a:bodyPr>
          <a:lstStyle/>
          <a:p>
            <a:pPr>
              <a:lnSpc>
                <a:spcPct val="100000"/>
              </a:lnSpc>
              <a:spcAft>
                <a:spcPts val="1000"/>
              </a:spcAft>
            </a:pPr>
            <a:r>
              <a:rPr lang="en-US" dirty="0"/>
              <a:t>Required report not in the Customizable Report Pack</a:t>
            </a:r>
          </a:p>
          <a:p>
            <a:pPr>
              <a:lnSpc>
                <a:spcPct val="100000"/>
              </a:lnSpc>
              <a:spcAft>
                <a:spcPts val="1000"/>
              </a:spcAft>
            </a:pPr>
            <a:r>
              <a:rPr lang="en-US" dirty="0"/>
              <a:t>Request page changes</a:t>
            </a:r>
          </a:p>
          <a:p>
            <a:pPr>
              <a:lnSpc>
                <a:spcPct val="100000"/>
              </a:lnSpc>
              <a:spcAft>
                <a:spcPts val="1000"/>
              </a:spcAft>
            </a:pPr>
            <a:r>
              <a:rPr lang="en-US" dirty="0"/>
              <a:t>Calculations impossible in ForNAV layouts</a:t>
            </a:r>
          </a:p>
          <a:p>
            <a:pPr lvl="1">
              <a:lnSpc>
                <a:spcPct val="100000"/>
              </a:lnSpc>
              <a:spcAft>
                <a:spcPts val="1000"/>
              </a:spcAft>
            </a:pPr>
            <a:r>
              <a:rPr lang="en-US" dirty="0"/>
              <a:t>VAT Calculation</a:t>
            </a:r>
          </a:p>
          <a:p>
            <a:pPr lvl="1">
              <a:lnSpc>
                <a:spcPct val="100000"/>
              </a:lnSpc>
              <a:spcAft>
                <a:spcPts val="1000"/>
              </a:spcAft>
            </a:pPr>
            <a:r>
              <a:rPr lang="en-US" dirty="0"/>
              <a:t>Has Discount</a:t>
            </a:r>
          </a:p>
          <a:p>
            <a:pPr>
              <a:lnSpc>
                <a:spcPct val="100000"/>
              </a:lnSpc>
              <a:spcAft>
                <a:spcPts val="1000"/>
              </a:spcAft>
            </a:pPr>
            <a:r>
              <a:rPr lang="en-US" dirty="0"/>
              <a:t>Populate Temporary tables</a:t>
            </a:r>
          </a:p>
          <a:p>
            <a:pPr lvl="1">
              <a:lnSpc>
                <a:spcPct val="100000"/>
              </a:lnSpc>
              <a:spcAft>
                <a:spcPts val="1000"/>
              </a:spcAft>
            </a:pPr>
            <a:r>
              <a:rPr lang="en-US" dirty="0"/>
              <a:t>Serial No</a:t>
            </a:r>
          </a:p>
          <a:p>
            <a:pPr lvl="1">
              <a:lnSpc>
                <a:spcPct val="100000"/>
              </a:lnSpc>
              <a:spcAft>
                <a:spcPts val="1000"/>
              </a:spcAft>
            </a:pPr>
            <a:r>
              <a:rPr lang="en-US" dirty="0"/>
              <a:t>Item Attributes</a:t>
            </a:r>
          </a:p>
          <a:p>
            <a:pPr>
              <a:lnSpc>
                <a:spcPct val="100000"/>
              </a:lnSpc>
              <a:spcAft>
                <a:spcPts val="1000"/>
              </a:spcAft>
            </a:pPr>
            <a:r>
              <a:rPr lang="en-US" dirty="0"/>
              <a:t>Add Business Logic</a:t>
            </a:r>
          </a:p>
          <a:p>
            <a:pPr lvl="1">
              <a:lnSpc>
                <a:spcPct val="100000"/>
              </a:lnSpc>
              <a:spcAft>
                <a:spcPts val="1000"/>
              </a:spcAft>
            </a:pPr>
            <a:r>
              <a:rPr lang="en-US" dirty="0"/>
              <a:t>Update Number printed</a:t>
            </a:r>
          </a:p>
          <a:p>
            <a:pPr lvl="1">
              <a:lnSpc>
                <a:spcPct val="100000"/>
              </a:lnSpc>
              <a:spcAft>
                <a:spcPts val="1000"/>
              </a:spcAft>
            </a:pPr>
            <a:endParaRPr lang="en-US" dirty="0"/>
          </a:p>
        </p:txBody>
      </p:sp>
    </p:spTree>
    <p:extLst>
      <p:ext uri="{BB962C8B-B14F-4D97-AF65-F5344CB8AC3E}">
        <p14:creationId xmlns:p14="http://schemas.microsoft.com/office/powerpoint/2010/main" val="125015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F042-6B1A-4D91-850A-2D05EDB9E8A5}"/>
              </a:ext>
            </a:extLst>
          </p:cNvPr>
          <p:cNvSpPr>
            <a:spLocks noGrp="1"/>
          </p:cNvSpPr>
          <p:nvPr>
            <p:ph type="title"/>
          </p:nvPr>
        </p:nvSpPr>
        <p:spPr>
          <a:xfrm>
            <a:off x="838200" y="365125"/>
            <a:ext cx="10515600" cy="1325563"/>
          </a:xfrm>
        </p:spPr>
        <p:txBody>
          <a:bodyPr/>
          <a:lstStyle/>
          <a:p>
            <a:pPr>
              <a:lnSpc>
                <a:spcPct val="100000"/>
              </a:lnSpc>
              <a:spcAft>
                <a:spcPts val="1000"/>
              </a:spcAft>
            </a:pPr>
            <a:r>
              <a:rPr lang="en-US" dirty="0"/>
              <a:t>Considerations for conversion</a:t>
            </a:r>
          </a:p>
        </p:txBody>
      </p:sp>
      <p:sp>
        <p:nvSpPr>
          <p:cNvPr id="6" name="Content Placeholder 2">
            <a:extLst>
              <a:ext uri="{FF2B5EF4-FFF2-40B4-BE49-F238E27FC236}">
                <a16:creationId xmlns:a16="http://schemas.microsoft.com/office/drawing/2014/main" id="{F1AA8886-0008-4C10-8238-57B559719EB5}"/>
              </a:ext>
            </a:extLst>
          </p:cNvPr>
          <p:cNvSpPr>
            <a:spLocks noGrp="1"/>
          </p:cNvSpPr>
          <p:nvPr>
            <p:ph idx="1"/>
          </p:nvPr>
        </p:nvSpPr>
        <p:spPr>
          <a:xfrm>
            <a:off x="838200" y="1840688"/>
            <a:ext cx="10515600" cy="4351338"/>
          </a:xfrm>
        </p:spPr>
        <p:txBody>
          <a:bodyPr>
            <a:normAutofit/>
          </a:bodyPr>
          <a:lstStyle/>
          <a:p>
            <a:pPr lvl="1">
              <a:lnSpc>
                <a:spcPct val="100000"/>
              </a:lnSpc>
              <a:spcAft>
                <a:spcPts val="1000"/>
              </a:spcAft>
            </a:pPr>
            <a:r>
              <a:rPr lang="en-US" dirty="0"/>
              <a:t>What goes in comes out</a:t>
            </a:r>
          </a:p>
          <a:p>
            <a:pPr lvl="2">
              <a:lnSpc>
                <a:spcPct val="100000"/>
              </a:lnSpc>
              <a:spcAft>
                <a:spcPts val="1000"/>
              </a:spcAft>
            </a:pPr>
            <a:r>
              <a:rPr lang="en-US" dirty="0"/>
              <a:t>No code cleanup</a:t>
            </a:r>
          </a:p>
          <a:p>
            <a:pPr lvl="1">
              <a:lnSpc>
                <a:spcPct val="100000"/>
              </a:lnSpc>
              <a:spcAft>
                <a:spcPts val="1000"/>
              </a:spcAft>
            </a:pPr>
            <a:r>
              <a:rPr lang="en-US" dirty="0"/>
              <a:t>No optimization for ForNAV</a:t>
            </a:r>
          </a:p>
          <a:p>
            <a:pPr lvl="1">
              <a:lnSpc>
                <a:spcPct val="100000"/>
              </a:lnSpc>
              <a:spcAft>
                <a:spcPts val="1000"/>
              </a:spcAft>
            </a:pPr>
            <a:r>
              <a:rPr lang="en-US" dirty="0"/>
              <a:t>RDLC Conversion is 90-95% successful</a:t>
            </a:r>
          </a:p>
          <a:p>
            <a:pPr lvl="1">
              <a:lnSpc>
                <a:spcPct val="100000"/>
              </a:lnSpc>
              <a:spcAft>
                <a:spcPts val="1000"/>
              </a:spcAft>
            </a:pPr>
            <a:r>
              <a:rPr lang="en-US" dirty="0"/>
              <a:t>There are cases where using the ForNAV standard reports is faster than converting old reports</a:t>
            </a:r>
          </a:p>
          <a:p>
            <a:pPr lvl="2">
              <a:lnSpc>
                <a:spcPct val="100000"/>
              </a:lnSpc>
              <a:spcAft>
                <a:spcPts val="1000"/>
              </a:spcAft>
            </a:pPr>
            <a:r>
              <a:rPr lang="en-US" dirty="0"/>
              <a:t>Reports run faster</a:t>
            </a:r>
          </a:p>
          <a:p>
            <a:pPr lvl="2">
              <a:lnSpc>
                <a:spcPct val="100000"/>
              </a:lnSpc>
              <a:spcAft>
                <a:spcPts val="1000"/>
              </a:spcAft>
            </a:pPr>
            <a:r>
              <a:rPr lang="en-US" dirty="0"/>
              <a:t>Easier to maintain and customize</a:t>
            </a:r>
          </a:p>
        </p:txBody>
      </p:sp>
    </p:spTree>
    <p:extLst>
      <p:ext uri="{BB962C8B-B14F-4D97-AF65-F5344CB8AC3E}">
        <p14:creationId xmlns:p14="http://schemas.microsoft.com/office/powerpoint/2010/main" val="2585781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normAutofit lnSpcReduction="10000"/>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p>
          <a:p>
            <a:r>
              <a:rPr lang="nl-NL" dirty="0">
                <a:hlinkClick r:id="rId7"/>
              </a:rPr>
              <a:t>https://renebrummel.github.io/ForNAV.TrainingModules/#/Exercises/Setup.Exercise</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new reports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32924</TotalTime>
  <Words>622</Words>
  <Application>Microsoft Office PowerPoint</Application>
  <PresentationFormat>Widescreen</PresentationFormat>
  <Paragraphs>111</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Symbol</vt:lpstr>
      <vt:lpstr>Verdana</vt:lpstr>
      <vt:lpstr>Office Theme</vt:lpstr>
      <vt:lpstr>Introduction</vt:lpstr>
      <vt:lpstr>Modules</vt:lpstr>
      <vt:lpstr>Training method</vt:lpstr>
      <vt:lpstr>About ForNAV</vt:lpstr>
      <vt:lpstr>Resources</vt:lpstr>
      <vt:lpstr>Questions?</vt:lpstr>
      <vt:lpstr>Setup</vt:lpstr>
      <vt:lpstr>Designer deep dive</vt:lpstr>
      <vt:lpstr>Create new reports</vt:lpstr>
      <vt:lpstr>Add ForNAV reports to your own extension</vt:lpstr>
      <vt:lpstr>ForNAV API</vt:lpstr>
      <vt:lpstr>ForNAV Language module</vt:lpstr>
      <vt:lpstr>Templates</vt:lpstr>
      <vt:lpstr>Custom Report Layouts</vt:lpstr>
      <vt:lpstr>Adding data from other tables</vt:lpstr>
      <vt:lpstr>Totals and transport</vt:lpstr>
      <vt:lpstr>Adding DataItems</vt:lpstr>
      <vt:lpstr>Grouptotals</vt:lpstr>
      <vt:lpstr>Conversion</vt:lpstr>
      <vt:lpstr>JavaScript deep dive</vt:lpstr>
      <vt:lpstr>When to edit report layouts</vt:lpstr>
      <vt:lpstr>When to create/clone reports</vt:lpstr>
      <vt:lpstr>Considerations for conversion</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146</cp:revision>
  <dcterms:created xsi:type="dcterms:W3CDTF">2015-07-06T14:00:29Z</dcterms:created>
  <dcterms:modified xsi:type="dcterms:W3CDTF">2021-05-27T11:23:51Z</dcterms:modified>
</cp:coreProperties>
</file>