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  <p:sldId id="257" r:id="rId5"/>
    <p:sldId id="264" r:id="rId6"/>
    <p:sldId id="261" r:id="rId7"/>
    <p:sldId id="260" r:id="rId8"/>
    <p:sldId id="266" r:id="rId9"/>
    <p:sldId id="267" r:id="rId10"/>
    <p:sldId id="262" r:id="rId11"/>
    <p:sldId id="259" r:id="rId12"/>
    <p:sldId id="258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BEB6-B8B1-4C1D-BF1D-0125C315E92B}" type="datetimeFigureOut">
              <a:rPr lang="es-ES" smtClean="0"/>
              <a:pPr/>
              <a:t>14/04/2016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1C9799A-B6E2-4D27-874C-42C4E5747EF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BEB6-B8B1-4C1D-BF1D-0125C315E92B}" type="datetimeFigureOut">
              <a:rPr lang="es-ES" smtClean="0"/>
              <a:pPr/>
              <a:t>14/04/2016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799A-B6E2-4D27-874C-42C4E5747EF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BEB6-B8B1-4C1D-BF1D-0125C315E92B}" type="datetimeFigureOut">
              <a:rPr lang="es-ES" smtClean="0"/>
              <a:pPr/>
              <a:t>14/04/2016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799A-B6E2-4D27-874C-42C4E5747EF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BEB6-B8B1-4C1D-BF1D-0125C315E92B}" type="datetimeFigureOut">
              <a:rPr lang="es-ES" smtClean="0"/>
              <a:pPr/>
              <a:t>14/04/2016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799A-B6E2-4D27-874C-42C4E5747EF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BEB6-B8B1-4C1D-BF1D-0125C315E92B}" type="datetimeFigureOut">
              <a:rPr lang="es-ES" smtClean="0"/>
              <a:pPr/>
              <a:t>14/04/2016</a:t>
            </a:fld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799A-B6E2-4D27-874C-42C4E5747EF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BEB6-B8B1-4C1D-BF1D-0125C315E92B}" type="datetimeFigureOut">
              <a:rPr lang="es-ES" smtClean="0"/>
              <a:pPr/>
              <a:t>14/04/2016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799A-B6E2-4D27-874C-42C4E5747EF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BEB6-B8B1-4C1D-BF1D-0125C315E92B}" type="datetimeFigureOut">
              <a:rPr lang="es-ES" smtClean="0"/>
              <a:pPr/>
              <a:t>14/04/2016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799A-B6E2-4D27-874C-42C4E5747EF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BEB6-B8B1-4C1D-BF1D-0125C315E92B}" type="datetimeFigureOut">
              <a:rPr lang="es-ES" smtClean="0"/>
              <a:pPr/>
              <a:t>14/04/2016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799A-B6E2-4D27-874C-42C4E5747EF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BEB6-B8B1-4C1D-BF1D-0125C315E92B}" type="datetimeFigureOut">
              <a:rPr lang="es-ES" smtClean="0"/>
              <a:pPr/>
              <a:t>14/04/2016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799A-B6E2-4D27-874C-42C4E5747EF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BEB6-B8B1-4C1D-BF1D-0125C315E92B}" type="datetimeFigureOut">
              <a:rPr lang="es-ES" smtClean="0"/>
              <a:pPr/>
              <a:t>14/04/2016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799A-B6E2-4D27-874C-42C4E5747EF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BEB6-B8B1-4C1D-BF1D-0125C315E92B}" type="datetimeFigureOut">
              <a:rPr lang="es-ES" smtClean="0"/>
              <a:pPr/>
              <a:t>14/04/2016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799A-B6E2-4D27-874C-42C4E5747EF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D18BEB6-B8B1-4C1D-BF1D-0125C315E92B}" type="datetimeFigureOut">
              <a:rPr lang="es-ES" smtClean="0"/>
              <a:pPr/>
              <a:t>14/04/2016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1C9799A-B6E2-4D27-874C-42C4E5747EF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25606" y="908720"/>
            <a:ext cx="70927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s-MX" sz="2000" dirty="0" smtClean="0"/>
              <a:t>Polaco </a:t>
            </a:r>
            <a:r>
              <a:rPr lang="es-MX" sz="2000" dirty="0"/>
              <a:t>de nacimiento </a:t>
            </a:r>
            <a:r>
              <a:rPr lang="es-MX" sz="2000" b="1" dirty="0" err="1"/>
              <a:t>Pawel</a:t>
            </a:r>
            <a:r>
              <a:rPr lang="es-MX" sz="2000" b="1" dirty="0"/>
              <a:t> </a:t>
            </a:r>
            <a:r>
              <a:rPr lang="es-MX" sz="2000" b="1" dirty="0" err="1"/>
              <a:t>Kuczinski</a:t>
            </a:r>
            <a:r>
              <a:rPr lang="es-MX" sz="2000" b="1" dirty="0"/>
              <a:t> </a:t>
            </a:r>
            <a:r>
              <a:rPr lang="es-MX" sz="2000" dirty="0"/>
              <a:t>es un excelente </a:t>
            </a:r>
            <a:r>
              <a:rPr lang="es-MX" sz="2000" dirty="0" smtClean="0"/>
              <a:t>ilustrador y dibujante</a:t>
            </a:r>
            <a:r>
              <a:rPr lang="es-MX" sz="2000" dirty="0"/>
              <a:t>. Se graduó en Bellas Artes por la universidad de </a:t>
            </a:r>
            <a:r>
              <a:rPr lang="es-MX" sz="2000" dirty="0" err="1"/>
              <a:t>Poznan</a:t>
            </a:r>
            <a:r>
              <a:rPr lang="es-MX" sz="2000" dirty="0"/>
              <a:t>, especializándose en estilo gráfico.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s-MX" sz="2000" dirty="0"/>
              <a:t>A sus 36 años ha ganado 92 premios tanto nacionales como </a:t>
            </a:r>
            <a:r>
              <a:rPr lang="es-MX" sz="2000" dirty="0" smtClean="0"/>
              <a:t>internacionales, en </a:t>
            </a:r>
            <a:r>
              <a:rPr lang="es-MX" sz="2000" dirty="0"/>
              <a:t>las secciones de caricatura e ilustración</a:t>
            </a:r>
            <a:r>
              <a:rPr lang="es-MX" sz="2000" dirty="0" smtClean="0"/>
              <a:t>.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s-MX" sz="2000" dirty="0" smtClean="0"/>
              <a:t>Con </a:t>
            </a:r>
            <a:r>
              <a:rPr lang="es-MX" sz="2000" dirty="0"/>
              <a:t>estilo </a:t>
            </a:r>
            <a:r>
              <a:rPr lang="es-MX" sz="2000" dirty="0" smtClean="0"/>
              <a:t>propio </a:t>
            </a:r>
            <a:r>
              <a:rPr lang="es-MX" sz="2000" dirty="0"/>
              <a:t>despliega una profunda crítica y </a:t>
            </a:r>
            <a:r>
              <a:rPr lang="es-MX" sz="2000" dirty="0" smtClean="0"/>
              <a:t>sátira </a:t>
            </a:r>
            <a:r>
              <a:rPr lang="es-MX" sz="2000" dirty="0"/>
              <a:t> a lo que sucede en el mundo en </a:t>
            </a:r>
            <a:r>
              <a:rPr lang="es-MX" sz="2000" dirty="0" smtClean="0"/>
              <a:t>los </a:t>
            </a:r>
            <a:r>
              <a:rPr lang="es-MX" sz="2000" dirty="0"/>
              <a:t>campos de la política, la </a:t>
            </a:r>
            <a:r>
              <a:rPr lang="es-MX" sz="2000" dirty="0" smtClean="0"/>
              <a:t>economía, el medio ambiente </a:t>
            </a:r>
            <a:r>
              <a:rPr lang="es-MX" sz="2000" dirty="0"/>
              <a:t>y </a:t>
            </a:r>
            <a:r>
              <a:rPr lang="es-MX" sz="2000" dirty="0" smtClean="0"/>
              <a:t>las </a:t>
            </a:r>
            <a:r>
              <a:rPr lang="es-MX" sz="2000" dirty="0"/>
              <a:t>manipulaciones </a:t>
            </a:r>
            <a:r>
              <a:rPr lang="es-MX" sz="2000" dirty="0" smtClean="0"/>
              <a:t>sociales.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s-MX" sz="2000" dirty="0" smtClean="0"/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s-MX" sz="2000" dirty="0" smtClean="0"/>
              <a:t>Par desarrollar este taller hemos seleccionado una serie de dibujos para reflexionar sobre la paz.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414793" y="188640"/>
            <a:ext cx="2314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/>
              <a:t>Las piezas de la guerra</a:t>
            </a:r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107504" y="6030580"/>
            <a:ext cx="89289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 smtClean="0"/>
              <a:t>Las personas son los peones de las guerras. Unidades para poner en práctica las decisiones y los intereses de los que están arriba. </a:t>
            </a:r>
            <a:r>
              <a:rPr lang="es-MX" sz="1400" b="1" dirty="0" smtClean="0"/>
              <a:t>¿Qué hará un soldado si le ordenan bombardear un pueblo para ganar la guerra?</a:t>
            </a:r>
          </a:p>
        </p:txBody>
      </p:sp>
      <p:pic>
        <p:nvPicPr>
          <p:cNvPr id="4" name="Picture 2" descr="http://cdn.lavozdelmuro.net/wp-content/uploads/2014/10/Pawel-Kuczynski-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594276"/>
            <a:ext cx="7200000" cy="54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330185" y="285728"/>
            <a:ext cx="1819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/>
              <a:t>Héroes de guerra</a:t>
            </a:r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6000760" y="1340768"/>
            <a:ext cx="247870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/>
              <a:t>Todas las guerras se caracterizan por un tremendo horror </a:t>
            </a:r>
            <a:r>
              <a:rPr lang="es-MX" sz="1400" dirty="0" smtClean="0"/>
              <a:t>de muerte </a:t>
            </a:r>
            <a:r>
              <a:rPr lang="es-MX" sz="1400" dirty="0"/>
              <a:t>y destrucción. </a:t>
            </a:r>
            <a:endParaRPr lang="es-MX" sz="1400" dirty="0" smtClean="0"/>
          </a:p>
          <a:p>
            <a:pPr algn="ctr"/>
            <a:endParaRPr lang="es-MX" sz="1400" dirty="0"/>
          </a:p>
          <a:p>
            <a:pPr algn="ctr"/>
            <a:r>
              <a:rPr lang="es-MX" sz="1400" dirty="0" smtClean="0"/>
              <a:t>Admiramos a las personas que luchan en los conflictos, pero nos olvidamos de que detrás de su valor está el sufrimiento de muchas familias.</a:t>
            </a:r>
          </a:p>
          <a:p>
            <a:pPr algn="ctr"/>
            <a:endParaRPr lang="es-MX" sz="1400" dirty="0"/>
          </a:p>
          <a:p>
            <a:pPr algn="ctr"/>
            <a:r>
              <a:rPr lang="es-MX" sz="1400" b="1" dirty="0" smtClean="0"/>
              <a:t>¿por qué en las guerras se  atacan las poblaciones , incluso colegios y hospitales, o se violan mujeres de forma sistemática? </a:t>
            </a:r>
          </a:p>
          <a:p>
            <a:pPr algn="ctr"/>
            <a:endParaRPr lang="es-MX" sz="1400" b="1" dirty="0" smtClean="0"/>
          </a:p>
          <a:p>
            <a:pPr algn="ctr"/>
            <a:r>
              <a:rPr lang="es-MX" sz="1400" b="1" dirty="0" smtClean="0"/>
              <a:t>¿han luchado para conseguir la paz?</a:t>
            </a:r>
          </a:p>
          <a:p>
            <a:pPr algn="ctr"/>
            <a:endParaRPr lang="es-MX" sz="1400" dirty="0"/>
          </a:p>
        </p:txBody>
      </p:sp>
      <p:pic>
        <p:nvPicPr>
          <p:cNvPr id="4" name="Picture 2" descr="http://cdn.lavozdelmuro.net/wp-content/uploads/2014/10/Pawel-Kuczynski-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979" y="116632"/>
            <a:ext cx="4581093" cy="65548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51520" y="73069"/>
            <a:ext cx="87849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DINÁMICA  «BARÓMETRO DE VALORES»</a:t>
            </a:r>
          </a:p>
          <a:p>
            <a:endParaRPr lang="es-MX" dirty="0" smtClean="0"/>
          </a:p>
          <a:p>
            <a:r>
              <a:rPr lang="es-MX" dirty="0" smtClean="0"/>
              <a:t>1º. </a:t>
            </a:r>
            <a:r>
              <a:rPr lang="es-MX" dirty="0" smtClean="0"/>
              <a:t>Leemos la </a:t>
            </a:r>
            <a:r>
              <a:rPr lang="es-MX" dirty="0" smtClean="0"/>
              <a:t>frase en voz alta</a:t>
            </a:r>
          </a:p>
          <a:p>
            <a:endParaRPr lang="es-MX" dirty="0" smtClean="0"/>
          </a:p>
          <a:p>
            <a:r>
              <a:rPr lang="es-MX" dirty="0" smtClean="0"/>
              <a:t>2º. Nos posicionamos espacialmente; a un lado de la clase los que estén a favor y a otro lado los que estén en contra</a:t>
            </a:r>
          </a:p>
          <a:p>
            <a:endParaRPr lang="es-MX" dirty="0" smtClean="0"/>
          </a:p>
          <a:p>
            <a:r>
              <a:rPr lang="es-MX" dirty="0" smtClean="0"/>
              <a:t>3º. Todos deben decir las razones por las cuales están e un lado o en otro</a:t>
            </a:r>
          </a:p>
          <a:p>
            <a:endParaRPr lang="es-MX" dirty="0" smtClean="0"/>
          </a:p>
          <a:p>
            <a:r>
              <a:rPr lang="es-MX" dirty="0" smtClean="0"/>
              <a:t>4º. Al final deben tratar de encontrar una frase de consenso que conlleve </a:t>
            </a:r>
            <a:r>
              <a:rPr lang="es-MX" b="1" dirty="0" smtClean="0"/>
              <a:t>una acción o compromiso para avanzar hacia la paz</a:t>
            </a:r>
            <a:r>
              <a:rPr lang="es-MX" dirty="0" smtClean="0"/>
              <a:t>.</a:t>
            </a:r>
          </a:p>
          <a:p>
            <a:pPr algn="ctr"/>
            <a:endParaRPr lang="es-MX" u="sng" dirty="0" smtClean="0"/>
          </a:p>
          <a:p>
            <a:pPr algn="ctr"/>
            <a:r>
              <a:rPr lang="es-MX" u="sng" dirty="0" smtClean="0"/>
              <a:t>Frases para debatir</a:t>
            </a:r>
          </a:p>
          <a:p>
            <a:pPr algn="ctr"/>
            <a:endParaRPr lang="es-MX" u="sng" dirty="0" smtClean="0"/>
          </a:p>
          <a:p>
            <a:r>
              <a:rPr lang="es-MX" dirty="0"/>
              <a:t>La paz hay que ganarla día a día, es la vigencia de los derechos humanos, es justicia y </a:t>
            </a:r>
            <a:r>
              <a:rPr lang="es-MX" dirty="0" smtClean="0"/>
              <a:t>equidad; por tanto, las </a:t>
            </a:r>
            <a:r>
              <a:rPr lang="es-MX" dirty="0"/>
              <a:t>armas impiden conseguir la paz</a:t>
            </a:r>
          </a:p>
          <a:p>
            <a:endParaRPr lang="es-MX" dirty="0"/>
          </a:p>
          <a:p>
            <a:r>
              <a:rPr lang="es-MX" dirty="0" smtClean="0"/>
              <a:t>EN CASO DE INVASIÓN, RENUNCIANDO AL USO DE LA VIOLENCIA ALCANZAREMOS LA PAZ</a:t>
            </a:r>
          </a:p>
          <a:p>
            <a:endParaRPr lang="es-MX" dirty="0"/>
          </a:p>
          <a:p>
            <a:r>
              <a:rPr lang="es-MX" dirty="0" smtClean="0"/>
              <a:t>La vida es el valor supremo, mi vida es tan valiosa como la tuya; solo se puede matar para conseguir la </a:t>
            </a:r>
            <a:r>
              <a:rPr lang="es-MX" dirty="0" smtClean="0"/>
              <a:t>paz</a:t>
            </a:r>
          </a:p>
          <a:p>
            <a:endParaRPr lang="es-MX" dirty="0"/>
          </a:p>
          <a:p>
            <a:r>
              <a:rPr lang="es-MX" dirty="0" smtClean="0"/>
              <a:t>SI </a:t>
            </a:r>
            <a:r>
              <a:rPr lang="es-MX" dirty="0"/>
              <a:t>QUEREMOS MANTENER LA PAZ DEBEMOS TENER UN EJÉRCITO </a:t>
            </a:r>
            <a:r>
              <a:rPr lang="es-MX" dirty="0" smtClean="0"/>
              <a:t>PODEROSO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1628800"/>
            <a:ext cx="86409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u="sng" dirty="0" smtClean="0"/>
              <a:t>OTRAS FRASES POSIBLES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</a:t>
            </a:r>
            <a:r>
              <a:rPr lang="es-MX" dirty="0" smtClean="0"/>
              <a:t>a desigualdad entre los </a:t>
            </a:r>
            <a:r>
              <a:rPr lang="es-MX" dirty="0"/>
              <a:t>seres </a:t>
            </a:r>
            <a:r>
              <a:rPr lang="es-MX" dirty="0" smtClean="0"/>
              <a:t>humanos causa las guerras; avanzando en </a:t>
            </a:r>
            <a:r>
              <a:rPr lang="es-MX" dirty="0"/>
              <a:t>la </a:t>
            </a:r>
            <a:r>
              <a:rPr lang="es-MX" dirty="0" smtClean="0"/>
              <a:t>igualdad conseguiremos la paz.</a:t>
            </a:r>
          </a:p>
          <a:p>
            <a:r>
              <a:rPr lang="es-MX" dirty="0" smtClean="0"/>
              <a:t> </a:t>
            </a:r>
            <a:endParaRPr lang="es-MX" dirty="0"/>
          </a:p>
          <a:p>
            <a:pPr algn="ctr"/>
            <a:r>
              <a:rPr lang="es-MX" dirty="0" smtClean="0"/>
              <a:t>La violencia (física, psicológica, </a:t>
            </a:r>
            <a:r>
              <a:rPr lang="es-MX" dirty="0" err="1" smtClean="0"/>
              <a:t>ecónomica</a:t>
            </a:r>
            <a:r>
              <a:rPr lang="es-MX" dirty="0" smtClean="0"/>
              <a:t> o social) es el medio para conseguir  la dominación de una persona o clase sobre otra. – </a:t>
            </a:r>
            <a:r>
              <a:rPr lang="es-MX" dirty="0" smtClean="0"/>
              <a:t>luego, </a:t>
            </a:r>
            <a:r>
              <a:rPr lang="es-MX" b="1" dirty="0" smtClean="0"/>
              <a:t>solo la NOVIOLENCIA traerá la paz</a:t>
            </a:r>
          </a:p>
          <a:p>
            <a:pPr algn="ctr"/>
            <a:endParaRPr lang="es-MX" b="1" dirty="0"/>
          </a:p>
          <a:p>
            <a:pPr algn="ctr"/>
            <a:r>
              <a:rPr lang="es-MX" dirty="0"/>
              <a:t>El fin es a los medios como el árbol a la semilla, de ningún medio violento saldrá una sociedad en paz</a:t>
            </a:r>
            <a:r>
              <a:rPr lang="es-MX" dirty="0" smtClean="0"/>
              <a:t>.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EL </a:t>
            </a:r>
            <a:r>
              <a:rPr lang="es-MX" dirty="0"/>
              <a:t>DOMINIO Y PRIVILEGIO DE UNA CLASE SOCIAL SOBRE OTRA ES LA PRINCIPAL CAUSA DE LAS </a:t>
            </a:r>
            <a:r>
              <a:rPr lang="es-MX" dirty="0" smtClean="0"/>
              <a:t>GUERRAS PERO ES PRECISO DOMINAR A LOS ENEMIGOS PARA MANTENER LA PAZ</a:t>
            </a:r>
          </a:p>
          <a:p>
            <a:pPr algn="ctr"/>
            <a:endParaRPr lang="es-MX" b="1" dirty="0"/>
          </a:p>
          <a:p>
            <a:pPr algn="ctr"/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11436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290652" y="222320"/>
            <a:ext cx="357176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 smtClean="0"/>
              <a:t>Enseñando qué es la paz</a:t>
            </a:r>
          </a:p>
          <a:p>
            <a:pPr algn="ctr"/>
            <a:r>
              <a:rPr lang="es-MX" sz="1400" dirty="0"/>
              <a:t>Hablamos a nuestros hijos o alumnos de paz sin hacerles entender qué es lo que realmente significa</a:t>
            </a:r>
            <a:r>
              <a:rPr lang="es-MX" sz="1400" dirty="0" smtClean="0"/>
              <a:t>.</a:t>
            </a:r>
            <a:endParaRPr lang="es-MX" sz="1400" dirty="0"/>
          </a:p>
        </p:txBody>
      </p:sp>
      <p:sp>
        <p:nvSpPr>
          <p:cNvPr id="3" name="2 Rectángulo"/>
          <p:cNvSpPr/>
          <p:nvPr/>
        </p:nvSpPr>
        <p:spPr>
          <a:xfrm>
            <a:off x="5148064" y="1268760"/>
            <a:ext cx="3779912" cy="5416868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endParaRPr lang="es-MX" sz="1000" dirty="0" smtClean="0"/>
          </a:p>
          <a:p>
            <a:pPr algn="ctr"/>
            <a:r>
              <a:rPr lang="es-MX" sz="1400" dirty="0" smtClean="0"/>
              <a:t>Muchos de nuestros comportamientos cotidianos fomentan las guerras de forma activa o pasiva.</a:t>
            </a:r>
          </a:p>
          <a:p>
            <a:pPr algn="ctr"/>
            <a:endParaRPr lang="es-MX" sz="1400" dirty="0" smtClean="0"/>
          </a:p>
          <a:p>
            <a:pPr algn="ctr"/>
            <a:r>
              <a:rPr lang="es-MX" sz="1400" dirty="0" smtClean="0"/>
              <a:t>¿No lo sabemos o cerramos los ojos ante la evidencia?</a:t>
            </a:r>
          </a:p>
          <a:p>
            <a:pPr algn="ctr"/>
            <a:endParaRPr lang="es-MX" sz="1400" dirty="0" smtClean="0"/>
          </a:p>
          <a:p>
            <a:pPr algn="ctr"/>
            <a:r>
              <a:rPr lang="es-MX" sz="1400" u="sng" dirty="0" smtClean="0"/>
              <a:t>DINÁMICA DEL TALLER</a:t>
            </a:r>
          </a:p>
          <a:p>
            <a:pPr algn="ctr"/>
            <a:endParaRPr lang="es-MX" sz="1400" dirty="0" smtClean="0"/>
          </a:p>
          <a:p>
            <a:pPr algn="ctr"/>
            <a:r>
              <a:rPr lang="es-MX" sz="1400" dirty="0" smtClean="0"/>
              <a:t>1º VER/SENTIR: ¿nos vemos reflejados en los dibujos¿ tratamos de ponernos en lugar de los personajes que salen retratados y expresar nuestros sentimientos. </a:t>
            </a:r>
          </a:p>
          <a:p>
            <a:pPr algn="ctr"/>
            <a:endParaRPr lang="es-MX" sz="1400" dirty="0" smtClean="0"/>
          </a:p>
          <a:p>
            <a:pPr algn="ctr"/>
            <a:r>
              <a:rPr lang="es-MX" sz="1400" dirty="0" smtClean="0"/>
              <a:t>2º REFLEXIONAR: comentar el dibujo tratando de entender por qué ocurre esta situación, los valores o causas  económicas o políticas que están en la raíz de esa situación.</a:t>
            </a:r>
          </a:p>
          <a:p>
            <a:pPr algn="ctr"/>
            <a:endParaRPr lang="es-MX" sz="1400" dirty="0" smtClean="0"/>
          </a:p>
          <a:p>
            <a:pPr algn="ctr"/>
            <a:r>
              <a:rPr lang="es-MX" sz="1400" dirty="0" smtClean="0"/>
              <a:t>3º ACTUAR: Al final del debate debemos concluir con las mejores maneras de avanzar hacia la paz.</a:t>
            </a:r>
            <a:endParaRPr lang="es-MX" sz="1400" dirty="0"/>
          </a:p>
        </p:txBody>
      </p:sp>
      <p:pic>
        <p:nvPicPr>
          <p:cNvPr id="4" name="Picture 2" descr="http://cdn.lavozdelmuro.net/wp-content/uploads/2014/10/Pawel-Kuczynski-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200" y="188640"/>
            <a:ext cx="4586616" cy="6480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61481" y="195132"/>
            <a:ext cx="1221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/>
              <a:t>¿Jugamos?</a:t>
            </a:r>
            <a:endParaRPr lang="es-MX" dirty="0"/>
          </a:p>
        </p:txBody>
      </p:sp>
      <p:pic>
        <p:nvPicPr>
          <p:cNvPr id="4" name="Picture 2" descr="http://cdn.lavozdelmuro.net/wp-content/uploads/2014/10/Pawel-Kuczynski-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246" y="600768"/>
            <a:ext cx="7641508" cy="5400000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214282" y="6047922"/>
            <a:ext cx="866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 smtClean="0"/>
              <a:t>Lo que es un juego para unos </a:t>
            </a:r>
            <a:r>
              <a:rPr lang="es-MX" sz="1200" dirty="0"/>
              <a:t> </a:t>
            </a:r>
            <a:r>
              <a:rPr lang="es-MX" sz="1200" dirty="0" smtClean="0"/>
              <a:t>es la única manera de ganarse la vida para otros. </a:t>
            </a:r>
          </a:p>
          <a:p>
            <a:pPr algn="ctr"/>
            <a:r>
              <a:rPr lang="es-MX" sz="1200" dirty="0" smtClean="0"/>
              <a:t>La </a:t>
            </a:r>
            <a:r>
              <a:rPr lang="es-MX" sz="1200" b="1" dirty="0" smtClean="0"/>
              <a:t>desigualdad social </a:t>
            </a:r>
            <a:r>
              <a:rPr lang="es-MX" sz="1200" dirty="0" smtClean="0"/>
              <a:t>se hace especialmente crítica y desalentadora cuando la vemos entre niños. </a:t>
            </a:r>
          </a:p>
          <a:p>
            <a:pPr algn="ctr"/>
            <a:r>
              <a:rPr lang="es-MX" sz="1200" dirty="0" smtClean="0"/>
              <a:t>Millones de pequeños en el mundo realizan trabajos que muchos adultos no harían de ninguna manera.</a:t>
            </a:r>
            <a:endParaRPr lang="es-MX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71736" y="214290"/>
            <a:ext cx="3922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/>
              <a:t> La educación y la desigualdad de sexos</a:t>
            </a:r>
            <a:endParaRPr lang="es-MX" dirty="0" smtClean="0"/>
          </a:p>
        </p:txBody>
      </p:sp>
      <p:sp>
        <p:nvSpPr>
          <p:cNvPr id="3" name="2 Rectángulo"/>
          <p:cNvSpPr/>
          <p:nvPr/>
        </p:nvSpPr>
        <p:spPr>
          <a:xfrm>
            <a:off x="643471" y="6056230"/>
            <a:ext cx="7857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 smtClean="0"/>
              <a:t>Jóvenes cada vez más enganchados a la tecnología, irrespetuosos, sin colaborar en casa mientras que sus madres están atadas a ellos como sirvientas.  </a:t>
            </a:r>
          </a:p>
          <a:p>
            <a:pPr algn="ctr"/>
            <a:r>
              <a:rPr lang="es-MX" sz="1200" dirty="0" smtClean="0"/>
              <a:t>Además, </a:t>
            </a:r>
            <a:r>
              <a:rPr lang="es-MX" sz="1200" b="1" dirty="0" smtClean="0"/>
              <a:t>las mujeres llevan el peso de la casa dedicando a ello mucho más tiempo que los hombres.</a:t>
            </a:r>
          </a:p>
        </p:txBody>
      </p:sp>
      <p:pic>
        <p:nvPicPr>
          <p:cNvPr id="4" name="Picture 2" descr="http://cdn.lavozdelmuro.net/wp-content/uploads/2014/10/Pawel-Kuczynski-3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667041" y="619926"/>
            <a:ext cx="7809917" cy="54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091389" y="14285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/>
              <a:t>Consumismo</a:t>
            </a:r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607307" y="5984792"/>
            <a:ext cx="79251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 smtClean="0"/>
              <a:t>Invertimos cantidades de dinero, muchas veces por encima de nuestras posibilidades, para comprar cosas que realmente no necesitamos. Cosas que con su valor económico alimentarían a familias que no serían capaz de comprender lo que hacemos.</a:t>
            </a:r>
            <a:endParaRPr lang="es-MX" sz="1400" dirty="0"/>
          </a:p>
        </p:txBody>
      </p:sp>
      <p:pic>
        <p:nvPicPr>
          <p:cNvPr id="4" name="Picture 2" descr="http://cdn.lavozdelmuro.net/wp-content/uploads/2014/10/Pawel-Kuczynski-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140" y="548488"/>
            <a:ext cx="7871720" cy="54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020279" y="323364"/>
            <a:ext cx="110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/>
              <a:t>Contraste</a:t>
            </a:r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369385" y="6165304"/>
            <a:ext cx="8405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 smtClean="0"/>
              <a:t>Celebraciones,  derroche, comidas, trajes, invitados y lujo. La metáfora está unida por el arroz . </a:t>
            </a:r>
            <a:r>
              <a:rPr lang="es-MX" sz="1400" b="1" dirty="0" smtClean="0"/>
              <a:t>La celebración de unos frente la esclavitud obligada de otros para subsistir.</a:t>
            </a:r>
            <a:r>
              <a:rPr lang="es-MX" sz="1400" dirty="0" smtClean="0"/>
              <a:t> </a:t>
            </a:r>
            <a:endParaRPr lang="es-MX" sz="1400" dirty="0"/>
          </a:p>
        </p:txBody>
      </p:sp>
      <p:pic>
        <p:nvPicPr>
          <p:cNvPr id="4" name="Picture 2" descr="http://cdn.lavozdelmuro.net/wp-content/uploads/2014/10/Pawel-Kuczynski-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274" y="729000"/>
            <a:ext cx="7625453" cy="54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572264" y="214290"/>
            <a:ext cx="19125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/>
              <a:t>Riqueza y pobreza</a:t>
            </a:r>
          </a:p>
          <a:p>
            <a:pPr algn="ctr"/>
            <a:endParaRPr lang="es-MX" b="1" dirty="0" smtClean="0"/>
          </a:p>
          <a:p>
            <a:pPr algn="ctr"/>
            <a:r>
              <a:rPr lang="es-MX" b="1" dirty="0" smtClean="0"/>
              <a:t>Desigualdad </a:t>
            </a:r>
          </a:p>
          <a:p>
            <a:pPr algn="ctr"/>
            <a:r>
              <a:rPr lang="es-MX" b="1" dirty="0" smtClean="0"/>
              <a:t>“Norte y Sur”</a:t>
            </a:r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6084168" y="2924944"/>
            <a:ext cx="285748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 smtClean="0"/>
              <a:t>Para que haya un rico tiene que haber 1000 pobres. </a:t>
            </a:r>
          </a:p>
          <a:p>
            <a:pPr algn="ctr"/>
            <a:endParaRPr lang="es-MX" sz="1400" dirty="0" smtClean="0"/>
          </a:p>
          <a:p>
            <a:pPr algn="ctr"/>
            <a:r>
              <a:rPr lang="es-MX" sz="1400" dirty="0" smtClean="0"/>
              <a:t>Excesos versus subsistencia. </a:t>
            </a:r>
          </a:p>
          <a:p>
            <a:pPr algn="ctr"/>
            <a:endParaRPr lang="es-MX" sz="1400" dirty="0" smtClean="0"/>
          </a:p>
          <a:p>
            <a:pPr algn="ctr"/>
            <a:r>
              <a:rPr lang="es-MX" sz="1400" dirty="0" smtClean="0"/>
              <a:t>En el hemisferio norte hay comida de sobra para alimentar 3 veces al hemisferio sur.</a:t>
            </a:r>
          </a:p>
          <a:p>
            <a:pPr algn="ctr"/>
            <a:endParaRPr lang="es-MX" sz="1400" dirty="0" smtClean="0"/>
          </a:p>
          <a:p>
            <a:pPr algn="ctr"/>
            <a:endParaRPr lang="es-MX" sz="1400" dirty="0"/>
          </a:p>
          <a:p>
            <a:pPr algn="ctr"/>
            <a:r>
              <a:rPr lang="es-MX" b="1" dirty="0" smtClean="0"/>
              <a:t>¿Quién saca más partido de una guerra, el que nada tiene o el que manda?</a:t>
            </a:r>
            <a:endParaRPr lang="es-MX" b="1" dirty="0"/>
          </a:p>
        </p:txBody>
      </p:sp>
      <p:pic>
        <p:nvPicPr>
          <p:cNvPr id="4" name="Picture 2" descr="http://cdn.lavozdelmuro.net/wp-content/uploads/2014/10/Pawel-Kuczynski-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6632"/>
            <a:ext cx="4670228" cy="65988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929322" y="611396"/>
            <a:ext cx="286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 smtClean="0"/>
              <a:t>¿Qué hay detrás del dinero?</a:t>
            </a:r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6072198" y="3933056"/>
            <a:ext cx="28168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 smtClean="0"/>
              <a:t>Los Estados Unidos  y los países  de la OTAN dedican una gran parte de su presupuesto para hacer la guerra y mantener “la paz” en el mundo. </a:t>
            </a:r>
          </a:p>
          <a:p>
            <a:pPr algn="ctr"/>
            <a:endParaRPr lang="es-MX" sz="1400" dirty="0" smtClean="0"/>
          </a:p>
          <a:p>
            <a:pPr algn="ctr"/>
            <a:r>
              <a:rPr lang="es-MX" sz="1400" dirty="0" smtClean="0"/>
              <a:t>Tomando el control de los países que “liberan” también aseguran el uso de sus recursos.</a:t>
            </a:r>
            <a:endParaRPr lang="es-MX" sz="1400" dirty="0"/>
          </a:p>
        </p:txBody>
      </p:sp>
      <p:pic>
        <p:nvPicPr>
          <p:cNvPr id="4" name="Picture 2" descr="http://cdn.lavozdelmuro.net/wp-content/uploads/2014/10/Pawel-Kuczynski-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982" y="116632"/>
            <a:ext cx="4646779" cy="6624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Rectángulo"/>
          <p:cNvSpPr/>
          <p:nvPr/>
        </p:nvSpPr>
        <p:spPr>
          <a:xfrm>
            <a:off x="3068705" y="188640"/>
            <a:ext cx="300659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b="1" dirty="0" smtClean="0"/>
              <a:t>El error del sistema educativo</a:t>
            </a:r>
            <a:endParaRPr lang="es-MX" dirty="0"/>
          </a:p>
        </p:txBody>
      </p:sp>
      <p:sp>
        <p:nvSpPr>
          <p:cNvPr id="3" name="3 Rectángulo"/>
          <p:cNvSpPr/>
          <p:nvPr/>
        </p:nvSpPr>
        <p:spPr>
          <a:xfrm>
            <a:off x="107504" y="6074712"/>
            <a:ext cx="9036496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400" dirty="0" smtClean="0"/>
              <a:t>Obligados a absorber información para soltarla de golpe y no volvernos a acordar de ella nunca más.</a:t>
            </a:r>
          </a:p>
          <a:p>
            <a:pPr algn="ctr"/>
            <a:r>
              <a:rPr lang="es-MX" sz="1400" b="1" dirty="0" smtClean="0"/>
              <a:t>Preparados para obedecer, incapaces de comprender el mundo en que vivimos y de actuar para cambiarlo.</a:t>
            </a:r>
            <a:r>
              <a:rPr lang="es-MX" sz="1400" dirty="0" smtClean="0"/>
              <a:t> </a:t>
            </a:r>
          </a:p>
        </p:txBody>
      </p:sp>
      <p:pic>
        <p:nvPicPr>
          <p:cNvPr id="4" name="Picture 2" descr="http://cdn.lavozdelmuro.net/wp-content/uploads/2014/10/Pawel-Kuczynski-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29" y="594276"/>
            <a:ext cx="7653542" cy="54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0483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239</TotalTime>
  <Words>915</Words>
  <Application>Microsoft Office PowerPoint</Application>
  <PresentationFormat>Presentación en pantalla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Boticario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</dc:creator>
  <cp:lastModifiedBy>PORTATIL</cp:lastModifiedBy>
  <cp:revision>26</cp:revision>
  <dcterms:created xsi:type="dcterms:W3CDTF">2016-03-30T10:31:21Z</dcterms:created>
  <dcterms:modified xsi:type="dcterms:W3CDTF">2016-04-14T09:51:24Z</dcterms:modified>
</cp:coreProperties>
</file>