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9" r:id="rId4"/>
    <p:sldId id="308" r:id="rId5"/>
    <p:sldId id="309" r:id="rId6"/>
    <p:sldId id="310"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4" autoAdjust="0"/>
  </p:normalViewPr>
  <p:slideViewPr>
    <p:cSldViewPr snapToGrid="0">
      <p:cViewPr varScale="1">
        <p:scale>
          <a:sx n="73" d="100"/>
          <a:sy n="73" d="100"/>
        </p:scale>
        <p:origin x="7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custSel modSld">
      <pc:chgData name="Andrew Forrest" userId="fa6346fad9b88101" providerId="LiveId" clId="{4D3BFEEB-B8A8-485F-B41B-389A60E99085}" dt="2021-01-07T03:48:34.492" v="1967" actId="20577"/>
      <pc:docMkLst>
        <pc:docMk/>
      </pc:docMkLst>
      <pc:sldChg chg="modSp mod modNotesTx">
        <pc:chgData name="Andrew Forrest" userId="fa6346fad9b88101" providerId="LiveId" clId="{4D3BFEEB-B8A8-485F-B41B-389A60E99085}" dt="2021-01-07T03:43:11.974" v="1695" actId="114"/>
        <pc:sldMkLst>
          <pc:docMk/>
          <pc:sldMk cId="1058339889" sldId="308"/>
        </pc:sldMkLst>
        <pc:graphicFrameChg chg="modGraphic">
          <ac:chgData name="Andrew Forrest" userId="fa6346fad9b88101" providerId="LiveId" clId="{4D3BFEEB-B8A8-485F-B41B-389A60E99085}" dt="2021-01-07T03:43:11.974" v="1695" actId="114"/>
          <ac:graphicFrameMkLst>
            <pc:docMk/>
            <pc:sldMk cId="1058339889" sldId="308"/>
            <ac:graphicFrameMk id="6" creationId="{DC1028B8-7E67-422E-922C-0ED734B90AC8}"/>
          </ac:graphicFrameMkLst>
        </pc:graphicFrameChg>
      </pc:sldChg>
      <pc:sldChg chg="modNotesTx">
        <pc:chgData name="Andrew Forrest" userId="fa6346fad9b88101" providerId="LiveId" clId="{4D3BFEEB-B8A8-485F-B41B-389A60E99085}" dt="2021-01-07T03:43:23.548" v="1697" actId="20577"/>
        <pc:sldMkLst>
          <pc:docMk/>
          <pc:sldMk cId="3569181265" sldId="309"/>
        </pc:sldMkLst>
      </pc:sldChg>
      <pc:sldChg chg="modNotesTx">
        <pc:chgData name="Andrew Forrest" userId="fa6346fad9b88101" providerId="LiveId" clId="{4D3BFEEB-B8A8-485F-B41B-389A60E99085}" dt="2021-01-07T03:43:58.348" v="1705" actId="20577"/>
        <pc:sldMkLst>
          <pc:docMk/>
          <pc:sldMk cId="1580089886" sldId="311"/>
        </pc:sldMkLst>
      </pc:sldChg>
      <pc:sldChg chg="modSp mod modNotesTx">
        <pc:chgData name="Andrew Forrest" userId="fa6346fad9b88101" providerId="LiveId" clId="{4D3BFEEB-B8A8-485F-B41B-389A60E99085}" dt="2021-01-07T03:36:45.789" v="1557" actId="20577"/>
        <pc:sldMkLst>
          <pc:docMk/>
          <pc:sldMk cId="1712458297" sldId="312"/>
        </pc:sldMkLst>
        <pc:spChg chg="mod">
          <ac:chgData name="Andrew Forrest" userId="fa6346fad9b88101" providerId="LiveId" clId="{4D3BFEEB-B8A8-485F-B41B-389A60E99085}" dt="2021-01-07T03:35:16.473" v="1511" actId="14100"/>
          <ac:spMkLst>
            <pc:docMk/>
            <pc:sldMk cId="1712458297" sldId="312"/>
            <ac:spMk id="2" creationId="{B0C5B3B2-BBBD-44A7-8D3D-80682CF87E6B}"/>
          </ac:spMkLst>
        </pc:spChg>
        <pc:spChg chg="mod">
          <ac:chgData name="Andrew Forrest" userId="fa6346fad9b88101" providerId="LiveId" clId="{4D3BFEEB-B8A8-485F-B41B-389A60E99085}" dt="2021-01-07T03:34:57.837" v="1507" actId="5793"/>
          <ac:spMkLst>
            <pc:docMk/>
            <pc:sldMk cId="1712458297" sldId="312"/>
            <ac:spMk id="3" creationId="{D6DDD3C4-6F76-40B5-AFF1-F0557BC03777}"/>
          </ac:spMkLst>
        </pc:spChg>
      </pc:sldChg>
      <pc:sldChg chg="modNotesTx">
        <pc:chgData name="Andrew Forrest" userId="fa6346fad9b88101" providerId="LiveId" clId="{4D3BFEEB-B8A8-485F-B41B-389A60E99085}" dt="2021-01-07T03:37:22.124" v="1578" actId="20577"/>
        <pc:sldMkLst>
          <pc:docMk/>
          <pc:sldMk cId="2162107554" sldId="313"/>
        </pc:sldMkLst>
      </pc:sldChg>
      <pc:sldChg chg="modSp mod modNotesTx">
        <pc:chgData name="Andrew Forrest" userId="fa6346fad9b88101" providerId="LiveId" clId="{4D3BFEEB-B8A8-485F-B41B-389A60E99085}" dt="2021-01-07T03:47:13.468" v="1864" actId="20577"/>
        <pc:sldMkLst>
          <pc:docMk/>
          <pc:sldMk cId="1423418208" sldId="314"/>
        </pc:sldMkLst>
        <pc:spChg chg="mod">
          <ac:chgData name="Andrew Forrest" userId="fa6346fad9b88101" providerId="LiveId" clId="{4D3BFEEB-B8A8-485F-B41B-389A60E99085}" dt="2021-01-07T03:38:00.524" v="1588" actId="20577"/>
          <ac:spMkLst>
            <pc:docMk/>
            <pc:sldMk cId="1423418208" sldId="314"/>
            <ac:spMk id="2" creationId="{B0C5B3B2-BBBD-44A7-8D3D-80682CF87E6B}"/>
          </ac:spMkLst>
        </pc:spChg>
      </pc:sldChg>
      <pc:sldChg chg="modNotesTx">
        <pc:chgData name="Andrew Forrest" userId="fa6346fad9b88101" providerId="LiveId" clId="{4D3BFEEB-B8A8-485F-B41B-389A60E99085}" dt="2021-01-07T03:48:34.492" v="1967" actId="20577"/>
        <pc:sldMkLst>
          <pc:docMk/>
          <pc:sldMk cId="904935145" sldId="319"/>
        </pc:sldMkLst>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7/01/2021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Final Project we needed to adopt different roles, firstly an Attacker – Red Teamer, capture the flag activity.  Then a Defender – Blue Teamer, used my skills to configure the infrastructure to be more resilient and to alert us of a probable attack. The third section was being a Network Analyst, capturing and </a:t>
            </a:r>
            <a:r>
              <a:rPr lang="en-US" dirty="0" err="1"/>
              <a:t>analysing</a:t>
            </a:r>
            <a:r>
              <a:rPr lang="en-US" dirty="0"/>
              <a:t> traffic to identify norms and abnormalities.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a:p>
        </p:txBody>
      </p:sp>
    </p:spTree>
    <p:extLst>
      <p:ext uri="{BB962C8B-B14F-4D97-AF65-F5344CB8AC3E}">
        <p14:creationId xmlns:p14="http://schemas.microsoft.com/office/powerpoint/2010/main" val="1233604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identified a single standout IP that was using many times more bandwidth than other devices.  A clandestine internal network streaming videos was detected.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a:p>
        </p:txBody>
      </p:sp>
    </p:spTree>
    <p:extLst>
      <p:ext uri="{BB962C8B-B14F-4D97-AF65-F5344CB8AC3E}">
        <p14:creationId xmlns:p14="http://schemas.microsoft.com/office/powerpoint/2010/main" val="985169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malicious activity documented being a trojan upload and remote code execution.</a:t>
            </a:r>
          </a:p>
          <a:p>
            <a:r>
              <a:rPr lang="en-US" dirty="0"/>
              <a:t>Network resource was used for a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a:p>
        </p:txBody>
      </p:sp>
    </p:spTree>
    <p:extLst>
      <p:ext uri="{BB962C8B-B14F-4D97-AF65-F5344CB8AC3E}">
        <p14:creationId xmlns:p14="http://schemas.microsoft.com/office/powerpoint/2010/main" val="35301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required me to work on multiple concurrent activities and produce accurate results in a relatively short time period. </a:t>
            </a:r>
          </a:p>
          <a:p>
            <a:r>
              <a:rPr lang="en-US" dirty="0"/>
              <a:t>Capturing the flags and drilling into network activity is gratifying as the results are visible immediately.</a:t>
            </a:r>
          </a:p>
          <a:p>
            <a:r>
              <a:rPr lang="en-US" dirty="0"/>
              <a:t>Detailing the vulnerabilities and remediations requires thoroughness, cross referencing multiple sources and accuracy in documentation.</a:t>
            </a:r>
          </a:p>
          <a:p>
            <a:r>
              <a:rPr lang="en-US" dirty="0"/>
              <a:t>Using a new feature or tool and obtaining beneficial outcomes was most pleasing to me.</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a:p>
        </p:txBody>
      </p:sp>
    </p:spTree>
    <p:extLst>
      <p:ext uri="{BB962C8B-B14F-4D97-AF65-F5344CB8AC3E}">
        <p14:creationId xmlns:p14="http://schemas.microsoft.com/office/powerpoint/2010/main" val="359730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watching my presentation.</a:t>
            </a:r>
          </a:p>
          <a:p>
            <a:r>
              <a:rPr lang="en-US" dirty="0"/>
              <a:t>I am happy to answer any questions if there is time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schematic of the environment, initially created from the attack reconnaissance results, then enhanced with features used in the Blue Team activities. </a:t>
            </a:r>
          </a:p>
          <a:p>
            <a:r>
              <a:rPr lang="en-US" dirty="0"/>
              <a:t>Includes traffic flows for the attack, the monitoring and alerting infrastructure, and server administration.</a:t>
            </a:r>
          </a:p>
          <a:p>
            <a:r>
              <a:rPr lang="en-US" dirty="0"/>
              <a:t>Factually, all five machines are VMs that reside on the </a:t>
            </a:r>
            <a:r>
              <a:rPr lang="en-US" dirty="0" err="1"/>
              <a:t>HyperV</a:t>
            </a:r>
            <a:r>
              <a:rPr lang="en-US" dirty="0"/>
              <a:t> Host within an Azure Lab environment.</a:t>
            </a:r>
          </a:p>
          <a:p>
            <a:r>
              <a:rPr lang="en-US" dirty="0"/>
              <a:t>The </a:t>
            </a:r>
            <a:r>
              <a:rPr lang="en-US" dirty="0" err="1"/>
              <a:t>pentest</a:t>
            </a:r>
            <a:r>
              <a:rPr lang="en-US" dirty="0"/>
              <a:t> station shown in the </a:t>
            </a:r>
            <a:r>
              <a:rPr lang="en-US" dirty="0" err="1"/>
              <a:t>centre</a:t>
            </a:r>
            <a:r>
              <a:rPr lang="en-US" dirty="0"/>
              <a:t> was used to attack both target machines.</a:t>
            </a:r>
          </a:p>
          <a:p>
            <a:r>
              <a:rPr lang="en-US" dirty="0"/>
              <a:t>There is an Elastic Stack installation having beats installed on the target machines, Elastic Search and Logstash on the ELK server and Kibana Web on the Capstone server.</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a:p>
        </p:txBody>
      </p:sp>
    </p:spTree>
    <p:extLst>
      <p:ext uri="{BB962C8B-B14F-4D97-AF65-F5344CB8AC3E}">
        <p14:creationId xmlns:p14="http://schemas.microsoft.com/office/powerpoint/2010/main" val="275357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total of 56 CVEs with rating above zero were detected, these were common to both targets.</a:t>
            </a:r>
          </a:p>
          <a:p>
            <a:r>
              <a:rPr lang="en-US" dirty="0"/>
              <a:t>Understanding vulnerabilities properly may require a deep technical knowledge of a specific component.</a:t>
            </a:r>
          </a:p>
          <a:p>
            <a:r>
              <a:rPr lang="en-US" dirty="0"/>
              <a:t>A common weakness was referenced for each exploit. </a:t>
            </a:r>
          </a:p>
          <a:p>
            <a:r>
              <a:rPr lang="en-US" dirty="0"/>
              <a:t>The CWE provides extensive details such as observed examples, CVE links, potential mitigations and detection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consider critical vulnerabilities are those that can be readily exploited and have a significant impact.  I evidence the impact in coming slides.</a:t>
            </a:r>
          </a:p>
          <a:p>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a:p>
        </p:txBody>
      </p:sp>
    </p:spTree>
    <p:extLst>
      <p:ext uri="{BB962C8B-B14F-4D97-AF65-F5344CB8AC3E}">
        <p14:creationId xmlns:p14="http://schemas.microsoft.com/office/powerpoint/2010/main" val="114842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Target 2, critical vulnerabilities were exploited to acquire information on resources, execute remote commands, and disclose sensitive information.</a:t>
            </a:r>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5</a:t>
            </a:fld>
            <a:endParaRPr lang="en-AU"/>
          </a:p>
        </p:txBody>
      </p:sp>
    </p:spTree>
    <p:extLst>
      <p:ext uri="{BB962C8B-B14F-4D97-AF65-F5344CB8AC3E}">
        <p14:creationId xmlns:p14="http://schemas.microsoft.com/office/powerpoint/2010/main" val="147811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that were located using various means;</a:t>
            </a:r>
          </a:p>
          <a:p>
            <a:r>
              <a:rPr lang="en-US" dirty="0"/>
              <a:t>I was able to gain a login, find user password hashes, crack the hashes, </a:t>
            </a:r>
            <a:r>
              <a:rPr lang="en-US" sz="1200" dirty="0">
                <a:solidFill>
                  <a:schemeClr val="tx1"/>
                </a:solidFill>
                <a:effectLst/>
                <a:latin typeface="Roboto Medium"/>
              </a:rPr>
              <a:t>load a backdoor, elevate privilege and obtain backend DB root access.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6</a:t>
            </a:fld>
            <a:endParaRPr lang="en-AU"/>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for Target 2; </a:t>
            </a:r>
          </a:p>
          <a:p>
            <a:r>
              <a:rPr lang="en-US" dirty="0"/>
              <a:t>directory listing, path traversal, running remote shell commands, local file inclusion were the exploit methods I used here</a:t>
            </a:r>
            <a:r>
              <a:rPr lang="en-US" sz="1200" dirty="0">
                <a:solidFill>
                  <a:schemeClr val="tx1"/>
                </a:solidFill>
                <a:effectLst/>
                <a:latin typeface="Roboto Medium"/>
              </a:rPr>
              <a:t>.</a:t>
            </a:r>
            <a:endParaRPr lang="en-AU"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a:p>
        </p:txBody>
      </p:sp>
    </p:spTree>
    <p:extLst>
      <p:ext uri="{BB962C8B-B14F-4D97-AF65-F5344CB8AC3E}">
        <p14:creationId xmlns:p14="http://schemas.microsoft.com/office/powerpoint/2010/main" val="176981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volume intensive network scans and brute force attacks on logins will likely raise alarms.</a:t>
            </a:r>
          </a:p>
          <a:p>
            <a:r>
              <a:rPr lang="en-US" dirty="0"/>
              <a:t>Attackers that have secured access may make numerous low volume reconnaissance passes to avoid detection.</a:t>
            </a:r>
          </a:p>
          <a:p>
            <a:r>
              <a:rPr lang="en-US" dirty="0"/>
              <a:t>They will gather pieces of the puzzle to create a picture of the network, then make incremental gains towards their target.</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a:p>
        </p:txBody>
      </p:sp>
    </p:spTree>
    <p:extLst>
      <p:ext uri="{BB962C8B-B14F-4D97-AF65-F5344CB8AC3E}">
        <p14:creationId xmlns:p14="http://schemas.microsoft.com/office/powerpoint/2010/main" val="24312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screen, monitoring http requests, threshold 3500 / minute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Alert configuration, SSH logins exceeding 5 or more in one minute will alert, configure to email or text out to support team and/or to raise an incident ticket.</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a:p>
        </p:txBody>
      </p:sp>
    </p:spTree>
    <p:extLst>
      <p:ext uri="{BB962C8B-B14F-4D97-AF65-F5344CB8AC3E}">
        <p14:creationId xmlns:p14="http://schemas.microsoft.com/office/powerpoint/2010/main" val="284270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for an attack to occur.  This is a highly effective preventative technical control and should be considered with every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platforms to be current in terms of security patching is necessary to protect against vulnerabilities that are documented in the public domain.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Patching non-compliance presents a tangible and avoidable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experts say that, “It is no longer a question of IF you will be hacked, - but WHEN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a:p>
        </p:txBody>
      </p:sp>
    </p:spTree>
    <p:extLst>
      <p:ext uri="{BB962C8B-B14F-4D97-AF65-F5344CB8AC3E}">
        <p14:creationId xmlns:p14="http://schemas.microsoft.com/office/powerpoint/2010/main" val="150746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8" y="1298448"/>
            <a:ext cx="7315200" cy="3760113"/>
          </a:xfrm>
        </p:spPr>
        <p:txBody>
          <a:bodyPr>
            <a:normAutofit fontScale="90000"/>
          </a:bodyPr>
          <a:lstStyle/>
          <a:p>
            <a:r>
              <a:rPr lang="en-US" dirty="0"/>
              <a:t>FINAL PROJECT </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a:t>
            </a:r>
            <a:r>
              <a:rPr lang="en-US" dirty="0" err="1">
                <a:solidFill>
                  <a:schemeClr val="tx1"/>
                </a:solidFill>
              </a:rPr>
              <a:t>Wk</a:t>
            </a:r>
            <a:r>
              <a:rPr lang="en-US" dirty="0">
                <a:solidFill>
                  <a:schemeClr val="tx1"/>
                </a:solidFill>
              </a:rPr>
              <a:t> 24</a:t>
            </a:r>
          </a:p>
          <a:p>
            <a:pPr algn="r"/>
            <a:r>
              <a:rPr lang="en-US" dirty="0">
                <a:solidFill>
                  <a:schemeClr val="tx1"/>
                </a:solidFill>
              </a:rPr>
              <a:t>Andrew Forrest</a:t>
            </a:r>
            <a:endParaRPr lang="en-AU"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8450981" cy="5398794"/>
          </a:xfrm>
        </p:spPr>
        <p:txBody>
          <a:bodyPr>
            <a:normAutofit fontScale="90000"/>
          </a:bodyPr>
          <a:lstStyle/>
          <a:p>
            <a:r>
              <a:rPr lang="en-US" dirty="0"/>
              <a:t>Hardening Systems and Patching All Components</a:t>
            </a:r>
            <a:br>
              <a:rPr lang="en-US" dirty="0"/>
            </a:br>
            <a:br>
              <a:rPr lang="en-US" dirty="0"/>
            </a:br>
            <a:br>
              <a:rPr lang="en-US" dirty="0"/>
            </a:br>
            <a:r>
              <a:rPr lang="en-US" sz="2700" dirty="0"/>
              <a:t>Sound processes and</a:t>
            </a:r>
            <a:br>
              <a:rPr lang="en-US" sz="2700" dirty="0"/>
            </a:br>
            <a:br>
              <a:rPr lang="en-US" sz="2700" dirty="0"/>
            </a:br>
            <a:br>
              <a:rPr lang="en-US" sz="2700" dirty="0"/>
            </a:br>
            <a:r>
              <a:rPr lang="en-US" sz="2700" dirty="0"/>
              <a:t>efficient procedures </a:t>
            </a:r>
            <a:br>
              <a:rPr lang="en-US" sz="2700" dirty="0"/>
            </a:br>
            <a:br>
              <a:rPr lang="en-US" sz="2700" dirty="0"/>
            </a:br>
            <a:br>
              <a:rPr lang="en-US" sz="2700" dirty="0"/>
            </a:br>
            <a:r>
              <a:rPr lang="en-US" sz="2700" dirty="0"/>
              <a:t>should be in place.</a:t>
            </a:r>
            <a:br>
              <a:rPr lang="en-US" sz="2700" dirty="0"/>
            </a:br>
            <a:br>
              <a:rPr lang="en-US" sz="2700" dirty="0"/>
            </a:br>
            <a:br>
              <a:rPr lang="en-US" sz="2700" dirty="0"/>
            </a:br>
            <a:r>
              <a:rPr lang="en-US" sz="2700" dirty="0"/>
              <a:t>Compliance is a MUST.</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Hardening means reducing the surface area for an attack to occur.</a:t>
            </a:r>
          </a:p>
          <a:p>
            <a:r>
              <a:rPr lang="en-US" dirty="0"/>
              <a:t>Restricting what actions can occur under what login; applying the principle of least privilege.  Lock it down tight!</a:t>
            </a:r>
          </a:p>
          <a:p>
            <a:r>
              <a:rPr lang="en-US" dirty="0"/>
              <a:t>Uninstall or disable components and services that are not required.</a:t>
            </a:r>
          </a:p>
          <a:p>
            <a:endParaRPr lang="en-US" dirty="0"/>
          </a:p>
          <a:p>
            <a:r>
              <a:rPr lang="en-US" dirty="0"/>
              <a:t>Patching is updating OS, platform and software components with verified security fixes.  Do this on a regular cycle.  Just do it!</a:t>
            </a:r>
          </a:p>
          <a:p>
            <a:r>
              <a:rPr lang="en-US" dirty="0"/>
              <a:t>Include a contingency to expedite installing fixes for Zero Day exploits.  All hands on deck! </a:t>
            </a: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02132" y="91042"/>
            <a:ext cx="7469205" cy="6049875"/>
          </a:xfrm>
        </p:spPr>
        <p:txBody>
          <a:bodyPr>
            <a:normAutofit fontScale="90000"/>
          </a:bodyPr>
          <a:lstStyle/>
          <a:p>
            <a:pPr marL="450850" lvl="0" algn="l" rtl="0">
              <a:spcBef>
                <a:spcPts val="2100"/>
              </a:spcBef>
              <a:spcAft>
                <a:spcPts val="0"/>
              </a:spcAft>
              <a:buSzPts val="3700"/>
            </a:pPr>
            <a:r>
              <a:rPr lang="en-US" dirty="0"/>
              <a:t>Traffic Profile and Normal User Behavior</a:t>
            </a:r>
            <a:br>
              <a:rPr lang="en-US" dirty="0"/>
            </a:br>
            <a:br>
              <a:rPr lang="en-US" dirty="0"/>
            </a:br>
            <a:r>
              <a:rPr lang="en-US" sz="3100" dirty="0"/>
              <a:t>NETWORK ANALYST</a:t>
            </a:r>
            <a:br>
              <a:rPr lang="en-US" dirty="0"/>
            </a:br>
            <a:br>
              <a:rPr lang="en-US" dirty="0"/>
            </a:br>
            <a:r>
              <a:rPr lang="en-US" sz="2000" dirty="0"/>
              <a:t>Watching YouTube via an</a:t>
            </a:r>
            <a:br>
              <a:rPr lang="en-US" sz="2000" dirty="0"/>
            </a:br>
            <a:r>
              <a:rPr lang="en-US" sz="2000" dirty="0"/>
              <a:t>unauthorised internal site</a:t>
            </a:r>
            <a:br>
              <a:rPr lang="en-US" sz="2000" dirty="0"/>
            </a:br>
            <a:br>
              <a:rPr lang="en-US" sz="2000" dirty="0"/>
            </a:br>
            <a:r>
              <a:rPr lang="en-US" sz="2000" dirty="0"/>
              <a:t> Rotterdam-PC &gt;</a:t>
            </a:r>
            <a:br>
              <a:rPr lang="en-US" sz="2000" dirty="0"/>
            </a:br>
            <a:r>
              <a:rPr lang="en-US" sz="2000" dirty="0"/>
              <a:t> mysocialchaos.com</a:t>
            </a:r>
            <a:br>
              <a:rPr lang="en-US" sz="2000" dirty="0"/>
            </a:br>
            <a:r>
              <a:rPr lang="en-US" sz="2000" dirty="0"/>
              <a:t> (6MB/sec peak)</a:t>
            </a:r>
            <a:br>
              <a:rPr lang="en-US" sz="2000" dirty="0"/>
            </a:br>
            <a:br>
              <a:rPr lang="en-US" sz="2000" dirty="0"/>
            </a:br>
            <a:r>
              <a:rPr lang="en-US" sz="2000" dirty="0"/>
              <a:t>Reading the news ...</a:t>
            </a:r>
            <a:br>
              <a:rPr lang="en-US" sz="2000" dirty="0"/>
            </a:br>
            <a:br>
              <a:rPr lang="en-US" sz="2000" dirty="0"/>
            </a:br>
            <a:r>
              <a:rPr lang="en-US" sz="2000" dirty="0"/>
              <a:t>TIME Magazine </a:t>
            </a:r>
            <a:br>
              <a:rPr lang="en-US" sz="2000" dirty="0"/>
            </a:br>
            <a:r>
              <a:rPr lang="en-US" sz="2000" dirty="0"/>
              <a:t>cloud.newsletters.time.com</a:t>
            </a:r>
            <a:br>
              <a:rPr lang="en-US" sz="2000" dirty="0"/>
            </a:br>
            <a:br>
              <a:rPr lang="en-US" sz="2000" dirty="0"/>
            </a:br>
            <a:r>
              <a:rPr lang="en-US" sz="2000" dirty="0"/>
              <a:t>Photo Essays ;</a:t>
            </a:r>
            <a:br>
              <a:rPr lang="en-US" sz="2000" dirty="0"/>
            </a:br>
            <a:r>
              <a:rPr lang="en-US" sz="20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Malicious / Illegal Activity</a:t>
            </a:r>
            <a:br>
              <a:rPr lang="en-US" dirty="0"/>
            </a:br>
            <a:br>
              <a:rPr lang="en-US" dirty="0"/>
            </a:br>
            <a:r>
              <a:rPr lang="en-US" dirty="0"/>
              <a:t>Trojan infected file</a:t>
            </a:r>
            <a:br>
              <a:rPr lang="en-US" dirty="0"/>
            </a:br>
            <a:br>
              <a:rPr lang="en-US" dirty="0"/>
            </a:br>
            <a:r>
              <a:rPr lang="en-US" dirty="0"/>
              <a:t>Remote command injection</a:t>
            </a:r>
            <a:br>
              <a:rPr lang="en-US" dirty="0"/>
            </a:br>
            <a:br>
              <a:rPr lang="en-US" dirty="0"/>
            </a:br>
            <a:br>
              <a:rPr lang="en-US" dirty="0"/>
            </a:br>
            <a:r>
              <a:rPr lang="en-US" dirty="0"/>
              <a:t>Torrent download</a:t>
            </a:r>
            <a:endParaRPr lang="en-AU"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1597192" y="2456748"/>
            <a:ext cx="3143250" cy="209550"/>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10019899" cy="5285064"/>
          </a:xfrm>
        </p:spPr>
        <p:txBody>
          <a:bodyPr>
            <a:normAutofit fontScale="90000"/>
          </a:bodyPr>
          <a:lstStyle/>
          <a:p>
            <a:r>
              <a:rPr lang="en-US" dirty="0"/>
              <a:t>Project Challenges and Experience</a:t>
            </a:r>
            <a:br>
              <a:rPr lang="en-US" dirty="0"/>
            </a:br>
            <a:br>
              <a:rPr lang="en-US" dirty="0"/>
            </a:br>
            <a:br>
              <a:rPr lang="en-US" dirty="0"/>
            </a:br>
            <a:r>
              <a:rPr lang="en-US" sz="2800" dirty="0"/>
              <a:t>Knowledge applied</a:t>
            </a:r>
            <a:br>
              <a:rPr lang="en-US" sz="2800" dirty="0"/>
            </a:br>
            <a:br>
              <a:rPr lang="en-US" sz="2800" dirty="0"/>
            </a:br>
            <a:r>
              <a:rPr lang="en-US" sz="2800" dirty="0"/>
              <a:t>Precision of execution</a:t>
            </a:r>
            <a:br>
              <a:rPr lang="en-US" sz="2800" dirty="0"/>
            </a:br>
            <a:r>
              <a:rPr lang="en-US" sz="2800" dirty="0"/>
              <a:t> and documentation</a:t>
            </a:r>
            <a:br>
              <a:rPr lang="en-US" sz="2800" dirty="0"/>
            </a:br>
            <a:br>
              <a:rPr lang="en-US" sz="2800" dirty="0"/>
            </a:br>
            <a:br>
              <a:rPr lang="en-US" sz="2800" dirty="0"/>
            </a:br>
            <a:r>
              <a:rPr lang="en-US" sz="2800" dirty="0"/>
              <a:t>Items of interest</a:t>
            </a:r>
            <a:br>
              <a:rPr lang="en-US" sz="2800" dirty="0"/>
            </a:br>
            <a:br>
              <a:rPr lang="en-US" sz="2800" dirty="0"/>
            </a:br>
            <a:br>
              <a:rPr lang="en-US" sz="2800" dirty="0"/>
            </a:br>
            <a:r>
              <a:rPr lang="en-US" sz="2800" dirty="0"/>
              <a:t>New skills</a:t>
            </a: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relating vulnerabilities found on the fly then matching these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a:t>
            </a:r>
            <a:r>
              <a:rPr lang="en-US" dirty="0" err="1"/>
              <a:t>wireshark</a:t>
            </a:r>
            <a:r>
              <a:rPr lang="en-US" dirty="0"/>
              <a:t> functionality to detail </a:t>
            </a:r>
            <a:r>
              <a:rPr lang="en-US" dirty="0" err="1"/>
              <a:t>anomolies</a:t>
            </a:r>
            <a:r>
              <a:rPr lang="en-US" dirty="0"/>
              <a:t> / suspicious activities.  Requires precision and lateral thought.</a:t>
            </a:r>
          </a:p>
          <a:p>
            <a:pPr marL="0" indent="0">
              <a:buNone/>
            </a:pPr>
            <a:r>
              <a:rPr lang="en-US" b="1" dirty="0"/>
              <a:t>Experience Gained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END OF PRESENTATION</a:t>
            </a: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r>
              <a:rPr lang="en-US" dirty="0"/>
              <a:t>Questions ?</a:t>
            </a:r>
            <a:endParaRPr lang="en-AU"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p:txBody>
          <a:bodyPr/>
          <a:lstStyle/>
          <a:p>
            <a:r>
              <a:rPr lang="en-US" sz="4000" dirty="0"/>
              <a:t>OVERVIEW</a:t>
            </a:r>
            <a:br>
              <a:rPr lang="en-US" dirty="0"/>
            </a:br>
            <a:br>
              <a:rPr lang="en-US" dirty="0"/>
            </a:br>
            <a:r>
              <a:rPr lang="en-US" dirty="0"/>
              <a:t>RED  TEAM</a:t>
            </a:r>
            <a:br>
              <a:rPr lang="en-US" dirty="0"/>
            </a:br>
            <a:br>
              <a:rPr lang="en-US" dirty="0"/>
            </a:br>
            <a:r>
              <a:rPr lang="en-US" dirty="0"/>
              <a:t>BLUE  TEAM</a:t>
            </a:r>
            <a:br>
              <a:rPr lang="en-US" dirty="0"/>
            </a:br>
            <a:br>
              <a:rPr lang="en-US" dirty="0"/>
            </a:br>
            <a:r>
              <a:rPr lang="en-US" dirty="0"/>
              <a:t>ANALYST</a:t>
            </a: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2" y="625642"/>
            <a:ext cx="3474720" cy="5363678"/>
          </a:xfrm>
        </p:spPr>
        <p:txBody>
          <a:bodyPr>
            <a:normAutofit/>
          </a:bodyPr>
          <a:lstStyle/>
          <a:p>
            <a:pPr marL="0" indent="0">
              <a:buNone/>
            </a:pPr>
            <a:r>
              <a:rPr lang="en-US" sz="2400" b="1" dirty="0">
                <a:solidFill>
                  <a:srgbClr val="FF0000"/>
                </a:solidFill>
              </a:rPr>
              <a:t>    ATTACKER ROLE</a:t>
            </a:r>
          </a:p>
          <a:p>
            <a:pPr marL="0" indent="0">
              <a:buNone/>
            </a:pPr>
            <a:endParaRPr lang="en-US" sz="2400" dirty="0">
              <a:solidFill>
                <a:schemeClr val="tx1"/>
              </a:solidFill>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Discovery / Enumeration</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  Network  Topology</a:t>
            </a:r>
          </a:p>
          <a:p>
            <a:pPr marL="0" marR="0" indent="0" algn="l" rtl="0" eaLnBrk="1" fontAlgn="auto"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Critical  Vulnerabilities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Exploitation of  Targets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Avoiding Detection</a:t>
            </a: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Maintaining Access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DEFENDER ROLE</a:t>
            </a:r>
          </a:p>
          <a:p>
            <a:endParaRPr lang="en-US" sz="2400" dirty="0"/>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Monitoring of  Activity</a:t>
            </a:r>
          </a:p>
          <a:p>
            <a:pPr marL="0" algn="l" rtl="0" eaLnBrk="1" fontAlgn="t"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  Alerts  Criteria</a:t>
            </a:r>
          </a:p>
          <a:p>
            <a:pPr marL="0" marR="0" indent="0" algn="l" rtl="0" eaLnBrk="1" fontAlgn="auto"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Hardening  Systems</a:t>
            </a:r>
          </a:p>
          <a:p>
            <a:pPr marL="0" indent="0" algn="l" rtl="0" eaLnBrk="1" fontAlgn="t" latinLnBrk="0" hangingPunct="1">
              <a:spcBef>
                <a:spcPts val="0"/>
              </a:spcBef>
              <a:spcAft>
                <a:spcPts val="0"/>
              </a:spcAft>
              <a:buNone/>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Patching  Components</a:t>
            </a:r>
          </a:p>
          <a:p>
            <a:pPr marL="0" algn="l" rtl="0" eaLnBrk="1" fontAlgn="t" latinLnBrk="0" hangingPunct="1">
              <a:spcBef>
                <a:spcPts val="0"/>
              </a:spcBef>
              <a:spcAft>
                <a:spcPts val="0"/>
              </a:spcAft>
            </a:pPr>
            <a:endParaRPr lang="en-US" sz="2400" b="0" i="0" u="none" strike="noStrike" kern="1200" dirty="0">
              <a:solidFill>
                <a:schemeClr val="tx1"/>
              </a:solidFill>
              <a:effectLst/>
              <a:latin typeface="Corbel" panose="020B0503020204020204" pitchFamily="34" charset="0"/>
            </a:endParaRPr>
          </a:p>
          <a:p>
            <a:pPr marL="0" indent="0" algn="l" rtl="0" eaLnBrk="1" fontAlgn="t" latinLnBrk="0" hangingPunct="1">
              <a:spcBef>
                <a:spcPts val="0"/>
              </a:spcBef>
              <a:spcAft>
                <a:spcPts val="0"/>
              </a:spcAft>
              <a:buNone/>
            </a:pPr>
            <a:r>
              <a:rPr lang="en-US" b="1" i="0" u="none" strike="noStrike" kern="1200" dirty="0">
                <a:solidFill>
                  <a:srgbClr val="FFFF00"/>
                </a:solidFill>
                <a:effectLst/>
                <a:latin typeface="Corbel" panose="020B0503020204020204" pitchFamily="34" charset="0"/>
              </a:rPr>
              <a:t>NETWORK  ANALYST  ROLE</a:t>
            </a:r>
          </a:p>
          <a:p>
            <a:pPr marL="0" indent="0" algn="l" rtl="0" eaLnBrk="1" fontAlgn="t" latinLnBrk="0" hangingPunct="1">
              <a:spcBef>
                <a:spcPts val="0"/>
              </a:spcBef>
              <a:spcAft>
                <a:spcPts val="0"/>
              </a:spcAft>
              <a:buNone/>
            </a:pPr>
            <a:endParaRPr lang="en-US" b="0" i="0" u="none" strike="noStrike" kern="1200" dirty="0">
              <a:solidFill>
                <a:schemeClr val="tx1"/>
              </a:solidFill>
              <a:effectLst/>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Packet Capture/Analysis</a:t>
            </a: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Normal Activity</a:t>
            </a:r>
          </a:p>
          <a:p>
            <a:pPr fontAlgn="t">
              <a:spcBef>
                <a:spcPts val="0"/>
              </a:spcBef>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Malicious Activity </a:t>
            </a:r>
            <a:endParaRPr lang="en-AU" sz="2400" b="0" i="0" u="none" strike="noStrike" dirty="0">
              <a:solidFill>
                <a:schemeClr val="tx1"/>
              </a:solidFill>
              <a:effectLst/>
              <a:latin typeface="Arial" panose="020B0604020202020204" pitchFamily="34" charset="0"/>
            </a:endParaRPr>
          </a:p>
          <a:p>
            <a:endParaRPr lang="en-AU" dirty="0"/>
          </a:p>
        </p:txBody>
      </p:sp>
    </p:spTree>
    <p:extLst>
      <p:ext uri="{BB962C8B-B14F-4D97-AF65-F5344CB8AC3E}">
        <p14:creationId xmlns:p14="http://schemas.microsoft.com/office/powerpoint/2010/main" val="95596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3636-39E4-475F-90A8-F4F4FA216506}"/>
              </a:ext>
            </a:extLst>
          </p:cNvPr>
          <p:cNvSpPr>
            <a:spLocks noGrp="1"/>
          </p:cNvSpPr>
          <p:nvPr>
            <p:ph type="title"/>
          </p:nvPr>
        </p:nvSpPr>
        <p:spPr>
          <a:xfrm>
            <a:off x="96253" y="-365428"/>
            <a:ext cx="5592278" cy="1409769"/>
          </a:xfrm>
        </p:spPr>
        <p:txBody>
          <a:bodyPr>
            <a:noAutofit/>
          </a:bodyPr>
          <a:lstStyle/>
          <a:p>
            <a:pPr>
              <a:buClr>
                <a:schemeClr val="dk1"/>
              </a:buClr>
              <a:buSzPts val="2900"/>
            </a:pPr>
            <a:r>
              <a:rPr lang="en-US" b="1" u="sng" dirty="0">
                <a:solidFill>
                  <a:schemeClr val="tx1"/>
                </a:solidFill>
              </a:rPr>
              <a:t>NETWORK  SCHEMATIC</a:t>
            </a:r>
            <a:br>
              <a:rPr lang="en-US" b="1" u="sng" dirty="0">
                <a:solidFill>
                  <a:schemeClr val="tx1"/>
                </a:solidFill>
              </a:rPr>
            </a:br>
            <a:endParaRPr lang="en-AU" dirty="0"/>
          </a:p>
        </p:txBody>
      </p:sp>
      <p:sp>
        <p:nvSpPr>
          <p:cNvPr id="4" name="Text Placeholder 3">
            <a:extLst>
              <a:ext uri="{FF2B5EF4-FFF2-40B4-BE49-F238E27FC236}">
                <a16:creationId xmlns:a16="http://schemas.microsoft.com/office/drawing/2014/main" id="{F5416DCC-E0F8-4A5A-AC48-C7F01F562BDB}"/>
              </a:ext>
            </a:extLst>
          </p:cNvPr>
          <p:cNvSpPr>
            <a:spLocks noGrp="1"/>
          </p:cNvSpPr>
          <p:nvPr>
            <p:ph type="body" sz="half" idx="2"/>
          </p:nvPr>
        </p:nvSpPr>
        <p:spPr>
          <a:xfrm>
            <a:off x="96253" y="2040556"/>
            <a:ext cx="3330341" cy="3773103"/>
          </a:xfrm>
        </p:spPr>
        <p:txBody>
          <a:bodyPr>
            <a:normAutofit/>
          </a:bodyPr>
          <a:lstStyle/>
          <a:p>
            <a:endParaRPr lang="en-AU" dirty="0"/>
          </a:p>
        </p:txBody>
      </p:sp>
      <p:graphicFrame>
        <p:nvGraphicFramePr>
          <p:cNvPr id="8" name="Table 8">
            <a:extLst>
              <a:ext uri="{FF2B5EF4-FFF2-40B4-BE49-F238E27FC236}">
                <a16:creationId xmlns:a16="http://schemas.microsoft.com/office/drawing/2014/main" id="{940E181F-D36C-45BB-96A6-0294B3424955}"/>
              </a:ext>
            </a:extLst>
          </p:cNvPr>
          <p:cNvGraphicFramePr>
            <a:graphicFrameLocks noGrp="1"/>
          </p:cNvGraphicFramePr>
          <p:nvPr>
            <p:extLst>
              <p:ext uri="{D42A27DB-BD31-4B8C-83A1-F6EECF244321}">
                <p14:modId xmlns:p14="http://schemas.microsoft.com/office/powerpoint/2010/main" val="1366528823"/>
              </p:ext>
            </p:extLst>
          </p:nvPr>
        </p:nvGraphicFramePr>
        <p:xfrm>
          <a:off x="96253" y="734092"/>
          <a:ext cx="3083477" cy="5697824"/>
        </p:xfrm>
        <a:graphic>
          <a:graphicData uri="http://schemas.openxmlformats.org/drawingml/2006/table">
            <a:tbl>
              <a:tblPr firstRow="1" bandRow="1">
                <a:tableStyleId>{5C22544A-7EE6-4342-B048-85BDC9FD1C3A}</a:tableStyleId>
              </a:tblPr>
              <a:tblGrid>
                <a:gridCol w="3083477">
                  <a:extLst>
                    <a:ext uri="{9D8B030D-6E8A-4147-A177-3AD203B41FA5}">
                      <a16:colId xmlns:a16="http://schemas.microsoft.com/office/drawing/2014/main" val="2362194864"/>
                    </a:ext>
                  </a:extLst>
                </a:gridCol>
              </a:tblGrid>
              <a:tr h="856647">
                <a:tc>
                  <a:txBody>
                    <a:bodyPr/>
                    <a:lstStyle/>
                    <a:p>
                      <a:pPr marL="0" marR="0" lvl="0" indent="0" algn="l" defTabSz="914400" rtl="0" eaLnBrk="1" fontAlgn="auto" latinLnBrk="0" hangingPunct="1">
                        <a:lnSpc>
                          <a:spcPct val="100000"/>
                        </a:lnSpc>
                        <a:spcBef>
                          <a:spcPts val="0"/>
                        </a:spcBef>
                        <a:spcAft>
                          <a:spcPts val="0"/>
                        </a:spcAft>
                        <a:buClr>
                          <a:schemeClr val="dk1"/>
                        </a:buClr>
                        <a:buSzPts val="2900"/>
                        <a:buFontTx/>
                        <a:buNone/>
                        <a:tabLst/>
                        <a:defRPr/>
                      </a:pPr>
                      <a:r>
                        <a:rPr lang="en-US" sz="1600" b="0" dirty="0">
                          <a:latin typeface="Roboto" panose="020B0604020202020204" charset="0"/>
                          <a:ea typeface="Roboto" panose="020B0604020202020204" charset="0"/>
                        </a:rPr>
                        <a:t>Range: 192.168.1.0/24</a:t>
                      </a:r>
                      <a:br>
                        <a:rPr lang="en-US" sz="1600" b="0" dirty="0">
                          <a:latin typeface="Roboto" panose="020B0604020202020204" charset="0"/>
                          <a:ea typeface="Roboto" panose="020B0604020202020204" charset="0"/>
                        </a:rPr>
                      </a:br>
                      <a:r>
                        <a:rPr lang="en-US" sz="1600" b="0" dirty="0">
                          <a:solidFill>
                            <a:schemeClr val="tx1"/>
                          </a:solidFill>
                          <a:latin typeface="Roboto" panose="020B0604020202020204" charset="0"/>
                          <a:ea typeface="Roboto" panose="020B0604020202020204" charset="0"/>
                        </a:rPr>
                        <a:t>Mask: 255.255.255.0</a:t>
                      </a:r>
                      <a:br>
                        <a:rPr lang="en-US" sz="1600" b="0" dirty="0">
                          <a:solidFill>
                            <a:srgbClr val="0070C0"/>
                          </a:solidFill>
                          <a:latin typeface="Roboto" panose="020B0604020202020204" charset="0"/>
                          <a:ea typeface="Roboto" panose="020B0604020202020204" charset="0"/>
                        </a:rPr>
                      </a:br>
                      <a:r>
                        <a:rPr lang="en-US" sz="1600" b="0" dirty="0">
                          <a:latin typeface="Roboto" panose="020B0604020202020204" charset="0"/>
                          <a:ea typeface="Roboto" panose="020B0604020202020204" charset="0"/>
                        </a:rPr>
                        <a:t>Gateway: 192.168.1.1</a:t>
                      </a:r>
                      <a:endParaRPr lang="en-US" sz="1600" b="0" dirty="0">
                        <a:latin typeface="Roboto Black"/>
                        <a:ea typeface="Roboto Black"/>
                        <a:cs typeface="Roboto Black"/>
                        <a:sym typeface="Roboto Black"/>
                      </a:endParaRPr>
                    </a:p>
                  </a:txBody>
                  <a:tcPr/>
                </a:tc>
                <a:extLst>
                  <a:ext uri="{0D108BD9-81ED-4DB2-BD59-A6C34878D82A}">
                    <a16:rowId xmlns:a16="http://schemas.microsoft.com/office/drawing/2014/main" val="4087475458"/>
                  </a:ext>
                </a:extLst>
              </a:tr>
              <a:tr h="391647">
                <a:tc>
                  <a:txBody>
                    <a:bodyPr/>
                    <a:lstStyle/>
                    <a:p>
                      <a:pPr marL="0" marR="0" lvl="0" indent="0" algn="l" defTabSz="914400" rtl="0" eaLnBrk="1" fontAlgn="auto" latinLnBrk="0" hangingPunct="1">
                        <a:lnSpc>
                          <a:spcPct val="100000"/>
                        </a:lnSpc>
                        <a:spcBef>
                          <a:spcPts val="0"/>
                        </a:spcBef>
                        <a:spcAft>
                          <a:spcPts val="0"/>
                        </a:spcAft>
                        <a:buClr>
                          <a:schemeClr val="dk1"/>
                        </a:buClr>
                        <a:buSzPts val="2900"/>
                        <a:buFontTx/>
                        <a:buNone/>
                        <a:tabLst/>
                        <a:defRPr/>
                      </a:pPr>
                      <a:r>
                        <a:rPr lang="en-US" sz="1600" u="sng" dirty="0">
                          <a:latin typeface="Roboto Black"/>
                          <a:ea typeface="Roboto Black"/>
                          <a:cs typeface="Roboto Black"/>
                          <a:sym typeface="Roboto Black"/>
                        </a:rPr>
                        <a:t>MACHINES</a:t>
                      </a:r>
                    </a:p>
                  </a:txBody>
                  <a:tcPr/>
                </a:tc>
                <a:extLst>
                  <a:ext uri="{0D108BD9-81ED-4DB2-BD59-A6C34878D82A}">
                    <a16:rowId xmlns:a16="http://schemas.microsoft.com/office/drawing/2014/main" val="3897384708"/>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Capstone Server</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192.168.1.105</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4.6</a:t>
                      </a:r>
                      <a:endParaRPr lang="en-AU" sz="1600" dirty="0">
                        <a:solidFill>
                          <a:schemeClr val="bg1">
                            <a:lumMod val="85000"/>
                            <a:lumOff val="15000"/>
                          </a:schemeClr>
                        </a:solidFill>
                      </a:endParaRPr>
                    </a:p>
                  </a:txBody>
                  <a:tcPr/>
                </a:tc>
                <a:extLst>
                  <a:ext uri="{0D108BD9-81ED-4DB2-BD59-A6C34878D82A}">
                    <a16:rowId xmlns:a16="http://schemas.microsoft.com/office/drawing/2014/main" val="96188106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Target 1 </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192.168.1.110</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3.2 - 4.9 </a:t>
                      </a:r>
                      <a:endParaRPr lang="en-AU" sz="1600" dirty="0">
                        <a:solidFill>
                          <a:schemeClr val="bg1">
                            <a:lumMod val="85000"/>
                            <a:lumOff val="15000"/>
                          </a:schemeClr>
                        </a:solidFill>
                      </a:endParaRPr>
                    </a:p>
                  </a:txBody>
                  <a:tcPr/>
                </a:tc>
                <a:extLst>
                  <a:ext uri="{0D108BD9-81ED-4DB2-BD59-A6C34878D82A}">
                    <a16:rowId xmlns:a16="http://schemas.microsoft.com/office/drawing/2014/main" val="130048984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Target 2</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192.168.1.115</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3.2 - 4.9 </a:t>
                      </a:r>
                      <a:endParaRPr lang="en-AU" sz="1600" dirty="0">
                        <a:solidFill>
                          <a:schemeClr val="bg1">
                            <a:lumMod val="85000"/>
                            <a:lumOff val="15000"/>
                          </a:schemeClr>
                        </a:solidFill>
                      </a:endParaRPr>
                    </a:p>
                  </a:txBody>
                  <a:tcPr/>
                </a:tc>
                <a:extLst>
                  <a:ext uri="{0D108BD9-81ED-4DB2-BD59-A6C34878D82A}">
                    <a16:rowId xmlns:a16="http://schemas.microsoft.com/office/drawing/2014/main" val="3826060058"/>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ELK Server</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192.168.1.100</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4.6</a:t>
                      </a:r>
                      <a:endParaRPr lang="en-AU" sz="1600" dirty="0">
                        <a:solidFill>
                          <a:schemeClr val="bg1">
                            <a:lumMod val="85000"/>
                            <a:lumOff val="15000"/>
                          </a:schemeClr>
                        </a:solidFill>
                      </a:endParaRPr>
                    </a:p>
                  </a:txBody>
                  <a:tcPr/>
                </a:tc>
                <a:extLst>
                  <a:ext uri="{0D108BD9-81ED-4DB2-BD59-A6C34878D82A}">
                    <a16:rowId xmlns:a16="http://schemas.microsoft.com/office/drawing/2014/main" val="64050066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Kali </a:t>
                      </a:r>
                      <a:r>
                        <a:rPr lang="en-US" sz="1600" u="none" dirty="0" err="1">
                          <a:solidFill>
                            <a:schemeClr val="bg1">
                              <a:lumMod val="85000"/>
                              <a:lumOff val="15000"/>
                            </a:schemeClr>
                          </a:solidFill>
                          <a:latin typeface="Roboto" panose="020B0604020202020204" charset="0"/>
                          <a:ea typeface="Roboto" panose="020B0604020202020204" charset="0"/>
                        </a:rPr>
                        <a:t>Pen.Test</a:t>
                      </a:r>
                      <a:r>
                        <a:rPr lang="en-US" sz="1600" u="none" dirty="0">
                          <a:solidFill>
                            <a:schemeClr val="bg1">
                              <a:lumMod val="85000"/>
                              <a:lumOff val="15000"/>
                            </a:schemeClr>
                          </a:solidFill>
                          <a:latin typeface="Roboto" panose="020B0604020202020204" charset="0"/>
                          <a:ea typeface="Roboto" panose="020B0604020202020204" charset="0"/>
                        </a:rPr>
                        <a:t> Station</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192.168.1.90</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2.6.32</a:t>
                      </a:r>
                    </a:p>
                  </a:txBody>
                  <a:tcPr/>
                </a:tc>
                <a:extLst>
                  <a:ext uri="{0D108BD9-81ED-4DB2-BD59-A6C34878D82A}">
                    <a16:rowId xmlns:a16="http://schemas.microsoft.com/office/drawing/2014/main" val="221754512"/>
                  </a:ext>
                </a:extLst>
              </a:tr>
            </a:tbl>
          </a:graphicData>
        </a:graphic>
      </p:graphicFrame>
      <p:pic>
        <p:nvPicPr>
          <p:cNvPr id="12" name="Picture Placeholder 11">
            <a:extLst>
              <a:ext uri="{FF2B5EF4-FFF2-40B4-BE49-F238E27FC236}">
                <a16:creationId xmlns:a16="http://schemas.microsoft.com/office/drawing/2014/main" id="{5C9DF0D1-08F1-4C72-AB44-767D372291D8}"/>
              </a:ext>
            </a:extLst>
          </p:cNvPr>
          <p:cNvPicPr>
            <a:picLocks noGrp="1" noChangeAspect="1"/>
          </p:cNvPicPr>
          <p:nvPr>
            <p:ph type="pic" idx="1"/>
          </p:nvPr>
        </p:nvPicPr>
        <p:blipFill>
          <a:blip r:embed="rId3"/>
          <a:srcRect t="3277" b="3277"/>
          <a:stretch>
            <a:fillRect/>
          </a:stretch>
        </p:blipFill>
        <p:spPr/>
      </p:pic>
    </p:spTree>
    <p:extLst>
      <p:ext uri="{BB962C8B-B14F-4D97-AF65-F5344CB8AC3E}">
        <p14:creationId xmlns:p14="http://schemas.microsoft.com/office/powerpoint/2010/main" val="47648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1608717063"/>
              </p:ext>
            </p:extLst>
          </p:nvPr>
        </p:nvGraphicFramePr>
        <p:xfrm>
          <a:off x="745924" y="1112520"/>
          <a:ext cx="10515597" cy="46329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600" kern="1200" dirty="0">
                          <a:solidFill>
                            <a:schemeClr val="dk1"/>
                          </a:solidFill>
                          <a:effectLst/>
                          <a:latin typeface="+mn-lt"/>
                          <a:ea typeface="+mn-ea"/>
                          <a:cs typeface="+mn-cs"/>
                        </a:rPr>
                        <a:t>CWE-540</a:t>
                      </a:r>
                    </a:p>
                    <a:p>
                      <a:r>
                        <a:rPr lang="en-US" sz="1600" kern="1200" dirty="0">
                          <a:solidFill>
                            <a:schemeClr val="dk1"/>
                          </a:solidFill>
                          <a:effectLst/>
                          <a:latin typeface="+mn-lt"/>
                          <a:ea typeface="+mn-ea"/>
                          <a:cs typeface="+mn-cs"/>
                          <a:hlinkClick r:id="rId3"/>
                        </a:rPr>
                        <a:t>https://cwe.mitre.org/data/definitions/540.html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600" kern="1200" dirty="0">
                          <a:solidFill>
                            <a:schemeClr val="dk1"/>
                          </a:solidFill>
                          <a:effectLst/>
                          <a:latin typeface="+mn-lt"/>
                          <a:ea typeface="+mn-ea"/>
                          <a:cs typeface="+mn-cs"/>
                        </a:rPr>
                        <a:t>CWE-521</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a:t>
                      </a:r>
                      <a:r>
                        <a:rPr lang="en-US" sz="1800" kern="1200" dirty="0" err="1">
                          <a:solidFill>
                            <a:schemeClr val="dk1"/>
                          </a:solidFill>
                          <a:effectLst/>
                          <a:latin typeface="+mn-lt"/>
                          <a:ea typeface="+mn-ea"/>
                          <a:cs typeface="+mn-cs"/>
                        </a:rPr>
                        <a:t>wordpress</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db</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Sensitive information disclosure</a:t>
                      </a:r>
                    </a:p>
                  </a:txBody>
                  <a:tcPr/>
                </a:tc>
                <a:tc>
                  <a:txBody>
                    <a:bodyPr/>
                    <a:lstStyle/>
                    <a:p>
                      <a:r>
                        <a:rPr lang="en-AU" sz="1600" kern="1200" dirty="0">
                          <a:solidFill>
                            <a:schemeClr val="dk1"/>
                          </a:solidFill>
                          <a:effectLst/>
                          <a:latin typeface="+mn-lt"/>
                          <a:ea typeface="+mn-ea"/>
                          <a:cs typeface="+mn-cs"/>
                        </a:rPr>
                        <a:t>CWE-260</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600" kern="1200" dirty="0">
                          <a:solidFill>
                            <a:schemeClr val="dk1"/>
                          </a:solidFill>
                          <a:effectLst/>
                          <a:latin typeface="+mn-lt"/>
                          <a:ea typeface="+mn-ea"/>
                          <a:cs typeface="+mn-cs"/>
                        </a:rPr>
                        <a:t>CWE-250</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600" kern="1200" dirty="0">
                          <a:solidFill>
                            <a:schemeClr val="dk1"/>
                          </a:solidFill>
                          <a:effectLst/>
                          <a:latin typeface="+mn-lt"/>
                          <a:ea typeface="+mn-ea"/>
                          <a:cs typeface="+mn-cs"/>
                        </a:rPr>
                        <a:t>CWE-434</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759181303"/>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kern="1200" dirty="0">
                          <a:solidFill>
                            <a:schemeClr val="dk1"/>
                          </a:solidFill>
                          <a:effectLst/>
                          <a:latin typeface="+mn-lt"/>
                          <a:ea typeface="+mn-ea"/>
                          <a:cs typeface="+mn-cs"/>
                        </a:rPr>
                        <a:t>CWE-548</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kern="1200" dirty="0">
                          <a:solidFill>
                            <a:schemeClr val="dk1"/>
                          </a:solidFill>
                          <a:effectLst/>
                          <a:latin typeface="+mn-lt"/>
                          <a:ea typeface="+mn-ea"/>
                          <a:cs typeface="+mn-cs"/>
                        </a:rPr>
                        <a:t>CWE-78</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kern="1200" dirty="0">
                          <a:solidFill>
                            <a:schemeClr val="dk1"/>
                          </a:solidFill>
                          <a:effectLst/>
                          <a:latin typeface="+mn-lt"/>
                          <a:ea typeface="+mn-ea"/>
                          <a:cs typeface="+mn-cs"/>
                        </a:rPr>
                        <a:t>CWE-22</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83891"/>
            <a:ext cx="4985886" cy="6116715"/>
          </a:xfrm>
        </p:spPr>
        <p:txBody>
          <a:bodyPr>
            <a:normAutofit fontScale="90000"/>
          </a:bodyPr>
          <a:lstStyle/>
          <a:p>
            <a:r>
              <a:rPr lang="en-US" dirty="0"/>
              <a:t>Exploitation Target 1</a:t>
            </a:r>
            <a:br>
              <a:rPr lang="en-US" dirty="0"/>
            </a:br>
            <a:br>
              <a:rPr lang="en-US" dirty="0"/>
            </a:br>
            <a:r>
              <a:rPr lang="en-US" sz="2000" dirty="0">
                <a:solidFill>
                  <a:schemeClr val="tx1"/>
                </a:solidFill>
                <a:effectLst/>
                <a:latin typeface="Roboto Medium"/>
              </a:rPr>
              <a:t>Comments left in code</a:t>
            </a:r>
            <a:br>
              <a:rPr lang="en-US" sz="2000" dirty="0">
                <a:solidFill>
                  <a:schemeClr val="tx1"/>
                </a:solidFill>
                <a:effectLst/>
                <a:latin typeface="Roboto Medium"/>
              </a:rPr>
            </a:br>
            <a:r>
              <a:rPr lang="en-US" sz="2000" dirty="0">
                <a:solidFill>
                  <a:schemeClr val="tx1"/>
                </a:solidFill>
                <a:effectLst/>
                <a:latin typeface="Roboto Medium"/>
              </a:rPr>
              <a:t> </a:t>
            </a:r>
            <a:br>
              <a:rPr lang="en-US" sz="2000" dirty="0">
                <a:solidFill>
                  <a:schemeClr val="tx1"/>
                </a:solidFill>
                <a:effectLst/>
                <a:latin typeface="Roboto Medium"/>
              </a:rPr>
            </a:br>
            <a:r>
              <a:rPr lang="en-US" sz="2000" dirty="0">
                <a:solidFill>
                  <a:schemeClr val="tx1"/>
                </a:solidFill>
                <a:effectLst/>
                <a:latin typeface="Roboto Medium"/>
              </a:rPr>
              <a:t>Weak password </a:t>
            </a:r>
            <a:br>
              <a:rPr lang="en-US" sz="2000" dirty="0">
                <a:solidFill>
                  <a:schemeClr val="tx1"/>
                </a:solidFill>
                <a:effectLst/>
                <a:latin typeface="Roboto Medium"/>
              </a:rPr>
            </a:br>
            <a:r>
              <a:rPr lang="en-US" sz="2000" dirty="0">
                <a:solidFill>
                  <a:schemeClr val="tx1"/>
                </a:solidFill>
                <a:effectLst/>
                <a:latin typeface="Roboto Medium"/>
              </a:rPr>
              <a:t>requirements led to</a:t>
            </a:r>
            <a:br>
              <a:rPr lang="en-US" sz="2000" dirty="0">
                <a:solidFill>
                  <a:schemeClr val="tx1"/>
                </a:solidFill>
                <a:effectLst/>
                <a:latin typeface="Roboto Medium"/>
              </a:rPr>
            </a:br>
            <a:r>
              <a:rPr lang="en-US" sz="2000" dirty="0">
                <a:solidFill>
                  <a:schemeClr val="tx1"/>
                </a:solidFill>
                <a:effectLst/>
                <a:latin typeface="Roboto Medium"/>
              </a:rPr>
              <a:t>initial authenticated</a:t>
            </a:r>
            <a:br>
              <a:rPr lang="en-US" sz="2000" dirty="0">
                <a:solidFill>
                  <a:schemeClr val="tx1"/>
                </a:solidFill>
                <a:effectLst/>
                <a:latin typeface="Roboto Medium"/>
              </a:rPr>
            </a:br>
            <a:r>
              <a:rPr lang="en-US" sz="2000" dirty="0">
                <a:solidFill>
                  <a:schemeClr val="tx1"/>
                </a:solidFill>
                <a:effectLst/>
                <a:latin typeface="Roboto Medium"/>
              </a:rPr>
              <a:t>foothold</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User Enumeration for</a:t>
            </a:r>
            <a:br>
              <a:rPr lang="en-US" sz="2000" dirty="0">
                <a:solidFill>
                  <a:schemeClr val="tx1"/>
                </a:solidFill>
                <a:effectLst/>
                <a:latin typeface="Roboto Medium"/>
              </a:rPr>
            </a:br>
            <a:r>
              <a:rPr lang="en-US" sz="2000" dirty="0">
                <a:solidFill>
                  <a:schemeClr val="tx1"/>
                </a:solidFill>
                <a:effectLst/>
                <a:latin typeface="Roboto Medium"/>
              </a:rPr>
              <a:t>password cracking</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Contact Form flaw leveraged</a:t>
            </a:r>
            <a:br>
              <a:rPr lang="en-US" sz="2000" dirty="0">
                <a:solidFill>
                  <a:schemeClr val="tx1"/>
                </a:solidFill>
                <a:effectLst/>
                <a:latin typeface="Roboto Medium"/>
              </a:rPr>
            </a:br>
            <a:r>
              <a:rPr lang="en-US" sz="2000" dirty="0">
                <a:solidFill>
                  <a:schemeClr val="tx1"/>
                </a:solidFill>
                <a:effectLst/>
                <a:latin typeface="Roboto Medium"/>
              </a:rPr>
              <a:t>to load backdoor</a:t>
            </a:r>
            <a:br>
              <a:rPr lang="en-US" sz="2000" dirty="0">
                <a:solidFill>
                  <a:schemeClr val="tx1"/>
                </a:solidFill>
                <a:effectLst/>
                <a:latin typeface="Roboto Medium"/>
              </a:rPr>
            </a:br>
            <a:br>
              <a:rPr lang="en-US" sz="2000" dirty="0">
                <a:solidFill>
                  <a:schemeClr val="tx1"/>
                </a:solidFill>
                <a:latin typeface="Roboto Medium"/>
              </a:rPr>
            </a:br>
            <a:r>
              <a:rPr lang="en-US" sz="2000" dirty="0">
                <a:solidFill>
                  <a:schemeClr val="tx1"/>
                </a:solidFill>
                <a:effectLst/>
                <a:latin typeface="Roboto Medium"/>
              </a:rPr>
              <a:t>Hash of User Passwords</a:t>
            </a:r>
            <a:br>
              <a:rPr lang="en-US" sz="2000" dirty="0">
                <a:solidFill>
                  <a:schemeClr val="tx1"/>
                </a:solidFill>
                <a:effectLst/>
                <a:latin typeface="Roboto Medium"/>
              </a:rPr>
            </a:br>
            <a:r>
              <a:rPr lang="en-US" sz="2000" dirty="0">
                <a:solidFill>
                  <a:schemeClr val="tx1"/>
                </a:solidFill>
                <a:effectLst/>
                <a:latin typeface="Roboto Medium"/>
              </a:rPr>
              <a:t>led to cracking </a:t>
            </a:r>
            <a:r>
              <a:rPr lang="en-US" sz="2000" dirty="0">
                <a:solidFill>
                  <a:schemeClr val="tx1"/>
                </a:solidFill>
                <a:latin typeface="Roboto Medium"/>
              </a:rPr>
              <a:t>of</a:t>
            </a:r>
            <a:r>
              <a:rPr lang="en-US" sz="2000" dirty="0">
                <a:solidFill>
                  <a:schemeClr val="tx1"/>
                </a:solidFill>
                <a:effectLst/>
                <a:latin typeface="Roboto Medium"/>
              </a:rPr>
              <a:t> logins</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2669434" y="3761672"/>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40109" y="2302383"/>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238327" y="474582"/>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8" y="75500"/>
            <a:ext cx="4020699" cy="5228019"/>
          </a:xfrm>
        </p:spPr>
        <p:txBody>
          <a:bodyPr>
            <a:normAutofit fontScale="90000"/>
          </a:bodyPr>
          <a:lstStyle/>
          <a:p>
            <a:r>
              <a:rPr lang="en-US" dirty="0"/>
              <a:t>Exploitation Target 2</a:t>
            </a:r>
            <a:br>
              <a:rPr lang="en-US" dirty="0"/>
            </a:br>
            <a:br>
              <a:rPr lang="en-US" dirty="0"/>
            </a:br>
            <a:br>
              <a:rPr lang="en-US" dirty="0"/>
            </a:br>
            <a:r>
              <a:rPr lang="en-US" sz="2200" dirty="0">
                <a:effectLst/>
                <a:latin typeface="Calibri" panose="020F0502020204030204" pitchFamily="34" charset="0"/>
              </a:rPr>
              <a:t>Information leakage through</a:t>
            </a:r>
            <a:br>
              <a:rPr lang="en-US" sz="2200" dirty="0">
                <a:effectLst/>
                <a:latin typeface="Calibri" panose="020F0502020204030204" pitchFamily="34" charset="0"/>
              </a:rPr>
            </a:br>
            <a:r>
              <a:rPr lang="en-US" sz="2200" dirty="0">
                <a:effectLst/>
                <a:latin typeface="Calibri" panose="020F0502020204030204" pitchFamily="34" charset="0"/>
              </a:rPr>
              <a:t> directory listing</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Improper Sanitization of </a:t>
            </a:r>
            <a:br>
              <a:rPr lang="en-US" sz="2200" dirty="0">
                <a:effectLst/>
                <a:latin typeface="Calibri" panose="020F0502020204030204" pitchFamily="34" charset="0"/>
              </a:rPr>
            </a:br>
            <a:r>
              <a:rPr lang="en-US" sz="2200" dirty="0">
                <a:effectLst/>
                <a:latin typeface="Calibri" panose="020F0502020204030204" pitchFamily="34" charset="0"/>
              </a:rPr>
              <a:t> Special Elements used in an</a:t>
            </a:r>
            <a:br>
              <a:rPr lang="en-US" sz="2200" dirty="0">
                <a:effectLst/>
                <a:latin typeface="Calibri" panose="020F0502020204030204" pitchFamily="34" charset="0"/>
              </a:rPr>
            </a:br>
            <a:r>
              <a:rPr lang="en-US" sz="2200" dirty="0">
                <a:effectLst/>
                <a:latin typeface="Calibri" panose="020F0502020204030204" pitchFamily="34" charset="0"/>
              </a:rPr>
              <a:t> OS Command</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Path traversal</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Local file inclusion achieved</a:t>
            </a:r>
            <a:br>
              <a:rPr lang="en-US" sz="2200" dirty="0">
                <a:effectLst/>
                <a:latin typeface="Calibri" panose="020F0502020204030204" pitchFamily="34" charset="0"/>
              </a:rPr>
            </a:br>
            <a:r>
              <a:rPr lang="en-US" sz="2200" dirty="0">
                <a:effectLst/>
                <a:latin typeface="Calibri" panose="020F0502020204030204" pitchFamily="34" charset="0"/>
              </a:rPr>
              <a:t>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00667"/>
            <a:ext cx="7315201" cy="6639767"/>
          </a:xfrm>
        </p:spPr>
        <p:txBody>
          <a:bodyPr>
            <a:normAutofit fontScale="90000"/>
          </a:bodyPr>
          <a:lstStyle/>
          <a:p>
            <a:r>
              <a:rPr lang="en-US" dirty="0"/>
              <a:t>Avoiding Detection and Maintaining Access</a:t>
            </a:r>
            <a:br>
              <a:rPr lang="en-US" dirty="0"/>
            </a:br>
            <a:br>
              <a:rPr lang="en-US" dirty="0"/>
            </a:br>
            <a:br>
              <a:rPr lang="en-US" dirty="0"/>
            </a:br>
            <a:r>
              <a:rPr lang="en-US" sz="2800" dirty="0"/>
              <a:t>Stealth Exploitation</a:t>
            </a:r>
            <a:br>
              <a:rPr lang="en-US" sz="2800" dirty="0"/>
            </a:br>
            <a:br>
              <a:rPr lang="en-US" sz="2800" dirty="0"/>
            </a:br>
            <a:br>
              <a:rPr lang="en-US" sz="2800" dirty="0"/>
            </a:br>
            <a:r>
              <a:rPr lang="en-US" sz="2800" dirty="0"/>
              <a:t>Persistent  backdoor</a:t>
            </a:r>
            <a:br>
              <a:rPr lang="en-US" sz="2800" dirty="0"/>
            </a:br>
            <a:br>
              <a:rPr lang="en-US" sz="2800" dirty="0"/>
            </a:br>
            <a:br>
              <a:rPr lang="en-US" sz="2800" dirty="0"/>
            </a:br>
            <a:r>
              <a:rPr lang="en-US" sz="2800" dirty="0"/>
              <a:t>Remote command</a:t>
            </a:r>
            <a:br>
              <a:rPr lang="en-US" sz="2800" dirty="0"/>
            </a:br>
            <a:r>
              <a:rPr lang="en-US" sz="28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normAutofit/>
          </a:bodyPr>
          <a:lstStyle/>
          <a:p>
            <a:r>
              <a:rPr lang="en-AU" dirty="0">
                <a:solidFill>
                  <a:schemeClr val="tx1"/>
                </a:solidFill>
                <a:latin typeface="Slack-Lato"/>
              </a:rPr>
              <a:t>Operate enumeration tools with stealthier options to avoid detection (slow the execution of attacks)</a:t>
            </a:r>
          </a:p>
          <a:p>
            <a:endParaRPr lang="en-AU" dirty="0">
              <a:solidFill>
                <a:schemeClr val="tx1"/>
              </a:solidFill>
              <a:latin typeface="Slack-Lato"/>
            </a:endParaRPr>
          </a:p>
          <a:p>
            <a:r>
              <a:rPr lang="en-AU" dirty="0">
                <a:solidFill>
                  <a:schemeClr val="tx1"/>
                </a:solidFill>
                <a:latin typeface="Slack-Lato"/>
              </a:rPr>
              <a:t>Restrict brute force methods to local execution (extract then crack)</a:t>
            </a:r>
          </a:p>
          <a:p>
            <a:endParaRPr lang="en-AU" dirty="0">
              <a:solidFill>
                <a:schemeClr val="tx1"/>
              </a:solidFill>
              <a:effectLst/>
              <a:latin typeface="Slack-Lato"/>
            </a:endParaRPr>
          </a:p>
          <a:p>
            <a:r>
              <a:rPr lang="en-AU" dirty="0">
                <a:solidFill>
                  <a:schemeClr val="tx1"/>
                </a:solidFill>
                <a:latin typeface="Slack-Lato"/>
              </a:rPr>
              <a:t>U</a:t>
            </a:r>
            <a:r>
              <a:rPr lang="en-AU" dirty="0">
                <a:solidFill>
                  <a:schemeClr val="tx1"/>
                </a:solidFill>
                <a:effectLst/>
                <a:latin typeface="Slack-Lato"/>
              </a:rPr>
              <a:t>sing a custom exploit, a backdoor was uploaded to the target</a:t>
            </a:r>
          </a:p>
          <a:p>
            <a:pPr marL="0" indent="0">
              <a:buNone/>
            </a:pPr>
            <a:endParaRPr lang="en-AU" dirty="0">
              <a:solidFill>
                <a:schemeClr val="tx1"/>
              </a:solidFill>
              <a:effectLst/>
              <a:latin typeface="Slack-Lato"/>
            </a:endParaRPr>
          </a:p>
          <a:p>
            <a:r>
              <a:rPr lang="en-AU" dirty="0">
                <a:solidFill>
                  <a:schemeClr val="tx1"/>
                </a:solidFill>
                <a:latin typeface="Slack-Lato"/>
              </a:rPr>
              <a:t>The backdoor will persist after system reboot</a:t>
            </a:r>
          </a:p>
          <a:p>
            <a:endParaRPr lang="en-AU" dirty="0">
              <a:solidFill>
                <a:schemeClr val="tx1"/>
              </a:solidFill>
              <a:latin typeface="Slack-Lato"/>
            </a:endParaRPr>
          </a:p>
          <a:p>
            <a:r>
              <a:rPr lang="en-AU" dirty="0">
                <a:solidFill>
                  <a:schemeClr val="tx1"/>
                </a:solidFill>
                <a:latin typeface="Slack-Lato"/>
              </a:rPr>
              <a:t>R</a:t>
            </a:r>
            <a:r>
              <a:rPr lang="en-AU"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0"/>
            <a:ext cx="10138316" cy="5621154"/>
          </a:xfrm>
        </p:spPr>
        <p:txBody>
          <a:bodyPr>
            <a:normAutofit fontScale="90000"/>
          </a:bodyPr>
          <a:lstStyle/>
          <a:p>
            <a:r>
              <a:rPr lang="en-US" dirty="0"/>
              <a:t>Monitoring Activity and Alerting</a:t>
            </a:r>
            <a:br>
              <a:rPr lang="en-US" dirty="0"/>
            </a:br>
            <a:br>
              <a:rPr lang="en-US" dirty="0"/>
            </a:br>
            <a:r>
              <a:rPr lang="en-US" dirty="0">
                <a:solidFill>
                  <a:schemeClr val="tx1"/>
                </a:solidFill>
              </a:rPr>
              <a:t>Network Defender</a:t>
            </a:r>
            <a:br>
              <a:rPr lang="en-US" sz="2200" dirty="0"/>
            </a:br>
            <a:br>
              <a:rPr lang="en-US" sz="2200" dirty="0"/>
            </a:br>
            <a:r>
              <a:rPr lang="en-US" sz="2200" dirty="0"/>
              <a:t>Maintain effective monitoring</a:t>
            </a:r>
            <a:br>
              <a:rPr lang="en-US" sz="2200" dirty="0"/>
            </a:br>
            <a:r>
              <a:rPr lang="en-US" sz="2200" dirty="0"/>
              <a:t> of  assets.</a:t>
            </a:r>
            <a:br>
              <a:rPr lang="en-US" sz="2200" dirty="0"/>
            </a:br>
            <a:br>
              <a:rPr lang="en-US" sz="2200" dirty="0"/>
            </a:br>
            <a:r>
              <a:rPr lang="en-US" sz="2200" dirty="0"/>
              <a:t>Understand variations in normal</a:t>
            </a:r>
            <a:br>
              <a:rPr lang="en-US" sz="2200" dirty="0"/>
            </a:br>
            <a:br>
              <a:rPr lang="en-US" sz="2200" dirty="0"/>
            </a:br>
            <a:r>
              <a:rPr lang="en-US" sz="2200" dirty="0"/>
              <a:t>activity patterns.</a:t>
            </a:r>
            <a:br>
              <a:rPr lang="en-US" sz="2200" dirty="0"/>
            </a:br>
            <a:br>
              <a:rPr lang="en-US" sz="2200" dirty="0"/>
            </a:br>
            <a:r>
              <a:rPr lang="en-US" sz="2200" dirty="0"/>
              <a:t>Tailor alerting  thresholds, </a:t>
            </a:r>
            <a:br>
              <a:rPr lang="en-US" sz="2200" dirty="0"/>
            </a:br>
            <a:r>
              <a:rPr lang="en-US" sz="2200" dirty="0" err="1"/>
              <a:t>minimise</a:t>
            </a:r>
            <a:r>
              <a:rPr lang="en-US" sz="2200" dirty="0"/>
              <a:t> false positives.</a:t>
            </a:r>
            <a:br>
              <a:rPr lang="en-US" sz="2200" dirty="0"/>
            </a:br>
            <a:br>
              <a:rPr lang="en-US" sz="2200" dirty="0"/>
            </a:br>
            <a:r>
              <a:rPr lang="en-US" sz="2200" dirty="0"/>
              <a:t>Trigger planned mitigation</a:t>
            </a:r>
            <a:br>
              <a:rPr lang="en-US" sz="2200" dirty="0"/>
            </a:br>
            <a:r>
              <a:rPr lang="en-US" sz="2200" dirty="0"/>
              <a:t>actions, automated and manual.</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491265" y="664331"/>
            <a:ext cx="5898391" cy="2240474"/>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474070" y="3005682"/>
            <a:ext cx="5588580" cy="3187987"/>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462</TotalTime>
  <Words>1696</Words>
  <Application>Microsoft Office PowerPoint</Application>
  <PresentationFormat>Widescreen</PresentationFormat>
  <Paragraphs>176</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Corbel</vt:lpstr>
      <vt:lpstr>Roboto</vt:lpstr>
      <vt:lpstr>Roboto Black</vt:lpstr>
      <vt:lpstr>Roboto Medium</vt:lpstr>
      <vt:lpstr>Slack-Lato</vt:lpstr>
      <vt:lpstr>Wingdings 2</vt:lpstr>
      <vt:lpstr>Frame</vt:lpstr>
      <vt:lpstr>FINAL PROJECT    Vulnerabilities: Attack, Defend and Remediate </vt:lpstr>
      <vt:lpstr>OVERVIEW  RED  TEAM  BLUE  TEAM  ANALYST</vt:lpstr>
      <vt:lpstr>NETWORK  SCHEMATIC </vt:lpstr>
      <vt:lpstr>Critical Vulnerabilities Target 1</vt:lpstr>
      <vt:lpstr>Critical Vulnerabilities Target 2</vt:lpstr>
      <vt:lpstr>Exploitation Target 1  Comments left in code   Weak password  requirements led to initial authenticated foothold  User Enumeration for password cracking  Contact Form flaw leveraged to load backdoor  Hash of User Passwords led to cracking of logins  Backend DB root access    </vt:lpstr>
      <vt:lpstr>Exploitation Target 2   Information leakage through  directory listing  Improper Sanitization of   Special Elements used in an  OS Command  Path traversal  Local file inclusion achieved  via backdoor     </vt:lpstr>
      <vt:lpstr>Avoiding Detection and Maintaining Access   Stealth Exploitation   Persistent  backdoor   Remote command  execution       </vt:lpstr>
      <vt:lpstr>Monitoring Activity and Alerting  Network Defender  Maintain effective monitoring  of  assets.  Understand variations in normal  activity patterns.  Tailor alerting  thresholds,  minimise false positives.  Trigger planned mitigation actions, automated and manual.  </vt:lpstr>
      <vt:lpstr>Hardening Systems and Patching All Components   Sound processes and   efficient procedures    should be in place.   Compliance is a MUST.  </vt:lpstr>
      <vt:lpstr>Traffic Profile and Normal User Behavior  NETWORK ANALYST  Watching YouTube via an unauthorised internal site   Rotterdam-PC &gt;  mysocialchaos.com  (6MB/sec peak)  Reading the news ...  TIME Magazine  cloud.newsletters.time.com  Photo Essays ; Libya's Roman Ruins      </vt:lpstr>
      <vt:lpstr>Malicious / Illegal Activity  Trojan infected file  Remote command injection   Torrent download</vt:lpstr>
      <vt:lpstr>Project Challenges and Experience   Knowledge applied  Precision of execution  and documentation   Items of interest   New skills </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29</cp:revision>
  <dcterms:created xsi:type="dcterms:W3CDTF">2021-01-06T04:16:08Z</dcterms:created>
  <dcterms:modified xsi:type="dcterms:W3CDTF">2021-01-07T03:49:00Z</dcterms:modified>
</cp:coreProperties>
</file>