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321" r:id="rId3"/>
    <p:sldId id="324" r:id="rId4"/>
    <p:sldId id="308" r:id="rId5"/>
    <p:sldId id="310" r:id="rId6"/>
    <p:sldId id="309" r:id="rId7"/>
    <p:sldId id="311" r:id="rId8"/>
    <p:sldId id="312" r:id="rId9"/>
    <p:sldId id="313" r:id="rId10"/>
    <p:sldId id="314" r:id="rId11"/>
    <p:sldId id="317" r:id="rId12"/>
    <p:sldId id="318" r:id="rId13"/>
    <p:sldId id="320"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4" autoAdjust="0"/>
  </p:normalViewPr>
  <p:slideViewPr>
    <p:cSldViewPr snapToGrid="0">
      <p:cViewPr varScale="1">
        <p:scale>
          <a:sx n="74" d="100"/>
          <a:sy n="74" d="100"/>
        </p:scale>
        <p:origin x="994" y="62"/>
      </p:cViewPr>
      <p:guideLst/>
    </p:cSldViewPr>
  </p:slideViewPr>
  <p:notesTextViewPr>
    <p:cViewPr>
      <p:scale>
        <a:sx n="1" d="1"/>
        <a:sy n="1" d="1"/>
      </p:scale>
      <p:origin x="0" y="-10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docChgLst>
    <pc:chgData name="Andrew Forrest" userId="fa6346fad9b88101" providerId="LiveId" clId="{4D3BFEEB-B8A8-485F-B41B-389A60E99085}"/>
    <pc:docChg chg="undo custSel addSld delSld modSld sldOrd">
      <pc:chgData name="Andrew Forrest" userId="fa6346fad9b88101" providerId="LiveId" clId="{4D3BFEEB-B8A8-485F-B41B-389A60E99085}" dt="2021-01-19T20:26:45.006" v="13847" actId="20577"/>
      <pc:docMkLst>
        <pc:docMk/>
      </pc:docMkLst>
      <pc:sldChg chg="modSp mod modNotesTx">
        <pc:chgData name="Andrew Forrest" userId="fa6346fad9b88101" providerId="LiveId" clId="{4D3BFEEB-B8A8-485F-B41B-389A60E99085}" dt="2021-01-17T20:59:48.774" v="13319" actId="20577"/>
        <pc:sldMkLst>
          <pc:docMk/>
          <pc:sldMk cId="2481079122" sldId="256"/>
        </pc:sldMkLst>
        <pc:spChg chg="mod">
          <ac:chgData name="Andrew Forrest" userId="fa6346fad9b88101" providerId="LiveId" clId="{4D3BFEEB-B8A8-485F-B41B-389A60E99085}" dt="2021-01-16T00:13:59.870" v="13223" actId="20577"/>
          <ac:spMkLst>
            <pc:docMk/>
            <pc:sldMk cId="2481079122" sldId="256"/>
            <ac:spMk id="2" creationId="{622DC9A9-464C-4CBD-8AEA-87392C208365}"/>
          </ac:spMkLst>
        </pc:spChg>
        <pc:spChg chg="mod">
          <ac:chgData name="Andrew Forrest" userId="fa6346fad9b88101" providerId="LiveId" clId="{4D3BFEEB-B8A8-485F-B41B-389A60E99085}" dt="2021-01-12T23:52:51.630" v="7399" actId="113"/>
          <ac:spMkLst>
            <pc:docMk/>
            <pc:sldMk cId="2481079122" sldId="256"/>
            <ac:spMk id="3" creationId="{AE3C7FF9-F0C6-4A07-AED5-C5B5500909B0}"/>
          </ac:spMkLst>
        </pc:spChg>
      </pc:sldChg>
      <pc:sldChg chg="modSp del mod">
        <pc:chgData name="Andrew Forrest" userId="fa6346fad9b88101" providerId="LiveId" clId="{4D3BFEEB-B8A8-485F-B41B-389A60E99085}" dt="2021-01-07T05:47:04.764" v="2677" actId="47"/>
        <pc:sldMkLst>
          <pc:docMk/>
          <pc:sldMk cId="955967466" sldId="257"/>
        </pc:sldMkLst>
        <pc:spChg chg="mod">
          <ac:chgData name="Andrew Forrest" userId="fa6346fad9b88101" providerId="LiveId" clId="{4D3BFEEB-B8A8-485F-B41B-389A60E99085}" dt="2021-01-07T05:16:11.022" v="2023" actId="20577"/>
          <ac:spMkLst>
            <pc:docMk/>
            <pc:sldMk cId="955967466" sldId="257"/>
            <ac:spMk id="2" creationId="{7CD1BAD3-7CE6-4C5B-BE72-36219B2AAD12}"/>
          </ac:spMkLst>
        </pc:spChg>
        <pc:spChg chg="mod">
          <ac:chgData name="Andrew Forrest" userId="fa6346fad9b88101" providerId="LiveId" clId="{4D3BFEEB-B8A8-485F-B41B-389A60E99085}" dt="2021-01-07T05:15:01.830" v="2001" actId="27636"/>
          <ac:spMkLst>
            <pc:docMk/>
            <pc:sldMk cId="955967466" sldId="257"/>
            <ac:spMk id="3" creationId="{BD8D47B0-C6FF-425B-9ACD-3734B6384B6F}"/>
          </ac:spMkLst>
        </pc:spChg>
        <pc:spChg chg="mod">
          <ac:chgData name="Andrew Forrest" userId="fa6346fad9b88101" providerId="LiveId" clId="{4D3BFEEB-B8A8-485F-B41B-389A60E99085}" dt="2021-01-07T05:15:20.109" v="2004" actId="20577"/>
          <ac:spMkLst>
            <pc:docMk/>
            <pc:sldMk cId="955967466" sldId="257"/>
            <ac:spMk id="4" creationId="{F47EA967-42F5-46AB-B462-9DF6A105306A}"/>
          </ac:spMkLst>
        </pc:spChg>
      </pc:sldChg>
      <pc:sldChg chg="modSp del mod">
        <pc:chgData name="Andrew Forrest" userId="fa6346fad9b88101" providerId="LiveId" clId="{4D3BFEEB-B8A8-485F-B41B-389A60E99085}" dt="2021-01-07T05:42:44.726" v="2502" actId="47"/>
        <pc:sldMkLst>
          <pc:docMk/>
          <pc:sldMk cId="476485258" sldId="259"/>
        </pc:sldMkLst>
        <pc:graphicFrameChg chg="modGraphic">
          <ac:chgData name="Andrew Forrest" userId="fa6346fad9b88101" providerId="LiveId" clId="{4D3BFEEB-B8A8-485F-B41B-389A60E99085}" dt="2021-01-07T05:42:42.228" v="2501" actId="6549"/>
          <ac:graphicFrameMkLst>
            <pc:docMk/>
            <pc:sldMk cId="476485258" sldId="259"/>
            <ac:graphicFrameMk id="8" creationId="{940E181F-D36C-45BB-96A6-0294B3424955}"/>
          </ac:graphicFrameMkLst>
        </pc:graphicFrameChg>
      </pc:sldChg>
      <pc:sldChg chg="modSp mod ord modNotesTx">
        <pc:chgData name="Andrew Forrest" userId="fa6346fad9b88101" providerId="LiveId" clId="{4D3BFEEB-B8A8-485F-B41B-389A60E99085}" dt="2021-01-19T20:13:12.711" v="13689" actId="20577"/>
        <pc:sldMkLst>
          <pc:docMk/>
          <pc:sldMk cId="1058339889" sldId="308"/>
        </pc:sldMkLst>
        <pc:graphicFrameChg chg="mod modGraphic">
          <ac:chgData name="Andrew Forrest" userId="fa6346fad9b88101" providerId="LiveId" clId="{4D3BFEEB-B8A8-485F-B41B-389A60E99085}" dt="2021-01-19T20:13:12.711" v="13689" actId="20577"/>
          <ac:graphicFrameMkLst>
            <pc:docMk/>
            <pc:sldMk cId="1058339889" sldId="308"/>
            <ac:graphicFrameMk id="6" creationId="{DC1028B8-7E67-422E-922C-0ED734B90AC8}"/>
          </ac:graphicFrameMkLst>
        </pc:graphicFrameChg>
      </pc:sldChg>
      <pc:sldChg chg="modSp mod ord modNotesTx">
        <pc:chgData name="Andrew Forrest" userId="fa6346fad9b88101" providerId="LiveId" clId="{4D3BFEEB-B8A8-485F-B41B-389A60E99085}" dt="2021-01-19T20:13:22.200" v="13697" actId="20577"/>
        <pc:sldMkLst>
          <pc:docMk/>
          <pc:sldMk cId="3569181265" sldId="309"/>
        </pc:sldMkLst>
        <pc:graphicFrameChg chg="modGraphic">
          <ac:chgData name="Andrew Forrest" userId="fa6346fad9b88101" providerId="LiveId" clId="{4D3BFEEB-B8A8-485F-B41B-389A60E99085}" dt="2021-01-19T20:13:22.200" v="13697" actId="20577"/>
          <ac:graphicFrameMkLst>
            <pc:docMk/>
            <pc:sldMk cId="3569181265" sldId="309"/>
            <ac:graphicFrameMk id="6" creationId="{DC1028B8-7E67-422E-922C-0ED734B90AC8}"/>
          </ac:graphicFrameMkLst>
        </pc:graphicFrameChg>
      </pc:sldChg>
      <pc:sldChg chg="modSp mod modNotesTx">
        <pc:chgData name="Andrew Forrest" userId="fa6346fad9b88101" providerId="LiveId" clId="{4D3BFEEB-B8A8-485F-B41B-389A60E99085}" dt="2021-01-16T00:00:40.881" v="12956" actId="20577"/>
        <pc:sldMkLst>
          <pc:docMk/>
          <pc:sldMk cId="63067111" sldId="310"/>
        </pc:sldMkLst>
        <pc:spChg chg="mod">
          <ac:chgData name="Andrew Forrest" userId="fa6346fad9b88101" providerId="LiveId" clId="{4D3BFEEB-B8A8-485F-B41B-389A60E99085}" dt="2021-01-16T00:00:40.881" v="12956" actId="20577"/>
          <ac:spMkLst>
            <pc:docMk/>
            <pc:sldMk cId="63067111" sldId="310"/>
            <ac:spMk id="2" creationId="{B0C5B3B2-BBBD-44A7-8D3D-80682CF87E6B}"/>
          </ac:spMkLst>
        </pc:spChg>
        <pc:picChg chg="mod">
          <ac:chgData name="Andrew Forrest" userId="fa6346fad9b88101" providerId="LiveId" clId="{4D3BFEEB-B8A8-485F-B41B-389A60E99085}" dt="2021-01-07T06:36:51.102" v="4844" actId="1076"/>
          <ac:picMkLst>
            <pc:docMk/>
            <pc:sldMk cId="63067111" sldId="310"/>
            <ac:picMk id="7" creationId="{83FC51F5-7E3F-419A-9F95-AF12FEC6DC18}"/>
          </ac:picMkLst>
        </pc:picChg>
        <pc:picChg chg="mod">
          <ac:chgData name="Andrew Forrest" userId="fa6346fad9b88101" providerId="LiveId" clId="{4D3BFEEB-B8A8-485F-B41B-389A60E99085}" dt="2021-01-07T06:15:44.224" v="4163" actId="1076"/>
          <ac:picMkLst>
            <pc:docMk/>
            <pc:sldMk cId="63067111" sldId="310"/>
            <ac:picMk id="8" creationId="{D32B349E-C9B1-4062-A1E1-185A472285A8}"/>
          </ac:picMkLst>
        </pc:picChg>
        <pc:picChg chg="mod">
          <ac:chgData name="Andrew Forrest" userId="fa6346fad9b88101" providerId="LiveId" clId="{4D3BFEEB-B8A8-485F-B41B-389A60E99085}" dt="2021-01-07T06:15:49.431" v="4164" actId="1076"/>
          <ac:picMkLst>
            <pc:docMk/>
            <pc:sldMk cId="63067111" sldId="310"/>
            <ac:picMk id="11" creationId="{1A2B1DD2-9B78-4DD2-A06B-372913D4BDA4}"/>
          </ac:picMkLst>
        </pc:picChg>
      </pc:sldChg>
      <pc:sldChg chg="modSp mod modNotesTx">
        <pc:chgData name="Andrew Forrest" userId="fa6346fad9b88101" providerId="LiveId" clId="{4D3BFEEB-B8A8-485F-B41B-389A60E99085}" dt="2021-01-16T00:01:22.649" v="12968" actId="20577"/>
        <pc:sldMkLst>
          <pc:docMk/>
          <pc:sldMk cId="1580089886" sldId="311"/>
        </pc:sldMkLst>
        <pc:spChg chg="mod">
          <ac:chgData name="Andrew Forrest" userId="fa6346fad9b88101" providerId="LiveId" clId="{4D3BFEEB-B8A8-485F-B41B-389A60E99085}" dt="2021-01-16T00:00:50.119" v="12965" actId="20577"/>
          <ac:spMkLst>
            <pc:docMk/>
            <pc:sldMk cId="1580089886" sldId="311"/>
            <ac:spMk id="2" creationId="{B0C5B3B2-BBBD-44A7-8D3D-80682CF87E6B}"/>
          </ac:spMkLst>
        </pc:spChg>
      </pc:sldChg>
      <pc:sldChg chg="modSp mod modNotesTx">
        <pc:chgData name="Andrew Forrest" userId="fa6346fad9b88101" providerId="LiveId" clId="{4D3BFEEB-B8A8-485F-B41B-389A60E99085}" dt="2021-01-19T20:17:17.557" v="13722" actId="20577"/>
        <pc:sldMkLst>
          <pc:docMk/>
          <pc:sldMk cId="1712458297" sldId="312"/>
        </pc:sldMkLst>
        <pc:spChg chg="mod">
          <ac:chgData name="Andrew Forrest" userId="fa6346fad9b88101" providerId="LiveId" clId="{4D3BFEEB-B8A8-485F-B41B-389A60E99085}" dt="2021-01-13T00:38:41.698" v="9224" actId="14100"/>
          <ac:spMkLst>
            <pc:docMk/>
            <pc:sldMk cId="1712458297" sldId="312"/>
            <ac:spMk id="2" creationId="{B0C5B3B2-BBBD-44A7-8D3D-80682CF87E6B}"/>
          </ac:spMkLst>
        </pc:spChg>
        <pc:spChg chg="mod">
          <ac:chgData name="Andrew Forrest" userId="fa6346fad9b88101" providerId="LiveId" clId="{4D3BFEEB-B8A8-485F-B41B-389A60E99085}" dt="2021-01-19T20:17:17.557" v="13722" actId="20577"/>
          <ac:spMkLst>
            <pc:docMk/>
            <pc:sldMk cId="1712458297" sldId="312"/>
            <ac:spMk id="3" creationId="{D6DDD3C4-6F76-40B5-AFF1-F0557BC03777}"/>
          </ac:spMkLst>
        </pc:spChg>
      </pc:sldChg>
      <pc:sldChg chg="modSp mod modNotesTx">
        <pc:chgData name="Andrew Forrest" userId="fa6346fad9b88101" providerId="LiveId" clId="{4D3BFEEB-B8A8-485F-B41B-389A60E99085}" dt="2021-01-16T00:02:50.250" v="13013" actId="6549"/>
        <pc:sldMkLst>
          <pc:docMk/>
          <pc:sldMk cId="2162107554" sldId="313"/>
        </pc:sldMkLst>
        <pc:spChg chg="mod">
          <ac:chgData name="Andrew Forrest" userId="fa6346fad9b88101" providerId="LiveId" clId="{4D3BFEEB-B8A8-485F-B41B-389A60E99085}" dt="2021-01-07T06:41:36.200" v="4896" actId="113"/>
          <ac:spMkLst>
            <pc:docMk/>
            <pc:sldMk cId="2162107554" sldId="313"/>
            <ac:spMk id="2" creationId="{B0C5B3B2-BBBD-44A7-8D3D-80682CF87E6B}"/>
          </ac:spMkLst>
        </pc:spChg>
        <pc:picChg chg="mod">
          <ac:chgData name="Andrew Forrest" userId="fa6346fad9b88101" providerId="LiveId" clId="{4D3BFEEB-B8A8-485F-B41B-389A60E99085}" dt="2021-01-07T06:40:42.127" v="4878" actId="1076"/>
          <ac:picMkLst>
            <pc:docMk/>
            <pc:sldMk cId="2162107554" sldId="313"/>
            <ac:picMk id="4" creationId="{5BF79180-432E-411A-84EE-2BF66FCA1769}"/>
          </ac:picMkLst>
        </pc:picChg>
        <pc:picChg chg="mod">
          <ac:chgData name="Andrew Forrest" userId="fa6346fad9b88101" providerId="LiveId" clId="{4D3BFEEB-B8A8-485F-B41B-389A60E99085}" dt="2021-01-07T06:40:45.584" v="4879" actId="1076"/>
          <ac:picMkLst>
            <pc:docMk/>
            <pc:sldMk cId="2162107554" sldId="313"/>
            <ac:picMk id="6" creationId="{E7679167-4854-448D-B4E9-C4F85EB31C03}"/>
          </ac:picMkLst>
        </pc:picChg>
      </pc:sldChg>
      <pc:sldChg chg="modSp mod modNotesTx">
        <pc:chgData name="Andrew Forrest" userId="fa6346fad9b88101" providerId="LiveId" clId="{4D3BFEEB-B8A8-485F-B41B-389A60E99085}" dt="2021-01-16T00:08:13.669" v="13124" actId="20577"/>
        <pc:sldMkLst>
          <pc:docMk/>
          <pc:sldMk cId="1423418208" sldId="314"/>
        </pc:sldMkLst>
        <pc:spChg chg="mod">
          <ac:chgData name="Andrew Forrest" userId="fa6346fad9b88101" providerId="LiveId" clId="{4D3BFEEB-B8A8-485F-B41B-389A60E99085}" dt="2021-01-16T00:08:13.669" v="13124" actId="20577"/>
          <ac:spMkLst>
            <pc:docMk/>
            <pc:sldMk cId="1423418208" sldId="314"/>
            <ac:spMk id="2" creationId="{B0C5B3B2-BBBD-44A7-8D3D-80682CF87E6B}"/>
          </ac:spMkLst>
        </pc:spChg>
        <pc:spChg chg="mod">
          <ac:chgData name="Andrew Forrest" userId="fa6346fad9b88101" providerId="LiveId" clId="{4D3BFEEB-B8A8-485F-B41B-389A60E99085}" dt="2021-01-13T00:58:20.375" v="9754"/>
          <ac:spMkLst>
            <pc:docMk/>
            <pc:sldMk cId="1423418208" sldId="314"/>
            <ac:spMk id="3" creationId="{D6DDD3C4-6F76-40B5-AFF1-F0557BC03777}"/>
          </ac:spMkLst>
        </pc:spChg>
      </pc:sldChg>
      <pc:sldChg chg="modSp mod modNotesTx">
        <pc:chgData name="Andrew Forrest" userId="fa6346fad9b88101" providerId="LiveId" clId="{4D3BFEEB-B8A8-485F-B41B-389A60E99085}" dt="2021-01-19T20:14:42.289" v="13715" actId="20577"/>
        <pc:sldMkLst>
          <pc:docMk/>
          <pc:sldMk cId="4088612770" sldId="317"/>
        </pc:sldMkLst>
        <pc:spChg chg="mod">
          <ac:chgData name="Andrew Forrest" userId="fa6346fad9b88101" providerId="LiveId" clId="{4D3BFEEB-B8A8-485F-B41B-389A60E99085}" dt="2021-01-13T01:04:23.197" v="9926" actId="20577"/>
          <ac:spMkLst>
            <pc:docMk/>
            <pc:sldMk cId="4088612770" sldId="317"/>
            <ac:spMk id="2" creationId="{B0C5B3B2-BBBD-44A7-8D3D-80682CF87E6B}"/>
          </ac:spMkLst>
        </pc:spChg>
      </pc:sldChg>
      <pc:sldChg chg="modSp mod modNotesTx">
        <pc:chgData name="Andrew Forrest" userId="fa6346fad9b88101" providerId="LiveId" clId="{4D3BFEEB-B8A8-485F-B41B-389A60E99085}" dt="2021-01-19T20:15:02.609" v="13717" actId="14100"/>
        <pc:sldMkLst>
          <pc:docMk/>
          <pc:sldMk cId="3186061393" sldId="318"/>
        </pc:sldMkLst>
        <pc:spChg chg="mod">
          <ac:chgData name="Andrew Forrest" userId="fa6346fad9b88101" providerId="LiveId" clId="{4D3BFEEB-B8A8-485F-B41B-389A60E99085}" dt="2021-01-13T06:31:05.798" v="11205" actId="20577"/>
          <ac:spMkLst>
            <pc:docMk/>
            <pc:sldMk cId="3186061393" sldId="318"/>
            <ac:spMk id="2" creationId="{B0C5B3B2-BBBD-44A7-8D3D-80682CF87E6B}"/>
          </ac:spMkLst>
        </pc:spChg>
        <pc:picChg chg="mod">
          <ac:chgData name="Andrew Forrest" userId="fa6346fad9b88101" providerId="LiveId" clId="{4D3BFEEB-B8A8-485F-B41B-389A60E99085}" dt="2021-01-19T20:15:02.609" v="13717" actId="14100"/>
          <ac:picMkLst>
            <pc:docMk/>
            <pc:sldMk cId="3186061393" sldId="318"/>
            <ac:picMk id="7" creationId="{4873263E-9B9F-4E90-B65F-101236EF85B5}"/>
          </ac:picMkLst>
        </pc:picChg>
      </pc:sldChg>
      <pc:sldChg chg="modSp mod modNotesTx">
        <pc:chgData name="Andrew Forrest" userId="fa6346fad9b88101" providerId="LiveId" clId="{4D3BFEEB-B8A8-485F-B41B-389A60E99085}" dt="2021-01-14T03:23:52.621" v="12787" actId="20577"/>
        <pc:sldMkLst>
          <pc:docMk/>
          <pc:sldMk cId="904935145" sldId="319"/>
        </pc:sldMkLst>
        <pc:spChg chg="mod">
          <ac:chgData name="Andrew Forrest" userId="fa6346fad9b88101" providerId="LiveId" clId="{4D3BFEEB-B8A8-485F-B41B-389A60E99085}" dt="2021-01-13T01:26:19.925" v="10508" actId="20577"/>
          <ac:spMkLst>
            <pc:docMk/>
            <pc:sldMk cId="904935145" sldId="319"/>
            <ac:spMk id="2" creationId="{622DC9A9-464C-4CBD-8AEA-87392C208365}"/>
          </ac:spMkLst>
        </pc:spChg>
        <pc:spChg chg="mod">
          <ac:chgData name="Andrew Forrest" userId="fa6346fad9b88101" providerId="LiveId" clId="{4D3BFEEB-B8A8-485F-B41B-389A60E99085}" dt="2021-01-13T01:26:37.918" v="10522" actId="20577"/>
          <ac:spMkLst>
            <pc:docMk/>
            <pc:sldMk cId="904935145" sldId="319"/>
            <ac:spMk id="3" creationId="{AE3C7FF9-F0C6-4A07-AED5-C5B5500909B0}"/>
          </ac:spMkLst>
        </pc:spChg>
      </pc:sldChg>
      <pc:sldChg chg="modSp mod ord modNotesTx">
        <pc:chgData name="Andrew Forrest" userId="fa6346fad9b88101" providerId="LiveId" clId="{4D3BFEEB-B8A8-485F-B41B-389A60E99085}" dt="2021-01-16T00:12:04.549" v="13205" actId="20577"/>
        <pc:sldMkLst>
          <pc:docMk/>
          <pc:sldMk cId="776255852" sldId="320"/>
        </pc:sldMkLst>
        <pc:spChg chg="mod">
          <ac:chgData name="Andrew Forrest" userId="fa6346fad9b88101" providerId="LiveId" clId="{4D3BFEEB-B8A8-485F-B41B-389A60E99085}" dt="2021-01-13T06:44:28.991" v="11515" actId="20577"/>
          <ac:spMkLst>
            <pc:docMk/>
            <pc:sldMk cId="776255852" sldId="320"/>
            <ac:spMk id="2" creationId="{B0C5B3B2-BBBD-44A7-8D3D-80682CF87E6B}"/>
          </ac:spMkLst>
        </pc:spChg>
        <pc:spChg chg="mod">
          <ac:chgData name="Andrew Forrest" userId="fa6346fad9b88101" providerId="LiveId" clId="{4D3BFEEB-B8A8-485F-B41B-389A60E99085}" dt="2021-01-13T06:09:25.194" v="10588" actId="313"/>
          <ac:spMkLst>
            <pc:docMk/>
            <pc:sldMk cId="776255852" sldId="320"/>
            <ac:spMk id="3" creationId="{D6DDD3C4-6F76-40B5-AFF1-F0557BC03777}"/>
          </ac:spMkLst>
        </pc:spChg>
      </pc:sldChg>
      <pc:sldChg chg="modSp add mod modNotesTx">
        <pc:chgData name="Andrew Forrest" userId="fa6346fad9b88101" providerId="LiveId" clId="{4D3BFEEB-B8A8-485F-B41B-389A60E99085}" dt="2021-01-19T20:24:21.694" v="13810" actId="20577"/>
        <pc:sldMkLst>
          <pc:docMk/>
          <pc:sldMk cId="4213771676" sldId="321"/>
        </pc:sldMkLst>
        <pc:spChg chg="mod">
          <ac:chgData name="Andrew Forrest" userId="fa6346fad9b88101" providerId="LiveId" clId="{4D3BFEEB-B8A8-485F-B41B-389A60E99085}" dt="2021-01-19T20:24:21.694" v="13810" actId="20577"/>
          <ac:spMkLst>
            <pc:docMk/>
            <pc:sldMk cId="4213771676" sldId="321"/>
            <ac:spMk id="2" creationId="{7CD1BAD3-7CE6-4C5B-BE72-36219B2AAD12}"/>
          </ac:spMkLst>
        </pc:spChg>
        <pc:spChg chg="mod">
          <ac:chgData name="Andrew Forrest" userId="fa6346fad9b88101" providerId="LiveId" clId="{4D3BFEEB-B8A8-485F-B41B-389A60E99085}" dt="2021-01-19T20:20:44.529" v="13749" actId="14100"/>
          <ac:spMkLst>
            <pc:docMk/>
            <pc:sldMk cId="4213771676" sldId="321"/>
            <ac:spMk id="3" creationId="{BD8D47B0-C6FF-425B-9ACD-3734B6384B6F}"/>
          </ac:spMkLst>
        </pc:spChg>
        <pc:spChg chg="mod">
          <ac:chgData name="Andrew Forrest" userId="fa6346fad9b88101" providerId="LiveId" clId="{4D3BFEEB-B8A8-485F-B41B-389A60E99085}" dt="2021-01-07T08:18:09.733" v="5948" actId="27636"/>
          <ac:spMkLst>
            <pc:docMk/>
            <pc:sldMk cId="4213771676" sldId="321"/>
            <ac:spMk id="4" creationId="{F47EA967-42F5-46AB-B462-9DF6A105306A}"/>
          </ac:spMkLst>
        </pc:spChg>
      </pc:sldChg>
      <pc:sldChg chg="modSp add del mod modNotesTx">
        <pc:chgData name="Andrew Forrest" userId="fa6346fad9b88101" providerId="LiveId" clId="{4D3BFEEB-B8A8-485F-B41B-389A60E99085}" dt="2021-01-07T08:28:02.731" v="6123" actId="47"/>
        <pc:sldMkLst>
          <pc:docMk/>
          <pc:sldMk cId="3353167461" sldId="322"/>
        </pc:sldMkLst>
        <pc:spChg chg="mod">
          <ac:chgData name="Andrew Forrest" userId="fa6346fad9b88101" providerId="LiveId" clId="{4D3BFEEB-B8A8-485F-B41B-389A60E99085}" dt="2021-01-07T07:59:53.463" v="5473" actId="113"/>
          <ac:spMkLst>
            <pc:docMk/>
            <pc:sldMk cId="3353167461" sldId="322"/>
            <ac:spMk id="2" creationId="{7CD1BAD3-7CE6-4C5B-BE72-36219B2AAD12}"/>
          </ac:spMkLst>
        </pc:spChg>
        <pc:spChg chg="mod">
          <ac:chgData name="Andrew Forrest" userId="fa6346fad9b88101" providerId="LiveId" clId="{4D3BFEEB-B8A8-485F-B41B-389A60E99085}" dt="2021-01-07T05:21:39.665" v="2167" actId="27636"/>
          <ac:spMkLst>
            <pc:docMk/>
            <pc:sldMk cId="3353167461" sldId="322"/>
            <ac:spMk id="3" creationId="{BD8D47B0-C6FF-425B-9ACD-3734B6384B6F}"/>
          </ac:spMkLst>
        </pc:spChg>
        <pc:spChg chg="mod">
          <ac:chgData name="Andrew Forrest" userId="fa6346fad9b88101" providerId="LiveId" clId="{4D3BFEEB-B8A8-485F-B41B-389A60E99085}" dt="2021-01-07T05:22:08.126" v="2178" actId="5793"/>
          <ac:spMkLst>
            <pc:docMk/>
            <pc:sldMk cId="3353167461" sldId="322"/>
            <ac:spMk id="4" creationId="{F47EA967-42F5-46AB-B462-9DF6A105306A}"/>
          </ac:spMkLst>
        </pc:spChg>
      </pc:sldChg>
      <pc:sldChg chg="modSp add del mod modNotesTx">
        <pc:chgData name="Andrew Forrest" userId="fa6346fad9b88101" providerId="LiveId" clId="{4D3BFEEB-B8A8-485F-B41B-389A60E99085}" dt="2021-01-07T08:28:06.183" v="6124" actId="47"/>
        <pc:sldMkLst>
          <pc:docMk/>
          <pc:sldMk cId="2954622010" sldId="323"/>
        </pc:sldMkLst>
        <pc:spChg chg="mod">
          <ac:chgData name="Andrew Forrest" userId="fa6346fad9b88101" providerId="LiveId" clId="{4D3BFEEB-B8A8-485F-B41B-389A60E99085}" dt="2021-01-07T05:33:29.974" v="2471" actId="14100"/>
          <ac:spMkLst>
            <pc:docMk/>
            <pc:sldMk cId="2954622010" sldId="323"/>
            <ac:spMk id="2" creationId="{7CD1BAD3-7CE6-4C5B-BE72-36219B2AAD12}"/>
          </ac:spMkLst>
        </pc:spChg>
        <pc:spChg chg="mod">
          <ac:chgData name="Andrew Forrest" userId="fa6346fad9b88101" providerId="LiveId" clId="{4D3BFEEB-B8A8-485F-B41B-389A60E99085}" dt="2021-01-07T05:29:18.190" v="2402" actId="27636"/>
          <ac:spMkLst>
            <pc:docMk/>
            <pc:sldMk cId="2954622010" sldId="323"/>
            <ac:spMk id="3" creationId="{BD8D47B0-C6FF-425B-9ACD-3734B6384B6F}"/>
          </ac:spMkLst>
        </pc:spChg>
        <pc:spChg chg="mod">
          <ac:chgData name="Andrew Forrest" userId="fa6346fad9b88101" providerId="LiveId" clId="{4D3BFEEB-B8A8-485F-B41B-389A60E99085}" dt="2021-01-07T05:29:18.190" v="2403" actId="27636"/>
          <ac:spMkLst>
            <pc:docMk/>
            <pc:sldMk cId="2954622010" sldId="323"/>
            <ac:spMk id="4" creationId="{F47EA967-42F5-46AB-B462-9DF6A105306A}"/>
          </ac:spMkLst>
        </pc:spChg>
      </pc:sldChg>
      <pc:sldChg chg="addSp delSp modSp new mod modClrScheme chgLayout modNotes modNotesTx">
        <pc:chgData name="Andrew Forrest" userId="fa6346fad9b88101" providerId="LiveId" clId="{4D3BFEEB-B8A8-485F-B41B-389A60E99085}" dt="2021-01-19T20:26:45.006" v="13847" actId="20577"/>
        <pc:sldMkLst>
          <pc:docMk/>
          <pc:sldMk cId="219052793" sldId="324"/>
        </pc:sldMkLst>
        <pc:spChg chg="del">
          <ac:chgData name="Andrew Forrest" userId="fa6346fad9b88101" providerId="LiveId" clId="{4D3BFEEB-B8A8-485F-B41B-389A60E99085}" dt="2021-01-07T05:35:33.251" v="2473" actId="700"/>
          <ac:spMkLst>
            <pc:docMk/>
            <pc:sldMk cId="219052793" sldId="324"/>
            <ac:spMk id="2" creationId="{2CC65292-C49A-4661-9F25-C982A6309F3D}"/>
          </ac:spMkLst>
        </pc:spChg>
        <pc:spChg chg="del">
          <ac:chgData name="Andrew Forrest" userId="fa6346fad9b88101" providerId="LiveId" clId="{4D3BFEEB-B8A8-485F-B41B-389A60E99085}" dt="2021-01-07T05:35:33.251" v="2473" actId="700"/>
          <ac:spMkLst>
            <pc:docMk/>
            <pc:sldMk cId="219052793" sldId="324"/>
            <ac:spMk id="3" creationId="{8A8EB813-C94C-4834-99D2-CB752614089A}"/>
          </ac:spMkLst>
        </pc:spChg>
        <pc:spChg chg="del">
          <ac:chgData name="Andrew Forrest" userId="fa6346fad9b88101" providerId="LiveId" clId="{4D3BFEEB-B8A8-485F-B41B-389A60E99085}" dt="2021-01-07T05:35:33.251" v="2473" actId="700"/>
          <ac:spMkLst>
            <pc:docMk/>
            <pc:sldMk cId="219052793" sldId="324"/>
            <ac:spMk id="4" creationId="{7B8607D7-7262-4605-A9CB-7FBCEC3DD708}"/>
          </ac:spMkLst>
        </pc:spChg>
        <pc:spChg chg="add mod">
          <ac:chgData name="Andrew Forrest" userId="fa6346fad9b88101" providerId="LiveId" clId="{4D3BFEEB-B8A8-485F-B41B-389A60E99085}" dt="2021-01-17T21:02:49.002" v="13375" actId="255"/>
          <ac:spMkLst>
            <pc:docMk/>
            <pc:sldMk cId="219052793" sldId="324"/>
            <ac:spMk id="5" creationId="{88635A1E-921C-4F7E-82C0-0F586460ADDC}"/>
          </ac:spMkLst>
        </pc:spChg>
        <pc:picChg chg="add mod">
          <ac:chgData name="Andrew Forrest" userId="fa6346fad9b88101" providerId="LiveId" clId="{4D3BFEEB-B8A8-485F-B41B-389A60E99085}" dt="2021-01-07T05:41:02.270" v="2496" actId="1076"/>
          <ac:picMkLst>
            <pc:docMk/>
            <pc:sldMk cId="219052793" sldId="324"/>
            <ac:picMk id="7" creationId="{F8158D23-D654-4DC4-87BD-FCAF8DBE3B59}"/>
          </ac:picMkLst>
        </pc:picChg>
      </pc:sldChg>
      <pc:sldChg chg="new del">
        <pc:chgData name="Andrew Forrest" userId="fa6346fad9b88101" providerId="LiveId" clId="{4D3BFEEB-B8A8-485F-B41B-389A60E99085}" dt="2021-01-19T02:45:38.551" v="13386" actId="680"/>
        <pc:sldMkLst>
          <pc:docMk/>
          <pc:sldMk cId="140755303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20/01/2021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dirty="0"/>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Andrew Forrest here, a recent graduate from the USYD </a:t>
            </a:r>
            <a:r>
              <a:rPr lang="en-US" dirty="0" err="1"/>
              <a:t>CyberSecurity</a:t>
            </a:r>
            <a:r>
              <a:rPr lang="en-US" dirty="0"/>
              <a:t> Bootcamp.</a:t>
            </a:r>
          </a:p>
          <a:p>
            <a:r>
              <a:rPr lang="en-US" dirty="0"/>
              <a:t>I am presenting a non-technical Overview of my final project.</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a:t>
            </a:fld>
            <a:endParaRPr lang="en-AU" dirty="0"/>
          </a:p>
        </p:txBody>
      </p:sp>
    </p:spTree>
    <p:extLst>
      <p:ext uri="{BB962C8B-B14F-4D97-AF65-F5344CB8AC3E}">
        <p14:creationId xmlns:p14="http://schemas.microsoft.com/office/powerpoint/2010/main" val="2788254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available to an attacker. Locking down thoroughly is a highly effective preventative technical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Uninstall or disable any services that are not specifically required.  The principle of least privilege should be applied Aggressively.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Protect against disclosed vulnerabilities with Regular security patching and an Emergency patching processes for zero day exploits.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Maintaining patching compliance for </a:t>
            </a:r>
            <a:r>
              <a:rPr lang="en-US" sz="1200" u="sng" dirty="0"/>
              <a:t>all</a:t>
            </a:r>
            <a:r>
              <a:rPr lang="en-US" sz="1200" dirty="0"/>
              <a:t> components is of vital importance!</a:t>
            </a:r>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dirty="0"/>
          </a:p>
        </p:txBody>
      </p:sp>
    </p:spTree>
    <p:extLst>
      <p:ext uri="{BB962C8B-B14F-4D97-AF65-F5344CB8AC3E}">
        <p14:creationId xmlns:p14="http://schemas.microsoft.com/office/powerpoint/2010/main" val="150746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Adopting the Network Analyst role, I used wireshark to identify; an IP that was using suspiciously more bandwidth than other devices, and</a:t>
            </a:r>
          </a:p>
          <a:p>
            <a:r>
              <a:rPr lang="en-US" dirty="0"/>
              <a:t>A clandestine internal network used for streaming videos.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dirty="0"/>
          </a:p>
        </p:txBody>
      </p:sp>
    </p:spTree>
    <p:extLst>
      <p:ext uri="{BB962C8B-B14F-4D97-AF65-F5344CB8AC3E}">
        <p14:creationId xmlns:p14="http://schemas.microsoft.com/office/powerpoint/2010/main" val="98516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Malicious activity; I discovered a Trojan was uploaded, and a remote code execution attack on an external server.</a:t>
            </a:r>
          </a:p>
          <a:p>
            <a:r>
              <a:rPr lang="en-US" dirty="0"/>
              <a:t>I also found that network resources were used for an illegal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dirty="0"/>
          </a:p>
        </p:txBody>
      </p:sp>
    </p:spTree>
    <p:extLst>
      <p:ext uri="{BB962C8B-B14F-4D97-AF65-F5344CB8AC3E}">
        <p14:creationId xmlns:p14="http://schemas.microsoft.com/office/powerpoint/2010/main" val="35301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included multiple concurrent challenges within a strict time constraint.  Deliverables were detailing accurate results in three technical reports, plus producing and delivering a technical presentation.  </a:t>
            </a:r>
            <a:r>
              <a:rPr lang="en-US" sz="1200" dirty="0"/>
              <a:t>I needed to:  Select the appropriate tools at each stage, Execute with precision, Document my progress, Produce accurate and clear reports, Implement targeted monitoring with alerts, and Recommend solutions for the vulnerabilities found. </a:t>
            </a:r>
            <a:endParaRPr lang="en-US" dirty="0"/>
          </a:p>
          <a:p>
            <a:endParaRPr lang="en-US"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dirty="0"/>
          </a:p>
        </p:txBody>
      </p:sp>
    </p:spTree>
    <p:extLst>
      <p:ext uri="{BB962C8B-B14F-4D97-AF65-F5344CB8AC3E}">
        <p14:creationId xmlns:p14="http://schemas.microsoft.com/office/powerpoint/2010/main" val="3597307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this evening.</a:t>
            </a:r>
          </a:p>
          <a:p>
            <a:r>
              <a:rPr lang="en-US" dirty="0"/>
              <a:t>I am happy to answer any questions if there is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Kibana Watcher feature and wpscan are tools that I had not used before.</a:t>
            </a:r>
          </a:p>
          <a:p>
            <a:r>
              <a:rPr lang="en-US" dirty="0"/>
              <a:t>Configuring monitors and alerts requires knowledge of both network activity and attack methods.</a:t>
            </a:r>
          </a:p>
          <a:p>
            <a:r>
              <a:rPr lang="en-US" dirty="0"/>
              <a:t>The packet capture analysis included numerous subnets with many of traffic flows examined.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Detailing vulnerabilities and remediations required referencing current authoritative sources with thoroughness, and demanded accuracy in documentation.</a:t>
            </a:r>
          </a:p>
          <a:p>
            <a:pPr>
              <a:buFont typeface="+mj-lt"/>
              <a:buNone/>
            </a:pPr>
            <a:endParaRPr lang="en-US" dirty="0"/>
          </a:p>
          <a:p>
            <a:pPr>
              <a:buFont typeface="+mj-lt"/>
              <a:buNone/>
            </a:pPr>
            <a:r>
              <a:rPr lang="en-US" dirty="0"/>
              <a:t>Non-assessed additional work:</a:t>
            </a:r>
          </a:p>
          <a:p>
            <a:pPr>
              <a:buFont typeface="+mj-lt"/>
              <a:buNone/>
            </a:pPr>
            <a:r>
              <a:rPr lang="en-US" dirty="0"/>
              <a:t>GitHub Markdowns for each of the three aspects covered:</a:t>
            </a:r>
          </a:p>
          <a:p>
            <a:r>
              <a:rPr lang="en-US" dirty="0"/>
              <a:t>a) Offense Actions</a:t>
            </a:r>
          </a:p>
          <a:p>
            <a:r>
              <a:rPr lang="en-US" dirty="0"/>
              <a:t>b) Defensive Actions</a:t>
            </a:r>
          </a:p>
          <a:p>
            <a:r>
              <a:rPr lang="en-US" dirty="0"/>
              <a:t>c) Network Analysis</a:t>
            </a:r>
          </a:p>
          <a:p>
            <a:endParaRPr lang="en-US" dirty="0"/>
          </a:p>
          <a:p>
            <a:r>
              <a:rPr lang="en-US" dirty="0"/>
              <a:t>Non-technical Overview presentation for Virtual Demo day.</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14</a:t>
            </a:fld>
            <a:endParaRPr lang="en-AU" dirty="0"/>
          </a:p>
        </p:txBody>
      </p:sp>
    </p:spTree>
    <p:extLst>
      <p:ext uri="{BB962C8B-B14F-4D97-AF65-F5344CB8AC3E}">
        <p14:creationId xmlns:p14="http://schemas.microsoft.com/office/powerpoint/2010/main" val="32311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Meeting the project deadline required actioning multiple tasks concurrently and assuming three individual roles: being a Pen Tester / Red Team member,  a Security Operations Analyst / Blue Team member, and also working as a Network Security Analyst.</a:t>
            </a:r>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dirty="0"/>
          </a:p>
        </p:txBody>
      </p:sp>
    </p:spTree>
    <p:extLst>
      <p:ext uri="{BB962C8B-B14F-4D97-AF65-F5344CB8AC3E}">
        <p14:creationId xmlns:p14="http://schemas.microsoft.com/office/powerpoint/2010/main" val="122216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Network Schematic</a:t>
            </a:r>
            <a:r>
              <a:rPr lang="en-US" dirty="0"/>
              <a:t>,  Shows internal traffic flows between servers.</a:t>
            </a:r>
          </a:p>
          <a:p>
            <a:r>
              <a:rPr lang="en-US" dirty="0"/>
              <a:t>From the left: the Hyper V / Jump Host, in the centre my Kali Linux Pen Test Station, to the right the two target machines (running </a:t>
            </a:r>
            <a:r>
              <a:rPr lang="en-US" dirty="0" err="1"/>
              <a:t>Wordpress</a:t>
            </a:r>
            <a:r>
              <a:rPr lang="en-US" dirty="0"/>
              <a:t>)</a:t>
            </a:r>
          </a:p>
          <a:p>
            <a:r>
              <a:rPr lang="en-US" dirty="0"/>
              <a:t>Beats from these are sent the ELK Server below (which runs Elastic Search and </a:t>
            </a:r>
            <a:r>
              <a:rPr lang="en-US" dirty="0" err="1"/>
              <a:t>LogStash</a:t>
            </a:r>
            <a:r>
              <a:rPr lang="en-US" dirty="0"/>
              <a:t>) and up top is our Kibana Web Server.</a:t>
            </a:r>
          </a:p>
          <a:p>
            <a:r>
              <a:rPr lang="en-US" dirty="0"/>
              <a:t>Physically, there are five VMs, all residing on the Hyper-V Host.</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dirty="0"/>
          </a:p>
        </p:txBody>
      </p:sp>
    </p:spTree>
    <p:extLst>
      <p:ext uri="{BB962C8B-B14F-4D97-AF65-F5344CB8AC3E}">
        <p14:creationId xmlns:p14="http://schemas.microsoft.com/office/powerpoint/2010/main" val="357448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Critical Vulnerabilities Target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located; Comments in source code, Weak password requirements, Password in config. file, Execution with unnecessary privileges, and No restriction of file upload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each vulnerability, I reference a Common Weakness and used CVSS to determine a vulnerability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4</a:t>
            </a:fld>
            <a:endParaRPr lang="en-AU" dirty="0"/>
          </a:p>
        </p:txBody>
      </p:sp>
    </p:spTree>
    <p:extLst>
      <p:ext uri="{BB962C8B-B14F-4D97-AF65-F5344CB8AC3E}">
        <p14:creationId xmlns:p14="http://schemas.microsoft.com/office/powerpoint/2010/main" val="114842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effectLst/>
                <a:latin typeface="Roboto Medium"/>
              </a:rPr>
              <a:t>The Exploitation of Target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Flag 1 was found using view source.  Due to a weak password, I was able to gain a login, discover and crack user password hashes.</a:t>
            </a:r>
          </a:p>
          <a:p>
            <a:r>
              <a:rPr lang="en-US" dirty="0"/>
              <a:t>Then </a:t>
            </a:r>
            <a:r>
              <a:rPr lang="en-US" sz="1200" dirty="0">
                <a:solidFill>
                  <a:schemeClr val="tx1"/>
                </a:solidFill>
                <a:effectLst/>
                <a:latin typeface="Roboto Medium"/>
              </a:rPr>
              <a:t>login as another user, elevate privilege to root, use a custom script to install a backdoor, and obtain root access to the backend database.</a:t>
            </a:r>
          </a:p>
        </p:txBody>
      </p:sp>
      <p:sp>
        <p:nvSpPr>
          <p:cNvPr id="4" name="Slide Number Placeholder 3"/>
          <p:cNvSpPr>
            <a:spLocks noGrp="1"/>
          </p:cNvSpPr>
          <p:nvPr>
            <p:ph type="sldNum" sz="quarter" idx="5"/>
          </p:nvPr>
        </p:nvSpPr>
        <p:spPr/>
        <p:txBody>
          <a:bodyPr/>
          <a:lstStyle/>
          <a:p>
            <a:fld id="{BDDD5C32-8544-4121-8685-66BD3FD663E2}" type="slidenum">
              <a:rPr lang="en-AU" smtClean="0"/>
              <a:t>5</a:t>
            </a:fld>
            <a:endParaRPr lang="en-AU" dirty="0"/>
          </a:p>
        </p:txBody>
      </p:sp>
    </p:spTree>
    <p:extLst>
      <p:ext uri="{BB962C8B-B14F-4D97-AF65-F5344CB8AC3E}">
        <p14:creationId xmlns:p14="http://schemas.microsoft.com/office/powerpoint/2010/main" val="115556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Vulnerabilities on Target 2.</a:t>
            </a:r>
          </a:p>
          <a:p>
            <a:r>
              <a:rPr lang="en-US" dirty="0"/>
              <a:t>I found; Leakage of information through directory listing, Improper sanitization of commands, Local file inclusion and Path Traversal.</a:t>
            </a:r>
          </a:p>
          <a:p>
            <a:endParaRPr lang="en-US" dirty="0"/>
          </a:p>
        </p:txBody>
      </p:sp>
      <p:sp>
        <p:nvSpPr>
          <p:cNvPr id="4" name="Slide Number Placeholder 3"/>
          <p:cNvSpPr>
            <a:spLocks noGrp="1"/>
          </p:cNvSpPr>
          <p:nvPr>
            <p:ph type="sldNum" sz="quarter" idx="5"/>
          </p:nvPr>
        </p:nvSpPr>
        <p:spPr/>
        <p:txBody>
          <a:bodyPr/>
          <a:lstStyle/>
          <a:p>
            <a:fld id="{A8BB4981-5C75-4CE4-B9FF-E10252DACB19}" type="slidenum">
              <a:rPr lang="en-AU" smtClean="0"/>
              <a:t>6</a:t>
            </a:fld>
            <a:endParaRPr lang="en-AU" dirty="0"/>
          </a:p>
        </p:txBody>
      </p:sp>
    </p:spTree>
    <p:extLst>
      <p:ext uri="{BB962C8B-B14F-4D97-AF65-F5344CB8AC3E}">
        <p14:creationId xmlns:p14="http://schemas.microsoft.com/office/powerpoint/2010/main" val="147811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Exploitation of Target 2 </a:t>
            </a:r>
            <a:r>
              <a:rPr lang="en-US" dirty="0"/>
              <a:t>was progressed initially by a Directory Listing weakness, the information gathered enabled me to use path traversal to gain further sensitive information.</a:t>
            </a:r>
          </a:p>
          <a:p>
            <a:r>
              <a:rPr lang="en-US" dirty="0"/>
              <a:t>I then used remote shell commands for local file inclusion to discover the final flag</a:t>
            </a:r>
            <a:r>
              <a:rPr lang="en-US" sz="1200" dirty="0">
                <a:solidFill>
                  <a:schemeClr val="tx1"/>
                </a:solidFill>
                <a:effectLst/>
                <a:latin typeface="Roboto Medium"/>
              </a:rPr>
              <a:t>.</a:t>
            </a:r>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7</a:t>
            </a:fld>
            <a:endParaRPr lang="en-AU" dirty="0"/>
          </a:p>
        </p:txBody>
      </p:sp>
    </p:spTree>
    <p:extLst>
      <p:ext uri="{BB962C8B-B14F-4D97-AF65-F5344CB8AC3E}">
        <p14:creationId xmlns:p14="http://schemas.microsoft.com/office/powerpoint/2010/main" val="176981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attacker may avoid detection by repeated low volume reconnaissance passes, each providing an incremental gain.</a:t>
            </a:r>
          </a:p>
          <a:p>
            <a:r>
              <a:rPr lang="en-US" dirty="0"/>
              <a:t>Attackers maintain network access by installing a persistent backdoor and using remote command execution.</a:t>
            </a:r>
          </a:p>
        </p:txBody>
      </p:sp>
      <p:sp>
        <p:nvSpPr>
          <p:cNvPr id="4" name="Slide Number Placeholder 3"/>
          <p:cNvSpPr>
            <a:spLocks noGrp="1"/>
          </p:cNvSpPr>
          <p:nvPr>
            <p:ph type="sldNum" sz="quarter" idx="5"/>
          </p:nvPr>
        </p:nvSpPr>
        <p:spPr/>
        <p:txBody>
          <a:bodyPr/>
          <a:lstStyle/>
          <a:p>
            <a:fld id="{BDDD5C32-8544-4121-8685-66BD3FD663E2}" type="slidenum">
              <a:rPr lang="en-AU" smtClean="0"/>
              <a:t>8</a:t>
            </a:fld>
            <a:endParaRPr lang="en-AU" dirty="0"/>
          </a:p>
        </p:txBody>
      </p:sp>
    </p:spTree>
    <p:extLst>
      <p:ext uri="{BB962C8B-B14F-4D97-AF65-F5344CB8AC3E}">
        <p14:creationId xmlns:p14="http://schemas.microsoft.com/office/powerpoint/2010/main" val="24312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as a Security Ops analyst, I used the Watcher feature of Kibana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 monitor with an alert for Excessive http requests.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using an enumeration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alert was for five or more SSH logins within a one minute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alert would be triggered by an attacker executing a brute force login attack.</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dirty="0"/>
          </a:p>
        </p:txBody>
      </p:sp>
    </p:spTree>
    <p:extLst>
      <p:ext uri="{BB962C8B-B14F-4D97-AF65-F5344CB8AC3E}">
        <p14:creationId xmlns:p14="http://schemas.microsoft.com/office/powerpoint/2010/main" val="284270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1/20/2021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1/20/2021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7" y="1122218"/>
            <a:ext cx="8084543" cy="4083627"/>
          </a:xfrm>
        </p:spPr>
        <p:txBody>
          <a:bodyPr>
            <a:normAutofit fontScale="90000"/>
          </a:bodyPr>
          <a:lstStyle/>
          <a:p>
            <a:r>
              <a:rPr lang="en-US" dirty="0"/>
              <a:t>FINAL  PROJECT  OVERVIEW</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Week 24</a:t>
            </a:r>
          </a:p>
          <a:p>
            <a:pPr algn="r"/>
            <a:r>
              <a:rPr lang="en-US" b="1" dirty="0">
                <a:solidFill>
                  <a:schemeClr val="tx1"/>
                </a:solidFill>
              </a:rPr>
              <a:t>Andrew Forrest</a:t>
            </a:r>
            <a:endParaRPr lang="en-AU" b="1"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00669"/>
            <a:ext cx="11326091" cy="5240258"/>
          </a:xfrm>
        </p:spPr>
        <p:txBody>
          <a:bodyPr>
            <a:normAutofit fontScale="90000"/>
          </a:bodyPr>
          <a:lstStyle/>
          <a:p>
            <a:r>
              <a:rPr lang="en-US" sz="4000" dirty="0"/>
              <a:t>Hardening of Systems and Patching All Components</a:t>
            </a:r>
            <a:br>
              <a:rPr lang="en-US" dirty="0"/>
            </a:br>
            <a:br>
              <a:rPr lang="en-US" sz="2700" dirty="0"/>
            </a:br>
            <a:r>
              <a:rPr lang="en-US" sz="3100" dirty="0"/>
              <a:t>Reducing surface area </a:t>
            </a:r>
            <a:br>
              <a:rPr lang="en-US" sz="3100" dirty="0"/>
            </a:br>
            <a:r>
              <a:rPr lang="en-US" sz="3100" dirty="0"/>
              <a:t>available to attackers</a:t>
            </a:r>
            <a:br>
              <a:rPr lang="en-US" sz="3100" dirty="0"/>
            </a:br>
            <a:br>
              <a:rPr lang="en-US" sz="3100" dirty="0"/>
            </a:br>
            <a:r>
              <a:rPr lang="en-US" sz="3100" dirty="0"/>
              <a:t>Apply principle of  least</a:t>
            </a:r>
            <a:br>
              <a:rPr lang="en-US" sz="3100" dirty="0"/>
            </a:br>
            <a:r>
              <a:rPr lang="en-US" sz="3100" dirty="0"/>
              <a:t> privilege aggressively</a:t>
            </a:r>
            <a:br>
              <a:rPr lang="en-US" sz="3100" dirty="0"/>
            </a:br>
            <a:br>
              <a:rPr lang="en-US" sz="3100" dirty="0"/>
            </a:br>
            <a:r>
              <a:rPr lang="en-US" sz="3100" dirty="0"/>
              <a:t>Patching processes, </a:t>
            </a:r>
            <a:br>
              <a:rPr lang="en-US" sz="3100" dirty="0"/>
            </a:br>
            <a:r>
              <a:rPr lang="en-US" sz="3100" dirty="0"/>
              <a:t>Regular and Emergency</a:t>
            </a:r>
            <a:br>
              <a:rPr lang="en-US" sz="3100" dirty="0"/>
            </a:br>
            <a:br>
              <a:rPr lang="en-US" sz="3100" dirty="0"/>
            </a:br>
            <a:r>
              <a:rPr lang="en-US" sz="3100" dirty="0"/>
              <a:t>Compliance is a vital !</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Restricting what actions can occur under what login.</a:t>
            </a:r>
          </a:p>
          <a:p>
            <a:r>
              <a:rPr lang="en-US" dirty="0"/>
              <a:t>Uninstall or disable components and services that are not required. </a:t>
            </a:r>
          </a:p>
          <a:p>
            <a:r>
              <a:rPr lang="en-US" dirty="0"/>
              <a:t>Lock it down tight!</a:t>
            </a:r>
          </a:p>
          <a:p>
            <a:endParaRPr lang="en-US" dirty="0"/>
          </a:p>
          <a:p>
            <a:r>
              <a:rPr lang="en-US" dirty="0"/>
              <a:t>Patching is updating OS, platform and software components with verified security fixes.  Do this on a regular cycle.  Just do it!</a:t>
            </a:r>
          </a:p>
          <a:p>
            <a:r>
              <a:rPr lang="en-US" dirty="0"/>
              <a:t>Include contingencies to expedite installing fixes for Zero Day exploits. </a:t>
            </a:r>
          </a:p>
          <a:p>
            <a:r>
              <a:rPr lang="en-US" sz="2000" dirty="0"/>
              <a:t>Sound processes and efficient procedures should be in place. </a:t>
            </a:r>
            <a:endParaRPr lang="en-US" dirty="0"/>
          </a:p>
          <a:p>
            <a:pPr marL="0" indent="0">
              <a:buNone/>
            </a:pP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519545" y="470263"/>
            <a:ext cx="8738753" cy="5670654"/>
          </a:xfrm>
        </p:spPr>
        <p:txBody>
          <a:bodyPr>
            <a:normAutofit fontScale="90000"/>
          </a:bodyPr>
          <a:lstStyle/>
          <a:p>
            <a:pPr marL="450850" lvl="0" algn="l" rtl="0">
              <a:spcBef>
                <a:spcPts val="2100"/>
              </a:spcBef>
              <a:spcAft>
                <a:spcPts val="0"/>
              </a:spcAft>
              <a:buSzPts val="3700"/>
            </a:pPr>
            <a:r>
              <a:rPr lang="en-US" sz="4000" dirty="0"/>
              <a:t>Traffic Profile and Normal User Behavior</a:t>
            </a:r>
            <a:br>
              <a:rPr lang="en-US" dirty="0"/>
            </a:br>
            <a:br>
              <a:rPr lang="en-US" dirty="0"/>
            </a:br>
            <a:r>
              <a:rPr lang="en-US" sz="3100" b="1" dirty="0"/>
              <a:t>NETWORK ANALYST</a:t>
            </a:r>
            <a:br>
              <a:rPr lang="en-US" dirty="0"/>
            </a:br>
            <a:br>
              <a:rPr lang="en-US" sz="2700" dirty="0"/>
            </a:br>
            <a:r>
              <a:rPr lang="en-US" sz="2700" dirty="0"/>
              <a:t>Watching YouTube via an</a:t>
            </a:r>
            <a:br>
              <a:rPr lang="en-US" sz="2700" dirty="0"/>
            </a:br>
            <a:r>
              <a:rPr lang="en-US" sz="2700" dirty="0"/>
              <a:t>unauthorised internal site</a:t>
            </a:r>
            <a:br>
              <a:rPr lang="en-US" sz="2700" dirty="0"/>
            </a:br>
            <a:br>
              <a:rPr lang="en-US" sz="2700" dirty="0"/>
            </a:br>
            <a:r>
              <a:rPr lang="en-US" sz="2700" dirty="0"/>
              <a:t> Rotterdam-PC &gt;</a:t>
            </a:r>
            <a:br>
              <a:rPr lang="en-US" sz="2700" dirty="0"/>
            </a:br>
            <a:r>
              <a:rPr lang="en-US" sz="2700" dirty="0"/>
              <a:t> mysocialchaos.com</a:t>
            </a:r>
            <a:br>
              <a:rPr lang="en-US" sz="2700" dirty="0"/>
            </a:br>
            <a:r>
              <a:rPr lang="en-US" sz="2700" dirty="0"/>
              <a:t> (6MB/sec peak)</a:t>
            </a:r>
            <a:br>
              <a:rPr lang="en-US" sz="2700" dirty="0"/>
            </a:br>
            <a:br>
              <a:rPr lang="en-US" sz="2700" dirty="0"/>
            </a:br>
            <a:r>
              <a:rPr lang="en-US" sz="2700" dirty="0"/>
              <a:t>Reading the news ,</a:t>
            </a:r>
            <a:br>
              <a:rPr lang="en-US" sz="2700" dirty="0"/>
            </a:br>
            <a:r>
              <a:rPr lang="en-US" sz="2700" dirty="0"/>
              <a:t>TIME Magazine </a:t>
            </a:r>
            <a:br>
              <a:rPr lang="en-US" sz="2700" dirty="0"/>
            </a:br>
            <a:r>
              <a:rPr lang="en-US" sz="2700" dirty="0"/>
              <a:t>cloud.newsletters.time.com</a:t>
            </a:r>
            <a:br>
              <a:rPr lang="en-US" sz="2700" dirty="0"/>
            </a:br>
            <a:br>
              <a:rPr lang="en-US" sz="2700" dirty="0"/>
            </a:br>
            <a:r>
              <a:rPr lang="en-US" sz="2700" dirty="0"/>
              <a:t>Photo Essays ;</a:t>
            </a:r>
            <a:br>
              <a:rPr lang="en-US" sz="2700" dirty="0"/>
            </a:br>
            <a:r>
              <a:rPr lang="en-US" sz="27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Evidence of Malicious and Illegal Activities</a:t>
            </a:r>
            <a:br>
              <a:rPr lang="en-US" dirty="0"/>
            </a:br>
            <a:br>
              <a:rPr lang="en-US" dirty="0"/>
            </a:br>
            <a:r>
              <a:rPr lang="en-US" sz="3100" dirty="0"/>
              <a:t>Trojan infected file</a:t>
            </a:r>
            <a:br>
              <a:rPr lang="en-US" sz="3100" dirty="0"/>
            </a:br>
            <a:br>
              <a:rPr lang="en-US" sz="3100" dirty="0"/>
            </a:br>
            <a:r>
              <a:rPr lang="en-US" sz="3100" dirty="0"/>
              <a:t>Remote command</a:t>
            </a:r>
            <a:br>
              <a:rPr lang="en-US" sz="3100" dirty="0"/>
            </a:br>
            <a:r>
              <a:rPr lang="en-US" sz="3100" dirty="0"/>
              <a:t> injection</a:t>
            </a:r>
            <a:br>
              <a:rPr lang="en-US" sz="3100" dirty="0"/>
            </a:br>
            <a:br>
              <a:rPr lang="en-US" sz="3100" dirty="0"/>
            </a:br>
            <a:r>
              <a:rPr lang="en-US" sz="3100" dirty="0"/>
              <a:t>Torrent download</a:t>
            </a:r>
            <a:endParaRPr lang="en-AU" sz="3100"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480578" y="2752443"/>
            <a:ext cx="4225515" cy="281701"/>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259774"/>
            <a:ext cx="11305309" cy="6587837"/>
          </a:xfrm>
        </p:spPr>
        <p:txBody>
          <a:bodyPr>
            <a:normAutofit/>
          </a:bodyPr>
          <a:lstStyle/>
          <a:p>
            <a:r>
              <a:rPr lang="en-US" dirty="0"/>
              <a:t>Project  Challenges</a:t>
            </a:r>
            <a:br>
              <a:rPr lang="en-US" dirty="0"/>
            </a:br>
            <a:br>
              <a:rPr lang="en-US" dirty="0"/>
            </a:br>
            <a:r>
              <a:rPr lang="en-US" sz="2400" dirty="0"/>
              <a:t>Select the appropriate</a:t>
            </a:r>
            <a:br>
              <a:rPr lang="en-US" sz="2400" dirty="0"/>
            </a:br>
            <a:r>
              <a:rPr lang="en-US" sz="2400" dirty="0"/>
              <a:t> tools at each stage</a:t>
            </a:r>
            <a:br>
              <a:rPr lang="en-US" sz="2400" dirty="0"/>
            </a:br>
            <a:br>
              <a:rPr lang="en-US" sz="2400" dirty="0"/>
            </a:br>
            <a:r>
              <a:rPr lang="en-US" sz="2400" dirty="0"/>
              <a:t>Execute with precision</a:t>
            </a:r>
            <a:br>
              <a:rPr lang="en-US" sz="2400" dirty="0"/>
            </a:br>
            <a:br>
              <a:rPr lang="en-US" sz="2400" dirty="0"/>
            </a:br>
            <a:r>
              <a:rPr lang="en-US" sz="2400" dirty="0"/>
              <a:t>Document progress</a:t>
            </a:r>
            <a:br>
              <a:rPr lang="en-US" sz="2400" dirty="0"/>
            </a:br>
            <a:br>
              <a:rPr lang="en-US" sz="2400" dirty="0"/>
            </a:br>
            <a:r>
              <a:rPr lang="en-US" sz="2400" dirty="0"/>
              <a:t>Implement targeted</a:t>
            </a:r>
            <a:br>
              <a:rPr lang="en-US" sz="2400" dirty="0"/>
            </a:br>
            <a:r>
              <a:rPr lang="en-US" sz="2400" dirty="0"/>
              <a:t>monitoring and alerts</a:t>
            </a:r>
            <a:br>
              <a:rPr lang="en-US" sz="2400" dirty="0"/>
            </a:br>
            <a:br>
              <a:rPr lang="en-US" sz="2400" dirty="0"/>
            </a:br>
            <a:r>
              <a:rPr lang="en-US" sz="2400" dirty="0"/>
              <a:t>Produce accurate and</a:t>
            </a:r>
            <a:br>
              <a:rPr lang="en-US" sz="2400" dirty="0"/>
            </a:br>
            <a:r>
              <a:rPr lang="en-US" sz="2400" dirty="0"/>
              <a:t>clear reports</a:t>
            </a:r>
            <a:br>
              <a:rPr lang="en-US" sz="2400" dirty="0"/>
            </a:br>
            <a:br>
              <a:rPr lang="en-US" sz="2400" dirty="0"/>
            </a:br>
            <a:r>
              <a:rPr lang="en-US" sz="2400" dirty="0"/>
              <a:t>Recommend solutions</a:t>
            </a: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matching vulnerabilities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wireshark functionality to detail anomalies / suspicious activities.  Requires precision and lateral thought.</a:t>
            </a:r>
          </a:p>
          <a:p>
            <a:pPr marL="0" indent="0">
              <a:buNone/>
            </a:pPr>
            <a:r>
              <a:rPr lang="en-US" b="1" dirty="0"/>
              <a:t>New Feature Learned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PRESENTATION  END</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a:xfrm>
            <a:off x="1069848" y="4670246"/>
            <a:ext cx="7959852" cy="914400"/>
          </a:xfrm>
        </p:spPr>
        <p:txBody>
          <a:bodyPr>
            <a:normAutofit/>
          </a:bodyPr>
          <a:lstStyle/>
          <a:p>
            <a:r>
              <a:rPr lang="en-US" dirty="0"/>
              <a:t>Questions ?</a:t>
            </a:r>
          </a:p>
          <a:p>
            <a:r>
              <a:rPr lang="en-US" dirty="0"/>
              <a:t>						</a:t>
            </a:r>
            <a:r>
              <a:rPr lang="en-US" b="1" dirty="0"/>
              <a:t>Andrew Forrest</a:t>
            </a:r>
            <a:endParaRPr lang="en-AU" b="1"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a:xfrm>
            <a:off x="130629" y="-313509"/>
            <a:ext cx="11952513" cy="7419703"/>
          </a:xfrm>
        </p:spPr>
        <p:txBody>
          <a:bodyPr>
            <a:normAutofit/>
          </a:bodyPr>
          <a:lstStyle/>
          <a:p>
            <a:r>
              <a:rPr lang="en-US" dirty="0"/>
              <a:t>PEN. TESTER / ATTACKER  : DEFENDER :  NETWORK ANALYST</a:t>
            </a:r>
            <a:br>
              <a:rPr lang="en-US" dirty="0"/>
            </a:br>
            <a:br>
              <a:rPr lang="en-US" sz="2800" dirty="0"/>
            </a:br>
            <a:br>
              <a:rPr lang="en-US" sz="2800" dirty="0"/>
            </a:br>
            <a:r>
              <a:rPr lang="en-US" sz="2800" b="1" dirty="0">
                <a:solidFill>
                  <a:schemeClr val="tx1"/>
                </a:solidFill>
              </a:rPr>
              <a:t>RED TEAM</a:t>
            </a:r>
            <a:br>
              <a:rPr lang="en-US" sz="2800" dirty="0">
                <a:solidFill>
                  <a:srgbClr val="FF0000"/>
                </a:solidFill>
              </a:rPr>
            </a:br>
            <a:r>
              <a:rPr lang="en-US" sz="2800" dirty="0">
                <a:solidFill>
                  <a:srgbClr val="FF0000"/>
                </a:solidFill>
              </a:rPr>
              <a:t>  </a:t>
            </a:r>
            <a:r>
              <a:rPr lang="en-US" sz="2800" dirty="0">
                <a:solidFill>
                  <a:schemeClr val="tx1"/>
                </a:solidFill>
              </a:rPr>
              <a:t>Pen. Tester</a:t>
            </a:r>
            <a:br>
              <a:rPr lang="en-US" sz="2800" dirty="0">
                <a:solidFill>
                  <a:srgbClr val="FF0000"/>
                </a:solidFill>
              </a:rPr>
            </a:br>
            <a:br>
              <a:rPr lang="en-US" sz="2800" dirty="0">
                <a:solidFill>
                  <a:srgbClr val="FF0000"/>
                </a:solidFill>
              </a:rPr>
            </a:br>
            <a:r>
              <a:rPr lang="en-US" sz="2800" b="1" dirty="0">
                <a:solidFill>
                  <a:schemeClr val="tx1"/>
                </a:solidFill>
              </a:rPr>
              <a:t>BLUE TEAM</a:t>
            </a:r>
            <a:br>
              <a:rPr lang="en-US" sz="2800" dirty="0">
                <a:solidFill>
                  <a:srgbClr val="FF0000"/>
                </a:solidFill>
              </a:rPr>
            </a:br>
            <a:r>
              <a:rPr lang="en-US" sz="2800" dirty="0">
                <a:solidFill>
                  <a:srgbClr val="FF0000"/>
                </a:solidFill>
              </a:rPr>
              <a:t>  </a:t>
            </a:r>
            <a:r>
              <a:rPr lang="en-US" sz="2800" dirty="0">
                <a:solidFill>
                  <a:schemeClr val="tx1"/>
                </a:solidFill>
              </a:rPr>
              <a:t>Security Ops Analyst</a:t>
            </a:r>
            <a:br>
              <a:rPr lang="en-US" sz="2800" dirty="0">
                <a:solidFill>
                  <a:srgbClr val="FF0000"/>
                </a:solidFill>
              </a:rPr>
            </a:br>
            <a:br>
              <a:rPr lang="en-US" sz="2800" b="1" dirty="0">
                <a:solidFill>
                  <a:srgbClr val="FFFF00"/>
                </a:solidFill>
              </a:rPr>
            </a:br>
            <a:r>
              <a:rPr lang="en-US" sz="2800" b="1" dirty="0">
                <a:solidFill>
                  <a:schemeClr val="tx1"/>
                </a:solidFill>
              </a:rPr>
              <a:t>SECURITY ANALYST</a:t>
            </a:r>
            <a:br>
              <a:rPr lang="en-US" sz="2800" b="1" dirty="0">
                <a:solidFill>
                  <a:schemeClr val="tx1"/>
                </a:solidFill>
              </a:rPr>
            </a:br>
            <a:r>
              <a:rPr lang="en-US" sz="2800" b="1" dirty="0">
                <a:solidFill>
                  <a:schemeClr val="tx1"/>
                </a:solidFill>
              </a:rPr>
              <a:t>  </a:t>
            </a:r>
            <a:r>
              <a:rPr lang="en-US" sz="2800" dirty="0">
                <a:solidFill>
                  <a:schemeClr val="tx1"/>
                </a:solidFill>
              </a:rPr>
              <a:t>Network Traffic</a:t>
            </a:r>
            <a:br>
              <a:rPr lang="en-US" dirty="0">
                <a:solidFill>
                  <a:srgbClr val="FF0000"/>
                </a:solidFill>
              </a:rPr>
            </a:br>
            <a:br>
              <a:rPr lang="en-US" dirty="0"/>
            </a:br>
            <a:br>
              <a:rPr lang="en-US" dirty="0"/>
            </a:br>
            <a:br>
              <a:rPr lang="en-US" dirty="0"/>
            </a:b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1" y="720436"/>
            <a:ext cx="6817505" cy="5268884"/>
          </a:xfrm>
        </p:spPr>
        <p:txBody>
          <a:bodyPr>
            <a:normAutofit/>
          </a:bodyPr>
          <a:lstStyle/>
          <a:p>
            <a:pPr marL="0" indent="0">
              <a:buNone/>
            </a:pPr>
            <a:r>
              <a:rPr lang="en-US" sz="2400" dirty="0">
                <a:solidFill>
                  <a:schemeClr val="tx1"/>
                </a:solidFill>
              </a:rPr>
              <a:t>Discovery, Enumeration, Gather Artifacts,</a:t>
            </a:r>
          </a:p>
          <a:p>
            <a:pPr marL="0" indent="0">
              <a:buNone/>
            </a:pPr>
            <a:r>
              <a:rPr lang="en-US" sz="2400" dirty="0">
                <a:solidFill>
                  <a:schemeClr val="tx1"/>
                </a:solidFill>
              </a:rPr>
              <a:t>Document Exploits, Capture Flags. </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indent="0">
              <a:buNone/>
            </a:pPr>
            <a:r>
              <a:rPr lang="en-US" sz="2400" dirty="0">
                <a:solidFill>
                  <a:schemeClr val="tx1"/>
                </a:solidFill>
              </a:rPr>
              <a:t>Monitoring and Alerting,</a:t>
            </a:r>
          </a:p>
          <a:p>
            <a:pPr marL="0" indent="0">
              <a:buNone/>
            </a:pPr>
            <a:r>
              <a:rPr lang="en-US" sz="2400" dirty="0">
                <a:solidFill>
                  <a:schemeClr val="tx1"/>
                </a:solidFill>
              </a:rPr>
              <a:t>Remediation of  Vulnerabilities.</a:t>
            </a:r>
            <a:endParaRPr lang="en-AU" sz="2400" i="0" u="none" strike="noStrike" dirty="0">
              <a:solidFill>
                <a:schemeClr val="tx1"/>
              </a:solidFill>
              <a:effectLst/>
              <a:latin typeface="Arial" panose="020B0604020202020204" pitchFamily="34" charset="0"/>
            </a:endParaRP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indent="0" fontAlgn="t">
              <a:buNone/>
            </a:pPr>
            <a:r>
              <a:rPr lang="en-US" sz="2400" dirty="0">
                <a:solidFill>
                  <a:schemeClr val="tx1"/>
                </a:solidFill>
                <a:latin typeface="Corbel" panose="020B0503020204020204" pitchFamily="34" charset="0"/>
              </a:rPr>
              <a:t>Analysis of Captured Traffic,</a:t>
            </a:r>
          </a:p>
          <a:p>
            <a:pPr marL="0" indent="0" fontAlgn="t">
              <a:buNone/>
            </a:pPr>
            <a:r>
              <a:rPr lang="en-US" sz="2400" dirty="0">
                <a:solidFill>
                  <a:schemeClr val="tx1"/>
                </a:solidFill>
                <a:latin typeface="Corbel" panose="020B0503020204020204" pitchFamily="34" charset="0"/>
              </a:rPr>
              <a:t>Normal, Malicious and Illegal Activity</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a:t>
            </a:r>
            <a:endParaRPr lang="en-AU" dirty="0"/>
          </a:p>
        </p:txBody>
      </p:sp>
    </p:spTree>
    <p:extLst>
      <p:ext uri="{BB962C8B-B14F-4D97-AF65-F5344CB8AC3E}">
        <p14:creationId xmlns:p14="http://schemas.microsoft.com/office/powerpoint/2010/main" val="421377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635A1E-921C-4F7E-82C0-0F586460ADDC}"/>
              </a:ext>
            </a:extLst>
          </p:cNvPr>
          <p:cNvSpPr>
            <a:spLocks noGrp="1"/>
          </p:cNvSpPr>
          <p:nvPr>
            <p:ph type="title"/>
          </p:nvPr>
        </p:nvSpPr>
        <p:spPr>
          <a:xfrm>
            <a:off x="122290" y="0"/>
            <a:ext cx="3091173" cy="6005946"/>
          </a:xfrm>
        </p:spPr>
        <p:txBody>
          <a:bodyPr>
            <a:normAutofit fontScale="90000"/>
          </a:bodyPr>
          <a:lstStyle/>
          <a:p>
            <a:r>
              <a:rPr lang="en-AU" b="1" dirty="0"/>
              <a:t>SCHEMATIC</a:t>
            </a:r>
            <a:br>
              <a:rPr lang="en-AU" b="1" dirty="0"/>
            </a:br>
            <a:br>
              <a:rPr lang="en-AU" dirty="0"/>
            </a:br>
            <a:r>
              <a:rPr lang="en-AU" sz="2700" b="1" dirty="0"/>
              <a:t>Hyper V Host</a:t>
            </a:r>
            <a:br>
              <a:rPr lang="en-AU" sz="2700" dirty="0"/>
            </a:br>
            <a:br>
              <a:rPr lang="en-AU" sz="2700" dirty="0"/>
            </a:br>
            <a:r>
              <a:rPr lang="en-AU" sz="2700" dirty="0"/>
              <a:t>Pen Test Station</a:t>
            </a:r>
            <a:br>
              <a:rPr lang="en-AU" sz="2700" dirty="0"/>
            </a:br>
            <a:br>
              <a:rPr lang="en-AU" sz="2700" dirty="0"/>
            </a:br>
            <a:r>
              <a:rPr lang="en-AU" sz="2700" dirty="0"/>
              <a:t>Two Targets</a:t>
            </a:r>
            <a:br>
              <a:rPr lang="en-AU" sz="2700" dirty="0"/>
            </a:br>
            <a:br>
              <a:rPr lang="en-AU" sz="2700" dirty="0"/>
            </a:br>
            <a:r>
              <a:rPr lang="en-AU" sz="2700" dirty="0"/>
              <a:t>Elastic Search</a:t>
            </a:r>
            <a:br>
              <a:rPr lang="en-AU" sz="2700" dirty="0"/>
            </a:br>
            <a:br>
              <a:rPr lang="en-AU" sz="2700" dirty="0"/>
            </a:br>
            <a:r>
              <a:rPr lang="en-AU" sz="2700" dirty="0"/>
              <a:t>and </a:t>
            </a:r>
            <a:r>
              <a:rPr lang="en-US" sz="2700" dirty="0"/>
              <a:t>Logstash </a:t>
            </a:r>
            <a:br>
              <a:rPr lang="en-AU" sz="2700" dirty="0"/>
            </a:br>
            <a:br>
              <a:rPr lang="en-AU" sz="2700" dirty="0"/>
            </a:br>
            <a:r>
              <a:rPr lang="en-AU" sz="2700" dirty="0"/>
              <a:t>Kibana Web</a:t>
            </a:r>
            <a:br>
              <a:rPr lang="en-AU" dirty="0"/>
            </a:br>
            <a:br>
              <a:rPr lang="en-AU" dirty="0"/>
            </a:br>
            <a:endParaRPr lang="en-AU" dirty="0"/>
          </a:p>
        </p:txBody>
      </p:sp>
      <p:pic>
        <p:nvPicPr>
          <p:cNvPr id="7" name="Picture 6">
            <a:extLst>
              <a:ext uri="{FF2B5EF4-FFF2-40B4-BE49-F238E27FC236}">
                <a16:creationId xmlns:a16="http://schemas.microsoft.com/office/drawing/2014/main" id="{F8158D23-D654-4DC4-87BD-FCAF8DBE3B59}"/>
              </a:ext>
            </a:extLst>
          </p:cNvPr>
          <p:cNvPicPr>
            <a:picLocks noChangeAspect="1"/>
          </p:cNvPicPr>
          <p:nvPr/>
        </p:nvPicPr>
        <p:blipFill>
          <a:blip r:embed="rId3"/>
          <a:stretch>
            <a:fillRect/>
          </a:stretch>
        </p:blipFill>
        <p:spPr>
          <a:xfrm>
            <a:off x="2757263" y="151835"/>
            <a:ext cx="9312447" cy="6523285"/>
          </a:xfrm>
          <a:prstGeom prst="rect">
            <a:avLst/>
          </a:prstGeom>
        </p:spPr>
      </p:pic>
    </p:spTree>
    <p:extLst>
      <p:ext uri="{BB962C8B-B14F-4D97-AF65-F5344CB8AC3E}">
        <p14:creationId xmlns:p14="http://schemas.microsoft.com/office/powerpoint/2010/main" val="21905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4042757842"/>
              </p:ext>
            </p:extLst>
          </p:nvPr>
        </p:nvGraphicFramePr>
        <p:xfrm>
          <a:off x="745924" y="1112520"/>
          <a:ext cx="10515597" cy="47853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pPr algn="ctr"/>
                      <a:r>
                        <a:rPr lang="en-US" sz="2800" dirty="0"/>
                        <a:t>Description</a:t>
                      </a:r>
                      <a:endParaRPr lang="en-AU" sz="2800" dirty="0"/>
                    </a:p>
                  </a:txBody>
                  <a:tcPr/>
                </a:tc>
                <a:tc>
                  <a:txBody>
                    <a:bodyPr/>
                    <a:lstStyle/>
                    <a:p>
                      <a:pPr algn="ctr"/>
                      <a:r>
                        <a:rPr lang="en-US" sz="2800" dirty="0"/>
                        <a:t>Impact</a:t>
                      </a:r>
                      <a:endParaRPr lang="en-AU" sz="2800" dirty="0"/>
                    </a:p>
                  </a:txBody>
                  <a:tcPr/>
                </a:tc>
                <a:tc>
                  <a:txBody>
                    <a:bodyPr/>
                    <a:lstStyle/>
                    <a:p>
                      <a:pPr algn="ctr"/>
                      <a:r>
                        <a:rPr lang="en-US" sz="2800" dirty="0"/>
                        <a:t>CWE # and CV Score</a:t>
                      </a:r>
                      <a:endParaRPr lang="en-AU" sz="2800" dirty="0"/>
                    </a:p>
                  </a:txBody>
                  <a:tcPr/>
                </a:tc>
                <a:extLst>
                  <a:ext uri="{0D108BD9-81ED-4DB2-BD59-A6C34878D82A}">
                    <a16:rowId xmlns:a16="http://schemas.microsoft.com/office/drawing/2014/main" val="4285095558"/>
                  </a:ext>
                </a:extLst>
              </a:tr>
              <a:tr h="672869">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800" b="1" kern="1200" dirty="0">
                          <a:solidFill>
                            <a:schemeClr val="dk1"/>
                          </a:solidFill>
                          <a:effectLst/>
                          <a:latin typeface="+mn-lt"/>
                          <a:ea typeface="+mn-ea"/>
                          <a:cs typeface="+mn-cs"/>
                        </a:rPr>
                        <a:t>CWE-540 </a:t>
                      </a:r>
                      <a:r>
                        <a:rPr lang="en-US" sz="1800" b="1"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 </a:t>
                      </a:r>
                      <a:r>
                        <a:rPr lang="en-US" sz="1800" b="1" kern="1200" dirty="0">
                          <a:solidFill>
                            <a:srgbClr val="FF0000"/>
                          </a:solidFill>
                          <a:effectLst/>
                          <a:latin typeface="+mn-lt"/>
                          <a:ea typeface="+mn-ea"/>
                          <a:cs typeface="+mn-cs"/>
                        </a:rPr>
                        <a:t>9.0</a:t>
                      </a:r>
                      <a:endParaRPr lang="en-AU" sz="1800" b="1" kern="1200" dirty="0">
                        <a:solidFill>
                          <a:srgbClr val="FF0000"/>
                        </a:solidFill>
                        <a:effectLst/>
                        <a:latin typeface="+mn-lt"/>
                        <a:ea typeface="+mn-ea"/>
                        <a:cs typeface="+mn-cs"/>
                      </a:endParaRPr>
                    </a:p>
                    <a:p>
                      <a:r>
                        <a:rPr lang="en-US" sz="1600" kern="1200" dirty="0">
                          <a:solidFill>
                            <a:schemeClr val="dk1"/>
                          </a:solidFill>
                          <a:effectLst/>
                          <a:latin typeface="+mn-lt"/>
                          <a:ea typeface="+mn-ea"/>
                          <a:cs typeface="+mn-cs"/>
                          <a:hlinkClick r:id="rId3"/>
                        </a:rPr>
                        <a:t>https://cwe.mitre.org/data/definitions/540.html</a:t>
                      </a:r>
                      <a:endParaRPr lang="en-US" sz="1600" b="1"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800" b="1" kern="1200" dirty="0">
                          <a:solidFill>
                            <a:schemeClr val="dk1"/>
                          </a:solidFill>
                          <a:effectLst/>
                          <a:latin typeface="+mn-lt"/>
                          <a:ea typeface="+mn-ea"/>
                          <a:cs typeface="+mn-cs"/>
                        </a:rPr>
                        <a:t>CWE-521  - </a:t>
                      </a:r>
                      <a:r>
                        <a:rPr lang="en-AU" sz="1800" b="1" kern="1200" dirty="0">
                          <a:solidFill>
                            <a:srgbClr val="FF0000"/>
                          </a:solidFill>
                          <a:effectLst/>
                          <a:latin typeface="+mn-lt"/>
                          <a:ea typeface="+mn-ea"/>
                          <a:cs typeface="+mn-cs"/>
                        </a:rPr>
                        <a:t>8.0</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wordpress db</a:t>
                      </a:r>
                    </a:p>
                    <a:p>
                      <a:r>
                        <a:rPr lang="en-US" sz="1800" kern="1200" dirty="0">
                          <a:solidFill>
                            <a:schemeClr val="dk1"/>
                          </a:solidFill>
                          <a:effectLst/>
                          <a:latin typeface="+mn-lt"/>
                          <a:ea typeface="+mn-ea"/>
                          <a:cs typeface="+mn-cs"/>
                        </a:rPr>
                        <a:t>Sensitive information disclosure</a:t>
                      </a:r>
                    </a:p>
                  </a:txBody>
                  <a:tcPr/>
                </a:tc>
                <a:tc>
                  <a:txBody>
                    <a:bodyPr/>
                    <a:lstStyle/>
                    <a:p>
                      <a:r>
                        <a:rPr lang="en-AU" sz="1800" b="1" kern="1200" dirty="0">
                          <a:solidFill>
                            <a:schemeClr val="dk1"/>
                          </a:solidFill>
                          <a:effectLst/>
                          <a:latin typeface="+mn-lt"/>
                          <a:ea typeface="+mn-ea"/>
                          <a:cs typeface="+mn-cs"/>
                        </a:rPr>
                        <a:t>CWE-260 -  </a:t>
                      </a:r>
                      <a:r>
                        <a:rPr lang="en-AU" sz="1800" b="1" kern="1200" dirty="0">
                          <a:solidFill>
                            <a:srgbClr val="FF0000"/>
                          </a:solidFill>
                          <a:effectLst/>
                          <a:latin typeface="+mn-lt"/>
                          <a:ea typeface="+mn-ea"/>
                          <a:cs typeface="+mn-cs"/>
                        </a:rPr>
                        <a:t>8.0 </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800" b="1" kern="1200" dirty="0">
                          <a:solidFill>
                            <a:schemeClr val="dk1"/>
                          </a:solidFill>
                          <a:effectLst/>
                          <a:latin typeface="+mn-lt"/>
                          <a:ea typeface="+mn-ea"/>
                          <a:cs typeface="+mn-cs"/>
                        </a:rPr>
                        <a:t>CWE-250 -  </a:t>
                      </a:r>
                      <a:r>
                        <a:rPr lang="en-AU" sz="1800" b="1" kern="1200" dirty="0">
                          <a:solidFill>
                            <a:srgbClr val="FF0000"/>
                          </a:solidFill>
                          <a:effectLst/>
                          <a:latin typeface="+mn-lt"/>
                          <a:ea typeface="+mn-ea"/>
                          <a:cs typeface="+mn-cs"/>
                        </a:rPr>
                        <a:t>8.5 </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800" b="1" kern="1200" dirty="0">
                          <a:solidFill>
                            <a:schemeClr val="dk1"/>
                          </a:solidFill>
                          <a:effectLst/>
                          <a:latin typeface="+mn-lt"/>
                          <a:ea typeface="+mn-ea"/>
                          <a:cs typeface="+mn-cs"/>
                        </a:rPr>
                        <a:t>CWE-434 -  </a:t>
                      </a:r>
                      <a:r>
                        <a:rPr lang="en-AU" sz="1800" b="1" kern="1200" dirty="0">
                          <a:solidFill>
                            <a:srgbClr val="FF0000"/>
                          </a:solidFill>
                          <a:effectLst/>
                          <a:latin typeface="+mn-lt"/>
                          <a:ea typeface="+mn-ea"/>
                          <a:cs typeface="+mn-cs"/>
                        </a:rPr>
                        <a:t>8.5</a:t>
                      </a:r>
                    </a:p>
                    <a:p>
                      <a:r>
                        <a:rPr lang="en-AU" sz="1600" i="0" kern="1200" dirty="0">
                          <a:solidFill>
                            <a:schemeClr val="dk1"/>
                          </a:solidFill>
                          <a:effectLst/>
                          <a:latin typeface="+mn-lt"/>
                          <a:ea typeface="+mn-ea"/>
                          <a:cs typeface="+mn-cs"/>
                          <a:hlinkClick r:id="rId7"/>
                        </a:rPr>
                        <a:t>https://cwe.mitre.org/data/definitions/434.html</a:t>
                      </a:r>
                      <a:endParaRPr lang="en-AU" sz="1600" i="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0" y="1306286"/>
            <a:ext cx="10733809" cy="4454434"/>
          </a:xfrm>
        </p:spPr>
        <p:txBody>
          <a:bodyPr>
            <a:normAutofit fontScale="90000"/>
          </a:bodyPr>
          <a:lstStyle/>
          <a:p>
            <a:r>
              <a:rPr lang="en-US" sz="4000" dirty="0"/>
              <a:t>Exploitation Target 1 – Steps and Artifacts</a:t>
            </a:r>
            <a:br>
              <a:rPr lang="en-US" sz="4000" dirty="0"/>
            </a:br>
            <a:br>
              <a:rPr lang="en-US" sz="2200" dirty="0"/>
            </a:br>
            <a:r>
              <a:rPr lang="en-US" b="1" dirty="0"/>
              <a:t>RED TEAM</a:t>
            </a:r>
            <a:br>
              <a:rPr lang="en-US" sz="2200" dirty="0"/>
            </a:br>
            <a:br>
              <a:rPr lang="en-US" sz="2200" dirty="0"/>
            </a:br>
            <a:r>
              <a:rPr lang="en-US" sz="2200" dirty="0">
                <a:solidFill>
                  <a:schemeClr val="tx1"/>
                </a:solidFill>
                <a:effectLst/>
                <a:latin typeface="Roboto Medium"/>
              </a:rPr>
              <a:t>Comments left in code</a:t>
            </a:r>
            <a:br>
              <a:rPr lang="en-US" sz="2200" dirty="0">
                <a:solidFill>
                  <a:schemeClr val="tx1"/>
                </a:solidFill>
                <a:effectLst/>
                <a:latin typeface="Roboto Medium"/>
              </a:rPr>
            </a:br>
            <a:r>
              <a:rPr lang="en-US" sz="2200" dirty="0">
                <a:solidFill>
                  <a:schemeClr val="tx1"/>
                </a:solidFill>
                <a:effectLst/>
                <a:latin typeface="Roboto Medium"/>
              </a:rPr>
              <a:t> </a:t>
            </a:r>
            <a:br>
              <a:rPr lang="en-US" sz="2200" dirty="0">
                <a:solidFill>
                  <a:schemeClr val="tx1"/>
                </a:solidFill>
                <a:effectLst/>
                <a:latin typeface="Roboto Medium"/>
              </a:rPr>
            </a:br>
            <a:r>
              <a:rPr lang="en-US" sz="2200" dirty="0">
                <a:solidFill>
                  <a:schemeClr val="tx1"/>
                </a:solidFill>
                <a:effectLst/>
                <a:latin typeface="Roboto Medium"/>
              </a:rPr>
              <a:t>Weak password </a:t>
            </a:r>
            <a:br>
              <a:rPr lang="en-US" sz="2200" dirty="0">
                <a:solidFill>
                  <a:schemeClr val="tx1"/>
                </a:solidFill>
                <a:effectLst/>
                <a:latin typeface="Roboto Medium"/>
              </a:rPr>
            </a:br>
            <a:r>
              <a:rPr lang="en-US" sz="2200" dirty="0">
                <a:solidFill>
                  <a:schemeClr val="tx1"/>
                </a:solidFill>
                <a:effectLst/>
                <a:latin typeface="Roboto Medium"/>
              </a:rPr>
              <a:t>requirements, initial </a:t>
            </a:r>
            <a:br>
              <a:rPr lang="en-US" sz="2200" dirty="0">
                <a:solidFill>
                  <a:schemeClr val="tx1"/>
                </a:solidFill>
                <a:effectLst/>
                <a:latin typeface="Roboto Medium"/>
              </a:rPr>
            </a:br>
            <a:r>
              <a:rPr lang="en-US" sz="2200" dirty="0">
                <a:solidFill>
                  <a:schemeClr val="tx1"/>
                </a:solidFill>
                <a:effectLst/>
                <a:latin typeface="Roboto Medium"/>
              </a:rPr>
              <a:t>authenticated foothold</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User Enumeration for</a:t>
            </a:r>
            <a:br>
              <a:rPr lang="en-US" sz="2200" dirty="0">
                <a:solidFill>
                  <a:schemeClr val="tx1"/>
                </a:solidFill>
                <a:effectLst/>
                <a:latin typeface="Roboto Medium"/>
              </a:rPr>
            </a:br>
            <a:r>
              <a:rPr lang="en-US" sz="2200" dirty="0">
                <a:solidFill>
                  <a:schemeClr val="tx1"/>
                </a:solidFill>
                <a:effectLst/>
                <a:latin typeface="Roboto Medium"/>
              </a:rPr>
              <a:t>password cracking</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Hash of User Passwords</a:t>
            </a:r>
            <a:br>
              <a:rPr lang="en-US" sz="2200" dirty="0">
                <a:solidFill>
                  <a:schemeClr val="tx1"/>
                </a:solidFill>
                <a:effectLst/>
                <a:latin typeface="Roboto Medium"/>
              </a:rPr>
            </a:br>
            <a:r>
              <a:rPr lang="en-US" sz="2200" dirty="0">
                <a:solidFill>
                  <a:schemeClr val="tx1"/>
                </a:solidFill>
                <a:effectLst/>
                <a:latin typeface="Roboto Medium"/>
              </a:rPr>
              <a:t>led to cracking </a:t>
            </a:r>
            <a:r>
              <a:rPr lang="en-US" sz="2200" dirty="0">
                <a:solidFill>
                  <a:schemeClr val="tx1"/>
                </a:solidFill>
                <a:latin typeface="Roboto Medium"/>
              </a:rPr>
              <a:t>of</a:t>
            </a:r>
            <a:r>
              <a:rPr lang="en-US" sz="2200" dirty="0">
                <a:solidFill>
                  <a:schemeClr val="tx1"/>
                </a:solidFill>
                <a:effectLst/>
                <a:latin typeface="Roboto Medium"/>
              </a:rPr>
              <a:t> logins</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Contact Form flaw leveraged</a:t>
            </a:r>
            <a:br>
              <a:rPr lang="en-US" sz="2200" dirty="0">
                <a:solidFill>
                  <a:schemeClr val="tx1"/>
                </a:solidFill>
                <a:effectLst/>
                <a:latin typeface="Roboto Medium"/>
              </a:rPr>
            </a:br>
            <a:r>
              <a:rPr lang="en-US" sz="2200" dirty="0">
                <a:solidFill>
                  <a:schemeClr val="tx1"/>
                </a:solidFill>
                <a:effectLst/>
                <a:latin typeface="Roboto Medium"/>
              </a:rPr>
              <a:t>to load backdoor</a:t>
            </a:r>
            <a:br>
              <a:rPr lang="en-US" sz="2200" dirty="0">
                <a:solidFill>
                  <a:schemeClr val="tx1"/>
                </a:solidFill>
                <a:effectLst/>
                <a:latin typeface="Roboto Medium"/>
              </a:rPr>
            </a:br>
            <a:br>
              <a:rPr lang="en-US" sz="2200" dirty="0">
                <a:solidFill>
                  <a:schemeClr val="tx1"/>
                </a:solidFill>
                <a:effectLst/>
                <a:latin typeface="Roboto Medium"/>
              </a:rPr>
            </a:br>
            <a:r>
              <a:rPr lang="en-US" sz="22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3172768" y="3649845"/>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55718" y="2523390"/>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590422" y="742215"/>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646329202"/>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pPr algn="ctr"/>
                      <a:r>
                        <a:rPr lang="en-US" sz="2800" dirty="0"/>
                        <a:t>Description</a:t>
                      </a:r>
                      <a:endParaRPr lang="en-AU" sz="2800" dirty="0"/>
                    </a:p>
                  </a:txBody>
                  <a:tcPr/>
                </a:tc>
                <a:tc>
                  <a:txBody>
                    <a:bodyPr/>
                    <a:lstStyle/>
                    <a:p>
                      <a:pPr algn="ctr"/>
                      <a:r>
                        <a:rPr lang="en-US" sz="2800" dirty="0"/>
                        <a:t>Impact</a:t>
                      </a:r>
                      <a:endParaRPr lang="en-AU" sz="2800" dirty="0"/>
                    </a:p>
                  </a:txBody>
                  <a:tcPr/>
                </a:tc>
                <a:tc>
                  <a:txBody>
                    <a:bodyPr/>
                    <a:lstStyle/>
                    <a:p>
                      <a:pPr algn="ctr"/>
                      <a:r>
                        <a:rPr lang="en-US" sz="2800" dirty="0"/>
                        <a:t>CWE # and CV Score </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b="1" kern="1200" dirty="0">
                          <a:solidFill>
                            <a:schemeClr val="dk1"/>
                          </a:solidFill>
                          <a:effectLst/>
                          <a:latin typeface="+mn-lt"/>
                          <a:ea typeface="+mn-ea"/>
                          <a:cs typeface="+mn-cs"/>
                        </a:rPr>
                        <a:t>CWE-548 </a:t>
                      </a:r>
                      <a:r>
                        <a:rPr lang="en-AU"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b="1" kern="1200" dirty="0">
                          <a:solidFill>
                            <a:schemeClr val="dk1"/>
                          </a:solidFill>
                          <a:effectLst/>
                          <a:latin typeface="+mn-lt"/>
                          <a:ea typeface="+mn-ea"/>
                          <a:cs typeface="+mn-cs"/>
                        </a:rPr>
                        <a:t>CWE-78 </a:t>
                      </a:r>
                      <a:r>
                        <a:rPr lang="en-US"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b="1" kern="1200" dirty="0">
                          <a:solidFill>
                            <a:schemeClr val="dk1"/>
                          </a:solidFill>
                          <a:effectLst/>
                          <a:latin typeface="+mn-lt"/>
                          <a:ea typeface="+mn-ea"/>
                          <a:cs typeface="+mn-cs"/>
                        </a:rPr>
                        <a:t>CWE-22 </a:t>
                      </a:r>
                      <a:r>
                        <a:rPr lang="en-US" sz="1800" b="1" kern="1200" dirty="0">
                          <a:solidFill>
                            <a:srgbClr val="FF0000"/>
                          </a:solidFill>
                          <a:effectLst/>
                          <a:latin typeface="+mn-lt"/>
                          <a:ea typeface="+mn-ea"/>
                          <a:cs typeface="+mn-cs"/>
                        </a:rPr>
                        <a:t>-  8.0</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48039" y="114689"/>
            <a:ext cx="11517750" cy="6431584"/>
          </a:xfrm>
        </p:spPr>
        <p:txBody>
          <a:bodyPr>
            <a:normAutofit fontScale="90000"/>
          </a:bodyPr>
          <a:lstStyle/>
          <a:p>
            <a:r>
              <a:rPr lang="en-US" sz="4000" dirty="0"/>
              <a:t>Exploitation Target 2 - Steps and Artifacts</a:t>
            </a:r>
            <a:br>
              <a:rPr lang="en-US" dirty="0"/>
            </a:br>
            <a:br>
              <a:rPr lang="en-US" dirty="0"/>
            </a:br>
            <a:r>
              <a:rPr lang="en-US" b="1" dirty="0"/>
              <a:t>RED TEAM</a:t>
            </a:r>
            <a:br>
              <a:rPr lang="en-US" b="1" dirty="0"/>
            </a:br>
            <a:br>
              <a:rPr lang="en-US" dirty="0"/>
            </a:br>
            <a:r>
              <a:rPr lang="en-US" sz="2700" dirty="0">
                <a:effectLst/>
                <a:latin typeface="Calibri" panose="020F0502020204030204" pitchFamily="34" charset="0"/>
              </a:rPr>
              <a:t>Information leakage </a:t>
            </a:r>
            <a:br>
              <a:rPr lang="en-US" sz="2700" dirty="0">
                <a:effectLst/>
                <a:latin typeface="Calibri" panose="020F0502020204030204" pitchFamily="34" charset="0"/>
              </a:rPr>
            </a:br>
            <a:r>
              <a:rPr lang="en-US" sz="2700" dirty="0">
                <a:effectLst/>
                <a:latin typeface="Calibri" panose="020F0502020204030204" pitchFamily="34" charset="0"/>
              </a:rPr>
              <a:t>through  directory listing</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Improper Sanitization of </a:t>
            </a:r>
            <a:br>
              <a:rPr lang="en-US" sz="2700" dirty="0">
                <a:effectLst/>
                <a:latin typeface="Calibri" panose="020F0502020204030204" pitchFamily="34" charset="0"/>
              </a:rPr>
            </a:br>
            <a:r>
              <a:rPr lang="en-US" sz="2700" dirty="0">
                <a:effectLst/>
                <a:latin typeface="Calibri" panose="020F0502020204030204" pitchFamily="34" charset="0"/>
              </a:rPr>
              <a:t> Special Elements used</a:t>
            </a:r>
            <a:br>
              <a:rPr lang="en-US" sz="2700" dirty="0">
                <a:effectLst/>
                <a:latin typeface="Calibri" panose="020F0502020204030204" pitchFamily="34" charset="0"/>
              </a:rPr>
            </a:br>
            <a:r>
              <a:rPr lang="en-US" sz="2700" dirty="0">
                <a:effectLst/>
                <a:latin typeface="Calibri" panose="020F0502020204030204" pitchFamily="34" charset="0"/>
              </a:rPr>
              <a:t> in an  OS Command</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Path traversal</a:t>
            </a:r>
            <a:br>
              <a:rPr lang="en-US" sz="2700" dirty="0">
                <a:effectLst/>
                <a:latin typeface="Calibri" panose="020F0502020204030204" pitchFamily="34" charset="0"/>
              </a:rPr>
            </a:br>
            <a:br>
              <a:rPr lang="en-US" sz="2700" dirty="0">
                <a:effectLst/>
                <a:latin typeface="Calibri" panose="020F0502020204030204" pitchFamily="34" charset="0"/>
              </a:rPr>
            </a:br>
            <a:r>
              <a:rPr lang="en-US" sz="2700" dirty="0">
                <a:effectLst/>
                <a:latin typeface="Calibri" panose="020F0502020204030204" pitchFamily="34" charset="0"/>
              </a:rPr>
              <a:t>Local file inclusion</a:t>
            </a:r>
            <a:br>
              <a:rPr lang="en-US" sz="2700" dirty="0">
                <a:effectLst/>
                <a:latin typeface="Calibri" panose="020F0502020204030204" pitchFamily="34" charset="0"/>
              </a:rPr>
            </a:br>
            <a:r>
              <a:rPr lang="en-US" sz="2700" dirty="0">
                <a:effectLst/>
                <a:latin typeface="Calibri" panose="020F0502020204030204" pitchFamily="34" charset="0"/>
              </a:rPr>
              <a:t>achieved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548246"/>
            <a:ext cx="9512510" cy="4445646"/>
          </a:xfrm>
        </p:spPr>
        <p:txBody>
          <a:bodyPr>
            <a:normAutofit fontScale="90000"/>
          </a:bodyPr>
          <a:lstStyle/>
          <a:p>
            <a:r>
              <a:rPr lang="en-US" sz="4000" dirty="0"/>
              <a:t>Avoiding Detection and Maintaining Access</a:t>
            </a:r>
            <a:br>
              <a:rPr lang="en-US" dirty="0"/>
            </a:br>
            <a:br>
              <a:rPr lang="en-US" dirty="0"/>
            </a:br>
            <a:r>
              <a:rPr lang="en-US" b="1" dirty="0"/>
              <a:t>RED TEAM</a:t>
            </a:r>
            <a:br>
              <a:rPr lang="en-US" b="1" dirty="0"/>
            </a:br>
            <a:br>
              <a:rPr lang="en-US" dirty="0"/>
            </a:br>
            <a:r>
              <a:rPr lang="en-US" sz="3100" dirty="0"/>
              <a:t>Stealth Exploitation</a:t>
            </a:r>
            <a:br>
              <a:rPr lang="en-US" sz="3100" dirty="0"/>
            </a:br>
            <a:br>
              <a:rPr lang="en-US" sz="3100" dirty="0"/>
            </a:br>
            <a:br>
              <a:rPr lang="en-US" sz="3100" dirty="0"/>
            </a:br>
            <a:r>
              <a:rPr lang="en-US" sz="3100" dirty="0"/>
              <a:t>Persistent  backdoor</a:t>
            </a:r>
            <a:br>
              <a:rPr lang="en-US" sz="3100" dirty="0"/>
            </a:br>
            <a:br>
              <a:rPr lang="en-US" sz="3100" dirty="0"/>
            </a:br>
            <a:br>
              <a:rPr lang="en-US" sz="3100" dirty="0"/>
            </a:br>
            <a:r>
              <a:rPr lang="en-US" sz="3100" dirty="0"/>
              <a:t>Remote command</a:t>
            </a:r>
            <a:br>
              <a:rPr lang="en-US" sz="3100" dirty="0"/>
            </a:br>
            <a:r>
              <a:rPr lang="en-US" sz="3100" dirty="0"/>
              <a:t> execution</a:t>
            </a:r>
            <a:br>
              <a:rPr lang="en-US" sz="2800" dirty="0"/>
            </a:br>
            <a:br>
              <a:rPr lang="en-US" sz="2800" dirty="0"/>
            </a:b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869268" y="864108"/>
            <a:ext cx="7315200" cy="5120640"/>
          </a:xfrm>
        </p:spPr>
        <p:txBody>
          <a:bodyPr>
            <a:normAutofit lnSpcReduction="10000"/>
          </a:bodyPr>
          <a:lstStyle/>
          <a:p>
            <a:r>
              <a:rPr lang="en-AU" sz="2400" dirty="0">
                <a:solidFill>
                  <a:schemeClr val="tx1"/>
                </a:solidFill>
                <a:latin typeface="Slack-Lato"/>
              </a:rPr>
              <a:t>Operate enumeration tools with stealthier options to avoid detection (slow the execution of attacks).</a:t>
            </a:r>
          </a:p>
          <a:p>
            <a:endParaRPr lang="en-AU" sz="2400" dirty="0">
              <a:solidFill>
                <a:schemeClr val="tx1"/>
              </a:solidFill>
              <a:latin typeface="Slack-Lato"/>
            </a:endParaRPr>
          </a:p>
          <a:p>
            <a:r>
              <a:rPr lang="en-AU" sz="2400" dirty="0">
                <a:solidFill>
                  <a:schemeClr val="tx1"/>
                </a:solidFill>
                <a:latin typeface="Slack-Lato"/>
              </a:rPr>
              <a:t>Restrict brute force methods to local execution (extract then crack).</a:t>
            </a:r>
          </a:p>
          <a:p>
            <a:endParaRPr lang="en-AU" sz="2400" dirty="0">
              <a:solidFill>
                <a:schemeClr val="tx1"/>
              </a:solidFill>
              <a:effectLst/>
              <a:latin typeface="Slack-Lato"/>
            </a:endParaRPr>
          </a:p>
          <a:p>
            <a:r>
              <a:rPr lang="en-AU" sz="2400" dirty="0">
                <a:solidFill>
                  <a:schemeClr val="tx1"/>
                </a:solidFill>
                <a:latin typeface="Slack-Lato"/>
              </a:rPr>
              <a:t>U</a:t>
            </a:r>
            <a:r>
              <a:rPr lang="en-AU" sz="2400" dirty="0">
                <a:solidFill>
                  <a:schemeClr val="tx1"/>
                </a:solidFill>
                <a:effectLst/>
                <a:latin typeface="Slack-Lato"/>
              </a:rPr>
              <a:t>sing a custom exploit, a backdoor was uploaded to the target.</a:t>
            </a:r>
          </a:p>
          <a:p>
            <a:pPr marL="0" indent="0">
              <a:buNone/>
            </a:pPr>
            <a:endParaRPr lang="en-AU" sz="2400" dirty="0">
              <a:solidFill>
                <a:schemeClr val="tx1"/>
              </a:solidFill>
              <a:effectLst/>
              <a:latin typeface="Slack-Lato"/>
            </a:endParaRPr>
          </a:p>
          <a:p>
            <a:r>
              <a:rPr lang="en-AU" sz="2400" dirty="0">
                <a:solidFill>
                  <a:schemeClr val="tx1"/>
                </a:solidFill>
                <a:latin typeface="Slack-Lato"/>
              </a:rPr>
              <a:t>The backdoor will persist after system reboot.</a:t>
            </a:r>
          </a:p>
          <a:p>
            <a:endParaRPr lang="en-AU" sz="2400" dirty="0">
              <a:solidFill>
                <a:schemeClr val="tx1"/>
              </a:solidFill>
              <a:latin typeface="Slack-Lato"/>
            </a:endParaRPr>
          </a:p>
          <a:p>
            <a:r>
              <a:rPr lang="en-AU" sz="2400" dirty="0">
                <a:solidFill>
                  <a:schemeClr val="tx1"/>
                </a:solidFill>
                <a:latin typeface="Slack-Lato"/>
              </a:rPr>
              <a:t>R</a:t>
            </a:r>
            <a:r>
              <a:rPr lang="en-AU" sz="2400" dirty="0">
                <a:solidFill>
                  <a:schemeClr val="tx1"/>
                </a:solidFill>
                <a:effectLst/>
                <a:latin typeface="Slack-Lato"/>
              </a:rPr>
              <a:t>emote command execution available.</a:t>
            </a:r>
          </a:p>
          <a:p>
            <a:pPr marL="0" indent="0">
              <a:buNone/>
            </a:pPr>
            <a:endParaRPr lang="en-AU" dirty="0">
              <a:solidFill>
                <a:schemeClr val="tx1"/>
              </a:solidFill>
              <a:latin typeface="Slack-Lato"/>
            </a:endParaRPr>
          </a:p>
        </p:txBody>
      </p:sp>
    </p:spTree>
    <p:extLst>
      <p:ext uri="{BB962C8B-B14F-4D97-AF65-F5344CB8AC3E}">
        <p14:creationId xmlns:p14="http://schemas.microsoft.com/office/powerpoint/2010/main" val="17124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1"/>
            <a:ext cx="10138316" cy="6141419"/>
          </a:xfrm>
        </p:spPr>
        <p:txBody>
          <a:bodyPr>
            <a:normAutofit fontScale="90000"/>
          </a:bodyPr>
          <a:lstStyle/>
          <a:p>
            <a:r>
              <a:rPr lang="en-US" sz="4000" dirty="0"/>
              <a:t>Monitoring Activity and Alerting</a:t>
            </a:r>
            <a:br>
              <a:rPr lang="en-US" dirty="0"/>
            </a:br>
            <a:br>
              <a:rPr lang="en-US" dirty="0"/>
            </a:br>
            <a:r>
              <a:rPr lang="en-US" b="1" dirty="0">
                <a:solidFill>
                  <a:schemeClr val="tx1"/>
                </a:solidFill>
              </a:rPr>
              <a:t>BLUE TEAM</a:t>
            </a:r>
            <a:br>
              <a:rPr lang="en-US" sz="2200" dirty="0"/>
            </a:br>
            <a:br>
              <a:rPr lang="en-US" sz="2200" dirty="0"/>
            </a:br>
            <a:r>
              <a:rPr lang="en-US" sz="2700" dirty="0"/>
              <a:t>Maintain effective </a:t>
            </a:r>
            <a:br>
              <a:rPr lang="en-US" sz="2700" dirty="0"/>
            </a:br>
            <a:r>
              <a:rPr lang="en-US" sz="2700" dirty="0"/>
              <a:t>monitoring of  assets.</a:t>
            </a:r>
            <a:br>
              <a:rPr lang="en-US" sz="2700" dirty="0"/>
            </a:br>
            <a:br>
              <a:rPr lang="en-US" sz="2700" dirty="0"/>
            </a:br>
            <a:r>
              <a:rPr lang="en-US" sz="2700" dirty="0"/>
              <a:t>Understand variations</a:t>
            </a:r>
            <a:br>
              <a:rPr lang="en-US" sz="2700" dirty="0"/>
            </a:br>
            <a:r>
              <a:rPr lang="en-US" sz="2700" dirty="0"/>
              <a:t>in normal activity patterns.</a:t>
            </a:r>
            <a:br>
              <a:rPr lang="en-US" sz="2700" dirty="0"/>
            </a:br>
            <a:br>
              <a:rPr lang="en-US" sz="2700" dirty="0"/>
            </a:br>
            <a:r>
              <a:rPr lang="en-US" sz="2700" dirty="0"/>
              <a:t>Tailor alerting  thresholds, </a:t>
            </a:r>
            <a:br>
              <a:rPr lang="en-US" sz="2700" dirty="0"/>
            </a:br>
            <a:r>
              <a:rPr lang="en-US" sz="2700" dirty="0"/>
              <a:t>minimise false positives.</a:t>
            </a:r>
            <a:br>
              <a:rPr lang="en-US" sz="2700" dirty="0"/>
            </a:br>
            <a:br>
              <a:rPr lang="en-US" sz="2700" dirty="0"/>
            </a:br>
            <a:r>
              <a:rPr lang="en-US" sz="2700" dirty="0"/>
              <a:t>Trigger planned mitigation</a:t>
            </a:r>
            <a:br>
              <a:rPr lang="en-US" sz="2700" dirty="0"/>
            </a:br>
            <a:r>
              <a:rPr lang="en-US" sz="2700" dirty="0"/>
              <a:t>actions; customized to suit.</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517390" y="716582"/>
            <a:ext cx="5979306" cy="2271209"/>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999275" y="3104861"/>
            <a:ext cx="5724296" cy="3265406"/>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2302</TotalTime>
  <Words>1843</Words>
  <Application>Microsoft Office PowerPoint</Application>
  <PresentationFormat>Widescreen</PresentationFormat>
  <Paragraphs>155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Roboto Medium</vt:lpstr>
      <vt:lpstr>Slack-Lato</vt:lpstr>
      <vt:lpstr>Wingdings 2</vt:lpstr>
      <vt:lpstr>Frame</vt:lpstr>
      <vt:lpstr>FINAL  PROJECT  OVERVIEW   Vulnerabilities: Attack, Defend and Remediate </vt:lpstr>
      <vt:lpstr>PEN. TESTER / ATTACKER  : DEFENDER :  NETWORK ANALYST   RED TEAM   Pen. Tester  BLUE TEAM   Security Ops Analyst  SECURITY ANALYST   Network Traffic    </vt:lpstr>
      <vt:lpstr>SCHEMATIC  Hyper V Host  Pen Test Station  Two Targets  Elastic Search  and Logstash   Kibana Web  </vt:lpstr>
      <vt:lpstr>Critical Vulnerabilities  - Target 1</vt:lpstr>
      <vt:lpstr>Exploitation Target 1 – Steps and Artifacts  RED TEAM  Comments left in code   Weak password  requirements, initial  authenticated foothold  User Enumeration for password cracking  Hash of User Passwords led to cracking of logins  Contact Form flaw leveraged to load backdoor  Backend DB root access    </vt:lpstr>
      <vt:lpstr>Critical Vulnerabilities - Target 2</vt:lpstr>
      <vt:lpstr>Exploitation Target 2 - Steps and Artifacts  RED TEAM  Information leakage  through  directory listing  Improper Sanitization of   Special Elements used  in an  OS Command  Path traversal  Local file inclusion achieved via backdoor     </vt:lpstr>
      <vt:lpstr>Avoiding Detection and Maintaining Access  RED TEAM  Stealth Exploitation   Persistent  backdoor   Remote command  execution       </vt:lpstr>
      <vt:lpstr>Monitoring Activity and Alerting  BLUE TEAM  Maintain effective  monitoring of  assets.  Understand variations in normal activity patterns.  Tailor alerting  thresholds,  minimise false positives.  Trigger planned mitigation actions; customized to suit.  </vt:lpstr>
      <vt:lpstr>Hardening of Systems and Patching All Components  Reducing surface area  available to attackers  Apply principle of  least  privilege aggressively  Patching processes,  Regular and Emergency  Compliance is a vital !  </vt:lpstr>
      <vt:lpstr>Traffic Profile and Normal User Behavior  NETWORK ANALYST  Watching YouTube via an unauthorised internal site   Rotterdam-PC &gt;  mysocialchaos.com  (6MB/sec peak)  Reading the news , TIME Magazine  cloud.newsletters.time.com  Photo Essays ; Libya's Roman Ruins      </vt:lpstr>
      <vt:lpstr>Evidence of Malicious and Illegal Activities  Trojan infected file  Remote command  injection  Torrent download</vt:lpstr>
      <vt:lpstr>Project  Challenges  Select the appropriate  tools at each stage  Execute with precision  Document progress  Implement targeted monitoring and alerts  Produce accurate and clear reports  Recommend solutions</vt:lpstr>
      <vt:lpstr>PRESENTATION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83</cp:revision>
  <dcterms:created xsi:type="dcterms:W3CDTF">2021-01-06T04:16:08Z</dcterms:created>
  <dcterms:modified xsi:type="dcterms:W3CDTF">2021-01-20T01:05:22Z</dcterms:modified>
</cp:coreProperties>
</file>