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1"/>
  </p:notesMasterIdLst>
  <p:sldIdLst>
    <p:sldId id="256" r:id="rId2"/>
    <p:sldId id="257" r:id="rId3"/>
    <p:sldId id="260" r:id="rId4"/>
    <p:sldId id="264" r:id="rId5"/>
    <p:sldId id="258" r:id="rId6"/>
    <p:sldId id="261" r:id="rId7"/>
    <p:sldId id="259" r:id="rId8"/>
    <p:sldId id="262" r:id="rId9"/>
    <p:sldId id="263" r:id="rId10"/>
    <p:sldId id="265" r:id="rId11"/>
    <p:sldId id="266" r:id="rId12"/>
    <p:sldId id="267" r:id="rId13"/>
    <p:sldId id="268" r:id="rId14"/>
    <p:sldId id="270" r:id="rId15"/>
    <p:sldId id="272" r:id="rId16"/>
    <p:sldId id="271" r:id="rId17"/>
    <p:sldId id="274" r:id="rId18"/>
    <p:sldId id="27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1795" autoAdjust="0"/>
  </p:normalViewPr>
  <p:slideViewPr>
    <p:cSldViewPr snapToGrid="0">
      <p:cViewPr varScale="1">
        <p:scale>
          <a:sx n="48" d="100"/>
          <a:sy n="48" d="100"/>
        </p:scale>
        <p:origin x="12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06D37-420D-40F7-82C2-2EE2CA605CFC}" type="datetimeFigureOut">
              <a:rPr lang="en-US" smtClean="0"/>
              <a:t>7/6/2017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F715C-5DE2-4FB0-83DE-386C3A80A2B3}" type="slidenum">
              <a:rPr lang="en-US" smtClean="0"/>
              <a:t>‹#›</a:t>
            </a:fld>
            <a:endParaRPr lang="en-US" dirty="0"/>
          </a:p>
        </p:txBody>
      </p:sp>
    </p:spTree>
    <p:extLst>
      <p:ext uri="{BB962C8B-B14F-4D97-AF65-F5344CB8AC3E}">
        <p14:creationId xmlns:p14="http://schemas.microsoft.com/office/powerpoint/2010/main" val="3706279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Inversion_of_contro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Dependency_inversion_principl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a:t>
            </a:fld>
            <a:endParaRPr lang="en-US" dirty="0"/>
          </a:p>
        </p:txBody>
      </p:sp>
    </p:spTree>
    <p:extLst>
      <p:ext uri="{BB962C8B-B14F-4D97-AF65-F5344CB8AC3E}">
        <p14:creationId xmlns:p14="http://schemas.microsoft.com/office/powerpoint/2010/main" val="3246968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10</a:t>
            </a:fld>
            <a:endParaRPr lang="en-US" dirty="0"/>
          </a:p>
        </p:txBody>
      </p:sp>
    </p:spTree>
    <p:extLst>
      <p:ext uri="{BB962C8B-B14F-4D97-AF65-F5344CB8AC3E}">
        <p14:creationId xmlns:p14="http://schemas.microsoft.com/office/powerpoint/2010/main" val="292274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11</a:t>
            </a:fld>
            <a:endParaRPr lang="en-US" dirty="0"/>
          </a:p>
        </p:txBody>
      </p:sp>
    </p:spTree>
    <p:extLst>
      <p:ext uri="{BB962C8B-B14F-4D97-AF65-F5344CB8AC3E}">
        <p14:creationId xmlns:p14="http://schemas.microsoft.com/office/powerpoint/2010/main" val="1531276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12</a:t>
            </a:fld>
            <a:endParaRPr lang="en-US" dirty="0"/>
          </a:p>
        </p:txBody>
      </p:sp>
    </p:spTree>
    <p:extLst>
      <p:ext uri="{BB962C8B-B14F-4D97-AF65-F5344CB8AC3E}">
        <p14:creationId xmlns:p14="http://schemas.microsoft.com/office/powerpoint/2010/main" val="2228714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are trying to mock a Readonly property, you have to use SetupGet as SetupProperty doesn't work in that case. Whereas SetupProperty can be used for non readonly properties if you want to set expectation.</a:t>
            </a:r>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13</a:t>
            </a:fld>
            <a:endParaRPr lang="en-US" dirty="0"/>
          </a:p>
        </p:txBody>
      </p:sp>
    </p:spTree>
    <p:extLst>
      <p:ext uri="{BB962C8B-B14F-4D97-AF65-F5344CB8AC3E}">
        <p14:creationId xmlns:p14="http://schemas.microsoft.com/office/powerpoint/2010/main" val="1972641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14</a:t>
            </a:fld>
            <a:endParaRPr lang="en-US" dirty="0"/>
          </a:p>
        </p:txBody>
      </p:sp>
    </p:spTree>
    <p:extLst>
      <p:ext uri="{BB962C8B-B14F-4D97-AF65-F5344CB8AC3E}">
        <p14:creationId xmlns:p14="http://schemas.microsoft.com/office/powerpoint/2010/main" val="269932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throw an exception if the verify fails.</a:t>
            </a:r>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15</a:t>
            </a:fld>
            <a:endParaRPr lang="en-US" dirty="0"/>
          </a:p>
        </p:txBody>
      </p:sp>
    </p:spTree>
    <p:extLst>
      <p:ext uri="{BB962C8B-B14F-4D97-AF65-F5344CB8AC3E}">
        <p14:creationId xmlns:p14="http://schemas.microsoft.com/office/powerpoint/2010/main" val="419631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16</a:t>
            </a:fld>
            <a:endParaRPr lang="en-US" dirty="0"/>
          </a:p>
        </p:txBody>
      </p:sp>
    </p:spTree>
    <p:extLst>
      <p:ext uri="{BB962C8B-B14F-4D97-AF65-F5344CB8AC3E}">
        <p14:creationId xmlns:p14="http://schemas.microsoft.com/office/powerpoint/2010/main" val="319163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 to extreme: can make sure every method in the method you are</a:t>
            </a:r>
            <a:r>
              <a:rPr lang="en-US" baseline="0" dirty="0" smtClean="0"/>
              <a:t> testing is called the exact amount of times. This makes it impossible to change the method without breaking the test.</a:t>
            </a:r>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17</a:t>
            </a:fld>
            <a:endParaRPr lang="en-US" dirty="0"/>
          </a:p>
        </p:txBody>
      </p:sp>
    </p:spTree>
    <p:extLst>
      <p:ext uri="{BB962C8B-B14F-4D97-AF65-F5344CB8AC3E}">
        <p14:creationId xmlns:p14="http://schemas.microsoft.com/office/powerpoint/2010/main" val="4270801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3F715C-5DE2-4FB0-83DE-386C3A80A2B3}" type="slidenum">
              <a:rPr lang="en-US" smtClean="0"/>
              <a:t>18</a:t>
            </a:fld>
            <a:endParaRPr lang="en-US" dirty="0"/>
          </a:p>
        </p:txBody>
      </p:sp>
    </p:spTree>
    <p:extLst>
      <p:ext uri="{BB962C8B-B14F-4D97-AF65-F5344CB8AC3E}">
        <p14:creationId xmlns:p14="http://schemas.microsoft.com/office/powerpoint/2010/main" val="2046879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19</a:t>
            </a:fld>
            <a:endParaRPr lang="en-US" dirty="0"/>
          </a:p>
        </p:txBody>
      </p:sp>
    </p:spTree>
    <p:extLst>
      <p:ext uri="{BB962C8B-B14F-4D97-AF65-F5344CB8AC3E}">
        <p14:creationId xmlns:p14="http://schemas.microsoft.com/office/powerpoint/2010/main" val="261865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2</a:t>
            </a:fld>
            <a:endParaRPr lang="en-US" dirty="0"/>
          </a:p>
        </p:txBody>
      </p:sp>
    </p:spTree>
    <p:extLst>
      <p:ext uri="{BB962C8B-B14F-4D97-AF65-F5344CB8AC3E}">
        <p14:creationId xmlns:p14="http://schemas.microsoft.com/office/powerpoint/2010/main" val="282199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3</a:t>
            </a:fld>
            <a:endParaRPr lang="en-US" dirty="0"/>
          </a:p>
        </p:txBody>
      </p:sp>
    </p:spTree>
    <p:extLst>
      <p:ext uri="{BB962C8B-B14F-4D97-AF65-F5344CB8AC3E}">
        <p14:creationId xmlns:p14="http://schemas.microsoft.com/office/powerpoint/2010/main" val="246777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4</a:t>
            </a:fld>
            <a:endParaRPr lang="en-US" dirty="0"/>
          </a:p>
        </p:txBody>
      </p:sp>
    </p:spTree>
    <p:extLst>
      <p:ext uri="{BB962C8B-B14F-4D97-AF65-F5344CB8AC3E}">
        <p14:creationId xmlns:p14="http://schemas.microsoft.com/office/powerpoint/2010/main" val="276527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5</a:t>
            </a:fld>
            <a:endParaRPr lang="en-US" dirty="0"/>
          </a:p>
        </p:txBody>
      </p:sp>
    </p:spTree>
    <p:extLst>
      <p:ext uri="{BB962C8B-B14F-4D97-AF65-F5344CB8AC3E}">
        <p14:creationId xmlns:p14="http://schemas.microsoft.com/office/powerpoint/2010/main" val="264981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6</a:t>
            </a:fld>
            <a:endParaRPr lang="en-US" dirty="0"/>
          </a:p>
        </p:txBody>
      </p:sp>
    </p:spTree>
    <p:extLst>
      <p:ext uri="{BB962C8B-B14F-4D97-AF65-F5344CB8AC3E}">
        <p14:creationId xmlns:p14="http://schemas.microsoft.com/office/powerpoint/2010/main" val="271534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Dependency injection is one form of the broader technique of </a:t>
            </a:r>
            <a:r>
              <a:rPr lang="en-US" sz="1200" b="0" i="0" u="none" strike="noStrike" kern="1200" dirty="0" smtClean="0">
                <a:solidFill>
                  <a:schemeClr val="tx1"/>
                </a:solidFill>
                <a:effectLst/>
                <a:latin typeface="+mn-lt"/>
                <a:ea typeface="+mn-ea"/>
                <a:cs typeface="+mn-cs"/>
                <a:hlinkClick r:id="rId3" tooltip="Inversion of control"/>
              </a:rPr>
              <a:t>inversion of control</a:t>
            </a:r>
            <a:r>
              <a:rPr lang="en-US" sz="1200" b="0" i="0" kern="1200" dirty="0" smtClean="0">
                <a:solidFill>
                  <a:schemeClr val="tx1"/>
                </a:solidFill>
                <a:effectLst/>
                <a:latin typeface="+mn-lt"/>
                <a:ea typeface="+mn-ea"/>
                <a:cs typeface="+mn-cs"/>
              </a:rPr>
              <a:t>. Rather than low level code calling up to high level code, high level code can receive lower level code that it can call down to. This inverts the typical control pattern seen in procedural programming.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with other forms of inversion of control, dependency injection supports the </a:t>
            </a:r>
            <a:r>
              <a:rPr lang="en-US" sz="1200" b="0" i="0" u="none" strike="noStrike" kern="1200" dirty="0" smtClean="0">
                <a:solidFill>
                  <a:schemeClr val="tx1"/>
                </a:solidFill>
                <a:effectLst/>
                <a:latin typeface="+mn-lt"/>
                <a:ea typeface="+mn-ea"/>
                <a:cs typeface="+mn-cs"/>
                <a:hlinkClick r:id="rId4" tooltip="Dependency inversion principle"/>
              </a:rPr>
              <a:t>dependency inversion principle</a:t>
            </a:r>
            <a:r>
              <a:rPr lang="en-US" sz="1200" b="0" i="0" kern="1200" dirty="0" smtClean="0">
                <a:solidFill>
                  <a:schemeClr val="tx1"/>
                </a:solidFill>
                <a:effectLst/>
                <a:latin typeface="+mn-lt"/>
                <a:ea typeface="+mn-ea"/>
                <a:cs typeface="+mn-cs"/>
              </a:rPr>
              <a:t>. The client delegates the responsibility of providing its dependencies to external code (the injector). The client is not allowed to call the injector code</a:t>
            </a:r>
          </a:p>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7</a:t>
            </a:fld>
            <a:endParaRPr lang="en-US" dirty="0"/>
          </a:p>
        </p:txBody>
      </p:sp>
    </p:spTree>
    <p:extLst>
      <p:ext uri="{BB962C8B-B14F-4D97-AF65-F5344CB8AC3E}">
        <p14:creationId xmlns:p14="http://schemas.microsoft.com/office/powerpoint/2010/main" val="145884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8</a:t>
            </a:fld>
            <a:endParaRPr lang="en-US" dirty="0"/>
          </a:p>
        </p:txBody>
      </p:sp>
    </p:spTree>
    <p:extLst>
      <p:ext uri="{BB962C8B-B14F-4D97-AF65-F5344CB8AC3E}">
        <p14:creationId xmlns:p14="http://schemas.microsoft.com/office/powerpoint/2010/main" val="364676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F715C-5DE2-4FB0-83DE-386C3A80A2B3}" type="slidenum">
              <a:rPr lang="en-US" smtClean="0"/>
              <a:t>9</a:t>
            </a:fld>
            <a:endParaRPr lang="en-US" dirty="0"/>
          </a:p>
        </p:txBody>
      </p:sp>
    </p:spTree>
    <p:extLst>
      <p:ext uri="{BB962C8B-B14F-4D97-AF65-F5344CB8AC3E}">
        <p14:creationId xmlns:p14="http://schemas.microsoft.com/office/powerpoint/2010/main" val="400636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75763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8944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169662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3300002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64826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521956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420917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166521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305825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162820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576491-425A-494E-96B3-4314B641CF27}" type="datetimeFigureOut">
              <a:rPr lang="en-US" smtClean="0"/>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CB0421-BD22-4A65-B70C-C31C48FCD6E2}" type="slidenum">
              <a:rPr lang="en-US" smtClean="0"/>
              <a:t>‹#›</a:t>
            </a:fld>
            <a:endParaRPr lang="en-US" dirty="0"/>
          </a:p>
        </p:txBody>
      </p:sp>
    </p:spTree>
    <p:extLst>
      <p:ext uri="{BB962C8B-B14F-4D97-AF65-F5344CB8AC3E}">
        <p14:creationId xmlns:p14="http://schemas.microsoft.com/office/powerpoint/2010/main" val="4006511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76491-425A-494E-96B3-4314B641CF27}" type="datetimeFigureOut">
              <a:rPr lang="en-US" smtClean="0"/>
              <a:t>7/6/2017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B0421-BD22-4A65-B70C-C31C48FCD6E2}" type="slidenum">
              <a:rPr lang="en-US" smtClean="0"/>
              <a:t>‹#›</a:t>
            </a:fld>
            <a:endParaRPr lang="en-US" dirty="0"/>
          </a:p>
        </p:txBody>
      </p:sp>
    </p:spTree>
    <p:extLst>
      <p:ext uri="{BB962C8B-B14F-4D97-AF65-F5344CB8AC3E}">
        <p14:creationId xmlns:p14="http://schemas.microsoft.com/office/powerpoint/2010/main" val="144804273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oq/moq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search?utf8=%E2%9C%93&amp;q=org:microsoft+moq&amp;type=Co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Mocking &amp; Moq </a:t>
            </a:r>
            <a:r>
              <a:rPr lang="en-US" dirty="0" smtClean="0"/>
              <a:t>Framework</a:t>
            </a:r>
            <a:endParaRPr lang="en-US" dirty="0"/>
          </a:p>
        </p:txBody>
      </p:sp>
      <p:sp>
        <p:nvSpPr>
          <p:cNvPr id="3" name="Subtitle 2"/>
          <p:cNvSpPr>
            <a:spLocks noGrp="1"/>
          </p:cNvSpPr>
          <p:nvPr>
            <p:ph type="subTitle" idx="1"/>
          </p:nvPr>
        </p:nvSpPr>
        <p:spPr/>
        <p:txBody>
          <a:bodyPr/>
          <a:lstStyle/>
          <a:p>
            <a:r>
              <a:rPr lang="en-US" dirty="0" smtClean="0"/>
              <a:t>Forrest Coward</a:t>
            </a:r>
            <a:endParaRPr lang="en-US" dirty="0"/>
          </a:p>
        </p:txBody>
      </p:sp>
    </p:spTree>
    <p:extLst>
      <p:ext uri="{BB962C8B-B14F-4D97-AF65-F5344CB8AC3E}">
        <p14:creationId xmlns:p14="http://schemas.microsoft.com/office/powerpoint/2010/main" val="171245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81" y="133012"/>
            <a:ext cx="5553391" cy="5219378"/>
          </a:xfrm>
          <a:prstGeom prst="rect">
            <a:avLst/>
          </a:prstGeom>
        </p:spPr>
        <p:txBody>
          <a:bodyPr wrap="square">
            <a:spAutoFit/>
          </a:bodyPr>
          <a:lstStyle/>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number,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DoSomethingStringy(</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TryParse(</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 </a:t>
            </a:r>
            <a:r>
              <a:rPr lang="en-US" sz="1300" dirty="0" smtClean="0">
                <a:latin typeface="Consolas" panose="020B0609020204030204" pitchFamily="49" charset="0"/>
                <a:ea typeface="Calibri" panose="020F0502020204030204" pitchFamily="34" charset="0"/>
                <a:cs typeface="Consolas" panose="020B0609020204030204" pitchFamily="49" charset="0"/>
              </a:rPr>
              <a:t>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ref</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GetCount();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Add(</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Connector 5"/>
          <p:cNvCxnSpPr/>
          <p:nvPr/>
        </p:nvCxnSpPr>
        <p:spPr>
          <a:xfrm>
            <a:off x="4813160" y="133012"/>
            <a:ext cx="40194" cy="6511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53354" y="52625"/>
            <a:ext cx="515480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Mocking Methods</a:t>
            </a:r>
            <a:endParaRPr lang="en-US" sz="2400" dirty="0"/>
          </a:p>
        </p:txBody>
      </p:sp>
      <p:sp>
        <p:nvSpPr>
          <p:cNvPr id="11" name="Rectangle 10"/>
          <p:cNvSpPr/>
          <p:nvPr/>
        </p:nvSpPr>
        <p:spPr>
          <a:xfrm>
            <a:off x="4943791" y="594677"/>
            <a:ext cx="7134328" cy="5642122"/>
          </a:xfrm>
          <a:prstGeom prst="rect">
            <a:avLst/>
          </a:prstGeom>
        </p:spPr>
        <p:txBody>
          <a:bodyPr wrap="square">
            <a:spAutoFit/>
          </a:bodyPr>
          <a:lstStyle/>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mock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Mock</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3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Calling DoSomething with “ping” returns true.</a:t>
            </a:r>
          </a:p>
          <a:p>
            <a:pPr>
              <a:lnSpc>
                <a:spcPct val="107000"/>
              </a:lnSpc>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foo.DoSomething(</a:t>
            </a:r>
            <a:r>
              <a:rPr lang="en-US" sz="13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"ping"</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)).Returns(</a:t>
            </a:r>
            <a:r>
              <a:rPr lang="en-US" sz="13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Out arguments.</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outString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"ack"</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3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Calling TryParse with “ping” will return </a:t>
            </a: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true, and the out argument will return "ack", lazy evaluated.</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foo.TryParse(</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"ping"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outString)).Returns(</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Ref arguments.</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instance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Only match if the ref argument to invocation is the same instance.</a:t>
            </a:r>
            <a:endParaRPr lang="en-US"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mock.Setup(foo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 foo.Submit(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ref</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instance)).Returns(</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spcAft>
                <a:spcPts val="800"/>
              </a:spcAft>
            </a:pPr>
            <a:endPar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Access the underlying object.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fooObject = mock.Object;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US" sz="14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p:cNvSpPr txBox="1"/>
          <p:nvPr/>
        </p:nvSpPr>
        <p:spPr>
          <a:xfrm>
            <a:off x="10631316" y="6491052"/>
            <a:ext cx="1560684" cy="369332"/>
          </a:xfrm>
          <a:prstGeom prst="rect">
            <a:avLst/>
          </a:prstGeom>
          <a:noFill/>
        </p:spPr>
        <p:txBody>
          <a:bodyPr wrap="none" rtlCol="0">
            <a:spAutoFit/>
          </a:bodyPr>
          <a:lstStyle/>
          <a:p>
            <a:r>
              <a:rPr lang="en-US" dirty="0" smtClean="0"/>
              <a:t>Moq Examples</a:t>
            </a:r>
            <a:endParaRPr lang="en-US" dirty="0"/>
          </a:p>
        </p:txBody>
      </p:sp>
    </p:spTree>
    <p:extLst>
      <p:ext uri="{BB962C8B-B14F-4D97-AF65-F5344CB8AC3E}">
        <p14:creationId xmlns:p14="http://schemas.microsoft.com/office/powerpoint/2010/main" val="394608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81" y="133012"/>
            <a:ext cx="5553391" cy="5219378"/>
          </a:xfrm>
          <a:prstGeom prst="rect">
            <a:avLst/>
          </a:prstGeom>
        </p:spPr>
        <p:txBody>
          <a:bodyPr wrap="square">
            <a:spAutoFit/>
          </a:bodyPr>
          <a:lstStyle/>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number,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DoSomethingStringy(</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TryParse(</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 </a:t>
            </a:r>
            <a:r>
              <a:rPr lang="en-US" sz="1300" dirty="0" smtClean="0">
                <a:latin typeface="Consolas" panose="020B0609020204030204" pitchFamily="49" charset="0"/>
                <a:ea typeface="Calibri" panose="020F0502020204030204" pitchFamily="34" charset="0"/>
                <a:cs typeface="Consolas" panose="020B0609020204030204" pitchFamily="49" charset="0"/>
              </a:rPr>
              <a:t>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ref</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GetCount();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Add(</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Connector 5"/>
          <p:cNvCxnSpPr/>
          <p:nvPr/>
        </p:nvCxnSpPr>
        <p:spPr>
          <a:xfrm>
            <a:off x="4813160" y="133012"/>
            <a:ext cx="40194" cy="6511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53354" y="52625"/>
            <a:ext cx="515480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Throwing Exceptions</a:t>
            </a:r>
            <a:endParaRPr lang="en-US" sz="2400" dirty="0"/>
          </a:p>
        </p:txBody>
      </p:sp>
      <p:sp>
        <p:nvSpPr>
          <p:cNvPr id="11" name="Rectangle 10"/>
          <p:cNvSpPr/>
          <p:nvPr/>
        </p:nvSpPr>
        <p:spPr>
          <a:xfrm>
            <a:off x="4943791" y="594677"/>
            <a:ext cx="7134328" cy="2581284"/>
          </a:xfrm>
          <a:prstGeom prst="rect">
            <a:avLst/>
          </a:prstGeom>
        </p:spPr>
        <p:txBody>
          <a:bodyPr wrap="square">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mock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Mock</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a:lnSpc>
                <a:spcPct val="107000"/>
              </a:lnSpc>
              <a:spcAft>
                <a:spcPts val="800"/>
              </a:spcAft>
            </a:pP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Throwing when invoked with specific parameters.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foo.DoSomething(</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"reset"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)).Throws&lt;</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InvalidOperationException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foo.DoSomething(</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)).Throws(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ArgumentException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"command"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US" sz="14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4853354" y="1993352"/>
            <a:ext cx="6722347"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Returning Different Values Per Invocation</a:t>
            </a:r>
            <a:endParaRPr lang="en-US" sz="2400" dirty="0"/>
          </a:p>
        </p:txBody>
      </p:sp>
      <p:sp>
        <p:nvSpPr>
          <p:cNvPr id="9" name="Rectangle 8"/>
          <p:cNvSpPr/>
          <p:nvPr/>
        </p:nvSpPr>
        <p:spPr>
          <a:xfrm>
            <a:off x="4943791" y="2455017"/>
            <a:ext cx="7134328" cy="2676310"/>
          </a:xfrm>
          <a:prstGeom prst="rect">
            <a:avLst/>
          </a:prstGeom>
        </p:spPr>
        <p:txBody>
          <a:bodyPr wrap="square">
            <a:spAutoFit/>
          </a:bodyPr>
          <a:lstStyle/>
          <a:p>
            <a:pPr>
              <a:lnSpc>
                <a:spcPct val="107000"/>
              </a:lnSpc>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calls =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foo.GetCount())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.Returns(() =&gt; calls)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.Callback(() =&gt; calls++);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Returns 0 on first invocation, 1 on the next, and so 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.WriteLine(mock.Object.GetCount());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US" sz="14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853354" y="3922811"/>
            <a:ext cx="2805961" cy="461665"/>
          </a:xfrm>
          <a:prstGeom prst="rect">
            <a:avLst/>
          </a:prstGeom>
        </p:spPr>
        <p:txBody>
          <a:bodyPr wrap="none">
            <a:spAutoFit/>
          </a:bodyPr>
          <a:lstStyle/>
          <a:p>
            <a:pPr marL="285750" indent="-285750">
              <a:buFont typeface="Arial" panose="020B0604020202020204" pitchFamily="34" charset="0"/>
              <a:buChar char="•"/>
            </a:pPr>
            <a:r>
              <a:rPr lang="en-US" sz="2400" dirty="0" smtClean="0"/>
              <a:t>Lazy Return Values</a:t>
            </a:r>
            <a:endParaRPr lang="en-US" sz="2400" dirty="0"/>
          </a:p>
        </p:txBody>
      </p:sp>
      <p:sp>
        <p:nvSpPr>
          <p:cNvPr id="12" name="Rectangle 11"/>
          <p:cNvSpPr/>
          <p:nvPr/>
        </p:nvSpPr>
        <p:spPr>
          <a:xfrm>
            <a:off x="4943791" y="4475900"/>
            <a:ext cx="7134328" cy="676211"/>
          </a:xfrm>
          <a:prstGeom prst="rect">
            <a:avLst/>
          </a:prstGeom>
        </p:spPr>
        <p:txBody>
          <a:bodyPr wrap="square">
            <a:spAutoFit/>
          </a:bodyPr>
          <a:lstStyle/>
          <a:p>
            <a:pPr>
              <a:lnSpc>
                <a:spcPct val="107000"/>
              </a:lnSpc>
            </a:pP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Lazy evaluating return value.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count =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foo.GetCount()).Returns(() =&gt; count);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10631316" y="6491052"/>
            <a:ext cx="1560684" cy="369332"/>
          </a:xfrm>
          <a:prstGeom prst="rect">
            <a:avLst/>
          </a:prstGeom>
          <a:noFill/>
        </p:spPr>
        <p:txBody>
          <a:bodyPr wrap="none" rtlCol="0">
            <a:spAutoFit/>
          </a:bodyPr>
          <a:lstStyle/>
          <a:p>
            <a:r>
              <a:rPr lang="en-US" dirty="0" smtClean="0"/>
              <a:t>Moq Examples</a:t>
            </a:r>
            <a:endParaRPr lang="en-US" dirty="0"/>
          </a:p>
        </p:txBody>
      </p:sp>
    </p:spTree>
    <p:extLst>
      <p:ext uri="{BB962C8B-B14F-4D97-AF65-F5344CB8AC3E}">
        <p14:creationId xmlns:p14="http://schemas.microsoft.com/office/powerpoint/2010/main" val="299023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81" y="133012"/>
            <a:ext cx="5553391" cy="5219378"/>
          </a:xfrm>
          <a:prstGeom prst="rect">
            <a:avLst/>
          </a:prstGeom>
        </p:spPr>
        <p:txBody>
          <a:bodyPr wrap="square">
            <a:spAutoFit/>
          </a:bodyPr>
          <a:lstStyle/>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number,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DoSomethingStringy(</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TryParse(</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 </a:t>
            </a:r>
            <a:r>
              <a:rPr lang="en-US" sz="1300" dirty="0" smtClean="0">
                <a:latin typeface="Consolas" panose="020B0609020204030204" pitchFamily="49" charset="0"/>
                <a:ea typeface="Calibri" panose="020F0502020204030204" pitchFamily="34" charset="0"/>
                <a:cs typeface="Consolas" panose="020B0609020204030204" pitchFamily="49" charset="0"/>
              </a:rPr>
              <a:t>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ref</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GetCount();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Add(</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Connector 5"/>
          <p:cNvCxnSpPr/>
          <p:nvPr/>
        </p:nvCxnSpPr>
        <p:spPr>
          <a:xfrm>
            <a:off x="4813160" y="133012"/>
            <a:ext cx="40194" cy="6511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53354" y="52625"/>
            <a:ext cx="515480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Argument Matching</a:t>
            </a:r>
            <a:endParaRPr lang="en-US" sz="2400" dirty="0"/>
          </a:p>
        </p:txBody>
      </p:sp>
      <p:sp>
        <p:nvSpPr>
          <p:cNvPr id="11" name="Rectangle 10"/>
          <p:cNvSpPr/>
          <p:nvPr/>
        </p:nvSpPr>
        <p:spPr>
          <a:xfrm>
            <a:off x="4943791" y="594677"/>
            <a:ext cx="7248210" cy="5014130"/>
          </a:xfrm>
          <a:prstGeom prst="rect">
            <a:avLst/>
          </a:prstGeom>
        </p:spPr>
        <p:txBody>
          <a:bodyPr wrap="square">
            <a:spAutoFit/>
          </a:bodyPr>
          <a:lstStyle/>
          <a:p>
            <a:pPr>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mock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Mock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Any value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foo.DoSomething(</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It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.IsAny&lt;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&gt;())).Returns(</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Matching Func&lt;int&gt;, lazy evaluated.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foo.Add(</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It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.Is&lt;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&gt;(i =&gt; i % 2 == 0))).Returns(</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Matching </a:t>
            </a:r>
            <a:r>
              <a:rPr lang="en-US" sz="14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ranges.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foo.Add(</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It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.IsInRange&lt;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&gt;(0, 10,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Range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.Inclusive))).Returns(</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Matching </a:t>
            </a:r>
            <a:r>
              <a:rPr lang="en-US" sz="14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regex.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mock.Setup(x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x.DoSomethingStringy(</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It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.IsRegex(</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RegexOptions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.IgnoreCase))).Returns(</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"foo"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Matching can be applied to any and all arguments.</a:t>
            </a:r>
            <a:endParaRPr lang="en-US" sz="14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US" sz="14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631316" y="6491052"/>
            <a:ext cx="1560684" cy="369332"/>
          </a:xfrm>
          <a:prstGeom prst="rect">
            <a:avLst/>
          </a:prstGeom>
          <a:noFill/>
        </p:spPr>
        <p:txBody>
          <a:bodyPr wrap="none" rtlCol="0">
            <a:spAutoFit/>
          </a:bodyPr>
          <a:lstStyle/>
          <a:p>
            <a:r>
              <a:rPr lang="en-US" dirty="0" smtClean="0"/>
              <a:t>Moq Examples</a:t>
            </a:r>
            <a:endParaRPr lang="en-US" dirty="0"/>
          </a:p>
        </p:txBody>
      </p:sp>
    </p:spTree>
    <p:extLst>
      <p:ext uri="{BB962C8B-B14F-4D97-AF65-F5344CB8AC3E}">
        <p14:creationId xmlns:p14="http://schemas.microsoft.com/office/powerpoint/2010/main" val="2005108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81" y="133012"/>
            <a:ext cx="5553391" cy="5219378"/>
          </a:xfrm>
          <a:prstGeom prst="rect">
            <a:avLst/>
          </a:prstGeom>
        </p:spPr>
        <p:txBody>
          <a:bodyPr wrap="square">
            <a:spAutoFit/>
          </a:bodyPr>
          <a:lstStyle/>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number,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DoSomethingStringy(</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TryParse(</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 </a:t>
            </a:r>
            <a:r>
              <a:rPr lang="en-US" sz="1300" dirty="0" smtClean="0">
                <a:latin typeface="Consolas" panose="020B0609020204030204" pitchFamily="49" charset="0"/>
                <a:ea typeface="Calibri" panose="020F0502020204030204" pitchFamily="34" charset="0"/>
                <a:cs typeface="Consolas" panose="020B0609020204030204" pitchFamily="49" charset="0"/>
              </a:rPr>
              <a:t>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ref</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GetCount();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Add(</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Connector 5"/>
          <p:cNvCxnSpPr/>
          <p:nvPr/>
        </p:nvCxnSpPr>
        <p:spPr>
          <a:xfrm>
            <a:off x="4813160" y="133012"/>
            <a:ext cx="40194" cy="6511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53354" y="52625"/>
            <a:ext cx="515480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Mocking Properties</a:t>
            </a:r>
            <a:endParaRPr lang="en-US" sz="2400" dirty="0"/>
          </a:p>
        </p:txBody>
      </p:sp>
      <p:sp>
        <p:nvSpPr>
          <p:cNvPr id="11" name="Rectangle 10"/>
          <p:cNvSpPr/>
          <p:nvPr/>
        </p:nvSpPr>
        <p:spPr>
          <a:xfrm>
            <a:off x="4943791" y="594677"/>
            <a:ext cx="7134328" cy="4973606"/>
          </a:xfrm>
          <a:prstGeom prst="rect">
            <a:avLst/>
          </a:prstGeom>
        </p:spPr>
        <p:txBody>
          <a:bodyPr wrap="square">
            <a:spAutoFit/>
          </a:bodyPr>
          <a:lstStyle/>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Mock a get. Same thing.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foo.Name).Returns(</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"bar"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mock.SetupGet(foo =&gt; foo.Name).Returns(</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"bar"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mock.SetupProperty(foo =&gt; foo.Name,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"bar"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Mock a set.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setValue;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mock.SetupSet(foo =&gt; foo.Name =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It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.IsAny&lt;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&gt;()).Callback&lt;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&gt;(value =&gt; setValue = value);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Auto-mocking hierarchies (a.k.a. recursive mocks).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mock.Setup(foo =&gt; foo.Bar.Baz.Name).Returns(</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"baz"</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Start "tracking" sets/gets to this </a:t>
            </a:r>
            <a:r>
              <a:rPr lang="en-US" sz="14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property for verification later.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mock.SetupGet(f =&gt; f.Name);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US" sz="14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631316" y="6491052"/>
            <a:ext cx="1560684" cy="369332"/>
          </a:xfrm>
          <a:prstGeom prst="rect">
            <a:avLst/>
          </a:prstGeom>
          <a:noFill/>
        </p:spPr>
        <p:txBody>
          <a:bodyPr wrap="none" rtlCol="0">
            <a:spAutoFit/>
          </a:bodyPr>
          <a:lstStyle/>
          <a:p>
            <a:r>
              <a:rPr lang="en-US" dirty="0" smtClean="0"/>
              <a:t>Moq Examples</a:t>
            </a:r>
            <a:endParaRPr lang="en-US" dirty="0"/>
          </a:p>
        </p:txBody>
      </p:sp>
    </p:spTree>
    <p:extLst>
      <p:ext uri="{BB962C8B-B14F-4D97-AF65-F5344CB8AC3E}">
        <p14:creationId xmlns:p14="http://schemas.microsoft.com/office/powerpoint/2010/main" val="28004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81" y="133012"/>
            <a:ext cx="5553391" cy="5219378"/>
          </a:xfrm>
          <a:prstGeom prst="rect">
            <a:avLst/>
          </a:prstGeom>
        </p:spPr>
        <p:txBody>
          <a:bodyPr wrap="square">
            <a:spAutoFit/>
          </a:bodyPr>
          <a:lstStyle/>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number,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DoSomethingStringy(</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TryParse(</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 </a:t>
            </a:r>
            <a:r>
              <a:rPr lang="en-US" sz="1300" dirty="0" smtClean="0">
                <a:latin typeface="Consolas" panose="020B0609020204030204" pitchFamily="49" charset="0"/>
                <a:ea typeface="Calibri" panose="020F0502020204030204" pitchFamily="34" charset="0"/>
                <a:cs typeface="Consolas" panose="020B0609020204030204" pitchFamily="49" charset="0"/>
              </a:rPr>
              <a:t>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ref</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GetCount();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Add(</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Connector 5"/>
          <p:cNvCxnSpPr/>
          <p:nvPr/>
        </p:nvCxnSpPr>
        <p:spPr>
          <a:xfrm>
            <a:off x="4813160" y="133012"/>
            <a:ext cx="40194" cy="6511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53354" y="52625"/>
            <a:ext cx="515480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Using Callbacks</a:t>
            </a:r>
            <a:endParaRPr lang="en-US" sz="2400" dirty="0"/>
          </a:p>
        </p:txBody>
      </p:sp>
      <p:sp>
        <p:nvSpPr>
          <p:cNvPr id="11" name="Rectangle 10"/>
          <p:cNvSpPr/>
          <p:nvPr/>
        </p:nvSpPr>
        <p:spPr>
          <a:xfrm>
            <a:off x="4943791" y="594677"/>
            <a:ext cx="7134328" cy="7131824"/>
          </a:xfrm>
          <a:prstGeom prst="rect">
            <a:avLst/>
          </a:prstGeom>
        </p:spPr>
        <p:txBody>
          <a:bodyPr wrap="square">
            <a:spAutoFit/>
          </a:bodyPr>
          <a:lstStyle/>
          <a:p>
            <a:r>
              <a:rPr lang="en-US" sz="1300" dirty="0">
                <a:solidFill>
                  <a:srgbClr val="0000FF"/>
                </a:solidFill>
                <a:latin typeface="Consolas" panose="020B0609020204030204" pitchFamily="49" charset="0"/>
              </a:rPr>
              <a:t>var</a:t>
            </a:r>
            <a:r>
              <a:rPr lang="en-US" sz="1300" dirty="0">
                <a:solidFill>
                  <a:srgbClr val="000000"/>
                </a:solidFill>
                <a:latin typeface="Consolas" panose="020B0609020204030204" pitchFamily="49" charset="0"/>
              </a:rPr>
              <a:t> mock = </a:t>
            </a:r>
            <a:r>
              <a:rPr lang="en-US" sz="1300" dirty="0">
                <a:solidFill>
                  <a:srgbClr val="0000FF"/>
                </a:solidFill>
                <a:latin typeface="Consolas" panose="020B0609020204030204" pitchFamily="49" charset="0"/>
              </a:rPr>
              <a:t>new</a:t>
            </a:r>
            <a:r>
              <a:rPr lang="en-US" sz="1300" dirty="0">
                <a:solidFill>
                  <a:srgbClr val="000000"/>
                </a:solidFill>
                <a:latin typeface="Consolas" panose="020B0609020204030204" pitchFamily="49" charset="0"/>
              </a:rPr>
              <a:t> </a:t>
            </a:r>
            <a:r>
              <a:rPr lang="en-US" sz="1300" dirty="0">
                <a:solidFill>
                  <a:srgbClr val="2B91AF"/>
                </a:solidFill>
                <a:latin typeface="Consolas" panose="020B0609020204030204" pitchFamily="49" charset="0"/>
              </a:rPr>
              <a:t>Mock</a:t>
            </a:r>
            <a:r>
              <a:rPr lang="en-US" sz="1300" dirty="0">
                <a:solidFill>
                  <a:srgbClr val="000000"/>
                </a:solidFill>
                <a:latin typeface="Consolas" panose="020B0609020204030204" pitchFamily="49" charset="0"/>
              </a:rPr>
              <a:t>&lt;</a:t>
            </a:r>
            <a:r>
              <a:rPr lang="en-US" sz="1300" dirty="0">
                <a:solidFill>
                  <a:srgbClr val="2B91AF"/>
                </a:solidFill>
                <a:latin typeface="Consolas" panose="020B0609020204030204" pitchFamily="49" charset="0"/>
              </a:rPr>
              <a:t>IFoo</a:t>
            </a:r>
            <a:r>
              <a:rPr lang="en-US" sz="1300" dirty="0" smtClean="0">
                <a:solidFill>
                  <a:srgbClr val="000000"/>
                </a:solidFill>
                <a:latin typeface="Consolas" panose="020B0609020204030204" pitchFamily="49" charset="0"/>
              </a:rPr>
              <a:t>&gt;();</a:t>
            </a:r>
            <a:endParaRPr lang="en-US" sz="1300" dirty="0">
              <a:solidFill>
                <a:srgbClr val="000000"/>
              </a:solidFill>
              <a:latin typeface="Consolas" panose="020B0609020204030204" pitchFamily="49" charset="0"/>
            </a:endParaRPr>
          </a:p>
          <a:p>
            <a:r>
              <a:rPr lang="en-US" sz="1300" dirty="0">
                <a:solidFill>
                  <a:srgbClr val="0000FF"/>
                </a:solidFill>
                <a:latin typeface="Consolas" panose="020B0609020204030204" pitchFamily="49" charset="0"/>
              </a:rPr>
              <a:t>var</a:t>
            </a:r>
            <a:r>
              <a:rPr lang="en-US" sz="1300" dirty="0">
                <a:solidFill>
                  <a:srgbClr val="000000"/>
                </a:solidFill>
                <a:latin typeface="Consolas" panose="020B0609020204030204" pitchFamily="49" charset="0"/>
              </a:rPr>
              <a:t> calls = 0;</a:t>
            </a:r>
          </a:p>
          <a:p>
            <a:r>
              <a:rPr lang="en-US" sz="1300" dirty="0">
                <a:solidFill>
                  <a:srgbClr val="0000FF"/>
                </a:solidFill>
                <a:latin typeface="Consolas" panose="020B0609020204030204" pitchFamily="49" charset="0"/>
              </a:rPr>
              <a:t>var</a:t>
            </a:r>
            <a:r>
              <a:rPr lang="en-US" sz="1300" dirty="0">
                <a:solidFill>
                  <a:srgbClr val="000000"/>
                </a:solidFill>
                <a:latin typeface="Consolas" panose="020B0609020204030204" pitchFamily="49" charset="0"/>
              </a:rPr>
              <a:t> callArgs = </a:t>
            </a:r>
            <a:r>
              <a:rPr lang="en-US" sz="1300" dirty="0">
                <a:solidFill>
                  <a:srgbClr val="0000FF"/>
                </a:solidFill>
                <a:latin typeface="Consolas" panose="020B0609020204030204" pitchFamily="49" charset="0"/>
              </a:rPr>
              <a:t>new</a:t>
            </a:r>
            <a:r>
              <a:rPr lang="en-US" sz="1300" dirty="0">
                <a:solidFill>
                  <a:srgbClr val="000000"/>
                </a:solidFill>
                <a:latin typeface="Consolas" panose="020B0609020204030204" pitchFamily="49" charset="0"/>
              </a:rPr>
              <a:t> </a:t>
            </a:r>
            <a:r>
              <a:rPr lang="en-US" sz="1300" dirty="0">
                <a:solidFill>
                  <a:srgbClr val="2B91AF"/>
                </a:solidFill>
                <a:latin typeface="Consolas" panose="020B0609020204030204" pitchFamily="49" charset="0"/>
              </a:rPr>
              <a:t>List</a:t>
            </a:r>
            <a:r>
              <a:rPr lang="en-US" sz="1300" dirty="0">
                <a:solidFill>
                  <a:srgbClr val="000000"/>
                </a:solidFill>
                <a:latin typeface="Consolas" panose="020B0609020204030204" pitchFamily="49" charset="0"/>
              </a:rPr>
              <a:t>&lt;</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&gt;();</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mock.Setup(foo =&gt; foo.DoSomething(</a:t>
            </a:r>
            <a:r>
              <a:rPr lang="en-US" sz="1300" dirty="0">
                <a:solidFill>
                  <a:srgbClr val="A31515"/>
                </a:solidFill>
                <a:latin typeface="Consolas" panose="020B0609020204030204" pitchFamily="49" charset="0"/>
              </a:rPr>
              <a:t>"ping"</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.Returns(</a:t>
            </a:r>
            <a:r>
              <a:rPr lang="en-US" sz="1300" dirty="0">
                <a:solidFill>
                  <a:srgbClr val="0000FF"/>
                </a:solidFill>
                <a:latin typeface="Consolas" panose="020B0609020204030204" pitchFamily="49" charset="0"/>
              </a:rPr>
              <a:t>true</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.Callback(() =&gt; calls++);</a:t>
            </a:r>
          </a:p>
          <a:p>
            <a:endParaRPr lang="en-US" sz="1300" dirty="0">
              <a:solidFill>
                <a:srgbClr val="000000"/>
              </a:solidFill>
              <a:latin typeface="Consolas" panose="020B0609020204030204" pitchFamily="49" charset="0"/>
            </a:endParaRPr>
          </a:p>
          <a:p>
            <a:r>
              <a:rPr lang="en-US" sz="1300" dirty="0">
                <a:solidFill>
                  <a:srgbClr val="008000"/>
                </a:solidFill>
                <a:latin typeface="Consolas" panose="020B0609020204030204" pitchFamily="49" charset="0"/>
              </a:rPr>
              <a:t>// Access invocation arguments.</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mock.Setup(foo =&gt; foo.DoSomething(</a:t>
            </a:r>
            <a:r>
              <a:rPr lang="en-US" sz="1300" dirty="0">
                <a:solidFill>
                  <a:srgbClr val="2B91AF"/>
                </a:solidFill>
                <a:latin typeface="Consolas" panose="020B0609020204030204" pitchFamily="49" charset="0"/>
              </a:rPr>
              <a:t>It</a:t>
            </a:r>
            <a:r>
              <a:rPr lang="en-US" sz="1300" dirty="0">
                <a:solidFill>
                  <a:srgbClr val="000000"/>
                </a:solidFill>
                <a:latin typeface="Consolas" panose="020B0609020204030204" pitchFamily="49" charset="0"/>
              </a:rPr>
              <a:t>.IsAny&lt;</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&gt;()))</a:t>
            </a:r>
          </a:p>
          <a:p>
            <a:r>
              <a:rPr lang="en-US" sz="1300" dirty="0">
                <a:solidFill>
                  <a:srgbClr val="000000"/>
                </a:solidFill>
                <a:latin typeface="Consolas" panose="020B0609020204030204" pitchFamily="49" charset="0"/>
              </a:rPr>
              <a:t>    .Returns(</a:t>
            </a:r>
            <a:r>
              <a:rPr lang="en-US" sz="1300" dirty="0">
                <a:solidFill>
                  <a:srgbClr val="0000FF"/>
                </a:solidFill>
                <a:latin typeface="Consolas" panose="020B0609020204030204" pitchFamily="49" charset="0"/>
              </a:rPr>
              <a:t>true</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.Callback((</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 s) =&gt; callArgs.Add(s));</a:t>
            </a:r>
          </a:p>
          <a:p>
            <a:endParaRPr lang="en-US" sz="1300" dirty="0">
              <a:solidFill>
                <a:srgbClr val="000000"/>
              </a:solidFill>
              <a:latin typeface="Consolas" panose="020B0609020204030204" pitchFamily="49" charset="0"/>
            </a:endParaRPr>
          </a:p>
          <a:p>
            <a:r>
              <a:rPr lang="en-US" sz="1300" dirty="0">
                <a:solidFill>
                  <a:srgbClr val="008000"/>
                </a:solidFill>
                <a:latin typeface="Consolas" panose="020B0609020204030204" pitchFamily="49" charset="0"/>
              </a:rPr>
              <a:t>// Alternate equivalent generic method syntax.</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mock.Setup(foo =&gt; foo.DoSomething(</a:t>
            </a:r>
            <a:r>
              <a:rPr lang="en-US" sz="1300" dirty="0">
                <a:solidFill>
                  <a:srgbClr val="2B91AF"/>
                </a:solidFill>
                <a:latin typeface="Consolas" panose="020B0609020204030204" pitchFamily="49" charset="0"/>
              </a:rPr>
              <a:t>It</a:t>
            </a:r>
            <a:r>
              <a:rPr lang="en-US" sz="1300" dirty="0">
                <a:solidFill>
                  <a:srgbClr val="000000"/>
                </a:solidFill>
                <a:latin typeface="Consolas" panose="020B0609020204030204" pitchFamily="49" charset="0"/>
              </a:rPr>
              <a:t>.IsAny&lt;</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&gt;()))</a:t>
            </a:r>
          </a:p>
          <a:p>
            <a:r>
              <a:rPr lang="en-US" sz="1300" dirty="0">
                <a:solidFill>
                  <a:srgbClr val="000000"/>
                </a:solidFill>
                <a:latin typeface="Consolas" panose="020B0609020204030204" pitchFamily="49" charset="0"/>
              </a:rPr>
              <a:t>    .Returns(</a:t>
            </a:r>
            <a:r>
              <a:rPr lang="en-US" sz="1300" dirty="0">
                <a:solidFill>
                  <a:srgbClr val="0000FF"/>
                </a:solidFill>
                <a:latin typeface="Consolas" panose="020B0609020204030204" pitchFamily="49" charset="0"/>
              </a:rPr>
              <a:t>true</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.Callback&lt;</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&gt;(s =&gt; callArgs.Add(s));</a:t>
            </a:r>
          </a:p>
          <a:p>
            <a:endParaRPr lang="en-US" sz="1300" dirty="0">
              <a:solidFill>
                <a:srgbClr val="000000"/>
              </a:solidFill>
              <a:latin typeface="Consolas" panose="020B0609020204030204" pitchFamily="49" charset="0"/>
            </a:endParaRPr>
          </a:p>
          <a:p>
            <a:r>
              <a:rPr lang="en-US" sz="1300" dirty="0">
                <a:solidFill>
                  <a:srgbClr val="008000"/>
                </a:solidFill>
                <a:latin typeface="Consolas" panose="020B0609020204030204" pitchFamily="49" charset="0"/>
              </a:rPr>
              <a:t>// Access arguments for methods with multiple parameters.</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mock.Setup(foo =&gt; foo.DoSomething(</a:t>
            </a:r>
            <a:r>
              <a:rPr lang="en-US" sz="1300" dirty="0">
                <a:solidFill>
                  <a:srgbClr val="2B91AF"/>
                </a:solidFill>
                <a:latin typeface="Consolas" panose="020B0609020204030204" pitchFamily="49" charset="0"/>
              </a:rPr>
              <a:t>It</a:t>
            </a:r>
            <a:r>
              <a:rPr lang="en-US" sz="1300" dirty="0">
                <a:solidFill>
                  <a:srgbClr val="000000"/>
                </a:solidFill>
                <a:latin typeface="Consolas" panose="020B0609020204030204" pitchFamily="49" charset="0"/>
              </a:rPr>
              <a:t>.IsAny&lt;</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&gt;(), </a:t>
            </a:r>
            <a:r>
              <a:rPr lang="en-US" sz="1300" dirty="0">
                <a:solidFill>
                  <a:srgbClr val="2B91AF"/>
                </a:solidFill>
                <a:latin typeface="Consolas" panose="020B0609020204030204" pitchFamily="49" charset="0"/>
              </a:rPr>
              <a:t>It</a:t>
            </a:r>
            <a:r>
              <a:rPr lang="en-US" sz="1300" dirty="0">
                <a:solidFill>
                  <a:srgbClr val="000000"/>
                </a:solidFill>
                <a:latin typeface="Consolas" panose="020B0609020204030204" pitchFamily="49" charset="0"/>
              </a:rPr>
              <a:t>.IsAny&lt;</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&gt;()))</a:t>
            </a:r>
          </a:p>
          <a:p>
            <a:r>
              <a:rPr lang="en-US" sz="1300" dirty="0">
                <a:solidFill>
                  <a:srgbClr val="000000"/>
                </a:solidFill>
                <a:latin typeface="Consolas" panose="020B0609020204030204" pitchFamily="49" charset="0"/>
              </a:rPr>
              <a:t>    .Returns(</a:t>
            </a:r>
            <a:r>
              <a:rPr lang="en-US" sz="1300" dirty="0">
                <a:solidFill>
                  <a:srgbClr val="0000FF"/>
                </a:solidFill>
                <a:latin typeface="Consolas" panose="020B0609020204030204" pitchFamily="49" charset="0"/>
              </a:rPr>
              <a:t>true</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.Callback&lt;</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&gt;((i, s) =&gt; callArgs.Add(s));</a:t>
            </a:r>
          </a:p>
          <a:p>
            <a:endParaRPr lang="en-US" sz="1300" dirty="0">
              <a:solidFill>
                <a:srgbClr val="000000"/>
              </a:solidFill>
              <a:latin typeface="Consolas" panose="020B0609020204030204" pitchFamily="49" charset="0"/>
            </a:endParaRPr>
          </a:p>
          <a:p>
            <a:r>
              <a:rPr lang="en-US" sz="1300" dirty="0">
                <a:solidFill>
                  <a:srgbClr val="008000"/>
                </a:solidFill>
                <a:latin typeface="Consolas" panose="020B0609020204030204" pitchFamily="49" charset="0"/>
              </a:rPr>
              <a:t>// Callbacks can be specified before and after invocation.</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mock.Setup(foo =&gt; foo.DoSomething(</a:t>
            </a:r>
            <a:r>
              <a:rPr lang="en-US" sz="1300" dirty="0">
                <a:solidFill>
                  <a:srgbClr val="A31515"/>
                </a:solidFill>
                <a:latin typeface="Consolas" panose="020B0609020204030204" pitchFamily="49" charset="0"/>
              </a:rPr>
              <a:t>"ping"</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.Callback(() =&gt; </a:t>
            </a:r>
            <a:r>
              <a:rPr lang="en-US" sz="1300" dirty="0">
                <a:solidFill>
                  <a:srgbClr val="2B91AF"/>
                </a:solidFill>
                <a:latin typeface="Consolas" panose="020B0609020204030204" pitchFamily="49" charset="0"/>
              </a:rPr>
              <a:t>Console</a:t>
            </a:r>
            <a:r>
              <a:rPr lang="en-US" sz="1300" dirty="0">
                <a:solidFill>
                  <a:srgbClr val="000000"/>
                </a:solidFill>
                <a:latin typeface="Consolas" panose="020B0609020204030204" pitchFamily="49" charset="0"/>
              </a:rPr>
              <a:t>.WriteLine(</a:t>
            </a:r>
            <a:r>
              <a:rPr lang="en-US" sz="1300" dirty="0">
                <a:solidFill>
                  <a:srgbClr val="A31515"/>
                </a:solidFill>
                <a:latin typeface="Consolas" panose="020B0609020204030204" pitchFamily="49" charset="0"/>
              </a:rPr>
              <a:t>"Before returns"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.Returns(</a:t>
            </a:r>
            <a:r>
              <a:rPr lang="en-US" sz="1300" dirty="0">
                <a:solidFill>
                  <a:srgbClr val="0000FF"/>
                </a:solidFill>
                <a:latin typeface="Consolas" panose="020B0609020204030204" pitchFamily="49" charset="0"/>
              </a:rPr>
              <a:t>true</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.Callback(() =&gt; </a:t>
            </a:r>
            <a:r>
              <a:rPr lang="en-US" sz="1300" dirty="0">
                <a:solidFill>
                  <a:srgbClr val="2B91AF"/>
                </a:solidFill>
                <a:latin typeface="Consolas" panose="020B0609020204030204" pitchFamily="49" charset="0"/>
              </a:rPr>
              <a:t>Console</a:t>
            </a:r>
            <a:r>
              <a:rPr lang="en-US" sz="1300" dirty="0">
                <a:solidFill>
                  <a:srgbClr val="000000"/>
                </a:solidFill>
                <a:latin typeface="Consolas" panose="020B0609020204030204" pitchFamily="49" charset="0"/>
              </a:rPr>
              <a:t>.WriteLine(</a:t>
            </a:r>
            <a:r>
              <a:rPr lang="en-US" sz="1300" dirty="0">
                <a:solidFill>
                  <a:srgbClr val="A31515"/>
                </a:solidFill>
                <a:latin typeface="Consolas" panose="020B0609020204030204" pitchFamily="49" charset="0"/>
              </a:rPr>
              <a:t>"After returns"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endParaRPr lang="en-US" sz="1300" dirty="0"/>
          </a:p>
          <a:p>
            <a:pPr>
              <a:lnSpc>
                <a:spcPct val="107000"/>
              </a:lnSpc>
              <a:spcAft>
                <a:spcPts val="800"/>
              </a:spcAft>
            </a:pPr>
            <a:endPar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US" sz="13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631316" y="6491052"/>
            <a:ext cx="1560684" cy="369332"/>
          </a:xfrm>
          <a:prstGeom prst="rect">
            <a:avLst/>
          </a:prstGeom>
          <a:noFill/>
        </p:spPr>
        <p:txBody>
          <a:bodyPr wrap="none" rtlCol="0">
            <a:spAutoFit/>
          </a:bodyPr>
          <a:lstStyle/>
          <a:p>
            <a:r>
              <a:rPr lang="en-US" dirty="0" smtClean="0"/>
              <a:t>Moq Examples</a:t>
            </a:r>
            <a:endParaRPr lang="en-US" dirty="0"/>
          </a:p>
        </p:txBody>
      </p:sp>
    </p:spTree>
    <p:extLst>
      <p:ext uri="{BB962C8B-B14F-4D97-AF65-F5344CB8AC3E}">
        <p14:creationId xmlns:p14="http://schemas.microsoft.com/office/powerpoint/2010/main" val="86872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81" y="133012"/>
            <a:ext cx="5553391" cy="5219378"/>
          </a:xfrm>
          <a:prstGeom prst="rect">
            <a:avLst/>
          </a:prstGeom>
        </p:spPr>
        <p:txBody>
          <a:bodyPr wrap="square">
            <a:spAutoFit/>
          </a:bodyPr>
          <a:lstStyle/>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number,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DoSomethingStringy(</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TryParse(</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 </a:t>
            </a:r>
            <a:r>
              <a:rPr lang="en-US" sz="1300" dirty="0" smtClean="0">
                <a:latin typeface="Consolas" panose="020B0609020204030204" pitchFamily="49" charset="0"/>
                <a:ea typeface="Calibri" panose="020F0502020204030204" pitchFamily="34" charset="0"/>
                <a:cs typeface="Consolas" panose="020B0609020204030204" pitchFamily="49" charset="0"/>
              </a:rPr>
              <a:t>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ref</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GetCount();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Add(</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Baz</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Submit()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Connector 5"/>
          <p:cNvCxnSpPr/>
          <p:nvPr/>
        </p:nvCxnSpPr>
        <p:spPr>
          <a:xfrm>
            <a:off x="4813160" y="133012"/>
            <a:ext cx="40194" cy="6511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53354" y="52625"/>
            <a:ext cx="515480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Method &amp; Property Verification</a:t>
            </a:r>
            <a:endParaRPr lang="en-US" sz="2400" dirty="0"/>
          </a:p>
        </p:txBody>
      </p:sp>
      <p:sp>
        <p:nvSpPr>
          <p:cNvPr id="11" name="Rectangle 10"/>
          <p:cNvSpPr/>
          <p:nvPr/>
        </p:nvSpPr>
        <p:spPr>
          <a:xfrm>
            <a:off x="4943791" y="594677"/>
            <a:ext cx="7134328" cy="6821098"/>
          </a:xfrm>
          <a:prstGeom prst="rect">
            <a:avLst/>
          </a:prstGeom>
        </p:spPr>
        <p:txBody>
          <a:bodyPr wrap="square">
            <a:spAutoFit/>
          </a:bodyPr>
          <a:lstStyle/>
          <a:p>
            <a:pPr>
              <a:lnSpc>
                <a:spcPct val="107000"/>
              </a:lnSpc>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mock =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Mock</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mock.Verify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 =&gt; foo.DoSomething(</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"ping"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Verify with custom error message for failure.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mock.Verify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 =&gt; foo.DoSomething(</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"ping"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"When doing operation X, the service should be pinged always"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Method should never be called.</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mock.Verify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 =&gt; foo.DoSomething(</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"ping"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Times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.Never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Called at least once, with argument matcher.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mock.Verify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 =&gt; foo.DoSomething(</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.Is&lt;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&gt;(x =&gt;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x.StartsWith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"p"</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Times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.AtLeastOnce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Called a variable amount of times.</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mock.Verify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 =&gt; foo.DoSomething(</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"ping"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Times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.Exactly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Verify getter invocation was read between 2 and 5 times, regardless of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mock.VerifyGet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 =&gt; foo.Name,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Times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.Between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(2, 5,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Range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.Exclusive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Verify setter called with specific value.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mock.VerifySet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 =&gt; foo.Name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"foo"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300" dirty="0">
                <a:solidFill>
                  <a:srgbClr val="008000"/>
                </a:solidFill>
                <a:latin typeface="Consolas" panose="020B0609020204030204" pitchFamily="49" charset="0"/>
                <a:ea typeface="Calibri" panose="020F0502020204030204" pitchFamily="34" charset="0"/>
                <a:cs typeface="Consolas" panose="020B0609020204030204" pitchFamily="49" charset="0"/>
              </a:rPr>
              <a:t>// Verify setter with an argument matcher.</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mock.VerifySet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 =&gt;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foo.Value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It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.IsInRange(1, 5, </a:t>
            </a:r>
            <a:r>
              <a:rPr lang="en-US" sz="1300" dirty="0">
                <a:solidFill>
                  <a:srgbClr val="2B91AF"/>
                </a:solidFill>
                <a:latin typeface="Consolas" panose="020B0609020204030204" pitchFamily="49" charset="0"/>
                <a:ea typeface="Calibri" panose="020F0502020204030204" pitchFamily="34" charset="0"/>
                <a:cs typeface="Consolas" panose="020B0609020204030204" pitchFamily="49" charset="0"/>
              </a:rPr>
              <a:t>Range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.Inclusive));</a:t>
            </a: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US" sz="13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631316" y="6491052"/>
            <a:ext cx="1560684" cy="369332"/>
          </a:xfrm>
          <a:prstGeom prst="rect">
            <a:avLst/>
          </a:prstGeom>
          <a:noFill/>
        </p:spPr>
        <p:txBody>
          <a:bodyPr wrap="none" rtlCol="0">
            <a:spAutoFit/>
          </a:bodyPr>
          <a:lstStyle/>
          <a:p>
            <a:r>
              <a:rPr lang="en-US" dirty="0" smtClean="0"/>
              <a:t>Moq Examples</a:t>
            </a:r>
            <a:endParaRPr lang="en-US" dirty="0"/>
          </a:p>
        </p:txBody>
      </p:sp>
    </p:spTree>
    <p:extLst>
      <p:ext uri="{BB962C8B-B14F-4D97-AF65-F5344CB8AC3E}">
        <p14:creationId xmlns:p14="http://schemas.microsoft.com/office/powerpoint/2010/main" val="134900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vs. Loose Mocks</a:t>
            </a:r>
            <a:endParaRPr lang="en-US" dirty="0"/>
          </a:p>
        </p:txBody>
      </p:sp>
      <p:sp>
        <p:nvSpPr>
          <p:cNvPr id="3" name="Content Placeholder 2"/>
          <p:cNvSpPr>
            <a:spLocks noGrp="1"/>
          </p:cNvSpPr>
          <p:nvPr>
            <p:ph idx="1"/>
          </p:nvPr>
        </p:nvSpPr>
        <p:spPr>
          <a:xfrm>
            <a:off x="838200" y="1690689"/>
            <a:ext cx="10515600" cy="4486274"/>
          </a:xfrm>
        </p:spPr>
        <p:txBody>
          <a:bodyPr/>
          <a:lstStyle/>
          <a:p>
            <a:pPr marL="0" indent="0">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mock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Mock</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MockBehavior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.Strict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buNone/>
            </a:pPr>
            <a:r>
              <a:rPr lang="en-US" dirty="0" smtClean="0">
                <a:solidFill>
                  <a:schemeClr val="accent6"/>
                </a:solidFill>
                <a:latin typeface="Consolas" panose="020B0609020204030204" pitchFamily="49" charset="0"/>
                <a:ea typeface="Calibri" panose="020F0502020204030204" pitchFamily="34" charset="0"/>
                <a:cs typeface="Consolas" panose="020B0609020204030204" pitchFamily="49" charset="0"/>
              </a:rPr>
              <a:t>// Default.</a:t>
            </a:r>
          </a:p>
          <a:p>
            <a:pPr marL="0" indent="0">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mock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Mock</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IFoo</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en-US"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MockBehavior</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.Loose</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3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r>
              <a:rPr lang="en-US" dirty="0" smtClean="0"/>
              <a:t>“</a:t>
            </a:r>
            <a:r>
              <a:rPr lang="en-US" b="1" dirty="0" smtClean="0"/>
              <a:t>Strict</a:t>
            </a:r>
            <a:r>
              <a:rPr lang="en-US" dirty="0" smtClean="0"/>
              <a:t>”: Raises an </a:t>
            </a:r>
            <a:r>
              <a:rPr lang="en-US" dirty="0"/>
              <a:t>exceptions for anything that doesn't have a corresponding </a:t>
            </a:r>
            <a:r>
              <a:rPr lang="en-US" dirty="0" smtClean="0"/>
              <a:t>expectation</a:t>
            </a:r>
          </a:p>
          <a:p>
            <a:r>
              <a:rPr lang="en-US" dirty="0" smtClean="0"/>
              <a:t>Default is “</a:t>
            </a:r>
            <a:r>
              <a:rPr lang="en-US" b="1" dirty="0" smtClean="0"/>
              <a:t>Loose</a:t>
            </a:r>
            <a:r>
              <a:rPr lang="en-US" dirty="0" smtClean="0"/>
              <a:t>”: </a:t>
            </a:r>
            <a:r>
              <a:rPr lang="en-US" dirty="0"/>
              <a:t>never throws and returns default values or empty arrays, </a:t>
            </a:r>
            <a:r>
              <a:rPr lang="en-US" dirty="0"/>
              <a:t>enumerables</a:t>
            </a:r>
            <a:r>
              <a:rPr lang="en-US" dirty="0"/>
              <a:t>, etc. if no expectation is set for a member</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4693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Close Coupling to Internals</a:t>
            </a:r>
            <a:endParaRPr lang="en-US" dirty="0"/>
          </a:p>
        </p:txBody>
      </p:sp>
      <p:sp>
        <p:nvSpPr>
          <p:cNvPr id="3" name="Content Placeholder 2"/>
          <p:cNvSpPr>
            <a:spLocks noGrp="1"/>
          </p:cNvSpPr>
          <p:nvPr>
            <p:ph idx="1"/>
          </p:nvPr>
        </p:nvSpPr>
        <p:spPr/>
        <p:txBody>
          <a:bodyPr/>
          <a:lstStyle/>
          <a:p>
            <a:r>
              <a:rPr lang="en-US" dirty="0" smtClean="0"/>
              <a:t>Is it really important you called </a:t>
            </a:r>
            <a:r>
              <a:rPr lang="en-US" dirty="0" smtClean="0">
                <a:solidFill>
                  <a:schemeClr val="accent1"/>
                </a:solidFill>
              </a:rPr>
              <a:t>method X </a:t>
            </a:r>
            <a:r>
              <a:rPr lang="en-US" dirty="0" smtClean="0"/>
              <a:t>five times?</a:t>
            </a:r>
          </a:p>
          <a:p>
            <a:r>
              <a:rPr lang="en-US" dirty="0" smtClean="0"/>
              <a:t>If a change is made to called </a:t>
            </a:r>
            <a:r>
              <a:rPr lang="en-US" dirty="0" smtClean="0">
                <a:solidFill>
                  <a:schemeClr val="accent1"/>
                </a:solidFill>
              </a:rPr>
              <a:t>method X</a:t>
            </a:r>
            <a:r>
              <a:rPr lang="en-US" dirty="0" smtClean="0"/>
              <a:t> an additional time, your test will break.</a:t>
            </a:r>
          </a:p>
          <a:p>
            <a:pPr lvl="1"/>
            <a:r>
              <a:rPr lang="en-US" dirty="0" smtClean="0"/>
              <a:t>If it does not alter the test outcome, then you probably should not verify it</a:t>
            </a:r>
          </a:p>
          <a:p>
            <a:pPr marL="457200" lvl="1" indent="0">
              <a:buNone/>
            </a:pPr>
            <a:endParaRPr lang="en-US" dirty="0"/>
          </a:p>
          <a:p>
            <a:r>
              <a:rPr lang="en-US" dirty="0" smtClean="0"/>
              <a:t>Everything about Moq promotes </a:t>
            </a:r>
            <a:r>
              <a:rPr lang="en-US" b="1" dirty="0" smtClean="0"/>
              <a:t>white box testing</a:t>
            </a:r>
            <a:r>
              <a:rPr lang="en-US" dirty="0" smtClean="0"/>
              <a:t>. You have to know what to mock (loose mocking is nice here), and sometimes which parameters to pass.</a:t>
            </a:r>
          </a:p>
          <a:p>
            <a:endParaRPr lang="en-US" dirty="0"/>
          </a:p>
          <a:p>
            <a:endParaRPr lang="en-US" dirty="0" smtClean="0"/>
          </a:p>
          <a:p>
            <a:pPr lvl="1"/>
            <a:endParaRPr lang="en-US" dirty="0"/>
          </a:p>
          <a:p>
            <a:pPr lvl="1"/>
            <a:endParaRPr lang="en-US" dirty="0"/>
          </a:p>
        </p:txBody>
      </p:sp>
    </p:spTree>
    <p:extLst>
      <p:ext uri="{BB962C8B-B14F-4D97-AF65-F5344CB8AC3E}">
        <p14:creationId xmlns:p14="http://schemas.microsoft.com/office/powerpoint/2010/main" val="355859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Moq Features</a:t>
            </a:r>
            <a:endParaRPr lang="en-US" dirty="0"/>
          </a:p>
        </p:txBody>
      </p:sp>
      <p:sp>
        <p:nvSpPr>
          <p:cNvPr id="3" name="Content Placeholder 2"/>
          <p:cNvSpPr>
            <a:spLocks noGrp="1"/>
          </p:cNvSpPr>
          <p:nvPr>
            <p:ph idx="1"/>
          </p:nvPr>
        </p:nvSpPr>
        <p:spPr/>
        <p:txBody>
          <a:bodyPr/>
          <a:lstStyle/>
          <a:p>
            <a:r>
              <a:rPr lang="en-US" dirty="0" smtClean="0"/>
              <a:t>Can mock Events and raising Events</a:t>
            </a:r>
          </a:p>
          <a:p>
            <a:r>
              <a:rPr lang="en-US" dirty="0" smtClean="0"/>
              <a:t>Linq2Mock</a:t>
            </a:r>
          </a:p>
          <a:p>
            <a:r>
              <a:rPr lang="en-US" dirty="0" smtClean="0"/>
              <a:t>Multiple interface mocks</a:t>
            </a:r>
          </a:p>
          <a:p>
            <a:r>
              <a:rPr lang="en-US" dirty="0" smtClean="0"/>
              <a:t>Mock repositories and mock discovery</a:t>
            </a:r>
          </a:p>
        </p:txBody>
      </p:sp>
    </p:spTree>
    <p:extLst>
      <p:ext uri="{BB962C8B-B14F-4D97-AF65-F5344CB8AC3E}">
        <p14:creationId xmlns:p14="http://schemas.microsoft.com/office/powerpoint/2010/main" val="1649267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the end of the day…</a:t>
            </a:r>
            <a:endParaRPr lang="en-US" dirty="0"/>
          </a:p>
        </p:txBody>
      </p:sp>
      <p:sp>
        <p:nvSpPr>
          <p:cNvPr id="3" name="Content Placeholder 2"/>
          <p:cNvSpPr>
            <a:spLocks noGrp="1"/>
          </p:cNvSpPr>
          <p:nvPr>
            <p:ph idx="1"/>
          </p:nvPr>
        </p:nvSpPr>
        <p:spPr/>
        <p:txBody>
          <a:bodyPr/>
          <a:lstStyle/>
          <a:p>
            <a:r>
              <a:rPr lang="en-US" dirty="0" smtClean="0"/>
              <a:t>Moq helps you quickly set up and verify mock objects for your test suite without lots of extra test code</a:t>
            </a:r>
          </a:p>
          <a:p>
            <a:r>
              <a:rPr lang="en-US" dirty="0" smtClean="0"/>
              <a:t>Moq promotes good design practices through dependency injection and decoupling of concerns</a:t>
            </a:r>
          </a:p>
          <a:p>
            <a:r>
              <a:rPr lang="en-US" dirty="0" smtClean="0"/>
              <a:t>Moq makes refactoring easier</a:t>
            </a:r>
          </a:p>
        </p:txBody>
      </p:sp>
    </p:spTree>
    <p:extLst>
      <p:ext uri="{BB962C8B-B14F-4D97-AF65-F5344CB8AC3E}">
        <p14:creationId xmlns:p14="http://schemas.microsoft.com/office/powerpoint/2010/main" val="15387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mocks?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Mock object is a simulated object that mimics the behavior of real objects in controlled ways</a:t>
            </a:r>
          </a:p>
          <a:p>
            <a:endParaRPr lang="en-US" dirty="0"/>
          </a:p>
          <a:p>
            <a:r>
              <a:rPr lang="en-US" dirty="0" smtClean="0"/>
              <a:t>Mocks are used during testing to control program output and isolate the system under test</a:t>
            </a:r>
          </a:p>
          <a:p>
            <a:endParaRPr lang="en-US" dirty="0"/>
          </a:p>
          <a:p>
            <a:r>
              <a:rPr lang="en-US" dirty="0" smtClean="0"/>
              <a:t>Objects that are mocked usually have the following properties:</a:t>
            </a:r>
          </a:p>
          <a:p>
            <a:pPr lvl="1"/>
            <a:r>
              <a:rPr lang="en-US" dirty="0" smtClean="0"/>
              <a:t>non-deterministic (e.g. get the current time)</a:t>
            </a:r>
          </a:p>
          <a:p>
            <a:pPr lvl="1"/>
            <a:r>
              <a:rPr lang="en-US" dirty="0" smtClean="0"/>
              <a:t>contains or produces state that is difficult to reproduce (e.g. a network error)</a:t>
            </a:r>
          </a:p>
          <a:p>
            <a:pPr lvl="1"/>
            <a:r>
              <a:rPr lang="en-US" dirty="0" smtClean="0"/>
              <a:t>is slow or unreliable</a:t>
            </a:r>
          </a:p>
          <a:p>
            <a:pPr lvl="1"/>
            <a:r>
              <a:rPr lang="en-US" dirty="0" smtClean="0"/>
              <a:t>requires access to resources other than memory</a:t>
            </a:r>
          </a:p>
        </p:txBody>
      </p:sp>
    </p:spTree>
    <p:extLst>
      <p:ext uri="{BB962C8B-B14F-4D97-AF65-F5344CB8AC3E}">
        <p14:creationId xmlns:p14="http://schemas.microsoft.com/office/powerpoint/2010/main" val="156129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Frameworks: Advantages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You do not need to write your own mock classes!</a:t>
            </a:r>
          </a:p>
          <a:p>
            <a:pPr marL="514350" indent="-514350">
              <a:buFont typeface="+mj-lt"/>
              <a:buAutoNum type="arabicPeriod"/>
            </a:pPr>
            <a:r>
              <a:rPr lang="en-US" dirty="0" smtClean="0"/>
              <a:t>Never create another mock class or add logic to an existing one because you want </a:t>
            </a:r>
            <a:r>
              <a:rPr lang="en-US" i="1" dirty="0" smtClean="0"/>
              <a:t>slightly</a:t>
            </a:r>
            <a:r>
              <a:rPr lang="en-US" dirty="0" smtClean="0"/>
              <a:t> different behavior</a:t>
            </a:r>
          </a:p>
          <a:p>
            <a:pPr lvl="1"/>
            <a:r>
              <a:rPr lang="en-US" dirty="0" smtClean="0"/>
              <a:t>With hand rolled mocks, you end up with a large test classes with lots of static state or constructor parameters so tests can controller the test behavior</a:t>
            </a:r>
          </a:p>
          <a:p>
            <a:pPr marL="514350" indent="-514350">
              <a:buFont typeface="+mj-lt"/>
              <a:buAutoNum type="arabicPeriod"/>
            </a:pPr>
            <a:r>
              <a:rPr lang="en-US" dirty="0" smtClean="0"/>
              <a:t>The mock </a:t>
            </a:r>
            <a:r>
              <a:rPr lang="en-US" dirty="0" smtClean="0"/>
              <a:t>is </a:t>
            </a:r>
            <a:r>
              <a:rPr lang="en-US" dirty="0" smtClean="0"/>
              <a:t>closer to the test code because it </a:t>
            </a:r>
            <a:r>
              <a:rPr lang="en-US" i="1" dirty="0" smtClean="0"/>
              <a:t>is </a:t>
            </a:r>
            <a:r>
              <a:rPr lang="en-US" dirty="0" smtClean="0"/>
              <a:t>the test code</a:t>
            </a:r>
          </a:p>
          <a:p>
            <a:pPr marL="514350" indent="-514350">
              <a:buFont typeface="+mj-lt"/>
              <a:buAutoNum type="arabicPeriod"/>
            </a:pPr>
            <a:r>
              <a:rPr lang="en-US" dirty="0" smtClean="0"/>
              <a:t>Less boilerplate: only mock methods you need, right in your test</a:t>
            </a:r>
          </a:p>
          <a:p>
            <a:pPr marL="514350" indent="-514350">
              <a:buFont typeface="+mj-lt"/>
              <a:buAutoNum type="arabicPeriod"/>
            </a:pPr>
            <a:r>
              <a:rPr lang="en-US" dirty="0" smtClean="0"/>
              <a:t>Easier verification: automatically verify method invocations</a:t>
            </a:r>
          </a:p>
          <a:p>
            <a:pPr marL="514350" indent="-514350">
              <a:buFont typeface="+mj-lt"/>
              <a:buAutoNum type="arabicPeriod"/>
            </a:pPr>
            <a:r>
              <a:rPr lang="en-US" dirty="0" smtClean="0"/>
              <a:t>Better refactoring: if you add a method to an interface, you will not break your test project, and you do need to update test implementations</a:t>
            </a:r>
          </a:p>
          <a:p>
            <a:pPr marL="514350" indent="-514350">
              <a:buFont typeface="+mj-lt"/>
              <a:buAutoNum type="arabicPeriod"/>
            </a:pPr>
            <a:endParaRPr lang="en-US" dirty="0" smtClean="0"/>
          </a:p>
        </p:txBody>
      </p:sp>
    </p:spTree>
    <p:extLst>
      <p:ext uri="{BB962C8B-B14F-4D97-AF65-F5344CB8AC3E}">
        <p14:creationId xmlns:p14="http://schemas.microsoft.com/office/powerpoint/2010/main" val="218461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Frameworks: Disadvantages</a:t>
            </a:r>
            <a:endParaRPr lang="en-US" dirty="0"/>
          </a:p>
        </p:txBody>
      </p:sp>
      <p:sp>
        <p:nvSpPr>
          <p:cNvPr id="3" name="Content Placeholder 2"/>
          <p:cNvSpPr>
            <a:spLocks noGrp="1"/>
          </p:cNvSpPr>
          <p:nvPr>
            <p:ph idx="1"/>
          </p:nvPr>
        </p:nvSpPr>
        <p:spPr>
          <a:xfrm>
            <a:off x="838199" y="1825625"/>
            <a:ext cx="10894255" cy="4351338"/>
          </a:xfrm>
        </p:spPr>
        <p:txBody>
          <a:bodyPr>
            <a:normAutofit/>
          </a:bodyPr>
          <a:lstStyle/>
          <a:p>
            <a:r>
              <a:rPr lang="en-US" dirty="0" smtClean="0"/>
              <a:t>Yet another framework to learn…</a:t>
            </a:r>
          </a:p>
          <a:p>
            <a:r>
              <a:rPr lang="en-US" dirty="0" smtClean="0"/>
              <a:t>If you over mock, your tests become fragile, or even useless</a:t>
            </a:r>
          </a:p>
          <a:p>
            <a:pPr lvl="1"/>
            <a:r>
              <a:rPr lang="en-US" b="1" dirty="0" smtClean="0"/>
              <a:t>Mock across significant architecture boundaries, but not within those boundaries</a:t>
            </a:r>
          </a:p>
          <a:p>
            <a:r>
              <a:rPr lang="en-US" dirty="0" smtClean="0"/>
              <a:t>Interface explosion</a:t>
            </a:r>
          </a:p>
          <a:p>
            <a:r>
              <a:rPr lang="en-US" dirty="0" smtClean="0"/>
              <a:t>May promote close coupling to </a:t>
            </a:r>
            <a:r>
              <a:rPr lang="en-US" dirty="0" smtClean="0"/>
              <a:t>internals</a:t>
            </a:r>
            <a:endParaRPr lang="en-US" dirty="0" smtClean="0"/>
          </a:p>
          <a:p>
            <a:r>
              <a:rPr lang="en-US" dirty="0" smtClean="0"/>
              <a:t>Still must write setup code for mocks</a:t>
            </a:r>
          </a:p>
          <a:p>
            <a:pPr lvl="1"/>
            <a:r>
              <a:rPr lang="en-US" dirty="0" smtClean="0"/>
              <a:t>This can </a:t>
            </a:r>
            <a:r>
              <a:rPr lang="en-US" dirty="0" smtClean="0"/>
              <a:t>become similar to a testing implementation</a:t>
            </a:r>
            <a:endParaRPr lang="en-US" dirty="0"/>
          </a:p>
          <a:p>
            <a:r>
              <a:rPr lang="en-US" b="1" dirty="0" smtClean="0"/>
              <a:t>Mocks are another tool: they can both help and hurt you</a:t>
            </a:r>
          </a:p>
          <a:p>
            <a:endParaRPr lang="en-US" dirty="0" smtClean="0"/>
          </a:p>
          <a:p>
            <a:endParaRPr lang="en-US" dirty="0"/>
          </a:p>
        </p:txBody>
      </p:sp>
    </p:spTree>
    <p:extLst>
      <p:ext uri="{BB962C8B-B14F-4D97-AF65-F5344CB8AC3E}">
        <p14:creationId xmlns:p14="http://schemas.microsoft.com/office/powerpoint/2010/main" val="271972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Mocks </a:t>
            </a:r>
            <a:r>
              <a:rPr lang="en-US" dirty="0" smtClean="0"/>
              <a:t>versus Stubs</a:t>
            </a:r>
            <a:endParaRPr lang="en-US" dirty="0"/>
          </a:p>
        </p:txBody>
      </p:sp>
      <p:sp>
        <p:nvSpPr>
          <p:cNvPr id="6" name="Content Placeholder 5"/>
          <p:cNvSpPr>
            <a:spLocks noGrp="1"/>
          </p:cNvSpPr>
          <p:nvPr>
            <p:ph idx="1"/>
          </p:nvPr>
        </p:nvSpPr>
        <p:spPr/>
        <p:txBody>
          <a:bodyPr/>
          <a:lstStyle/>
          <a:p>
            <a:r>
              <a:rPr lang="en-US" dirty="0" smtClean="0"/>
              <a:t>Terminology is confusing: mocks, fakes, stubs, dummies, spies</a:t>
            </a:r>
          </a:p>
          <a:p>
            <a:pPr lvl="1"/>
            <a:r>
              <a:rPr lang="en-US" dirty="0" smtClean="0"/>
              <a:t>These distinctions are usually not that important in practice</a:t>
            </a:r>
          </a:p>
          <a:p>
            <a:endParaRPr lang="en-US" dirty="0" smtClean="0"/>
          </a:p>
          <a:p>
            <a:endParaRPr lang="en-US" dirty="0"/>
          </a:p>
          <a:p>
            <a:endParaRPr lang="en-US" dirty="0" smtClean="0"/>
          </a:p>
        </p:txBody>
      </p:sp>
      <p:pic>
        <p:nvPicPr>
          <p:cNvPr id="7" name="Picture 6"/>
          <p:cNvPicPr>
            <a:picLocks noChangeAspect="1"/>
          </p:cNvPicPr>
          <p:nvPr/>
        </p:nvPicPr>
        <p:blipFill>
          <a:blip r:embed="rId3"/>
          <a:stretch>
            <a:fillRect/>
          </a:stretch>
        </p:blipFill>
        <p:spPr>
          <a:xfrm>
            <a:off x="452996" y="2962388"/>
            <a:ext cx="4945638" cy="2818719"/>
          </a:xfrm>
          <a:prstGeom prst="rect">
            <a:avLst/>
          </a:prstGeom>
        </p:spPr>
      </p:pic>
      <p:pic>
        <p:nvPicPr>
          <p:cNvPr id="8" name="Picture 7"/>
          <p:cNvPicPr>
            <a:picLocks noChangeAspect="1"/>
          </p:cNvPicPr>
          <p:nvPr/>
        </p:nvPicPr>
        <p:blipFill>
          <a:blip r:embed="rId4"/>
          <a:stretch>
            <a:fillRect/>
          </a:stretch>
        </p:blipFill>
        <p:spPr>
          <a:xfrm>
            <a:off x="5317486" y="2904444"/>
            <a:ext cx="6421518" cy="2818719"/>
          </a:xfrm>
          <a:prstGeom prst="rect">
            <a:avLst/>
          </a:prstGeom>
        </p:spPr>
      </p:pic>
    </p:spTree>
    <p:extLst>
      <p:ext uri="{BB962C8B-B14F-4D97-AF65-F5344CB8AC3E}">
        <p14:creationId xmlns:p14="http://schemas.microsoft.com/office/powerpoint/2010/main" val="234544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Moq Framework for .NET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hlinkClick r:id="rId3"/>
              </a:rPr>
              <a:t>https://github.com/Moq/moq4</a:t>
            </a:r>
            <a:endParaRPr lang="en-US" dirty="0" smtClean="0"/>
          </a:p>
          <a:p>
            <a:endParaRPr lang="en-US" dirty="0"/>
          </a:p>
          <a:p>
            <a:r>
              <a:rPr lang="en-US" dirty="0" smtClean="0"/>
              <a:t>The </a:t>
            </a:r>
            <a:r>
              <a:rPr lang="en-US" dirty="0"/>
              <a:t>most popular </a:t>
            </a:r>
            <a:r>
              <a:rPr lang="en-US" dirty="0" smtClean="0"/>
              <a:t>and ‘friendly’ </a:t>
            </a:r>
            <a:r>
              <a:rPr lang="en-US" dirty="0"/>
              <a:t>mocking framework for .</a:t>
            </a:r>
            <a:r>
              <a:rPr lang="en-US" dirty="0" smtClean="0"/>
              <a:t>NET</a:t>
            </a:r>
          </a:p>
          <a:p>
            <a:endParaRPr lang="en-US" dirty="0"/>
          </a:p>
          <a:p>
            <a:r>
              <a:rPr lang="en-US" dirty="0"/>
              <a:t>Moq is the only testing package listed on the top 100 downloaded Nuget packages</a:t>
            </a:r>
          </a:p>
          <a:p>
            <a:pPr lvl="1"/>
            <a:r>
              <a:rPr lang="en-US" dirty="0"/>
              <a:t>5500 average downloads per day</a:t>
            </a:r>
          </a:p>
          <a:p>
            <a:pPr lvl="1"/>
            <a:r>
              <a:rPr lang="en-US" dirty="0"/>
              <a:t>66 pages of search results for Microsoft projects using Moq on GitHub: </a:t>
            </a:r>
            <a:r>
              <a:rPr lang="en-US" dirty="0">
                <a:hlinkClick r:id="rId4"/>
              </a:rPr>
              <a:t>https://github.com/search?utf8=%E2%9C%93&amp;q=org%3Amicrosoft+moq&amp;type=Code</a:t>
            </a:r>
            <a:endParaRPr lang="en-US" dirty="0"/>
          </a:p>
          <a:p>
            <a:pPr lvl="1"/>
            <a:r>
              <a:rPr lang="en-US" dirty="0"/>
              <a:t>.NET, Azure, VSTS all are using Moq on many projects</a:t>
            </a:r>
          </a:p>
          <a:p>
            <a:pPr marL="0" indent="0">
              <a:buNone/>
            </a:pPr>
            <a:endParaRPr lang="en-US" dirty="0" smtClean="0"/>
          </a:p>
          <a:p>
            <a:r>
              <a:rPr lang="en-US" dirty="0"/>
              <a:t>The library was created mainly for developers who aren't currently using any mocking </a:t>
            </a:r>
            <a:r>
              <a:rPr lang="en-US" dirty="0" smtClean="0"/>
              <a:t>library, and who are typically manually writing their own mocks</a:t>
            </a:r>
          </a:p>
          <a:p>
            <a:endParaRPr lang="en-US" dirty="0" smtClean="0"/>
          </a:p>
          <a:p>
            <a:r>
              <a:rPr lang="en-US" dirty="0" smtClean="0"/>
              <a:t>Practical, </a:t>
            </a:r>
            <a:r>
              <a:rPr lang="en-US" dirty="0"/>
              <a:t>unobtrusive and straight-forward way to quickly setup dependencies for your </a:t>
            </a:r>
            <a:r>
              <a:rPr lang="en-US" dirty="0" smtClean="0"/>
              <a:t>tests</a:t>
            </a:r>
          </a:p>
          <a:p>
            <a:endParaRPr lang="en-US" dirty="0" smtClean="0"/>
          </a:p>
          <a:p>
            <a:pPr marL="0" indent="0">
              <a:buNone/>
            </a:pPr>
            <a:endParaRPr lang="en-US" dirty="0"/>
          </a:p>
        </p:txBody>
      </p:sp>
    </p:spTree>
    <p:extLst>
      <p:ext uri="{BB962C8B-B14F-4D97-AF65-F5344CB8AC3E}">
        <p14:creationId xmlns:p14="http://schemas.microsoft.com/office/powerpoint/2010/main" val="95344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Moq Framework: Can Only Mock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t>Not Microsoft Fakes: cannot </a:t>
            </a:r>
            <a:r>
              <a:rPr lang="en-US" dirty="0" smtClean="0"/>
              <a:t>mock </a:t>
            </a:r>
            <a:r>
              <a:rPr lang="en-US" dirty="0" smtClean="0"/>
              <a:t>out some random System assembly</a:t>
            </a:r>
          </a:p>
          <a:p>
            <a:endParaRPr lang="en-US" dirty="0"/>
          </a:p>
          <a:p>
            <a:r>
              <a:rPr lang="en-US" dirty="0" smtClean="0"/>
              <a:t>Using Moq in legacy code can be difficult or require lots of refactoring</a:t>
            </a:r>
          </a:p>
          <a:p>
            <a:endParaRPr lang="en-US" dirty="0" smtClean="0"/>
          </a:p>
          <a:p>
            <a:r>
              <a:rPr lang="en-US" dirty="0" smtClean="0"/>
              <a:t>Forces developers to use </a:t>
            </a:r>
            <a:r>
              <a:rPr lang="en-US" b="1" dirty="0" smtClean="0">
                <a:solidFill>
                  <a:schemeClr val="accent2">
                    <a:lumMod val="75000"/>
                  </a:schemeClr>
                </a:solidFill>
              </a:rPr>
              <a:t>dependency injection</a:t>
            </a:r>
          </a:p>
          <a:p>
            <a:pPr lvl="1"/>
            <a:r>
              <a:rPr lang="en-US" dirty="0"/>
              <a:t>O</a:t>
            </a:r>
            <a:r>
              <a:rPr lang="en-US" dirty="0" smtClean="0"/>
              <a:t>bjects should be passed their dependencies (which are interfaces)</a:t>
            </a:r>
          </a:p>
          <a:p>
            <a:pPr lvl="1"/>
            <a:endParaRPr lang="en-US" dirty="0"/>
          </a:p>
          <a:p>
            <a:r>
              <a:rPr lang="en-US" dirty="0" smtClean="0"/>
              <a:t>For System.File.IO, must write an interface that wraps it if you want to mock it</a:t>
            </a:r>
          </a:p>
          <a:p>
            <a:endParaRPr lang="en-US" dirty="0" smtClean="0"/>
          </a:p>
          <a:p>
            <a:endParaRPr lang="en-US" dirty="0"/>
          </a:p>
          <a:p>
            <a:endParaRPr lang="en-US" dirty="0"/>
          </a:p>
        </p:txBody>
      </p:sp>
    </p:spTree>
    <p:extLst>
      <p:ext uri="{BB962C8B-B14F-4D97-AF65-F5344CB8AC3E}">
        <p14:creationId xmlns:p14="http://schemas.microsoft.com/office/powerpoint/2010/main" val="303487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a:t>
            </a:r>
            <a:r>
              <a:rPr lang="en-US" dirty="0" smtClean="0"/>
              <a:t>Example One</a:t>
            </a:r>
            <a:endParaRPr lang="en-US" dirty="0"/>
          </a:p>
        </p:txBody>
      </p:sp>
      <p:pic>
        <p:nvPicPr>
          <p:cNvPr id="7" name="Content Placeholder 6"/>
          <p:cNvPicPr>
            <a:picLocks noGrp="1" noChangeAspect="1"/>
          </p:cNvPicPr>
          <p:nvPr>
            <p:ph idx="1"/>
          </p:nvPr>
        </p:nvPicPr>
        <p:blipFill>
          <a:blip r:embed="rId3"/>
          <a:stretch>
            <a:fillRect/>
          </a:stretch>
        </p:blipFill>
        <p:spPr>
          <a:xfrm>
            <a:off x="352807" y="1470252"/>
            <a:ext cx="11486386" cy="4229296"/>
          </a:xfrm>
          <a:prstGeom prst="rect">
            <a:avLst/>
          </a:prstGeom>
        </p:spPr>
      </p:pic>
    </p:spTree>
    <p:extLst>
      <p:ext uri="{BB962C8B-B14F-4D97-AF65-F5344CB8AC3E}">
        <p14:creationId xmlns:p14="http://schemas.microsoft.com/office/powerpoint/2010/main" val="424015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a:t>
            </a:r>
            <a:r>
              <a:rPr lang="en-US" dirty="0" smtClean="0"/>
              <a:t>Example Two</a:t>
            </a:r>
            <a:endParaRPr lang="en-US" dirty="0"/>
          </a:p>
        </p:txBody>
      </p:sp>
      <p:pic>
        <p:nvPicPr>
          <p:cNvPr id="6" name="Picture 5"/>
          <p:cNvPicPr>
            <a:picLocks noChangeAspect="1"/>
          </p:cNvPicPr>
          <p:nvPr/>
        </p:nvPicPr>
        <p:blipFill>
          <a:blip r:embed="rId3"/>
          <a:stretch>
            <a:fillRect/>
          </a:stretch>
        </p:blipFill>
        <p:spPr>
          <a:xfrm>
            <a:off x="544285" y="1437596"/>
            <a:ext cx="8656864" cy="3258936"/>
          </a:xfrm>
          <a:prstGeom prst="rect">
            <a:avLst/>
          </a:prstGeom>
        </p:spPr>
      </p:pic>
    </p:spTree>
    <p:extLst>
      <p:ext uri="{BB962C8B-B14F-4D97-AF65-F5344CB8AC3E}">
        <p14:creationId xmlns:p14="http://schemas.microsoft.com/office/powerpoint/2010/main" val="29790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14676</TotalTime>
  <Words>1653</Words>
  <Application>Microsoft Office PowerPoint</Application>
  <PresentationFormat>Widescreen</PresentationFormat>
  <Paragraphs>389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Times New Roman</vt:lpstr>
      <vt:lpstr>Office Theme</vt:lpstr>
      <vt:lpstr>Mocking &amp; Moq Framework</vt:lpstr>
      <vt:lpstr>Why use mocks?</vt:lpstr>
      <vt:lpstr>Mock Frameworks: Advantages</vt:lpstr>
      <vt:lpstr>Mock Frameworks: Disadvantages</vt:lpstr>
      <vt:lpstr>Aside: Mocks versus Stubs</vt:lpstr>
      <vt:lpstr>Moq Framework for .NET</vt:lpstr>
      <vt:lpstr>Moq Framework: Can Only Mock Interfaces</vt:lpstr>
      <vt:lpstr>D.I. Example One</vt:lpstr>
      <vt:lpstr>D.I. Example Two</vt:lpstr>
      <vt:lpstr>PowerPoint Presentation</vt:lpstr>
      <vt:lpstr>PowerPoint Presentation</vt:lpstr>
      <vt:lpstr>PowerPoint Presentation</vt:lpstr>
      <vt:lpstr>PowerPoint Presentation</vt:lpstr>
      <vt:lpstr>PowerPoint Presentation</vt:lpstr>
      <vt:lpstr>PowerPoint Presentation</vt:lpstr>
      <vt:lpstr>Strict vs. Loose Mocks</vt:lpstr>
      <vt:lpstr>Warning: Close Coupling to Internals</vt:lpstr>
      <vt:lpstr>Other Moq Features</vt:lpstr>
      <vt:lpstr>At the end of the day…</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Moq Framework</dc:title>
  <dc:creator>Forrest Coward</dc:creator>
  <cp:lastModifiedBy>Forrest Coward</cp:lastModifiedBy>
  <cp:revision>34</cp:revision>
  <dcterms:created xsi:type="dcterms:W3CDTF">2017-06-28T20:30:55Z</dcterms:created>
  <dcterms:modified xsi:type="dcterms:W3CDTF">2017-07-11T22:39:58Z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forco@microsoft.com</vt:lpwstr>
  </property>
  <property fmtid="{D5CDD505-2E9C-101B-9397-08002B2CF9AE}" pid="6" name="MSIP_Label_f42aa342-8706-4288-bd11-ebb85995028c_SetDate">
    <vt:lpwstr>2017-06-28T14:42:24.3190041-07:00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