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5" r:id="rId2"/>
    <p:sldId id="264" r:id="rId3"/>
    <p:sldId id="262" r:id="rId4"/>
    <p:sldId id="266" r:id="rId5"/>
    <p:sldId id="261" r:id="rId6"/>
    <p:sldId id="260" r:id="rId7"/>
    <p:sldId id="257" r:id="rId8"/>
    <p:sldId id="268" r:id="rId9"/>
    <p:sldId id="273" r:id="rId10"/>
    <p:sldId id="258" r:id="rId11"/>
    <p:sldId id="267" r:id="rId12"/>
    <p:sldId id="263" r:id="rId13"/>
    <p:sldId id="274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49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B40BB-041B-4A01-B05E-C8790CB3BE04}" type="datetimeFigureOut">
              <a:rPr lang="en-US" smtClean="0"/>
              <a:t>6/6/2013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D3F2F-B055-4D78-8B40-D7A2E41367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3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D3F2F-B055-4D78-8B40-D7A2E413670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6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BBDC-BC17-4E78-AE0F-BE3208E537E5}" type="datetimeFigureOut">
              <a:rPr lang="en-US" smtClean="0"/>
              <a:t>6/6/2013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CE-4EC6-4DA1-B221-793DAAB283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2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BBDC-BC17-4E78-AE0F-BE3208E537E5}" type="datetimeFigureOut">
              <a:rPr lang="en-US" smtClean="0"/>
              <a:t>6/6/2013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CE-4EC6-4DA1-B221-793DAAB283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2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BBDC-BC17-4E78-AE0F-BE3208E537E5}" type="datetimeFigureOut">
              <a:rPr lang="en-US" smtClean="0"/>
              <a:t>6/6/2013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CE-4EC6-4DA1-B221-793DAAB283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4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BBDC-BC17-4E78-AE0F-BE3208E537E5}" type="datetimeFigureOut">
              <a:rPr lang="en-US" smtClean="0"/>
              <a:t>6/6/2013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CE-4EC6-4DA1-B221-793DAAB283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BBDC-BC17-4E78-AE0F-BE3208E537E5}" type="datetimeFigureOut">
              <a:rPr lang="en-US" smtClean="0"/>
              <a:t>6/6/2013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CE-4EC6-4DA1-B221-793DAAB283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4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BBDC-BC17-4E78-AE0F-BE3208E537E5}" type="datetimeFigureOut">
              <a:rPr lang="en-US" smtClean="0"/>
              <a:t>6/6/2013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CE-4EC6-4DA1-B221-793DAAB283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5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BBDC-BC17-4E78-AE0F-BE3208E537E5}" type="datetimeFigureOut">
              <a:rPr lang="en-US" smtClean="0"/>
              <a:t>6/6/2013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CE-4EC6-4DA1-B221-793DAAB283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7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BBDC-BC17-4E78-AE0F-BE3208E537E5}" type="datetimeFigureOut">
              <a:rPr lang="en-US" smtClean="0"/>
              <a:t>6/6/2013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CE-4EC6-4DA1-B221-793DAAB283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9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BBDC-BC17-4E78-AE0F-BE3208E537E5}" type="datetimeFigureOut">
              <a:rPr lang="en-US" smtClean="0"/>
              <a:t>6/6/2013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CE-4EC6-4DA1-B221-793DAAB283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2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BBDC-BC17-4E78-AE0F-BE3208E537E5}" type="datetimeFigureOut">
              <a:rPr lang="en-US" smtClean="0"/>
              <a:t>6/6/2013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CE-4EC6-4DA1-B221-793DAAB283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3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BBDC-BC17-4E78-AE0F-BE3208E537E5}" type="datetimeFigureOut">
              <a:rPr lang="en-US" smtClean="0"/>
              <a:t>6/6/2013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CE-4EC6-4DA1-B221-793DAAB283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5BBDC-BC17-4E78-AE0F-BE3208E537E5}" type="datetimeFigureOut">
              <a:rPr lang="en-US" smtClean="0"/>
              <a:t>6/6/2013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239CE-4EC6-4DA1-B221-793DAAB283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6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rop.sc/" TargetMode="External"/><Relationship Id="rId2" Type="http://schemas.openxmlformats.org/officeDocument/2006/relationships/hyperlink" Target="https://github.com/graylinkim/sc2read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Starcraft 2 Overview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Popular real time strategy game developed by Blizzard Entertainment</a:t>
            </a:r>
          </a:p>
          <a:p>
            <a:r>
              <a:rPr lang="en-US" dirty="0" smtClean="0"/>
              <a:t>In its primary game mode, two players compete against one another</a:t>
            </a:r>
          </a:p>
          <a:p>
            <a:r>
              <a:rPr lang="en-US" dirty="0" smtClean="0"/>
              <a:t>A match consists of players gathering resources and commanding units with goal of crushing opponent</a:t>
            </a:r>
          </a:p>
          <a:p>
            <a:r>
              <a:rPr lang="en-US" dirty="0" smtClean="0"/>
              <a:t>Based on a players performance, they are placed into one of seven leagues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7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72" y="341863"/>
            <a:ext cx="8229600" cy="715962"/>
          </a:xfrm>
        </p:spPr>
        <p:txBody>
          <a:bodyPr>
            <a:noAutofit/>
          </a:bodyPr>
          <a:lstStyle/>
          <a:p>
            <a:r>
              <a:rPr lang="en-US" sz="2200" dirty="0" smtClean="0"/>
              <a:t>Accuracy vs. </a:t>
            </a:r>
            <a:r>
              <a:rPr lang="en-US" sz="2200" dirty="0"/>
              <a:t>N</a:t>
            </a:r>
            <a:r>
              <a:rPr lang="en-US" sz="2200" dirty="0" smtClean="0"/>
              <a:t>umber of Trees for </a:t>
            </a:r>
            <a:r>
              <a:rPr lang="en-US" sz="2200" dirty="0"/>
              <a:t>D</a:t>
            </a:r>
            <a:r>
              <a:rPr lang="en-US" sz="2200" dirty="0" smtClean="0"/>
              <a:t>ifferent Number of Randomly </a:t>
            </a:r>
            <a:r>
              <a:rPr lang="en-US" sz="2200" dirty="0"/>
              <a:t>S</a:t>
            </a:r>
            <a:r>
              <a:rPr lang="en-US" sz="2200" dirty="0" smtClean="0"/>
              <a:t>elected Features Per Tree (</a:t>
            </a:r>
            <a:r>
              <a:rPr lang="en-US" sz="2200" dirty="0" smtClean="0"/>
              <a:t>Gini split , </a:t>
            </a:r>
            <a:r>
              <a:rPr lang="en-US" sz="2200" dirty="0" smtClean="0"/>
              <a:t>5-Fold Cross Validation)</a:t>
            </a:r>
            <a:endParaRPr lang="en-US" sz="2200" dirty="0"/>
          </a:p>
        </p:txBody>
      </p:sp>
      <p:pic>
        <p:nvPicPr>
          <p:cNvPr id="2050" name="Picture 2" descr="D:\sc2-replay-analysis\paper\random_fores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51430"/>
            <a:ext cx="7391400" cy="540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27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Selection Using Random Forests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Basic idea: classification score decreases when an important feature is left out</a:t>
            </a:r>
          </a:p>
          <a:p>
            <a:r>
              <a:rPr lang="en-US" sz="2400" dirty="0" smtClean="0"/>
              <a:t>Over many trees, we can rank which features give best classification results</a:t>
            </a:r>
          </a:p>
          <a:p>
            <a:r>
              <a:rPr lang="en-US" sz="2400" dirty="0" smtClean="0"/>
              <a:t>Actions per minute and spending quotient (SQ) by far the best features</a:t>
            </a:r>
          </a:p>
          <a:p>
            <a:r>
              <a:rPr lang="en-US" sz="2400" dirty="0" smtClean="0"/>
              <a:t>Top 4-5 features about as good as using them all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97019"/>
              </p:ext>
            </p:extLst>
          </p:nvPr>
        </p:nvGraphicFramePr>
        <p:xfrm>
          <a:off x="4572000" y="1447800"/>
          <a:ext cx="3581400" cy="4862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/>
                <a:gridCol w="1790700"/>
              </a:tblGrid>
              <a:tr h="3740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APM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7.36</a:t>
                      </a:r>
                      <a:endParaRPr lang="en-US" dirty="0"/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SQ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5.30</a:t>
                      </a:r>
                      <a:endParaRPr lang="en-US" dirty="0"/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Minimap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.75</a:t>
                      </a:r>
                      <a:endParaRPr lang="en-US" dirty="0"/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AUM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.74</a:t>
                      </a:r>
                      <a:endParaRPr lang="en-US" dirty="0"/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MCR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.60</a:t>
                      </a:r>
                      <a:endParaRPr lang="en-US" dirty="0"/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VCR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.51</a:t>
                      </a:r>
                      <a:endParaRPr lang="en-US" dirty="0"/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Hotkeys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.50</a:t>
                      </a:r>
                      <a:endParaRPr lang="en-US" dirty="0"/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Workers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.49</a:t>
                      </a:r>
                      <a:endParaRPr lang="en-US" dirty="0"/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AUV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.41</a:t>
                      </a:r>
                      <a:endParaRPr lang="en-US" dirty="0"/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Supply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.14</a:t>
                      </a:r>
                      <a:endParaRPr lang="en-US" dirty="0"/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r>
                        <a:rPr lang="en-US" dirty="0" smtClean="0"/>
                        <a:t>Mannered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-.07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19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Result Distributions</a:t>
            </a:r>
            <a:endParaRPr lang="en-US" dirty="0"/>
          </a:p>
        </p:txBody>
      </p:sp>
      <p:pic>
        <p:nvPicPr>
          <p:cNvPr id="5122" name="Picture 2" descr="C:\Users\Forrest\Desktop\Clipboard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094" y="1455683"/>
            <a:ext cx="54197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Forrest\Desktop\Clipboard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49263"/>
            <a:ext cx="58864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" y="1524000"/>
            <a:ext cx="3108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</a:p>
          <a:p>
            <a:r>
              <a:rPr lang="en-US" dirty="0" smtClean="0"/>
              <a:t>Actual league is on the left.</a:t>
            </a:r>
          </a:p>
          <a:p>
            <a:r>
              <a:rPr lang="en-US" dirty="0" smtClean="0"/>
              <a:t>Prediction league is on the top.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Overall Results (All Using 5-Fold CV)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083601"/>
              </p:ext>
            </p:extLst>
          </p:nvPr>
        </p:nvGraphicFramePr>
        <p:xfrm>
          <a:off x="762001" y="1676400"/>
          <a:ext cx="7391401" cy="4434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655"/>
                <a:gridCol w="1952144"/>
                <a:gridCol w="2514602"/>
              </a:tblGrid>
              <a:tr h="838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Classification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Classification Accuracy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Error of One League Allowed</a:t>
                      </a:r>
                      <a:endParaRPr lang="en-US" dirty="0"/>
                    </a:p>
                  </a:txBody>
                  <a:tcPr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</a:t>
                      </a:r>
                      <a:r>
                        <a:rPr lang="en-US" baseline="0" dirty="0" smtClean="0"/>
                        <a:t>t Random Forest</a:t>
                      </a:r>
                    </a:p>
                    <a:p>
                      <a:pPr algn="ctr"/>
                      <a:r>
                        <a:rPr lang="en-US" baseline="0" dirty="0" smtClean="0"/>
                        <a:t>(</a:t>
                      </a:r>
                      <a:r>
                        <a:rPr lang="en-US" b="1" baseline="0" dirty="0" smtClean="0"/>
                        <a:t>trees</a:t>
                      </a:r>
                      <a:r>
                        <a:rPr lang="en-US" b="0" baseline="0" dirty="0" smtClean="0"/>
                        <a:t>:</a:t>
                      </a:r>
                      <a:r>
                        <a:rPr lang="en-US" baseline="0" dirty="0" smtClean="0"/>
                        <a:t> 160,  </a:t>
                      </a:r>
                      <a:r>
                        <a:rPr lang="en-US" b="1" baseline="0" dirty="0" smtClean="0"/>
                        <a:t>split</a:t>
                      </a:r>
                      <a:r>
                        <a:rPr lang="en-US" baseline="0" dirty="0" smtClean="0"/>
                        <a:t>: gini,</a:t>
                      </a:r>
                    </a:p>
                    <a:p>
                      <a:pPr algn="ctr"/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randomly selected features per tree</a:t>
                      </a:r>
                      <a:r>
                        <a:rPr lang="en-US" baseline="0" dirty="0" smtClean="0"/>
                        <a:t>:5)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42.43%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74.28%</a:t>
                      </a:r>
                      <a:endParaRPr lang="en-US" dirty="0"/>
                    </a:p>
                  </a:txBody>
                  <a:tcPr/>
                </a:tc>
              </a:tr>
              <a:tr h="3400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37.25%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71.74%</a:t>
                      </a:r>
                      <a:endParaRPr lang="en-US" dirty="0"/>
                    </a:p>
                  </a:txBody>
                  <a:tcPr/>
                </a:tc>
              </a:tr>
              <a:tr h="838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Linear</a:t>
                      </a:r>
                      <a:r>
                        <a:rPr lang="en-US" baseline="0" dirty="0" smtClean="0"/>
                        <a:t> SVM</a:t>
                      </a:r>
                    </a:p>
                    <a:p>
                      <a:pPr algn="ctr"/>
                      <a:r>
                        <a:rPr lang="en-US" baseline="0" dirty="0" smtClean="0"/>
                        <a:t>(</a:t>
                      </a:r>
                      <a:r>
                        <a:rPr lang="en-US" b="1" baseline="0" dirty="0" smtClean="0"/>
                        <a:t>complexity bound</a:t>
                      </a:r>
                      <a:r>
                        <a:rPr lang="en-US" baseline="0" dirty="0" smtClean="0"/>
                        <a:t>: .5, </a:t>
                      </a:r>
                    </a:p>
                    <a:p>
                      <a:pPr algn="ctr"/>
                      <a:r>
                        <a:rPr lang="en-US" b="1" baseline="0" dirty="0" smtClean="0"/>
                        <a:t>tolerance</a:t>
                      </a:r>
                      <a:r>
                        <a:rPr lang="en-US" b="0" baseline="0" dirty="0" smtClean="0"/>
                        <a:t>:</a:t>
                      </a:r>
                      <a:r>
                        <a:rPr lang="en-US" baseline="0" dirty="0" smtClean="0"/>
                        <a:t> .0015)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37.57%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78.09%</a:t>
                      </a:r>
                      <a:endParaRPr lang="en-US" b="1" dirty="0"/>
                    </a:p>
                  </a:txBody>
                  <a:tcPr/>
                </a:tc>
              </a:tr>
              <a:tr h="654971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Best  Decision Tree</a:t>
                      </a:r>
                    </a:p>
                    <a:p>
                      <a:pPr algn="ctr"/>
                      <a:r>
                        <a:rPr lang="en-US" baseline="0" dirty="0" smtClean="0"/>
                        <a:t>(</a:t>
                      </a:r>
                      <a:r>
                        <a:rPr lang="en-US" b="1" baseline="0" dirty="0" smtClean="0"/>
                        <a:t>depth</a:t>
                      </a:r>
                      <a:r>
                        <a:rPr lang="en-US" baseline="0" dirty="0" smtClean="0"/>
                        <a:t>:7, </a:t>
                      </a:r>
                      <a:r>
                        <a:rPr lang="en-US" b="1" baseline="0" dirty="0" smtClean="0"/>
                        <a:t>split</a:t>
                      </a:r>
                      <a:r>
                        <a:rPr lang="en-US" baseline="0" dirty="0" smtClean="0"/>
                        <a:t>: gini)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35.87%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70.89%</a:t>
                      </a:r>
                      <a:endParaRPr lang="en-US" dirty="0"/>
                    </a:p>
                  </a:txBody>
                  <a:tcPr/>
                </a:tc>
              </a:tr>
              <a:tr h="3400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10-Nearest-Neighbor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29.31%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64.97%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6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Many Issues Modeling League as a Discrete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reality, each player has a hidden match making rating (MMR) that represents a point on the continuous distribution of skill.</a:t>
            </a:r>
          </a:p>
          <a:p>
            <a:r>
              <a:rPr lang="en-US" dirty="0" smtClean="0"/>
              <a:t>Leagues are a partitioning of MMR distribution.</a:t>
            </a:r>
          </a:p>
          <a:p>
            <a:r>
              <a:rPr lang="en-US" dirty="0" smtClean="0"/>
              <a:t>MMR overlaps between leagues. For example, a high end silver player is better than a low end gold. </a:t>
            </a:r>
          </a:p>
          <a:p>
            <a:r>
              <a:rPr lang="en-US" dirty="0" smtClean="0"/>
              <a:t>A players league is not their true skill.</a:t>
            </a:r>
          </a:p>
          <a:p>
            <a:r>
              <a:rPr lang="en-US" dirty="0" smtClean="0"/>
              <a:t>A good player on a new account has high skill</a:t>
            </a:r>
            <a:r>
              <a:rPr lang="en-US" dirty="0"/>
              <a:t> </a:t>
            </a:r>
            <a:r>
              <a:rPr lang="en-US" dirty="0" smtClean="0"/>
              <a:t>and low league. Takes a little bit for MMR to stabilize.</a:t>
            </a:r>
          </a:p>
        </p:txBody>
      </p:sp>
    </p:spTree>
    <p:extLst>
      <p:ext uri="{BB962C8B-B14F-4D97-AF65-F5344CB8AC3E}">
        <p14:creationId xmlns:p14="http://schemas.microsoft.com/office/powerpoint/2010/main" val="42250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Best classification accuracy of </a:t>
            </a:r>
            <a:r>
              <a:rPr lang="en-US" b="1" dirty="0" smtClean="0"/>
              <a:t>~42.5% </a:t>
            </a:r>
            <a:r>
              <a:rPr lang="en-US" dirty="0" smtClean="0"/>
              <a:t>achieved using random forests. </a:t>
            </a:r>
          </a:p>
          <a:p>
            <a:r>
              <a:rPr lang="en-US" dirty="0" smtClean="0"/>
              <a:t>This seems bad, but is much better than </a:t>
            </a:r>
            <a:r>
              <a:rPr lang="en-US" b="1" dirty="0" smtClean="0"/>
              <a:t>1/7</a:t>
            </a:r>
          </a:p>
          <a:p>
            <a:r>
              <a:rPr lang="en-US" dirty="0" smtClean="0"/>
              <a:t>If we consider a correct classification as within one league of the correct league, then we get a classification accuracy of </a:t>
            </a:r>
            <a:r>
              <a:rPr lang="en-US" b="1" dirty="0" smtClean="0"/>
              <a:t>~75% </a:t>
            </a:r>
          </a:p>
          <a:p>
            <a:r>
              <a:rPr lang="en-US" b="1" dirty="0" smtClean="0"/>
              <a:t>Because of how MMR works, the within one league accuracy is likely a much better indication of a good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4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Results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Actions per minute (</a:t>
            </a:r>
            <a:r>
              <a:rPr lang="en-US" b="1" dirty="0" smtClean="0"/>
              <a:t>APM</a:t>
            </a:r>
            <a:r>
              <a:rPr lang="en-US" dirty="0" smtClean="0"/>
              <a:t>) and spending quotient (</a:t>
            </a:r>
            <a:r>
              <a:rPr lang="en-US" b="1" dirty="0" smtClean="0"/>
              <a:t>SQ</a:t>
            </a:r>
            <a:r>
              <a:rPr lang="en-US" dirty="0" smtClean="0"/>
              <a:t>) are the best predictors of skill out of the selected features</a:t>
            </a:r>
          </a:p>
          <a:p>
            <a:r>
              <a:rPr lang="en-US" dirty="0" smtClean="0"/>
              <a:t>Intuitively this makes sense: these features are less likely to vary from game to game. For example, if two grandmaster players play, </a:t>
            </a:r>
            <a:r>
              <a:rPr lang="en-US" b="1" dirty="0" smtClean="0"/>
              <a:t>APM</a:t>
            </a:r>
            <a:r>
              <a:rPr lang="en-US" dirty="0" smtClean="0"/>
              <a:t> and </a:t>
            </a:r>
            <a:r>
              <a:rPr lang="en-US" b="1" dirty="0" smtClean="0"/>
              <a:t>SQ</a:t>
            </a:r>
            <a:r>
              <a:rPr lang="en-US" dirty="0" smtClean="0"/>
              <a:t> remain high, but other features may be nullified because both players are of similar skill. </a:t>
            </a:r>
          </a:p>
          <a:p>
            <a:r>
              <a:rPr lang="en-US" b="1" dirty="0" smtClean="0"/>
              <a:t>SQ</a:t>
            </a:r>
            <a:r>
              <a:rPr lang="en-US" dirty="0" smtClean="0"/>
              <a:t> is a combination of </a:t>
            </a:r>
            <a:r>
              <a:rPr lang="en-US" b="1" dirty="0" smtClean="0"/>
              <a:t>MCR</a:t>
            </a:r>
            <a:r>
              <a:rPr lang="en-US" dirty="0" smtClean="0"/>
              <a:t>, </a:t>
            </a:r>
            <a:r>
              <a:rPr lang="en-US" b="1" dirty="0" smtClean="0"/>
              <a:t>VCR</a:t>
            </a:r>
            <a:r>
              <a:rPr lang="en-US" dirty="0" smtClean="0"/>
              <a:t>, </a:t>
            </a:r>
            <a:r>
              <a:rPr lang="en-US" b="1" dirty="0" smtClean="0"/>
              <a:t>AUM</a:t>
            </a:r>
            <a:r>
              <a:rPr lang="en-US" dirty="0" smtClean="0"/>
              <a:t>, </a:t>
            </a:r>
            <a:r>
              <a:rPr lang="en-US" b="1" dirty="0" smtClean="0"/>
              <a:t>AUV</a:t>
            </a:r>
            <a:r>
              <a:rPr lang="en-US" dirty="0" smtClean="0"/>
              <a:t> (none of which are great predictors). Displays the power of feature combination.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844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Starcraft 2 League Overview</a:t>
            </a:r>
            <a:endParaRPr lang="en-US" sz="5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815558"/>
              </p:ext>
            </p:extLst>
          </p:nvPr>
        </p:nvGraphicFramePr>
        <p:xfrm>
          <a:off x="1752600" y="1295400"/>
          <a:ext cx="5334000" cy="4310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1489075"/>
                <a:gridCol w="2066925"/>
              </a:tblGrid>
              <a:tr h="5242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League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Percent of Players</a:t>
                      </a:r>
                      <a:endParaRPr lang="en-US" dirty="0"/>
                    </a:p>
                  </a:txBody>
                  <a:tcPr/>
                </a:tc>
              </a:tr>
              <a:tr h="5242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Bronze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8%</a:t>
                      </a:r>
                      <a:endParaRPr lang="en-US" dirty="0"/>
                    </a:p>
                  </a:txBody>
                  <a:tcPr/>
                </a:tc>
              </a:tr>
              <a:tr h="5242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Silver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</a:tr>
              <a:tr h="5242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32%</a:t>
                      </a:r>
                      <a:endParaRPr lang="en-US" dirty="0"/>
                    </a:p>
                  </a:txBody>
                  <a:tcPr/>
                </a:tc>
              </a:tr>
              <a:tr h="5242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Platinum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</a:tr>
              <a:tr h="5242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Diamond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18%</a:t>
                      </a:r>
                      <a:endParaRPr lang="en-US" dirty="0"/>
                    </a:p>
                  </a:txBody>
                  <a:tcPr/>
                </a:tc>
              </a:tr>
              <a:tr h="5242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2%</a:t>
                      </a:r>
                      <a:endParaRPr lang="en-US" dirty="0"/>
                    </a:p>
                  </a:txBody>
                  <a:tcPr/>
                </a:tc>
              </a:tr>
              <a:tr h="6181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Grandmaster</a:t>
                      </a:r>
                      <a:r>
                        <a:rPr lang="en-US" baseline="0" dirty="0" smtClean="0"/>
                        <a:t> (GM)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 players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58674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Leagues are not fixed. Players can be promoted/demoted with good/bad play.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Task: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5400" dirty="0" smtClean="0"/>
              <a:t>Given a Starcraft 2 Replay file, predict the league of both of the players</a:t>
            </a:r>
          </a:p>
          <a:p>
            <a:r>
              <a:rPr lang="en-US" sz="5400" dirty="0" smtClean="0"/>
              <a:t>Each replay is 2 data points, one for each player.</a:t>
            </a:r>
          </a:p>
          <a:p>
            <a:r>
              <a:rPr lang="en-US" sz="5400" dirty="0" smtClean="0"/>
              <a:t>Data Set: 135 data points from each league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5658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Parsing Replays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Replays were parsed for features using SC2Reader: </a:t>
            </a:r>
            <a:r>
              <a:rPr lang="en-US" sz="4000" dirty="0" smtClean="0">
                <a:hlinkClick r:id="rId2"/>
              </a:rPr>
              <a:t>https://github.com/graylinkim/sc2reader</a:t>
            </a:r>
            <a:endParaRPr lang="en-US" sz="4000" dirty="0" smtClean="0"/>
          </a:p>
          <a:p>
            <a:r>
              <a:rPr lang="en-US" sz="4000" dirty="0" smtClean="0"/>
              <a:t>Replays were gathered in bulk from drop.sc: </a:t>
            </a:r>
            <a:r>
              <a:rPr lang="en-US" sz="4000" dirty="0" smtClean="0">
                <a:hlinkClick r:id="rId3"/>
              </a:rPr>
              <a:t>http://drop.sc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348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Selected Features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529694"/>
                  </p:ext>
                </p:extLst>
              </p:nvPr>
            </p:nvGraphicFramePr>
            <p:xfrm>
              <a:off x="381000" y="838200"/>
              <a:ext cx="8458200" cy="56539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/>
                    <a:gridCol w="5334000"/>
                  </a:tblGrid>
                  <a:tr h="36750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Feature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Explanation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6750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League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The league of a player (1-7)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48964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APM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Actions completed per minute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592434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Hotkeys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The number of hotkeys used.</a:t>
                          </a:r>
                        </a:p>
                        <a:p>
                          <a:r>
                            <a:rPr lang="en-US" sz="1600" dirty="0" smtClean="0"/>
                            <a:t>Low</a:t>
                          </a:r>
                          <a:r>
                            <a:rPr lang="en-US" sz="1600" baseline="0" dirty="0" smtClean="0"/>
                            <a:t> (1-3), Medium (4-6), High (7-9)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65056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Mineral Collection Rate (MCR)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Average minerals collected</a:t>
                          </a:r>
                          <a:r>
                            <a:rPr lang="en-US" sz="1600" baseline="0" dirty="0" smtClean="0"/>
                            <a:t> per </a:t>
                          </a:r>
                          <a:r>
                            <a:rPr lang="en-US" sz="1600" dirty="0" smtClean="0"/>
                            <a:t>minute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40634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Vespene Collection Rate (VCR)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Average vespene gas</a:t>
                          </a:r>
                          <a:r>
                            <a:rPr lang="en-US" sz="1600" baseline="0" dirty="0" smtClean="0"/>
                            <a:t> collected per </a:t>
                          </a:r>
                          <a:r>
                            <a:rPr lang="en-US" sz="1600" dirty="0" smtClean="0"/>
                            <a:t>minute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75334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Average Unspent</a:t>
                          </a:r>
                          <a:r>
                            <a:rPr lang="en-US" sz="1600" baseline="0" dirty="0" smtClean="0"/>
                            <a:t> Minerals (AUM)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Average unspent minerals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563985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Average Unspent Vespene (AUV)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Average unspent vespene 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563985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Spending Quotient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Measures spending efficiency.</a:t>
                          </a:r>
                          <a:r>
                            <a:rPr lang="en-US" sz="1600" baseline="0" dirty="0" smtClean="0"/>
                            <a:t> A combination of MCR, VCR, AUM, AUV. </a:t>
                          </a: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35∗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.00137∗(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𝐴𝑈𝑀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𝐴𝑈𝑉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)−</m:t>
                                    </m:r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𝑀𝐶𝑅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𝑉𝐶𝑅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+240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</a:tr>
                  <a:tr h="36192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Worker</a:t>
                          </a:r>
                          <a:r>
                            <a:rPr lang="en-US" sz="1600" baseline="0" dirty="0" smtClean="0"/>
                            <a:t> Rate</a:t>
                          </a:r>
                          <a:endParaRPr 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Workers built per minute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Supply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Percent of game duration spent supply capped</a:t>
                          </a:r>
                          <a:r>
                            <a:rPr lang="en-US" sz="1600" baseline="0" dirty="0" smtClean="0"/>
                            <a:t> (not at max)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5052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Unique</a:t>
                          </a:r>
                          <a:r>
                            <a:rPr lang="en-US" sz="1600" baseline="0" dirty="0" smtClean="0"/>
                            <a:t> Units</a:t>
                          </a:r>
                          <a:endParaRPr 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Number</a:t>
                          </a:r>
                          <a:r>
                            <a:rPr lang="en-US" sz="1600" baseline="0" dirty="0" smtClean="0"/>
                            <a:t> of unique units created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96135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Mannered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 if player sends ‘gg’ or’gg wp’ message in chat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529694"/>
                  </p:ext>
                </p:extLst>
              </p:nvPr>
            </p:nvGraphicFramePr>
            <p:xfrm>
              <a:off x="381000" y="838200"/>
              <a:ext cx="8458200" cy="56539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/>
                    <a:gridCol w="5334000"/>
                  </a:tblGrid>
                  <a:tr h="36750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Feature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Explanation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6750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League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The league of a player (1-7)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48964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APM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Actions completed per minute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592434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Hotkeys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The number of hotkeys used.</a:t>
                          </a:r>
                        </a:p>
                        <a:p>
                          <a:r>
                            <a:rPr lang="en-US" sz="1600" dirty="0" smtClean="0"/>
                            <a:t>Low</a:t>
                          </a:r>
                          <a:r>
                            <a:rPr lang="en-US" sz="1600" baseline="0" dirty="0" smtClean="0"/>
                            <a:t> (1-3), Medium (4-6), High (7-9)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65056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Mineral Collection Rate (MCR)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Average minerals collected</a:t>
                          </a:r>
                          <a:r>
                            <a:rPr lang="en-US" sz="1600" baseline="0" dirty="0" smtClean="0"/>
                            <a:t> per </a:t>
                          </a:r>
                          <a:r>
                            <a:rPr lang="en-US" sz="1600" dirty="0" smtClean="0"/>
                            <a:t>minute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40634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Vespene Collection Rate (VCR)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Average vespene gas</a:t>
                          </a:r>
                          <a:r>
                            <a:rPr lang="en-US" sz="1600" baseline="0" dirty="0" smtClean="0"/>
                            <a:t> collected per </a:t>
                          </a:r>
                          <a:r>
                            <a:rPr lang="en-US" sz="1600" dirty="0" smtClean="0"/>
                            <a:t>minute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75334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Average Unspent</a:t>
                          </a:r>
                          <a:r>
                            <a:rPr lang="en-US" sz="1600" baseline="0" dirty="0" smtClean="0"/>
                            <a:t> Minerals (AUM)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Average unspent minerals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563985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Average Unspent Vespene (AUV)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Average unspent vespene 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Spending Quotient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8629" t="-413333" b="-177778"/>
                          </a:stretch>
                        </a:blipFill>
                      </a:tcPr>
                    </a:tc>
                  </a:tr>
                  <a:tr h="36192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Worker</a:t>
                          </a:r>
                          <a:r>
                            <a:rPr lang="en-US" sz="1600" baseline="0" dirty="0" smtClean="0"/>
                            <a:t> Rate</a:t>
                          </a:r>
                          <a:endParaRPr 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Workers built per minute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Supply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Percent of game duration spent supply capped</a:t>
                          </a:r>
                          <a:r>
                            <a:rPr lang="en-US" sz="1600" baseline="0" dirty="0" smtClean="0"/>
                            <a:t> (not at max)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5052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Unique</a:t>
                          </a:r>
                          <a:r>
                            <a:rPr lang="en-US" sz="1600" baseline="0" dirty="0" smtClean="0"/>
                            <a:t> Units</a:t>
                          </a:r>
                          <a:endParaRPr 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Number</a:t>
                          </a:r>
                          <a:r>
                            <a:rPr lang="en-US" sz="1600" baseline="0" dirty="0" smtClean="0"/>
                            <a:t> of unique units created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96135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Mannered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 if player sends ‘gg’ or’gg wp’ message in chat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0877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Average Feature Values vs. League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520324"/>
              </p:ext>
            </p:extLst>
          </p:nvPr>
        </p:nvGraphicFramePr>
        <p:xfrm>
          <a:off x="457200" y="1600200"/>
          <a:ext cx="8229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Bronze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Silver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Platinum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Diamond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Master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156.8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Hotkeys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Minimap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MCR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VCR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42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7087"/>
          </a:xfrm>
        </p:spPr>
        <p:txBody>
          <a:bodyPr>
            <a:noAutofit/>
          </a:bodyPr>
          <a:lstStyle/>
          <a:p>
            <a:r>
              <a:rPr lang="en-US" sz="3200" dirty="0" smtClean="0"/>
              <a:t>Accuracy vs. Tree Depth for Different Split Metrics (5-Fold Cross Validation)</a:t>
            </a:r>
            <a:endParaRPr lang="en-US" sz="3200" dirty="0"/>
          </a:p>
        </p:txBody>
      </p:sp>
      <p:pic>
        <p:nvPicPr>
          <p:cNvPr id="1026" name="Picture 2" descr="D:\sc2-replay-analysis\paper\decision_tre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33" y="1143000"/>
            <a:ext cx="7967662" cy="556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64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 Decision Tree</a:t>
            </a:r>
            <a:endParaRPr lang="en-US" dirty="0"/>
          </a:p>
        </p:txBody>
      </p:sp>
      <p:pic>
        <p:nvPicPr>
          <p:cNvPr id="4101" name="Picture 5" descr="C:\Users\Forrest\Desktop\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8738247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1519535"/>
            <a:ext cx="61747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(Best discovered decision tree had depth 7 – did not fit on slide)</a:t>
            </a:r>
          </a:p>
          <a:p>
            <a:r>
              <a:rPr lang="en-US" dirty="0" smtClean="0"/>
              <a:t>Gini index splitting with depth four and 5-fold cross validation</a:t>
            </a:r>
          </a:p>
          <a:p>
            <a:r>
              <a:rPr lang="en-US" dirty="0" smtClean="0"/>
              <a:t>35% accuracy</a:t>
            </a:r>
          </a:p>
          <a:p>
            <a:r>
              <a:rPr lang="en-US" dirty="0" smtClean="0"/>
              <a:t>74% accuracy within one league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1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Random Forest is an ensemble method that constructs many decision trees and outputs the class that is the mode of the classes output by the individual trees</a:t>
            </a:r>
          </a:p>
          <a:p>
            <a:r>
              <a:rPr lang="en-US" dirty="0" smtClean="0"/>
              <a:t>Each individual tree is constructed using a random subset of the features</a:t>
            </a:r>
          </a:p>
          <a:p>
            <a:r>
              <a:rPr lang="en-US" dirty="0" smtClean="0"/>
              <a:t>Parameters: # of trees, tree split metric, # of random attributes used per tree</a:t>
            </a:r>
          </a:p>
          <a:p>
            <a:r>
              <a:rPr lang="en-US" dirty="0" smtClean="0"/>
              <a:t>Depth per tree is not fixed, keep splitting until no longer beneficial to do so. </a:t>
            </a:r>
          </a:p>
        </p:txBody>
      </p:sp>
    </p:spTree>
    <p:extLst>
      <p:ext uri="{BB962C8B-B14F-4D97-AF65-F5344CB8AC3E}">
        <p14:creationId xmlns:p14="http://schemas.microsoft.com/office/powerpoint/2010/main" val="252543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1051</Words>
  <Application>Microsoft Office PowerPoint</Application>
  <PresentationFormat>On-screen Show (4:3)</PresentationFormat>
  <Paragraphs>258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Starcraft 2 Overview</vt:lpstr>
      <vt:lpstr>Starcraft 2 League Overview</vt:lpstr>
      <vt:lpstr>Task:</vt:lpstr>
      <vt:lpstr>Parsing Replays</vt:lpstr>
      <vt:lpstr>Selected Features </vt:lpstr>
      <vt:lpstr>Average Feature Values vs. League</vt:lpstr>
      <vt:lpstr>Accuracy vs. Tree Depth for Different Split Metrics (5-Fold Cross Validation)</vt:lpstr>
      <vt:lpstr>An Example Decision Tree</vt:lpstr>
      <vt:lpstr>Random Forests</vt:lpstr>
      <vt:lpstr>Accuracy vs. Number of Trees for Different Number of Randomly Selected Features Per Tree (Gini split , 5-Fold Cross Validation)</vt:lpstr>
      <vt:lpstr>Feature Selection Using Random Forests</vt:lpstr>
      <vt:lpstr>Typical Result Distributions</vt:lpstr>
      <vt:lpstr>Overall Results (All Using 5-Fold CV)</vt:lpstr>
      <vt:lpstr>Many Issues Modeling League as a Discrete Value</vt:lpstr>
      <vt:lpstr>Discussion of Results</vt:lpstr>
      <vt:lpstr>Discussion of Results Continued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Forrest</dc:creator>
  <cp:lastModifiedBy>Forrest</cp:lastModifiedBy>
  <cp:revision>28</cp:revision>
  <dcterms:created xsi:type="dcterms:W3CDTF">2013-06-06T20:43:34Z</dcterms:created>
  <dcterms:modified xsi:type="dcterms:W3CDTF">2013-06-07T18:56:29Z</dcterms:modified>
</cp:coreProperties>
</file>