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3" r:id="rId14"/>
    <p:sldId id="270" r:id="rId15"/>
    <p:sldId id="269" r:id="rId16"/>
    <p:sldId id="271" r:id="rId17"/>
    <p:sldId id="272" r:id="rId18"/>
    <p:sldId id="274"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279852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301830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151791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328881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230289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178579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50930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381826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337025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262289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583919B-24F3-4287-B24B-98D482F4C2AE}" type="datetimeFigureOut">
              <a:rPr lang="zh-CN" altLang="en-US" smtClean="0"/>
              <a:t>2019/10/3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144686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9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3919B-24F3-4287-B24B-98D482F4C2AE}" type="datetimeFigureOut">
              <a:rPr lang="zh-CN" altLang="en-US" smtClean="0"/>
              <a:t>2019/10/3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465C1-3CEA-4B9F-8862-06B89EE64C8A}" type="slidenum">
              <a:rPr lang="zh-CN" altLang="en-US" smtClean="0"/>
              <a:t>‹#›</a:t>
            </a:fld>
            <a:endParaRPr lang="zh-CN" altLang="en-US"/>
          </a:p>
        </p:txBody>
      </p:sp>
    </p:spTree>
    <p:extLst>
      <p:ext uri="{BB962C8B-B14F-4D97-AF65-F5344CB8AC3E}">
        <p14:creationId xmlns:p14="http://schemas.microsoft.com/office/powerpoint/2010/main" val="1019045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Grp="1" noChangeArrowheads="1"/>
          </p:cNvSpPr>
          <p:nvPr>
            <p:ph type="ctrTitle"/>
          </p:nvPr>
        </p:nvSpPr>
        <p:spPr>
          <a:xfrm>
            <a:off x="4097338" y="2420939"/>
            <a:ext cx="6570662" cy="2041525"/>
          </a:xfrm>
        </p:spPr>
        <p:txBody>
          <a:bodyPr/>
          <a:lstStyle/>
          <a:p>
            <a:pPr algn="ctr" eaLnBrk="1" hangingPunct="1">
              <a:defRPr/>
            </a:pPr>
            <a:r>
              <a:rPr lang="zh-CN" altLang="en-US" sz="4800">
                <a:effectLst>
                  <a:outerShdw blurRad="38100" dist="38100" dir="2700000" algn="tl">
                    <a:srgbClr val="C0C0C0"/>
                  </a:outerShdw>
                </a:effectLst>
                <a:ea typeface="宋体" pitchFamily="2" charset="-122"/>
              </a:rPr>
              <a:t>摘要赏析</a:t>
            </a:r>
            <a:endParaRPr lang="zh-CN" altLang="en-US" sz="4800" dirty="0">
              <a:effectLst>
                <a:outerShdw blurRad="38100" dist="38100" dir="2700000" algn="tl">
                  <a:srgbClr val="C0C0C0"/>
                </a:outerShdw>
              </a:effectLst>
              <a:ea typeface="宋体" pitchFamily="2" charset="-122"/>
            </a:endParaRPr>
          </a:p>
        </p:txBody>
      </p:sp>
      <p:sp>
        <p:nvSpPr>
          <p:cNvPr id="2067" name="Rectangle 19"/>
          <p:cNvSpPr>
            <a:spLocks noGrp="1" noChangeArrowheads="1"/>
          </p:cNvSpPr>
          <p:nvPr>
            <p:ph type="subTitle" idx="1"/>
          </p:nvPr>
        </p:nvSpPr>
        <p:spPr>
          <a:xfrm>
            <a:off x="5303838" y="4508500"/>
            <a:ext cx="4895850" cy="1593850"/>
          </a:xfrm>
        </p:spPr>
        <p:txBody>
          <a:bodyPr/>
          <a:lstStyle/>
          <a:p>
            <a:pPr algn="l" eaLnBrk="1" hangingPunct="1">
              <a:defRPr/>
            </a:pPr>
            <a:r>
              <a:rPr lang="zh-CN" altLang="en-US" sz="2800" dirty="0">
                <a:effectLst>
                  <a:outerShdw blurRad="38100" dist="38100" dir="2700000" algn="tl">
                    <a:srgbClr val="C0C0C0"/>
                  </a:outerShdw>
                </a:effectLst>
                <a:ea typeface="宋体" pitchFamily="2" charset="-122"/>
              </a:rPr>
              <a:t>导    师</a:t>
            </a:r>
            <a:r>
              <a:rPr lang="en-US" altLang="zh-CN" sz="2800">
                <a:effectLst>
                  <a:outerShdw blurRad="38100" dist="38100" dir="2700000" algn="tl">
                    <a:srgbClr val="C0C0C0"/>
                  </a:outerShdw>
                </a:effectLst>
                <a:ea typeface="宋体" pitchFamily="2" charset="-122"/>
              </a:rPr>
              <a:t>:  </a:t>
            </a:r>
            <a:r>
              <a:rPr lang="zh-CN" altLang="en-US" sz="2800">
                <a:effectLst>
                  <a:outerShdw blurRad="38100" dist="38100" dir="2700000" algn="tl">
                    <a:srgbClr val="C0C0C0"/>
                  </a:outerShdw>
                </a:effectLst>
                <a:ea typeface="宋体" pitchFamily="2" charset="-122"/>
              </a:rPr>
              <a:t>毕远国</a:t>
            </a:r>
            <a:r>
              <a:rPr lang="zh-CN" altLang="en-US" sz="2800" smtClean="0">
                <a:effectLst>
                  <a:outerShdw blurRad="38100" dist="38100" dir="2700000" algn="tl">
                    <a:srgbClr val="C0C0C0"/>
                  </a:outerShdw>
                </a:effectLst>
                <a:ea typeface="宋体" pitchFamily="2" charset="-122"/>
              </a:rPr>
              <a:t>教</a:t>
            </a:r>
            <a:endParaRPr lang="en-US" altLang="zh-CN" sz="2800">
              <a:effectLst>
                <a:outerShdw blurRad="38100" dist="38100" dir="2700000" algn="tl">
                  <a:srgbClr val="C0C0C0"/>
                </a:outerShdw>
              </a:effectLst>
              <a:ea typeface="宋体" pitchFamily="2" charset="-122"/>
            </a:endParaRPr>
          </a:p>
          <a:p>
            <a:pPr algn="l" eaLnBrk="1" hangingPunct="1">
              <a:defRPr/>
            </a:pPr>
            <a:r>
              <a:rPr lang="zh-CN" altLang="en-US" sz="2800" smtClean="0">
                <a:effectLst>
                  <a:outerShdw blurRad="38100" dist="38100" dir="2700000" algn="tl">
                    <a:srgbClr val="C0C0C0"/>
                  </a:outerShdw>
                </a:effectLst>
                <a:ea typeface="宋体" pitchFamily="2" charset="-122"/>
              </a:rPr>
              <a:t>讲</a:t>
            </a:r>
            <a:r>
              <a:rPr lang="zh-CN" altLang="en-US" sz="2800">
                <a:effectLst>
                  <a:outerShdw blurRad="38100" dist="38100" dir="2700000" algn="tl">
                    <a:srgbClr val="C0C0C0"/>
                  </a:outerShdw>
                </a:effectLst>
                <a:ea typeface="宋体" pitchFamily="2" charset="-122"/>
              </a:rPr>
              <a:t>授人</a:t>
            </a:r>
            <a:r>
              <a:rPr lang="en-US" altLang="zh-CN" sz="2800">
                <a:effectLst>
                  <a:outerShdw blurRad="38100" dist="38100" dir="2700000" algn="tl">
                    <a:srgbClr val="C0C0C0"/>
                  </a:outerShdw>
                </a:effectLst>
                <a:ea typeface="宋体" pitchFamily="2" charset="-122"/>
              </a:rPr>
              <a:t>:  </a:t>
            </a:r>
            <a:r>
              <a:rPr lang="zh-CN" altLang="en-US" sz="2800">
                <a:effectLst>
                  <a:outerShdw blurRad="38100" dist="38100" dir="2700000" algn="tl">
                    <a:srgbClr val="C0C0C0"/>
                  </a:outerShdw>
                </a:effectLst>
                <a:ea typeface="宋体" pitchFamily="2" charset="-122"/>
              </a:rPr>
              <a:t>胡兵</a:t>
            </a:r>
            <a:endParaRPr lang="zh-CN" altLang="en-US" sz="2800" dirty="0">
              <a:effectLst>
                <a:outerShdw blurRad="38100" dist="38100" dir="2700000" algn="tl">
                  <a:srgbClr val="C0C0C0"/>
                </a:outerShdw>
              </a:effectLst>
              <a:ea typeface="宋体" pitchFamily="2" charset="-122"/>
            </a:endParaRPr>
          </a:p>
          <a:p>
            <a:pPr algn="l" eaLnBrk="1" hangingPunct="1">
              <a:defRPr/>
            </a:pPr>
            <a:r>
              <a:rPr lang="zh-CN" altLang="en-US" sz="2800">
                <a:effectLst>
                  <a:outerShdw blurRad="38100" dist="38100" dir="2700000" algn="tl">
                    <a:srgbClr val="C0C0C0"/>
                  </a:outerShdw>
                </a:effectLst>
                <a:ea typeface="宋体" pitchFamily="2" charset="-122"/>
              </a:rPr>
              <a:t>制作日期</a:t>
            </a:r>
            <a:r>
              <a:rPr lang="en-US" altLang="zh-CN" sz="2800">
                <a:effectLst>
                  <a:outerShdw blurRad="38100" dist="38100" dir="2700000" algn="tl">
                    <a:srgbClr val="C0C0C0"/>
                  </a:outerShdw>
                </a:effectLst>
                <a:ea typeface="宋体" pitchFamily="2" charset="-122"/>
              </a:rPr>
              <a:t>:  2019/9/30</a:t>
            </a:r>
            <a:endParaRPr lang="en-US" altLang="zh-CN" sz="280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3965285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本文</a:t>
            </a:r>
            <a:r>
              <a:rPr lang="zh-CN" altLang="en-US"/>
              <a:t>内</a:t>
            </a:r>
            <a:r>
              <a:rPr lang="zh-CN" altLang="en-US" smtClean="0"/>
              <a:t>容概述</a:t>
            </a:r>
            <a:endParaRPr lang="zh-CN" altLang="en-US" smtClean="0"/>
          </a:p>
        </p:txBody>
      </p:sp>
      <p:sp>
        <p:nvSpPr>
          <p:cNvPr id="20483" name="内容占位符 2"/>
          <p:cNvSpPr>
            <a:spLocks noGrp="1"/>
          </p:cNvSpPr>
          <p:nvPr>
            <p:ph idx="1"/>
          </p:nvPr>
        </p:nvSpPr>
        <p:spPr/>
        <p:txBody>
          <a:bodyPr/>
          <a:lstStyle/>
          <a:p>
            <a:r>
              <a:rPr lang="en-US" altLang="zh-CN"/>
              <a:t>An effective RAC solution should find an inter-domain detour path for its critical flow with the two following desired properties: (1) it guarantees the establishment of an arbitrary detour path of its choice, and (2) it isolates the established detour path from non-critical flows so that the path is used exclusively for its critical flow.</a:t>
            </a:r>
            <a:r>
              <a:rPr lang="en-US" altLang="zh-CN"/>
              <a:t> </a:t>
            </a:r>
            <a:endParaRPr lang="en-US" altLang="zh-CN" smtClean="0"/>
          </a:p>
          <a:p>
            <a:r>
              <a:rPr lang="zh-CN" altLang="en-US" smtClean="0"/>
              <a:t>一个有效的</a:t>
            </a:r>
            <a:r>
              <a:rPr lang="en-US" altLang="zh-CN" smtClean="0"/>
              <a:t>RAC</a:t>
            </a:r>
            <a:r>
              <a:rPr lang="zh-CN" altLang="en-US" smtClean="0"/>
              <a:t>方法所需要的特点有：能够找到新的</a:t>
            </a:r>
            <a:r>
              <a:rPr lang="en-US" altLang="zh-CN" smtClean="0"/>
              <a:t>detour path</a:t>
            </a:r>
            <a:r>
              <a:rPr lang="zh-CN" altLang="en-US" smtClean="0"/>
              <a:t>；保证新建</a:t>
            </a:r>
            <a:r>
              <a:rPr lang="en-US" altLang="zh-CN" smtClean="0"/>
              <a:t>detour path</a:t>
            </a:r>
            <a:r>
              <a:rPr lang="zh-CN" altLang="en-US" smtClean="0"/>
              <a:t>不被非重要流使用</a:t>
            </a:r>
            <a:r>
              <a:rPr lang="zh-CN" altLang="en-US" b="1" smtClean="0"/>
              <a:t>。</a:t>
            </a:r>
            <a:r>
              <a:rPr lang="zh-CN" altLang="en-US" b="1" smtClean="0">
                <a:solidFill>
                  <a:srgbClr val="FF0000"/>
                </a:solidFill>
              </a:rPr>
              <a:t>（这里道出</a:t>
            </a:r>
            <a:r>
              <a:rPr lang="en-US" altLang="zh-CN" b="1" smtClean="0">
                <a:solidFill>
                  <a:srgbClr val="FF0000"/>
                </a:solidFill>
              </a:rPr>
              <a:t>RAC</a:t>
            </a:r>
            <a:r>
              <a:rPr lang="zh-CN" altLang="en-US" b="1" smtClean="0">
                <a:solidFill>
                  <a:srgbClr val="FF0000"/>
                </a:solidFill>
              </a:rPr>
              <a:t>方法需要的特性，意思就是</a:t>
            </a:r>
            <a:r>
              <a:rPr lang="en-US" altLang="zh-CN" b="1" smtClean="0">
                <a:solidFill>
                  <a:srgbClr val="FF0000"/>
                </a:solidFill>
              </a:rPr>
              <a:t>[51]</a:t>
            </a:r>
            <a:r>
              <a:rPr lang="zh-CN" altLang="en-US" b="1" smtClean="0">
                <a:solidFill>
                  <a:srgbClr val="FF0000"/>
                </a:solidFill>
              </a:rPr>
              <a:t>中提出的方法它没有这个特性，所以不可行）</a:t>
            </a:r>
            <a:endParaRPr lang="en-US" altLang="zh-CN" b="1" smtClean="0">
              <a:solidFill>
                <a:srgbClr val="FF0000"/>
              </a:solidFill>
            </a:endParaRPr>
          </a:p>
          <a:p>
            <a:endParaRPr lang="en-US" altLang="zh-CN" smtClean="0"/>
          </a:p>
          <a:p>
            <a:endParaRPr lang="zh-CN" altLang="en-US" smtClean="0"/>
          </a:p>
        </p:txBody>
      </p:sp>
    </p:spTree>
    <p:extLst>
      <p:ext uri="{BB962C8B-B14F-4D97-AF65-F5344CB8AC3E}">
        <p14:creationId xmlns:p14="http://schemas.microsoft.com/office/powerpoint/2010/main" val="614497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本文</a:t>
            </a:r>
            <a:r>
              <a:rPr lang="zh-CN" altLang="en-US"/>
              <a:t>内</a:t>
            </a:r>
            <a:r>
              <a:rPr lang="zh-CN" altLang="en-US" smtClean="0"/>
              <a:t>容概述</a:t>
            </a:r>
            <a:endParaRPr lang="zh-CN" altLang="en-US" smtClean="0"/>
          </a:p>
        </p:txBody>
      </p:sp>
      <p:sp>
        <p:nvSpPr>
          <p:cNvPr id="20483" name="内容占位符 2"/>
          <p:cNvSpPr>
            <a:spLocks noGrp="1"/>
          </p:cNvSpPr>
          <p:nvPr>
            <p:ph idx="1"/>
          </p:nvPr>
        </p:nvSpPr>
        <p:spPr/>
        <p:txBody>
          <a:bodyPr/>
          <a:lstStyle/>
          <a:p>
            <a:r>
              <a:rPr lang="en-US" altLang="zh-CN"/>
              <a:t> However, we show a fundamental trade-off between the two desired properties, and as a result, only one of them can be achieved but not both. Worse yet, we show that failing to achieve either of the two properties makes the RAC defense not just ineffective but nearly unusable.</a:t>
            </a:r>
            <a:endParaRPr lang="en-US" altLang="zh-CN" smtClean="0"/>
          </a:p>
          <a:p>
            <a:r>
              <a:rPr lang="zh-CN" altLang="en-US" smtClean="0"/>
              <a:t>大意为：在现实中环境中如果使用</a:t>
            </a:r>
            <a:r>
              <a:rPr lang="en-US" altLang="zh-CN" smtClean="0"/>
              <a:t>RAC</a:t>
            </a:r>
            <a:r>
              <a:rPr lang="zh-CN" altLang="en-US" smtClean="0"/>
              <a:t>方法有时只能满足一个，有时甚至一个都实现不了，因此方法基本无效。（</a:t>
            </a:r>
            <a:r>
              <a:rPr lang="zh-CN" altLang="en-US" b="1" smtClean="0">
                <a:solidFill>
                  <a:srgbClr val="FF0000"/>
                </a:solidFill>
              </a:rPr>
              <a:t>说明了方法为什么不可行</a:t>
            </a:r>
            <a:r>
              <a:rPr lang="zh-CN" altLang="en-US" smtClean="0"/>
              <a:t>）</a:t>
            </a:r>
            <a:endParaRPr lang="zh-CN" altLang="en-US" smtClean="0"/>
          </a:p>
        </p:txBody>
      </p:sp>
    </p:spTree>
    <p:extLst>
      <p:ext uri="{BB962C8B-B14F-4D97-AF65-F5344CB8AC3E}">
        <p14:creationId xmlns:p14="http://schemas.microsoft.com/office/powerpoint/2010/main" val="1748191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本文</a:t>
            </a:r>
            <a:r>
              <a:rPr lang="zh-CN" altLang="en-US"/>
              <a:t>内</a:t>
            </a:r>
            <a:r>
              <a:rPr lang="zh-CN" altLang="en-US" smtClean="0"/>
              <a:t>容概述</a:t>
            </a:r>
            <a:endParaRPr lang="zh-CN" altLang="en-US" smtClean="0"/>
          </a:p>
        </p:txBody>
      </p:sp>
      <p:sp>
        <p:nvSpPr>
          <p:cNvPr id="20483" name="内容占位符 2"/>
          <p:cNvSpPr>
            <a:spLocks noGrp="1"/>
          </p:cNvSpPr>
          <p:nvPr>
            <p:ph idx="1"/>
          </p:nvPr>
        </p:nvSpPr>
        <p:spPr>
          <a:xfrm>
            <a:off x="838200" y="1825624"/>
            <a:ext cx="10515600" cy="5032375"/>
          </a:xfrm>
        </p:spPr>
        <p:txBody>
          <a:bodyPr>
            <a:normAutofit/>
          </a:bodyPr>
          <a:lstStyle/>
          <a:p>
            <a:r>
              <a:rPr lang="en-US" altLang="zh-CN"/>
              <a:t>When the newly established detour path is not isolated, a new adaptive adversary can detect it in real time and immediately congest the path, defeating the goals of the RAC defense. Conversely, when the establishment of an arbitrary detour path is not guaranteed, more than 80% of critical flows we test have only a small number (e.g., three or less) of detour paths that can actually be established and disjoint from each other, which significantly restricts the available options for the reliable RAC operation.</a:t>
            </a:r>
            <a:r>
              <a:rPr lang="en-US" altLang="zh-CN"/>
              <a:t> </a:t>
            </a:r>
            <a:endParaRPr lang="en-US" altLang="zh-CN" smtClean="0"/>
          </a:p>
          <a:p>
            <a:r>
              <a:rPr lang="zh-CN" altLang="en-US" smtClean="0"/>
              <a:t>这一段对前面提出的两个特性加以说明，为什么</a:t>
            </a:r>
            <a:r>
              <a:rPr lang="en-US" altLang="zh-CN" smtClean="0"/>
              <a:t>RAC</a:t>
            </a:r>
            <a:r>
              <a:rPr lang="zh-CN" altLang="en-US" smtClean="0"/>
              <a:t>防御方法需要那两个属性：不满足第一个则新建的</a:t>
            </a:r>
            <a:r>
              <a:rPr lang="en-US" altLang="zh-CN" smtClean="0"/>
              <a:t>detour path</a:t>
            </a:r>
            <a:r>
              <a:rPr lang="zh-CN" altLang="en-US" smtClean="0"/>
              <a:t>很快又会被阻塞；不满足第二个则降低了</a:t>
            </a:r>
            <a:r>
              <a:rPr lang="en-US" altLang="zh-CN" smtClean="0"/>
              <a:t>RAC</a:t>
            </a:r>
            <a:r>
              <a:rPr lang="zh-CN" altLang="en-US" smtClean="0"/>
              <a:t>的可用性。</a:t>
            </a:r>
            <a:endParaRPr lang="zh-CN" altLang="en-US" smtClean="0"/>
          </a:p>
        </p:txBody>
      </p:sp>
    </p:spTree>
    <p:extLst>
      <p:ext uri="{BB962C8B-B14F-4D97-AF65-F5344CB8AC3E}">
        <p14:creationId xmlns:p14="http://schemas.microsoft.com/office/powerpoint/2010/main" val="33221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本文内容概述</a:t>
            </a:r>
          </a:p>
        </p:txBody>
      </p:sp>
      <p:sp>
        <p:nvSpPr>
          <p:cNvPr id="3" name="内容占位符 2"/>
          <p:cNvSpPr>
            <a:spLocks noGrp="1"/>
          </p:cNvSpPr>
          <p:nvPr>
            <p:ph idx="1"/>
          </p:nvPr>
        </p:nvSpPr>
        <p:spPr/>
        <p:txBody>
          <a:bodyPr/>
          <a:lstStyle/>
          <a:p>
            <a:r>
              <a:rPr lang="zh-CN" altLang="en-US" smtClean="0"/>
              <a:t>本部分总结了为什么</a:t>
            </a:r>
            <a:r>
              <a:rPr lang="en-US" altLang="zh-CN" smtClean="0"/>
              <a:t>RAC</a:t>
            </a:r>
            <a:r>
              <a:rPr lang="zh-CN" altLang="en-US" smtClean="0"/>
              <a:t>方法不行，本文的基本内容就是通过各种实验分析</a:t>
            </a:r>
            <a:r>
              <a:rPr lang="en-US" altLang="zh-CN" smtClean="0"/>
              <a:t>RAC</a:t>
            </a:r>
            <a:r>
              <a:rPr lang="zh-CN" altLang="en-US" smtClean="0"/>
              <a:t>方法的各种不可行性。</a:t>
            </a:r>
            <a:endParaRPr lang="zh-CN" altLang="en-US"/>
          </a:p>
        </p:txBody>
      </p:sp>
    </p:spTree>
    <p:extLst>
      <p:ext uri="{BB962C8B-B14F-4D97-AF65-F5344CB8AC3E}">
        <p14:creationId xmlns:p14="http://schemas.microsoft.com/office/powerpoint/2010/main" val="314534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03388" y="2205039"/>
            <a:ext cx="7162800" cy="593725"/>
          </a:xfrm>
        </p:spPr>
        <p:txBody>
          <a:bodyPr>
            <a:normAutofit fontScale="90000"/>
          </a:bodyPr>
          <a:lstStyle/>
          <a:p>
            <a:r>
              <a:rPr lang="zh-CN" altLang="en-US" smtClean="0"/>
              <a:t>摘要结构</a:t>
            </a:r>
          </a:p>
        </p:txBody>
      </p:sp>
      <p:sp>
        <p:nvSpPr>
          <p:cNvPr id="17411" name="内容占位符 2"/>
          <p:cNvSpPr>
            <a:spLocks noGrp="1"/>
          </p:cNvSpPr>
          <p:nvPr>
            <p:ph idx="1"/>
          </p:nvPr>
        </p:nvSpPr>
        <p:spPr>
          <a:xfrm>
            <a:off x="2711450" y="3068639"/>
            <a:ext cx="6781800" cy="2376487"/>
          </a:xfrm>
        </p:spPr>
        <p:txBody>
          <a:bodyPr/>
          <a:lstStyle/>
          <a:p>
            <a:r>
              <a:rPr lang="zh-CN" altLang="en-US" smtClean="0"/>
              <a:t>解释当前现状</a:t>
            </a:r>
            <a:endParaRPr lang="en-US" altLang="zh-CN" smtClean="0"/>
          </a:p>
          <a:p>
            <a:r>
              <a:rPr lang="zh-CN" altLang="en-US" smtClean="0"/>
              <a:t>概述本文内容</a:t>
            </a:r>
            <a:endParaRPr lang="en-US" altLang="zh-CN" smtClean="0"/>
          </a:p>
          <a:p>
            <a:r>
              <a:rPr lang="zh-CN" altLang="en-US" smtClean="0">
                <a:solidFill>
                  <a:srgbClr val="FF0000"/>
                </a:solidFill>
              </a:rPr>
              <a:t>总结本文结论</a:t>
            </a:r>
            <a:endParaRPr lang="zh-CN" altLang="en-US" smtClean="0">
              <a:solidFill>
                <a:srgbClr val="FF0000"/>
              </a:solidFill>
            </a:endParaRPr>
          </a:p>
        </p:txBody>
      </p:sp>
    </p:spTree>
    <p:extLst>
      <p:ext uri="{BB962C8B-B14F-4D97-AF65-F5344CB8AC3E}">
        <p14:creationId xmlns:p14="http://schemas.microsoft.com/office/powerpoint/2010/main" val="409326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本文结论</a:t>
            </a:r>
          </a:p>
        </p:txBody>
      </p:sp>
      <p:sp>
        <p:nvSpPr>
          <p:cNvPr id="20483" name="内容占位符 2"/>
          <p:cNvSpPr>
            <a:spLocks noGrp="1"/>
          </p:cNvSpPr>
          <p:nvPr>
            <p:ph idx="1"/>
          </p:nvPr>
        </p:nvSpPr>
        <p:spPr>
          <a:xfrm>
            <a:off x="838200" y="1825624"/>
            <a:ext cx="10515600" cy="5032375"/>
          </a:xfrm>
        </p:spPr>
        <p:txBody>
          <a:bodyPr>
            <a:normAutofit/>
          </a:bodyPr>
          <a:lstStyle/>
          <a:p>
            <a:r>
              <a:rPr lang="en-US" altLang="zh-CN"/>
              <a:t>The first lesson of this study is that BGP-based rerouting solutions in the current inter-domain infrastructure seem to be impractical due to implicit assumptions (e.g., the invisibility of poisoning messages) that are unattainable in BGP's current practice.</a:t>
            </a:r>
            <a:r>
              <a:rPr lang="en-US" altLang="zh-CN"/>
              <a:t> </a:t>
            </a:r>
            <a:endParaRPr lang="en-US" altLang="zh-CN" smtClean="0"/>
          </a:p>
          <a:p>
            <a:r>
              <a:rPr lang="zh-CN" altLang="en-US" smtClean="0"/>
              <a:t>第一点：基于</a:t>
            </a:r>
            <a:r>
              <a:rPr lang="en-US" altLang="zh-CN" smtClean="0"/>
              <a:t>BGP</a:t>
            </a:r>
            <a:r>
              <a:rPr lang="zh-CN" altLang="en-US" smtClean="0"/>
              <a:t>的重路由解决方案不可行，因为当前</a:t>
            </a:r>
            <a:r>
              <a:rPr lang="en-US" altLang="zh-CN" smtClean="0"/>
              <a:t>BGP</a:t>
            </a:r>
            <a:r>
              <a:rPr lang="zh-CN" altLang="en-US" smtClean="0"/>
              <a:t>环境达不到假设前提条件。</a:t>
            </a:r>
            <a:endParaRPr lang="zh-CN" altLang="en-US" smtClean="0"/>
          </a:p>
        </p:txBody>
      </p:sp>
    </p:spTree>
    <p:extLst>
      <p:ext uri="{BB962C8B-B14F-4D97-AF65-F5344CB8AC3E}">
        <p14:creationId xmlns:p14="http://schemas.microsoft.com/office/powerpoint/2010/main" val="214940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本文结论</a:t>
            </a:r>
          </a:p>
        </p:txBody>
      </p:sp>
      <p:sp>
        <p:nvSpPr>
          <p:cNvPr id="20483" name="内容占位符 2"/>
          <p:cNvSpPr>
            <a:spLocks noGrp="1"/>
          </p:cNvSpPr>
          <p:nvPr>
            <p:ph idx="1"/>
          </p:nvPr>
        </p:nvSpPr>
        <p:spPr>
          <a:xfrm>
            <a:off x="838200" y="1825624"/>
            <a:ext cx="10515600" cy="5032375"/>
          </a:xfrm>
        </p:spPr>
        <p:txBody>
          <a:bodyPr>
            <a:normAutofit/>
          </a:bodyPr>
          <a:lstStyle/>
          <a:p>
            <a:r>
              <a:rPr lang="en-US" altLang="zh-CN"/>
              <a:t>Second, we learn that the analysis of protocol specifications alone is insufficient for the feasibility study of any new defense proposal and, thus, additional rigorous security analysis and various network evaluations, including real-world testing, are </a:t>
            </a:r>
            <a:r>
              <a:rPr lang="en-US" altLang="zh-CN"/>
              <a:t>required</a:t>
            </a:r>
            <a:r>
              <a:rPr lang="en-US" altLang="zh-CN" smtClean="0"/>
              <a:t>.</a:t>
            </a:r>
          </a:p>
          <a:p>
            <a:r>
              <a:rPr lang="zh-CN" altLang="en-US" smtClean="0"/>
              <a:t>第二点，对于一个新提出的防御方法而言仅仅对于协议层面的可行性分析是不够的，还需要严谨的安全性分析和很多现实网络环境的评估。</a:t>
            </a:r>
            <a:endParaRPr lang="zh-CN" altLang="en-US" smtClean="0"/>
          </a:p>
        </p:txBody>
      </p:sp>
    </p:spTree>
    <p:extLst>
      <p:ext uri="{BB962C8B-B14F-4D97-AF65-F5344CB8AC3E}">
        <p14:creationId xmlns:p14="http://schemas.microsoft.com/office/powerpoint/2010/main" val="208286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本文结论</a:t>
            </a:r>
          </a:p>
        </p:txBody>
      </p:sp>
      <p:sp>
        <p:nvSpPr>
          <p:cNvPr id="20483" name="内容占位符 2"/>
          <p:cNvSpPr>
            <a:spLocks noGrp="1"/>
          </p:cNvSpPr>
          <p:nvPr>
            <p:ph idx="1"/>
          </p:nvPr>
        </p:nvSpPr>
        <p:spPr>
          <a:xfrm>
            <a:off x="838200" y="1825624"/>
            <a:ext cx="10515600" cy="5032375"/>
          </a:xfrm>
        </p:spPr>
        <p:txBody>
          <a:bodyPr>
            <a:normAutofit/>
          </a:bodyPr>
          <a:lstStyle/>
          <a:p>
            <a:r>
              <a:rPr lang="en-US" altLang="zh-CN"/>
              <a:t>Finally, our findings in this paper agree well with the conclusion of the major literature about end-to-end guarantees; that is, strong end-to-end availability should be a security feature of the Internet routing by design, not an ad hoc feature obtained via exploiting current routing </a:t>
            </a:r>
            <a:r>
              <a:rPr lang="en-US" altLang="zh-CN"/>
              <a:t>protocols</a:t>
            </a:r>
            <a:r>
              <a:rPr lang="en-US" altLang="zh-CN" smtClean="0"/>
              <a:t>.</a:t>
            </a:r>
          </a:p>
          <a:p>
            <a:r>
              <a:rPr lang="zh-CN" altLang="en-US" smtClean="0"/>
              <a:t>最后，本文的总结结果与当前很多学术研究结论相符，即：端到端的可用性需要从现实网络路由的设计来考虑，而不是从当前的路由协议来考虑。</a:t>
            </a:r>
            <a:endParaRPr lang="en-US" altLang="zh-CN" smtClean="0"/>
          </a:p>
          <a:p>
            <a:r>
              <a:rPr lang="zh-CN" altLang="en-US" smtClean="0"/>
              <a:t>该部分为本文通过分析</a:t>
            </a:r>
            <a:r>
              <a:rPr lang="en-US" altLang="zh-CN" smtClean="0"/>
              <a:t>RAC</a:t>
            </a:r>
            <a:r>
              <a:rPr lang="zh-CN" altLang="en-US" smtClean="0"/>
              <a:t>的不可行性工作中得到的结论总结。</a:t>
            </a:r>
            <a:endParaRPr lang="zh-CN" altLang="en-US" smtClean="0"/>
          </a:p>
        </p:txBody>
      </p:sp>
    </p:spTree>
    <p:extLst>
      <p:ext uri="{BB962C8B-B14F-4D97-AF65-F5344CB8AC3E}">
        <p14:creationId xmlns:p14="http://schemas.microsoft.com/office/powerpoint/2010/main" val="1484472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摘要总体评论</a:t>
            </a:r>
            <a:endParaRPr lang="zh-CN" altLang="en-US"/>
          </a:p>
        </p:txBody>
      </p:sp>
      <p:pic>
        <p:nvPicPr>
          <p:cNvPr id="4" name="图片 3"/>
          <p:cNvPicPr>
            <a:picLocks noChangeAspect="1"/>
          </p:cNvPicPr>
          <p:nvPr/>
        </p:nvPicPr>
        <p:blipFill>
          <a:blip r:embed="rId2"/>
          <a:stretch>
            <a:fillRect/>
          </a:stretch>
        </p:blipFill>
        <p:spPr>
          <a:xfrm>
            <a:off x="6361111" y="0"/>
            <a:ext cx="5983289" cy="6790457"/>
          </a:xfrm>
          <a:prstGeom prst="rect">
            <a:avLst/>
          </a:prstGeom>
        </p:spPr>
      </p:pic>
      <p:sp>
        <p:nvSpPr>
          <p:cNvPr id="6" name="文本框 5"/>
          <p:cNvSpPr txBox="1"/>
          <p:nvPr/>
        </p:nvSpPr>
        <p:spPr>
          <a:xfrm>
            <a:off x="372533" y="1690688"/>
            <a:ext cx="5757334" cy="2308324"/>
          </a:xfrm>
          <a:prstGeom prst="rect">
            <a:avLst/>
          </a:prstGeom>
          <a:noFill/>
        </p:spPr>
        <p:txBody>
          <a:bodyPr wrap="square" rtlCol="0">
            <a:spAutoFit/>
          </a:bodyPr>
          <a:lstStyle/>
          <a:p>
            <a:pPr marL="457200" indent="-457200">
              <a:buAutoNum type="arabicPeriod"/>
            </a:pPr>
            <a:r>
              <a:rPr lang="zh-CN" altLang="en-US" sz="2400" b="1" smtClean="0"/>
              <a:t>展示出了文章的基本结构：背景，本文工作，框架；</a:t>
            </a:r>
            <a:endParaRPr lang="en-US" altLang="zh-CN" sz="2400" b="1" smtClean="0"/>
          </a:p>
          <a:p>
            <a:pPr marL="457200" indent="-457200">
              <a:buAutoNum type="arabicPeriod"/>
            </a:pPr>
            <a:r>
              <a:rPr lang="zh-CN" altLang="en-US" sz="2400" b="1"/>
              <a:t>介绍了本文的工作框架：在现实中是否能满足两个重要属</a:t>
            </a:r>
            <a:r>
              <a:rPr lang="zh-CN" altLang="en-US" sz="2400" b="1"/>
              <a:t>性</a:t>
            </a:r>
            <a:r>
              <a:rPr lang="zh-CN" altLang="en-US" sz="2400" b="1" smtClean="0"/>
              <a:t>；</a:t>
            </a:r>
            <a:endParaRPr lang="en-US" altLang="zh-CN" sz="2400" b="1" smtClean="0"/>
          </a:p>
          <a:p>
            <a:pPr marL="457200" indent="-457200">
              <a:buAutoNum type="arabicPeriod"/>
            </a:pPr>
            <a:r>
              <a:rPr lang="zh-CN" altLang="en-US" sz="2400" b="1"/>
              <a:t>结构严谨，表达简明，语义确切，符合规</a:t>
            </a:r>
            <a:r>
              <a:rPr lang="zh-CN" altLang="en-US" sz="2400" b="1"/>
              <a:t>范</a:t>
            </a:r>
            <a:r>
              <a:rPr lang="zh-CN" altLang="en-US" sz="2400" b="1" smtClean="0"/>
              <a:t>。</a:t>
            </a:r>
            <a:endParaRPr lang="en-US" altLang="zh-CN" sz="2400" b="1" smtClean="0"/>
          </a:p>
        </p:txBody>
      </p:sp>
    </p:spTree>
    <p:extLst>
      <p:ext uri="{BB962C8B-B14F-4D97-AF65-F5344CB8AC3E}">
        <p14:creationId xmlns:p14="http://schemas.microsoft.com/office/powerpoint/2010/main" val="61911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3"/>
          <p:cNvSpPr>
            <a:spLocks noChangeArrowheads="1" noChangeShapeType="1" noTextEdit="1"/>
          </p:cNvSpPr>
          <p:nvPr/>
        </p:nvSpPr>
        <p:spPr bwMode="blackWhite">
          <a:xfrm>
            <a:off x="4729164" y="3079751"/>
            <a:ext cx="5399087" cy="1146175"/>
          </a:xfrm>
          <a:prstGeom prst="rect">
            <a:avLst/>
          </a:prstGeom>
        </p:spPr>
        <p:txBody>
          <a:bodyPr wrap="none" fromWordArt="1">
            <a:prstTxWarp prst="textPlain">
              <a:avLst>
                <a:gd name="adj" fmla="val 50000"/>
              </a:avLst>
            </a:prstTxWarp>
          </a:bodyPr>
          <a:lstStyle/>
          <a:p>
            <a:pPr algn="ctr"/>
            <a:r>
              <a:rPr lang="en-US" altLang="zh-CN" sz="5400" i="1" kern="10">
                <a:ln w="28575">
                  <a:solidFill>
                    <a:srgbClr val="FEFEFE"/>
                  </a:solidFill>
                  <a:round/>
                  <a:headEnd/>
                  <a:tailEnd/>
                </a:ln>
                <a:solidFill>
                  <a:srgbClr val="FFC000"/>
                </a:solidFill>
                <a:effectLst>
                  <a:outerShdw dist="38100" dir="2700000" algn="tl" rotWithShape="0">
                    <a:srgbClr val="000000">
                      <a:alpha val="43137"/>
                    </a:srgbClr>
                  </a:outerShdw>
                </a:effectLst>
                <a:latin typeface="Times New Roman" panose="02020603050405020304" pitchFamily="18" charset="0"/>
                <a:cs typeface="Times New Roman" panose="02020603050405020304" pitchFamily="18" charset="0"/>
              </a:rPr>
              <a:t>Thank you!</a:t>
            </a:r>
            <a:endParaRPr lang="zh-CN" altLang="en-US" sz="5400" i="1" kern="10">
              <a:ln w="28575">
                <a:solidFill>
                  <a:srgbClr val="FEFEFE"/>
                </a:solidFill>
                <a:round/>
                <a:headEnd/>
                <a:tailEnd/>
              </a:ln>
              <a:solidFill>
                <a:srgbClr val="FFC000"/>
              </a:solidFill>
              <a:effectLst>
                <a:outerShdw dist="38100" dir="2700000" algn="tl" rotWithShape="0">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矩形 1"/>
          <p:cNvSpPr/>
          <p:nvPr/>
        </p:nvSpPr>
        <p:spPr>
          <a:xfrm>
            <a:off x="2495601" y="5229200"/>
            <a:ext cx="7837403" cy="923330"/>
          </a:xfrm>
          <a:prstGeom prst="rect">
            <a:avLst/>
          </a:prstGeom>
          <a:noFill/>
        </p:spPr>
        <p:txBody>
          <a:bodyPr wrap="none">
            <a:spAutoFit/>
          </a:bodyPr>
          <a:lstStyle/>
          <a:p>
            <a:pPr algn="ctr" eaLnBrk="1" hangingPunct="1">
              <a:defRPr/>
            </a:pPr>
            <a:r>
              <a:rPr lang="zh-CN" altLang="en-US" sz="5400" b="1">
                <a:ln w="9525">
                  <a:solidFill>
                    <a:schemeClr val="bg1"/>
                  </a:solidFill>
                  <a:prstDash val="solid"/>
                </a:ln>
                <a:effectLst>
                  <a:outerShdw blurRad="12700" dist="38100" dir="2700000" algn="tl" rotWithShape="0">
                    <a:schemeClr val="bg1">
                      <a:lumMod val="50000"/>
                    </a:schemeClr>
                  </a:outerShdw>
                </a:effectLst>
              </a:rPr>
              <a:t>个人拙见，还请老师指正</a:t>
            </a:r>
          </a:p>
        </p:txBody>
      </p:sp>
    </p:spTree>
    <p:extLst>
      <p:ext uri="{BB962C8B-B14F-4D97-AF65-F5344CB8AC3E}">
        <p14:creationId xmlns:p14="http://schemas.microsoft.com/office/powerpoint/2010/main" val="1967464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703388" y="2133601"/>
            <a:ext cx="7162800" cy="593725"/>
          </a:xfrm>
        </p:spPr>
        <p:txBody>
          <a:bodyPr>
            <a:normAutofit fontScale="90000"/>
          </a:bodyPr>
          <a:lstStyle/>
          <a:p>
            <a:r>
              <a:rPr lang="zh-CN" altLang="en-US" smtClean="0"/>
              <a:t>论文详情</a:t>
            </a:r>
          </a:p>
        </p:txBody>
      </p:sp>
      <p:sp>
        <p:nvSpPr>
          <p:cNvPr id="15363" name="内容占位符 2"/>
          <p:cNvSpPr>
            <a:spLocks noGrp="1"/>
          </p:cNvSpPr>
          <p:nvPr>
            <p:ph idx="1"/>
          </p:nvPr>
        </p:nvSpPr>
        <p:spPr>
          <a:xfrm>
            <a:off x="2640013" y="2997200"/>
            <a:ext cx="6781800" cy="2808288"/>
          </a:xfrm>
        </p:spPr>
        <p:txBody>
          <a:bodyPr/>
          <a:lstStyle/>
          <a:p>
            <a:pPr>
              <a:defRPr/>
            </a:pPr>
            <a:r>
              <a:rPr lang="en-US" altLang="zh-CN"/>
              <a:t>T</a:t>
            </a:r>
            <a:r>
              <a:rPr lang="en-US" altLang="zh-CN" smtClean="0"/>
              <a:t>itle</a:t>
            </a:r>
            <a:r>
              <a:rPr lang="zh-CN" altLang="en-US" smtClean="0"/>
              <a:t>：</a:t>
            </a:r>
            <a:r>
              <a:rPr lang="en-US" altLang="zh-CN"/>
              <a:t>On the Feasibility of Rerouting-Based DDoS Defenses</a:t>
            </a:r>
          </a:p>
          <a:p>
            <a:pPr>
              <a:defRPr/>
            </a:pPr>
            <a:r>
              <a:rPr lang="en-US" altLang="zh-CN" smtClean="0"/>
              <a:t>Published </a:t>
            </a:r>
            <a:r>
              <a:rPr lang="en-US" altLang="zh-CN"/>
              <a:t>in: 2019 IEEE Symposium on Security and Privacy (SP)</a:t>
            </a:r>
            <a:endParaRPr lang="zh-CN" altLang="en-US" u="dotted" smtClean="0"/>
          </a:p>
        </p:txBody>
      </p:sp>
    </p:spTree>
    <p:extLst>
      <p:ext uri="{BB962C8B-B14F-4D97-AF65-F5344CB8AC3E}">
        <p14:creationId xmlns:p14="http://schemas.microsoft.com/office/powerpoint/2010/main" val="416547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703388" y="2205039"/>
            <a:ext cx="7162800" cy="593725"/>
          </a:xfrm>
        </p:spPr>
        <p:txBody>
          <a:bodyPr>
            <a:normAutofit fontScale="90000"/>
          </a:bodyPr>
          <a:lstStyle/>
          <a:p>
            <a:r>
              <a:rPr lang="zh-CN" altLang="en-US" smtClean="0"/>
              <a:t>摘要结构</a:t>
            </a:r>
          </a:p>
        </p:txBody>
      </p:sp>
      <p:sp>
        <p:nvSpPr>
          <p:cNvPr id="16387" name="内容占位符 2"/>
          <p:cNvSpPr>
            <a:spLocks noGrp="1"/>
          </p:cNvSpPr>
          <p:nvPr>
            <p:ph idx="1"/>
          </p:nvPr>
        </p:nvSpPr>
        <p:spPr>
          <a:xfrm>
            <a:off x="2711450" y="3068639"/>
            <a:ext cx="6781800" cy="2376487"/>
          </a:xfrm>
        </p:spPr>
        <p:txBody>
          <a:bodyPr/>
          <a:lstStyle/>
          <a:p>
            <a:r>
              <a:rPr lang="zh-CN" altLang="en-US" smtClean="0"/>
              <a:t>解释当前现状</a:t>
            </a:r>
            <a:endParaRPr lang="en-US" altLang="zh-CN" smtClean="0"/>
          </a:p>
          <a:p>
            <a:r>
              <a:rPr lang="zh-CN" altLang="en-US" smtClean="0"/>
              <a:t>概述本文内容</a:t>
            </a:r>
            <a:endParaRPr lang="en-US" altLang="zh-CN" smtClean="0"/>
          </a:p>
          <a:p>
            <a:r>
              <a:rPr lang="zh-CN" altLang="en-US" smtClean="0"/>
              <a:t>总结本文结论</a:t>
            </a:r>
          </a:p>
        </p:txBody>
      </p:sp>
    </p:spTree>
    <p:extLst>
      <p:ext uri="{BB962C8B-B14F-4D97-AF65-F5344CB8AC3E}">
        <p14:creationId xmlns:p14="http://schemas.microsoft.com/office/powerpoint/2010/main" val="188201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03388" y="2205039"/>
            <a:ext cx="7162800" cy="593725"/>
          </a:xfrm>
        </p:spPr>
        <p:txBody>
          <a:bodyPr>
            <a:normAutofit fontScale="90000"/>
          </a:bodyPr>
          <a:lstStyle/>
          <a:p>
            <a:r>
              <a:rPr lang="zh-CN" altLang="en-US" smtClean="0"/>
              <a:t>摘要结构</a:t>
            </a:r>
          </a:p>
        </p:txBody>
      </p:sp>
      <p:sp>
        <p:nvSpPr>
          <p:cNvPr id="17411" name="内容占位符 2"/>
          <p:cNvSpPr>
            <a:spLocks noGrp="1"/>
          </p:cNvSpPr>
          <p:nvPr>
            <p:ph idx="1"/>
          </p:nvPr>
        </p:nvSpPr>
        <p:spPr>
          <a:xfrm>
            <a:off x="2711450" y="3068639"/>
            <a:ext cx="6781800" cy="2376487"/>
          </a:xfrm>
        </p:spPr>
        <p:txBody>
          <a:bodyPr/>
          <a:lstStyle/>
          <a:p>
            <a:r>
              <a:rPr lang="zh-CN" altLang="en-US" smtClean="0">
                <a:solidFill>
                  <a:srgbClr val="FF0000"/>
                </a:solidFill>
              </a:rPr>
              <a:t>解释当前现状</a:t>
            </a:r>
            <a:endParaRPr lang="en-US" altLang="zh-CN" smtClean="0">
              <a:solidFill>
                <a:srgbClr val="FF0000"/>
              </a:solidFill>
            </a:endParaRPr>
          </a:p>
          <a:p>
            <a:r>
              <a:rPr lang="zh-CN" altLang="en-US" smtClean="0"/>
              <a:t>概述本文内容</a:t>
            </a:r>
            <a:endParaRPr lang="en-US" altLang="zh-CN" smtClean="0"/>
          </a:p>
          <a:p>
            <a:r>
              <a:rPr lang="zh-CN" altLang="en-US" smtClean="0"/>
              <a:t>总结本文结论</a:t>
            </a:r>
          </a:p>
        </p:txBody>
      </p:sp>
    </p:spTree>
    <p:extLst>
      <p:ext uri="{BB962C8B-B14F-4D97-AF65-F5344CB8AC3E}">
        <p14:creationId xmlns:p14="http://schemas.microsoft.com/office/powerpoint/2010/main" val="211190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当前现状</a:t>
            </a:r>
          </a:p>
        </p:txBody>
      </p:sp>
      <p:sp>
        <p:nvSpPr>
          <p:cNvPr id="18435" name="内容占位符 2"/>
          <p:cNvSpPr>
            <a:spLocks noGrp="1"/>
          </p:cNvSpPr>
          <p:nvPr>
            <p:ph idx="1"/>
          </p:nvPr>
        </p:nvSpPr>
        <p:spPr/>
        <p:txBody>
          <a:bodyPr/>
          <a:lstStyle/>
          <a:p>
            <a:r>
              <a:rPr lang="zh-CN" altLang="en-US" smtClean="0"/>
              <a:t>原文：</a:t>
            </a:r>
            <a:r>
              <a:rPr lang="en-US" altLang="zh-CN" b="0" smtClean="0"/>
              <a:t>Large botnet-based flooding attacks have recently demonstrated unprecedented damage. </a:t>
            </a:r>
          </a:p>
          <a:p>
            <a:r>
              <a:rPr lang="zh-CN" altLang="en-US" smtClean="0"/>
              <a:t>译文：攻击造成巨大破坏</a:t>
            </a:r>
            <a:endParaRPr lang="en-US" altLang="zh-CN" smtClean="0"/>
          </a:p>
          <a:p>
            <a:r>
              <a:rPr lang="zh-CN" altLang="en-US" smtClean="0"/>
              <a:t>原文：</a:t>
            </a:r>
            <a:r>
              <a:rPr lang="en-US" altLang="zh-CN" smtClean="0"/>
              <a:t>However, the best-known end-to-end availability guarantees against flooding attacks require costly global-scale coordination among autonomous systems (ASes).</a:t>
            </a:r>
          </a:p>
          <a:p>
            <a:r>
              <a:rPr lang="zh-CN" altLang="en-US" smtClean="0"/>
              <a:t>译文：当前解决方案需要大量自治系统的协调</a:t>
            </a:r>
          </a:p>
        </p:txBody>
      </p:sp>
    </p:spTree>
    <p:extLst>
      <p:ext uri="{BB962C8B-B14F-4D97-AF65-F5344CB8AC3E}">
        <p14:creationId xmlns:p14="http://schemas.microsoft.com/office/powerpoint/2010/main" val="39858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当前现状</a:t>
            </a:r>
          </a:p>
        </p:txBody>
      </p:sp>
      <p:sp>
        <p:nvSpPr>
          <p:cNvPr id="19459" name="内容占位符 2"/>
          <p:cNvSpPr>
            <a:spLocks noGrp="1"/>
          </p:cNvSpPr>
          <p:nvPr>
            <p:ph idx="1"/>
          </p:nvPr>
        </p:nvSpPr>
        <p:spPr/>
        <p:txBody>
          <a:bodyPr/>
          <a:lstStyle/>
          <a:p>
            <a:r>
              <a:rPr lang="zh-CN" altLang="en-US" smtClean="0"/>
              <a:t>原文：</a:t>
            </a:r>
            <a:r>
              <a:rPr lang="en-US" altLang="zh-CN" b="0" smtClean="0"/>
              <a:t>A recent proposal called routing around congestion (or RAC) attempts to offer strong end-to-end availability to a selected critical flow by dynamically rerouting it to an uncongested detour path without requiring any inter-AS coordination. </a:t>
            </a:r>
          </a:p>
          <a:p>
            <a:r>
              <a:rPr lang="zh-CN" altLang="en-US" smtClean="0"/>
              <a:t>译文：最近提出的一个方案</a:t>
            </a:r>
            <a:r>
              <a:rPr lang="en-US" altLang="zh-CN" smtClean="0"/>
              <a:t>(RAC)</a:t>
            </a:r>
            <a:r>
              <a:rPr lang="zh-CN" altLang="en-US" smtClean="0"/>
              <a:t>可选关键流到不阻塞的</a:t>
            </a:r>
            <a:r>
              <a:rPr lang="en-US" altLang="zh-CN" smtClean="0"/>
              <a:t>path</a:t>
            </a:r>
            <a:r>
              <a:rPr lang="zh-CN" altLang="en-US" smtClean="0"/>
              <a:t>并且还不需要协调各自治系统。</a:t>
            </a:r>
          </a:p>
        </p:txBody>
      </p:sp>
    </p:spTree>
    <p:extLst>
      <p:ext uri="{BB962C8B-B14F-4D97-AF65-F5344CB8AC3E}">
        <p14:creationId xmlns:p14="http://schemas.microsoft.com/office/powerpoint/2010/main" val="1492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当前现状</a:t>
            </a:r>
          </a:p>
        </p:txBody>
      </p:sp>
      <p:sp>
        <p:nvSpPr>
          <p:cNvPr id="20483" name="内容占位符 2"/>
          <p:cNvSpPr>
            <a:spLocks noGrp="1"/>
          </p:cNvSpPr>
          <p:nvPr>
            <p:ph idx="1"/>
          </p:nvPr>
        </p:nvSpPr>
        <p:spPr/>
        <p:txBody>
          <a:bodyPr/>
          <a:lstStyle/>
          <a:p>
            <a:r>
              <a:rPr lang="zh-CN" altLang="en-US" smtClean="0"/>
              <a:t>以上即为对当前现状的一个总结，使用了三句话介绍了当前的网络流量攻击的大背景，众多学者提出解决方案的不足，并引出最近的一个解决方案</a:t>
            </a:r>
            <a:r>
              <a:rPr lang="en-US" altLang="zh-CN" smtClean="0"/>
              <a:t>RAC</a:t>
            </a:r>
            <a:r>
              <a:rPr lang="zh-CN" altLang="en-US" smtClean="0"/>
              <a:t>可以克服这些不足。</a:t>
            </a:r>
          </a:p>
        </p:txBody>
      </p:sp>
    </p:spTree>
    <p:extLst>
      <p:ext uri="{BB962C8B-B14F-4D97-AF65-F5344CB8AC3E}">
        <p14:creationId xmlns:p14="http://schemas.microsoft.com/office/powerpoint/2010/main" val="279811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03388" y="2205039"/>
            <a:ext cx="7162800" cy="593725"/>
          </a:xfrm>
        </p:spPr>
        <p:txBody>
          <a:bodyPr>
            <a:normAutofit fontScale="90000"/>
          </a:bodyPr>
          <a:lstStyle/>
          <a:p>
            <a:r>
              <a:rPr lang="zh-CN" altLang="en-US" smtClean="0"/>
              <a:t>摘要结构</a:t>
            </a:r>
          </a:p>
        </p:txBody>
      </p:sp>
      <p:sp>
        <p:nvSpPr>
          <p:cNvPr id="17411" name="内容占位符 2"/>
          <p:cNvSpPr>
            <a:spLocks noGrp="1"/>
          </p:cNvSpPr>
          <p:nvPr>
            <p:ph idx="1"/>
          </p:nvPr>
        </p:nvSpPr>
        <p:spPr>
          <a:xfrm>
            <a:off x="2711450" y="3068639"/>
            <a:ext cx="6781800" cy="2376487"/>
          </a:xfrm>
        </p:spPr>
        <p:txBody>
          <a:bodyPr/>
          <a:lstStyle/>
          <a:p>
            <a:r>
              <a:rPr lang="zh-CN" altLang="en-US" smtClean="0"/>
              <a:t>解释当前现状</a:t>
            </a:r>
            <a:endParaRPr lang="en-US" altLang="zh-CN" smtClean="0"/>
          </a:p>
          <a:p>
            <a:r>
              <a:rPr lang="zh-CN" altLang="en-US" smtClean="0">
                <a:solidFill>
                  <a:srgbClr val="FF0000"/>
                </a:solidFill>
              </a:rPr>
              <a:t>概述本文内容</a:t>
            </a:r>
            <a:endParaRPr lang="en-US" altLang="zh-CN" smtClean="0">
              <a:solidFill>
                <a:srgbClr val="FF0000"/>
              </a:solidFill>
            </a:endParaRPr>
          </a:p>
          <a:p>
            <a:r>
              <a:rPr lang="zh-CN" altLang="en-US" smtClean="0"/>
              <a:t>总结本文结论</a:t>
            </a:r>
            <a:endParaRPr lang="zh-CN" altLang="en-US" smtClean="0"/>
          </a:p>
        </p:txBody>
      </p:sp>
    </p:spTree>
    <p:extLst>
      <p:ext uri="{BB962C8B-B14F-4D97-AF65-F5344CB8AC3E}">
        <p14:creationId xmlns:p14="http://schemas.microsoft.com/office/powerpoint/2010/main" val="49707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本文</a:t>
            </a:r>
            <a:r>
              <a:rPr lang="zh-CN" altLang="en-US"/>
              <a:t>内</a:t>
            </a:r>
            <a:r>
              <a:rPr lang="zh-CN" altLang="en-US" smtClean="0"/>
              <a:t>容概述</a:t>
            </a:r>
            <a:endParaRPr lang="zh-CN" altLang="en-US" smtClean="0"/>
          </a:p>
        </p:txBody>
      </p:sp>
      <p:sp>
        <p:nvSpPr>
          <p:cNvPr id="20483" name="内容占位符 2"/>
          <p:cNvSpPr>
            <a:spLocks noGrp="1"/>
          </p:cNvSpPr>
          <p:nvPr>
            <p:ph idx="1"/>
          </p:nvPr>
        </p:nvSpPr>
        <p:spPr/>
        <p:txBody>
          <a:bodyPr/>
          <a:lstStyle/>
          <a:p>
            <a:r>
              <a:rPr lang="en-US" altLang="zh-CN"/>
              <a:t>This paper presents an in-depth analysis of the (in)feasibility of the RAC defense and points out that its rerouting approach, though intriguing, cannot possibly solve the challenging flooding problem.</a:t>
            </a:r>
            <a:r>
              <a:rPr lang="en-US" altLang="zh-CN"/>
              <a:t> </a:t>
            </a:r>
            <a:endParaRPr lang="en-US" altLang="zh-CN" smtClean="0"/>
          </a:p>
          <a:p>
            <a:r>
              <a:rPr lang="zh-CN" altLang="en-US" smtClean="0"/>
              <a:t>本文对</a:t>
            </a:r>
            <a:r>
              <a:rPr lang="en-US" altLang="zh-CN" smtClean="0"/>
              <a:t>RAC</a:t>
            </a:r>
            <a:r>
              <a:rPr lang="zh-CN" altLang="en-US" smtClean="0"/>
              <a:t>的是否适用进行了深入的讨论，指出虽然方法很有趣，但却不能很好地解决问题。（直接说出了本文的观点：</a:t>
            </a:r>
            <a:r>
              <a:rPr lang="en-US" altLang="zh-CN" smtClean="0">
                <a:solidFill>
                  <a:srgbClr val="FF0000"/>
                </a:solidFill>
              </a:rPr>
              <a:t>RAC[51]</a:t>
            </a:r>
            <a:r>
              <a:rPr lang="zh-CN" altLang="en-US" b="1" smtClean="0">
                <a:solidFill>
                  <a:srgbClr val="FF0000"/>
                </a:solidFill>
              </a:rPr>
              <a:t>方法行不通</a:t>
            </a:r>
            <a:r>
              <a:rPr lang="zh-CN" altLang="en-US" smtClean="0"/>
              <a:t>）</a:t>
            </a:r>
            <a:endParaRPr lang="zh-CN" altLang="en-US" smtClean="0"/>
          </a:p>
        </p:txBody>
      </p:sp>
    </p:spTree>
    <p:extLst>
      <p:ext uri="{BB962C8B-B14F-4D97-AF65-F5344CB8AC3E}">
        <p14:creationId xmlns:p14="http://schemas.microsoft.com/office/powerpoint/2010/main" val="41325412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916</Words>
  <Application>Microsoft Office PowerPoint</Application>
  <PresentationFormat>宽屏</PresentationFormat>
  <Paragraphs>63</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Arial</vt:lpstr>
      <vt:lpstr>Calibri</vt:lpstr>
      <vt:lpstr>Calibri Light</vt:lpstr>
      <vt:lpstr>Times New Roman</vt:lpstr>
      <vt:lpstr>Office 主题</vt:lpstr>
      <vt:lpstr>摘要赏析</vt:lpstr>
      <vt:lpstr>论文详情</vt:lpstr>
      <vt:lpstr>摘要结构</vt:lpstr>
      <vt:lpstr>摘要结构</vt:lpstr>
      <vt:lpstr>当前现状</vt:lpstr>
      <vt:lpstr>当前现状</vt:lpstr>
      <vt:lpstr>当前现状</vt:lpstr>
      <vt:lpstr>摘要结构</vt:lpstr>
      <vt:lpstr>本文内容概述</vt:lpstr>
      <vt:lpstr>本文内容概述</vt:lpstr>
      <vt:lpstr>本文内容概述</vt:lpstr>
      <vt:lpstr>本文内容概述</vt:lpstr>
      <vt:lpstr>本文内容概述</vt:lpstr>
      <vt:lpstr>摘要结构</vt:lpstr>
      <vt:lpstr>本文结论</vt:lpstr>
      <vt:lpstr>本文结论</vt:lpstr>
      <vt:lpstr>本文结论</vt:lpstr>
      <vt:lpstr>摘要总体评论</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摘要赏析</dc:title>
  <dc:creator>lss</dc:creator>
  <cp:lastModifiedBy>lss</cp:lastModifiedBy>
  <cp:revision>7</cp:revision>
  <dcterms:created xsi:type="dcterms:W3CDTF">2019-09-28T13:23:40Z</dcterms:created>
  <dcterms:modified xsi:type="dcterms:W3CDTF">2019-10-03T09:03:07Z</dcterms:modified>
</cp:coreProperties>
</file>