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4"/>
  </p:normalViewPr>
  <p:slideViewPr>
    <p:cSldViewPr snapToGrid="0" snapToObjects="1">
      <p:cViewPr varScale="1">
        <p:scale>
          <a:sx n="94" d="100"/>
          <a:sy n="94" d="100"/>
        </p:scale>
        <p:origin x="21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302D78-6FE5-4F47-8ABA-FC318FD9D9B9}" type="datetimeFigureOut">
              <a:rPr lang="en-US" smtClean="0"/>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210310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2D78-6FE5-4F47-8ABA-FC318FD9D9B9}" type="datetimeFigureOut">
              <a:rPr lang="en-US" smtClean="0"/>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9044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2D78-6FE5-4F47-8ABA-FC318FD9D9B9}" type="datetimeFigureOut">
              <a:rPr lang="en-US" smtClean="0"/>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70632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2D78-6FE5-4F47-8ABA-FC318FD9D9B9}" type="datetimeFigureOut">
              <a:rPr lang="en-US" smtClean="0"/>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14690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302D78-6FE5-4F47-8ABA-FC318FD9D9B9}" type="datetimeFigureOut">
              <a:rPr lang="en-US" smtClean="0"/>
              <a:t>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5090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302D78-6FE5-4F47-8ABA-FC318FD9D9B9}" type="datetimeFigureOut">
              <a:rPr lang="en-US" smtClean="0"/>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92051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302D78-6FE5-4F47-8ABA-FC318FD9D9B9}" type="datetimeFigureOut">
              <a:rPr lang="en-US" smtClean="0"/>
              <a:t>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65250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302D78-6FE5-4F47-8ABA-FC318FD9D9B9}" type="datetimeFigureOut">
              <a:rPr lang="en-US" smtClean="0"/>
              <a:t>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159884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02D78-6FE5-4F47-8ABA-FC318FD9D9B9}" type="datetimeFigureOut">
              <a:rPr lang="en-US" smtClean="0"/>
              <a:t>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24303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02D78-6FE5-4F47-8ABA-FC318FD9D9B9}" type="datetimeFigureOut">
              <a:rPr lang="en-US" smtClean="0"/>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2381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302D78-6FE5-4F47-8ABA-FC318FD9D9B9}" type="datetimeFigureOut">
              <a:rPr lang="en-US" smtClean="0"/>
              <a:t>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659D8-EE49-A345-BF8C-C586FC143F9B}" type="slidenum">
              <a:rPr lang="en-US" smtClean="0"/>
              <a:t>‹#›</a:t>
            </a:fld>
            <a:endParaRPr lang="en-US"/>
          </a:p>
        </p:txBody>
      </p:sp>
    </p:spTree>
    <p:extLst>
      <p:ext uri="{BB962C8B-B14F-4D97-AF65-F5344CB8AC3E}">
        <p14:creationId xmlns:p14="http://schemas.microsoft.com/office/powerpoint/2010/main" val="1646155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02D78-6FE5-4F47-8ABA-FC318FD9D9B9}" type="datetimeFigureOut">
              <a:rPr lang="en-US" smtClean="0"/>
              <a:t>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659D8-EE49-A345-BF8C-C586FC143F9B}" type="slidenum">
              <a:rPr lang="en-US" smtClean="0"/>
              <a:t>‹#›</a:t>
            </a:fld>
            <a:endParaRPr lang="en-US"/>
          </a:p>
        </p:txBody>
      </p:sp>
    </p:spTree>
    <p:extLst>
      <p:ext uri="{BB962C8B-B14F-4D97-AF65-F5344CB8AC3E}">
        <p14:creationId xmlns:p14="http://schemas.microsoft.com/office/powerpoint/2010/main" val="1752534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985"/>
                    </a14:imgEffect>
                    <a14:imgEffect>
                      <a14:saturation sat="76000"/>
                    </a14:imgEffect>
                    <a14:imgEffect>
                      <a14:brightnessContrast bright="-20000" contrast="24000"/>
                    </a14:imgEffect>
                  </a14:imgLayer>
                </a14:imgProps>
              </a:ext>
              <a:ext uri="{28A0092B-C50C-407E-A947-70E740481C1C}">
                <a14:useLocalDpi xmlns:a14="http://schemas.microsoft.com/office/drawing/2010/main" val="0"/>
              </a:ext>
            </a:extLst>
          </a:blip>
          <a:srcRect t="17041" b="13904"/>
          <a:stretch/>
        </p:blipFill>
        <p:spPr>
          <a:xfrm>
            <a:off x="527523" y="777922"/>
            <a:ext cx="11073542" cy="5090615"/>
          </a:xfrm>
          <a:prstGeom prst="rect">
            <a:avLst/>
          </a:prstGeom>
          <a:noFill/>
        </p:spPr>
      </p:pic>
      <p:sp>
        <p:nvSpPr>
          <p:cNvPr id="11" name="Rectangle 10"/>
          <p:cNvSpPr/>
          <p:nvPr/>
        </p:nvSpPr>
        <p:spPr>
          <a:xfrm>
            <a:off x="527523" y="777922"/>
            <a:ext cx="11073542" cy="5090615"/>
          </a:xfrm>
          <a:prstGeom prst="rect">
            <a:avLst/>
          </a:prstGeom>
          <a:gradFill flip="none" rotWithShape="1">
            <a:gsLst>
              <a:gs pos="86000">
                <a:schemeClr val="bg1">
                  <a:alpha val="0"/>
                </a:schemeClr>
              </a:gs>
              <a:gs pos="41000">
                <a:schemeClr val="tx2">
                  <a:lumMod val="75000"/>
                  <a:alpha val="8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837201" y="1628942"/>
            <a:ext cx="5331587" cy="861774"/>
          </a:xfrm>
          <a:prstGeom prst="rect">
            <a:avLst/>
          </a:prstGeom>
          <a:noFill/>
        </p:spPr>
        <p:txBody>
          <a:bodyPr wrap="square" rtlCol="0">
            <a:spAutoFit/>
          </a:bodyPr>
          <a:lstStyle/>
          <a:p>
            <a:r>
              <a:rPr lang="en-US" sz="5000" b="1" dirty="0" smtClean="0">
                <a:solidFill>
                  <a:schemeClr val="bg1"/>
                </a:solidFill>
                <a:latin typeface="Shree Devanagari 714" charset="0"/>
                <a:ea typeface="Shree Devanagari 714" charset="0"/>
                <a:cs typeface="Shree Devanagari 714" charset="0"/>
              </a:rPr>
              <a:t>About the Lab</a:t>
            </a:r>
            <a:endParaRPr lang="en-US" sz="5000" b="1" dirty="0">
              <a:solidFill>
                <a:schemeClr val="bg1"/>
              </a:solidFill>
              <a:latin typeface="Shree Devanagari 714" charset="0"/>
              <a:ea typeface="Shree Devanagari 714" charset="0"/>
              <a:cs typeface="Shree Devanagari 714" charset="0"/>
            </a:endParaRPr>
          </a:p>
        </p:txBody>
      </p:sp>
      <p:sp>
        <p:nvSpPr>
          <p:cNvPr id="14" name="TextBox 13"/>
          <p:cNvSpPr txBox="1"/>
          <p:nvPr/>
        </p:nvSpPr>
        <p:spPr>
          <a:xfrm>
            <a:off x="837201" y="2490716"/>
            <a:ext cx="7760888" cy="3139321"/>
          </a:xfrm>
          <a:prstGeom prst="rect">
            <a:avLst/>
          </a:prstGeom>
          <a:noFill/>
        </p:spPr>
        <p:txBody>
          <a:bodyPr wrap="square" rtlCol="0">
            <a:spAutoFit/>
          </a:bodyPr>
          <a:lstStyle/>
          <a:p>
            <a:r>
              <a:rPr lang="en-US" dirty="0">
                <a:solidFill>
                  <a:schemeClr val="bg1"/>
                </a:solidFill>
                <a:latin typeface="Shree Devanagari 714" charset="0"/>
                <a:ea typeface="Shree Devanagari 714" charset="0"/>
                <a:cs typeface="Shree Devanagari 714" charset="0"/>
              </a:rPr>
              <a:t>Research in the Mesirov lab focuses on applying machine-learning and statistical methods to functional genomics data with the goal of better understanding the underlying biological mechanisms of disease, improving stratification of patients with respect to different treatment outcomes, and identifying novel drug targets. Our lab is committed to the development of practical, accessible, </a:t>
            </a:r>
            <a:r>
              <a:rPr lang="en-US" b="1" u="sng" dirty="0">
                <a:solidFill>
                  <a:schemeClr val="bg1"/>
                </a:solidFill>
                <a:latin typeface="Shree Devanagari 714" charset="0"/>
                <a:ea typeface="Shree Devanagari 714" charset="0"/>
                <a:cs typeface="Shree Devanagari 714" charset="0"/>
              </a:rPr>
              <a:t>open source software tools</a:t>
            </a:r>
            <a:r>
              <a:rPr lang="en-US" dirty="0">
                <a:solidFill>
                  <a:schemeClr val="bg1"/>
                </a:solidFill>
                <a:latin typeface="Shree Devanagari 714" charset="0"/>
                <a:ea typeface="Shree Devanagari 714" charset="0"/>
                <a:cs typeface="Shree Devanagari 714" charset="0"/>
              </a:rPr>
              <a:t> to bring these methods to the general biomedical research community. These tools support the research of hundreds of thousands of investigators worldwide. Thus, to achieve its goals, the lab includes both computational biologists and software engineers working together to further our understanding and treatment of disease. </a:t>
            </a:r>
            <a:r>
              <a:rPr lang="en-US" b="1" u="sng" dirty="0">
                <a:solidFill>
                  <a:schemeClr val="bg1"/>
                </a:solidFill>
                <a:latin typeface="Shree Devanagari 714" charset="0"/>
                <a:ea typeface="Shree Devanagari 714" charset="0"/>
                <a:cs typeface="Shree Devanagari 714" charset="0"/>
              </a:rPr>
              <a:t>Learn more...</a:t>
            </a:r>
            <a:endParaRPr lang="en-US" u="sng" dirty="0">
              <a:solidFill>
                <a:schemeClr val="bg1"/>
              </a:solidFill>
              <a:latin typeface="Shree Devanagari 714" charset="0"/>
              <a:ea typeface="Shree Devanagari 714" charset="0"/>
              <a:cs typeface="Shree Devanagari 714" charset="0"/>
            </a:endParaRPr>
          </a:p>
        </p:txBody>
      </p:sp>
    </p:spTree>
    <p:extLst>
      <p:ext uri="{BB962C8B-B14F-4D97-AF65-F5344CB8AC3E}">
        <p14:creationId xmlns:p14="http://schemas.microsoft.com/office/powerpoint/2010/main" val="206773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985"/>
                    </a14:imgEffect>
                    <a14:imgEffect>
                      <a14:saturation sat="76000"/>
                    </a14:imgEffect>
                    <a14:imgEffect>
                      <a14:brightnessContrast bright="-20000" contrast="24000"/>
                    </a14:imgEffect>
                  </a14:imgLayer>
                </a14:imgProps>
              </a:ext>
              <a:ext uri="{28A0092B-C50C-407E-A947-70E740481C1C}">
                <a14:useLocalDpi xmlns:a14="http://schemas.microsoft.com/office/drawing/2010/main" val="0"/>
              </a:ext>
            </a:extLst>
          </a:blip>
          <a:srcRect t="17041" b="13904"/>
          <a:stretch/>
        </p:blipFill>
        <p:spPr>
          <a:xfrm>
            <a:off x="527523" y="777922"/>
            <a:ext cx="11073542" cy="5090615"/>
          </a:xfrm>
          <a:prstGeom prst="rect">
            <a:avLst/>
          </a:prstGeom>
          <a:noFill/>
        </p:spPr>
      </p:pic>
      <p:sp>
        <p:nvSpPr>
          <p:cNvPr id="11" name="Rectangle 10"/>
          <p:cNvSpPr/>
          <p:nvPr/>
        </p:nvSpPr>
        <p:spPr>
          <a:xfrm>
            <a:off x="527523" y="777922"/>
            <a:ext cx="11073542" cy="5090615"/>
          </a:xfrm>
          <a:prstGeom prst="rect">
            <a:avLst/>
          </a:prstGeom>
          <a:gradFill flip="none" rotWithShape="1">
            <a:gsLst>
              <a:gs pos="86000">
                <a:schemeClr val="bg1">
                  <a:alpha val="0"/>
                </a:schemeClr>
              </a:gs>
              <a:gs pos="41000">
                <a:schemeClr val="tx2">
                  <a:lumMod val="75000"/>
                  <a:alpha val="83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360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61</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Shree Devanagari 714</vt:lpstr>
      <vt:lpstr>Arial</vt:lpstr>
      <vt:lpstr>Office Theme</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Forrest Kim</dc:creator>
  <cp:lastModifiedBy>Forrest Kim</cp:lastModifiedBy>
  <cp:revision>4</cp:revision>
  <dcterms:created xsi:type="dcterms:W3CDTF">2018-01-08T20:10:33Z</dcterms:created>
  <dcterms:modified xsi:type="dcterms:W3CDTF">2018-01-08T20:43:45Z</dcterms:modified>
</cp:coreProperties>
</file>