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3"/>
    <p:sldId id="269" r:id="rId4"/>
    <p:sldId id="286" r:id="rId5"/>
    <p:sldId id="298" r:id="rId6"/>
    <p:sldId id="300" r:id="rId7"/>
    <p:sldId id="301" r:id="rId9"/>
    <p:sldId id="328" r:id="rId10"/>
    <p:sldId id="264" r:id="rId11"/>
    <p:sldId id="304" r:id="rId12"/>
    <p:sldId id="295" r:id="rId13"/>
    <p:sldId id="330" r:id="rId14"/>
    <p:sldId id="296" r:id="rId15"/>
    <p:sldId id="306" r:id="rId16"/>
    <p:sldId id="317" r:id="rId17"/>
    <p:sldId id="318" r:id="rId18"/>
    <p:sldId id="266" r:id="rId19"/>
    <p:sldId id="319" r:id="rId20"/>
    <p:sldId id="320" r:id="rId21"/>
    <p:sldId id="302" r:id="rId22"/>
    <p:sldId id="321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.v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从线性回归到神经网络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/>
            <a:r>
              <a:rPr altLang="zh-CN" sz="3200" kern="1200" baseline="0">
                <a:latin typeface="+mn-lt"/>
                <a:ea typeface="+mn-ea"/>
                <a:cs typeface="+mn-cs"/>
              </a:rPr>
              <a:t>From </a:t>
            </a:r>
            <a:r>
              <a:rPr lang="en-US" sz="3200" kern="1200" baseline="0">
                <a:latin typeface="+mn-lt"/>
                <a:ea typeface="+mn-ea"/>
                <a:cs typeface="+mn-cs"/>
              </a:rPr>
              <a:t>linear </a:t>
            </a:r>
            <a:r>
              <a:rPr altLang="zh-CN" sz="3200" kern="1200" baseline="0">
                <a:latin typeface="+mn-lt"/>
                <a:ea typeface="+mn-ea"/>
                <a:cs typeface="+mn-cs"/>
              </a:rPr>
              <a:t>regression to neural network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zh-CN" sz="2400" kern="1200" baseline="0">
                <a:latin typeface="+mn-lt"/>
                <a:ea typeface="+mn-ea"/>
                <a:cs typeface="+mn-cs"/>
              </a:rPr>
              <a:t>林庆泓 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2018\3\10</a:t>
            </a:r>
            <a:endParaRPr lang="en-US" altLang="zh-CN" sz="24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3001010"/>
            <a:ext cx="6876415" cy="3876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Logistic Regression</a:t>
            </a:r>
            <a:br>
              <a:rPr lang="en-US" altLang="zh-CN" sz="2800">
                <a:sym typeface="+mn-ea"/>
              </a:rPr>
            </a:br>
            <a:r>
              <a:rPr lang="en-US" altLang="zh-CN" sz="2800">
                <a:sym typeface="+mn-ea"/>
              </a:rPr>
              <a:t>Cost function &amp; Gradient descent</a:t>
            </a:r>
            <a:endParaRPr lang="en-US" altLang="zh-CN" sz="28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en-US" sz="2000"/>
              <a:t>建立好了逻辑回归模型，我们现在需要求解最合适的参数值</a:t>
            </a:r>
            <a:r>
              <a:rPr lang="en-US" altLang="zh-CN" sz="2000"/>
              <a:t>Theta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/>
              <a:t>我们依然采用</a:t>
            </a:r>
            <a:r>
              <a:rPr lang="zh-CN" altLang="en-US" sz="2000" b="1"/>
              <a:t>代价函数</a:t>
            </a:r>
            <a:r>
              <a:rPr lang="en-US" altLang="zh-CN" sz="2000" b="1"/>
              <a:t>J(Theta)</a:t>
            </a:r>
            <a:r>
              <a:rPr lang="zh-CN" altLang="en-US" sz="2000"/>
              <a:t>以及</a:t>
            </a:r>
            <a:r>
              <a:rPr lang="zh-CN" altLang="en-US" sz="2000" b="1"/>
              <a:t>梯度下降法</a:t>
            </a:r>
            <a:r>
              <a:rPr lang="zh-CN" altLang="en-US" sz="2000"/>
              <a:t>来获得</a:t>
            </a:r>
            <a:r>
              <a:rPr lang="zh-CN" altLang="en-US" sz="2000" b="1"/>
              <a:t>最优解</a:t>
            </a:r>
            <a:r>
              <a:rPr lang="en-US" altLang="zh-CN" sz="2000" b="1"/>
              <a:t>(Theta)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2700020"/>
            <a:ext cx="5998210" cy="1026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35" y="2708910"/>
            <a:ext cx="2945476" cy="144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Logistic Regression</a:t>
            </a:r>
            <a:br>
              <a:rPr lang="zh-CN" altLang="en-US" sz="2800">
                <a:sym typeface="+mn-ea"/>
              </a:rPr>
            </a:br>
            <a:r>
              <a:rPr lang="en-US" altLang="zh-CN" sz="2800">
                <a:sym typeface="+mn-ea"/>
              </a:rPr>
              <a:t>Summary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经历梯度下降法，我们可以得到优化后的模型，从而得到</a:t>
            </a:r>
            <a:r>
              <a:rPr lang="zh-CN" altLang="en-US" sz="2000" b="1">
                <a:sym typeface="+mn-ea"/>
              </a:rPr>
              <a:t>决策边界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r>
              <a:rPr lang="zh-CN" altLang="zh-CN" sz="2000">
                <a:sym typeface="+mn-ea"/>
              </a:rPr>
              <a:t>逻辑回归通常用于</a:t>
            </a:r>
            <a:r>
              <a:rPr lang="zh-CN" altLang="zh-CN" sz="2000" b="1">
                <a:sym typeface="+mn-ea"/>
              </a:rPr>
              <a:t>二分类</a:t>
            </a:r>
            <a:r>
              <a:rPr lang="zh-CN" altLang="zh-CN" sz="2000">
                <a:sym typeface="+mn-ea"/>
              </a:rPr>
              <a:t>问题，当我们面临</a:t>
            </a:r>
            <a:r>
              <a:rPr lang="zh-CN" altLang="zh-CN" sz="2000" b="1">
                <a:sym typeface="+mn-ea"/>
              </a:rPr>
              <a:t>多分类</a:t>
            </a:r>
            <a:r>
              <a:rPr lang="zh-CN" altLang="zh-CN" sz="2000">
                <a:sym typeface="+mn-ea"/>
              </a:rPr>
              <a:t>问题，且样本特征</a:t>
            </a:r>
            <a:r>
              <a:rPr lang="zh-CN" altLang="zh-CN" sz="2000" b="1">
                <a:sym typeface="+mn-ea"/>
              </a:rPr>
              <a:t>复杂且非线性</a:t>
            </a:r>
            <a:r>
              <a:rPr lang="zh-CN" altLang="zh-CN" sz="2000">
                <a:sym typeface="+mn-ea"/>
              </a:rPr>
              <a:t>，逻辑回归将带来许多不便。</a:t>
            </a:r>
            <a:endParaRPr lang="zh-CN" altLang="zh-CN" sz="20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3272155"/>
            <a:ext cx="6104890" cy="342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2825115"/>
            <a:ext cx="6279515" cy="3875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825115"/>
            <a:ext cx="6866890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875915"/>
            <a:ext cx="6866890" cy="3876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Neural Networks</a:t>
            </a:r>
            <a:br>
              <a:rPr lang="en-US" altLang="zh-CN" sz="2800"/>
            </a:br>
            <a:r>
              <a:rPr lang="en-US" altLang="zh-CN" sz="2800"/>
              <a:t>Introduction</a:t>
            </a:r>
            <a:endParaRPr lang="en-US" altLang="zh-CN" sz="280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zh-CN" sz="2000"/>
              <a:t>神经网络算法主要思想是</a:t>
            </a:r>
            <a:r>
              <a:rPr lang="zh-CN" altLang="zh-CN" sz="2000" b="1"/>
              <a:t>模仿人脑的机制</a:t>
            </a:r>
            <a:r>
              <a:rPr lang="zh-CN" altLang="zh-CN" sz="2000"/>
              <a:t>。</a:t>
            </a:r>
            <a:endParaRPr lang="zh-CN" altLang="zh-CN" sz="2000"/>
          </a:p>
          <a:p>
            <a:r>
              <a:rPr lang="zh-CN" altLang="zh-CN" sz="2000"/>
              <a:t>神经网络通常包括</a:t>
            </a:r>
            <a:r>
              <a:rPr lang="zh-CN" altLang="zh-CN" sz="2000" b="1"/>
              <a:t>输入层</a:t>
            </a:r>
            <a:r>
              <a:rPr lang="zh-CN" altLang="zh-CN" sz="2000"/>
              <a:t>、</a:t>
            </a:r>
            <a:r>
              <a:rPr lang="zh-CN" altLang="zh-CN" sz="2000" b="1"/>
              <a:t>隐藏层</a:t>
            </a:r>
            <a:r>
              <a:rPr lang="en-US" altLang="zh-CN" sz="2000" b="1"/>
              <a:t>(hidden layer)</a:t>
            </a:r>
            <a:r>
              <a:rPr lang="zh-CN" altLang="en-US" sz="2000" b="1"/>
              <a:t>和</a:t>
            </a:r>
            <a:r>
              <a:rPr lang="zh-CN" altLang="zh-CN" sz="2000" b="1"/>
              <a:t>输出层</a:t>
            </a:r>
            <a:r>
              <a:rPr lang="zh-CN" altLang="zh-CN" sz="2000"/>
              <a:t>。</a:t>
            </a:r>
            <a:endParaRPr lang="zh-CN" altLang="zh-CN" sz="2000"/>
          </a:p>
          <a:p>
            <a:r>
              <a:rPr lang="zh-CN" altLang="zh-CN" sz="2000" b="1">
                <a:sym typeface="+mn-ea"/>
              </a:rPr>
              <a:t>逻辑回归模型</a:t>
            </a:r>
            <a:r>
              <a:rPr lang="zh-CN" altLang="zh-CN" sz="2000">
                <a:sym typeface="+mn-ea"/>
              </a:rPr>
              <a:t>可以简单地看作是一个</a:t>
            </a:r>
            <a:r>
              <a:rPr lang="zh-CN" altLang="zh-CN" sz="2000" b="1">
                <a:sym typeface="+mn-ea"/>
              </a:rPr>
              <a:t>神经元</a:t>
            </a:r>
            <a:r>
              <a:rPr lang="zh-CN" altLang="zh-CN" sz="2000">
                <a:sym typeface="+mn-ea"/>
              </a:rPr>
              <a:t>。</a:t>
            </a:r>
            <a:endParaRPr lang="zh-CN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2875915"/>
            <a:ext cx="6866890" cy="3876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875915"/>
            <a:ext cx="6866890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Neural Networks</a:t>
            </a:r>
            <a:br>
              <a:rPr lang="en-US" altLang="zh-CN" sz="2800">
                <a:sym typeface="+mn-ea"/>
              </a:rPr>
            </a:br>
            <a:r>
              <a:rPr lang="en-US" altLang="zh-CN" sz="2800">
                <a:sym typeface="+mn-ea"/>
              </a:rPr>
              <a:t>Comparing with logistic</a:t>
            </a:r>
            <a:r>
              <a:rPr lang="zh-CN" altLang="zh-CN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regression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举个例子，假设我们想按照</a:t>
            </a:r>
            <a:r>
              <a:rPr lang="zh-CN" altLang="en-US" sz="2000" b="1"/>
              <a:t>逻辑回归</a:t>
            </a:r>
            <a:r>
              <a:rPr lang="zh-CN" altLang="en-US" sz="2000"/>
              <a:t>的方法对这样一组数据集进行分类，将需要用到复杂的多项式，这将会带来很大的不便。</a:t>
            </a:r>
            <a:endParaRPr lang="zh-CN" altLang="en-US" sz="2000"/>
          </a:p>
          <a:p>
            <a:r>
              <a:rPr lang="zh-CN" altLang="en-US" sz="2000"/>
              <a:t>那我们使用</a:t>
            </a:r>
            <a:r>
              <a:rPr lang="zh-CN" altLang="en-US" sz="2000" b="1"/>
              <a:t>神经网络算法</a:t>
            </a:r>
            <a:r>
              <a:rPr lang="zh-CN" altLang="en-US" sz="2000"/>
              <a:t>该怎么处理这个问题呢？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785110"/>
            <a:ext cx="6866890" cy="386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2785110"/>
            <a:ext cx="6876415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Neural Networks</a:t>
            </a:r>
            <a:br>
              <a:rPr lang="en-US" altLang="zh-CN" sz="2800"/>
            </a:br>
            <a:r>
              <a:rPr lang="en-US" altLang="zh-CN" sz="2800"/>
              <a:t>About image processing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当我们给计算机输入一副图像，实际上他看到了什么？</a:t>
            </a:r>
            <a:endParaRPr lang="zh-CN" alt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249170"/>
            <a:ext cx="6894337" cy="38772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43270" y="324485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矩阵！</a:t>
            </a:r>
            <a:endParaRPr lang="zh-CN" altLang="en-US" b="1"/>
          </a:p>
        </p:txBody>
      </p:sp>
      <p:pic>
        <p:nvPicPr>
          <p:cNvPr id="13314" name="内容占位符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417638"/>
            <a:ext cx="8639175" cy="504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Neural Networks</a:t>
            </a:r>
            <a:br>
              <a:rPr lang="en-US" altLang="zh-CN" sz="2800"/>
            </a:br>
            <a:r>
              <a:rPr lang="en-US" altLang="zh-CN" sz="2800"/>
              <a:t>Using Neural Networks for image processing 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000">
                <a:sym typeface="+mn-ea"/>
              </a:rPr>
              <a:t>一副图像包含很多个像素，</a:t>
            </a:r>
            <a:r>
              <a:rPr lang="zh-CN" altLang="zh-CN" sz="2000" b="1">
                <a:sym typeface="+mn-ea"/>
              </a:rPr>
              <a:t>每一个像素就是一个参量</a:t>
            </a:r>
            <a:r>
              <a:rPr lang="zh-CN" altLang="zh-CN" sz="2000">
                <a:sym typeface="+mn-ea"/>
              </a:rPr>
              <a:t>。</a:t>
            </a:r>
            <a:r>
              <a:rPr lang="zh-CN" altLang="zh-CN" sz="2000" b="1">
                <a:sym typeface="+mn-ea"/>
              </a:rPr>
              <a:t>假设我们有一</a:t>
            </a:r>
            <a:r>
              <a:rPr lang="en-US" altLang="zh-CN" sz="2000" b="1">
                <a:sym typeface="+mn-ea"/>
              </a:rPr>
              <a:t>20*20</a:t>
            </a:r>
            <a:r>
              <a:rPr lang="zh-CN" altLang="en-US" sz="2000" b="1">
                <a:sym typeface="+mn-ea"/>
              </a:rPr>
              <a:t>的图像，那么参量数量就是</a:t>
            </a:r>
            <a:r>
              <a:rPr lang="en-US" altLang="zh-CN" sz="2000" b="1">
                <a:sym typeface="+mn-ea"/>
              </a:rPr>
              <a:t>400</a:t>
            </a:r>
            <a:r>
              <a:rPr lang="zh-CN" altLang="en-US" sz="2000" b="1">
                <a:sym typeface="+mn-ea"/>
              </a:rPr>
              <a:t>。</a:t>
            </a:r>
            <a:endParaRPr lang="zh-CN" altLang="en-US" sz="2000" b="1"/>
          </a:p>
          <a:p>
            <a:r>
              <a:rPr lang="zh-CN" altLang="en-US" sz="2000"/>
              <a:t>假设有</a:t>
            </a:r>
            <a:r>
              <a:rPr lang="en-US" altLang="zh-CN" sz="2000"/>
              <a:t>K</a:t>
            </a:r>
            <a:r>
              <a:rPr lang="zh-CN" altLang="en-US" sz="2000"/>
              <a:t>种分类，输出结果为一个</a:t>
            </a:r>
            <a:r>
              <a:rPr lang="en-US" altLang="zh-CN" sz="2000" b="1"/>
              <a:t>K*1</a:t>
            </a:r>
            <a:r>
              <a:rPr lang="zh-CN" altLang="en-US" sz="2000" b="1"/>
              <a:t>的向量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2782570"/>
            <a:ext cx="6876415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sz="2800">
                <a:sym typeface="+mn-ea"/>
              </a:rPr>
              <a:t>Practice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Use neural networks to recognize handwritten digits</a:t>
            </a:r>
            <a:endParaRPr lang="en-US" sz="280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 sz="2000"/>
              <a:t>假设我们拥有一个数据集，里面有</a:t>
            </a:r>
            <a:r>
              <a:rPr lang="en-US" altLang="zh-CN" sz="2000" b="1"/>
              <a:t>5000</a:t>
            </a:r>
            <a:r>
              <a:rPr lang="zh-CN" altLang="en-US" sz="2000" b="1"/>
              <a:t>张像素为</a:t>
            </a:r>
            <a:r>
              <a:rPr lang="en-US" altLang="zh-CN" sz="2000" b="1"/>
              <a:t>20*20</a:t>
            </a:r>
            <a:r>
              <a:rPr lang="zh-CN" altLang="en-US" sz="2000"/>
              <a:t>的手写数字图像转化后的</a:t>
            </a:r>
            <a:r>
              <a:rPr lang="zh-CN" altLang="en-US" sz="2000" b="1"/>
              <a:t>矩阵</a:t>
            </a:r>
            <a:r>
              <a:rPr lang="zh-CN" altLang="en-US" sz="2000"/>
              <a:t>与</a:t>
            </a:r>
            <a:r>
              <a:rPr lang="zh-CN" altLang="en-US" sz="2000" b="1"/>
              <a:t>其对应的值</a:t>
            </a:r>
            <a:r>
              <a:rPr lang="zh-CN" altLang="en-US" sz="2000"/>
              <a:t>，我们希望让神经网络算法帮识别手写数字。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535" y="3523615"/>
            <a:ext cx="2749392" cy="396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9700"/>
            <a:ext cx="5208185" cy="39600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65470" y="2679700"/>
            <a:ext cx="3282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+mn-lt"/>
              </a:rPr>
              <a:t>Part1</a:t>
            </a:r>
            <a:r>
              <a:rPr lang="zh-CN" altLang="en-US" sz="2000">
                <a:latin typeface="+mn-lt"/>
              </a:rPr>
              <a:t>：我们将数据集导入，得到</a:t>
            </a:r>
            <a:r>
              <a:rPr lang="zh-CN" altLang="en-US" sz="2000" b="1">
                <a:latin typeface="+mn-lt"/>
              </a:rPr>
              <a:t>矩阵</a:t>
            </a:r>
            <a:r>
              <a:rPr lang="en-US" altLang="zh-CN" sz="2000" b="1">
                <a:latin typeface="+mn-lt"/>
              </a:rPr>
              <a:t>X</a:t>
            </a:r>
            <a:r>
              <a:rPr lang="zh-CN" altLang="en-US" sz="2000" b="1">
                <a:latin typeface="+mn-lt"/>
              </a:rPr>
              <a:t>、</a:t>
            </a:r>
            <a:r>
              <a:rPr lang="en-US" altLang="zh-CN" sz="2000" b="1">
                <a:latin typeface="+mn-lt"/>
              </a:rPr>
              <a:t>y</a:t>
            </a:r>
            <a:r>
              <a:rPr lang="zh-CN" altLang="en-US">
                <a:latin typeface="+mn-lt"/>
              </a:rPr>
              <a:t>。</a:t>
            </a:r>
            <a:endParaRPr lang="zh-CN" altLang="en-US">
              <a:latin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0" y="4057650"/>
            <a:ext cx="3273425" cy="2581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70" y="3373120"/>
            <a:ext cx="3275965" cy="326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Use neural networks to recognize handwritten digits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b="1">
                <a:sym typeface="+mn-ea"/>
              </a:rPr>
              <a:t>Part2</a:t>
            </a:r>
            <a:r>
              <a:rPr lang="zh-CN" altLang="en-US" sz="2000">
                <a:sym typeface="+mn-ea"/>
              </a:rPr>
              <a:t>：基于前面给出的数据，现在</a:t>
            </a:r>
            <a:r>
              <a:rPr lang="zh-CN" altLang="en-US" sz="2000"/>
              <a:t>我们需要确定神经网络的参数，</a:t>
            </a:r>
            <a:r>
              <a:rPr lang="zh-CN" altLang="en-US" sz="2000" b="1"/>
              <a:t>输入端应该为</a:t>
            </a:r>
            <a:r>
              <a:rPr lang="en-US" altLang="zh-CN" sz="2000" b="1"/>
              <a:t>400</a:t>
            </a:r>
            <a:r>
              <a:rPr lang="zh-CN" altLang="zh-CN" sz="2000" b="1"/>
              <a:t>个节点、</a:t>
            </a:r>
            <a:r>
              <a:rPr lang="zh-CN" altLang="en-US" sz="2000" b="1"/>
              <a:t>输出端有</a:t>
            </a:r>
            <a:r>
              <a:rPr lang="en-US" altLang="zh-CN" sz="2000" b="1"/>
              <a:t>10</a:t>
            </a:r>
            <a:r>
              <a:rPr lang="zh-CN" altLang="en-US" sz="2000" b="1"/>
              <a:t>个节点、隐藏层我们假设只有一层，该层有</a:t>
            </a:r>
            <a:r>
              <a:rPr lang="en-US" altLang="zh-CN" sz="2000" b="1"/>
              <a:t>25</a:t>
            </a:r>
            <a:r>
              <a:rPr lang="zh-CN" altLang="en-US" sz="2000" b="1"/>
              <a:t>个节点。</a:t>
            </a:r>
            <a:endParaRPr lang="zh-CN" altLang="en-US" sz="2000" b="1"/>
          </a:p>
          <a:p>
            <a:r>
              <a:rPr lang="zh-CN" altLang="en-US" sz="2000">
                <a:sym typeface="+mn-ea"/>
              </a:rPr>
              <a:t>我们</a:t>
            </a:r>
            <a:r>
              <a:rPr lang="zh-CN" altLang="en-US" sz="2000"/>
              <a:t>基于</a:t>
            </a:r>
            <a:r>
              <a:rPr lang="en-US" altLang="zh-CN" sz="2000" b="1"/>
              <a:t>BP</a:t>
            </a:r>
            <a:r>
              <a:rPr lang="zh-CN" altLang="en-US" sz="2000" b="1"/>
              <a:t>反向传播</a:t>
            </a:r>
            <a:r>
              <a:rPr lang="zh-CN" altLang="en-US" sz="2000"/>
              <a:t>获得参数</a:t>
            </a:r>
            <a:r>
              <a:rPr lang="en-US" altLang="zh-CN" sz="2000"/>
              <a:t>Theta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145155"/>
            <a:ext cx="4761865" cy="3599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625" y="574484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400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4661535" y="584708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10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3016250" y="621538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25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620520" y="5376545"/>
            <a:ext cx="91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Theta1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3540125" y="537654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Theta2</a:t>
            </a:r>
            <a:endParaRPr lang="en-US" altLang="zh-CN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3145155"/>
            <a:ext cx="2646019" cy="108000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65" y="4792345"/>
            <a:ext cx="3687456" cy="108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Use neural networks to recognize handwritten digits</a:t>
            </a:r>
            <a:endParaRPr lang="en-US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b="1"/>
              <a:t>Part3:</a:t>
            </a:r>
            <a:r>
              <a:rPr lang="en-US" altLang="zh-CN" sz="2000"/>
              <a:t> </a:t>
            </a:r>
            <a:r>
              <a:rPr lang="zh-CN" altLang="en-US" sz="2000"/>
              <a:t>基于这些数据，我们需要编写神经网络中的迭代过程。</a:t>
            </a:r>
            <a:endParaRPr lang="zh-CN" altLang="en-US" sz="2000"/>
          </a:p>
          <a:p>
            <a:r>
              <a:rPr lang="zh-CN" altLang="en-US" sz="2000"/>
              <a:t>基于该过程，理解</a:t>
            </a:r>
            <a:r>
              <a:rPr lang="zh-CN" altLang="en-US" sz="2000" b="1"/>
              <a:t>线性回归、逻辑回归以及神经网络之间的关系。</a:t>
            </a:r>
            <a:endParaRPr lang="zh-CN" altLang="en-US" sz="2000" b="1"/>
          </a:p>
          <a:p>
            <a:r>
              <a:rPr lang="zh-CN" altLang="en-US" sz="2000">
                <a:sym typeface="+mn-ea"/>
              </a:rPr>
              <a:t>我们得到的</a:t>
            </a:r>
            <a:r>
              <a:rPr lang="en-US" altLang="zh-CN" sz="2000">
                <a:sym typeface="+mn-ea"/>
              </a:rPr>
              <a:t>h</a:t>
            </a:r>
            <a:r>
              <a:rPr lang="zh-CN" altLang="en-US" sz="2000">
                <a:sym typeface="+mn-ea"/>
              </a:rPr>
              <a:t>是一个</a:t>
            </a:r>
            <a:r>
              <a:rPr lang="en-US" altLang="zh-CN" sz="2000">
                <a:sym typeface="+mn-ea"/>
              </a:rPr>
              <a:t>10*1</a:t>
            </a:r>
            <a:r>
              <a:rPr lang="zh-CN" altLang="en-US" sz="2000">
                <a:sym typeface="+mn-ea"/>
              </a:rPr>
              <a:t>的向量，我们需要将之转换为具体的数值</a:t>
            </a:r>
            <a:endParaRPr lang="zh-CN" altLang="en-US" sz="2000" b="1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71470"/>
            <a:ext cx="5066665" cy="3847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2775" y="3992245"/>
            <a:ext cx="3343275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500">
                <a:solidFill>
                  <a:srgbClr val="0070C0"/>
                </a:solidFill>
              </a:rPr>
              <a:t>function</a:t>
            </a:r>
            <a:r>
              <a:rPr lang="en-US" altLang="zh-CN" sz="1500"/>
              <a:t> p = predict(Theta1,Theta2,X)</a:t>
            </a:r>
            <a:endParaRPr lang="en-US" altLang="zh-CN" sz="1500"/>
          </a:p>
          <a:p>
            <a:pPr algn="l"/>
            <a:r>
              <a:rPr lang="zh-CN" altLang="en-US" sz="1500"/>
              <a:t>z2 = [ones(m,1) X]*Theta1';</a:t>
            </a:r>
            <a:endParaRPr lang="zh-CN" altLang="en-US" sz="1500"/>
          </a:p>
          <a:p>
            <a:pPr algn="l"/>
            <a:r>
              <a:rPr lang="zh-CN" altLang="en-US" sz="1500"/>
              <a:t>a2 = sigmoid(z2);</a:t>
            </a:r>
            <a:endParaRPr lang="zh-CN" altLang="en-US" sz="1500"/>
          </a:p>
          <a:p>
            <a:pPr algn="l"/>
            <a:r>
              <a:rPr lang="zh-CN" altLang="en-US" sz="1500"/>
              <a:t>z3 = [ones(m,1) a2]*Theta2';</a:t>
            </a:r>
            <a:endParaRPr lang="zh-CN" altLang="en-US" sz="1500"/>
          </a:p>
          <a:p>
            <a:pPr algn="l"/>
            <a:r>
              <a:rPr lang="en-US" altLang="zh-CN" sz="1500"/>
              <a:t>h</a:t>
            </a:r>
            <a:r>
              <a:rPr lang="zh-CN" altLang="en-US" sz="1500"/>
              <a:t> = sigmoid(z3);</a:t>
            </a:r>
            <a:endParaRPr lang="zh-CN" altLang="en-US" sz="1500"/>
          </a:p>
        </p:txBody>
      </p:sp>
      <p:sp>
        <p:nvSpPr>
          <p:cNvPr id="7" name="文本框 6"/>
          <p:cNvSpPr txBox="1"/>
          <p:nvPr/>
        </p:nvSpPr>
        <p:spPr>
          <a:xfrm>
            <a:off x="2598420" y="5652770"/>
            <a:ext cx="42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z2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2145" y="565277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5960" y="546862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z3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2727960"/>
            <a:ext cx="3684969" cy="12600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5" y="5165725"/>
            <a:ext cx="2108587" cy="360003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4530" y="5621655"/>
          <a:ext cx="2635885" cy="12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1193800" imgH="914400" progId="Equation.KSEE3">
                  <p:embed/>
                </p:oleObj>
              </mc:Choice>
              <mc:Fallback>
                <p:oleObj name="" r:id="rId4" imgW="11938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4530" y="5621655"/>
                        <a:ext cx="2635885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3163570"/>
            <a:ext cx="4961890" cy="1847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303"/>
            <a:ext cx="8229600" cy="1143000"/>
          </a:xfrm>
        </p:spPr>
        <p:txBody>
          <a:bodyPr/>
          <a:p>
            <a:r>
              <a:rPr lang="en-US" altLang="zh-CN" sz="4000"/>
              <a:t>Conclusion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我们既然了样本的预测值</a:t>
            </a:r>
            <a:r>
              <a:rPr lang="en-US" altLang="zh-CN" sz="2000"/>
              <a:t>p</a:t>
            </a:r>
            <a:r>
              <a:rPr lang="zh-CN" altLang="en-US" sz="2000"/>
              <a:t>，如何体现这个模型的准确性呢？</a:t>
            </a:r>
            <a:endParaRPr lang="zh-CN" altLang="en-US" sz="2000"/>
          </a:p>
          <a:p>
            <a:r>
              <a:rPr lang="zh-CN" altLang="en-US" sz="2000"/>
              <a:t>我们将</a:t>
            </a:r>
            <a:r>
              <a:rPr lang="zh-CN" altLang="en-US" sz="2000" b="1"/>
              <a:t>预测值</a:t>
            </a:r>
            <a:r>
              <a:rPr lang="en-US" altLang="zh-CN" sz="2000" b="1"/>
              <a:t>p</a:t>
            </a:r>
            <a:r>
              <a:rPr lang="zh-CN" altLang="en-US" sz="2000"/>
              <a:t>与</a:t>
            </a:r>
            <a:r>
              <a:rPr lang="zh-CN" altLang="en-US" sz="2000" b="1"/>
              <a:t>已知值</a:t>
            </a:r>
            <a:r>
              <a:rPr lang="en-US" altLang="zh-CN" sz="2000" b="1"/>
              <a:t>y</a:t>
            </a:r>
            <a:r>
              <a:rPr lang="zh-CN" altLang="en-US" sz="2000"/>
              <a:t>进行比较，从而得到训练的准确性。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338705"/>
            <a:ext cx="5637457" cy="72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05" y="5190490"/>
            <a:ext cx="378079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2894330"/>
            <a:ext cx="9159240" cy="382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365" y="1747520"/>
            <a:ext cx="4827557" cy="4680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>
                <a:sym typeface="+mn-ea"/>
              </a:rPr>
              <a:t>Introduction</a:t>
            </a:r>
            <a:endParaRPr lang="en-US" altLang="zh-CN" sz="2800">
              <a:sym typeface="+mn-ea"/>
            </a:endParaRPr>
          </a:p>
        </p:txBody>
      </p:sp>
      <p:sp>
        <p:nvSpPr>
          <p:cNvPr id="9218" name="内容占位符 5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l"/>
            <a:r>
              <a:rPr lang="zh-CN" altLang="en-US" sz="2000">
                <a:sym typeface="+mn-ea"/>
              </a:rPr>
              <a:t>从广义上来说，机器学习是一种能够赋予机器学习的能力以此</a:t>
            </a:r>
            <a:r>
              <a:rPr lang="zh-CN" altLang="en-US" sz="2000" i="1" u="sng">
                <a:sym typeface="+mn-ea"/>
              </a:rPr>
              <a:t>让它完成直接编程无法完成的功能的方法。</a:t>
            </a:r>
            <a:r>
              <a:rPr lang="zh-CN" altLang="en-US" sz="2000">
                <a:sym typeface="+mn-ea"/>
              </a:rPr>
              <a:t>但从实践的意义上来说，机器学习是一种</a:t>
            </a:r>
            <a:r>
              <a:rPr lang="zh-CN" altLang="en-US" sz="2000" b="1">
                <a:sym typeface="+mn-ea"/>
              </a:rPr>
              <a:t>利用数据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 b="1">
                <a:sym typeface="+mn-ea"/>
              </a:rPr>
              <a:t>训练出模型</a:t>
            </a:r>
            <a:r>
              <a:rPr lang="zh-CN" altLang="en-US" sz="2000">
                <a:sym typeface="+mn-ea"/>
              </a:rPr>
              <a:t>，从而</a:t>
            </a:r>
            <a:r>
              <a:rPr lang="zh-CN" altLang="en-US" sz="2000" b="1">
                <a:sym typeface="+mn-ea"/>
              </a:rPr>
              <a:t>进行预测</a:t>
            </a:r>
            <a:r>
              <a:rPr lang="zh-CN" altLang="en-US" sz="2000">
                <a:sym typeface="+mn-ea"/>
              </a:rPr>
              <a:t>的一种方法。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监督学习Supervised Learning</a:t>
            </a:r>
            <a:r>
              <a:rPr lang="en-US" altLang="zh-CN" sz="2000"/>
              <a:t>	</a:t>
            </a:r>
            <a:r>
              <a:rPr lang="en-US" altLang="zh-CN" sz="2000" i="1">
                <a:sym typeface="+mn-ea"/>
              </a:rPr>
              <a:t>(x1,y1),(x2,y2),...</a:t>
            </a:r>
            <a:r>
              <a:rPr lang="en-US" altLang="zh-CN" sz="2000" i="1"/>
              <a:t>(xn,yn)</a:t>
            </a:r>
            <a:endParaRPr lang="en-US" altLang="zh-CN" sz="2000" i="1"/>
          </a:p>
          <a:p>
            <a:pPr lvl="1" algn="l"/>
            <a:r>
              <a:rPr lang="zh-CN" altLang="en-US" sz="2000"/>
              <a:t>回归</a:t>
            </a:r>
            <a:r>
              <a:rPr lang="en-US" altLang="zh-CN" sz="2000"/>
              <a:t>Regression</a:t>
            </a:r>
            <a:r>
              <a:rPr lang="zh-CN" altLang="en-US" sz="2000"/>
              <a:t>、分类</a:t>
            </a:r>
            <a:r>
              <a:rPr lang="en-US" altLang="zh-CN" sz="2000"/>
              <a:t>Classification</a:t>
            </a:r>
            <a:endParaRPr lang="zh-CN" altLang="zh-CN" sz="2000"/>
          </a:p>
          <a:p>
            <a:pPr algn="l"/>
            <a:r>
              <a:rPr lang="zh-CN" altLang="en-US" sz="2000"/>
              <a:t>非监督学习Unsupervised Learnin</a:t>
            </a:r>
            <a:r>
              <a:rPr lang="en-US" altLang="zh-CN" sz="2000"/>
              <a:t>g	</a:t>
            </a:r>
            <a:r>
              <a:rPr lang="en-US" altLang="zh-CN" sz="2000" i="1"/>
              <a:t>(x1),(x2),...(xn)</a:t>
            </a:r>
            <a:endParaRPr lang="en-US" altLang="zh-CN" sz="2000" i="1"/>
          </a:p>
          <a:p>
            <a:pPr lvl="1" algn="l"/>
            <a:r>
              <a:rPr lang="zh-CN" altLang="zh-CN" sz="2000"/>
              <a:t>聚类Clustering</a:t>
            </a:r>
            <a:endParaRPr lang="zh-CN" altLang="zh-CN" sz="2000"/>
          </a:p>
          <a:p>
            <a:pPr algn="l"/>
            <a:r>
              <a:rPr lang="zh-CN" altLang="en-US" sz="2000"/>
              <a:t>强化学习reinforcement learning</a:t>
            </a:r>
            <a:endParaRPr lang="zh-CN" altLang="en-US" sz="2000" b="1"/>
          </a:p>
          <a:p>
            <a:pPr algn="l"/>
            <a:endParaRPr lang="en-US" altLang="zh-CN" sz="2000"/>
          </a:p>
          <a:p>
            <a:pPr algn="l"/>
            <a:r>
              <a:rPr lang="zh-CN" altLang="zh-CN" sz="2000"/>
              <a:t>监督学习中的常见算法</a:t>
            </a:r>
            <a:endParaRPr lang="zh-CN" altLang="zh-CN" sz="2000"/>
          </a:p>
          <a:p>
            <a:pPr lvl="1" algn="l"/>
            <a:r>
              <a:rPr lang="zh-CN" altLang="zh-CN" sz="2000"/>
              <a:t>线性回归</a:t>
            </a:r>
            <a:r>
              <a:rPr lang="en-US" altLang="zh-CN" sz="2000"/>
              <a:t>(Linear Regression)	</a:t>
            </a:r>
            <a:endParaRPr lang="zh-CN" altLang="en-US" sz="2000"/>
          </a:p>
          <a:p>
            <a:pPr lvl="1" algn="l"/>
            <a:r>
              <a:rPr lang="zh-CN" altLang="zh-CN" sz="2000"/>
              <a:t>逻辑回归</a:t>
            </a:r>
            <a:r>
              <a:rPr lang="en-US" altLang="zh-CN" sz="2000"/>
              <a:t>(Logistics Regression)	</a:t>
            </a:r>
            <a:endParaRPr lang="en-US" altLang="zh-CN" sz="2000"/>
          </a:p>
          <a:p>
            <a:pPr lvl="1" algn="l"/>
            <a:r>
              <a:rPr lang="zh-CN" altLang="zh-CN" sz="2000"/>
              <a:t>神经网络</a:t>
            </a:r>
            <a:r>
              <a:rPr lang="en-US" altLang="zh-CN" sz="2000"/>
              <a:t>(</a:t>
            </a:r>
            <a:r>
              <a:rPr lang="en-US" sz="2000">
                <a:sym typeface="+mn-ea"/>
              </a:rPr>
              <a:t>neural networks</a:t>
            </a:r>
            <a:r>
              <a:rPr lang="en-US" altLang="zh-CN" sz="2000"/>
              <a:t>)	</a:t>
            </a:r>
            <a:endParaRPr lang="zh-CN" altLang="en-US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Reference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>
                <a:sym typeface="+mn-ea"/>
              </a:rPr>
              <a:t>Andrew Ng</a:t>
            </a:r>
            <a:r>
              <a:rPr lang="en-US" sz="2000">
                <a:sym typeface="+mn-ea"/>
              </a:rPr>
              <a:t>	</a:t>
            </a:r>
            <a:r>
              <a:rPr lang="zh-CN" sz="2000">
                <a:sym typeface="+mn-ea"/>
              </a:rPr>
              <a:t>《</a:t>
            </a:r>
            <a:r>
              <a:rPr sz="2000">
                <a:sym typeface="+mn-ea"/>
              </a:rPr>
              <a:t>Machine Learning</a:t>
            </a:r>
            <a:r>
              <a:rPr lang="zh-CN" sz="2000">
                <a:sym typeface="+mn-ea"/>
              </a:rPr>
              <a:t>》</a:t>
            </a:r>
            <a:r>
              <a:rPr sz="2000">
                <a:sym typeface="+mn-ea"/>
              </a:rPr>
              <a:t>Coursera</a:t>
            </a:r>
            <a:endParaRPr sz="2000">
              <a:sym typeface="+mn-ea"/>
            </a:endParaRPr>
          </a:p>
          <a:p>
            <a:r>
              <a:rPr lang="en-US" sz="2000">
                <a:sym typeface="+mn-ea"/>
              </a:rPr>
              <a:t>Machine learning From Wikipedia </a:t>
            </a:r>
            <a:endParaRPr lang="en-US" sz="2000">
              <a:sym typeface="+mn-ea"/>
            </a:endParaRPr>
          </a:p>
          <a:p>
            <a:r>
              <a:rPr lang="zh-CN" altLang="zh-CN" sz="2000">
                <a:sym typeface="+mn-ea"/>
              </a:rPr>
              <a:t>机器学习知识体系 - 线性回归https://www.cnblogs.com/wdsunny/p/6362582.html</a:t>
            </a:r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机器学习/CNN系列小问题（1）：逻辑回归和神经网络之间有什么关系？http://blog.csdn.net/tina_ttl/article/details/51547428</a:t>
            </a:r>
            <a:endParaRPr lang="zh-CN" altLang="zh-CN" sz="2000">
              <a:sym typeface="+mn-ea"/>
            </a:endParaRPr>
          </a:p>
          <a:p>
            <a:r>
              <a:rPr lang="zh-CN" altLang="zh-CN" sz="2000">
                <a:sym typeface="+mn-ea"/>
              </a:rPr>
              <a:t>王艺程</a:t>
            </a:r>
            <a:r>
              <a:rPr lang="en-US" altLang="zh-CN" sz="2000">
                <a:sym typeface="+mn-ea"/>
              </a:rPr>
              <a:t>	</a:t>
            </a:r>
            <a:r>
              <a:rPr lang="zh-CN" altLang="zh-CN" sz="2000">
                <a:sym typeface="+mn-ea"/>
              </a:rPr>
              <a:t>从线性回归到神经网络https://wenku.baidu.com/view/225d80b6ed630b1c58eeb557.htm</a:t>
            </a:r>
            <a:endParaRPr lang="zh-CN" altLang="zh-CN" sz="2000">
              <a:sym typeface="+mn-ea"/>
            </a:endParaRPr>
          </a:p>
          <a:p>
            <a:endParaRPr lang="zh-CN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>
                <a:sym typeface="+mn-ea"/>
              </a:rPr>
              <a:t>Regression</a:t>
            </a:r>
            <a:br>
              <a:rPr lang="zh-CN" altLang="en-US">
                <a:sym typeface="+mn-ea"/>
              </a:rPr>
            </a:br>
            <a:r>
              <a:rPr lang="zh-CN" altLang="en-US" sz="2800">
                <a:sym typeface="+mn-ea"/>
              </a:rPr>
              <a:t>Linear Regression</a:t>
            </a:r>
            <a:endParaRPr lang="zh-CN" altLang="en-US" sz="2800">
              <a:sym typeface="+mn-ea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/>
              <a:t>首先我们</a:t>
            </a:r>
            <a:r>
              <a:rPr lang="zh-CN" altLang="zh-CN" sz="2000"/>
              <a:t>先</a:t>
            </a:r>
            <a:r>
              <a:rPr lang="zh-CN" altLang="en-US" sz="2000"/>
              <a:t>关注这样一个问题，假设我们拥有一个数据集：房子的面积与房价，基于此数据，我们想</a:t>
            </a:r>
            <a:r>
              <a:rPr lang="zh-CN" altLang="en-US" sz="2000" b="1"/>
              <a:t>预测</a:t>
            </a:r>
            <a:r>
              <a:rPr lang="zh-CN" altLang="en-US" sz="2000"/>
              <a:t>一定面积的房子的价格，我们会怎么做呢？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这就是一个简单的</a:t>
            </a:r>
            <a:r>
              <a:rPr lang="zh-CN" altLang="en-US" sz="2000" b="1">
                <a:sym typeface="+mn-ea"/>
              </a:rPr>
              <a:t>单变量线性回归</a:t>
            </a:r>
            <a:r>
              <a:rPr lang="zh-CN" altLang="en-US" sz="2000">
                <a:sym typeface="+mn-ea"/>
              </a:rPr>
              <a:t>问题。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" name="内容占位符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3173730"/>
            <a:ext cx="7296150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183890"/>
            <a:ext cx="7457440" cy="294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763"/>
            <a:ext cx="8229600" cy="1143000"/>
          </a:xfrm>
        </p:spPr>
        <p:txBody>
          <a:bodyPr/>
          <a:p>
            <a:r>
              <a:rPr lang="en-US" altLang="zh-CN" sz="2800"/>
              <a:t>Linear Regression</a:t>
            </a:r>
            <a:br>
              <a:rPr lang="en-US" altLang="zh-CN" sz="2800"/>
            </a:br>
            <a:r>
              <a:rPr lang="en-US" altLang="zh-CN" sz="2800"/>
              <a:t>How to set parameters - Cost function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1529080"/>
            <a:ext cx="6877050" cy="3876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1529715"/>
            <a:ext cx="6876415" cy="3876040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56565" y="5610225"/>
            <a:ext cx="822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我们希望选择参数</a:t>
            </a:r>
            <a:r>
              <a:rPr lang="en-US" altLang="zh-CN"/>
              <a:t>Theta(0)</a:t>
            </a:r>
            <a:r>
              <a:rPr lang="zh-CN" altLang="en-US"/>
              <a:t>、</a:t>
            </a:r>
            <a:r>
              <a:rPr lang="en-US" altLang="zh-CN"/>
              <a:t>Theta(1)</a:t>
            </a:r>
            <a:r>
              <a:rPr lang="zh-CN" altLang="zh-CN"/>
              <a:t>，使得模型尽可能拟合数据，</a:t>
            </a:r>
            <a:r>
              <a:rPr lang="zh-CN" altLang="zh-CN" b="1"/>
              <a:t>误差小。</a:t>
            </a:r>
            <a:endParaRPr lang="zh-CN" altLang="zh-CN" b="1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40" y="1529080"/>
            <a:ext cx="6877050" cy="3876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565" y="6057265"/>
            <a:ext cx="822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为了衡量</a:t>
            </a:r>
            <a:r>
              <a:rPr lang="en-US" altLang="zh-CN"/>
              <a:t>Theta</a:t>
            </a:r>
            <a:r>
              <a:rPr lang="zh-CN" altLang="en-US"/>
              <a:t>所决定的方程对数据的拟合程度，我们引入</a:t>
            </a:r>
            <a:r>
              <a:rPr lang="en-US" altLang="zh-CN"/>
              <a:t>“</a:t>
            </a:r>
            <a:r>
              <a:rPr lang="zh-CN" altLang="en-US" b="1"/>
              <a:t>代价函数</a:t>
            </a:r>
            <a:r>
              <a:rPr lang="en-US" altLang="zh-CN" b="1"/>
              <a:t>J(Theta)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zh-CN" altLang="en-US" b="1"/>
              <a:t>该值越低，说明误差越低，模型越合理。</a:t>
            </a:r>
            <a:endParaRPr lang="zh-CN" altLang="en-US" b="1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135" y="2633980"/>
            <a:ext cx="3500755" cy="6870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Linear Regression</a:t>
            </a:r>
            <a:br>
              <a:rPr lang="en-US" altLang="zh-CN" sz="2800"/>
            </a:br>
            <a:r>
              <a:rPr lang="en-US" altLang="zh-CN" sz="2800"/>
              <a:t>How to minimize the J - </a:t>
            </a:r>
            <a:r>
              <a:rPr lang="en-US" altLang="zh-CN" sz="2800">
                <a:sym typeface="+mn-ea"/>
              </a:rPr>
              <a:t>Gradient descent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现在我们尝试不同的</a:t>
            </a:r>
            <a:r>
              <a:rPr lang="en-US" altLang="zh-CN" sz="2000"/>
              <a:t>Theta</a:t>
            </a:r>
            <a:r>
              <a:rPr lang="zh-CN" altLang="en-US" sz="2000"/>
              <a:t>来获得相应的</a:t>
            </a:r>
            <a:r>
              <a:rPr lang="en-US" altLang="zh-CN" sz="2000"/>
              <a:t>J</a:t>
            </a:r>
            <a:r>
              <a:rPr lang="zh-CN" altLang="en-US" sz="2000"/>
              <a:t>，并作出它们的函数曲线。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为了到达</a:t>
            </a:r>
            <a:r>
              <a:rPr lang="en-US" altLang="zh-CN" sz="2000">
                <a:sym typeface="+mn-ea"/>
              </a:rPr>
              <a:t>min(J)</a:t>
            </a:r>
            <a:r>
              <a:rPr lang="zh-CN" altLang="en-US" sz="2000">
                <a:sym typeface="+mn-ea"/>
              </a:rPr>
              <a:t>，我们采用一种叫</a:t>
            </a:r>
            <a:r>
              <a:rPr lang="zh-CN" altLang="en-US" sz="2000" b="1">
                <a:sym typeface="+mn-ea"/>
              </a:rPr>
              <a:t>梯度下降法</a:t>
            </a:r>
            <a:r>
              <a:rPr lang="zh-CN" altLang="en-US" sz="2000">
                <a:sym typeface="+mn-ea"/>
              </a:rPr>
              <a:t>的算法。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869565"/>
            <a:ext cx="8554085" cy="3876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6177915"/>
            <a:ext cx="4972050" cy="64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2342515"/>
            <a:ext cx="6876415" cy="38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zh-CN" sz="2000"/>
              <a:t>现在我们来看看梯度下降法的运行结果。</a:t>
            </a:r>
            <a:endParaRPr lang="zh-CN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为了在二维平面上表示，我们作出了类似</a:t>
            </a:r>
            <a:r>
              <a:rPr lang="zh-CN" altLang="en-US" sz="2000" b="1">
                <a:sym typeface="+mn-ea"/>
              </a:rPr>
              <a:t>等高线</a:t>
            </a:r>
            <a:r>
              <a:rPr lang="zh-CN" altLang="en-US" sz="2000">
                <a:sym typeface="+mn-ea"/>
              </a:rPr>
              <a:t>的图来表示</a:t>
            </a:r>
            <a:r>
              <a:rPr lang="en-US" altLang="zh-CN" sz="2000">
                <a:sym typeface="+mn-ea"/>
              </a:rPr>
              <a:t>J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Theta(0)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Theta(1)</a:t>
            </a:r>
            <a:r>
              <a:rPr lang="zh-CN" altLang="en-US" sz="2000">
                <a:sym typeface="+mn-ea"/>
              </a:rPr>
              <a:t>的关系。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2085340"/>
            <a:ext cx="6876415" cy="3876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085340"/>
            <a:ext cx="6876415" cy="3876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094865"/>
            <a:ext cx="6866890" cy="3866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10" y="2094865"/>
            <a:ext cx="6876415" cy="3876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2094865"/>
            <a:ext cx="6876415" cy="3876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2094865"/>
            <a:ext cx="6876415" cy="3876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110" y="2094865"/>
            <a:ext cx="6876415" cy="3876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" y="2094865"/>
            <a:ext cx="6876415" cy="38760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50" y="2094865"/>
            <a:ext cx="6876415" cy="387604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Linear Regression</a:t>
            </a:r>
            <a:br>
              <a:rPr lang="en-US" altLang="zh-CN" sz="2800">
                <a:sym typeface="+mn-ea"/>
              </a:rPr>
            </a:br>
            <a:r>
              <a:rPr lang="en-US" sz="2800">
                <a:sym typeface="+mn-ea"/>
              </a:rPr>
              <a:t>The process of g</a:t>
            </a:r>
            <a:r>
              <a:rPr lang="en-US" altLang="zh-CN" sz="2800">
                <a:sym typeface="+mn-ea"/>
              </a:rPr>
              <a:t>radient descent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Linear Regression</a:t>
            </a:r>
            <a:br>
              <a:rPr lang="en-US" altLang="zh-CN" sz="2800"/>
            </a:br>
            <a:r>
              <a:rPr lang="en-US" altLang="zh-CN" sz="2800"/>
              <a:t>Summary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除了单变量，我们还可以引入更多的特征来完善模型。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为了更好地拟合数据，我们还可以在模型中引入多项式。</a:t>
            </a:r>
            <a:endParaRPr lang="zh-CN" altLang="en-US" sz="2000">
              <a:sym typeface="+mn-ea"/>
            </a:endParaRPr>
          </a:p>
          <a:p>
            <a:r>
              <a:rPr lang="zh-CN" altLang="zh-CN" sz="2000" b="1">
                <a:sym typeface="+mn-ea"/>
              </a:rPr>
              <a:t>通过梯度下降法</a:t>
            </a:r>
            <a:r>
              <a:rPr altLang="zh-CN" sz="2000" b="1">
                <a:sym typeface="+mn-ea"/>
              </a:rPr>
              <a:t>实时计算J的梯度从而来更新Theta值</a:t>
            </a:r>
            <a:endParaRPr altLang="zh-CN" sz="2000" b="1">
              <a:sym typeface="+mn-ea"/>
            </a:endParaRPr>
          </a:p>
          <a:p>
            <a:r>
              <a:rPr lang="zh-CN" altLang="zh-CN" sz="2000">
                <a:sym typeface="+mn-ea"/>
              </a:rPr>
              <a:t>监督学习</a:t>
            </a:r>
            <a:r>
              <a:rPr lang="en-US" altLang="zh-CN" sz="2000">
                <a:sym typeface="+mn-ea"/>
              </a:rPr>
              <a:t>—</a:t>
            </a:r>
            <a:r>
              <a:rPr lang="zh-CN" altLang="zh-CN" sz="2000" b="1">
                <a:sym typeface="+mn-ea"/>
              </a:rPr>
              <a:t>回归问题</a:t>
            </a:r>
            <a:r>
              <a:rPr lang="en-US" altLang="zh-CN" sz="2000" b="1">
                <a:sym typeface="+mn-ea"/>
              </a:rPr>
              <a:t>(Regression)</a:t>
            </a:r>
            <a:r>
              <a:rPr lang="zh-CN" altLang="en-US" sz="2000">
                <a:sym typeface="+mn-ea"/>
              </a:rPr>
              <a:t>，主要目的是</a:t>
            </a:r>
            <a:r>
              <a:rPr lang="zh-CN" altLang="zh-CN" sz="2000" b="1">
                <a:sym typeface="+mn-ea"/>
              </a:rPr>
              <a:t>预测连续的输出值。</a:t>
            </a:r>
            <a:endParaRPr lang="zh-CN" altLang="zh-CN" sz="2000">
              <a:sym typeface="+mn-ea"/>
            </a:endParaRPr>
          </a:p>
          <a:p>
            <a:endParaRPr lang="zh-CN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3625850"/>
            <a:ext cx="5171440" cy="1619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088640"/>
            <a:ext cx="6876415" cy="369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089275"/>
            <a:ext cx="6876415" cy="37725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6174740"/>
            <a:ext cx="3500755" cy="687070"/>
          </a:xfrm>
          <a:prstGeom prst="rect">
            <a:avLst/>
          </a:prstGeom>
          <a:ln w="38100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375" y="6221730"/>
            <a:ext cx="4972050" cy="640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070" y="3232785"/>
            <a:ext cx="446659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/>
              <a:t>Classification</a:t>
            </a:r>
            <a:br>
              <a:rPr lang="en-US" altLang="zh-CN"/>
            </a:br>
            <a:r>
              <a:rPr lang="zh-CN" altLang="en-US" sz="2800"/>
              <a:t>Logistic Regression</a:t>
            </a:r>
            <a:endParaRPr lang="zh-CN" altLang="en-US" sz="2800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/>
              <a:t>现在面临一个新问题，假设我们现拥有一数据集，</a:t>
            </a:r>
            <a:r>
              <a:rPr lang="zh-CN" altLang="en-US" sz="2000" b="1"/>
              <a:t>肿瘤大小</a:t>
            </a:r>
            <a:r>
              <a:rPr lang="zh-CN" altLang="en-US" sz="2000"/>
              <a:t>与</a:t>
            </a:r>
            <a:r>
              <a:rPr lang="zh-CN" altLang="en-US" sz="2000" b="1"/>
              <a:t>其类型（良性</a:t>
            </a:r>
            <a:r>
              <a:rPr lang="en-US" altLang="zh-CN" sz="2000" b="1"/>
              <a:t>or</a:t>
            </a:r>
            <a:r>
              <a:rPr lang="zh-CN" altLang="en-US" sz="2000" b="1"/>
              <a:t>恶性）</a:t>
            </a:r>
            <a:r>
              <a:rPr lang="zh-CN" altLang="en-US" sz="2000"/>
              <a:t>，基于此，我们想判断一定大小的肿瘤更可能是良性还是恶性。</a:t>
            </a:r>
            <a:endParaRPr lang="zh-CN" altLang="en-US" sz="2000"/>
          </a:p>
          <a:p>
            <a:r>
              <a:rPr lang="zh-CN" altLang="en-US" sz="2000"/>
              <a:t>我们不妨先采用前面的</a:t>
            </a:r>
            <a:r>
              <a:rPr lang="zh-CN" altLang="en-US" sz="2000" b="1"/>
              <a:t>线性回归</a:t>
            </a:r>
            <a:r>
              <a:rPr lang="zh-CN" altLang="en-US" sz="2000"/>
              <a:t>来解决这个问题。</a:t>
            </a:r>
            <a:endParaRPr lang="zh-CN" altLang="en-US" sz="2000"/>
          </a:p>
          <a:p>
            <a:r>
              <a:rPr lang="zh-CN" altLang="zh-CN" sz="2000"/>
              <a:t>使用</a:t>
            </a:r>
            <a:r>
              <a:rPr lang="zh-CN" altLang="zh-CN" sz="2000" b="1"/>
              <a:t>线性回归模型</a:t>
            </a:r>
            <a:r>
              <a:rPr lang="zh-CN" altLang="zh-CN" sz="2000"/>
              <a:t>不能解决该问题，这是一个</a:t>
            </a:r>
            <a:r>
              <a:rPr lang="zh-CN" altLang="zh-CN" sz="2000" b="1"/>
              <a:t>分类</a:t>
            </a:r>
            <a:r>
              <a:rPr lang="zh-CN" altLang="zh-CN" sz="2000"/>
              <a:t>问题，将使用寻找新的模型。</a:t>
            </a:r>
            <a:endParaRPr lang="zh-CN" altLang="zh-CN" sz="200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3648075"/>
            <a:ext cx="4761865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5" y="3648075"/>
            <a:ext cx="4761865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3032125"/>
            <a:ext cx="6114415" cy="34474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Logistic Regression</a:t>
            </a:r>
            <a:br>
              <a:rPr lang="en-US" altLang="zh-CN" sz="2800"/>
            </a:br>
            <a:r>
              <a:rPr lang="en-US" altLang="zh-CN" sz="2800"/>
              <a:t>Sigmoid function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期望模型：当自变量大于某个值的时候，其预测值为</a:t>
            </a:r>
            <a:r>
              <a:rPr lang="en-US" altLang="zh-CN" sz="2000"/>
              <a:t>1</a:t>
            </a:r>
            <a:r>
              <a:rPr lang="zh-CN" altLang="zh-CN" sz="2000"/>
              <a:t>；当自变量小于某个值的时候，其预测值为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 b="1"/>
              <a:t>S</a:t>
            </a:r>
            <a:r>
              <a:rPr lang="zh-CN" altLang="en-US" sz="2000" b="1"/>
              <a:t>型</a:t>
            </a:r>
            <a:r>
              <a:rPr lang="zh-CN" altLang="zh-CN" sz="2000" b="1"/>
              <a:t>函数</a:t>
            </a:r>
            <a:r>
              <a:rPr lang="zh-CN" altLang="zh-CN" sz="2000"/>
              <a:t>近似满足这个特性。</a:t>
            </a:r>
            <a:endParaRPr lang="zh-CN" altLang="zh-CN" sz="2000"/>
          </a:p>
          <a:p>
            <a:r>
              <a:rPr lang="zh-CN" altLang="zh-CN" sz="2000"/>
              <a:t>我们结合</a:t>
            </a:r>
            <a:r>
              <a:rPr lang="zh-CN" altLang="zh-CN" sz="2000" b="1"/>
              <a:t>线性回归</a:t>
            </a:r>
            <a:r>
              <a:rPr lang="zh-CN" altLang="zh-CN" sz="2000"/>
              <a:t>、</a:t>
            </a:r>
            <a:r>
              <a:rPr lang="en-US" altLang="zh-CN" sz="2000" b="1"/>
              <a:t>S</a:t>
            </a:r>
            <a:r>
              <a:rPr lang="zh-CN" altLang="en-US" sz="2000" b="1"/>
              <a:t>型函数</a:t>
            </a:r>
            <a:r>
              <a:rPr lang="zh-CN" altLang="en-US" sz="2000"/>
              <a:t>，</a:t>
            </a:r>
            <a:r>
              <a:rPr lang="zh-CN" altLang="zh-CN" sz="2000"/>
              <a:t>定义一个新的</a:t>
            </a:r>
            <a:r>
              <a:rPr lang="zh-CN" altLang="zh-CN" sz="2000" b="1"/>
              <a:t>逻辑回归</a:t>
            </a:r>
            <a:r>
              <a:rPr lang="zh-CN" altLang="zh-CN" sz="2000"/>
              <a:t>模型。</a:t>
            </a:r>
            <a:endParaRPr lang="zh-CN" altLang="zh-CN" sz="2000"/>
          </a:p>
          <a:p>
            <a:r>
              <a:rPr lang="zh-CN" altLang="zh-CN" sz="2000"/>
              <a:t>两者的关系是将</a:t>
            </a:r>
            <a:r>
              <a:rPr lang="zh-CN" altLang="zh-CN" sz="2000" b="1"/>
              <a:t>线性回归的输出</a:t>
            </a:r>
            <a:r>
              <a:rPr lang="zh-CN" altLang="zh-CN" sz="2000"/>
              <a:t>作为</a:t>
            </a:r>
            <a:r>
              <a:rPr lang="zh-CN" altLang="zh-CN" sz="2000" b="1"/>
              <a:t>逻辑回归的输入</a:t>
            </a:r>
            <a:r>
              <a:rPr lang="zh-CN" altLang="zh-CN" sz="2000"/>
              <a:t>。</a:t>
            </a:r>
            <a:endParaRPr lang="zh-CN" altLang="zh-CN" sz="2000"/>
          </a:p>
          <a:p>
            <a:pPr marL="0" indent="0">
              <a:buNone/>
            </a:pPr>
            <a:endParaRPr lang="zh-CN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3618865"/>
            <a:ext cx="2241550" cy="22415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730" y="2888615"/>
          <a:ext cx="1602630" cy="72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876300" imgH="393700" progId="Equation.KSEE3">
                  <p:embed/>
                </p:oleObj>
              </mc:Choice>
              <mc:Fallback>
                <p:oleObj name="" r:id="rId3" imgW="876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730" y="2888615"/>
                        <a:ext cx="1602630" cy="72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325" y="5788660"/>
          <a:ext cx="3011384" cy="108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841500" imgH="660400" progId="Equation.KSEE3">
                  <p:embed/>
                </p:oleObj>
              </mc:Choice>
              <mc:Fallback>
                <p:oleObj name="" r:id="rId7" imgW="1841500" imgH="6604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325" y="5788660"/>
                        <a:ext cx="3011384" cy="1080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肘形连接符 16"/>
          <p:cNvCxnSpPr/>
          <p:nvPr/>
        </p:nvCxnSpPr>
        <p:spPr>
          <a:xfrm flipV="1">
            <a:off x="6849110" y="3484880"/>
            <a:ext cx="1623060" cy="711200"/>
          </a:xfrm>
          <a:prstGeom prst="bentConnector3">
            <a:avLst>
              <a:gd name="adj1" fmla="val 57081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WPS 演示</Application>
  <PresentationFormat/>
  <Paragraphs>175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从线性回归到神经网络</vt:lpstr>
      <vt:lpstr>Introduction</vt:lpstr>
      <vt:lpstr>Regression Linear Regression</vt:lpstr>
      <vt:lpstr>Linear Regression How to set parameters - Cost function</vt:lpstr>
      <vt:lpstr>Linear Regression How to minimize the J - Gradient descent</vt:lpstr>
      <vt:lpstr>Linear Regression The process of gradient descent</vt:lpstr>
      <vt:lpstr>Linear Regression Summary</vt:lpstr>
      <vt:lpstr>Classification Logistic Regression</vt:lpstr>
      <vt:lpstr>Logistic Regression Sigmoid function</vt:lpstr>
      <vt:lpstr>Logistic Regression Cost function &amp; Gradient descent</vt:lpstr>
      <vt:lpstr>Logistic Regression Summary</vt:lpstr>
      <vt:lpstr>Neural Networks Introduction</vt:lpstr>
      <vt:lpstr>Neural Networks Comparing with logistic regression</vt:lpstr>
      <vt:lpstr>Neural Networks About image processing</vt:lpstr>
      <vt:lpstr>Neural Networks Using Neural Networks for image processing </vt:lpstr>
      <vt:lpstr>Practice Use neural networks to recognize handwritten digits</vt:lpstr>
      <vt:lpstr>Use neural networks to recognize handwritten digits</vt:lpstr>
      <vt:lpstr>Use neural networks to recognize handwritten digits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使用神经网络进行图像处理</dc:title>
  <dc:creator>Administrator</dc:creator>
  <cp:lastModifiedBy>linqi</cp:lastModifiedBy>
  <cp:revision>114</cp:revision>
  <dcterms:created xsi:type="dcterms:W3CDTF">2018-03-03T02:01:00Z</dcterms:created>
  <dcterms:modified xsi:type="dcterms:W3CDTF">2019-03-11T15:31:06Z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