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706" r:id="rId4"/>
    <p:sldId id="699" r:id="rId5"/>
    <p:sldId id="709" r:id="rId6"/>
    <p:sldId id="710" r:id="rId7"/>
    <p:sldId id="711" r:id="rId8"/>
    <p:sldId id="707" r:id="rId9"/>
    <p:sldId id="713" r:id="rId10"/>
    <p:sldId id="712" r:id="rId11"/>
    <p:sldId id="714" r:id="rId12"/>
    <p:sldId id="715" r:id="rId13"/>
    <p:sldId id="708" r:id="rId14"/>
    <p:sldId id="717" r:id="rId15"/>
    <p:sldId id="716" r:id="rId16"/>
    <p:sldId id="719" r:id="rId17"/>
    <p:sldId id="718" r:id="rId18"/>
  </p:sldIdLst>
  <p:sldSz cx="9144000" cy="6858000" type="screen4x3"/>
  <p:notesSz cx="6805613" cy="99441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51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3566">
          <p15:clr>
            <a:srgbClr val="A4A3A4"/>
          </p15:clr>
        </p15:guide>
        <p15:guide id="7" pos="637">
          <p15:clr>
            <a:srgbClr val="A4A3A4"/>
          </p15:clr>
        </p15:guide>
        <p15:guide id="8" pos="2883">
          <p15:clr>
            <a:srgbClr val="A4A3A4"/>
          </p15:clr>
        </p15:guide>
        <p15:guide id="9" pos="340">
          <p15:clr>
            <a:srgbClr val="A4A3A4"/>
          </p15:clr>
        </p15:guide>
        <p15:guide id="10" pos="2653">
          <p15:clr>
            <a:srgbClr val="A4A3A4"/>
          </p15:clr>
        </p15:guide>
        <p15:guide id="11" pos="3107">
          <p15:clr>
            <a:srgbClr val="A4A3A4"/>
          </p15:clr>
        </p15:guide>
        <p15:guide id="12" pos="5239">
          <p15:clr>
            <a:srgbClr val="A4A3A4"/>
          </p15:clr>
        </p15:guide>
        <p15:guide id="13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00"/>
    <a:srgbClr val="9900CC"/>
    <a:srgbClr val="66CCFF"/>
    <a:srgbClr val="CC3399"/>
    <a:srgbClr val="CC3300"/>
    <a:srgbClr val="006600"/>
    <a:srgbClr val="DDEEFF"/>
    <a:srgbClr val="FFC5C5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5" autoAdjust="0"/>
    <p:restoredTop sz="99497" autoAdjust="0"/>
  </p:normalViewPr>
  <p:slideViewPr>
    <p:cSldViewPr>
      <p:cViewPr>
        <p:scale>
          <a:sx n="125" d="100"/>
          <a:sy n="125" d="100"/>
        </p:scale>
        <p:origin x="-1536" y="432"/>
      </p:cViewPr>
      <p:guideLst>
        <p:guide orient="horz" pos="4151"/>
        <p:guide orient="horz" pos="2296"/>
        <p:guide orient="horz" pos="3793"/>
        <p:guide orient="horz" pos="255"/>
        <p:guide orient="horz" pos="1117"/>
        <p:guide orient="horz" pos="3566"/>
        <p:guide pos="637"/>
        <p:guide pos="2883"/>
        <p:guide pos="340"/>
        <p:guide pos="2653"/>
        <p:guide pos="3107"/>
        <p:guide pos="5239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78" y="-86"/>
      </p:cViewPr>
      <p:guideLst>
        <p:guide orient="horz" pos="3132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35" y="0"/>
            <a:ext cx="2948678" cy="4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35" y="9446896"/>
            <a:ext cx="2948678" cy="49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9D1E2EA2-3460-42A5-8A9A-D2761159F565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68072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088" y="0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77875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56" y="4742072"/>
            <a:ext cx="4995408" cy="44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088" y="9484145"/>
            <a:ext cx="2951832" cy="4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D412D03B-2C71-4141-B2EE-02C98E01C952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7413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RGB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87692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3644900"/>
            <a:ext cx="7808912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1773238"/>
            <a:ext cx="7808912" cy="187166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87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5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69113" y="404813"/>
            <a:ext cx="1951037" cy="52562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1238" y="404813"/>
            <a:ext cx="5705475" cy="52562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 dirty="0"/>
              <a:t>titre de la présentation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re et diagramme ou 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404813"/>
            <a:ext cx="7808912" cy="984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1011238" y="1773238"/>
            <a:ext cx="7808912" cy="3887787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11238" y="1773238"/>
            <a:ext cx="3827462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773238"/>
            <a:ext cx="382905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2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6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6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759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1238" y="6407150"/>
            <a:ext cx="2487612" cy="21748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73238"/>
            <a:ext cx="7808912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text styles</a:t>
            </a:r>
          </a:p>
          <a:p>
            <a:pPr lvl="1"/>
            <a:r>
              <a:rPr lang="en-GB" altLang="fr-FR" smtClean="0"/>
              <a:t>Second level</a:t>
            </a:r>
          </a:p>
          <a:p>
            <a:pPr lvl="2"/>
            <a:r>
              <a:rPr lang="en-GB" altLang="fr-FR" smtClean="0"/>
              <a:t>Third level</a:t>
            </a:r>
          </a:p>
          <a:p>
            <a:pPr lvl="3"/>
            <a:r>
              <a:rPr lang="en-GB" altLang="fr-FR" smtClean="0"/>
              <a:t>Fourth level</a:t>
            </a:r>
          </a:p>
          <a:p>
            <a:pPr lvl="4"/>
            <a:r>
              <a:rPr lang="en-GB" altLang="fr-FR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04813"/>
            <a:ext cx="7808912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Click to edit Master title style</a:t>
            </a:r>
          </a:p>
        </p:txBody>
      </p:sp>
      <p:sp>
        <p:nvSpPr>
          <p:cNvPr id="2052" name="Rectangle 758"/>
          <p:cNvSpPr>
            <a:spLocks noChangeArrowheads="1"/>
          </p:cNvSpPr>
          <p:nvPr/>
        </p:nvSpPr>
        <p:spPr bwMode="auto">
          <a:xfrm>
            <a:off x="8856476" y="6642100"/>
            <a:ext cx="368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l" eaLnBrk="1" hangingPunct="1">
              <a:defRPr/>
            </a:pPr>
            <a:fld id="{52D0E7FF-21D1-43A0-AD0F-22F8EB49F7FA}" type="slidenum">
              <a:rPr lang="en-GB" altLang="fr-FR" sz="800" smtClean="0">
                <a:latin typeface="Helvetica 55 Roman" pitchFamily="2" charset="0"/>
              </a:rPr>
              <a:pPr algn="l" eaLnBrk="1" hangingPunct="1">
                <a:defRPr/>
              </a:pPr>
              <a:t>‹N°›</a:t>
            </a:fld>
            <a:endParaRPr lang="en-GB" altLang="fr-FR" sz="800" dirty="0" smtClean="0">
              <a:latin typeface="Helvetica 55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58" r:id="rId7"/>
    <p:sldLayoutId id="2147485065" r:id="rId8"/>
    <p:sldLayoutId id="2147485066" r:id="rId9"/>
    <p:sldLayoutId id="2147485067" r:id="rId10"/>
    <p:sldLayoutId id="2147485068" r:id="rId11"/>
    <p:sldLayoutId id="214748506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Font typeface="Helvetica 45 Light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235344-apprenez-a-programmer-en-pyth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conditionnelles</a:t>
            </a:r>
          </a:p>
          <a:p>
            <a:pPr algn="ctr" eaLnBrk="1" hangingPunct="1">
              <a:defRPr/>
            </a:pPr>
            <a:endParaRPr lang="fr-FR" sz="1200" u="sng" dirty="0" smtClean="0">
              <a:solidFill>
                <a:srgbClr val="0070C0"/>
              </a:solidFill>
              <a:hlinkClick r:id="rId2"/>
            </a:endParaRPr>
          </a:p>
          <a:p>
            <a:pPr algn="ctr" eaLnBrk="1" hangingPunct="1">
              <a:defRPr/>
            </a:pPr>
            <a:endParaRPr lang="fr-FR" sz="1200" u="sng" dirty="0">
              <a:solidFill>
                <a:srgbClr val="0070C0"/>
              </a:solidFill>
              <a:hlinkClick r:id="rId2"/>
            </a:endParaRPr>
          </a:p>
          <a:p>
            <a:pPr algn="ctr" eaLnBrk="1" hangingPunct="1">
              <a:defRPr/>
            </a:pPr>
            <a:endParaRPr lang="fr-FR" sz="1200" u="sng" dirty="0" smtClean="0">
              <a:solidFill>
                <a:srgbClr val="0070C0"/>
              </a:solidFill>
              <a:hlinkClick r:id="rId2"/>
            </a:endParaRPr>
          </a:p>
          <a:p>
            <a:pPr algn="ctr" eaLnBrk="1" hangingPunct="1">
              <a:defRPr/>
            </a:pPr>
            <a:r>
              <a:rPr lang="fr-FR" sz="1200" u="sng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fr-FR" sz="1200" u="sng" dirty="0">
                <a:solidFill>
                  <a:srgbClr val="0070C0"/>
                </a:solidFill>
                <a:hlinkClick r:id="rId2"/>
              </a:rPr>
              <a:t>://</a:t>
            </a:r>
            <a:r>
              <a:rPr lang="fr-FR" sz="1200" u="sng" dirty="0" smtClean="0">
                <a:solidFill>
                  <a:srgbClr val="0070C0"/>
                </a:solidFill>
                <a:hlinkClick r:id="rId2"/>
              </a:rPr>
              <a:t>openclassrooms.com/fr/courses/235344-apprenez-a-programmer-en-python</a:t>
            </a:r>
            <a:endParaRPr lang="fr-FR" sz="1200" u="sng" dirty="0" smtClean="0">
              <a:solidFill>
                <a:srgbClr val="0070C0"/>
              </a:solidFill>
            </a:endParaRPr>
          </a:p>
          <a:p>
            <a:pPr algn="ctr" eaLnBrk="1" hangingPunct="1">
              <a:defRPr/>
            </a:pPr>
            <a:r>
              <a:rPr lang="fr-FR" sz="1200" u="sng" dirty="0" smtClean="0">
                <a:solidFill>
                  <a:srgbClr val="0070C0"/>
                </a:solidFill>
              </a:rPr>
              <a:t> (</a:t>
            </a:r>
            <a:r>
              <a:rPr lang="fr-FR" sz="1200" u="sng" dirty="0" err="1" smtClean="0">
                <a:solidFill>
                  <a:srgbClr val="0070C0"/>
                </a:solidFill>
              </a:rPr>
              <a:t>Chap</a:t>
            </a:r>
            <a:r>
              <a:rPr lang="fr-FR" sz="1200" u="sng" dirty="0" smtClean="0">
                <a:solidFill>
                  <a:srgbClr val="0070C0"/>
                </a:solidFill>
              </a:rPr>
              <a:t> 4-5-6)</a:t>
            </a:r>
            <a:endParaRPr lang="fr-FR" sz="1200" dirty="0">
              <a:solidFill>
                <a:srgbClr val="0070C0"/>
              </a:solidFill>
            </a:endParaRPr>
          </a:p>
          <a:p>
            <a:pPr algn="ctr" eaLnBrk="1" hangingPunct="1">
              <a:defRPr/>
            </a:pPr>
            <a:endParaRPr lang="fr-FR" altLang="fr-FR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7308812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Remarques pour les habitués des autres langages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04344" y="608811"/>
            <a:ext cx="8932151" cy="1920788"/>
            <a:chOff x="104344" y="608811"/>
            <a:chExt cx="8932151" cy="1920788"/>
          </a:xfrm>
        </p:grpSpPr>
        <p:sp>
          <p:nvSpPr>
            <p:cNvPr id="30" name="TextBox 45"/>
            <p:cNvSpPr txBox="1"/>
            <p:nvPr/>
          </p:nvSpPr>
          <p:spPr>
            <a:xfrm>
              <a:off x="104344" y="608811"/>
              <a:ext cx="3492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« do …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» en Python </a:t>
              </a:r>
            </a:p>
          </p:txBody>
        </p:sp>
        <p:sp>
          <p:nvSpPr>
            <p:cNvPr id="33" name="Rounded Rectangle 163"/>
            <p:cNvSpPr/>
            <p:nvPr/>
          </p:nvSpPr>
          <p:spPr bwMode="auto">
            <a:xfrm>
              <a:off x="157390" y="947366"/>
              <a:ext cx="8879105" cy="1582233"/>
            </a:xfrm>
            <a:prstGeom prst="roundRect">
              <a:avLst>
                <a:gd name="adj" fmla="val 485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39549" y="2590100"/>
            <a:ext cx="5332551" cy="2736545"/>
            <a:chOff x="139549" y="2590100"/>
            <a:chExt cx="5332551" cy="2736545"/>
          </a:xfrm>
        </p:grpSpPr>
        <p:sp>
          <p:nvSpPr>
            <p:cNvPr id="58" name="TextBox 45"/>
            <p:cNvSpPr txBox="1"/>
            <p:nvPr/>
          </p:nvSpPr>
          <p:spPr>
            <a:xfrm>
              <a:off x="139549" y="2590100"/>
              <a:ext cx="3802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 de « 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… case » en Python </a:t>
              </a:r>
            </a:p>
          </p:txBody>
        </p:sp>
        <p:sp>
          <p:nvSpPr>
            <p:cNvPr id="60" name="Rounded Rectangle 163"/>
            <p:cNvSpPr/>
            <p:nvPr/>
          </p:nvSpPr>
          <p:spPr bwMode="auto">
            <a:xfrm>
              <a:off x="168611" y="2928654"/>
              <a:ext cx="5303489" cy="2397991"/>
            </a:xfrm>
            <a:prstGeom prst="roundRect">
              <a:avLst>
                <a:gd name="adj" fmla="val 2928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57390" y="5402506"/>
            <a:ext cx="6718866" cy="1326344"/>
            <a:chOff x="157390" y="5402506"/>
            <a:chExt cx="6718866" cy="1326344"/>
          </a:xfrm>
        </p:grpSpPr>
        <p:sp>
          <p:nvSpPr>
            <p:cNvPr id="63" name="TextBox 45"/>
            <p:cNvSpPr txBox="1"/>
            <p:nvPr/>
          </p:nvSpPr>
          <p:spPr>
            <a:xfrm>
              <a:off x="157390" y="5402506"/>
              <a:ext cx="4630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… in : éviter le recours inutile à un index</a:t>
              </a:r>
            </a:p>
          </p:txBody>
        </p:sp>
        <p:sp>
          <p:nvSpPr>
            <p:cNvPr id="64" name="Rounded Rectangle 163"/>
            <p:cNvSpPr/>
            <p:nvPr/>
          </p:nvSpPr>
          <p:spPr bwMode="auto">
            <a:xfrm>
              <a:off x="176102" y="5737287"/>
              <a:ext cx="6700154" cy="991563"/>
            </a:xfrm>
            <a:prstGeom prst="roundRect">
              <a:avLst>
                <a:gd name="adj" fmla="val 7232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86199" y="5817569"/>
            <a:ext cx="2917649" cy="830997"/>
            <a:chOff x="286199" y="5817569"/>
            <a:chExt cx="2917649" cy="830997"/>
          </a:xfrm>
        </p:grpSpPr>
        <p:sp>
          <p:nvSpPr>
            <p:cNvPr id="65" name="Rectangle 64"/>
            <p:cNvSpPr/>
            <p:nvPr/>
          </p:nvSpPr>
          <p:spPr>
            <a:xfrm>
              <a:off x="291927" y="5817570"/>
              <a:ext cx="2911921" cy="830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extBox 45"/>
            <p:cNvSpPr txBox="1"/>
            <p:nvPr/>
          </p:nvSpPr>
          <p:spPr>
            <a:xfrm>
              <a:off x="286199" y="5817569"/>
              <a:ext cx="2711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la boucle du débutant !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"Bonjour les ZER0S"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range(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(chaine)):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(chaine[i])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052" y="5880049"/>
              <a:ext cx="298888" cy="291839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225022" y="5817569"/>
            <a:ext cx="3543222" cy="830997"/>
            <a:chOff x="3225022" y="5817569"/>
            <a:chExt cx="3543222" cy="830997"/>
          </a:xfrm>
        </p:grpSpPr>
        <p:sp>
          <p:nvSpPr>
            <p:cNvPr id="67" name="Flèche droite 66"/>
            <p:cNvSpPr/>
            <p:nvPr/>
          </p:nvSpPr>
          <p:spPr>
            <a:xfrm>
              <a:off x="3225022" y="6125055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32614" y="5817569"/>
              <a:ext cx="3235630" cy="830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extBox 45"/>
            <p:cNvSpPr txBox="1"/>
            <p:nvPr/>
          </p:nvSpPr>
          <p:spPr>
            <a:xfrm>
              <a:off x="3519059" y="5817569"/>
              <a:ext cx="2578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pythonic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style!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"Bonjour les ZER0S"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lettre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(lettre)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113" y="5879957"/>
              <a:ext cx="298888" cy="291839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121" y="5880049"/>
              <a:ext cx="298888" cy="291839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218767" y="1051154"/>
            <a:ext cx="4437313" cy="1252877"/>
            <a:chOff x="218767" y="1051154"/>
            <a:chExt cx="4437313" cy="1252877"/>
          </a:xfrm>
        </p:grpSpPr>
        <p:sp>
          <p:nvSpPr>
            <p:cNvPr id="55" name="Rectangle 54"/>
            <p:cNvSpPr/>
            <p:nvPr/>
          </p:nvSpPr>
          <p:spPr>
            <a:xfrm>
              <a:off x="287847" y="1365451"/>
              <a:ext cx="2117515" cy="76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88934" y="1353165"/>
              <a:ext cx="1967146" cy="950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45"/>
            <p:cNvSpPr txBox="1"/>
            <p:nvPr/>
          </p:nvSpPr>
          <p:spPr>
            <a:xfrm>
              <a:off x="2688933" y="1349924"/>
              <a:ext cx="1908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if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break</a:t>
              </a:r>
              <a:endParaRPr lang="fr-FR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287847" y="1355014"/>
              <a:ext cx="216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do {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 while 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56" name="TextBox 45"/>
            <p:cNvSpPr txBox="1"/>
            <p:nvPr/>
          </p:nvSpPr>
          <p:spPr>
            <a:xfrm>
              <a:off x="218767" y="1051154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Emulation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d’un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« do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...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while » 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Flèche droite 58"/>
            <p:cNvSpPr/>
            <p:nvPr/>
          </p:nvSpPr>
          <p:spPr>
            <a:xfrm>
              <a:off x="2402507" y="1654637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57" y="1432507"/>
              <a:ext cx="298888" cy="291839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293" y="1430416"/>
              <a:ext cx="284803" cy="289472"/>
            </a:xfrm>
            <a:prstGeom prst="rect">
              <a:avLst/>
            </a:prstGeom>
          </p:spPr>
        </p:pic>
      </p:grpSp>
      <p:grpSp>
        <p:nvGrpSpPr>
          <p:cNvPr id="6" name="Groupe 5"/>
          <p:cNvGrpSpPr/>
          <p:nvPr/>
        </p:nvGrpSpPr>
        <p:grpSpPr>
          <a:xfrm>
            <a:off x="4998647" y="1038794"/>
            <a:ext cx="3914408" cy="1399424"/>
            <a:chOff x="4998647" y="1038794"/>
            <a:chExt cx="3914408" cy="1399424"/>
          </a:xfrm>
        </p:grpSpPr>
        <p:sp>
          <p:nvSpPr>
            <p:cNvPr id="46" name="Rectangle 45"/>
            <p:cNvSpPr/>
            <p:nvPr/>
          </p:nvSpPr>
          <p:spPr>
            <a:xfrm>
              <a:off x="5014548" y="1388514"/>
              <a:ext cx="3888009" cy="1049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extBox 45"/>
            <p:cNvSpPr txBox="1"/>
            <p:nvPr/>
          </p:nvSpPr>
          <p:spPr>
            <a:xfrm>
              <a:off x="5004048" y="1405534"/>
              <a:ext cx="39090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var lettre;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do {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lettre = prompt("Tapez 'Q' pour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quitter");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(lettre != "Q");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console.log("Fin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de la boucle")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647" y="1085290"/>
              <a:ext cx="252028" cy="224173"/>
            </a:xfrm>
            <a:prstGeom prst="rect">
              <a:avLst/>
            </a:prstGeom>
          </p:spPr>
        </p:pic>
        <p:sp>
          <p:nvSpPr>
            <p:cNvPr id="50" name="TextBox 45"/>
            <p:cNvSpPr txBox="1"/>
            <p:nvPr/>
          </p:nvSpPr>
          <p:spPr>
            <a:xfrm>
              <a:off x="5250675" y="1038794"/>
              <a:ext cx="201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ceci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est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JavaScript 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1466654"/>
              <a:ext cx="284803" cy="289472"/>
            </a:xfrm>
            <a:prstGeom prst="rect">
              <a:avLst/>
            </a:prstGeom>
          </p:spPr>
        </p:pic>
      </p:grpSp>
      <p:grpSp>
        <p:nvGrpSpPr>
          <p:cNvPr id="9" name="Groupe 8"/>
          <p:cNvGrpSpPr/>
          <p:nvPr/>
        </p:nvGrpSpPr>
        <p:grpSpPr>
          <a:xfrm>
            <a:off x="278198" y="2987509"/>
            <a:ext cx="4972477" cy="2246769"/>
            <a:chOff x="278198" y="2987509"/>
            <a:chExt cx="4972477" cy="2246769"/>
          </a:xfrm>
        </p:grpSpPr>
        <p:sp>
          <p:nvSpPr>
            <p:cNvPr id="61" name="Rectangle 60"/>
            <p:cNvSpPr/>
            <p:nvPr/>
          </p:nvSpPr>
          <p:spPr>
            <a:xfrm>
              <a:off x="278198" y="3021020"/>
              <a:ext cx="2097558" cy="22132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45"/>
            <p:cNvSpPr txBox="1"/>
            <p:nvPr/>
          </p:nvSpPr>
          <p:spPr>
            <a:xfrm>
              <a:off x="286200" y="2987509"/>
              <a:ext cx="187353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switch(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case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value1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block1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break;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case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value2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break;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default: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block3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Flèche droite 69"/>
            <p:cNvSpPr/>
            <p:nvPr/>
          </p:nvSpPr>
          <p:spPr>
            <a:xfrm>
              <a:off x="2375756" y="4019637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79021" y="3451906"/>
              <a:ext cx="2571654" cy="1351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extBox 45"/>
            <p:cNvSpPr txBox="1"/>
            <p:nvPr/>
          </p:nvSpPr>
          <p:spPr>
            <a:xfrm>
              <a:off x="2687023" y="3418396"/>
              <a:ext cx="23065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==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value1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block1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==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value2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block2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block3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956" y="3501008"/>
              <a:ext cx="298888" cy="291839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18" y="3068960"/>
              <a:ext cx="284803" cy="289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pas vers la modularité (1/2)</a:t>
            </a:r>
          </a:p>
        </p:txBody>
      </p:sp>
    </p:spTree>
    <p:extLst>
      <p:ext uri="{BB962C8B-B14F-4D97-AF65-F5344CB8AC3E}">
        <p14:creationId xmlns:p14="http://schemas.microsoft.com/office/powerpoint/2010/main" val="41180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4176464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Le principe des fonctions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501336" y="3307858"/>
            <a:ext cx="3319136" cy="33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fr-FR" altLang="fr-FR" sz="12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altLang="fr-F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fr-FR" altLang="fr-FR" sz="12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2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fr-FR" altLang="fr-FR" sz="12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alt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200" b="1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instruction</a:t>
            </a:r>
            <a:endParaRPr lang="fr-FR" altLang="fr-FR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323528" y="944337"/>
            <a:ext cx="3204356" cy="972101"/>
            <a:chOff x="323528" y="944337"/>
            <a:chExt cx="3204356" cy="972101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31540" y="980341"/>
              <a:ext cx="2304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ensemble d’instructions</a:t>
              </a:r>
              <a:endParaRPr lang="fr-FR" alt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163"/>
            <p:cNvSpPr/>
            <p:nvPr/>
          </p:nvSpPr>
          <p:spPr bwMode="auto">
            <a:xfrm>
              <a:off x="323528" y="944337"/>
              <a:ext cx="3204356" cy="972101"/>
            </a:xfrm>
            <a:prstGeom prst="roundRect">
              <a:avLst>
                <a:gd name="adj" fmla="val 10845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85764" y="4184697"/>
            <a:ext cx="1774068" cy="116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instruction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instruction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fr-F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instruction</a:t>
            </a:r>
            <a:endParaRPr lang="en-US" altLang="fr-FR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fr-F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  <a:endParaRPr lang="fr-FR" altLang="fr-F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2041848" y="3500621"/>
            <a:ext cx="3276364" cy="576064"/>
            <a:chOff x="2041848" y="3500621"/>
            <a:chExt cx="3276364" cy="576064"/>
          </a:xfrm>
        </p:grpSpPr>
        <p:cxnSp>
          <p:nvCxnSpPr>
            <p:cNvPr id="11" name="Connecteur droit 10"/>
            <p:cNvCxnSpPr/>
            <p:nvPr/>
          </p:nvCxnSpPr>
          <p:spPr>
            <a:xfrm flipH="1">
              <a:off x="4860032" y="4076685"/>
              <a:ext cx="4581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4860032" y="3500621"/>
              <a:ext cx="0" cy="5760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 flipV="1">
              <a:off x="2041848" y="3500622"/>
              <a:ext cx="2818184" cy="899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2041848" y="3500621"/>
              <a:ext cx="0" cy="252028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eur droit 14"/>
          <p:cNvCxnSpPr/>
          <p:nvPr/>
        </p:nvCxnSpPr>
        <p:spPr>
          <a:xfrm>
            <a:off x="3212820" y="4226943"/>
            <a:ext cx="0" cy="56357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1997714" y="4508732"/>
            <a:ext cx="3356834" cy="1210854"/>
            <a:chOff x="1997714" y="4508732"/>
            <a:chExt cx="3356834" cy="121085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1999270" y="5516845"/>
              <a:ext cx="0" cy="1901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1997714" y="5707016"/>
              <a:ext cx="287729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4875004" y="4521303"/>
              <a:ext cx="0" cy="11982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4875004" y="4508732"/>
              <a:ext cx="479544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5354548" y="4508733"/>
              <a:ext cx="0" cy="684076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eur droit 25"/>
          <p:cNvCxnSpPr/>
          <p:nvPr/>
        </p:nvCxnSpPr>
        <p:spPr>
          <a:xfrm>
            <a:off x="5324208" y="3284597"/>
            <a:ext cx="0" cy="684076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285764" y="3824657"/>
            <a:ext cx="188208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Helvetica 45 Light" pitchFamily="34" charset="0"/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200" b="1" dirty="0" err="1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fr-FR" alt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fr-FR" sz="12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fr-FR" altLang="fr-FR" sz="12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fr-FR" altLang="fr-FR" sz="1200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e 64"/>
          <p:cNvGrpSpPr/>
          <p:nvPr/>
        </p:nvGrpSpPr>
        <p:grpSpPr>
          <a:xfrm>
            <a:off x="971600" y="2395529"/>
            <a:ext cx="3024336" cy="1429127"/>
            <a:chOff x="971600" y="2395529"/>
            <a:chExt cx="3024336" cy="1429127"/>
          </a:xfrm>
        </p:grpSpPr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1079612" y="2960560"/>
              <a:ext cx="11521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 réservé</a:t>
              </a:r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1511660" y="3212588"/>
              <a:ext cx="0" cy="612068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2386620" y="2672528"/>
              <a:ext cx="0" cy="1152128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971600" y="2395529"/>
              <a:ext cx="30243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 de la fonction</a:t>
              </a: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166800" y="3824657"/>
            <a:ext cx="1056828" cy="1584563"/>
            <a:chOff x="166800" y="3824657"/>
            <a:chExt cx="1056828" cy="1584563"/>
          </a:xfrm>
        </p:grpSpPr>
        <p:sp>
          <p:nvSpPr>
            <p:cNvPr id="45" name="Accolade fermante 44"/>
            <p:cNvSpPr/>
            <p:nvPr/>
          </p:nvSpPr>
          <p:spPr>
            <a:xfrm rot="10800000">
              <a:off x="1079611" y="3824657"/>
              <a:ext cx="144017" cy="1584563"/>
            </a:xfrm>
            <a:prstGeom prst="rightBrace">
              <a:avLst/>
            </a:prstGeom>
            <a:ln w="127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166800" y="4461696"/>
              <a:ext cx="10081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déclaration</a:t>
              </a: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5364088" y="944337"/>
            <a:ext cx="3528392" cy="1083374"/>
            <a:chOff x="5364088" y="944337"/>
            <a:chExt cx="3528392" cy="1083374"/>
          </a:xfrm>
        </p:grpSpPr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5364088" y="944337"/>
              <a:ext cx="3528392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Intérêt :</a:t>
              </a:r>
              <a:r>
                <a:rPr lang="fr-FR" alt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mettre du code en commun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structurer, clarifier le code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masquer de la complexité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fr-FR" alt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163"/>
            <p:cNvSpPr/>
            <p:nvPr/>
          </p:nvSpPr>
          <p:spPr bwMode="auto">
            <a:xfrm>
              <a:off x="5364088" y="944337"/>
              <a:ext cx="3456384" cy="828092"/>
            </a:xfrm>
            <a:prstGeom prst="roundRect">
              <a:avLst>
                <a:gd name="adj" fmla="val 8837"/>
              </a:avLst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431540" y="1288118"/>
            <a:ext cx="8638077" cy="4533056"/>
            <a:chOff x="431540" y="1268373"/>
            <a:chExt cx="8638077" cy="4533056"/>
          </a:xfrm>
        </p:grpSpPr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31540" y="1268373"/>
              <a:ext cx="313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avec   </a:t>
              </a:r>
              <a:r>
                <a:rPr lang="fr-FR" altLang="fr-FR" sz="14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passage de valeurs en entrée</a:t>
              </a:r>
              <a:endParaRPr lang="fr-FR" alt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510522" y="4184697"/>
              <a:ext cx="330995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fr-FR" altLang="fr-FR" sz="1200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do_something</a:t>
              </a:r>
              <a:r>
                <a:rPr lang="fr-FR" altLang="fr-FR" sz="12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alt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285764" y="3824657"/>
              <a:ext cx="33483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fr-FR" altLang="fr-FR" sz="1200" b="1" dirty="0" err="1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altLang="fr-FR" sz="1200" b="1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altLang="fr-FR" sz="1200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do_something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variable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variable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endParaRPr lang="fr-FR" altLang="fr-FR" sz="12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675070" y="2714573"/>
              <a:ext cx="1836204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 de variables</a:t>
              </a:r>
            </a:p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(= paramètres)</a:t>
              </a:r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>
              <a:off x="3593172" y="3237559"/>
              <a:ext cx="0" cy="468052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ccolade fermante 39"/>
            <p:cNvSpPr/>
            <p:nvPr/>
          </p:nvSpPr>
          <p:spPr>
            <a:xfrm rot="16200000">
              <a:off x="3532151" y="3041570"/>
              <a:ext cx="90010" cy="1512168"/>
            </a:xfrm>
            <a:prstGeom prst="rightBrace">
              <a:avLst/>
            </a:prstGeom>
            <a:ln w="127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063693" y="2066165"/>
              <a:ext cx="2005924" cy="72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liste de valeurs</a:t>
              </a:r>
            </a:p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transmises à la fonction</a:t>
              </a:r>
            </a:p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(= arguments)</a:t>
              </a:r>
              <a:endParaRPr lang="fr-FR" altLang="fr-FR" sz="1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necteur droit avec flèche 42"/>
            <p:cNvCxnSpPr/>
            <p:nvPr/>
          </p:nvCxnSpPr>
          <p:spPr>
            <a:xfrm>
              <a:off x="8095080" y="2851198"/>
              <a:ext cx="0" cy="1188132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5503646" y="5524430"/>
              <a:ext cx="251942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fr-FR" altLang="fr-FR" sz="1200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do_something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alt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Accolade fermante 41"/>
            <p:cNvSpPr/>
            <p:nvPr/>
          </p:nvSpPr>
          <p:spPr>
            <a:xfrm rot="16200000">
              <a:off x="8041074" y="3584910"/>
              <a:ext cx="108013" cy="1141504"/>
            </a:xfrm>
            <a:prstGeom prst="rightBrace">
              <a:avLst/>
            </a:prstGeom>
            <a:ln w="127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948956" y="1585220"/>
            <a:ext cx="7858186" cy="3839802"/>
            <a:chOff x="971600" y="1556405"/>
            <a:chExt cx="7858186" cy="3839802"/>
          </a:xfrm>
        </p:grpSpPr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1461719" y="4923606"/>
              <a:ext cx="154004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return </a:t>
              </a:r>
              <a:r>
                <a:rPr lang="fr-FR" altLang="fr-FR" sz="1200" b="1" i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 </a:t>
              </a:r>
              <a:endParaRPr lang="fr-FR" altLang="fr-FR" sz="1200" b="1" i="1" dirty="0">
                <a:solidFill>
                  <a:srgbClr val="CC33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971600" y="1556405"/>
              <a:ext cx="26215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400" dirty="0" smtClean="0">
                  <a:solidFill>
                    <a:srgbClr val="CC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renvoi d’une valeur en retour</a:t>
              </a:r>
              <a:endParaRPr lang="fr-FR" altLang="fr-FR" sz="1400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H="1" flipV="1">
              <a:off x="2857549" y="5062105"/>
              <a:ext cx="367463" cy="1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248444" y="4897609"/>
              <a:ext cx="1031822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renvoi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d’une valeur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10522" y="4186316"/>
              <a:ext cx="331926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fr-FR" altLang="fr-FR" sz="1200" b="1" dirty="0" smtClean="0">
                  <a:solidFill>
                    <a:srgbClr val="CC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variable = </a:t>
              </a:r>
              <a:r>
                <a:rPr lang="fr-FR" altLang="fr-FR" sz="1200" b="1" dirty="0" err="1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do_something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altLang="fr-FR" sz="1200" b="1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altLang="fr-FR" sz="1200" b="1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fr-FR" altLang="fr-FR" sz="1200" b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alt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6696232" y="4536875"/>
            <a:ext cx="1584178" cy="1024714"/>
            <a:chOff x="6653464" y="4537890"/>
            <a:chExt cx="1449355" cy="1047975"/>
          </a:xfrm>
        </p:grpSpPr>
        <p:cxnSp>
          <p:nvCxnSpPr>
            <p:cNvPr id="48" name="Connecteur droit avec flèche 47"/>
            <p:cNvCxnSpPr/>
            <p:nvPr/>
          </p:nvCxnSpPr>
          <p:spPr>
            <a:xfrm flipH="1" flipV="1">
              <a:off x="6653464" y="4537890"/>
              <a:ext cx="576064" cy="471912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 flipH="1">
              <a:off x="6689468" y="5009801"/>
              <a:ext cx="540060" cy="576064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7239420" y="4710116"/>
              <a:ext cx="863399" cy="509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tx2"/>
                </a:buClr>
                <a:buSzPct val="7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Helvetica 45 Light" pitchFamily="34" charset="0"/>
                </a:defRPr>
              </a:lvl1pPr>
              <a:lvl2pPr marL="742950" indent="-28575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2pPr>
              <a:lvl3pPr marL="11430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3pPr>
              <a:lvl4pPr marL="16002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>
                  <a:solidFill>
                    <a:schemeClr val="tx1"/>
                  </a:solidFill>
                  <a:latin typeface="Helvetica 45 Light" pitchFamily="34" charset="0"/>
                </a:defRPr>
              </a:lvl4pPr>
              <a:lvl5pPr marL="2057400" indent="-228600"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buFont typeface="Helvetica 45 Light" pitchFamily="34" charset="0"/>
                <a:buChar char="–"/>
                <a:defRPr sz="1600">
                  <a:solidFill>
                    <a:schemeClr val="tx1"/>
                  </a:solidFill>
                  <a:latin typeface="Helvetica 45 Light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appels de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fr-FR" altLang="fr-FR" sz="1200" dirty="0" smtClean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fonction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6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80648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Mettre en commun du code / Passer des paramètres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22349" y="625370"/>
            <a:ext cx="4031297" cy="1357482"/>
            <a:chOff x="122349" y="625370"/>
            <a:chExt cx="4031297" cy="1357482"/>
          </a:xfrm>
        </p:grpSpPr>
        <p:sp>
          <p:nvSpPr>
            <p:cNvPr id="35" name="Rectangle 34"/>
            <p:cNvSpPr/>
            <p:nvPr/>
          </p:nvSpPr>
          <p:spPr>
            <a:xfrm>
              <a:off x="219107" y="933148"/>
              <a:ext cx="3934539" cy="1049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extBox 45"/>
            <p:cNvSpPr txBox="1"/>
            <p:nvPr/>
          </p:nvSpPr>
          <p:spPr>
            <a:xfrm>
              <a:off x="198110" y="950168"/>
              <a:ext cx="39532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nb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+=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5"/>
            <p:cNvSpPr txBox="1"/>
            <p:nvPr/>
          </p:nvSpPr>
          <p:spPr>
            <a:xfrm>
              <a:off x="122349" y="625370"/>
              <a:ext cx="288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du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chapitre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précédent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157069" y="2225615"/>
            <a:ext cx="4255501" cy="2468268"/>
            <a:chOff x="4157069" y="2225615"/>
            <a:chExt cx="4255501" cy="2468268"/>
          </a:xfrm>
        </p:grpSpPr>
        <p:sp>
          <p:nvSpPr>
            <p:cNvPr id="49" name="Rectangle 48"/>
            <p:cNvSpPr/>
            <p:nvPr/>
          </p:nvSpPr>
          <p:spPr>
            <a:xfrm>
              <a:off x="4197476" y="3291868"/>
              <a:ext cx="4215094" cy="14020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4162784" y="3308889"/>
              <a:ext cx="42497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table(nb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 </a:t>
              </a:r>
              <a:r>
                <a:rPr lang="en-US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2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déclaration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table(8)  </a:t>
              </a:r>
              <a:r>
                <a:rPr lang="en-US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sz="1200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appel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45"/>
            <p:cNvSpPr txBox="1"/>
            <p:nvPr/>
          </p:nvSpPr>
          <p:spPr>
            <a:xfrm>
              <a:off x="4157069" y="2984091"/>
              <a:ext cx="2007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Ajout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d’un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paramètre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Forme libre 3"/>
            <p:cNvSpPr/>
            <p:nvPr/>
          </p:nvSpPr>
          <p:spPr>
            <a:xfrm>
              <a:off x="6055743" y="2225615"/>
              <a:ext cx="648381" cy="888521"/>
            </a:xfrm>
            <a:custGeom>
              <a:avLst/>
              <a:gdLst>
                <a:gd name="connsiteX0" fmla="*/ 629729 w 648381"/>
                <a:gd name="connsiteY0" fmla="*/ 0 h 888521"/>
                <a:gd name="connsiteX1" fmla="*/ 569344 w 648381"/>
                <a:gd name="connsiteY1" fmla="*/ 612476 h 888521"/>
                <a:gd name="connsiteX2" fmla="*/ 0 w 648381"/>
                <a:gd name="connsiteY2" fmla="*/ 888521 h 88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381" h="888521">
                  <a:moveTo>
                    <a:pt x="629729" y="0"/>
                  </a:moveTo>
                  <a:cubicBezTo>
                    <a:pt x="652014" y="232194"/>
                    <a:pt x="674299" y="464389"/>
                    <a:pt x="569344" y="612476"/>
                  </a:cubicBezTo>
                  <a:cubicBezTo>
                    <a:pt x="464389" y="760563"/>
                    <a:pt x="232194" y="824542"/>
                    <a:pt x="0" y="888521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802403" y="4499199"/>
            <a:ext cx="4369998" cy="2012169"/>
            <a:chOff x="3802403" y="4499199"/>
            <a:chExt cx="4369998" cy="2012169"/>
          </a:xfrm>
        </p:grpSpPr>
        <p:sp>
          <p:nvSpPr>
            <p:cNvPr id="56" name="Rectangle 55"/>
            <p:cNvSpPr/>
            <p:nvPr/>
          </p:nvSpPr>
          <p:spPr>
            <a:xfrm>
              <a:off x="3842810" y="5187929"/>
              <a:ext cx="432959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extBox 45"/>
            <p:cNvSpPr txBox="1"/>
            <p:nvPr/>
          </p:nvSpPr>
          <p:spPr>
            <a:xfrm>
              <a:off x="3842811" y="5187929"/>
              <a:ext cx="43295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table(nb, max):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max: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1</a:t>
              </a:r>
            </a:p>
            <a:p>
              <a:endParaRPr lang="en-US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table(11, 5)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3802403" y="4880152"/>
              <a:ext cx="2502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Ajout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d’un second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paramètre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Forme libre 60"/>
            <p:cNvSpPr/>
            <p:nvPr/>
          </p:nvSpPr>
          <p:spPr>
            <a:xfrm>
              <a:off x="6252298" y="4499199"/>
              <a:ext cx="648381" cy="534842"/>
            </a:xfrm>
            <a:custGeom>
              <a:avLst/>
              <a:gdLst>
                <a:gd name="connsiteX0" fmla="*/ 629729 w 648381"/>
                <a:gd name="connsiteY0" fmla="*/ 0 h 888521"/>
                <a:gd name="connsiteX1" fmla="*/ 569344 w 648381"/>
                <a:gd name="connsiteY1" fmla="*/ 612476 h 888521"/>
                <a:gd name="connsiteX2" fmla="*/ 0 w 648381"/>
                <a:gd name="connsiteY2" fmla="*/ 888521 h 88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381" h="888521">
                  <a:moveTo>
                    <a:pt x="629729" y="0"/>
                  </a:moveTo>
                  <a:cubicBezTo>
                    <a:pt x="652014" y="232194"/>
                    <a:pt x="674299" y="464389"/>
                    <a:pt x="569344" y="612476"/>
                  </a:cubicBezTo>
                  <a:cubicBezTo>
                    <a:pt x="464389" y="760563"/>
                    <a:pt x="232194" y="824542"/>
                    <a:pt x="0" y="888521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01231" y="1889185"/>
            <a:ext cx="1484044" cy="2610013"/>
            <a:chOff x="301231" y="1889185"/>
            <a:chExt cx="1484044" cy="2610013"/>
          </a:xfrm>
        </p:grpSpPr>
        <p:sp>
          <p:nvSpPr>
            <p:cNvPr id="41" name="Rectangle 40"/>
            <p:cNvSpPr/>
            <p:nvPr/>
          </p:nvSpPr>
          <p:spPr>
            <a:xfrm>
              <a:off x="615889" y="2526165"/>
              <a:ext cx="1155874" cy="1973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extBox 45"/>
            <p:cNvSpPr txBox="1"/>
            <p:nvPr/>
          </p:nvSpPr>
          <p:spPr>
            <a:xfrm>
              <a:off x="608403" y="2539521"/>
              <a:ext cx="11768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7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14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21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28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35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42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49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56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63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10 * 7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540128" y="2217428"/>
              <a:ext cx="97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Affichage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301231" y="1889185"/>
              <a:ext cx="276739" cy="414068"/>
            </a:xfrm>
            <a:custGeom>
              <a:avLst/>
              <a:gdLst>
                <a:gd name="connsiteX0" fmla="*/ 86958 w 276739"/>
                <a:gd name="connsiteY0" fmla="*/ 0 h 414068"/>
                <a:gd name="connsiteX1" fmla="*/ 9320 w 276739"/>
                <a:gd name="connsiteY1" fmla="*/ 258792 h 414068"/>
                <a:gd name="connsiteX2" fmla="*/ 276739 w 276739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739" h="414068">
                  <a:moveTo>
                    <a:pt x="86958" y="0"/>
                  </a:moveTo>
                  <a:cubicBezTo>
                    <a:pt x="32324" y="94890"/>
                    <a:pt x="-22310" y="189781"/>
                    <a:pt x="9320" y="258792"/>
                  </a:cubicBezTo>
                  <a:cubicBezTo>
                    <a:pt x="40950" y="327803"/>
                    <a:pt x="276739" y="414068"/>
                    <a:pt x="276739" y="414068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797619" y="2163431"/>
            <a:ext cx="4646590" cy="601798"/>
            <a:chOff x="1797619" y="2163431"/>
            <a:chExt cx="4646590" cy="601798"/>
          </a:xfrm>
        </p:grpSpPr>
        <p:sp>
          <p:nvSpPr>
            <p:cNvPr id="45" name="Rectangle 44"/>
            <p:cNvSpPr/>
            <p:nvPr/>
          </p:nvSpPr>
          <p:spPr>
            <a:xfrm>
              <a:off x="4625789" y="2471209"/>
              <a:ext cx="1206352" cy="294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4791" y="2488229"/>
              <a:ext cx="1335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table_par_7()</a:t>
              </a:r>
            </a:p>
          </p:txBody>
        </p:sp>
        <p:sp>
          <p:nvSpPr>
            <p:cNvPr id="47" name="TextBox 45"/>
            <p:cNvSpPr txBox="1"/>
            <p:nvPr/>
          </p:nvSpPr>
          <p:spPr>
            <a:xfrm>
              <a:off x="4571023" y="2163431"/>
              <a:ext cx="1873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1797619" y="2445201"/>
              <a:ext cx="2760452" cy="224674"/>
            </a:xfrm>
            <a:custGeom>
              <a:avLst/>
              <a:gdLst>
                <a:gd name="connsiteX0" fmla="*/ 2760452 w 2760452"/>
                <a:gd name="connsiteY0" fmla="*/ 181542 h 224674"/>
                <a:gd name="connsiteX1" fmla="*/ 1414732 w 2760452"/>
                <a:gd name="connsiteY1" fmla="*/ 387 h 224674"/>
                <a:gd name="connsiteX2" fmla="*/ 0 w 2760452"/>
                <a:gd name="connsiteY2" fmla="*/ 224674 h 22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0452" h="224674">
                  <a:moveTo>
                    <a:pt x="2760452" y="181542"/>
                  </a:moveTo>
                  <a:cubicBezTo>
                    <a:pt x="2317629" y="87370"/>
                    <a:pt x="1874807" y="-6802"/>
                    <a:pt x="1414732" y="387"/>
                  </a:cubicBezTo>
                  <a:cubicBezTo>
                    <a:pt x="954657" y="7576"/>
                    <a:pt x="477328" y="116125"/>
                    <a:pt x="0" y="224674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003187" y="2967978"/>
            <a:ext cx="2166696" cy="1973033"/>
            <a:chOff x="2003187" y="2967978"/>
            <a:chExt cx="2166696" cy="1973033"/>
          </a:xfrm>
        </p:grpSpPr>
        <p:sp>
          <p:nvSpPr>
            <p:cNvPr id="55" name="Rectangle 54"/>
            <p:cNvSpPr/>
            <p:nvPr/>
          </p:nvSpPr>
          <p:spPr>
            <a:xfrm>
              <a:off x="2008494" y="2967978"/>
              <a:ext cx="1112159" cy="1973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2003187" y="2984091"/>
              <a:ext cx="11174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 * 8 = 8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 * 8 = 16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 * 8 = 24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 * 8 = 32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 * 8 = 40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6 * 8 = 48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 * 8 = 56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8 * 8 = 64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 * 8 = 72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10 * 8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>
              <a:off x="3177845" y="4452679"/>
              <a:ext cx="992038" cy="79086"/>
            </a:xfrm>
            <a:custGeom>
              <a:avLst/>
              <a:gdLst>
                <a:gd name="connsiteX0" fmla="*/ 992038 w 992038"/>
                <a:gd name="connsiteY0" fmla="*/ 43132 h 79086"/>
                <a:gd name="connsiteX1" fmla="*/ 474453 w 992038"/>
                <a:gd name="connsiteY1" fmla="*/ 77638 h 79086"/>
                <a:gd name="connsiteX2" fmla="*/ 0 w 992038"/>
                <a:gd name="connsiteY2" fmla="*/ 0 h 7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038" h="79086">
                  <a:moveTo>
                    <a:pt x="992038" y="43132"/>
                  </a:moveTo>
                  <a:cubicBezTo>
                    <a:pt x="815915" y="63979"/>
                    <a:pt x="639793" y="84827"/>
                    <a:pt x="474453" y="77638"/>
                  </a:cubicBezTo>
                  <a:cubicBezTo>
                    <a:pt x="309113" y="70449"/>
                    <a:pt x="154556" y="35224"/>
                    <a:pt x="0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412567" y="5134880"/>
            <a:ext cx="2427913" cy="1356894"/>
            <a:chOff x="1412567" y="5134880"/>
            <a:chExt cx="2427913" cy="1356894"/>
          </a:xfrm>
        </p:grpSpPr>
        <p:sp>
          <p:nvSpPr>
            <p:cNvPr id="63" name="Rectangle 62"/>
            <p:cNvSpPr/>
            <p:nvPr/>
          </p:nvSpPr>
          <p:spPr>
            <a:xfrm>
              <a:off x="1412567" y="5134880"/>
              <a:ext cx="1117466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extBox 45"/>
            <p:cNvSpPr txBox="1"/>
            <p:nvPr/>
          </p:nvSpPr>
          <p:spPr>
            <a:xfrm>
              <a:off x="1413978" y="5134880"/>
              <a:ext cx="11174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 * 11 = 11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 * 11 = 22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 * 11 = 33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4 * 11 = 44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 * 11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55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Forme libre 63"/>
            <p:cNvSpPr/>
            <p:nvPr/>
          </p:nvSpPr>
          <p:spPr>
            <a:xfrm>
              <a:off x="2531444" y="6150543"/>
              <a:ext cx="1309036" cy="341231"/>
            </a:xfrm>
            <a:custGeom>
              <a:avLst/>
              <a:gdLst>
                <a:gd name="connsiteX0" fmla="*/ 1309036 w 1309036"/>
                <a:gd name="connsiteY0" fmla="*/ 250257 h 341231"/>
                <a:gd name="connsiteX1" fmla="*/ 712270 w 1309036"/>
                <a:gd name="connsiteY1" fmla="*/ 327259 h 341231"/>
                <a:gd name="connsiteX2" fmla="*/ 0 w 1309036"/>
                <a:gd name="connsiteY2" fmla="*/ 0 h 34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036" h="341231">
                  <a:moveTo>
                    <a:pt x="1309036" y="250257"/>
                  </a:moveTo>
                  <a:cubicBezTo>
                    <a:pt x="1119739" y="309612"/>
                    <a:pt x="930443" y="368968"/>
                    <a:pt x="712270" y="327259"/>
                  </a:cubicBezTo>
                  <a:cubicBezTo>
                    <a:pt x="494097" y="285550"/>
                    <a:pt x="247048" y="142775"/>
                    <a:pt x="0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590223" y="642391"/>
            <a:ext cx="5315951" cy="1508106"/>
            <a:chOff x="3590223" y="642391"/>
            <a:chExt cx="5315951" cy="1508106"/>
          </a:xfrm>
        </p:grpSpPr>
        <p:sp>
          <p:nvSpPr>
            <p:cNvPr id="39" name="Rectangle 38"/>
            <p:cNvSpPr/>
            <p:nvPr/>
          </p:nvSpPr>
          <p:spPr>
            <a:xfrm>
              <a:off x="4604791" y="933147"/>
              <a:ext cx="4191079" cy="1217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TextBox 45"/>
            <p:cNvSpPr txBox="1"/>
            <p:nvPr/>
          </p:nvSpPr>
          <p:spPr>
            <a:xfrm>
              <a:off x="4583794" y="950168"/>
              <a:ext cx="43223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table_par_7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nb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 &lt;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+=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4509788" y="642391"/>
              <a:ext cx="23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Déclaration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Forme libre 64"/>
            <p:cNvSpPr/>
            <p:nvPr/>
          </p:nvSpPr>
          <p:spPr>
            <a:xfrm>
              <a:off x="3590223" y="797655"/>
              <a:ext cx="924025" cy="203372"/>
            </a:xfrm>
            <a:custGeom>
              <a:avLst/>
              <a:gdLst>
                <a:gd name="connsiteX0" fmla="*/ 0 w 924025"/>
                <a:gd name="connsiteY0" fmla="*/ 203372 h 203372"/>
                <a:gd name="connsiteX1" fmla="*/ 510139 w 924025"/>
                <a:gd name="connsiteY1" fmla="*/ 30118 h 203372"/>
                <a:gd name="connsiteX2" fmla="*/ 924025 w 924025"/>
                <a:gd name="connsiteY2" fmla="*/ 1242 h 20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025" h="203372">
                  <a:moveTo>
                    <a:pt x="0" y="203372"/>
                  </a:moveTo>
                  <a:cubicBezTo>
                    <a:pt x="178067" y="133589"/>
                    <a:pt x="356135" y="63806"/>
                    <a:pt x="510139" y="30118"/>
                  </a:cubicBezTo>
                  <a:cubicBezTo>
                    <a:pt x="664143" y="-3570"/>
                    <a:pt x="794084" y="-1164"/>
                    <a:pt x="924025" y="1242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68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90364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Valeurs par défaut / Paramètres nommés / </a:t>
            </a:r>
            <a:r>
              <a:rPr lang="fr-FR" altLang="fr-FR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docstring</a:t>
            </a:r>
            <a:endParaRPr lang="fr-FR" altLang="fr-FR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476145" y="877124"/>
            <a:ext cx="4329591" cy="1323439"/>
            <a:chOff x="1476145" y="877124"/>
            <a:chExt cx="4329591" cy="1323439"/>
          </a:xfrm>
        </p:grpSpPr>
        <p:sp>
          <p:nvSpPr>
            <p:cNvPr id="34" name="Rectangle 33"/>
            <p:cNvSpPr/>
            <p:nvPr/>
          </p:nvSpPr>
          <p:spPr>
            <a:xfrm>
              <a:off x="1476145" y="877124"/>
              <a:ext cx="432959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1476146" y="877124"/>
              <a:ext cx="43295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table(nb, max):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max: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1</a:t>
              </a:r>
            </a:p>
            <a:p>
              <a:endParaRPr lang="en-US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table(11, 5)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209057" y="5195870"/>
            <a:ext cx="1213147" cy="276999"/>
            <a:chOff x="4209057" y="5195870"/>
            <a:chExt cx="1213147" cy="276999"/>
          </a:xfrm>
        </p:grpSpPr>
        <p:sp>
          <p:nvSpPr>
            <p:cNvPr id="71" name="Rectangle 70"/>
            <p:cNvSpPr/>
            <p:nvPr/>
          </p:nvSpPr>
          <p:spPr>
            <a:xfrm>
              <a:off x="4209057" y="5195870"/>
              <a:ext cx="1082298" cy="255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extBox 45"/>
            <p:cNvSpPr txBox="1"/>
            <p:nvPr/>
          </p:nvSpPr>
          <p:spPr>
            <a:xfrm>
              <a:off x="4224402" y="5195870"/>
              <a:ext cx="1197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help(table)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099338" y="4513530"/>
            <a:ext cx="4716524" cy="2016224"/>
            <a:chOff x="4099338" y="4513530"/>
            <a:chExt cx="4716524" cy="2016224"/>
          </a:xfrm>
        </p:grpSpPr>
        <p:sp>
          <p:nvSpPr>
            <p:cNvPr id="80" name="TextBox 45"/>
            <p:cNvSpPr txBox="1"/>
            <p:nvPr/>
          </p:nvSpPr>
          <p:spPr>
            <a:xfrm>
              <a:off x="4110371" y="4513530"/>
              <a:ext cx="283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Documentation de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fonction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ounded Rectangle 163"/>
            <p:cNvSpPr/>
            <p:nvPr/>
          </p:nvSpPr>
          <p:spPr bwMode="auto">
            <a:xfrm>
              <a:off x="4099338" y="4821307"/>
              <a:ext cx="4716524" cy="1708447"/>
            </a:xfrm>
            <a:prstGeom prst="roundRect">
              <a:avLst>
                <a:gd name="adj" fmla="val 485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6224" y="4132155"/>
            <a:ext cx="3380128" cy="689152"/>
            <a:chOff x="256224" y="4132155"/>
            <a:chExt cx="3380128" cy="689152"/>
          </a:xfrm>
        </p:grpSpPr>
        <p:sp>
          <p:nvSpPr>
            <p:cNvPr id="75" name="Rectangle 74"/>
            <p:cNvSpPr/>
            <p:nvPr/>
          </p:nvSpPr>
          <p:spPr>
            <a:xfrm>
              <a:off x="410636" y="4476076"/>
              <a:ext cx="1684286" cy="255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45"/>
            <p:cNvSpPr txBox="1"/>
            <p:nvPr/>
          </p:nvSpPr>
          <p:spPr>
            <a:xfrm>
              <a:off x="388683" y="4465313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table(max=5, nb=3)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45"/>
            <p:cNvSpPr txBox="1"/>
            <p:nvPr/>
          </p:nvSpPr>
          <p:spPr>
            <a:xfrm>
              <a:off x="387725" y="4132155"/>
              <a:ext cx="3246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avec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nommage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paramètres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Rounded Rectangle 163"/>
            <p:cNvSpPr/>
            <p:nvPr/>
          </p:nvSpPr>
          <p:spPr bwMode="auto">
            <a:xfrm>
              <a:off x="256224" y="4132155"/>
              <a:ext cx="3380128" cy="689152"/>
            </a:xfrm>
            <a:prstGeom prst="roundRect">
              <a:avLst>
                <a:gd name="adj" fmla="val 485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210715" y="5323606"/>
            <a:ext cx="4500501" cy="1101041"/>
            <a:chOff x="4210715" y="5323606"/>
            <a:chExt cx="4500501" cy="1101041"/>
          </a:xfrm>
        </p:grpSpPr>
        <p:sp>
          <p:nvSpPr>
            <p:cNvPr id="67" name="Rectangle 66"/>
            <p:cNvSpPr/>
            <p:nvPr/>
          </p:nvSpPr>
          <p:spPr>
            <a:xfrm>
              <a:off x="4210716" y="5593650"/>
              <a:ext cx="4500500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extBox 45"/>
            <p:cNvSpPr txBox="1"/>
            <p:nvPr/>
          </p:nvSpPr>
          <p:spPr>
            <a:xfrm>
              <a:off x="4210715" y="5593650"/>
              <a:ext cx="4500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Help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table in module __main__:</a:t>
              </a:r>
            </a:p>
            <a:p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table(nb, max=10)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de multiplication par nb de 1*nb α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max*nb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5291793" y="5323606"/>
              <a:ext cx="235747" cy="270044"/>
            </a:xfrm>
            <a:custGeom>
              <a:avLst/>
              <a:gdLst>
                <a:gd name="connsiteX0" fmla="*/ 0 w 193409"/>
                <a:gd name="connsiteY0" fmla="*/ 7751 h 229132"/>
                <a:gd name="connsiteX1" fmla="*/ 173255 w 193409"/>
                <a:gd name="connsiteY1" fmla="*/ 27002 h 229132"/>
                <a:gd name="connsiteX2" fmla="*/ 182880 w 193409"/>
                <a:gd name="connsiteY2" fmla="*/ 229132 h 22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409" h="229132">
                  <a:moveTo>
                    <a:pt x="0" y="7751"/>
                  </a:moveTo>
                  <a:cubicBezTo>
                    <a:pt x="71387" y="-1072"/>
                    <a:pt x="142775" y="-9895"/>
                    <a:pt x="173255" y="27002"/>
                  </a:cubicBezTo>
                  <a:cubicBezTo>
                    <a:pt x="203735" y="63899"/>
                    <a:pt x="193307" y="146515"/>
                    <a:pt x="182880" y="229132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941972" y="1562906"/>
            <a:ext cx="4792744" cy="2532451"/>
            <a:chOff x="3941972" y="1562906"/>
            <a:chExt cx="4792744" cy="2532451"/>
          </a:xfrm>
        </p:grpSpPr>
        <p:sp>
          <p:nvSpPr>
            <p:cNvPr id="59" name="Rectangle 58"/>
            <p:cNvSpPr/>
            <p:nvPr/>
          </p:nvSpPr>
          <p:spPr>
            <a:xfrm>
              <a:off x="3954821" y="2710362"/>
              <a:ext cx="477989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45"/>
            <p:cNvSpPr txBox="1"/>
            <p:nvPr/>
          </p:nvSpPr>
          <p:spPr>
            <a:xfrm>
              <a:off x="3941972" y="2710362"/>
              <a:ext cx="4792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table(nb,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fr-FR" sz="12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=10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"""Table de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multiplication par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nb de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1*nb à max*nb</a:t>
              </a:r>
            </a:p>
            <a:p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"""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= 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max: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 += 1</a:t>
              </a: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5860849" y="1562906"/>
              <a:ext cx="483919" cy="1106905"/>
            </a:xfrm>
            <a:custGeom>
              <a:avLst/>
              <a:gdLst>
                <a:gd name="connsiteX0" fmla="*/ 0 w 483919"/>
                <a:gd name="connsiteY0" fmla="*/ 0 h 1106905"/>
                <a:gd name="connsiteX1" fmla="*/ 423511 w 483919"/>
                <a:gd name="connsiteY1" fmla="*/ 211755 h 1106905"/>
                <a:gd name="connsiteX2" fmla="*/ 471637 w 483919"/>
                <a:gd name="connsiteY2" fmla="*/ 1106905 h 110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919" h="1106905">
                  <a:moveTo>
                    <a:pt x="0" y="0"/>
                  </a:moveTo>
                  <a:cubicBezTo>
                    <a:pt x="172452" y="13635"/>
                    <a:pt x="344905" y="27271"/>
                    <a:pt x="423511" y="211755"/>
                  </a:cubicBezTo>
                  <a:cubicBezTo>
                    <a:pt x="502117" y="396239"/>
                    <a:pt x="486877" y="751572"/>
                    <a:pt x="471637" y="1106905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871680" y="2944993"/>
            <a:ext cx="4777554" cy="2206419"/>
            <a:chOff x="3871680" y="2944993"/>
            <a:chExt cx="4777554" cy="2206419"/>
          </a:xfrm>
        </p:grpSpPr>
        <p:sp>
          <p:nvSpPr>
            <p:cNvPr id="84" name="TextBox 45"/>
            <p:cNvSpPr txBox="1"/>
            <p:nvPr/>
          </p:nvSpPr>
          <p:spPr>
            <a:xfrm>
              <a:off x="4182392" y="4843635"/>
              <a:ext cx="1287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docstring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328754" y="2944993"/>
              <a:ext cx="4320480" cy="31671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3871680" y="3261705"/>
              <a:ext cx="407678" cy="1683874"/>
            </a:xfrm>
            <a:custGeom>
              <a:avLst/>
              <a:gdLst>
                <a:gd name="connsiteX0" fmla="*/ 350714 w 419294"/>
                <a:gd name="connsiteY0" fmla="*/ 1798320 h 1798320"/>
                <a:gd name="connsiteX1" fmla="*/ 61154 w 419294"/>
                <a:gd name="connsiteY1" fmla="*/ 1287780 h 1798320"/>
                <a:gd name="connsiteX2" fmla="*/ 30674 w 419294"/>
                <a:gd name="connsiteY2" fmla="*/ 449580 h 1798320"/>
                <a:gd name="connsiteX3" fmla="*/ 419294 w 419294"/>
                <a:gd name="connsiteY3" fmla="*/ 0 h 179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294" h="1798320">
                  <a:moveTo>
                    <a:pt x="350714" y="1798320"/>
                  </a:moveTo>
                  <a:cubicBezTo>
                    <a:pt x="232604" y="1655445"/>
                    <a:pt x="114494" y="1512570"/>
                    <a:pt x="61154" y="1287780"/>
                  </a:cubicBezTo>
                  <a:cubicBezTo>
                    <a:pt x="7814" y="1062990"/>
                    <a:pt x="-29016" y="664210"/>
                    <a:pt x="30674" y="449580"/>
                  </a:cubicBezTo>
                  <a:cubicBezTo>
                    <a:pt x="90364" y="234950"/>
                    <a:pt x="254829" y="117475"/>
                    <a:pt x="419294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08290" y="2523488"/>
            <a:ext cx="5321368" cy="1325771"/>
            <a:chOff x="408290" y="2523488"/>
            <a:chExt cx="5321368" cy="1325771"/>
          </a:xfrm>
        </p:grpSpPr>
        <p:sp>
          <p:nvSpPr>
            <p:cNvPr id="72" name="Rectangle 71"/>
            <p:cNvSpPr/>
            <p:nvPr/>
          </p:nvSpPr>
          <p:spPr>
            <a:xfrm>
              <a:off x="512539" y="3501050"/>
              <a:ext cx="972108" cy="255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TextBox 45"/>
            <p:cNvSpPr txBox="1"/>
            <p:nvPr/>
          </p:nvSpPr>
          <p:spPr>
            <a:xfrm>
              <a:off x="508551" y="3479523"/>
              <a:ext cx="972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table(11)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TextBox 45"/>
            <p:cNvSpPr txBox="1"/>
            <p:nvPr/>
          </p:nvSpPr>
          <p:spPr>
            <a:xfrm>
              <a:off x="408290" y="3110471"/>
              <a:ext cx="2307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Valeur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par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défaut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pour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Rounded Rectangle 163"/>
            <p:cNvSpPr/>
            <p:nvPr/>
          </p:nvSpPr>
          <p:spPr bwMode="auto">
            <a:xfrm>
              <a:off x="425039" y="3111311"/>
              <a:ext cx="2290720" cy="737948"/>
            </a:xfrm>
            <a:prstGeom prst="roundRect">
              <a:avLst>
                <a:gd name="adj" fmla="val 4854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674679" y="2523488"/>
              <a:ext cx="2794785" cy="577772"/>
            </a:xfrm>
            <a:custGeom>
              <a:avLst/>
              <a:gdLst>
                <a:gd name="connsiteX0" fmla="*/ 2877312 w 2877312"/>
                <a:gd name="connsiteY0" fmla="*/ 264420 h 617988"/>
                <a:gd name="connsiteX1" fmla="*/ 2286000 w 2877312"/>
                <a:gd name="connsiteY1" fmla="*/ 51060 h 617988"/>
                <a:gd name="connsiteX2" fmla="*/ 810768 w 2877312"/>
                <a:gd name="connsiteY2" fmla="*/ 51060 h 617988"/>
                <a:gd name="connsiteX3" fmla="*/ 0 w 2877312"/>
                <a:gd name="connsiteY3" fmla="*/ 617988 h 6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7312" h="617988">
                  <a:moveTo>
                    <a:pt x="2877312" y="264420"/>
                  </a:moveTo>
                  <a:cubicBezTo>
                    <a:pt x="2753868" y="175520"/>
                    <a:pt x="2630424" y="86620"/>
                    <a:pt x="2286000" y="51060"/>
                  </a:cubicBezTo>
                  <a:cubicBezTo>
                    <a:pt x="1941576" y="15500"/>
                    <a:pt x="1191768" y="-43428"/>
                    <a:pt x="810768" y="51060"/>
                  </a:cubicBezTo>
                  <a:cubicBezTo>
                    <a:pt x="429768" y="145548"/>
                    <a:pt x="214884" y="381768"/>
                    <a:pt x="0" y="617988"/>
                  </a:cubicBezTo>
                </a:path>
              </a:pathLst>
            </a:custGeom>
            <a:noFill/>
            <a:ln w="9525"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69465" y="2757648"/>
              <a:ext cx="260193" cy="16873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190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392443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Renvoyer une valeur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59532" y="774295"/>
            <a:ext cx="2484276" cy="1664814"/>
            <a:chOff x="359532" y="774295"/>
            <a:chExt cx="2484276" cy="1664814"/>
          </a:xfrm>
        </p:grpSpPr>
        <p:sp>
          <p:nvSpPr>
            <p:cNvPr id="4" name="Rectangle 3"/>
            <p:cNvSpPr/>
            <p:nvPr/>
          </p:nvSpPr>
          <p:spPr>
            <a:xfrm>
              <a:off x="454535" y="1065052"/>
              <a:ext cx="2389273" cy="47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extBox 45"/>
            <p:cNvSpPr txBox="1"/>
            <p:nvPr/>
          </p:nvSpPr>
          <p:spPr>
            <a:xfrm>
              <a:off x="433538" y="1082072"/>
              <a:ext cx="241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carre(valeur):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valeur * valeur</a:t>
              </a:r>
            </a:p>
          </p:txBody>
        </p:sp>
        <p:sp>
          <p:nvSpPr>
            <p:cNvPr id="6" name="TextBox 45"/>
            <p:cNvSpPr txBox="1"/>
            <p:nvPr/>
          </p:nvSpPr>
          <p:spPr>
            <a:xfrm>
              <a:off x="359532" y="774295"/>
              <a:ext cx="1279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Déclaration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324" y="1972581"/>
              <a:ext cx="1781104" cy="466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45"/>
            <p:cNvSpPr txBox="1"/>
            <p:nvPr/>
          </p:nvSpPr>
          <p:spPr>
            <a:xfrm>
              <a:off x="429254" y="1977444"/>
              <a:ext cx="198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variable = carre(5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print(variable)</a:t>
              </a:r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394558" y="1664803"/>
              <a:ext cx="1873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Appel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08824" y="2960948"/>
            <a:ext cx="9035176" cy="503238"/>
            <a:chOff x="108824" y="2960948"/>
            <a:chExt cx="9035176" cy="503238"/>
          </a:xfrm>
        </p:grpSpPr>
        <p:sp>
          <p:nvSpPr>
            <p:cNvPr id="10" name="Rounded Rectangle 76"/>
            <p:cNvSpPr/>
            <p:nvPr/>
          </p:nvSpPr>
          <p:spPr>
            <a:xfrm>
              <a:off x="108825" y="2967871"/>
              <a:ext cx="8928992" cy="473640"/>
            </a:xfrm>
            <a:prstGeom prst="roundRect">
              <a:avLst>
                <a:gd name="adj" fmla="val 19454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>
              <a:off x="108824" y="2960948"/>
              <a:ext cx="9035176" cy="503238"/>
            </a:xfrm>
            <a:prstGeom prst="rect">
              <a:avLst/>
            </a:prstGeom>
          </p:spPr>
          <p:txBody>
            <a:bodyPr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Helvetica 65 Medium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fr-FR" altLang="fr-FR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Une alternative pour un usage ponctuel : les fonctions lambda</a:t>
              </a:r>
            </a:p>
          </p:txBody>
        </p:sp>
      </p:grpSp>
      <p:sp>
        <p:nvSpPr>
          <p:cNvPr id="12" name="TextBox 45"/>
          <p:cNvSpPr txBox="1"/>
          <p:nvPr/>
        </p:nvSpPr>
        <p:spPr>
          <a:xfrm>
            <a:off x="215516" y="364436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définie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pour un usage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ponctuel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58564" y="4107079"/>
            <a:ext cx="3845384" cy="307777"/>
            <a:chOff x="258564" y="4107079"/>
            <a:chExt cx="3845384" cy="307777"/>
          </a:xfrm>
        </p:grpSpPr>
        <p:sp>
          <p:nvSpPr>
            <p:cNvPr id="13" name="Rectangle 12"/>
            <p:cNvSpPr/>
            <p:nvPr/>
          </p:nvSpPr>
          <p:spPr>
            <a:xfrm>
              <a:off x="258564" y="4140589"/>
              <a:ext cx="3845384" cy="274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extBox 45"/>
            <p:cNvSpPr txBox="1"/>
            <p:nvPr/>
          </p:nvSpPr>
          <p:spPr>
            <a:xfrm>
              <a:off x="266566" y="4107079"/>
              <a:ext cx="3837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lambda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param1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4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param2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expression</a:t>
              </a:r>
              <a:endParaRPr lang="en-US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78589" y="4572664"/>
            <a:ext cx="2268686" cy="1490828"/>
            <a:chOff x="178589" y="4572664"/>
            <a:chExt cx="2268686" cy="1490828"/>
          </a:xfrm>
        </p:grpSpPr>
        <p:sp>
          <p:nvSpPr>
            <p:cNvPr id="16" name="Rectangle 15"/>
            <p:cNvSpPr/>
            <p:nvPr/>
          </p:nvSpPr>
          <p:spPr>
            <a:xfrm>
              <a:off x="262955" y="4863162"/>
              <a:ext cx="214700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215027" y="4863163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f = lambda x: x * x</a:t>
              </a:r>
            </a:p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f(5)</a:t>
              </a:r>
            </a:p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25</a:t>
              </a:r>
            </a:p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 f(-18)</a:t>
              </a:r>
            </a:p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324</a:t>
              </a:r>
            </a:p>
            <a:p>
              <a:r>
                <a:rPr lang="da-DK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&gt;&gt;&gt;</a:t>
              </a:r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178589" y="4572664"/>
              <a:ext cx="1161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2660022" y="4555385"/>
            <a:ext cx="6196454" cy="1508107"/>
            <a:chOff x="2660022" y="4555385"/>
            <a:chExt cx="6196454" cy="1508107"/>
          </a:xfrm>
        </p:grpSpPr>
        <p:sp>
          <p:nvSpPr>
            <p:cNvPr id="19" name="Rectangle 18"/>
            <p:cNvSpPr/>
            <p:nvPr/>
          </p:nvSpPr>
          <p:spPr>
            <a:xfrm>
              <a:off x="2668428" y="4863163"/>
              <a:ext cx="611604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extBox 45"/>
            <p:cNvSpPr txBox="1"/>
            <p:nvPr/>
          </p:nvSpPr>
          <p:spPr>
            <a:xfrm>
              <a:off x="2689232" y="4863163"/>
              <a:ext cx="61672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extraire(chaine,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for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lettre in chaine: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if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(lettre):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(lettre)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extraire("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Bonjour les ZER0S",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lambda lettre: lettre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"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AEIOUYaeiouy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2660022" y="4555385"/>
              <a:ext cx="1161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Exemple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1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799288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Conditions / Blocs d’instructions / Commentaires 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257964" y="2571298"/>
            <a:ext cx="3672408" cy="1001292"/>
            <a:chOff x="257964" y="2571298"/>
            <a:chExt cx="3672408" cy="1001292"/>
          </a:xfrm>
        </p:grpSpPr>
        <p:sp>
          <p:nvSpPr>
            <p:cNvPr id="5" name="Rectangle 4"/>
            <p:cNvSpPr/>
            <p:nvPr/>
          </p:nvSpPr>
          <p:spPr>
            <a:xfrm>
              <a:off x="257964" y="2571298"/>
              <a:ext cx="3672408" cy="1001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300866" y="2618483"/>
              <a:ext cx="3557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Premier exemple de condition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5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 &gt; 0: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 est supérieur à 0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supérieur à 0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.")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51369" y="3650245"/>
            <a:ext cx="3853185" cy="1600438"/>
            <a:chOff x="251369" y="3650245"/>
            <a:chExt cx="3853185" cy="1600438"/>
          </a:xfrm>
        </p:grpSpPr>
        <p:sp>
          <p:nvSpPr>
            <p:cNvPr id="12" name="Rectangle 11"/>
            <p:cNvSpPr/>
            <p:nvPr/>
          </p:nvSpPr>
          <p:spPr>
            <a:xfrm>
              <a:off x="251369" y="3650245"/>
              <a:ext cx="3809526" cy="1600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TextBox 45"/>
            <p:cNvSpPr txBox="1"/>
            <p:nvPr/>
          </p:nvSpPr>
          <p:spPr>
            <a:xfrm>
              <a:off x="265922" y="3650245"/>
              <a:ext cx="383863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 = 5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 = 8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a &gt; 0: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incrémente la valeur de b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b += 1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affiche les valeurs des variables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=", a, "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et b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=", b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403123" y="973833"/>
            <a:ext cx="1487098" cy="975484"/>
            <a:chOff x="4403123" y="973833"/>
            <a:chExt cx="1487098" cy="975484"/>
          </a:xfrm>
        </p:grpSpPr>
        <p:sp>
          <p:nvSpPr>
            <p:cNvPr id="14" name="Rectangle 13"/>
            <p:cNvSpPr/>
            <p:nvPr/>
          </p:nvSpPr>
          <p:spPr>
            <a:xfrm>
              <a:off x="4403123" y="973833"/>
              <a:ext cx="1474284" cy="974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extBox 45"/>
            <p:cNvSpPr txBox="1"/>
            <p:nvPr/>
          </p:nvSpPr>
          <p:spPr>
            <a:xfrm>
              <a:off x="4415937" y="995210"/>
              <a:ext cx="14742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block1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block2</a:t>
              </a:r>
              <a:endParaRPr lang="fr-FR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410742" y="2015672"/>
            <a:ext cx="4513116" cy="1169551"/>
            <a:chOff x="4410742" y="2015672"/>
            <a:chExt cx="4513116" cy="1169551"/>
          </a:xfrm>
        </p:grpSpPr>
        <p:sp>
          <p:nvSpPr>
            <p:cNvPr id="19" name="Rectangle 18"/>
            <p:cNvSpPr/>
            <p:nvPr/>
          </p:nvSpPr>
          <p:spPr>
            <a:xfrm>
              <a:off x="4410742" y="2020866"/>
              <a:ext cx="4513116" cy="11643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4410742" y="2015672"/>
              <a:ext cx="45131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21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&gt;= 18: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 </a:t>
              </a:r>
              <a:r>
                <a:rPr lang="fr-FR" sz="12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est supérieur ou égal à 18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("Vous êtes majeur.")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sinon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2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inférieur à 18)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("Vous êtes mineur.")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412666" y="3843463"/>
            <a:ext cx="1776812" cy="1384995"/>
            <a:chOff x="4412666" y="3843463"/>
            <a:chExt cx="1776812" cy="1384995"/>
          </a:xfrm>
        </p:grpSpPr>
        <p:sp>
          <p:nvSpPr>
            <p:cNvPr id="25" name="Rectangle 24"/>
            <p:cNvSpPr/>
            <p:nvPr/>
          </p:nvSpPr>
          <p:spPr>
            <a:xfrm>
              <a:off x="4414742" y="3848617"/>
              <a:ext cx="1724296" cy="1379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4412666" y="3843463"/>
              <a:ext cx="177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condition1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block1</a:t>
              </a:r>
            </a:p>
            <a:p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condition2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block2</a:t>
              </a:r>
              <a:endParaRPr lang="fr-FR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else: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block3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427749" y="5325525"/>
            <a:ext cx="3052193" cy="1384995"/>
            <a:chOff x="4427749" y="5325525"/>
            <a:chExt cx="3052193" cy="1384995"/>
          </a:xfrm>
        </p:grpSpPr>
        <p:sp>
          <p:nvSpPr>
            <p:cNvPr id="24" name="Rectangle 23"/>
            <p:cNvSpPr/>
            <p:nvPr/>
          </p:nvSpPr>
          <p:spPr>
            <a:xfrm>
              <a:off x="4427750" y="5325525"/>
              <a:ext cx="2908176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extBox 45"/>
            <p:cNvSpPr txBox="1"/>
            <p:nvPr/>
          </p:nvSpPr>
          <p:spPr>
            <a:xfrm>
              <a:off x="4427749" y="5325525"/>
              <a:ext cx="30521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a &gt; 0: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positif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positif.")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 &lt; 0: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négatif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négatif.")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nul</a:t>
              </a:r>
              <a:endParaRPr lang="fr-FR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nul.")</a:t>
              </a:r>
              <a:endParaRPr lang="fr-FR" sz="1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57697" y="1936970"/>
            <a:ext cx="1554341" cy="543530"/>
            <a:chOff x="257697" y="1936970"/>
            <a:chExt cx="1554341" cy="543530"/>
          </a:xfrm>
        </p:grpSpPr>
        <p:sp>
          <p:nvSpPr>
            <p:cNvPr id="11" name="Rectangle 10"/>
            <p:cNvSpPr/>
            <p:nvPr/>
          </p:nvSpPr>
          <p:spPr>
            <a:xfrm>
              <a:off x="257697" y="1936970"/>
              <a:ext cx="1554341" cy="543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257697" y="1957280"/>
              <a:ext cx="1474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fr-FR" sz="14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49900" y="1507905"/>
            <a:ext cx="4004264" cy="3817620"/>
            <a:chOff x="149900" y="1507905"/>
            <a:chExt cx="4004264" cy="3817620"/>
          </a:xfrm>
        </p:grpSpPr>
        <p:sp>
          <p:nvSpPr>
            <p:cNvPr id="4" name="TextBox 45"/>
            <p:cNvSpPr txBox="1"/>
            <p:nvPr/>
          </p:nvSpPr>
          <p:spPr>
            <a:xfrm>
              <a:off x="149900" y="1507905"/>
              <a:ext cx="684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</p:txBody>
        </p:sp>
        <p:sp>
          <p:nvSpPr>
            <p:cNvPr id="29" name="Rounded Rectangle 163"/>
            <p:cNvSpPr/>
            <p:nvPr/>
          </p:nvSpPr>
          <p:spPr bwMode="auto">
            <a:xfrm>
              <a:off x="158100" y="1851760"/>
              <a:ext cx="3996064" cy="3473765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223155" y="565894"/>
            <a:ext cx="4813341" cy="2710208"/>
            <a:chOff x="4223155" y="565894"/>
            <a:chExt cx="4813341" cy="2710208"/>
          </a:xfrm>
        </p:grpSpPr>
        <p:sp>
          <p:nvSpPr>
            <p:cNvPr id="15" name="TextBox 45"/>
            <p:cNvSpPr txBox="1"/>
            <p:nvPr/>
          </p:nvSpPr>
          <p:spPr>
            <a:xfrm>
              <a:off x="4223155" y="565894"/>
              <a:ext cx="1244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…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  <a:endParaRPr lang="fr-FR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163"/>
            <p:cNvSpPr/>
            <p:nvPr/>
          </p:nvSpPr>
          <p:spPr bwMode="auto">
            <a:xfrm>
              <a:off x="4326727" y="904448"/>
              <a:ext cx="4709769" cy="2371654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4318343" y="3377556"/>
            <a:ext cx="3161599" cy="3399816"/>
            <a:chOff x="4318343" y="3377556"/>
            <a:chExt cx="3161599" cy="3399816"/>
          </a:xfrm>
        </p:grpSpPr>
        <p:sp>
          <p:nvSpPr>
            <p:cNvPr id="23" name="TextBox 45"/>
            <p:cNvSpPr txBox="1"/>
            <p:nvPr/>
          </p:nvSpPr>
          <p:spPr>
            <a:xfrm>
              <a:off x="4318343" y="3377556"/>
              <a:ext cx="17094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…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elif</a:t>
              </a:r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… </a:t>
              </a:r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  <a:endParaRPr lang="fr-FR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163"/>
            <p:cNvSpPr/>
            <p:nvPr/>
          </p:nvSpPr>
          <p:spPr bwMode="auto">
            <a:xfrm>
              <a:off x="4318343" y="3717032"/>
              <a:ext cx="3161599" cy="3060340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333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799288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Opérateurs de comparaison / Booléens 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97504"/>
              </p:ext>
            </p:extLst>
          </p:nvPr>
        </p:nvGraphicFramePr>
        <p:xfrm>
          <a:off x="253643" y="1202189"/>
          <a:ext cx="4461968" cy="85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9520"/>
                <a:gridCol w="1980220"/>
                <a:gridCol w="2052228"/>
              </a:tblGrid>
              <a:tr h="36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&lt;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strictement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inférieur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strictly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than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strictement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supérieur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à</a:t>
                      </a:r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strictly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&lt;=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inférieur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égal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less than or equal to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1080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&gt;=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supérieur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égal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à</a:t>
                      </a:r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37222"/>
              </p:ext>
            </p:extLst>
          </p:nvPr>
        </p:nvGraphicFramePr>
        <p:xfrm>
          <a:off x="251115" y="2210301"/>
          <a:ext cx="3780420" cy="426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048"/>
                <a:gridCol w="1080120"/>
                <a:gridCol w="2268252"/>
              </a:tblGrid>
              <a:tr h="36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==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égal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à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equal to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!=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différent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to,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fr-FR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</a:t>
                      </a:r>
                      <a:endParaRPr lang="fr-FR" sz="14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5" y="2770206"/>
            <a:ext cx="252028" cy="224173"/>
          </a:xfrm>
          <a:prstGeom prst="rect">
            <a:avLst/>
          </a:prstGeom>
        </p:spPr>
      </p:pic>
      <p:sp>
        <p:nvSpPr>
          <p:cNvPr id="33" name="TextBox 45"/>
          <p:cNvSpPr txBox="1"/>
          <p:nvPr/>
        </p:nvSpPr>
        <p:spPr>
          <a:xfrm>
            <a:off x="497855" y="2736935"/>
            <a:ext cx="158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distinguer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74590" y="689475"/>
            <a:ext cx="4776583" cy="2455306"/>
            <a:chOff x="74590" y="689475"/>
            <a:chExt cx="4776583" cy="2455306"/>
          </a:xfrm>
        </p:grpSpPr>
        <p:sp>
          <p:nvSpPr>
            <p:cNvPr id="22" name="TextBox 45"/>
            <p:cNvSpPr txBox="1"/>
            <p:nvPr/>
          </p:nvSpPr>
          <p:spPr>
            <a:xfrm>
              <a:off x="74590" y="689475"/>
              <a:ext cx="3078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Opérateurs de comparaison</a:t>
              </a:r>
            </a:p>
          </p:txBody>
        </p:sp>
        <p:sp>
          <p:nvSpPr>
            <p:cNvPr id="36" name="Rounded Rectangle 163"/>
            <p:cNvSpPr/>
            <p:nvPr/>
          </p:nvSpPr>
          <p:spPr bwMode="auto">
            <a:xfrm>
              <a:off x="107884" y="1021342"/>
              <a:ext cx="4743289" cy="2123439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955090" y="635412"/>
            <a:ext cx="4028494" cy="2634964"/>
            <a:chOff x="4955090" y="635412"/>
            <a:chExt cx="4028494" cy="2634964"/>
          </a:xfrm>
        </p:grpSpPr>
        <p:sp>
          <p:nvSpPr>
            <p:cNvPr id="29" name="TextBox 45"/>
            <p:cNvSpPr txBox="1"/>
            <p:nvPr/>
          </p:nvSpPr>
          <p:spPr>
            <a:xfrm>
              <a:off x="4955090" y="635412"/>
              <a:ext cx="2720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 type « booléen »</a:t>
              </a:r>
            </a:p>
          </p:txBody>
        </p:sp>
        <p:sp>
          <p:nvSpPr>
            <p:cNvPr id="37" name="Rounded Rectangle 163"/>
            <p:cNvSpPr/>
            <p:nvPr/>
          </p:nvSpPr>
          <p:spPr bwMode="auto">
            <a:xfrm>
              <a:off x="5023486" y="975756"/>
              <a:ext cx="3960098" cy="2294620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sp>
        <p:nvSpPr>
          <p:cNvPr id="38" name="TextBox 45"/>
          <p:cNvSpPr txBox="1"/>
          <p:nvPr/>
        </p:nvSpPr>
        <p:spPr>
          <a:xfrm>
            <a:off x="5067008" y="1654682"/>
            <a:ext cx="370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prédicat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expression qui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renvoie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booléen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062182" y="975756"/>
            <a:ext cx="3814428" cy="636693"/>
            <a:chOff x="5062182" y="975756"/>
            <a:chExt cx="3814428" cy="636693"/>
          </a:xfrm>
        </p:grpSpPr>
        <p:sp>
          <p:nvSpPr>
            <p:cNvPr id="35" name="Rectangle 34"/>
            <p:cNvSpPr/>
            <p:nvPr/>
          </p:nvSpPr>
          <p:spPr>
            <a:xfrm>
              <a:off x="5127862" y="1298899"/>
              <a:ext cx="13084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5062182" y="97575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45"/>
            <p:cNvSpPr txBox="1"/>
            <p:nvPr/>
          </p:nvSpPr>
          <p:spPr>
            <a:xfrm>
              <a:off x="5141622" y="1304672"/>
              <a:ext cx="1318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True  False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836" y="1345394"/>
              <a:ext cx="252028" cy="224173"/>
            </a:xfrm>
            <a:prstGeom prst="rect">
              <a:avLst/>
            </a:prstGeom>
          </p:spPr>
        </p:pic>
        <p:sp>
          <p:nvSpPr>
            <p:cNvPr id="40" name="TextBox 45"/>
            <p:cNvSpPr txBox="1"/>
            <p:nvPr/>
          </p:nvSpPr>
          <p:spPr>
            <a:xfrm>
              <a:off x="6895864" y="1298898"/>
              <a:ext cx="198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majuscules en Python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142318" y="2271069"/>
            <a:ext cx="1260140" cy="738665"/>
            <a:chOff x="5142318" y="2271069"/>
            <a:chExt cx="1260140" cy="738665"/>
          </a:xfrm>
        </p:grpSpPr>
        <p:sp>
          <p:nvSpPr>
            <p:cNvPr id="41" name="Rectangle 40"/>
            <p:cNvSpPr/>
            <p:nvPr/>
          </p:nvSpPr>
          <p:spPr>
            <a:xfrm>
              <a:off x="5142318" y="2276264"/>
              <a:ext cx="1260140" cy="733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TextBox 45"/>
            <p:cNvSpPr txBox="1"/>
            <p:nvPr/>
          </p:nvSpPr>
          <p:spPr>
            <a:xfrm>
              <a:off x="5142318" y="2271069"/>
              <a:ext cx="12601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&gt;&gt;&gt; a = 0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&gt;&gt;&gt; a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== 5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932131" y="2250624"/>
            <a:ext cx="1908212" cy="954107"/>
            <a:chOff x="6932131" y="2250624"/>
            <a:chExt cx="1908212" cy="954107"/>
          </a:xfrm>
        </p:grpSpPr>
        <p:sp>
          <p:nvSpPr>
            <p:cNvPr id="43" name="Rectangle 42"/>
            <p:cNvSpPr/>
            <p:nvPr/>
          </p:nvSpPr>
          <p:spPr>
            <a:xfrm>
              <a:off x="6932131" y="2271069"/>
              <a:ext cx="1836204" cy="913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extBox 45"/>
            <p:cNvSpPr txBox="1"/>
            <p:nvPr/>
          </p:nvSpPr>
          <p:spPr>
            <a:xfrm>
              <a:off x="6932131" y="2250624"/>
              <a:ext cx="1908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age = 21</a:t>
              </a:r>
            </a:p>
            <a:p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majeur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False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age &gt;= 18: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majeur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True</a:t>
              </a:r>
            </a:p>
          </p:txBody>
        </p:sp>
      </p:grp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7181"/>
              </p:ext>
            </p:extLst>
          </p:nvPr>
        </p:nvGraphicFramePr>
        <p:xfrm>
          <a:off x="213493" y="3661734"/>
          <a:ext cx="1044116" cy="640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3929"/>
                <a:gridCol w="550187"/>
              </a:tblGrid>
              <a:tr h="36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and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et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or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endParaRPr lang="fr-FR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1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not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non</a:t>
                      </a:r>
                      <a:endParaRPr lang="fr-FR" sz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0" name="Groupe 9"/>
          <p:cNvGrpSpPr/>
          <p:nvPr/>
        </p:nvGrpSpPr>
        <p:grpSpPr>
          <a:xfrm>
            <a:off x="8351" y="3204731"/>
            <a:ext cx="4682148" cy="3434978"/>
            <a:chOff x="8351" y="3204731"/>
            <a:chExt cx="4682148" cy="3434978"/>
          </a:xfrm>
        </p:grpSpPr>
        <p:sp>
          <p:nvSpPr>
            <p:cNvPr id="46" name="TextBox 45"/>
            <p:cNvSpPr txBox="1"/>
            <p:nvPr/>
          </p:nvSpPr>
          <p:spPr>
            <a:xfrm>
              <a:off x="8351" y="3204731"/>
              <a:ext cx="2373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Opérateurs booléens</a:t>
              </a:r>
            </a:p>
          </p:txBody>
        </p:sp>
        <p:sp>
          <p:nvSpPr>
            <p:cNvPr id="51" name="Rounded Rectangle 163"/>
            <p:cNvSpPr/>
            <p:nvPr/>
          </p:nvSpPr>
          <p:spPr bwMode="auto">
            <a:xfrm>
              <a:off x="77863" y="3543285"/>
              <a:ext cx="4612636" cy="3096424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81681" y="4409075"/>
            <a:ext cx="4508818" cy="959626"/>
            <a:chOff x="181681" y="4409075"/>
            <a:chExt cx="4508818" cy="959626"/>
          </a:xfrm>
        </p:grpSpPr>
        <p:sp>
          <p:nvSpPr>
            <p:cNvPr id="52" name="Rectangle 51"/>
            <p:cNvSpPr/>
            <p:nvPr/>
          </p:nvSpPr>
          <p:spPr>
            <a:xfrm>
              <a:off x="181681" y="4409075"/>
              <a:ext cx="4400806" cy="959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45"/>
            <p:cNvSpPr txBox="1"/>
            <p:nvPr/>
          </p:nvSpPr>
          <p:spPr>
            <a:xfrm>
              <a:off x="181681" y="4414593"/>
              <a:ext cx="45088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&gt;= 2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&lt;= 8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dans l'intervalle.")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n'est pas dans l'intervalle.")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51436" y="5511249"/>
            <a:ext cx="4431051" cy="1033709"/>
            <a:chOff x="151436" y="5511249"/>
            <a:chExt cx="4431051" cy="1033709"/>
          </a:xfrm>
        </p:grpSpPr>
        <p:sp>
          <p:nvSpPr>
            <p:cNvPr id="54" name="Rectangle 53"/>
            <p:cNvSpPr/>
            <p:nvPr/>
          </p:nvSpPr>
          <p:spPr>
            <a:xfrm>
              <a:off x="151436" y="5511249"/>
              <a:ext cx="4400806" cy="1033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extBox 45"/>
            <p:cNvSpPr txBox="1"/>
            <p:nvPr/>
          </p:nvSpPr>
          <p:spPr>
            <a:xfrm>
              <a:off x="162288" y="5551051"/>
              <a:ext cx="44201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&lt; 2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or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&gt; 8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n'est pas dans l'intervalle.")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("a est dans l'intervalle.")</a:t>
              </a:r>
            </a:p>
          </p:txBody>
        </p:sp>
      </p:grpSp>
      <p:sp>
        <p:nvSpPr>
          <p:cNvPr id="56" name="TextBox 45"/>
          <p:cNvSpPr txBox="1"/>
          <p:nvPr/>
        </p:nvSpPr>
        <p:spPr>
          <a:xfrm>
            <a:off x="4934538" y="3768058"/>
            <a:ext cx="4066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(a and b) = (not a) or (not b)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 or b) 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= (not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a) and </a:t>
            </a:r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(not </a:t>
            </a:r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 and (b or c) = (a and b) or (a and c)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or (b and c) = (a or b) and (a or c)</a:t>
            </a:r>
            <a:endParaRPr lang="fr-F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830621" y="3369621"/>
            <a:ext cx="4160126" cy="1721876"/>
            <a:chOff x="4830621" y="3369621"/>
            <a:chExt cx="4160126" cy="1721876"/>
          </a:xfrm>
        </p:grpSpPr>
        <p:sp>
          <p:nvSpPr>
            <p:cNvPr id="59" name="Rounded Rectangle 163"/>
            <p:cNvSpPr/>
            <p:nvPr/>
          </p:nvSpPr>
          <p:spPr bwMode="auto">
            <a:xfrm>
              <a:off x="4923882" y="3708175"/>
              <a:ext cx="4066865" cy="1383322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60" name="TextBox 45"/>
            <p:cNvSpPr txBox="1"/>
            <p:nvPr/>
          </p:nvSpPr>
          <p:spPr>
            <a:xfrm>
              <a:off x="4830621" y="3369621"/>
              <a:ext cx="1792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 booléen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903146" y="5163931"/>
            <a:ext cx="3203253" cy="1498395"/>
            <a:chOff x="4903146" y="5163931"/>
            <a:chExt cx="3203253" cy="1498395"/>
          </a:xfrm>
        </p:grpSpPr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153" y="5210427"/>
              <a:ext cx="252028" cy="224173"/>
            </a:xfrm>
            <a:prstGeom prst="rect">
              <a:avLst/>
            </a:prstGeom>
          </p:spPr>
        </p:pic>
        <p:sp>
          <p:nvSpPr>
            <p:cNvPr id="62" name="TextBox 45"/>
            <p:cNvSpPr txBox="1"/>
            <p:nvPr/>
          </p:nvSpPr>
          <p:spPr>
            <a:xfrm>
              <a:off x="5173181" y="5163931"/>
              <a:ext cx="895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à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éviter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03146" y="5513220"/>
              <a:ext cx="1588423" cy="1149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45"/>
            <p:cNvSpPr txBox="1"/>
            <p:nvPr/>
          </p:nvSpPr>
          <p:spPr>
            <a:xfrm>
              <a:off x="4903146" y="5492775"/>
              <a:ext cx="15884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= …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b == True: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b == False: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67970" y="5513220"/>
              <a:ext cx="1138429" cy="1149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TextBox 45"/>
            <p:cNvSpPr txBox="1"/>
            <p:nvPr/>
          </p:nvSpPr>
          <p:spPr>
            <a:xfrm>
              <a:off x="6967970" y="5492775"/>
              <a:ext cx="11384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= …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b: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not b: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Flèche droite 5"/>
            <p:cNvSpPr/>
            <p:nvPr/>
          </p:nvSpPr>
          <p:spPr>
            <a:xfrm>
              <a:off x="6592600" y="5985285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156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349238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TP : année bissextile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76426" y="690504"/>
            <a:ext cx="7080432" cy="888291"/>
            <a:chOff x="176426" y="690504"/>
            <a:chExt cx="7080432" cy="888291"/>
          </a:xfrm>
        </p:grpSpPr>
        <p:sp>
          <p:nvSpPr>
            <p:cNvPr id="47" name="TextBox 45"/>
            <p:cNvSpPr txBox="1"/>
            <p:nvPr/>
          </p:nvSpPr>
          <p:spPr>
            <a:xfrm>
              <a:off x="236078" y="1055575"/>
              <a:ext cx="692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Une année est dite bissextile si c'est un multiple de 4, sauf si c'est un multiple de 100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Toutefois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, elle est considérée comme bissextile si c'est un multiple de 400.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ounded Rectangle 163"/>
            <p:cNvSpPr/>
            <p:nvPr/>
          </p:nvSpPr>
          <p:spPr bwMode="auto">
            <a:xfrm>
              <a:off x="193184" y="1024181"/>
              <a:ext cx="7063674" cy="554614"/>
            </a:xfrm>
            <a:prstGeom prst="roundRect">
              <a:avLst>
                <a:gd name="adj" fmla="val 10182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7" name="TextBox 45"/>
            <p:cNvSpPr txBox="1"/>
            <p:nvPr/>
          </p:nvSpPr>
          <p:spPr>
            <a:xfrm>
              <a:off x="176426" y="690504"/>
              <a:ext cx="874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Règle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197851" y="1705451"/>
            <a:ext cx="5778306" cy="1521769"/>
            <a:chOff x="197851" y="1705451"/>
            <a:chExt cx="5778306" cy="1521769"/>
          </a:xfrm>
        </p:grpSpPr>
        <p:sp>
          <p:nvSpPr>
            <p:cNvPr id="48" name="TextBox 45"/>
            <p:cNvSpPr txBox="1"/>
            <p:nvPr/>
          </p:nvSpPr>
          <p:spPr>
            <a:xfrm>
              <a:off x="235135" y="2057669"/>
              <a:ext cx="57410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une année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 multiple de 400,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on s'arrête là, elle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 bissextile.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elle est multiple de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100,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on s'arrête là, elle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n’est pas bissextile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regarde si elle est multiple de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c'est le cas, l'année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 bissextile.</a:t>
              </a:r>
            </a:p>
            <a:p>
              <a:pPr marL="742950" lvl="1" indent="-285750">
                <a:buFontTx/>
                <a:buChar char="-"/>
              </a:pP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Sinon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, elle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n’est pas bissextile.</a:t>
              </a:r>
            </a:p>
          </p:txBody>
        </p:sp>
        <p:sp>
          <p:nvSpPr>
            <p:cNvPr id="50" name="Rounded Rectangle 163"/>
            <p:cNvSpPr/>
            <p:nvPr/>
          </p:nvSpPr>
          <p:spPr bwMode="auto">
            <a:xfrm>
              <a:off x="208165" y="2044005"/>
              <a:ext cx="5767992" cy="1183215"/>
            </a:xfrm>
            <a:prstGeom prst="roundRect">
              <a:avLst>
                <a:gd name="adj" fmla="val 720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58" name="TextBox 45"/>
            <p:cNvSpPr txBox="1"/>
            <p:nvPr/>
          </p:nvSpPr>
          <p:spPr>
            <a:xfrm>
              <a:off x="197851" y="1705451"/>
              <a:ext cx="2321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Exemple d’algorithme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77975" y="4144757"/>
            <a:ext cx="7706033" cy="743739"/>
            <a:chOff x="377975" y="4144757"/>
            <a:chExt cx="7706033" cy="743739"/>
          </a:xfrm>
        </p:grpSpPr>
        <p:sp>
          <p:nvSpPr>
            <p:cNvPr id="68" name="TextBox 45"/>
            <p:cNvSpPr txBox="1"/>
            <p:nvPr/>
          </p:nvSpPr>
          <p:spPr>
            <a:xfrm>
              <a:off x="377975" y="4144757"/>
              <a:ext cx="3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Saisir une chaîne de caractères au clavier 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31692" y="4580719"/>
              <a:ext cx="405231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TextBox 45"/>
            <p:cNvSpPr txBox="1"/>
            <p:nvPr/>
          </p:nvSpPr>
          <p:spPr>
            <a:xfrm>
              <a:off x="4051560" y="4580719"/>
              <a:ext cx="403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input("Saisissez une année : ")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51559" y="4145562"/>
              <a:ext cx="2129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extBox 45"/>
            <p:cNvSpPr txBox="1"/>
            <p:nvPr/>
          </p:nvSpPr>
          <p:spPr>
            <a:xfrm>
              <a:off x="4051559" y="4144757"/>
              <a:ext cx="2237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input(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message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82112" y="4980642"/>
            <a:ext cx="5639734" cy="733896"/>
            <a:chOff x="382112" y="4980642"/>
            <a:chExt cx="5639734" cy="733896"/>
          </a:xfrm>
        </p:grpSpPr>
        <p:sp>
          <p:nvSpPr>
            <p:cNvPr id="76" name="TextBox 45"/>
            <p:cNvSpPr txBox="1"/>
            <p:nvPr/>
          </p:nvSpPr>
          <p:spPr>
            <a:xfrm>
              <a:off x="382112" y="4980642"/>
              <a:ext cx="2733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Convertir une chaîne en entier 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51560" y="4981447"/>
              <a:ext cx="154817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extBox 45"/>
            <p:cNvSpPr txBox="1"/>
            <p:nvPr/>
          </p:nvSpPr>
          <p:spPr>
            <a:xfrm>
              <a:off x="4051560" y="4980642"/>
              <a:ext cx="1692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31693" y="5406761"/>
              <a:ext cx="199015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TextBox 45"/>
            <p:cNvSpPr txBox="1"/>
            <p:nvPr/>
          </p:nvSpPr>
          <p:spPr>
            <a:xfrm>
              <a:off x="4051560" y="5406761"/>
              <a:ext cx="1970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77974" y="3694828"/>
            <a:ext cx="7853010" cy="2107977"/>
            <a:chOff x="377974" y="3694828"/>
            <a:chExt cx="7853010" cy="2107977"/>
          </a:xfrm>
        </p:grpSpPr>
        <p:sp>
          <p:nvSpPr>
            <p:cNvPr id="69" name="Rounded Rectangle 163"/>
            <p:cNvSpPr/>
            <p:nvPr/>
          </p:nvSpPr>
          <p:spPr bwMode="auto">
            <a:xfrm>
              <a:off x="382112" y="4002605"/>
              <a:ext cx="7848872" cy="1800200"/>
            </a:xfrm>
            <a:prstGeom prst="roundRect">
              <a:avLst>
                <a:gd name="adj" fmla="val 505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81" name="TextBox 45"/>
            <p:cNvSpPr txBox="1"/>
            <p:nvPr/>
          </p:nvSpPr>
          <p:spPr>
            <a:xfrm>
              <a:off x="377974" y="3694828"/>
              <a:ext cx="2330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Saisir un entier au clavier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77973" y="5864014"/>
            <a:ext cx="4706981" cy="627585"/>
            <a:chOff x="377973" y="5864014"/>
            <a:chExt cx="4706981" cy="627585"/>
          </a:xfrm>
        </p:grpSpPr>
        <p:sp>
          <p:nvSpPr>
            <p:cNvPr id="85" name="Rectangle 84"/>
            <p:cNvSpPr/>
            <p:nvPr/>
          </p:nvSpPr>
          <p:spPr>
            <a:xfrm>
              <a:off x="3830568" y="6224055"/>
              <a:ext cx="1146375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377973" y="5864014"/>
              <a:ext cx="2330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« est multiple de »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163"/>
            <p:cNvSpPr/>
            <p:nvPr/>
          </p:nvSpPr>
          <p:spPr bwMode="auto">
            <a:xfrm>
              <a:off x="388195" y="6171791"/>
              <a:ext cx="4696759" cy="319808"/>
            </a:xfrm>
            <a:prstGeom prst="roundRect">
              <a:avLst>
                <a:gd name="adj" fmla="val 14582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84" name="TextBox 45"/>
            <p:cNvSpPr txBox="1"/>
            <p:nvPr/>
          </p:nvSpPr>
          <p:spPr>
            <a:xfrm>
              <a:off x="440440" y="6183822"/>
              <a:ext cx="459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multiple de b   ↔   a divisible par b   ↔   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% b == 0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311559" y="1719115"/>
            <a:ext cx="2472909" cy="1292662"/>
            <a:chOff x="6311559" y="1719115"/>
            <a:chExt cx="2472909" cy="1292662"/>
          </a:xfrm>
        </p:grpSpPr>
        <p:sp>
          <p:nvSpPr>
            <p:cNvPr id="87" name="Rounded Rectangle 163"/>
            <p:cNvSpPr/>
            <p:nvPr/>
          </p:nvSpPr>
          <p:spPr bwMode="auto">
            <a:xfrm>
              <a:off x="6311559" y="2044005"/>
              <a:ext cx="2472909" cy="967772"/>
            </a:xfrm>
            <a:prstGeom prst="roundRect">
              <a:avLst>
                <a:gd name="adj" fmla="val 720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  <p:sp>
          <p:nvSpPr>
            <p:cNvPr id="88" name="TextBox 45"/>
            <p:cNvSpPr txBox="1"/>
            <p:nvPr/>
          </p:nvSpPr>
          <p:spPr>
            <a:xfrm>
              <a:off x="6311560" y="1719115"/>
              <a:ext cx="1752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Jeux de tests</a:t>
              </a:r>
            </a:p>
          </p:txBody>
        </p:sp>
        <p:sp>
          <p:nvSpPr>
            <p:cNvPr id="90" name="TextBox 45"/>
            <p:cNvSpPr txBox="1"/>
            <p:nvPr/>
          </p:nvSpPr>
          <p:spPr>
            <a:xfrm>
              <a:off x="6326066" y="2057669"/>
              <a:ext cx="24584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Années bissextiles :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2000  2008  2012  2016</a:t>
              </a:r>
            </a:p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Années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non bissextiles :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1800  1900  2018  2019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68151" y="3354003"/>
            <a:ext cx="8161393" cy="3262303"/>
            <a:chOff x="168151" y="3354003"/>
            <a:chExt cx="8161393" cy="3262303"/>
          </a:xfrm>
        </p:grpSpPr>
        <p:sp>
          <p:nvSpPr>
            <p:cNvPr id="70" name="TextBox 45"/>
            <p:cNvSpPr txBox="1"/>
            <p:nvPr/>
          </p:nvSpPr>
          <p:spPr>
            <a:xfrm>
              <a:off x="168151" y="3354003"/>
              <a:ext cx="164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Compléments</a:t>
              </a:r>
            </a:p>
          </p:txBody>
        </p:sp>
        <p:sp>
          <p:nvSpPr>
            <p:cNvPr id="91" name="Rounded Rectangle 163"/>
            <p:cNvSpPr/>
            <p:nvPr/>
          </p:nvSpPr>
          <p:spPr bwMode="auto">
            <a:xfrm>
              <a:off x="235135" y="3693591"/>
              <a:ext cx="8094409" cy="2922715"/>
            </a:xfrm>
            <a:prstGeom prst="roundRect">
              <a:avLst>
                <a:gd name="adj" fmla="val 3307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00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198022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Correction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95158" y="734968"/>
            <a:ext cx="7661696" cy="1383882"/>
            <a:chOff x="795158" y="734968"/>
            <a:chExt cx="7661696" cy="1383882"/>
          </a:xfrm>
        </p:grpSpPr>
        <p:sp>
          <p:nvSpPr>
            <p:cNvPr id="27" name="Rectangle 26"/>
            <p:cNvSpPr/>
            <p:nvPr/>
          </p:nvSpPr>
          <p:spPr>
            <a:xfrm>
              <a:off x="795158" y="734968"/>
              <a:ext cx="7661696" cy="1383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extBox 45"/>
            <p:cNvSpPr txBox="1"/>
            <p:nvPr/>
          </p:nvSpPr>
          <p:spPr>
            <a:xfrm>
              <a:off x="795158" y="750698"/>
              <a:ext cx="75536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Programme testant si une année, saisie par </a:t>
              </a:r>
              <a:r>
                <a:rPr lang="fr-FR" sz="1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l'utilisateur </a:t>
              </a:r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est bissextile ou non</a:t>
              </a:r>
            </a:p>
            <a:p>
              <a:endParaRPr lang="en-US" sz="13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On attend que l'utilisateur saisisse l'année qu'il désire tester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input("Saisissez une année :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  <a:p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Risque d'erreur si l'utilisateur n'a pas saisi un nombre</a:t>
              </a:r>
            </a:p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86186" y="2277800"/>
            <a:ext cx="7661696" cy="3243885"/>
            <a:chOff x="786186" y="2277800"/>
            <a:chExt cx="7661696" cy="3243885"/>
          </a:xfrm>
        </p:grpSpPr>
        <p:sp>
          <p:nvSpPr>
            <p:cNvPr id="31" name="Rectangle 30"/>
            <p:cNvSpPr/>
            <p:nvPr/>
          </p:nvSpPr>
          <p:spPr>
            <a:xfrm>
              <a:off x="786186" y="2277800"/>
              <a:ext cx="7661696" cy="32438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786186" y="2305420"/>
              <a:ext cx="7661696" cy="321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crée un booléen qui vaut vrai ou </a:t>
              </a:r>
              <a:r>
                <a:rPr lang="fr-FR" sz="1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faux selon </a:t>
              </a:r>
              <a:r>
                <a:rPr lang="fr-FR" sz="13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 l'année est bissextile ou non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bissextile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400 == 0: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bissextile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100 == 0: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bissextile = False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4 == 0: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bissextile =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endParaRPr lang="fr-F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bissextile =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</a:p>
            <a:p>
              <a:endParaRPr lang="fr-FR" sz="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bissextile: </a:t>
              </a:r>
              <a:r>
                <a:rPr lang="fr-FR" sz="1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Si l'année est bissextile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est bissextile.")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n'est pas bissextile.")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49558" y="3726728"/>
            <a:ext cx="6986738" cy="2965179"/>
            <a:chOff x="249558" y="3726728"/>
            <a:chExt cx="6986738" cy="2965179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520186" y="6205440"/>
              <a:ext cx="1993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86186" y="5722070"/>
              <a:ext cx="6450110" cy="969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786186" y="5737800"/>
              <a:ext cx="6270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400 == 0 or (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4 == 0 and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annee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% 100 != 0):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est bissextile.")</a:t>
              </a:r>
            </a:p>
            <a:p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("L'année saisie n'est pas bissextile.")</a:t>
              </a:r>
            </a:p>
          </p:txBody>
        </p:sp>
        <p:sp>
          <p:nvSpPr>
            <p:cNvPr id="4" name="Arc 3"/>
            <p:cNvSpPr/>
            <p:nvPr/>
          </p:nvSpPr>
          <p:spPr>
            <a:xfrm flipH="1">
              <a:off x="249558" y="3726728"/>
              <a:ext cx="540000" cy="54006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Arc 34"/>
            <p:cNvSpPr/>
            <p:nvPr/>
          </p:nvSpPr>
          <p:spPr>
            <a:xfrm flipH="1" flipV="1">
              <a:off x="250186" y="5665380"/>
              <a:ext cx="540000" cy="54006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249558" y="3996758"/>
              <a:ext cx="0" cy="19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503548" y="372672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1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3003875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0" y="2996952"/>
            <a:ext cx="9144000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fr-FR" altLang="fr-FR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fr-FR" altLang="fr-FR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boucles</a:t>
            </a:r>
          </a:p>
        </p:txBody>
      </p:sp>
    </p:spTree>
    <p:extLst>
      <p:ext uri="{BB962C8B-B14F-4D97-AF65-F5344CB8AC3E}">
        <p14:creationId xmlns:p14="http://schemas.microsoft.com/office/powerpoint/2010/main" val="33110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806489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Introduction : séquences de code répétitives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32703" y="1046927"/>
            <a:ext cx="2795200" cy="2158155"/>
            <a:chOff x="4832703" y="1046927"/>
            <a:chExt cx="2795200" cy="2158155"/>
          </a:xfrm>
        </p:grpSpPr>
        <p:sp>
          <p:nvSpPr>
            <p:cNvPr id="14" name="Rectangle 13"/>
            <p:cNvSpPr/>
            <p:nvPr/>
          </p:nvSpPr>
          <p:spPr>
            <a:xfrm>
              <a:off x="4853701" y="1047382"/>
              <a:ext cx="2774202" cy="215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extBox 45"/>
            <p:cNvSpPr txBox="1"/>
            <p:nvPr/>
          </p:nvSpPr>
          <p:spPr>
            <a:xfrm>
              <a:off x="4832703" y="1046927"/>
              <a:ext cx="2795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nb = 7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1 *", nb, "=", 1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2 *", nb, "=", 2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3 *", nb, "=", 3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4 *", nb, "=", 4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5 *", nb, "=", 5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6 *", nb, "=", 6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7 *", nb, "=", 7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8 *", nb, "=", 8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9 *",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nb,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"=", 9 * nb)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("10 *", nb, "=", 10 * nb)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57019" y="4761148"/>
            <a:ext cx="2743659" cy="1754326"/>
            <a:chOff x="657019" y="4761148"/>
            <a:chExt cx="2743659" cy="1754326"/>
          </a:xfrm>
        </p:grpSpPr>
        <p:sp>
          <p:nvSpPr>
            <p:cNvPr id="16" name="Rectangle 15"/>
            <p:cNvSpPr/>
            <p:nvPr/>
          </p:nvSpPr>
          <p:spPr>
            <a:xfrm>
              <a:off x="657019" y="4761148"/>
              <a:ext cx="2640635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692057" y="4761148"/>
              <a:ext cx="27086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chaine = "Bonjour les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ZER0S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voyelles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AEIOUYaeiouy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endParaRPr lang="fr-FR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voyelles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print(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[0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voyelles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print(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[1])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[2]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in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voyelles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chaine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[1])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41070" y="4292290"/>
            <a:ext cx="6425409" cy="310189"/>
            <a:chOff x="341070" y="4292290"/>
            <a:chExt cx="6425409" cy="310189"/>
          </a:xfrm>
        </p:grpSpPr>
        <p:sp>
          <p:nvSpPr>
            <p:cNvPr id="21" name="Rectangle 20"/>
            <p:cNvSpPr/>
            <p:nvPr/>
          </p:nvSpPr>
          <p:spPr>
            <a:xfrm>
              <a:off x="4529353" y="4293095"/>
              <a:ext cx="2129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4529353" y="4292290"/>
              <a:ext cx="2237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str1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str2 </a:t>
              </a:r>
              <a:r>
                <a:rPr lang="en-US" sz="1400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-&gt;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endParaRPr lang="fr-F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341070" y="4294702"/>
              <a:ext cx="4052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de présence d’une chaîne dans une autre 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0194" y="588976"/>
            <a:ext cx="7449609" cy="2736772"/>
            <a:chOff x="300194" y="588976"/>
            <a:chExt cx="7449609" cy="2736772"/>
          </a:xfrm>
        </p:grpSpPr>
        <p:sp>
          <p:nvSpPr>
            <p:cNvPr id="19" name="TextBox 45"/>
            <p:cNvSpPr txBox="1"/>
            <p:nvPr/>
          </p:nvSpPr>
          <p:spPr>
            <a:xfrm>
              <a:off x="300194" y="588976"/>
              <a:ext cx="3603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Afficher une table de multiplication</a:t>
              </a:r>
            </a:p>
          </p:txBody>
        </p:sp>
        <p:sp>
          <p:nvSpPr>
            <p:cNvPr id="25" name="Rounded Rectangle 163"/>
            <p:cNvSpPr/>
            <p:nvPr/>
          </p:nvSpPr>
          <p:spPr bwMode="auto">
            <a:xfrm>
              <a:off x="332979" y="927530"/>
              <a:ext cx="7416824" cy="2398218"/>
            </a:xfrm>
            <a:prstGeom prst="roundRect">
              <a:avLst>
                <a:gd name="adj" fmla="val 4675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49663" y="3389840"/>
            <a:ext cx="8535637" cy="3207512"/>
            <a:chOff x="249663" y="3389840"/>
            <a:chExt cx="8535637" cy="3207512"/>
          </a:xfrm>
        </p:grpSpPr>
        <p:sp>
          <p:nvSpPr>
            <p:cNvPr id="20" name="TextBox 45"/>
            <p:cNvSpPr txBox="1"/>
            <p:nvPr/>
          </p:nvSpPr>
          <p:spPr>
            <a:xfrm>
              <a:off x="249663" y="3389840"/>
              <a:ext cx="6095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Détecter</a:t>
              </a:r>
              <a:r>
                <a:rPr lang="en-US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afficher</a:t>
              </a:r>
              <a:r>
                <a:rPr lang="en-US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les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voyelles</a:t>
              </a:r>
              <a:r>
                <a:rPr lang="en-US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d’une</a:t>
              </a:r>
              <a:r>
                <a:rPr lang="en-US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chaîne</a:t>
              </a:r>
              <a:endParaRPr lang="fr-FR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163"/>
            <p:cNvSpPr/>
            <p:nvPr/>
          </p:nvSpPr>
          <p:spPr bwMode="auto">
            <a:xfrm>
              <a:off x="307553" y="3728394"/>
              <a:ext cx="8477747" cy="2868958"/>
            </a:xfrm>
            <a:prstGeom prst="roundRect">
              <a:avLst>
                <a:gd name="adj" fmla="val 4675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48102" y="3852745"/>
            <a:ext cx="8437198" cy="317690"/>
            <a:chOff x="348102" y="3852745"/>
            <a:chExt cx="8437198" cy="317690"/>
          </a:xfrm>
        </p:grpSpPr>
        <p:sp>
          <p:nvSpPr>
            <p:cNvPr id="27" name="TextBox 45"/>
            <p:cNvSpPr txBox="1"/>
            <p:nvPr/>
          </p:nvSpPr>
          <p:spPr>
            <a:xfrm>
              <a:off x="348102" y="3861048"/>
              <a:ext cx="4766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Lire le caractère d’une chaîne à un indice donné :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29353" y="3862658"/>
              <a:ext cx="1571625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extBox 45"/>
            <p:cNvSpPr txBox="1"/>
            <p:nvPr/>
          </p:nvSpPr>
          <p:spPr>
            <a:xfrm>
              <a:off x="4529353" y="3861853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sz="1400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-&gt;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endParaRPr lang="fr-F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6227011" y="3852745"/>
              <a:ext cx="2558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0 à la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longueur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moins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315890" y="5130479"/>
            <a:ext cx="652722" cy="1015663"/>
            <a:chOff x="3315890" y="5130479"/>
            <a:chExt cx="652722" cy="1015663"/>
          </a:xfrm>
        </p:grpSpPr>
        <p:sp>
          <p:nvSpPr>
            <p:cNvPr id="13" name="Flèche droite 12"/>
            <p:cNvSpPr/>
            <p:nvPr/>
          </p:nvSpPr>
          <p:spPr>
            <a:xfrm>
              <a:off x="3315890" y="5530298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32231" y="5130479"/>
              <a:ext cx="33638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45"/>
            <p:cNvSpPr txBox="1"/>
            <p:nvPr/>
          </p:nvSpPr>
          <p:spPr>
            <a:xfrm>
              <a:off x="3667270" y="5130479"/>
              <a:ext cx="301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  <a:p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70620" y="1046927"/>
            <a:ext cx="3720132" cy="1987657"/>
            <a:chOff x="470620" y="1046927"/>
            <a:chExt cx="3720132" cy="1987657"/>
          </a:xfrm>
        </p:grpSpPr>
        <p:sp>
          <p:nvSpPr>
            <p:cNvPr id="5" name="Rectangle 4"/>
            <p:cNvSpPr/>
            <p:nvPr/>
          </p:nvSpPr>
          <p:spPr>
            <a:xfrm>
              <a:off x="491618" y="1046927"/>
              <a:ext cx="2239741" cy="1973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470620" y="1080969"/>
              <a:ext cx="23842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1 * 7 =", 1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2 * 7 =", 2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3 * 7 =", 3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4 * 7 =", 4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5 * 7 =", 5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6 * 7 =", 6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7 * 7 =", 7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8 * 7 =", 8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 9 * 7 =", 9 * 7)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("10 * 7 =", 10 * 7)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34878" y="1061550"/>
              <a:ext cx="1155874" cy="1973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3013880" y="1095592"/>
              <a:ext cx="11768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7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2 * 7 = 14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3 * 7 = 21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4 * 7 = 28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5 * 7 = 35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6 * 7 = 42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7 * 7 = 49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8 * 7 = 56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9 * 7 = 63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10 * 7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lèche droite 33"/>
            <p:cNvSpPr/>
            <p:nvPr/>
          </p:nvSpPr>
          <p:spPr>
            <a:xfrm>
              <a:off x="2731359" y="2000744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803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4572508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Les deux boucles de Python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380550" y="1165189"/>
            <a:ext cx="1836472" cy="543530"/>
            <a:chOff x="380550" y="1165189"/>
            <a:chExt cx="1836472" cy="543530"/>
          </a:xfrm>
        </p:grpSpPr>
        <p:sp>
          <p:nvSpPr>
            <p:cNvPr id="11" name="Rectangle 10"/>
            <p:cNvSpPr/>
            <p:nvPr/>
          </p:nvSpPr>
          <p:spPr>
            <a:xfrm>
              <a:off x="380550" y="1165189"/>
              <a:ext cx="1758019" cy="543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extBox 45"/>
            <p:cNvSpPr txBox="1"/>
            <p:nvPr/>
          </p:nvSpPr>
          <p:spPr>
            <a:xfrm>
              <a:off x="380550" y="1185499"/>
              <a:ext cx="1836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fr-FR" sz="14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359552" y="1857617"/>
            <a:ext cx="6063226" cy="1049704"/>
            <a:chOff x="359552" y="1857617"/>
            <a:chExt cx="6063226" cy="1049704"/>
          </a:xfrm>
        </p:grpSpPr>
        <p:sp>
          <p:nvSpPr>
            <p:cNvPr id="5" name="Rectangle 4"/>
            <p:cNvSpPr/>
            <p:nvPr/>
          </p:nvSpPr>
          <p:spPr>
            <a:xfrm>
              <a:off x="380550" y="1857617"/>
              <a:ext cx="5934216" cy="1049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45"/>
            <p:cNvSpPr txBox="1"/>
            <p:nvPr/>
          </p:nvSpPr>
          <p:spPr>
            <a:xfrm>
              <a:off x="359552" y="1857617"/>
              <a:ext cx="60632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nb = 7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nombre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dont on veut la table de multiplication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 = 0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variable compteur que nous allons incrémenter dans la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boucle</a:t>
              </a:r>
            </a:p>
            <a:p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 &lt; 10: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tant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 i est strictement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inférieur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à 10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(i + 1, "*", nb, "=", (i + 1) * nb)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+= 1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incrémente i de 1 à chaque tour de boucle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2485" y="672876"/>
            <a:ext cx="7676399" cy="2576104"/>
            <a:chOff x="272485" y="672876"/>
            <a:chExt cx="7676399" cy="2576104"/>
          </a:xfrm>
        </p:grpSpPr>
        <p:sp>
          <p:nvSpPr>
            <p:cNvPr id="4" name="TextBox 45"/>
            <p:cNvSpPr txBox="1"/>
            <p:nvPr/>
          </p:nvSpPr>
          <p:spPr>
            <a:xfrm>
              <a:off x="272485" y="672876"/>
              <a:ext cx="4407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itération avec condition booléenne </a:t>
              </a:r>
            </a:p>
          </p:txBody>
        </p:sp>
        <p:sp>
          <p:nvSpPr>
            <p:cNvPr id="29" name="Rounded Rectangle 163"/>
            <p:cNvSpPr/>
            <p:nvPr/>
          </p:nvSpPr>
          <p:spPr bwMode="auto">
            <a:xfrm>
              <a:off x="280686" y="1016732"/>
              <a:ext cx="7668198" cy="2232248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321255" y="1165638"/>
            <a:ext cx="1463298" cy="1973034"/>
            <a:chOff x="6321255" y="1165638"/>
            <a:chExt cx="1463298" cy="1973034"/>
          </a:xfrm>
        </p:grpSpPr>
        <p:sp>
          <p:nvSpPr>
            <p:cNvPr id="10" name="Rectangle 9"/>
            <p:cNvSpPr/>
            <p:nvPr/>
          </p:nvSpPr>
          <p:spPr>
            <a:xfrm>
              <a:off x="6628679" y="1165638"/>
              <a:ext cx="1155874" cy="1973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45"/>
            <p:cNvSpPr txBox="1"/>
            <p:nvPr/>
          </p:nvSpPr>
          <p:spPr>
            <a:xfrm>
              <a:off x="6607681" y="1199680"/>
              <a:ext cx="117687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7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14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21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28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35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42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49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56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 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 7 = 63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10 * 7 =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70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6321255" y="2274457"/>
              <a:ext cx="286426" cy="216024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43891" y="3927223"/>
            <a:ext cx="2175882" cy="543530"/>
            <a:chOff x="343891" y="3927223"/>
            <a:chExt cx="2175882" cy="543530"/>
          </a:xfrm>
        </p:grpSpPr>
        <p:sp>
          <p:nvSpPr>
            <p:cNvPr id="14" name="Rectangle 13"/>
            <p:cNvSpPr/>
            <p:nvPr/>
          </p:nvSpPr>
          <p:spPr>
            <a:xfrm>
              <a:off x="343891" y="3927223"/>
              <a:ext cx="2139877" cy="543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extBox 45"/>
            <p:cNvSpPr txBox="1"/>
            <p:nvPr/>
          </p:nvSpPr>
          <p:spPr>
            <a:xfrm>
              <a:off x="343891" y="3947533"/>
              <a:ext cx="2175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block</a:t>
              </a:r>
              <a:endParaRPr lang="fr-FR" sz="14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22893" y="4579042"/>
            <a:ext cx="2592923" cy="646331"/>
            <a:chOff x="322893" y="4579042"/>
            <a:chExt cx="2592923" cy="646331"/>
          </a:xfrm>
        </p:grpSpPr>
        <p:sp>
          <p:nvSpPr>
            <p:cNvPr id="15" name="Rectangle 14"/>
            <p:cNvSpPr/>
            <p:nvPr/>
          </p:nvSpPr>
          <p:spPr>
            <a:xfrm>
              <a:off x="343892" y="4579042"/>
              <a:ext cx="249207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45"/>
            <p:cNvSpPr txBox="1"/>
            <p:nvPr/>
          </p:nvSpPr>
          <p:spPr>
            <a:xfrm>
              <a:off x="322893" y="4579042"/>
              <a:ext cx="2592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chaine = "Bonjour les ZER0S"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lettre in chaine: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(lettre)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35826" y="3434910"/>
            <a:ext cx="6228642" cy="3188172"/>
            <a:chOff x="235826" y="3434910"/>
            <a:chExt cx="6228642" cy="3188172"/>
          </a:xfrm>
        </p:grpSpPr>
        <p:sp>
          <p:nvSpPr>
            <p:cNvPr id="16" name="TextBox 45"/>
            <p:cNvSpPr txBox="1"/>
            <p:nvPr/>
          </p:nvSpPr>
          <p:spPr>
            <a:xfrm>
              <a:off x="235826" y="3434910"/>
              <a:ext cx="5200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… in : itération sur les éléments d’un conteneur</a:t>
              </a:r>
            </a:p>
          </p:txBody>
        </p:sp>
        <p:sp>
          <p:nvSpPr>
            <p:cNvPr id="19" name="Rounded Rectangle 163"/>
            <p:cNvSpPr/>
            <p:nvPr/>
          </p:nvSpPr>
          <p:spPr bwMode="auto">
            <a:xfrm>
              <a:off x="244027" y="3778766"/>
              <a:ext cx="6220441" cy="2844316"/>
            </a:xfrm>
            <a:prstGeom prst="roundRect">
              <a:avLst>
                <a:gd name="adj" fmla="val 3960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22893" y="5325205"/>
            <a:ext cx="5097320" cy="1200329"/>
            <a:chOff x="322893" y="5325205"/>
            <a:chExt cx="5097320" cy="1200329"/>
          </a:xfrm>
        </p:grpSpPr>
        <p:sp>
          <p:nvSpPr>
            <p:cNvPr id="23" name="Rectangle 22"/>
            <p:cNvSpPr/>
            <p:nvPr/>
          </p:nvSpPr>
          <p:spPr>
            <a:xfrm>
              <a:off x="343891" y="5325205"/>
              <a:ext cx="4968309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322893" y="5325205"/>
              <a:ext cx="509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chaine = "Bonjour les ZER0S"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for lettre in chaine: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if lettre in "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AEIOUYaeiouy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lettre est une voyelle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(lettre)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lettre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n'est pas une voyelle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("*")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2796540" y="3884277"/>
            <a:ext cx="3078114" cy="2446824"/>
            <a:chOff x="2796540" y="3884277"/>
            <a:chExt cx="3078114" cy="2446824"/>
          </a:xfrm>
        </p:grpSpPr>
        <p:sp>
          <p:nvSpPr>
            <p:cNvPr id="20" name="Rectangle 19"/>
            <p:cNvSpPr/>
            <p:nvPr/>
          </p:nvSpPr>
          <p:spPr>
            <a:xfrm>
              <a:off x="5658424" y="3884277"/>
              <a:ext cx="216230" cy="2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45"/>
            <p:cNvSpPr txBox="1"/>
            <p:nvPr/>
          </p:nvSpPr>
          <p:spPr>
            <a:xfrm>
              <a:off x="5629485" y="3884277"/>
              <a:ext cx="245169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</p:txBody>
        </p:sp>
        <p:sp>
          <p:nvSpPr>
            <p:cNvPr id="6" name="Forme libre 5"/>
            <p:cNvSpPr/>
            <p:nvPr/>
          </p:nvSpPr>
          <p:spPr>
            <a:xfrm>
              <a:off x="2796540" y="4731537"/>
              <a:ext cx="2842260" cy="206223"/>
            </a:xfrm>
            <a:custGeom>
              <a:avLst/>
              <a:gdLst>
                <a:gd name="connsiteX0" fmla="*/ 0 w 2842260"/>
                <a:gd name="connsiteY0" fmla="*/ 206223 h 206223"/>
                <a:gd name="connsiteX1" fmla="*/ 1524000 w 2842260"/>
                <a:gd name="connsiteY1" fmla="*/ 483 h 206223"/>
                <a:gd name="connsiteX2" fmla="*/ 2842260 w 2842260"/>
                <a:gd name="connsiteY2" fmla="*/ 160503 h 20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2260" h="206223">
                  <a:moveTo>
                    <a:pt x="0" y="206223"/>
                  </a:moveTo>
                  <a:cubicBezTo>
                    <a:pt x="525145" y="107163"/>
                    <a:pt x="1050290" y="8103"/>
                    <a:pt x="1524000" y="483"/>
                  </a:cubicBezTo>
                  <a:cubicBezTo>
                    <a:pt x="1997710" y="-7137"/>
                    <a:pt x="2419985" y="76683"/>
                    <a:pt x="2842260" y="160503"/>
                  </a:cubicBezTo>
                </a:path>
              </a:pathLst>
            </a:custGeom>
            <a:noFill/>
            <a:ln w="952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5189220" y="3891739"/>
            <a:ext cx="1113602" cy="2633796"/>
            <a:chOff x="5189220" y="3891739"/>
            <a:chExt cx="1113602" cy="2633796"/>
          </a:xfrm>
        </p:grpSpPr>
        <p:sp>
          <p:nvSpPr>
            <p:cNvPr id="25" name="Rectangle 24"/>
            <p:cNvSpPr/>
            <p:nvPr/>
          </p:nvSpPr>
          <p:spPr>
            <a:xfrm>
              <a:off x="6072123" y="3891739"/>
              <a:ext cx="216230" cy="2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45"/>
            <p:cNvSpPr txBox="1"/>
            <p:nvPr/>
          </p:nvSpPr>
          <p:spPr>
            <a:xfrm>
              <a:off x="6057653" y="3891739"/>
              <a:ext cx="245169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  <a:p>
              <a:r>
                <a:rPr lang="pt-BR" sz="9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5189220" y="6316143"/>
              <a:ext cx="906780" cy="209392"/>
            </a:xfrm>
            <a:custGeom>
              <a:avLst/>
              <a:gdLst>
                <a:gd name="connsiteX0" fmla="*/ 0 w 906780"/>
                <a:gd name="connsiteY0" fmla="*/ 45720 h 183433"/>
                <a:gd name="connsiteX1" fmla="*/ 525780 w 906780"/>
                <a:gd name="connsiteY1" fmla="*/ 182880 h 183433"/>
                <a:gd name="connsiteX2" fmla="*/ 906780 w 906780"/>
                <a:gd name="connsiteY2" fmla="*/ 0 h 18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780" h="183433">
                  <a:moveTo>
                    <a:pt x="0" y="45720"/>
                  </a:moveTo>
                  <a:cubicBezTo>
                    <a:pt x="187325" y="118110"/>
                    <a:pt x="374650" y="190500"/>
                    <a:pt x="525780" y="182880"/>
                  </a:cubicBezTo>
                  <a:cubicBezTo>
                    <a:pt x="676910" y="175260"/>
                    <a:pt x="791845" y="87630"/>
                    <a:pt x="906780" y="0"/>
                  </a:cubicBezTo>
                </a:path>
              </a:pathLst>
            </a:custGeom>
            <a:noFill/>
            <a:ln w="9525"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435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6"/>
          <p:cNvSpPr/>
          <p:nvPr/>
        </p:nvSpPr>
        <p:spPr>
          <a:xfrm>
            <a:off x="107504" y="75040"/>
            <a:ext cx="8928992" cy="473640"/>
          </a:xfrm>
          <a:prstGeom prst="roundRect">
            <a:avLst>
              <a:gd name="adj" fmla="val 19454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68117"/>
            <a:ext cx="5184576" cy="503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Deux instructions liées aux boucles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38445" y="572108"/>
            <a:ext cx="8086173" cy="3000909"/>
            <a:chOff x="238445" y="572108"/>
            <a:chExt cx="8086173" cy="3000909"/>
          </a:xfrm>
        </p:grpSpPr>
        <p:sp>
          <p:nvSpPr>
            <p:cNvPr id="30" name="TextBox 45"/>
            <p:cNvSpPr txBox="1"/>
            <p:nvPr/>
          </p:nvSpPr>
          <p:spPr>
            <a:xfrm>
              <a:off x="238445" y="572108"/>
              <a:ext cx="329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break : interrompre une boucle</a:t>
              </a:r>
            </a:p>
          </p:txBody>
        </p:sp>
        <p:sp>
          <p:nvSpPr>
            <p:cNvPr id="33" name="Rounded Rectangle 163"/>
            <p:cNvSpPr/>
            <p:nvPr/>
          </p:nvSpPr>
          <p:spPr bwMode="auto">
            <a:xfrm>
              <a:off x="291492" y="910663"/>
              <a:ext cx="8033126" cy="2662354"/>
            </a:xfrm>
            <a:prstGeom prst="roundRect">
              <a:avLst>
                <a:gd name="adj" fmla="val 2928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80830" y="1014507"/>
            <a:ext cx="2503377" cy="2430479"/>
            <a:chOff x="480830" y="1014507"/>
            <a:chExt cx="2503377" cy="2430479"/>
          </a:xfrm>
        </p:grpSpPr>
        <p:sp>
          <p:nvSpPr>
            <p:cNvPr id="27" name="Rectangle 26"/>
            <p:cNvSpPr/>
            <p:nvPr/>
          </p:nvSpPr>
          <p:spPr>
            <a:xfrm>
              <a:off x="484362" y="1052819"/>
              <a:ext cx="2075047" cy="1131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extBox 45"/>
            <p:cNvSpPr txBox="1"/>
            <p:nvPr/>
          </p:nvSpPr>
          <p:spPr>
            <a:xfrm>
              <a:off x="810705" y="1014507"/>
              <a:ext cx="18364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break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587188" y="1610205"/>
              <a:ext cx="1026087" cy="445523"/>
              <a:chOff x="157033" y="1781197"/>
              <a:chExt cx="1026087" cy="445523"/>
            </a:xfrm>
          </p:grpSpPr>
          <p:cxnSp>
            <p:nvCxnSpPr>
              <p:cNvPr id="22" name="Connecteur droit 21"/>
              <p:cNvCxnSpPr/>
              <p:nvPr/>
            </p:nvCxnSpPr>
            <p:spPr>
              <a:xfrm flipV="1">
                <a:off x="157033" y="1781197"/>
                <a:ext cx="1026087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157033" y="1781197"/>
                <a:ext cx="0" cy="4416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157033" y="2226720"/>
                <a:ext cx="23101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480830" y="2271533"/>
              <a:ext cx="2503377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830208" y="2275435"/>
              <a:ext cx="215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break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603010" y="2849472"/>
              <a:ext cx="1026087" cy="445523"/>
              <a:chOff x="157033" y="1781197"/>
              <a:chExt cx="1026087" cy="445523"/>
            </a:xfrm>
          </p:grpSpPr>
          <p:cxnSp>
            <p:nvCxnSpPr>
              <p:cNvPr id="93" name="Connecteur droit 92"/>
              <p:cNvCxnSpPr/>
              <p:nvPr/>
            </p:nvCxnSpPr>
            <p:spPr>
              <a:xfrm flipV="1">
                <a:off x="157033" y="1781197"/>
                <a:ext cx="1026087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/>
              <p:cNvCxnSpPr/>
              <p:nvPr/>
            </p:nvCxnSpPr>
            <p:spPr>
              <a:xfrm>
                <a:off x="157033" y="1781197"/>
                <a:ext cx="0" cy="4416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/>
              <p:cNvCxnSpPr/>
              <p:nvPr/>
            </p:nvCxnSpPr>
            <p:spPr>
              <a:xfrm>
                <a:off x="157033" y="2226720"/>
                <a:ext cx="23101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e 5"/>
          <p:cNvGrpSpPr/>
          <p:nvPr/>
        </p:nvGrpSpPr>
        <p:grpSpPr>
          <a:xfrm>
            <a:off x="3666864" y="1654178"/>
            <a:ext cx="4356189" cy="1015663"/>
            <a:chOff x="3533839" y="1052819"/>
            <a:chExt cx="4356189" cy="1015663"/>
          </a:xfrm>
        </p:grpSpPr>
        <p:sp>
          <p:nvSpPr>
            <p:cNvPr id="28" name="Rectangle 27"/>
            <p:cNvSpPr/>
            <p:nvPr/>
          </p:nvSpPr>
          <p:spPr>
            <a:xfrm>
              <a:off x="3763083" y="1067538"/>
              <a:ext cx="4126945" cy="1000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extBox 45"/>
            <p:cNvSpPr txBox="1"/>
            <p:nvPr/>
          </p:nvSpPr>
          <p:spPr>
            <a:xfrm>
              <a:off x="3742085" y="1052819"/>
              <a:ext cx="41479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True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lettre = input("Tapez 'Q' pour quitter : ")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if lettre == "Q":</a:t>
              </a:r>
            </a:p>
            <a:p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break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("Fin </a:t>
              </a:r>
              <a:r>
                <a:rPr lang="fr-FR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de la boucle")</a:t>
              </a:r>
              <a:endParaRPr lang="fr-F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96" name="Groupe 95"/>
            <p:cNvGrpSpPr/>
            <p:nvPr/>
          </p:nvGrpSpPr>
          <p:grpSpPr>
            <a:xfrm>
              <a:off x="3533839" y="1736812"/>
              <a:ext cx="909338" cy="190983"/>
              <a:chOff x="287716" y="1599022"/>
              <a:chExt cx="909338" cy="190983"/>
            </a:xfrm>
          </p:grpSpPr>
          <p:cxnSp>
            <p:nvCxnSpPr>
              <p:cNvPr id="97" name="Connecteur droit 96"/>
              <p:cNvCxnSpPr/>
              <p:nvPr/>
            </p:nvCxnSpPr>
            <p:spPr>
              <a:xfrm flipV="1">
                <a:off x="299884" y="1599022"/>
                <a:ext cx="897170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>
                <a:off x="287716" y="1600402"/>
                <a:ext cx="0" cy="18960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/>
              <p:cNvCxnSpPr/>
              <p:nvPr/>
            </p:nvCxnSpPr>
            <p:spPr>
              <a:xfrm>
                <a:off x="287716" y="1790005"/>
                <a:ext cx="23101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e 6"/>
          <p:cNvGrpSpPr/>
          <p:nvPr/>
        </p:nvGrpSpPr>
        <p:grpSpPr>
          <a:xfrm>
            <a:off x="242251" y="3653273"/>
            <a:ext cx="8722237" cy="2980084"/>
            <a:chOff x="242251" y="3653273"/>
            <a:chExt cx="8722237" cy="2980084"/>
          </a:xfrm>
        </p:grpSpPr>
        <p:sp>
          <p:nvSpPr>
            <p:cNvPr id="104" name="TextBox 45"/>
            <p:cNvSpPr txBox="1"/>
            <p:nvPr/>
          </p:nvSpPr>
          <p:spPr>
            <a:xfrm>
              <a:off x="242251" y="3653273"/>
              <a:ext cx="3424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 : poursuivre l’itération</a:t>
              </a:r>
            </a:p>
          </p:txBody>
        </p:sp>
        <p:sp>
          <p:nvSpPr>
            <p:cNvPr id="107" name="Rounded Rectangle 163"/>
            <p:cNvSpPr/>
            <p:nvPr/>
          </p:nvSpPr>
          <p:spPr bwMode="auto">
            <a:xfrm>
              <a:off x="291712" y="3991827"/>
              <a:ext cx="8672776" cy="2641530"/>
            </a:xfrm>
            <a:prstGeom prst="roundRect">
              <a:avLst>
                <a:gd name="adj" fmla="val 2928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346741" y="4267426"/>
            <a:ext cx="5501186" cy="1903984"/>
            <a:chOff x="3346741" y="4267426"/>
            <a:chExt cx="5501186" cy="1903984"/>
          </a:xfrm>
        </p:grpSpPr>
        <p:sp>
          <p:nvSpPr>
            <p:cNvPr id="122" name="Rectangle 121"/>
            <p:cNvSpPr/>
            <p:nvPr/>
          </p:nvSpPr>
          <p:spPr>
            <a:xfrm>
              <a:off x="3549152" y="4594914"/>
              <a:ext cx="4897982" cy="1576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TextBox 45"/>
            <p:cNvSpPr txBox="1"/>
            <p:nvPr/>
          </p:nvSpPr>
          <p:spPr>
            <a:xfrm>
              <a:off x="3514586" y="4594914"/>
              <a:ext cx="4932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 = 1</a:t>
              </a:r>
            </a:p>
            <a:p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i &lt; 20: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Tant que i est inférieure à 20</a:t>
              </a:r>
            </a:p>
            <a:p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if i % 3 == 0:</a:t>
              </a:r>
            </a:p>
            <a:p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i += 4 # </a:t>
              </a:r>
              <a:r>
                <a:rPr lang="fr-FR" sz="1200" dirty="0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ajoute 4 à i</a:t>
              </a:r>
            </a:p>
            <a:p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fr-FR" sz="1200" dirty="0" err="1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("On </a:t>
              </a:r>
              <a:r>
                <a:rPr lang="fr-FR" sz="1200" dirty="0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 incrémenté </a:t>
              </a:r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 de 4. i est </a:t>
              </a:r>
              <a:r>
                <a:rPr lang="fr-FR" sz="1200" dirty="0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égal </a:t>
              </a:r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à", i)</a:t>
              </a:r>
            </a:p>
            <a:p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continue # </a:t>
              </a:r>
              <a:r>
                <a:rPr lang="fr-FR" sz="1200" dirty="0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 </a:t>
              </a:r>
              <a:r>
                <a:rPr lang="fr-FR" sz="12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retourne </a:t>
              </a:r>
              <a:r>
                <a:rPr lang="fr-FR" sz="1200" dirty="0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directement au </a:t>
              </a:r>
              <a:r>
                <a:rPr lang="fr-FR" sz="1200" dirty="0" err="1" smtClean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fr-F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("La variable i =", i)</a:t>
              </a:r>
            </a:p>
            <a:p>
              <a:r>
                <a:rPr lang="fr-F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i += 1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fr-FR" sz="12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dans </a:t>
              </a:r>
              <a:r>
                <a:rPr lang="fr-FR" sz="1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 cas classique on ajoute juste 1 à i</a:t>
              </a:r>
            </a:p>
          </p:txBody>
        </p:sp>
        <p:grpSp>
          <p:nvGrpSpPr>
            <p:cNvPr id="124" name="Groupe 123"/>
            <p:cNvGrpSpPr/>
            <p:nvPr/>
          </p:nvGrpSpPr>
          <p:grpSpPr>
            <a:xfrm>
              <a:off x="3346741" y="4939048"/>
              <a:ext cx="897170" cy="732687"/>
              <a:chOff x="285950" y="1049890"/>
              <a:chExt cx="897170" cy="732687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 flipV="1">
                <a:off x="285950" y="1781197"/>
                <a:ext cx="897170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>
                <a:off x="285950" y="1049890"/>
                <a:ext cx="0" cy="73268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285950" y="1049890"/>
                <a:ext cx="202411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45"/>
            <p:cNvSpPr txBox="1"/>
            <p:nvPr/>
          </p:nvSpPr>
          <p:spPr>
            <a:xfrm>
              <a:off x="3465433" y="4267426"/>
              <a:ext cx="5382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Tous 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les trois tours de </a:t>
              </a:r>
              <a:r>
                <a:rPr lang="fr-F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boucle, incrémenter l’indice de boucle de 4. 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35157" y="4098911"/>
            <a:ext cx="2484627" cy="2446540"/>
            <a:chOff x="435157" y="4098911"/>
            <a:chExt cx="2484627" cy="2446540"/>
          </a:xfrm>
        </p:grpSpPr>
        <p:sp>
          <p:nvSpPr>
            <p:cNvPr id="102" name="Rectangle 101"/>
            <p:cNvSpPr/>
            <p:nvPr/>
          </p:nvSpPr>
          <p:spPr>
            <a:xfrm>
              <a:off x="435157" y="4098911"/>
              <a:ext cx="2128979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TextBox 45"/>
            <p:cNvSpPr txBox="1"/>
            <p:nvPr/>
          </p:nvSpPr>
          <p:spPr>
            <a:xfrm>
              <a:off x="775289" y="4098911"/>
              <a:ext cx="18364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continue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50663" y="4254358"/>
              <a:ext cx="1027196" cy="441631"/>
              <a:chOff x="155924" y="1340946"/>
              <a:chExt cx="1027196" cy="441631"/>
            </a:xfrm>
          </p:grpSpPr>
          <p:cxnSp>
            <p:nvCxnSpPr>
              <p:cNvPr id="109" name="Connecteur droit 108"/>
              <p:cNvCxnSpPr/>
              <p:nvPr/>
            </p:nvCxnSpPr>
            <p:spPr>
              <a:xfrm flipV="1">
                <a:off x="157033" y="1781197"/>
                <a:ext cx="1026087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>
                <a:off x="155924" y="1340946"/>
                <a:ext cx="0" cy="4416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110"/>
              <p:cNvCxnSpPr/>
              <p:nvPr/>
            </p:nvCxnSpPr>
            <p:spPr>
              <a:xfrm>
                <a:off x="155924" y="1340946"/>
                <a:ext cx="23101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 111"/>
            <p:cNvSpPr/>
            <p:nvPr/>
          </p:nvSpPr>
          <p:spPr>
            <a:xfrm>
              <a:off x="435157" y="5366596"/>
              <a:ext cx="2484627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TextBox 45"/>
            <p:cNvSpPr txBox="1"/>
            <p:nvPr/>
          </p:nvSpPr>
          <p:spPr>
            <a:xfrm>
              <a:off x="765785" y="5375900"/>
              <a:ext cx="215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lang="fr-FR" sz="1400" i="1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iterable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fr-FR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continue</a:t>
              </a:r>
            </a:p>
            <a:p>
              <a:r>
                <a:rPr lang="en-US" sz="1400" i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…</a:t>
              </a:r>
            </a:p>
            <a:p>
              <a:r>
                <a:rPr lang="en-US" sz="1400" i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fr-FR" sz="14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560015" y="5519045"/>
              <a:ext cx="1027196" cy="441631"/>
              <a:chOff x="155924" y="1340946"/>
              <a:chExt cx="1027196" cy="441631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 flipV="1">
                <a:off x="157033" y="1781197"/>
                <a:ext cx="1026087" cy="138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155924" y="1340946"/>
                <a:ext cx="0" cy="4416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avec flèche 131"/>
              <p:cNvCxnSpPr/>
              <p:nvPr/>
            </p:nvCxnSpPr>
            <p:spPr>
              <a:xfrm>
                <a:off x="155924" y="1340946"/>
                <a:ext cx="23101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ZoneTexte 9"/>
          <p:cNvSpPr txBox="1"/>
          <p:nvPr/>
        </p:nvSpPr>
        <p:spPr>
          <a:xfrm>
            <a:off x="3858538" y="6273455"/>
            <a:ext cx="4588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33CC"/>
                </a:solidFill>
              </a:rPr>
              <a:t>Cette partie de code ne sera exécutée que si i est divisible par 3 (3-6-9 etc…)</a:t>
            </a:r>
            <a:endParaRPr lang="fr-FR" sz="10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template Orange">
  <a:themeElements>
    <a:clrScheme name="presentation template Orange 2">
      <a:dk1>
        <a:srgbClr val="000000"/>
      </a:dk1>
      <a:lt1>
        <a:srgbClr val="FFFFFF"/>
      </a:lt1>
      <a:dk2>
        <a:srgbClr val="FF6600"/>
      </a:dk2>
      <a:lt2>
        <a:srgbClr val="DDDDDD"/>
      </a:lt2>
      <a:accent1>
        <a:srgbClr val="000000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presentation template Orange">
      <a:majorFont>
        <a:latin typeface="Helvetica 65 Medium"/>
        <a:ea typeface=""/>
        <a:cs typeface=""/>
      </a:majorFont>
      <a:minorFont>
        <a:latin typeface="Helvetica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template Orange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Orange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645605A04FEF4980A520DEAF36ECB9" ma:contentTypeVersion="1" ma:contentTypeDescription="Create a new document." ma:contentTypeScope="" ma:versionID="57796feff86fbab19775251395bcb01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58E150A-92ED-42C7-B264-0D24563BF678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AA2383-1733-4A9D-A45C-F8E5E8901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23499</TotalTime>
  <Words>2464</Words>
  <Application>Microsoft Office PowerPoint</Application>
  <PresentationFormat>Affichage à l'écran (4:3)</PresentationFormat>
  <Paragraphs>516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presentation template Orange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Orange</dc:title>
  <dc:creator>COPIN Patrice COMM/MARQ</dc:creator>
  <cp:lastModifiedBy>LAVERNHE François TGI/OLS</cp:lastModifiedBy>
  <cp:revision>2878</cp:revision>
  <cp:lastPrinted>2018-08-16T07:45:00Z</cp:lastPrinted>
  <dcterms:created xsi:type="dcterms:W3CDTF">2006-10-05T10:59:47Z</dcterms:created>
  <dcterms:modified xsi:type="dcterms:W3CDTF">2019-12-13T12:54:16Z</dcterms:modified>
</cp:coreProperties>
</file>