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3"/>
  </p:sldMasterIdLst>
  <p:notesMasterIdLst>
    <p:notesMasterId r:id="rId17"/>
  </p:notesMasterIdLst>
  <p:handoutMasterIdLst>
    <p:handoutMasterId r:id="rId18"/>
  </p:handoutMasterIdLst>
  <p:sldIdLst>
    <p:sldId id="703" r:id="rId4"/>
    <p:sldId id="699" r:id="rId5"/>
    <p:sldId id="704" r:id="rId6"/>
    <p:sldId id="705" r:id="rId7"/>
    <p:sldId id="706" r:id="rId8"/>
    <p:sldId id="707" r:id="rId9"/>
    <p:sldId id="708" r:id="rId10"/>
    <p:sldId id="709" r:id="rId11"/>
    <p:sldId id="710" r:id="rId12"/>
    <p:sldId id="711" r:id="rId13"/>
    <p:sldId id="712" r:id="rId14"/>
    <p:sldId id="713" r:id="rId15"/>
    <p:sldId id="673" r:id="rId16"/>
  </p:sldIdLst>
  <p:sldSz cx="9144000" cy="6858000" type="screen4x3"/>
  <p:notesSz cx="6805613" cy="99441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Helvetica 45 Light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Helvetica 45 Light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Helvetica 45 Light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Helvetica 45 Light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Helvetica 45 Light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Helvetica 45 Light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Helvetica 45 Light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Helvetica 45 Light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Helvetica 45 Light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151">
          <p15:clr>
            <a:srgbClr val="A4A3A4"/>
          </p15:clr>
        </p15:guide>
        <p15:guide id="2" orient="horz" pos="2296">
          <p15:clr>
            <a:srgbClr val="A4A3A4"/>
          </p15:clr>
        </p15:guide>
        <p15:guide id="3" orient="horz" pos="3793">
          <p15:clr>
            <a:srgbClr val="A4A3A4"/>
          </p15:clr>
        </p15:guide>
        <p15:guide id="4" orient="horz" pos="255">
          <p15:clr>
            <a:srgbClr val="A4A3A4"/>
          </p15:clr>
        </p15:guide>
        <p15:guide id="5" orient="horz" pos="1117">
          <p15:clr>
            <a:srgbClr val="A4A3A4"/>
          </p15:clr>
        </p15:guide>
        <p15:guide id="6" orient="horz" pos="3566">
          <p15:clr>
            <a:srgbClr val="A4A3A4"/>
          </p15:clr>
        </p15:guide>
        <p15:guide id="7" pos="637">
          <p15:clr>
            <a:srgbClr val="A4A3A4"/>
          </p15:clr>
        </p15:guide>
        <p15:guide id="8" pos="2883">
          <p15:clr>
            <a:srgbClr val="A4A3A4"/>
          </p15:clr>
        </p15:guide>
        <p15:guide id="9" pos="340">
          <p15:clr>
            <a:srgbClr val="A4A3A4"/>
          </p15:clr>
        </p15:guide>
        <p15:guide id="10" pos="2653">
          <p15:clr>
            <a:srgbClr val="A4A3A4"/>
          </p15:clr>
        </p15:guide>
        <p15:guide id="11" pos="3107">
          <p15:clr>
            <a:srgbClr val="A4A3A4"/>
          </p15:clr>
        </p15:guide>
        <p15:guide id="12" pos="5239">
          <p15:clr>
            <a:srgbClr val="A4A3A4"/>
          </p15:clr>
        </p15:guide>
        <p15:guide id="13" pos="5556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AVERNHE François TGI/OLS" initials="LFT" lastIdx="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9900CC"/>
    <a:srgbClr val="0033CC"/>
    <a:srgbClr val="009900"/>
    <a:srgbClr val="66CCFF"/>
    <a:srgbClr val="CC3399"/>
    <a:srgbClr val="CC3300"/>
    <a:srgbClr val="DDEEFF"/>
    <a:srgbClr val="FFC5C5"/>
    <a:srgbClr val="D269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E3FDE45-AF77-4B5C-9715-49D594BDF05E}" styleName="Style léger 1 - Accentuation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Style léger 1 - Accentuation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15" autoAdjust="0"/>
    <p:restoredTop sz="99497" autoAdjust="0"/>
  </p:normalViewPr>
  <p:slideViewPr>
    <p:cSldViewPr>
      <p:cViewPr varScale="1">
        <p:scale>
          <a:sx n="116" d="100"/>
          <a:sy n="116" d="100"/>
        </p:scale>
        <p:origin x="-1890" y="-114"/>
      </p:cViewPr>
      <p:guideLst>
        <p:guide orient="horz" pos="4151"/>
        <p:guide orient="horz" pos="2296"/>
        <p:guide orient="horz" pos="3793"/>
        <p:guide orient="horz" pos="255"/>
        <p:guide orient="horz" pos="1117"/>
        <p:guide orient="horz" pos="3566"/>
        <p:guide pos="637"/>
        <p:guide pos="2883"/>
        <p:guide pos="340"/>
        <p:guide pos="2653"/>
        <p:guide pos="3107"/>
        <p:guide pos="5239"/>
        <p:guide pos="55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00" d="100"/>
        <a:sy n="3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3972" y="-96"/>
      </p:cViewPr>
      <p:guideLst>
        <p:guide orient="horz" pos="3132"/>
        <p:guide pos="214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handoutMaster" Target="handoutMasters/handoutMaster1.xml"/><Relationship Id="rId3" Type="http://schemas.openxmlformats.org/officeDocument/2006/relationships/slideMaster" Target="slideMasters/slideMaster1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commentAuthors" Target="commentAuthor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9-12-18T11:03:39.004" idx="3">
    <p:pos x="31" y="2330"/>
    <p:text>Exemple: 
Dans un fichier multipli.py
def carre(nb):
	return nb * nb
Dans programme principal
from multipli import carre
print(carre(5))
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9-12-18T11:19:35.300" idx="4">
    <p:pos x="31" y="2090"/>
    <p:text>print (exc)
str(exc)
Exemple:
annee = input ("Saisissez une année: ")
try:
    annee = int(annee)
except ValueError as err:
    print(err)</p:tex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9-12-18T11:24:19.148" idx="5">
    <p:pos x="20" y="1033"/>
    <p:text>#Assertion: Lève une exception si le test echoue
annee = input("Saisissez une année: ")
try:
    annee = int(annee)
    assert annee &gt; 0
except ValueError:
    print("Vous n'avez pas saisi un nombre")
except AssertionError:
    print("L'année est inférieure a 0")</p:tex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48678" cy="4972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Helvetica 35 Thin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6935" y="0"/>
            <a:ext cx="2948678" cy="4972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Helvetica 35 Thin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45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46896"/>
            <a:ext cx="2948678" cy="4972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Helvetica 35 Thin" pitchFamily="34" charset="0"/>
              </a:defRPr>
            </a:lvl1pPr>
          </a:lstStyle>
          <a:p>
            <a:pPr>
              <a:defRPr/>
            </a:pPr>
            <a:r>
              <a:rPr lang="en-GB"/>
              <a:t>presentation title</a:t>
            </a:r>
          </a:p>
        </p:txBody>
      </p:sp>
      <p:sp>
        <p:nvSpPr>
          <p:cNvPr id="645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6935" y="9446896"/>
            <a:ext cx="2948678" cy="4972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Helvetica 35 Thin" pitchFamily="34" charset="0"/>
              </a:defRPr>
            </a:lvl1pPr>
          </a:lstStyle>
          <a:p>
            <a:pPr>
              <a:defRPr/>
            </a:pPr>
            <a:fld id="{9D1E2EA2-3460-42A5-8A9A-D2761159F565}" type="slidenum">
              <a:rPr lang="en-GB" altLang="fr-FR"/>
              <a:pPr>
                <a:defRPr/>
              </a:pPr>
              <a:t>‹N°›</a:t>
            </a:fld>
            <a:endParaRPr lang="en-GB" altLang="fr-FR"/>
          </a:p>
        </p:txBody>
      </p:sp>
    </p:spTree>
    <p:extLst>
      <p:ext uri="{BB962C8B-B14F-4D97-AF65-F5344CB8AC3E}">
        <p14:creationId xmlns:p14="http://schemas.microsoft.com/office/powerpoint/2010/main" val="20680722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1832" cy="466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Helvetica 35 Thin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60088" y="0"/>
            <a:ext cx="2951832" cy="466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Helvetica 35 Thin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09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777875"/>
            <a:ext cx="4973637" cy="3730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78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84145"/>
            <a:ext cx="2951832" cy="466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Helvetica 35 Thin" pitchFamily="34" charset="0"/>
              </a:defRPr>
            </a:lvl1pPr>
          </a:lstStyle>
          <a:p>
            <a:pPr>
              <a:defRPr/>
            </a:pPr>
            <a:r>
              <a:rPr lang="en-GB"/>
              <a:t>presentation title</a:t>
            </a:r>
          </a:p>
        </p:txBody>
      </p:sp>
      <p:sp>
        <p:nvSpPr>
          <p:cNvPr id="778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60088" y="9484145"/>
            <a:ext cx="2951832" cy="466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Helvetica 35 Thin" pitchFamily="34" charset="0"/>
              </a:defRPr>
            </a:lvl1pPr>
          </a:lstStyle>
          <a:p>
            <a:pPr>
              <a:defRPr/>
            </a:pPr>
            <a:fld id="{D412D03B-2C71-4141-B2EE-02C98E01C952}" type="slidenum">
              <a:rPr lang="en-GB" altLang="fr-FR"/>
              <a:pPr>
                <a:defRPr/>
              </a:pPr>
              <a:t>‹N°›</a:t>
            </a:fld>
            <a:endParaRPr lang="en-GB" altLang="fr-FR"/>
          </a:p>
        </p:txBody>
      </p:sp>
      <p:sp>
        <p:nvSpPr>
          <p:cNvPr id="2" name="Espace réservé des commentaires 1"/>
          <p:cNvSpPr>
            <a:spLocks noGrp="1"/>
          </p:cNvSpPr>
          <p:nvPr>
            <p:ph type="body" sz="quarter" idx="3"/>
          </p:nvPr>
        </p:nvSpPr>
        <p:spPr>
          <a:xfrm>
            <a:off x="681038" y="4722813"/>
            <a:ext cx="5443537" cy="44751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41398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 45 Light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 45 Light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 45 Light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 45 Light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 45 Light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>
          <a:xfrm>
            <a:off x="908256" y="8068394"/>
            <a:ext cx="4995408" cy="1104795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12D03B-2C71-4141-B2EE-02C98E01C952}" type="slidenum">
              <a:rPr lang="en-GB" altLang="fr-FR" smtClean="0"/>
              <a:pPr>
                <a:defRPr/>
              </a:pPr>
              <a:t>3</a:t>
            </a:fld>
            <a:endParaRPr lang="en-GB" altLang="fr-FR"/>
          </a:p>
        </p:txBody>
      </p:sp>
    </p:spTree>
    <p:extLst>
      <p:ext uri="{BB962C8B-B14F-4D97-AF65-F5344CB8AC3E}">
        <p14:creationId xmlns:p14="http://schemas.microsoft.com/office/powerpoint/2010/main" val="7913180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 45 Light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 45 Light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 45 Light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 45 Light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 45 Light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45 Light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45 Light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45 Light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45 Light" pitchFamily="34" charset="0"/>
              </a:defRPr>
            </a:lvl9pPr>
          </a:lstStyle>
          <a:p>
            <a:pPr>
              <a:spcBef>
                <a:spcPct val="0"/>
              </a:spcBef>
            </a:pPr>
            <a:fld id="{21ABEBB7-7265-453F-BE1F-B775FA8BD17E}" type="slidenum">
              <a:rPr lang="en-GB" altLang="fr-FR" smtClean="0">
                <a:latin typeface="Helvetica 35 Thin" pitchFamily="34" charset="0"/>
              </a:rPr>
              <a:pPr>
                <a:spcBef>
                  <a:spcPct val="0"/>
                </a:spcBef>
              </a:pPr>
              <a:t>13</a:t>
            </a:fld>
            <a:endParaRPr lang="en-GB" altLang="fr-FR" smtClean="0">
              <a:latin typeface="Helvetica 35 Thin" pitchFamily="34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8256" y="4742072"/>
            <a:ext cx="4995408" cy="4431117"/>
          </a:xfrm>
          <a:prstGeom prst="rect">
            <a:avLst/>
          </a:prstGeom>
          <a:noFill/>
        </p:spPr>
        <p:txBody>
          <a:bodyPr/>
          <a:lstStyle/>
          <a:p>
            <a:pPr eaLnBrk="1" hangingPunct="1"/>
            <a:endParaRPr lang="fr-FR" altLang="fr-FR" smtClean="0"/>
          </a:p>
        </p:txBody>
      </p:sp>
    </p:spTree>
    <p:extLst>
      <p:ext uri="{BB962C8B-B14F-4D97-AF65-F5344CB8AC3E}">
        <p14:creationId xmlns:p14="http://schemas.microsoft.com/office/powerpoint/2010/main" val="3421828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8" descr="RGB_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1013" y="5876925"/>
            <a:ext cx="719137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4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11238" y="3644900"/>
            <a:ext cx="7808912" cy="5461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1400"/>
            </a:lvl1pPr>
          </a:lstStyle>
          <a:p>
            <a:pPr lvl="0"/>
            <a:r>
              <a:rPr lang="en-GB" noProof="0" smtClean="0"/>
              <a:t>Click to edit Master subtitle style</a:t>
            </a:r>
          </a:p>
        </p:txBody>
      </p:sp>
      <p:sp>
        <p:nvSpPr>
          <p:cNvPr id="61440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011238" y="1773238"/>
            <a:ext cx="7808912" cy="1871662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800">
                <a:latin typeface="Helvetica 35 Thin" pitchFamily="34" charset="0"/>
              </a:defRPr>
            </a:lvl1pPr>
          </a:lstStyle>
          <a:p>
            <a:pPr lvl="0"/>
            <a:r>
              <a:rPr lang="en-GB" noProof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308709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759"/>
          <p:cNvSpPr>
            <a:spLocks noGrp="1" noChangeArrowheads="1"/>
          </p:cNvSpPr>
          <p:nvPr>
            <p:ph type="ftr" sz="quarter" idx="10"/>
          </p:nvPr>
        </p:nvSpPr>
        <p:spPr>
          <a:xfrm>
            <a:off x="1011238" y="6407150"/>
            <a:ext cx="2487612" cy="217488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fr-FR"/>
              <a:t>titre de la présentation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6859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869113" y="404813"/>
            <a:ext cx="1951037" cy="5256212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011238" y="404813"/>
            <a:ext cx="5705475" cy="5256212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759"/>
          <p:cNvSpPr>
            <a:spLocks noGrp="1" noChangeArrowheads="1"/>
          </p:cNvSpPr>
          <p:nvPr>
            <p:ph type="ftr" sz="quarter" idx="10"/>
          </p:nvPr>
        </p:nvSpPr>
        <p:spPr>
          <a:xfrm>
            <a:off x="1011238" y="6407150"/>
            <a:ext cx="2487612" cy="217488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fr-FR" dirty="0"/>
              <a:t>titre de la présentation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26285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re et diagramme ou organigram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11238" y="404813"/>
            <a:ext cx="7808912" cy="98425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graphique SmartArt 2"/>
          <p:cNvSpPr>
            <a:spLocks noGrp="1"/>
          </p:cNvSpPr>
          <p:nvPr>
            <p:ph type="dgm" idx="1"/>
          </p:nvPr>
        </p:nvSpPr>
        <p:spPr>
          <a:xfrm>
            <a:off x="1011238" y="1773238"/>
            <a:ext cx="7808912" cy="3887787"/>
          </a:xfrm>
        </p:spPr>
        <p:txBody>
          <a:bodyPr/>
          <a:lstStyle/>
          <a:p>
            <a:pPr lvl="0"/>
            <a:endParaRPr lang="fr-FR" noProof="0" smtClean="0"/>
          </a:p>
        </p:txBody>
      </p:sp>
      <p:sp>
        <p:nvSpPr>
          <p:cNvPr id="4" name="Rectangle 759"/>
          <p:cNvSpPr>
            <a:spLocks noGrp="1" noChangeArrowheads="1"/>
          </p:cNvSpPr>
          <p:nvPr>
            <p:ph type="ftr" sz="quarter" idx="10"/>
          </p:nvPr>
        </p:nvSpPr>
        <p:spPr>
          <a:xfrm>
            <a:off x="1011238" y="6407150"/>
            <a:ext cx="2487612" cy="217488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fr-FR"/>
              <a:t>titre de la présentation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3971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759"/>
          <p:cNvSpPr>
            <a:spLocks noGrp="1" noChangeArrowheads="1"/>
          </p:cNvSpPr>
          <p:nvPr>
            <p:ph type="ftr" sz="quarter" idx="10"/>
          </p:nvPr>
        </p:nvSpPr>
        <p:spPr>
          <a:xfrm>
            <a:off x="1011238" y="6407150"/>
            <a:ext cx="2487612" cy="217488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fr-FR"/>
              <a:t>titre de la présentation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5498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Rectangle 759"/>
          <p:cNvSpPr>
            <a:spLocks noGrp="1" noChangeArrowheads="1"/>
          </p:cNvSpPr>
          <p:nvPr>
            <p:ph type="ftr" sz="quarter" idx="10"/>
          </p:nvPr>
        </p:nvSpPr>
        <p:spPr>
          <a:xfrm>
            <a:off x="1011238" y="6407150"/>
            <a:ext cx="2487612" cy="217488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fr-FR"/>
              <a:t>titre de la présentation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0878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011238" y="1773238"/>
            <a:ext cx="3827462" cy="3887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991100" y="1773238"/>
            <a:ext cx="3829050" cy="3887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Rectangle 759"/>
          <p:cNvSpPr>
            <a:spLocks noGrp="1" noChangeArrowheads="1"/>
          </p:cNvSpPr>
          <p:nvPr>
            <p:ph type="ftr" sz="quarter" idx="10"/>
          </p:nvPr>
        </p:nvSpPr>
        <p:spPr>
          <a:xfrm>
            <a:off x="1011238" y="6407150"/>
            <a:ext cx="2487612" cy="217488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fr-FR"/>
              <a:t>titre de la présentation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6456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Rectangle 759"/>
          <p:cNvSpPr>
            <a:spLocks noGrp="1" noChangeArrowheads="1"/>
          </p:cNvSpPr>
          <p:nvPr>
            <p:ph type="ftr" sz="quarter" idx="10"/>
          </p:nvPr>
        </p:nvSpPr>
        <p:spPr>
          <a:xfrm>
            <a:off x="1011238" y="6407150"/>
            <a:ext cx="2487612" cy="217488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fr-FR"/>
              <a:t>titre de la présentation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07218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Rectangle 759"/>
          <p:cNvSpPr>
            <a:spLocks noGrp="1" noChangeArrowheads="1"/>
          </p:cNvSpPr>
          <p:nvPr>
            <p:ph type="ftr" sz="quarter" idx="10"/>
          </p:nvPr>
        </p:nvSpPr>
        <p:spPr>
          <a:xfrm>
            <a:off x="1011238" y="6407150"/>
            <a:ext cx="2487612" cy="217488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fr-FR"/>
              <a:t>titre de la présentation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4249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73618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Rectangle 759"/>
          <p:cNvSpPr>
            <a:spLocks noGrp="1" noChangeArrowheads="1"/>
          </p:cNvSpPr>
          <p:nvPr>
            <p:ph type="ftr" sz="quarter" idx="10"/>
          </p:nvPr>
        </p:nvSpPr>
        <p:spPr>
          <a:xfrm>
            <a:off x="1011238" y="6407150"/>
            <a:ext cx="2487612" cy="217488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fr-FR"/>
              <a:t>titre de la présentation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0161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Rectangle 759"/>
          <p:cNvSpPr>
            <a:spLocks noGrp="1" noChangeArrowheads="1"/>
          </p:cNvSpPr>
          <p:nvPr>
            <p:ph type="ftr" sz="quarter" idx="10"/>
          </p:nvPr>
        </p:nvSpPr>
        <p:spPr>
          <a:xfrm>
            <a:off x="1011238" y="6407150"/>
            <a:ext cx="2487612" cy="217488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fr-FR"/>
              <a:t>titre de la présentation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17199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11238" y="1773238"/>
            <a:ext cx="7808912" cy="3887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fr-FR" smtClean="0"/>
              <a:t>Click to edit Master text styles</a:t>
            </a:r>
          </a:p>
          <a:p>
            <a:pPr lvl="1"/>
            <a:r>
              <a:rPr lang="en-GB" altLang="fr-FR" smtClean="0"/>
              <a:t>Second level</a:t>
            </a:r>
          </a:p>
          <a:p>
            <a:pPr lvl="2"/>
            <a:r>
              <a:rPr lang="en-GB" altLang="fr-FR" smtClean="0"/>
              <a:t>Third level</a:t>
            </a:r>
          </a:p>
          <a:p>
            <a:pPr lvl="3"/>
            <a:r>
              <a:rPr lang="en-GB" altLang="fr-FR" smtClean="0"/>
              <a:t>Fourth level</a:t>
            </a:r>
          </a:p>
          <a:p>
            <a:pPr lvl="4"/>
            <a:r>
              <a:rPr lang="en-GB" altLang="fr-FR" smtClean="0"/>
              <a:t>Fifth level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11238" y="404813"/>
            <a:ext cx="7808912" cy="984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5F1A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fr-FR" smtClean="0"/>
              <a:t>Click to edit Master title style</a:t>
            </a:r>
          </a:p>
        </p:txBody>
      </p:sp>
      <p:sp>
        <p:nvSpPr>
          <p:cNvPr id="2052" name="Rectangle 758"/>
          <p:cNvSpPr>
            <a:spLocks noChangeArrowheads="1"/>
          </p:cNvSpPr>
          <p:nvPr/>
        </p:nvSpPr>
        <p:spPr bwMode="auto">
          <a:xfrm>
            <a:off x="8856476" y="6642100"/>
            <a:ext cx="3683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Helvetica 45 Light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Helvetica 45 Light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Helvetica 45 Light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Helvetica 45 Light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Helvetica 45 Ligh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 45 Ligh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 45 Ligh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 45 Ligh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 45 Light" pitchFamily="34" charset="0"/>
              </a:defRPr>
            </a:lvl9pPr>
          </a:lstStyle>
          <a:p>
            <a:pPr algn="l" eaLnBrk="1" hangingPunct="1">
              <a:defRPr/>
            </a:pPr>
            <a:fld id="{52D0E7FF-21D1-43A0-AD0F-22F8EB49F7FA}" type="slidenum">
              <a:rPr lang="en-GB" altLang="fr-FR" sz="800" smtClean="0">
                <a:latin typeface="Helvetica 55 Roman" pitchFamily="2" charset="0"/>
              </a:rPr>
              <a:pPr algn="l" eaLnBrk="1" hangingPunct="1">
                <a:defRPr/>
              </a:pPr>
              <a:t>‹N°›</a:t>
            </a:fld>
            <a:endParaRPr lang="en-GB" altLang="fr-FR" sz="800" dirty="0" smtClean="0">
              <a:latin typeface="Helvetica 55 Roman" pitchFamily="2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59" r:id="rId1"/>
    <p:sldLayoutId id="2147485060" r:id="rId2"/>
    <p:sldLayoutId id="2147485061" r:id="rId3"/>
    <p:sldLayoutId id="2147485062" r:id="rId4"/>
    <p:sldLayoutId id="2147485063" r:id="rId5"/>
    <p:sldLayoutId id="2147485064" r:id="rId6"/>
    <p:sldLayoutId id="2147485058" r:id="rId7"/>
    <p:sldLayoutId id="2147485065" r:id="rId8"/>
    <p:sldLayoutId id="2147485066" r:id="rId9"/>
    <p:sldLayoutId id="2147485067" r:id="rId10"/>
    <p:sldLayoutId id="2147485068" r:id="rId11"/>
    <p:sldLayoutId id="2147485069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Helvetica 65 Medium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Helvetica 65 Medium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Helvetica 65 Medium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Helvetica 65 Medium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Helvetica 65 Medium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Helvetica 65 Medium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Helvetica 65 Medium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Helvetica 65 Medium" pitchFamily="34" charset="0"/>
        </a:defRPr>
      </a:lvl9pPr>
    </p:titleStyle>
    <p:bodyStyle>
      <a:lvl1pPr marL="193675" indent="-193675" algn="l" rtl="0" eaLnBrk="0" fontAlgn="base" hangingPunct="0">
        <a:spcBef>
          <a:spcPct val="0"/>
        </a:spcBef>
        <a:spcAft>
          <a:spcPct val="50000"/>
        </a:spcAft>
        <a:buClr>
          <a:schemeClr val="tx2"/>
        </a:buClr>
        <a:buSzPct val="7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68350" indent="-28575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Font typeface="Helvetica 45 Light" pitchFamily="34" charset="0"/>
        <a:buChar char="–"/>
        <a:defRPr>
          <a:solidFill>
            <a:schemeClr val="tx1"/>
          </a:solidFill>
          <a:latin typeface="+mn-lt"/>
        </a:defRPr>
      </a:lvl2pPr>
      <a:lvl3pPr marL="1187450" indent="-22860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Font typeface="Helvetica 45 Light" pitchFamily="34" charset="0"/>
        <a:buChar char="–"/>
        <a:defRPr>
          <a:solidFill>
            <a:schemeClr val="tx1"/>
          </a:solidFill>
          <a:latin typeface="+mn-lt"/>
        </a:defRPr>
      </a:lvl3pPr>
      <a:lvl4pPr marL="1606550" indent="-22860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Font typeface="Helvetica 45 Light" pitchFamily="34" charset="0"/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Font typeface="Helvetica 45 Light" pitchFamily="34" charset="0"/>
        <a:buChar char="–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0"/>
        </a:spcBef>
        <a:spcAft>
          <a:spcPct val="25000"/>
        </a:spcAft>
        <a:buClr>
          <a:schemeClr val="tx1"/>
        </a:buClr>
        <a:buFont typeface="Helvetica 45 Light" pitchFamily="34" charset="0"/>
        <a:buChar char="–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0"/>
        </a:spcBef>
        <a:spcAft>
          <a:spcPct val="25000"/>
        </a:spcAft>
        <a:buClr>
          <a:schemeClr val="tx1"/>
        </a:buClr>
        <a:buFont typeface="Helvetica 45 Light" pitchFamily="34" charset="0"/>
        <a:buChar char="–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0"/>
        </a:spcBef>
        <a:spcAft>
          <a:spcPct val="25000"/>
        </a:spcAft>
        <a:buClr>
          <a:schemeClr val="tx1"/>
        </a:buClr>
        <a:buFont typeface="Helvetica 45 Light" pitchFamily="34" charset="0"/>
        <a:buChar char="–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0"/>
        </a:spcBef>
        <a:spcAft>
          <a:spcPct val="25000"/>
        </a:spcAft>
        <a:buClr>
          <a:schemeClr val="tx1"/>
        </a:buClr>
        <a:buFont typeface="Helvetica 45 Light" pitchFamily="34" charset="0"/>
        <a:buChar char="–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classrooms.com/fr/courses/235344-apprenez-a-programmer-en-python" TargetMode="Externa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76"/>
          <p:cNvSpPr/>
          <p:nvPr/>
        </p:nvSpPr>
        <p:spPr>
          <a:xfrm>
            <a:off x="116580" y="3003875"/>
            <a:ext cx="8928992" cy="473640"/>
          </a:xfrm>
          <a:prstGeom prst="roundRect">
            <a:avLst>
              <a:gd name="adj" fmla="val 19454"/>
            </a:avLst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Rectangle 2"/>
          <p:cNvSpPr txBox="1">
            <a:spLocks noChangeArrowheads="1"/>
          </p:cNvSpPr>
          <p:nvPr/>
        </p:nvSpPr>
        <p:spPr>
          <a:xfrm>
            <a:off x="0" y="2996952"/>
            <a:ext cx="9144000" cy="50323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9pPr>
          </a:lstStyle>
          <a:p>
            <a:pPr algn="ctr" eaLnBrk="1" hangingPunct="1">
              <a:defRPr/>
            </a:pPr>
            <a:r>
              <a:rPr lang="fr-FR" altLang="fr-FR" b="1" kern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1.7  </a:t>
            </a:r>
            <a:r>
              <a:rPr lang="fr-FR" altLang="fr-FR" b="1" kern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 à pas vers la modularité (2/2</a:t>
            </a:r>
            <a:r>
              <a:rPr lang="fr-FR" altLang="fr-FR" b="1" kern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ctr" eaLnBrk="1" hangingPunct="1">
              <a:defRPr/>
            </a:pPr>
            <a:endParaRPr lang="fr-FR" altLang="fr-FR" b="1" kern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hangingPunct="1">
              <a:defRPr/>
            </a:pPr>
            <a:r>
              <a:rPr lang="fr-FR" sz="1200" u="sng" dirty="0">
                <a:solidFill>
                  <a:srgbClr val="0070C0"/>
                </a:solidFill>
                <a:hlinkClick r:id="rId2"/>
              </a:rPr>
              <a:t>https://openclassrooms.com/fr/courses/235344-apprenez-a-programmer-en-python</a:t>
            </a:r>
            <a:endParaRPr lang="fr-FR" sz="1200" u="sng" dirty="0">
              <a:solidFill>
                <a:srgbClr val="0070C0"/>
              </a:solidFill>
            </a:endParaRPr>
          </a:p>
          <a:p>
            <a:pPr algn="ctr" eaLnBrk="1" hangingPunct="1">
              <a:defRPr/>
            </a:pPr>
            <a:r>
              <a:rPr lang="fr-FR" sz="1200" u="sng" dirty="0">
                <a:solidFill>
                  <a:srgbClr val="0070C0"/>
                </a:solidFill>
              </a:rPr>
              <a:t> (</a:t>
            </a:r>
            <a:r>
              <a:rPr lang="fr-FR" sz="1200" u="sng" dirty="0" err="1">
                <a:solidFill>
                  <a:srgbClr val="0070C0"/>
                </a:solidFill>
              </a:rPr>
              <a:t>Chap</a:t>
            </a:r>
            <a:r>
              <a:rPr lang="fr-FR" sz="1200" u="sng" dirty="0">
                <a:solidFill>
                  <a:srgbClr val="0070C0"/>
                </a:solidFill>
              </a:rPr>
              <a:t> </a:t>
            </a:r>
            <a:r>
              <a:rPr lang="fr-FR" sz="1200" u="sng" dirty="0" smtClean="0">
                <a:solidFill>
                  <a:srgbClr val="0070C0"/>
                </a:solidFill>
              </a:rPr>
              <a:t>7-8-9)</a:t>
            </a:r>
            <a:endParaRPr lang="fr-FR" sz="1200" dirty="0">
              <a:solidFill>
                <a:srgbClr val="0070C0"/>
              </a:solidFill>
            </a:endParaRPr>
          </a:p>
          <a:p>
            <a:pPr algn="ctr" eaLnBrk="1" hangingPunct="1">
              <a:defRPr/>
            </a:pPr>
            <a:endParaRPr lang="fr-FR" altLang="fr-FR" b="1" kern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1359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ed Rectangle 76"/>
          <p:cNvSpPr/>
          <p:nvPr/>
        </p:nvSpPr>
        <p:spPr>
          <a:xfrm>
            <a:off x="107504" y="152636"/>
            <a:ext cx="8928992" cy="473640"/>
          </a:xfrm>
          <a:prstGeom prst="roundRect">
            <a:avLst>
              <a:gd name="adj" fmla="val 19454"/>
            </a:avLst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ectangle 2"/>
          <p:cNvSpPr txBox="1">
            <a:spLocks noChangeArrowheads="1"/>
          </p:cNvSpPr>
          <p:nvPr/>
        </p:nvSpPr>
        <p:spPr>
          <a:xfrm>
            <a:off x="107504" y="145713"/>
            <a:ext cx="5652628" cy="50323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9pPr>
          </a:lstStyle>
          <a:p>
            <a:pPr eaLnBrk="1" hangingPunct="1">
              <a:defRPr/>
            </a:pPr>
            <a:r>
              <a:rPr lang="fr-FR" altLang="fr-FR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Déclencher (« lever ») une exception</a:t>
            </a:r>
          </a:p>
        </p:txBody>
      </p:sp>
      <p:grpSp>
        <p:nvGrpSpPr>
          <p:cNvPr id="2" name="Groupe 1"/>
          <p:cNvGrpSpPr/>
          <p:nvPr/>
        </p:nvGrpSpPr>
        <p:grpSpPr>
          <a:xfrm>
            <a:off x="330033" y="800707"/>
            <a:ext cx="2549779" cy="523221"/>
            <a:chOff x="330033" y="800707"/>
            <a:chExt cx="2549779" cy="523221"/>
          </a:xfrm>
        </p:grpSpPr>
        <p:sp>
          <p:nvSpPr>
            <p:cNvPr id="35" name="Rectangle 34"/>
            <p:cNvSpPr/>
            <p:nvPr/>
          </p:nvSpPr>
          <p:spPr>
            <a:xfrm>
              <a:off x="330033" y="800707"/>
              <a:ext cx="2549779" cy="52322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TextBox 45"/>
            <p:cNvSpPr txBox="1"/>
            <p:nvPr/>
          </p:nvSpPr>
          <p:spPr>
            <a:xfrm>
              <a:off x="330033" y="800708"/>
              <a:ext cx="254977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raise</a:t>
              </a:r>
              <a:r>
                <a:rPr lang="fr-FR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fr-FR" sz="1400" i="1" dirty="0" smtClean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Exception</a:t>
              </a:r>
              <a:endParaRPr lang="fr-FR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fr-FR" sz="14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raise</a:t>
              </a:r>
              <a:r>
                <a:rPr lang="fr-F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fr-FR" sz="1400" i="1" dirty="0" smtClean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Exception</a:t>
              </a:r>
              <a:r>
                <a:rPr lang="fr-FR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fr-FR" sz="1400" i="1" dirty="0" smtClean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message</a:t>
              </a:r>
              <a:r>
                <a:rPr lang="fr-FR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  <a:endParaRPr lang="fr-FR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5" name="Groupe 4"/>
          <p:cNvGrpSpPr/>
          <p:nvPr/>
        </p:nvGrpSpPr>
        <p:grpSpPr>
          <a:xfrm>
            <a:off x="3209372" y="800707"/>
            <a:ext cx="5404077" cy="1434572"/>
            <a:chOff x="3209372" y="800707"/>
            <a:chExt cx="5404077" cy="1434572"/>
          </a:xfrm>
        </p:grpSpPr>
        <p:sp>
          <p:nvSpPr>
            <p:cNvPr id="37" name="Rectangle 36"/>
            <p:cNvSpPr/>
            <p:nvPr/>
          </p:nvSpPr>
          <p:spPr>
            <a:xfrm>
              <a:off x="3209372" y="818220"/>
              <a:ext cx="5332069" cy="141705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TextBox 45"/>
            <p:cNvSpPr txBox="1"/>
            <p:nvPr/>
          </p:nvSpPr>
          <p:spPr>
            <a:xfrm>
              <a:off x="3275856" y="800707"/>
              <a:ext cx="5337593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try</a:t>
              </a:r>
              <a:r>
                <a:rPr lang="fr-F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:</a:t>
              </a:r>
            </a:p>
            <a:p>
              <a:r>
                <a:rPr lang="fr-F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fr-FR" sz="14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annee</a:t>
              </a:r>
              <a:r>
                <a:rPr lang="fr-F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= </a:t>
              </a:r>
              <a:r>
                <a:rPr lang="fr-FR" sz="14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fr-F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fr-FR" sz="14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annee</a:t>
              </a:r>
              <a:r>
                <a:rPr lang="fr-FR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  <a:endParaRPr lang="fr-FR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fr-F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 if </a:t>
              </a:r>
              <a:r>
                <a:rPr lang="fr-FR" sz="14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annee</a:t>
              </a:r>
              <a:r>
                <a:rPr lang="fr-FR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&lt;= 0</a:t>
              </a:r>
              <a:r>
                <a:rPr lang="fr-F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:</a:t>
              </a:r>
            </a:p>
            <a:p>
              <a:r>
                <a:rPr lang="fr-F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</a:t>
              </a:r>
              <a:r>
                <a:rPr lang="fr-FR" sz="14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raise</a:t>
              </a:r>
              <a:r>
                <a:rPr lang="fr-F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fr-FR" sz="14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ValueError</a:t>
              </a:r>
              <a:r>
                <a:rPr lang="fr-FR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("année négative </a:t>
              </a:r>
              <a:r>
                <a:rPr lang="fr-F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ou nulle")</a:t>
              </a:r>
            </a:p>
            <a:p>
              <a:r>
                <a:rPr lang="fr-FR" sz="14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except</a:t>
              </a:r>
              <a:r>
                <a:rPr lang="fr-F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fr-FR" sz="14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ValueError</a:t>
              </a:r>
              <a:r>
                <a:rPr lang="fr-F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:</a:t>
              </a:r>
            </a:p>
            <a:p>
              <a:r>
                <a:rPr lang="fr-F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fr-FR" sz="14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print</a:t>
              </a:r>
              <a:r>
                <a:rPr lang="fr-F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("La valeur saisie est </a:t>
              </a:r>
              <a:r>
                <a:rPr lang="fr-FR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invalide.")</a:t>
              </a:r>
              <a:endParaRPr lang="fr-FR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24" name="Rounded Rectangle 76"/>
          <p:cNvSpPr/>
          <p:nvPr/>
        </p:nvSpPr>
        <p:spPr>
          <a:xfrm>
            <a:off x="107504" y="2671236"/>
            <a:ext cx="8928992" cy="473640"/>
          </a:xfrm>
          <a:prstGeom prst="roundRect">
            <a:avLst>
              <a:gd name="adj" fmla="val 19454"/>
            </a:avLst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tangle 2"/>
          <p:cNvSpPr txBox="1">
            <a:spLocks noChangeArrowheads="1"/>
          </p:cNvSpPr>
          <p:nvPr/>
        </p:nvSpPr>
        <p:spPr>
          <a:xfrm>
            <a:off x="107504" y="2664313"/>
            <a:ext cx="4212468" cy="50323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9pPr>
          </a:lstStyle>
          <a:p>
            <a:pPr eaLnBrk="1" hangingPunct="1">
              <a:defRPr/>
            </a:pPr>
            <a:r>
              <a:rPr lang="fr-FR" altLang="fr-FR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Les assertions</a:t>
            </a:r>
          </a:p>
        </p:txBody>
      </p:sp>
      <p:sp>
        <p:nvSpPr>
          <p:cNvPr id="26" name="TextBox 45"/>
          <p:cNvSpPr txBox="1"/>
          <p:nvPr/>
        </p:nvSpPr>
        <p:spPr>
          <a:xfrm>
            <a:off x="161509" y="3283304"/>
            <a:ext cx="88209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mécanisme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pour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déclencher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une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exception de type </a:t>
            </a:r>
            <a:r>
              <a:rPr lang="fr-FR" sz="14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AssertionError</a:t>
            </a:r>
            <a:r>
              <a:rPr lang="fr-FR" sz="1400" i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si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une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expression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est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évaluée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à faux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Exemple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d’utilisation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: tests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unitaires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de code.</a:t>
            </a:r>
          </a:p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Ne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doit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pas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être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utilisé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pour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détecter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des anomalies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dans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du code en production.  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Groupe 5"/>
          <p:cNvGrpSpPr/>
          <p:nvPr/>
        </p:nvGrpSpPr>
        <p:grpSpPr>
          <a:xfrm>
            <a:off x="329681" y="4616489"/>
            <a:ext cx="2298103" cy="523221"/>
            <a:chOff x="329681" y="4616489"/>
            <a:chExt cx="2298103" cy="523221"/>
          </a:xfrm>
        </p:grpSpPr>
        <p:sp>
          <p:nvSpPr>
            <p:cNvPr id="27" name="Rectangle 26"/>
            <p:cNvSpPr/>
            <p:nvPr/>
          </p:nvSpPr>
          <p:spPr>
            <a:xfrm>
              <a:off x="329681" y="4616489"/>
              <a:ext cx="2226095" cy="52322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4" name="TextBox 45"/>
            <p:cNvSpPr txBox="1"/>
            <p:nvPr/>
          </p:nvSpPr>
          <p:spPr>
            <a:xfrm>
              <a:off x="329681" y="4616490"/>
              <a:ext cx="229810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assert</a:t>
              </a:r>
              <a:r>
                <a:rPr lang="fr-FR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fr-FR" sz="1400" i="1" dirty="0" err="1" smtClean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expr</a:t>
              </a:r>
              <a:endParaRPr lang="fr-FR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fr-FR" sz="14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assert</a:t>
              </a:r>
              <a:r>
                <a:rPr lang="fr-FR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fr-FR" sz="1400" i="1" dirty="0" err="1" smtClean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expr</a:t>
              </a:r>
              <a:r>
                <a:rPr lang="fr-FR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fr-FR" sz="1400" i="1" dirty="0" smtClean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message</a:t>
              </a:r>
              <a:endParaRPr lang="fr-FR" sz="1400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7" name="Groupe 6"/>
          <p:cNvGrpSpPr/>
          <p:nvPr/>
        </p:nvGrpSpPr>
        <p:grpSpPr>
          <a:xfrm>
            <a:off x="258585" y="5163475"/>
            <a:ext cx="3557332" cy="913003"/>
            <a:chOff x="258585" y="5163475"/>
            <a:chExt cx="3557332" cy="913003"/>
          </a:xfrm>
        </p:grpSpPr>
        <p:sp>
          <p:nvSpPr>
            <p:cNvPr id="39" name="Rectangle 38"/>
            <p:cNvSpPr/>
            <p:nvPr/>
          </p:nvSpPr>
          <p:spPr>
            <a:xfrm>
              <a:off x="321266" y="5498338"/>
              <a:ext cx="3407792" cy="5781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0" name="TextBox 45"/>
            <p:cNvSpPr txBox="1"/>
            <p:nvPr/>
          </p:nvSpPr>
          <p:spPr>
            <a:xfrm>
              <a:off x="258585" y="5498338"/>
              <a:ext cx="355733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if </a:t>
              </a:r>
              <a:r>
                <a:rPr lang="fr-F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__</a:t>
              </a:r>
              <a:r>
                <a:rPr lang="fr-FR" sz="14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debug</a:t>
              </a:r>
              <a:r>
                <a:rPr lang="fr-FR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__ and not </a:t>
              </a:r>
              <a:r>
                <a:rPr lang="fr-FR" sz="1400" i="1" dirty="0" err="1" smtClean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expr</a:t>
              </a:r>
              <a:r>
                <a:rPr lang="fr-FR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:</a:t>
              </a:r>
            </a:p>
            <a:p>
              <a:r>
                <a:rPr lang="fr-F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fr-FR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fr-FR" sz="14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raise</a:t>
              </a:r>
              <a:r>
                <a:rPr lang="fr-F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fr-FR" sz="14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AssertionError</a:t>
              </a:r>
              <a:r>
                <a:rPr lang="fr-FR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fr-FR" sz="1400" i="1" dirty="0" smtClean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message</a:t>
              </a:r>
              <a:r>
                <a:rPr lang="fr-FR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  <a:endParaRPr lang="fr-FR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1" name="TextBox 45"/>
            <p:cNvSpPr txBox="1"/>
            <p:nvPr/>
          </p:nvSpPr>
          <p:spPr>
            <a:xfrm>
              <a:off x="262853" y="5163475"/>
              <a:ext cx="12201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>
                  <a:latin typeface="Arial" panose="020B0604020202020204" pitchFamily="34" charset="0"/>
                  <a:cs typeface="Arial" panose="020B0604020202020204" pitchFamily="34" charset="0"/>
                </a:rPr>
                <a:t>équivaut à </a:t>
              </a:r>
              <a:r>
                <a:rPr lang="fr-FR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  <a:endParaRPr lang="fr-FR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" name="Groupe 7"/>
          <p:cNvGrpSpPr/>
          <p:nvPr/>
        </p:nvGrpSpPr>
        <p:grpSpPr>
          <a:xfrm>
            <a:off x="4752020" y="4513132"/>
            <a:ext cx="3841947" cy="1981214"/>
            <a:chOff x="4752020" y="4513132"/>
            <a:chExt cx="3841947" cy="1981214"/>
          </a:xfrm>
        </p:grpSpPr>
        <p:sp>
          <p:nvSpPr>
            <p:cNvPr id="42" name="Rectangle 41"/>
            <p:cNvSpPr/>
            <p:nvPr/>
          </p:nvSpPr>
          <p:spPr>
            <a:xfrm>
              <a:off x="4839069" y="4868152"/>
              <a:ext cx="3754898" cy="162619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" name="TextBox 45"/>
            <p:cNvSpPr txBox="1"/>
            <p:nvPr/>
          </p:nvSpPr>
          <p:spPr>
            <a:xfrm>
              <a:off x="4849551" y="4893908"/>
              <a:ext cx="3744416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def</a:t>
              </a:r>
              <a:r>
                <a:rPr lang="fr-FR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fr-FR" sz="14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est_bissextile</a:t>
              </a:r>
              <a:r>
                <a:rPr lang="fr-FR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fr-FR" sz="14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annee</a:t>
              </a:r>
              <a:r>
                <a:rPr lang="fr-FR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):</a:t>
              </a:r>
            </a:p>
            <a:p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 …</a:t>
              </a:r>
            </a:p>
            <a:p>
              <a:endParaRPr lang="en-US" sz="1400" dirty="0" smtClean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if __name__ == "__main__":</a:t>
              </a:r>
            </a:p>
            <a:p>
              <a:r>
                <a:rPr lang="en-US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 assert </a:t>
              </a:r>
              <a:r>
                <a:rPr lang="fr-FR" sz="14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est_bissextile</a:t>
              </a:r>
              <a:r>
                <a:rPr lang="fr-FR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(2000)</a:t>
              </a:r>
            </a:p>
            <a:p>
              <a:r>
                <a:rPr lang="en-US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 assert </a:t>
              </a:r>
              <a:r>
                <a:rPr lang="fr-FR" sz="14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est_bissextile</a:t>
              </a:r>
              <a:r>
                <a:rPr lang="fr-FR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(2012)</a:t>
              </a:r>
              <a:endParaRPr lang="fr-FR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 assert not </a:t>
              </a:r>
              <a:r>
                <a:rPr lang="fr-FR" sz="14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est_bissextile</a:t>
              </a:r>
              <a:r>
                <a:rPr lang="fr-FR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(2018)</a:t>
              </a:r>
              <a:endParaRPr lang="fr-FR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4" name="TextBox 45"/>
            <p:cNvSpPr txBox="1"/>
            <p:nvPr/>
          </p:nvSpPr>
          <p:spPr>
            <a:xfrm>
              <a:off x="4752020" y="4513132"/>
              <a:ext cx="3600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Exemple : test d’une fonction d’un module</a:t>
              </a:r>
              <a:endParaRPr lang="fr-FR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88022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76"/>
          <p:cNvSpPr/>
          <p:nvPr/>
        </p:nvSpPr>
        <p:spPr>
          <a:xfrm>
            <a:off x="107504" y="3003875"/>
            <a:ext cx="8928992" cy="473640"/>
          </a:xfrm>
          <a:prstGeom prst="roundRect">
            <a:avLst>
              <a:gd name="adj" fmla="val 19454"/>
            </a:avLst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Rectangle 2"/>
          <p:cNvSpPr txBox="1">
            <a:spLocks noChangeArrowheads="1"/>
          </p:cNvSpPr>
          <p:nvPr/>
        </p:nvSpPr>
        <p:spPr>
          <a:xfrm>
            <a:off x="0" y="2996952"/>
            <a:ext cx="9144000" cy="50323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9pPr>
          </a:lstStyle>
          <a:p>
            <a:pPr algn="ctr" eaLnBrk="1" hangingPunct="1">
              <a:defRPr/>
            </a:pPr>
            <a:r>
              <a:rPr lang="fr-FR" altLang="fr-FR" b="1" kern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1.8  TP : tous au </a:t>
            </a:r>
            <a:r>
              <a:rPr lang="fr-FR" altLang="fr-FR" b="1" kern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ZCasino</a:t>
            </a:r>
            <a:endParaRPr lang="fr-FR" altLang="fr-FR" b="1" kern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2104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76"/>
          <p:cNvSpPr/>
          <p:nvPr/>
        </p:nvSpPr>
        <p:spPr>
          <a:xfrm>
            <a:off x="107504" y="152636"/>
            <a:ext cx="8928992" cy="473640"/>
          </a:xfrm>
          <a:prstGeom prst="roundRect">
            <a:avLst>
              <a:gd name="adj" fmla="val 19454"/>
            </a:avLst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07504" y="145713"/>
            <a:ext cx="4392488" cy="50323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9pPr>
          </a:lstStyle>
          <a:p>
            <a:pPr eaLnBrk="1" hangingPunct="1">
              <a:defRPr/>
            </a:pPr>
            <a:r>
              <a:rPr lang="fr-FR" altLang="fr-FR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Des règles simplifiées…</a:t>
            </a:r>
          </a:p>
        </p:txBody>
      </p:sp>
      <p:grpSp>
        <p:nvGrpSpPr>
          <p:cNvPr id="15" name="Groupe 14"/>
          <p:cNvGrpSpPr/>
          <p:nvPr/>
        </p:nvGrpSpPr>
        <p:grpSpPr>
          <a:xfrm>
            <a:off x="559937" y="767950"/>
            <a:ext cx="6293686" cy="3866946"/>
            <a:chOff x="559937" y="767950"/>
            <a:chExt cx="6293686" cy="3866946"/>
          </a:xfrm>
        </p:grpSpPr>
        <p:sp>
          <p:nvSpPr>
            <p:cNvPr id="5" name="TextBox 45"/>
            <p:cNvSpPr txBox="1"/>
            <p:nvPr/>
          </p:nvSpPr>
          <p:spPr>
            <a:xfrm>
              <a:off x="1099997" y="1191011"/>
              <a:ext cx="5753626" cy="33239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Définir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le budget initial du </a:t>
              </a:r>
              <a:r>
                <a:rPr lang="en-US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joueur</a:t>
              </a:r>
              <a:endParaRPr lang="fr-FR" sz="14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fr-FR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fr-FR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Demander au joueur :</a:t>
              </a:r>
            </a:p>
            <a:p>
              <a:pPr marL="285750" indent="-285750">
                <a:buFontTx/>
                <a:buChar char="-"/>
              </a:pPr>
              <a:r>
                <a:rPr lang="fr-FR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« Numéro sur lequel vous souhaitez miser (0 à 49) ? »</a:t>
              </a:r>
            </a:p>
            <a:p>
              <a:pPr marL="285750" indent="-285750">
                <a:buFontTx/>
                <a:buChar char="-"/>
              </a:pPr>
              <a:r>
                <a:rPr lang="fr-FR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« 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Somme à miser </a:t>
              </a:r>
              <a:r>
                <a:rPr lang="en-US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sur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ce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numéro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?</a:t>
              </a:r>
              <a:r>
                <a:rPr lang="fr-FR" sz="1400" dirty="0">
                  <a:latin typeface="Arial" panose="020B0604020202020204" pitchFamily="34" charset="0"/>
                  <a:cs typeface="Arial" panose="020B0604020202020204" pitchFamily="34" charset="0"/>
                </a:rPr>
                <a:t> »</a:t>
              </a:r>
            </a:p>
            <a:p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Lancer la roulette : </a:t>
              </a:r>
              <a:r>
                <a:rPr lang="en-US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tirer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un </a:t>
              </a:r>
              <a:r>
                <a:rPr lang="en-US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numéro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aléatoire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entre 0 et 49</a:t>
              </a:r>
            </a:p>
            <a:p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Gain :</a:t>
              </a:r>
            </a:p>
            <a:p>
              <a:pPr marL="285750" indent="-285750">
                <a:buFontTx/>
                <a:buChar char="-"/>
              </a:pP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Bon </a:t>
              </a:r>
              <a:r>
                <a:rPr lang="en-US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numéro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: 3 </a:t>
              </a:r>
              <a:r>
                <a:rPr lang="en-US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fois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la </a:t>
              </a:r>
              <a:r>
                <a:rPr lang="en-US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mise</a:t>
              </a:r>
              <a:endParaRPr lang="en-US" sz="14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285750" indent="-285750">
                <a:buFontTx/>
                <a:buChar char="-"/>
              </a:pP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Bonne </a:t>
              </a:r>
              <a:r>
                <a:rPr lang="en-US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couleur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(</a:t>
              </a:r>
              <a:r>
                <a:rPr lang="en-US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numéro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de </a:t>
              </a:r>
              <a:r>
                <a:rPr lang="en-US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même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parité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): 50% de la </a:t>
              </a:r>
              <a:r>
                <a:rPr lang="en-US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mise</a:t>
              </a:r>
              <a:endParaRPr lang="en-US" sz="14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Mettre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à jour le budget</a:t>
              </a:r>
            </a:p>
            <a:p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S’il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reste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de </a:t>
              </a:r>
              <a:r>
                <a:rPr lang="en-US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l’argent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et </a:t>
              </a:r>
              <a:r>
                <a:rPr lang="en-US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si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le </a:t>
              </a:r>
              <a:r>
                <a:rPr lang="en-US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joueur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souhaite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continuer, </a:t>
              </a:r>
              <a:r>
                <a:rPr lang="en-US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recommencer</a:t>
              </a:r>
              <a:endParaRPr lang="fr-FR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" name="Connecteur droit avec flèche 7"/>
            <p:cNvCxnSpPr/>
            <p:nvPr/>
          </p:nvCxnSpPr>
          <p:spPr>
            <a:xfrm>
              <a:off x="811965" y="1754576"/>
              <a:ext cx="28803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/>
            <p:cNvCxnSpPr/>
            <p:nvPr/>
          </p:nvCxnSpPr>
          <p:spPr>
            <a:xfrm>
              <a:off x="811965" y="1754576"/>
              <a:ext cx="0" cy="25922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/>
            <p:cNvCxnSpPr/>
            <p:nvPr/>
          </p:nvCxnSpPr>
          <p:spPr>
            <a:xfrm>
              <a:off x="811965" y="4346864"/>
              <a:ext cx="28803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ounded Rectangle 163"/>
            <p:cNvSpPr/>
            <p:nvPr/>
          </p:nvSpPr>
          <p:spPr bwMode="auto">
            <a:xfrm>
              <a:off x="559937" y="1106504"/>
              <a:ext cx="6293686" cy="3528392"/>
            </a:xfrm>
            <a:prstGeom prst="roundRect">
              <a:avLst>
                <a:gd name="adj" fmla="val 3864"/>
              </a:avLst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fr-FR"/>
            </a:p>
          </p:txBody>
        </p:sp>
        <p:sp>
          <p:nvSpPr>
            <p:cNvPr id="18" name="TextBox 45"/>
            <p:cNvSpPr txBox="1"/>
            <p:nvPr/>
          </p:nvSpPr>
          <p:spPr>
            <a:xfrm>
              <a:off x="565249" y="767950"/>
              <a:ext cx="25347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b="1" dirty="0" smtClean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Principe du programme</a:t>
              </a:r>
            </a:p>
          </p:txBody>
        </p:sp>
      </p:grpSp>
      <p:grpSp>
        <p:nvGrpSpPr>
          <p:cNvPr id="26" name="Groupe 25"/>
          <p:cNvGrpSpPr/>
          <p:nvPr/>
        </p:nvGrpSpPr>
        <p:grpSpPr>
          <a:xfrm>
            <a:off x="503548" y="4775716"/>
            <a:ext cx="7092789" cy="1749628"/>
            <a:chOff x="503548" y="4775716"/>
            <a:chExt cx="7092789" cy="1749628"/>
          </a:xfrm>
        </p:grpSpPr>
        <p:sp>
          <p:nvSpPr>
            <p:cNvPr id="17" name="TextBox 45"/>
            <p:cNvSpPr txBox="1"/>
            <p:nvPr/>
          </p:nvSpPr>
          <p:spPr>
            <a:xfrm>
              <a:off x="503548" y="4775716"/>
              <a:ext cx="29740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b="1" dirty="0" smtClean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Fonctions utiles à l’exercice</a:t>
              </a:r>
            </a:p>
          </p:txBody>
        </p:sp>
        <p:sp>
          <p:nvSpPr>
            <p:cNvPr id="19" name="TextBox 45"/>
            <p:cNvSpPr txBox="1"/>
            <p:nvPr/>
          </p:nvSpPr>
          <p:spPr>
            <a:xfrm>
              <a:off x="611560" y="5285527"/>
              <a:ext cx="38884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Tirage aléatoire d’un entier entre </a:t>
              </a:r>
              <a:r>
                <a:rPr lang="fr-FR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fr-FR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et </a:t>
              </a:r>
              <a:r>
                <a:rPr lang="fr-FR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fr-FR" sz="1400" i="1" dirty="0" smtClean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</a:t>
              </a:r>
              <a:r>
                <a:rPr lang="fr-FR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-1)</a:t>
              </a:r>
              <a:r>
                <a:rPr lang="fr-FR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  <a:endParaRPr lang="fr-FR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427984" y="5233075"/>
              <a:ext cx="3026856" cy="523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TextBox 45"/>
            <p:cNvSpPr txBox="1"/>
            <p:nvPr/>
          </p:nvSpPr>
          <p:spPr>
            <a:xfrm>
              <a:off x="4427984" y="5233074"/>
              <a:ext cx="30963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from</a:t>
              </a:r>
              <a:r>
                <a:rPr lang="fr-F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fr-FR" sz="14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random</a:t>
              </a:r>
              <a:r>
                <a:rPr lang="fr-F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import </a:t>
              </a:r>
              <a:r>
                <a:rPr lang="fr-FR" sz="14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randrange</a:t>
              </a:r>
              <a:endParaRPr lang="fr-FR" sz="1400" dirty="0" smtClean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fr-FR" sz="1400" i="1" dirty="0" err="1" smtClean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fr-FR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= </a:t>
              </a:r>
              <a:r>
                <a:rPr lang="fr-FR" sz="14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randrange</a:t>
              </a:r>
              <a:r>
                <a:rPr lang="fr-FR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fr-FR" sz="1400" i="1" dirty="0" smtClean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</a:t>
              </a:r>
              <a:r>
                <a:rPr lang="fr-FR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  <a:endParaRPr lang="fr-FR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2" name="TextBox 45"/>
            <p:cNvSpPr txBox="1"/>
            <p:nvPr/>
          </p:nvSpPr>
          <p:spPr>
            <a:xfrm>
              <a:off x="611560" y="5933890"/>
              <a:ext cx="31323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Arrondi d’un réel à l’entier supérieur :</a:t>
              </a:r>
              <a:endParaRPr lang="fr-FR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444184" y="5881439"/>
              <a:ext cx="3026856" cy="523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" name="TextBox 45"/>
            <p:cNvSpPr txBox="1"/>
            <p:nvPr/>
          </p:nvSpPr>
          <p:spPr>
            <a:xfrm>
              <a:off x="4444184" y="5881438"/>
              <a:ext cx="30963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from</a:t>
              </a:r>
              <a:r>
                <a:rPr lang="fr-F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fr-FR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math </a:t>
              </a:r>
              <a:r>
                <a:rPr lang="fr-F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import </a:t>
              </a:r>
              <a:r>
                <a:rPr lang="fr-FR" sz="14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ceil</a:t>
              </a:r>
              <a:endParaRPr lang="fr-FR" sz="1400" dirty="0" smtClean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fr-FR" sz="1400" i="1" dirty="0" err="1" smtClean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fr-FR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= </a:t>
              </a:r>
              <a:r>
                <a:rPr lang="fr-FR" sz="14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ceil</a:t>
              </a:r>
              <a:r>
                <a:rPr lang="fr-FR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fr-FR" sz="1400" i="1" dirty="0" err="1" smtClean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float</a:t>
              </a:r>
              <a:r>
                <a:rPr lang="fr-FR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  <a:endParaRPr lang="fr-FR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5" name="Rounded Rectangle 163"/>
            <p:cNvSpPr/>
            <p:nvPr/>
          </p:nvSpPr>
          <p:spPr bwMode="auto">
            <a:xfrm>
              <a:off x="562197" y="5114270"/>
              <a:ext cx="7034140" cy="1411074"/>
            </a:xfrm>
            <a:prstGeom prst="roundRect">
              <a:avLst>
                <a:gd name="adj" fmla="val 7255"/>
              </a:avLst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150165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23628" y="1448780"/>
            <a:ext cx="2394902" cy="848042"/>
          </a:xfrm>
        </p:spPr>
        <p:txBody>
          <a:bodyPr/>
          <a:lstStyle/>
          <a:p>
            <a:pPr eaLnBrk="1" hangingPunct="1"/>
            <a:r>
              <a:rPr lang="en-GB" altLang="fr-FR" dirty="0" err="1" smtClean="0">
                <a:cs typeface="Arial" panose="020B0604020202020204" pitchFamily="34" charset="0"/>
              </a:rPr>
              <a:t>merci</a:t>
            </a:r>
            <a:endParaRPr lang="en-GB" altLang="fr-FR" dirty="0" smtClean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76"/>
          <p:cNvSpPr/>
          <p:nvPr/>
        </p:nvSpPr>
        <p:spPr>
          <a:xfrm>
            <a:off x="107504" y="75040"/>
            <a:ext cx="8928992" cy="473640"/>
          </a:xfrm>
          <a:prstGeom prst="roundRect">
            <a:avLst>
              <a:gd name="adj" fmla="val 19454"/>
            </a:avLst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107504" y="68117"/>
            <a:ext cx="9036496" cy="50323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9pPr>
          </a:lstStyle>
          <a:p>
            <a:pPr eaLnBrk="1" hangingPunct="1">
              <a:defRPr/>
            </a:pPr>
            <a:r>
              <a:rPr lang="fr-FR" altLang="fr-FR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 Créer un module de code</a:t>
            </a:r>
          </a:p>
        </p:txBody>
      </p:sp>
      <p:grpSp>
        <p:nvGrpSpPr>
          <p:cNvPr id="2" name="Groupe 1"/>
          <p:cNvGrpSpPr/>
          <p:nvPr/>
        </p:nvGrpSpPr>
        <p:grpSpPr>
          <a:xfrm>
            <a:off x="1028084" y="2216715"/>
            <a:ext cx="6518357" cy="1990284"/>
            <a:chOff x="1028084" y="2216715"/>
            <a:chExt cx="6518357" cy="1990284"/>
          </a:xfrm>
        </p:grpSpPr>
        <p:sp>
          <p:nvSpPr>
            <p:cNvPr id="12" name="Rectangle 11"/>
            <p:cNvSpPr/>
            <p:nvPr/>
          </p:nvSpPr>
          <p:spPr>
            <a:xfrm>
              <a:off x="2196339" y="2637339"/>
              <a:ext cx="5350102" cy="15696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TextBox 45"/>
            <p:cNvSpPr txBox="1"/>
            <p:nvPr/>
          </p:nvSpPr>
          <p:spPr>
            <a:xfrm>
              <a:off x="2198429" y="2637339"/>
              <a:ext cx="5348011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</a:t>
              </a:r>
              <a:r>
                <a:rPr lang="fr-FR" sz="1200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Programme testant si une </a:t>
              </a:r>
              <a:r>
                <a:rPr lang="fr-FR" sz="1200" dirty="0" smtClean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année est </a:t>
              </a:r>
              <a:r>
                <a:rPr lang="fr-FR" sz="1200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bissextile ou non</a:t>
              </a:r>
            </a:p>
            <a:p>
              <a:endParaRPr lang="fr-FR" sz="12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fr-FR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annee</a:t>
              </a:r>
              <a:r>
                <a:rPr lang="fr-FR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= input("Saisissez une année : ") </a:t>
              </a:r>
              <a:endParaRPr lang="fr-FR" sz="1200" dirty="0" smtClean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fr-FR" sz="12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annee</a:t>
              </a:r>
              <a:r>
                <a:rPr lang="fr-FR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fr-FR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= </a:t>
              </a:r>
              <a:r>
                <a:rPr lang="fr-FR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fr-FR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fr-FR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annee</a:t>
              </a:r>
              <a:r>
                <a:rPr lang="fr-FR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) </a:t>
              </a:r>
              <a:endParaRPr lang="fr-FR" sz="1200" dirty="0" smtClean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fr-FR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if </a:t>
              </a:r>
              <a:r>
                <a:rPr lang="fr-FR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annee</a:t>
              </a:r>
              <a:r>
                <a:rPr lang="fr-FR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% 400 == 0 or (</a:t>
              </a:r>
              <a:r>
                <a:rPr lang="fr-FR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annee</a:t>
              </a:r>
              <a:r>
                <a:rPr lang="fr-FR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% 4 == 0 and </a:t>
              </a:r>
              <a:r>
                <a:rPr lang="fr-FR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annee</a:t>
              </a:r>
              <a:r>
                <a:rPr lang="fr-FR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% 100 != 0):</a:t>
              </a:r>
            </a:p>
            <a:p>
              <a:r>
                <a:rPr lang="fr-FR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fr-FR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print</a:t>
              </a:r>
              <a:r>
                <a:rPr lang="fr-FR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("L'année saisie est bissextile.")</a:t>
              </a:r>
            </a:p>
            <a:p>
              <a:r>
                <a:rPr lang="fr-FR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else</a:t>
              </a:r>
              <a:r>
                <a:rPr lang="fr-FR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:</a:t>
              </a:r>
            </a:p>
            <a:p>
              <a:r>
                <a:rPr lang="fr-FR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fr-FR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print</a:t>
              </a:r>
              <a:r>
                <a:rPr lang="fr-FR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("L'année saisie n'est pas bissextile</a:t>
              </a:r>
              <a:r>
                <a:rPr lang="fr-FR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.")</a:t>
              </a:r>
              <a:endParaRPr lang="fr-FR" sz="12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3" name="TextBox 45"/>
            <p:cNvSpPr txBox="1"/>
            <p:nvPr/>
          </p:nvSpPr>
          <p:spPr>
            <a:xfrm>
              <a:off x="2184370" y="2319323"/>
              <a:ext cx="21426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fichier «</a:t>
              </a:r>
              <a:r>
                <a:rPr lang="fr-FR" sz="1400" dirty="0">
                  <a:latin typeface="Arial" panose="020B0604020202020204" pitchFamily="34" charset="0"/>
                  <a:cs typeface="Arial" panose="020B0604020202020204" pitchFamily="34" charset="0"/>
                </a:rPr>
                <a:t> bissextile.py</a:t>
              </a:r>
              <a:r>
                <a:rPr lang="fr-FR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 »</a:t>
              </a:r>
              <a:endParaRPr lang="fr-FR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Forme libre 41"/>
            <p:cNvSpPr/>
            <p:nvPr/>
          </p:nvSpPr>
          <p:spPr>
            <a:xfrm>
              <a:off x="1028084" y="2216715"/>
              <a:ext cx="1042403" cy="840599"/>
            </a:xfrm>
            <a:custGeom>
              <a:avLst/>
              <a:gdLst>
                <a:gd name="connsiteX0" fmla="*/ 41375 w 1042403"/>
                <a:gd name="connsiteY0" fmla="*/ 0 h 840599"/>
                <a:gd name="connsiteX1" fmla="*/ 118377 w 1042403"/>
                <a:gd name="connsiteY1" fmla="*/ 712270 h 840599"/>
                <a:gd name="connsiteX2" fmla="*/ 1042403 w 1042403"/>
                <a:gd name="connsiteY2" fmla="*/ 837398 h 840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2403" h="840599">
                  <a:moveTo>
                    <a:pt x="41375" y="0"/>
                  </a:moveTo>
                  <a:cubicBezTo>
                    <a:pt x="-3543" y="286352"/>
                    <a:pt x="-48461" y="572704"/>
                    <a:pt x="118377" y="712270"/>
                  </a:cubicBezTo>
                  <a:cubicBezTo>
                    <a:pt x="285215" y="851836"/>
                    <a:pt x="663809" y="844617"/>
                    <a:pt x="1042403" y="837398"/>
                  </a:cubicBezTo>
                </a:path>
              </a:pathLst>
            </a:custGeom>
            <a:noFill/>
            <a:ln w="9525"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" name="Groupe 2"/>
          <p:cNvGrpSpPr/>
          <p:nvPr/>
        </p:nvGrpSpPr>
        <p:grpSpPr>
          <a:xfrm>
            <a:off x="3405870" y="1178159"/>
            <a:ext cx="4758269" cy="1117721"/>
            <a:chOff x="3405870" y="1178159"/>
            <a:chExt cx="4758269" cy="1117721"/>
          </a:xfrm>
        </p:grpSpPr>
        <p:sp>
          <p:nvSpPr>
            <p:cNvPr id="40" name="TextBox 45"/>
            <p:cNvSpPr txBox="1"/>
            <p:nvPr/>
          </p:nvSpPr>
          <p:spPr>
            <a:xfrm>
              <a:off x="7066016" y="1363149"/>
              <a:ext cx="1098123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Encodage :</a:t>
              </a:r>
            </a:p>
            <a:p>
              <a:r>
                <a:rPr lang="fr-FR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UTF-8</a:t>
              </a:r>
              <a:endParaRPr lang="fr-FR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5" name="Imag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90696" y="1178159"/>
              <a:ext cx="2467421" cy="1117721"/>
            </a:xfrm>
            <a:prstGeom prst="rect">
              <a:avLst/>
            </a:prstGeom>
          </p:spPr>
        </p:pic>
        <p:sp>
          <p:nvSpPr>
            <p:cNvPr id="43" name="Forme libre 42"/>
            <p:cNvSpPr/>
            <p:nvPr/>
          </p:nvSpPr>
          <p:spPr>
            <a:xfrm>
              <a:off x="3405870" y="1627091"/>
              <a:ext cx="1031074" cy="628125"/>
            </a:xfrm>
            <a:custGeom>
              <a:avLst/>
              <a:gdLst>
                <a:gd name="connsiteX0" fmla="*/ 21778 w 801424"/>
                <a:gd name="connsiteY0" fmla="*/ 723339 h 723339"/>
                <a:gd name="connsiteX1" fmla="*/ 98780 w 801424"/>
                <a:gd name="connsiteY1" fmla="*/ 97697 h 723339"/>
                <a:gd name="connsiteX2" fmla="*/ 801424 w 801424"/>
                <a:gd name="connsiteY2" fmla="*/ 11070 h 723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1424" h="723339">
                  <a:moveTo>
                    <a:pt x="21778" y="723339"/>
                  </a:moveTo>
                  <a:cubicBezTo>
                    <a:pt x="-4692" y="469873"/>
                    <a:pt x="-31161" y="216408"/>
                    <a:pt x="98780" y="97697"/>
                  </a:cubicBezTo>
                  <a:cubicBezTo>
                    <a:pt x="228721" y="-21014"/>
                    <a:pt x="515072" y="-4972"/>
                    <a:pt x="801424" y="11070"/>
                  </a:cubicBezTo>
                </a:path>
              </a:pathLst>
            </a:custGeom>
            <a:noFill/>
            <a:ln w="9525"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7" name="Groupe 6"/>
          <p:cNvGrpSpPr/>
          <p:nvPr/>
        </p:nvGrpSpPr>
        <p:grpSpPr>
          <a:xfrm>
            <a:off x="320275" y="1125139"/>
            <a:ext cx="1548172" cy="1091575"/>
            <a:chOff x="320275" y="1125139"/>
            <a:chExt cx="1548172" cy="1091575"/>
          </a:xfrm>
        </p:grpSpPr>
        <p:pic>
          <p:nvPicPr>
            <p:cNvPr id="41" name="Image 4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8361" y="1301218"/>
              <a:ext cx="1219446" cy="871604"/>
            </a:xfrm>
            <a:prstGeom prst="rect">
              <a:avLst/>
            </a:prstGeom>
          </p:spPr>
        </p:pic>
        <p:sp>
          <p:nvSpPr>
            <p:cNvPr id="55" name="Rounded Rectangle 163"/>
            <p:cNvSpPr/>
            <p:nvPr/>
          </p:nvSpPr>
          <p:spPr bwMode="auto">
            <a:xfrm>
              <a:off x="320275" y="1125139"/>
              <a:ext cx="1548172" cy="1091575"/>
            </a:xfrm>
            <a:prstGeom prst="roundRect">
              <a:avLst>
                <a:gd name="adj" fmla="val 7427"/>
              </a:avLst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fr-FR"/>
            </a:p>
          </p:txBody>
        </p:sp>
      </p:grpSp>
      <p:grpSp>
        <p:nvGrpSpPr>
          <p:cNvPr id="6" name="Groupe 5"/>
          <p:cNvGrpSpPr/>
          <p:nvPr/>
        </p:nvGrpSpPr>
        <p:grpSpPr>
          <a:xfrm>
            <a:off x="4528496" y="4277061"/>
            <a:ext cx="4337579" cy="2378145"/>
            <a:chOff x="4528496" y="4277061"/>
            <a:chExt cx="4337579" cy="2378145"/>
          </a:xfrm>
        </p:grpSpPr>
        <p:pic>
          <p:nvPicPr>
            <p:cNvPr id="45" name="Image 4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04018" y="5109958"/>
              <a:ext cx="1805885" cy="722354"/>
            </a:xfrm>
            <a:prstGeom prst="rect">
              <a:avLst/>
            </a:prstGeom>
          </p:spPr>
        </p:pic>
        <p:sp>
          <p:nvSpPr>
            <p:cNvPr id="52" name="Rounded Rectangle 163"/>
            <p:cNvSpPr/>
            <p:nvPr/>
          </p:nvSpPr>
          <p:spPr bwMode="auto">
            <a:xfrm>
              <a:off x="5050159" y="4995490"/>
              <a:ext cx="3815916" cy="1659716"/>
            </a:xfrm>
            <a:prstGeom prst="roundRect">
              <a:avLst>
                <a:gd name="adj" fmla="val 7427"/>
              </a:avLst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fr-FR"/>
            </a:p>
          </p:txBody>
        </p:sp>
        <p:sp>
          <p:nvSpPr>
            <p:cNvPr id="53" name="TextBox 45"/>
            <p:cNvSpPr txBox="1"/>
            <p:nvPr/>
          </p:nvSpPr>
          <p:spPr>
            <a:xfrm>
              <a:off x="5612533" y="4678981"/>
              <a:ext cx="27815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Lancement à partir de l’éditeur</a:t>
              </a:r>
              <a:endParaRPr lang="fr-FR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TextBox 45"/>
            <p:cNvSpPr txBox="1"/>
            <p:nvPr/>
          </p:nvSpPr>
          <p:spPr>
            <a:xfrm>
              <a:off x="5104665" y="5870376"/>
              <a:ext cx="32777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Paramétrage requis</a:t>
              </a:r>
            </a:p>
            <a:p>
              <a:r>
                <a:rPr lang="en-US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Exemple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de </a:t>
              </a:r>
              <a:r>
                <a:rPr lang="en-US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commande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(Notepad++):</a:t>
              </a:r>
              <a:endParaRPr lang="fr-FR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Forme libre 45"/>
            <p:cNvSpPr/>
            <p:nvPr/>
          </p:nvSpPr>
          <p:spPr>
            <a:xfrm>
              <a:off x="4528496" y="4277061"/>
              <a:ext cx="1017266" cy="539439"/>
            </a:xfrm>
            <a:custGeom>
              <a:avLst/>
              <a:gdLst>
                <a:gd name="connsiteX0" fmla="*/ 0 w 731520"/>
                <a:gd name="connsiteY0" fmla="*/ 0 h 539439"/>
                <a:gd name="connsiteX1" fmla="*/ 134753 w 731520"/>
                <a:gd name="connsiteY1" fmla="*/ 452388 h 539439"/>
                <a:gd name="connsiteX2" fmla="*/ 731520 w 731520"/>
                <a:gd name="connsiteY2" fmla="*/ 539015 h 539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31520" h="539439">
                  <a:moveTo>
                    <a:pt x="0" y="0"/>
                  </a:moveTo>
                  <a:cubicBezTo>
                    <a:pt x="6416" y="181276"/>
                    <a:pt x="12833" y="362552"/>
                    <a:pt x="134753" y="452388"/>
                  </a:cubicBezTo>
                  <a:cubicBezTo>
                    <a:pt x="256673" y="542224"/>
                    <a:pt x="494096" y="540619"/>
                    <a:pt x="731520" y="539015"/>
                  </a:cubicBezTo>
                </a:path>
              </a:pathLst>
            </a:custGeom>
            <a:noFill/>
            <a:ln w="9525"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7" name="TextBox 45"/>
            <p:cNvSpPr txBox="1"/>
            <p:nvPr/>
          </p:nvSpPr>
          <p:spPr>
            <a:xfrm>
              <a:off x="5136905" y="6376220"/>
              <a:ext cx="369573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C:\</a:t>
              </a:r>
              <a:r>
                <a:rPr lang="fr-FR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Python36\python.exe -i </a:t>
              </a:r>
              <a:r>
                <a:rPr lang="fr-FR" sz="1100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"$(FULL_CURRENT_PATH)"</a:t>
              </a:r>
            </a:p>
          </p:txBody>
        </p:sp>
      </p:grpSp>
      <p:grpSp>
        <p:nvGrpSpPr>
          <p:cNvPr id="4" name="Groupe 3"/>
          <p:cNvGrpSpPr/>
          <p:nvPr/>
        </p:nvGrpSpPr>
        <p:grpSpPr>
          <a:xfrm>
            <a:off x="372610" y="4277061"/>
            <a:ext cx="4155886" cy="2160779"/>
            <a:chOff x="372610" y="4277061"/>
            <a:chExt cx="4155886" cy="2160779"/>
          </a:xfrm>
        </p:grpSpPr>
        <p:sp>
          <p:nvSpPr>
            <p:cNvPr id="37" name="Rectangle 36"/>
            <p:cNvSpPr/>
            <p:nvPr/>
          </p:nvSpPr>
          <p:spPr>
            <a:xfrm>
              <a:off x="1242430" y="5501189"/>
              <a:ext cx="1982290" cy="2880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TextBox 45"/>
            <p:cNvSpPr txBox="1"/>
            <p:nvPr/>
          </p:nvSpPr>
          <p:spPr>
            <a:xfrm>
              <a:off x="1160286" y="5127700"/>
              <a:ext cx="27815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Windows : Invite de commandes</a:t>
              </a:r>
              <a:endParaRPr lang="fr-FR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TextBox 45"/>
            <p:cNvSpPr txBox="1"/>
            <p:nvPr/>
          </p:nvSpPr>
          <p:spPr>
            <a:xfrm>
              <a:off x="1244521" y="5512222"/>
              <a:ext cx="19801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python bissextile.py</a:t>
              </a:r>
            </a:p>
          </p:txBody>
        </p:sp>
        <p:pic>
          <p:nvPicPr>
            <p:cNvPr id="44" name="Image 4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962" y="5208379"/>
              <a:ext cx="612052" cy="502345"/>
            </a:xfrm>
            <a:prstGeom prst="rect">
              <a:avLst/>
            </a:prstGeom>
          </p:spPr>
        </p:pic>
        <p:sp>
          <p:nvSpPr>
            <p:cNvPr id="47" name="TextBox 45"/>
            <p:cNvSpPr txBox="1"/>
            <p:nvPr/>
          </p:nvSpPr>
          <p:spPr>
            <a:xfrm>
              <a:off x="447078" y="5850619"/>
              <a:ext cx="376147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Variable d’environnement PATH à renseigner</a:t>
              </a:r>
            </a:p>
            <a:p>
              <a:r>
                <a:rPr lang="en-US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Exemple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  <a:endParaRPr lang="fr-FR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Rounded Rectangle 163"/>
            <p:cNvSpPr/>
            <p:nvPr/>
          </p:nvSpPr>
          <p:spPr bwMode="auto">
            <a:xfrm>
              <a:off x="372610" y="5069453"/>
              <a:ext cx="3831519" cy="1368387"/>
            </a:xfrm>
            <a:prstGeom prst="roundRect">
              <a:avLst>
                <a:gd name="adj" fmla="val 7427"/>
              </a:avLst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fr-FR"/>
            </a:p>
          </p:txBody>
        </p:sp>
        <p:sp>
          <p:nvSpPr>
            <p:cNvPr id="51" name="TextBox 45"/>
            <p:cNvSpPr txBox="1"/>
            <p:nvPr/>
          </p:nvSpPr>
          <p:spPr>
            <a:xfrm>
              <a:off x="372610" y="4771871"/>
              <a:ext cx="30952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Lancement en ligne de commande</a:t>
              </a:r>
              <a:endParaRPr lang="fr-FR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Forme libre 55"/>
            <p:cNvSpPr/>
            <p:nvPr/>
          </p:nvSpPr>
          <p:spPr>
            <a:xfrm>
              <a:off x="3255685" y="4277061"/>
              <a:ext cx="1272811" cy="616017"/>
            </a:xfrm>
            <a:custGeom>
              <a:avLst/>
              <a:gdLst>
                <a:gd name="connsiteX0" fmla="*/ 664143 w 667714"/>
                <a:gd name="connsiteY0" fmla="*/ 0 h 616017"/>
                <a:gd name="connsiteX1" fmla="*/ 567890 w 667714"/>
                <a:gd name="connsiteY1" fmla="*/ 490888 h 616017"/>
                <a:gd name="connsiteX2" fmla="*/ 0 w 667714"/>
                <a:gd name="connsiteY2" fmla="*/ 616017 h 616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67714" h="616017">
                  <a:moveTo>
                    <a:pt x="664143" y="0"/>
                  </a:moveTo>
                  <a:cubicBezTo>
                    <a:pt x="671361" y="194109"/>
                    <a:pt x="678580" y="388219"/>
                    <a:pt x="567890" y="490888"/>
                  </a:cubicBezTo>
                  <a:cubicBezTo>
                    <a:pt x="457200" y="593557"/>
                    <a:pt x="228600" y="604787"/>
                    <a:pt x="0" y="616017"/>
                  </a:cubicBezTo>
                </a:path>
              </a:pathLst>
            </a:custGeom>
            <a:noFill/>
            <a:ln w="9525"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8" name="TextBox 45"/>
            <p:cNvSpPr txBox="1"/>
            <p:nvPr/>
          </p:nvSpPr>
          <p:spPr>
            <a:xfrm>
              <a:off x="1412442" y="6112229"/>
              <a:ext cx="101559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C:\</a:t>
              </a:r>
              <a:r>
                <a:rPr lang="fr-FR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Python36\</a:t>
              </a:r>
              <a:endParaRPr lang="fr-FR" sz="11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8" name="TextBox 45"/>
          <p:cNvSpPr txBox="1"/>
          <p:nvPr/>
        </p:nvSpPr>
        <p:spPr>
          <a:xfrm>
            <a:off x="107505" y="604667"/>
            <a:ext cx="3117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module = code </a:t>
            </a:r>
            <a:r>
              <a:rPr lang="fr-F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défini 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dans un fichier</a:t>
            </a:r>
          </a:p>
        </p:txBody>
      </p:sp>
    </p:spTree>
    <p:extLst>
      <p:ext uri="{BB962C8B-B14F-4D97-AF65-F5344CB8AC3E}">
        <p14:creationId xmlns:p14="http://schemas.microsoft.com/office/powerpoint/2010/main" val="3533316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76"/>
          <p:cNvSpPr/>
          <p:nvPr/>
        </p:nvSpPr>
        <p:spPr>
          <a:xfrm>
            <a:off x="107504" y="75040"/>
            <a:ext cx="8928992" cy="473640"/>
          </a:xfrm>
          <a:prstGeom prst="roundRect">
            <a:avLst>
              <a:gd name="adj" fmla="val 19454"/>
            </a:avLst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107504" y="68117"/>
            <a:ext cx="9036496" cy="50323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9pPr>
          </a:lstStyle>
          <a:p>
            <a:pPr eaLnBrk="1" hangingPunct="1">
              <a:defRPr/>
            </a:pPr>
            <a:r>
              <a:rPr lang="fr-FR" altLang="fr-FR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 Importer un module créé</a:t>
            </a:r>
          </a:p>
        </p:txBody>
      </p:sp>
      <p:grpSp>
        <p:nvGrpSpPr>
          <p:cNvPr id="5" name="Groupe 4"/>
          <p:cNvGrpSpPr/>
          <p:nvPr/>
        </p:nvGrpSpPr>
        <p:grpSpPr>
          <a:xfrm>
            <a:off x="711095" y="990355"/>
            <a:ext cx="5880132" cy="1887676"/>
            <a:chOff x="711095" y="990355"/>
            <a:chExt cx="5880132" cy="1887676"/>
          </a:xfrm>
        </p:grpSpPr>
        <p:sp>
          <p:nvSpPr>
            <p:cNvPr id="12" name="Rectangle 11"/>
            <p:cNvSpPr/>
            <p:nvPr/>
          </p:nvSpPr>
          <p:spPr>
            <a:xfrm>
              <a:off x="723063" y="1308371"/>
              <a:ext cx="5796155" cy="15696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TextBox 45"/>
            <p:cNvSpPr txBox="1"/>
            <p:nvPr/>
          </p:nvSpPr>
          <p:spPr>
            <a:xfrm>
              <a:off x="726296" y="1308371"/>
              <a:ext cx="5864931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"""module </a:t>
              </a:r>
              <a:r>
                <a:rPr lang="fr-FR" sz="1200" dirty="0" err="1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multipli</a:t>
              </a:r>
              <a:r>
                <a:rPr lang="fr-FR" sz="1200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contenant la fonction table"""</a:t>
              </a:r>
            </a:p>
            <a:p>
              <a:endParaRPr lang="fr-FR" sz="12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fr-FR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def</a:t>
              </a:r>
              <a:r>
                <a:rPr lang="fr-FR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table(nb, max=10):</a:t>
              </a:r>
            </a:p>
            <a:p>
              <a:r>
                <a:rPr lang="fr-FR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fr-FR" sz="1200" dirty="0" smtClean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"""Table </a:t>
              </a:r>
              <a:r>
                <a:rPr lang="fr-FR" sz="1200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de multiplication par nb </a:t>
              </a:r>
              <a:r>
                <a:rPr lang="fr-FR" sz="1200" dirty="0" smtClean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de </a:t>
              </a:r>
              <a:r>
                <a:rPr lang="fr-FR" sz="1200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 * nb jusqu'à max * nb"""</a:t>
              </a:r>
            </a:p>
            <a:p>
              <a:r>
                <a:rPr lang="fr-FR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   i = 0</a:t>
              </a:r>
            </a:p>
            <a:p>
              <a:r>
                <a:rPr lang="fr-FR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fr-FR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while</a:t>
              </a:r>
              <a:r>
                <a:rPr lang="fr-FR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i &lt; max:</a:t>
              </a:r>
            </a:p>
            <a:p>
              <a:r>
                <a:rPr lang="fr-FR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</a:t>
              </a:r>
              <a:r>
                <a:rPr lang="fr-FR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print</a:t>
              </a:r>
              <a:r>
                <a:rPr lang="fr-FR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(i + 1, "*", nb, "=", (i + 1) * nb)</a:t>
              </a:r>
            </a:p>
            <a:p>
              <a:r>
                <a:rPr lang="fr-FR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i += 1</a:t>
              </a:r>
            </a:p>
          </p:txBody>
        </p:sp>
        <p:sp>
          <p:nvSpPr>
            <p:cNvPr id="33" name="TextBox 45"/>
            <p:cNvSpPr txBox="1"/>
            <p:nvPr/>
          </p:nvSpPr>
          <p:spPr>
            <a:xfrm>
              <a:off x="711095" y="990355"/>
              <a:ext cx="21426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fichier « multipli.py »</a:t>
              </a:r>
              <a:endParaRPr lang="fr-FR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" name="Groupe 6"/>
          <p:cNvGrpSpPr/>
          <p:nvPr/>
        </p:nvGrpSpPr>
        <p:grpSpPr>
          <a:xfrm>
            <a:off x="1414367" y="3052823"/>
            <a:ext cx="3272935" cy="1200330"/>
            <a:chOff x="1414367" y="3052823"/>
            <a:chExt cx="3272935" cy="1200330"/>
          </a:xfrm>
        </p:grpSpPr>
        <p:sp>
          <p:nvSpPr>
            <p:cNvPr id="34" name="Rectangle 33"/>
            <p:cNvSpPr/>
            <p:nvPr/>
          </p:nvSpPr>
          <p:spPr>
            <a:xfrm>
              <a:off x="1459089" y="3360601"/>
              <a:ext cx="3095882" cy="89255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" name="TextBox 45"/>
            <p:cNvSpPr txBox="1"/>
            <p:nvPr/>
          </p:nvSpPr>
          <p:spPr>
            <a:xfrm>
              <a:off x="1462322" y="3360600"/>
              <a:ext cx="3224980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from</a:t>
              </a:r>
              <a:r>
                <a:rPr lang="fr-FR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fr-FR" sz="16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multipli</a:t>
              </a:r>
              <a:r>
                <a:rPr lang="fr-F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import </a:t>
              </a:r>
              <a:r>
                <a:rPr lang="fr-FR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table</a:t>
              </a:r>
              <a:endParaRPr lang="fr-FR" sz="16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endParaRPr lang="fr-FR" sz="12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fr-FR" sz="1200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test de la fonction table</a:t>
              </a:r>
            </a:p>
            <a:p>
              <a:r>
                <a:rPr lang="fr-FR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table(3, </a:t>
              </a:r>
              <a:r>
                <a:rPr lang="fr-FR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12)</a:t>
              </a:r>
              <a:endParaRPr lang="fr-FR" sz="12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6" name="TextBox 45"/>
            <p:cNvSpPr txBox="1"/>
            <p:nvPr/>
          </p:nvSpPr>
          <p:spPr>
            <a:xfrm>
              <a:off x="1414367" y="3052823"/>
              <a:ext cx="16604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fichier « test.py »</a:t>
              </a:r>
              <a:endParaRPr lang="fr-FR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" name="Forme libre 1"/>
          <p:cNvSpPr/>
          <p:nvPr/>
        </p:nvSpPr>
        <p:spPr>
          <a:xfrm>
            <a:off x="322821" y="1202791"/>
            <a:ext cx="1091545" cy="2352174"/>
          </a:xfrm>
          <a:custGeom>
            <a:avLst/>
            <a:gdLst>
              <a:gd name="connsiteX0" fmla="*/ 1432258 w 1432258"/>
              <a:gd name="connsiteY0" fmla="*/ 2483318 h 2493320"/>
              <a:gd name="connsiteX1" fmla="*/ 537109 w 1432258"/>
              <a:gd name="connsiteY1" fmla="*/ 2406316 h 2493320"/>
              <a:gd name="connsiteX2" fmla="*/ 75096 w 1432258"/>
              <a:gd name="connsiteY2" fmla="*/ 1848051 h 2493320"/>
              <a:gd name="connsiteX3" fmla="*/ 26970 w 1432258"/>
              <a:gd name="connsiteY3" fmla="*/ 327259 h 2493320"/>
              <a:gd name="connsiteX4" fmla="*/ 344604 w 1432258"/>
              <a:gd name="connsiteY4" fmla="*/ 0 h 2493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2258" h="2493320">
                <a:moveTo>
                  <a:pt x="1432258" y="2483318"/>
                </a:moveTo>
                <a:cubicBezTo>
                  <a:pt x="1097780" y="2497756"/>
                  <a:pt x="763303" y="2512194"/>
                  <a:pt x="537109" y="2406316"/>
                </a:cubicBezTo>
                <a:cubicBezTo>
                  <a:pt x="310915" y="2300438"/>
                  <a:pt x="160119" y="2194560"/>
                  <a:pt x="75096" y="1848051"/>
                </a:cubicBezTo>
                <a:cubicBezTo>
                  <a:pt x="-9927" y="1501542"/>
                  <a:pt x="-17948" y="635267"/>
                  <a:pt x="26970" y="327259"/>
                </a:cubicBezTo>
                <a:cubicBezTo>
                  <a:pt x="71888" y="19250"/>
                  <a:pt x="208246" y="9625"/>
                  <a:pt x="344604" y="0"/>
                </a:cubicBezTo>
              </a:path>
            </a:pathLst>
          </a:custGeom>
          <a:noFill/>
          <a:ln w="9525"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9" name="Groupe 8"/>
          <p:cNvGrpSpPr/>
          <p:nvPr/>
        </p:nvGrpSpPr>
        <p:grpSpPr>
          <a:xfrm>
            <a:off x="5165219" y="2151927"/>
            <a:ext cx="3397850" cy="2362836"/>
            <a:chOff x="5165219" y="2151927"/>
            <a:chExt cx="3397850" cy="2362836"/>
          </a:xfrm>
        </p:grpSpPr>
        <p:sp>
          <p:nvSpPr>
            <p:cNvPr id="17" name="Rectangle 16"/>
            <p:cNvSpPr/>
            <p:nvPr/>
          </p:nvSpPr>
          <p:spPr>
            <a:xfrm>
              <a:off x="7351068" y="2151927"/>
              <a:ext cx="1212001" cy="236283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165219" y="3657343"/>
              <a:ext cx="1426008" cy="2880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TextBox 45"/>
            <p:cNvSpPr txBox="1"/>
            <p:nvPr/>
          </p:nvSpPr>
          <p:spPr>
            <a:xfrm>
              <a:off x="5167310" y="3668376"/>
              <a:ext cx="14239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python </a:t>
              </a:r>
              <a:r>
                <a:rPr lang="fr-FR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test.py</a:t>
              </a:r>
              <a:endParaRPr lang="fr-FR" sz="12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6" name="TextBox 45"/>
            <p:cNvSpPr txBox="1"/>
            <p:nvPr/>
          </p:nvSpPr>
          <p:spPr>
            <a:xfrm>
              <a:off x="7363458" y="2206439"/>
              <a:ext cx="1199611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1 * 3 = 3</a:t>
              </a:r>
            </a:p>
            <a:p>
              <a:r>
                <a:rPr lang="fr-FR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2 * 3 = 6</a:t>
              </a:r>
            </a:p>
            <a:p>
              <a:r>
                <a:rPr lang="fr-FR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3 * 3 = 9</a:t>
              </a:r>
            </a:p>
            <a:p>
              <a:r>
                <a:rPr lang="fr-FR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4 * 3 = 12</a:t>
              </a:r>
            </a:p>
            <a:p>
              <a:r>
                <a:rPr lang="fr-FR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5 * 3 = 15</a:t>
              </a:r>
            </a:p>
            <a:p>
              <a:r>
                <a:rPr lang="fr-FR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6 * 3 = 18</a:t>
              </a:r>
            </a:p>
            <a:p>
              <a:r>
                <a:rPr lang="fr-FR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7 * 3 = 21</a:t>
              </a:r>
            </a:p>
            <a:p>
              <a:r>
                <a:rPr lang="fr-FR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8 * 3 = 24</a:t>
              </a:r>
            </a:p>
            <a:p>
              <a:r>
                <a:rPr lang="fr-FR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9 * 3 = 27</a:t>
              </a:r>
            </a:p>
            <a:p>
              <a:r>
                <a:rPr lang="fr-FR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10 * 3 = 30</a:t>
              </a:r>
            </a:p>
            <a:p>
              <a:r>
                <a:rPr lang="fr-FR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11 * 3 = 33</a:t>
              </a:r>
            </a:p>
            <a:p>
              <a:r>
                <a:rPr lang="fr-FR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12 * 3 = </a:t>
              </a:r>
              <a:r>
                <a:rPr lang="fr-FR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36</a:t>
              </a:r>
              <a:endParaRPr lang="fr-FR" sz="12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" name="Forme libre 2"/>
            <p:cNvSpPr/>
            <p:nvPr/>
          </p:nvSpPr>
          <p:spPr>
            <a:xfrm>
              <a:off x="6598240" y="3806877"/>
              <a:ext cx="729310" cy="83083"/>
            </a:xfrm>
            <a:custGeom>
              <a:avLst/>
              <a:gdLst>
                <a:gd name="connsiteX0" fmla="*/ 0 w 1747520"/>
                <a:gd name="connsiteY0" fmla="*/ 30480 h 91959"/>
                <a:gd name="connsiteX1" fmla="*/ 1117600 w 1747520"/>
                <a:gd name="connsiteY1" fmla="*/ 91440 h 91959"/>
                <a:gd name="connsiteX2" fmla="*/ 1747520 w 1747520"/>
                <a:gd name="connsiteY2" fmla="*/ 0 h 91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47520" h="91959">
                  <a:moveTo>
                    <a:pt x="0" y="30480"/>
                  </a:moveTo>
                  <a:cubicBezTo>
                    <a:pt x="413173" y="63500"/>
                    <a:pt x="826347" y="96520"/>
                    <a:pt x="1117600" y="91440"/>
                  </a:cubicBezTo>
                  <a:cubicBezTo>
                    <a:pt x="1408853" y="86360"/>
                    <a:pt x="1578186" y="43180"/>
                    <a:pt x="1747520" y="0"/>
                  </a:cubicBezTo>
                </a:path>
              </a:pathLst>
            </a:custGeom>
            <a:noFill/>
            <a:ln w="9525"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aphicFrame>
        <p:nvGraphicFramePr>
          <p:cNvPr id="18" name="Tableau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8766251"/>
              </p:ext>
            </p:extLst>
          </p:nvPr>
        </p:nvGraphicFramePr>
        <p:xfrm>
          <a:off x="1395217" y="5425492"/>
          <a:ext cx="6309131" cy="85344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598937"/>
                <a:gridCol w="2710194"/>
              </a:tblGrid>
              <a:tr h="69344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syntaxe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 de </a:t>
                      </a:r>
                      <a:r>
                        <a:rPr lang="en-US" sz="140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l’import</a:t>
                      </a:r>
                      <a:endParaRPr lang="fr-FR" sz="1400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syntaxe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 d’un </a:t>
                      </a:r>
                      <a:r>
                        <a:rPr lang="en-US" sz="140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appel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 de </a:t>
                      </a:r>
                      <a:r>
                        <a:rPr lang="en-US" sz="140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fonction</a:t>
                      </a:r>
                      <a:endParaRPr lang="fr-FR" sz="1400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17354">
                <a:tc>
                  <a:txBody>
                    <a:bodyPr/>
                    <a:lstStyle/>
                    <a:p>
                      <a:r>
                        <a:rPr lang="fr-FR" sz="14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import </a:t>
                      </a:r>
                      <a:r>
                        <a:rPr lang="fr-FR" sz="1400" i="1" dirty="0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module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400" i="1" dirty="0" err="1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module</a:t>
                      </a:r>
                      <a:r>
                        <a:rPr lang="en-US" sz="1400" dirty="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.</a:t>
                      </a:r>
                      <a:r>
                        <a:rPr lang="en-US" sz="1400" i="1" dirty="0" err="1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func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()</a:t>
                      </a:r>
                      <a:endParaRPr lang="fr-FR" sz="1400" dirty="0" smtClean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</a:tr>
              <a:tr h="17116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from </a:t>
                      </a:r>
                      <a:r>
                        <a:rPr lang="en-US" sz="1400" i="1" dirty="0" smtClean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module</a:t>
                      </a:r>
                      <a:r>
                        <a:rPr lang="en-US" sz="14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import </a:t>
                      </a:r>
                      <a:r>
                        <a:rPr lang="en-US" sz="1400" i="1" dirty="0" err="1" smtClean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func</a:t>
                      </a:r>
                      <a:r>
                        <a:rPr lang="en-US" sz="14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400" i="1" dirty="0" err="1" smtClean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func</a:t>
                      </a:r>
                      <a:r>
                        <a:rPr lang="en-US" sz="14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400" dirty="0" smtClean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…</a:t>
                      </a:r>
                      <a:endParaRPr lang="fr-FR" sz="1400" dirty="0" smtClean="0">
                        <a:solidFill>
                          <a:srgbClr val="0070C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400" i="1" dirty="0" err="1" smtClean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func</a:t>
                      </a:r>
                      <a:r>
                        <a:rPr lang="en-US" sz="14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(…)</a:t>
                      </a:r>
                      <a:endParaRPr lang="fr-FR" sz="1400" dirty="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</a:tr>
              <a:tr h="1173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from </a:t>
                      </a:r>
                      <a:r>
                        <a:rPr lang="en-US" sz="1400" i="1" dirty="0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module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import *   </a:t>
                      </a:r>
                      <a:r>
                        <a:rPr lang="fr-FR" sz="1400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(déconseillé)</a:t>
                      </a:r>
                      <a:endParaRPr lang="fr-FR" sz="1400" dirty="0" smtClean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i="1" dirty="0" err="1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func</a:t>
                      </a:r>
                      <a:r>
                        <a:rPr lang="fr-FR" sz="14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(…)</a:t>
                      </a:r>
                    </a:p>
                  </a:txBody>
                  <a:tcPr marL="68580" marR="68580" marT="0" marB="0" anchor="ctr">
                    <a:noFill/>
                  </a:tcPr>
                </a:tc>
              </a:tr>
            </a:tbl>
          </a:graphicData>
        </a:graphic>
      </p:graphicFrame>
      <p:grpSp>
        <p:nvGrpSpPr>
          <p:cNvPr id="8" name="Groupe 7"/>
          <p:cNvGrpSpPr/>
          <p:nvPr/>
        </p:nvGrpSpPr>
        <p:grpSpPr>
          <a:xfrm>
            <a:off x="1021648" y="3588537"/>
            <a:ext cx="4055302" cy="1080113"/>
            <a:chOff x="1021648" y="3588537"/>
            <a:chExt cx="4055302" cy="1080113"/>
          </a:xfrm>
        </p:grpSpPr>
        <p:sp>
          <p:nvSpPr>
            <p:cNvPr id="19" name="TextBox 45"/>
            <p:cNvSpPr txBox="1"/>
            <p:nvPr/>
          </p:nvSpPr>
          <p:spPr>
            <a:xfrm>
              <a:off x="1350790" y="4360873"/>
              <a:ext cx="37261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>
                  <a:latin typeface="Arial" panose="020B0604020202020204" pitchFamily="34" charset="0"/>
                  <a:cs typeface="Arial" panose="020B0604020202020204" pitchFamily="34" charset="0"/>
                </a:rPr>
                <a:t>Les imports se placent en général au </a:t>
              </a:r>
              <a:r>
                <a:rPr lang="fr-FR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début.</a:t>
              </a:r>
              <a:endParaRPr lang="fr-FR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Forme libre 3"/>
            <p:cNvSpPr/>
            <p:nvPr/>
          </p:nvSpPr>
          <p:spPr>
            <a:xfrm>
              <a:off x="1021648" y="3588537"/>
              <a:ext cx="488510" cy="933184"/>
            </a:xfrm>
            <a:custGeom>
              <a:avLst/>
              <a:gdLst>
                <a:gd name="connsiteX0" fmla="*/ 315554 w 442554"/>
                <a:gd name="connsiteY0" fmla="*/ 883920 h 883920"/>
                <a:gd name="connsiteX1" fmla="*/ 46314 w 442554"/>
                <a:gd name="connsiteY1" fmla="*/ 721360 h 883920"/>
                <a:gd name="connsiteX2" fmla="*/ 10754 w 442554"/>
                <a:gd name="connsiteY2" fmla="*/ 340360 h 883920"/>
                <a:gd name="connsiteX3" fmla="*/ 163154 w 442554"/>
                <a:gd name="connsiteY3" fmla="*/ 86360 h 883920"/>
                <a:gd name="connsiteX4" fmla="*/ 442554 w 442554"/>
                <a:gd name="connsiteY4" fmla="*/ 0 h 883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2554" h="883920">
                  <a:moveTo>
                    <a:pt x="315554" y="883920"/>
                  </a:moveTo>
                  <a:cubicBezTo>
                    <a:pt x="206334" y="847936"/>
                    <a:pt x="97114" y="811953"/>
                    <a:pt x="46314" y="721360"/>
                  </a:cubicBezTo>
                  <a:cubicBezTo>
                    <a:pt x="-4486" y="630767"/>
                    <a:pt x="-8719" y="446193"/>
                    <a:pt x="10754" y="340360"/>
                  </a:cubicBezTo>
                  <a:cubicBezTo>
                    <a:pt x="30227" y="234527"/>
                    <a:pt x="91187" y="143087"/>
                    <a:pt x="163154" y="86360"/>
                  </a:cubicBezTo>
                  <a:cubicBezTo>
                    <a:pt x="235121" y="29633"/>
                    <a:pt x="338837" y="14816"/>
                    <a:pt x="442554" y="0"/>
                  </a:cubicBezTo>
                </a:path>
              </a:pathLst>
            </a:custGeom>
            <a:noFill/>
            <a:ln w="9525"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0" name="TextBox 45"/>
          <p:cNvSpPr txBox="1"/>
          <p:nvPr/>
        </p:nvSpPr>
        <p:spPr>
          <a:xfrm>
            <a:off x="1329796" y="5101455"/>
            <a:ext cx="21242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Variantes pour l’import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9472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76"/>
          <p:cNvSpPr/>
          <p:nvPr/>
        </p:nvSpPr>
        <p:spPr>
          <a:xfrm>
            <a:off x="107504" y="75040"/>
            <a:ext cx="8928992" cy="473640"/>
          </a:xfrm>
          <a:prstGeom prst="roundRect">
            <a:avLst>
              <a:gd name="adj" fmla="val 19454"/>
            </a:avLst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107504" y="68117"/>
            <a:ext cx="9036496" cy="50323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9pPr>
          </a:lstStyle>
          <a:p>
            <a:pPr eaLnBrk="1" hangingPunct="1">
              <a:defRPr/>
            </a:pPr>
            <a:r>
              <a:rPr lang="fr-FR" altLang="fr-FR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 Tester un module dans le module lui-même</a:t>
            </a:r>
          </a:p>
        </p:txBody>
      </p:sp>
      <p:grpSp>
        <p:nvGrpSpPr>
          <p:cNvPr id="2" name="Groupe 1"/>
          <p:cNvGrpSpPr/>
          <p:nvPr/>
        </p:nvGrpSpPr>
        <p:grpSpPr>
          <a:xfrm>
            <a:off x="1516741" y="879778"/>
            <a:ext cx="5864931" cy="2987293"/>
            <a:chOff x="1516741" y="879778"/>
            <a:chExt cx="5864931" cy="2987293"/>
          </a:xfrm>
        </p:grpSpPr>
        <p:sp>
          <p:nvSpPr>
            <p:cNvPr id="18" name="Rectangle 17"/>
            <p:cNvSpPr/>
            <p:nvPr/>
          </p:nvSpPr>
          <p:spPr>
            <a:xfrm>
              <a:off x="1516741" y="1201132"/>
              <a:ext cx="5864931" cy="256025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TextBox 45"/>
            <p:cNvSpPr txBox="1"/>
            <p:nvPr/>
          </p:nvSpPr>
          <p:spPr>
            <a:xfrm>
              <a:off x="1516741" y="1189415"/>
              <a:ext cx="5864931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"""module </a:t>
              </a:r>
              <a:r>
                <a:rPr lang="fr-FR" sz="1200" dirty="0" err="1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multipli</a:t>
              </a:r>
              <a:r>
                <a:rPr lang="fr-FR" sz="1200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contenant la fonction table"""</a:t>
              </a:r>
            </a:p>
            <a:p>
              <a:endParaRPr lang="fr-FR" sz="12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fr-FR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def</a:t>
              </a:r>
              <a:r>
                <a:rPr lang="fr-FR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table(nb, max=10):</a:t>
              </a:r>
            </a:p>
            <a:p>
              <a:r>
                <a:rPr lang="fr-FR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fr-FR" sz="1200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"""Table de multiplication par nb de 1 * nb jusqu'à max * nb"""</a:t>
              </a:r>
            </a:p>
            <a:p>
              <a:r>
                <a:rPr lang="fr-FR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fr-FR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i = 0</a:t>
              </a:r>
            </a:p>
            <a:p>
              <a:r>
                <a:rPr lang="fr-FR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fr-FR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while</a:t>
              </a:r>
              <a:r>
                <a:rPr lang="fr-FR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i &lt; max:</a:t>
              </a:r>
            </a:p>
            <a:p>
              <a:r>
                <a:rPr lang="fr-FR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</a:t>
              </a:r>
              <a:r>
                <a:rPr lang="fr-FR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print</a:t>
              </a:r>
              <a:r>
                <a:rPr lang="fr-FR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(i + 1, "*", nb, "=", (i + 1) * nb)</a:t>
              </a:r>
            </a:p>
            <a:p>
              <a:r>
                <a:rPr lang="fr-FR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i += 1</a:t>
              </a:r>
            </a:p>
            <a:p>
              <a:endParaRPr lang="fr-FR" sz="12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fr-FR" sz="1200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test de la fonction table</a:t>
              </a:r>
            </a:p>
            <a:p>
              <a:r>
                <a:rPr lang="fr-F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if __</a:t>
              </a:r>
              <a:r>
                <a:rPr lang="fr-FR" sz="16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name</a:t>
              </a:r>
              <a:r>
                <a:rPr lang="fr-F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__ == "__main__":</a:t>
              </a:r>
            </a:p>
            <a:p>
              <a:endParaRPr lang="fr-FR" sz="800" dirty="0" smtClean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fr-FR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fr-FR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table(4</a:t>
              </a:r>
              <a:r>
                <a:rPr lang="fr-FR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  <a:p>
              <a:r>
                <a:rPr lang="fr-FR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endParaRPr lang="fr-FR" sz="12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0" name="TextBox 45"/>
            <p:cNvSpPr txBox="1"/>
            <p:nvPr/>
          </p:nvSpPr>
          <p:spPr>
            <a:xfrm>
              <a:off x="1521822" y="879778"/>
              <a:ext cx="21426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fichier « multipli.py »</a:t>
              </a:r>
              <a:endParaRPr lang="fr-FR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" name="Groupe 2"/>
          <p:cNvGrpSpPr/>
          <p:nvPr/>
        </p:nvGrpSpPr>
        <p:grpSpPr>
          <a:xfrm>
            <a:off x="1168128" y="3077311"/>
            <a:ext cx="6140176" cy="3232009"/>
            <a:chOff x="1168128" y="3077311"/>
            <a:chExt cx="6140176" cy="3232009"/>
          </a:xfrm>
        </p:grpSpPr>
        <p:sp>
          <p:nvSpPr>
            <p:cNvPr id="4" name="Rectangle 3"/>
            <p:cNvSpPr/>
            <p:nvPr/>
          </p:nvSpPr>
          <p:spPr>
            <a:xfrm>
              <a:off x="1585024" y="3077311"/>
              <a:ext cx="2992057" cy="288032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Forme libre 6"/>
            <p:cNvSpPr/>
            <p:nvPr/>
          </p:nvSpPr>
          <p:spPr>
            <a:xfrm>
              <a:off x="1168128" y="3281666"/>
              <a:ext cx="416896" cy="875765"/>
            </a:xfrm>
            <a:custGeom>
              <a:avLst/>
              <a:gdLst>
                <a:gd name="connsiteX0" fmla="*/ 420947 w 420947"/>
                <a:gd name="connsiteY0" fmla="*/ 0 h 1135781"/>
                <a:gd name="connsiteX1" fmla="*/ 84062 w 420947"/>
                <a:gd name="connsiteY1" fmla="*/ 317634 h 1135781"/>
                <a:gd name="connsiteX2" fmla="*/ 16686 w 420947"/>
                <a:gd name="connsiteY2" fmla="*/ 808522 h 1135781"/>
                <a:gd name="connsiteX3" fmla="*/ 334319 w 420947"/>
                <a:gd name="connsiteY3" fmla="*/ 1135781 h 1135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0947" h="1135781">
                  <a:moveTo>
                    <a:pt x="420947" y="0"/>
                  </a:moveTo>
                  <a:cubicBezTo>
                    <a:pt x="286193" y="91440"/>
                    <a:pt x="151439" y="182880"/>
                    <a:pt x="84062" y="317634"/>
                  </a:cubicBezTo>
                  <a:cubicBezTo>
                    <a:pt x="16685" y="452388"/>
                    <a:pt x="-25024" y="672164"/>
                    <a:pt x="16686" y="808522"/>
                  </a:cubicBezTo>
                  <a:cubicBezTo>
                    <a:pt x="58395" y="944880"/>
                    <a:pt x="196357" y="1040330"/>
                    <a:pt x="334319" y="1135781"/>
                  </a:cubicBezTo>
                </a:path>
              </a:pathLst>
            </a:custGeom>
            <a:noFill/>
            <a:ln w="9525"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9" name="TextBox 45"/>
            <p:cNvSpPr txBox="1"/>
            <p:nvPr/>
          </p:nvSpPr>
          <p:spPr>
            <a:xfrm>
              <a:off x="1512961" y="4003542"/>
              <a:ext cx="27808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Avec cette ligne, le bloc qui suit :</a:t>
              </a:r>
              <a:endParaRPr lang="fr-FR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Rounded Rectangle 163"/>
            <p:cNvSpPr/>
            <p:nvPr/>
          </p:nvSpPr>
          <p:spPr bwMode="auto">
            <a:xfrm>
              <a:off x="1376576" y="4370092"/>
              <a:ext cx="5931728" cy="1939228"/>
            </a:xfrm>
            <a:prstGeom prst="roundRect">
              <a:avLst>
                <a:gd name="adj" fmla="val 7427"/>
              </a:avLst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fr-FR"/>
            </a:p>
          </p:txBody>
        </p:sp>
      </p:grpSp>
      <p:grpSp>
        <p:nvGrpSpPr>
          <p:cNvPr id="5" name="Groupe 4"/>
          <p:cNvGrpSpPr/>
          <p:nvPr/>
        </p:nvGrpSpPr>
        <p:grpSpPr>
          <a:xfrm>
            <a:off x="1465100" y="4383845"/>
            <a:ext cx="5916572" cy="915706"/>
            <a:chOff x="1465100" y="4383845"/>
            <a:chExt cx="5916572" cy="915706"/>
          </a:xfrm>
        </p:grpSpPr>
        <p:sp>
          <p:nvSpPr>
            <p:cNvPr id="21" name="Rectangle 20"/>
            <p:cNvSpPr/>
            <p:nvPr/>
          </p:nvSpPr>
          <p:spPr>
            <a:xfrm>
              <a:off x="1872310" y="4693502"/>
              <a:ext cx="1689198" cy="2880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TextBox 45"/>
            <p:cNvSpPr txBox="1"/>
            <p:nvPr/>
          </p:nvSpPr>
          <p:spPr>
            <a:xfrm>
              <a:off x="1869321" y="4704535"/>
              <a:ext cx="18336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python multipli.py</a:t>
              </a:r>
            </a:p>
          </p:txBody>
        </p:sp>
        <p:sp>
          <p:nvSpPr>
            <p:cNvPr id="23" name="TextBox 45"/>
            <p:cNvSpPr txBox="1"/>
            <p:nvPr/>
          </p:nvSpPr>
          <p:spPr>
            <a:xfrm>
              <a:off x="1465100" y="4383845"/>
              <a:ext cx="59165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 Est uniquement exécuté dans le cas d’un lancement direct du module </a:t>
              </a:r>
              <a:endParaRPr lang="fr-FR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TextBox 45"/>
            <p:cNvSpPr txBox="1"/>
            <p:nvPr/>
          </p:nvSpPr>
          <p:spPr>
            <a:xfrm>
              <a:off x="1795578" y="4991774"/>
              <a:ext cx="51166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La variable __</a:t>
              </a:r>
              <a:r>
                <a:rPr lang="fr-FR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r>
                <a:rPr lang="fr-FR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__ est égale à  "__</a:t>
              </a:r>
              <a:r>
                <a:rPr lang="fr-FR" sz="1400" dirty="0">
                  <a:latin typeface="Arial" panose="020B0604020202020204" pitchFamily="34" charset="0"/>
                  <a:cs typeface="Arial" panose="020B0604020202020204" pitchFamily="34" charset="0"/>
                </a:rPr>
                <a:t>main</a:t>
              </a:r>
              <a:r>
                <a:rPr lang="fr-FR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__" dans ce cas. </a:t>
              </a:r>
              <a:endParaRPr lang="fr-FR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" name="Groupe 5"/>
          <p:cNvGrpSpPr/>
          <p:nvPr/>
        </p:nvGrpSpPr>
        <p:grpSpPr>
          <a:xfrm>
            <a:off x="1441964" y="5337212"/>
            <a:ext cx="6262384" cy="910289"/>
            <a:chOff x="1441964" y="5337212"/>
            <a:chExt cx="6262384" cy="910289"/>
          </a:xfrm>
        </p:grpSpPr>
        <p:sp>
          <p:nvSpPr>
            <p:cNvPr id="24" name="TextBox 45"/>
            <p:cNvSpPr txBox="1"/>
            <p:nvPr/>
          </p:nvSpPr>
          <p:spPr>
            <a:xfrm>
              <a:off x="1441964" y="5337212"/>
              <a:ext cx="62623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 N’est pas exécuté dans le cas d’un import à partir d’un autre module</a:t>
              </a:r>
              <a:endParaRPr lang="fr-FR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857478" y="5642824"/>
              <a:ext cx="2080033" cy="2880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TextBox 45"/>
            <p:cNvSpPr txBox="1"/>
            <p:nvPr/>
          </p:nvSpPr>
          <p:spPr>
            <a:xfrm>
              <a:off x="1854489" y="5653857"/>
              <a:ext cx="20830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from</a:t>
              </a:r>
              <a:r>
                <a:rPr lang="fr-FR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fr-FR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multipli</a:t>
              </a:r>
              <a:r>
                <a:rPr lang="fr-FR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import *</a:t>
              </a:r>
            </a:p>
          </p:txBody>
        </p:sp>
        <p:sp>
          <p:nvSpPr>
            <p:cNvPr id="31" name="TextBox 45"/>
            <p:cNvSpPr txBox="1"/>
            <p:nvPr/>
          </p:nvSpPr>
          <p:spPr>
            <a:xfrm>
              <a:off x="1795578" y="5939724"/>
              <a:ext cx="50086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La variable __</a:t>
              </a:r>
              <a:r>
                <a:rPr lang="fr-FR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r>
                <a:rPr lang="fr-FR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__ contient le nom du </a:t>
              </a:r>
              <a:r>
                <a:rPr lang="fr-FR" sz="1400" dirty="0">
                  <a:latin typeface="Arial" panose="020B0604020202020204" pitchFamily="34" charset="0"/>
                  <a:cs typeface="Arial" panose="020B0604020202020204" pitchFamily="34" charset="0"/>
                </a:rPr>
                <a:t>module </a:t>
              </a:r>
              <a:r>
                <a:rPr lang="fr-FR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("</a:t>
              </a:r>
              <a:r>
                <a:rPr lang="fr-FR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multipli</a:t>
              </a:r>
              <a:r>
                <a:rPr lang="fr-FR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"). </a:t>
              </a:r>
              <a:endParaRPr lang="fr-FR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10769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76"/>
          <p:cNvSpPr/>
          <p:nvPr/>
        </p:nvSpPr>
        <p:spPr>
          <a:xfrm>
            <a:off x="107504" y="75040"/>
            <a:ext cx="8928992" cy="473640"/>
          </a:xfrm>
          <a:prstGeom prst="roundRect">
            <a:avLst>
              <a:gd name="adj" fmla="val 19454"/>
            </a:avLst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107504" y="68117"/>
            <a:ext cx="9036496" cy="50323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9pPr>
          </a:lstStyle>
          <a:p>
            <a:pPr eaLnBrk="1" hangingPunct="1">
              <a:defRPr/>
            </a:pPr>
            <a:r>
              <a:rPr lang="fr-FR" altLang="fr-FR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 Les paquetages (packages) pour hiérarchiser les modules</a:t>
            </a:r>
          </a:p>
        </p:txBody>
      </p:sp>
      <p:grpSp>
        <p:nvGrpSpPr>
          <p:cNvPr id="3" name="Groupe 2"/>
          <p:cNvGrpSpPr/>
          <p:nvPr/>
        </p:nvGrpSpPr>
        <p:grpSpPr>
          <a:xfrm>
            <a:off x="1298193" y="1570483"/>
            <a:ext cx="2044766" cy="2123658"/>
            <a:chOff x="3228001" y="1663981"/>
            <a:chExt cx="2044766" cy="2123658"/>
          </a:xfrm>
        </p:grpSpPr>
        <p:sp>
          <p:nvSpPr>
            <p:cNvPr id="18" name="Rectangle 17"/>
            <p:cNvSpPr/>
            <p:nvPr/>
          </p:nvSpPr>
          <p:spPr>
            <a:xfrm>
              <a:off x="3228001" y="1675699"/>
              <a:ext cx="2044766" cy="21119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TextBox 45"/>
            <p:cNvSpPr txBox="1"/>
            <p:nvPr/>
          </p:nvSpPr>
          <p:spPr>
            <a:xfrm>
              <a:off x="3228001" y="1663981"/>
              <a:ext cx="2044766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i="1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package</a:t>
              </a:r>
              <a:r>
                <a:rPr lang="fr-FR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/</a:t>
              </a:r>
            </a:p>
            <a:p>
              <a:r>
                <a:rPr lang="fr-FR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 __</a:t>
              </a:r>
              <a:r>
                <a:rPr lang="fr-FR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init__.py</a:t>
              </a:r>
            </a:p>
            <a:p>
              <a:r>
                <a:rPr lang="fr-FR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fr-FR" sz="1200" i="1" dirty="0" smtClean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subpackage1</a:t>
              </a:r>
              <a:r>
                <a:rPr lang="fr-FR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/	</a:t>
              </a:r>
            </a:p>
            <a:p>
              <a:r>
                <a:rPr lang="fr-FR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     __</a:t>
              </a:r>
              <a:r>
                <a:rPr lang="fr-FR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init__.py</a:t>
              </a:r>
            </a:p>
            <a:p>
              <a:r>
                <a:rPr lang="fr-FR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     </a:t>
              </a:r>
              <a:r>
                <a:rPr lang="fr-FR" sz="1200" i="1" dirty="0" smtClean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module1</a:t>
              </a:r>
              <a:r>
                <a:rPr lang="fr-FR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.py</a:t>
              </a:r>
              <a:endParaRPr lang="fr-FR" sz="12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fr-FR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     </a:t>
              </a:r>
              <a:r>
                <a:rPr lang="fr-FR" sz="1200" i="1" dirty="0" smtClean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module2</a:t>
              </a:r>
              <a:r>
                <a:rPr lang="fr-FR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.py</a:t>
              </a:r>
              <a:endParaRPr lang="fr-FR" sz="12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fr-FR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fr-FR" sz="1200" i="1" dirty="0" smtClean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subpackage2</a:t>
              </a:r>
              <a:r>
                <a:rPr lang="fr-FR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/	</a:t>
              </a:r>
            </a:p>
            <a:p>
              <a:r>
                <a:rPr lang="fr-FR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     __</a:t>
              </a:r>
              <a:r>
                <a:rPr lang="fr-FR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init__.py</a:t>
              </a:r>
            </a:p>
            <a:p>
              <a:r>
                <a:rPr lang="fr-FR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     </a:t>
              </a:r>
              <a:r>
                <a:rPr lang="fr-FR" sz="1200" i="1" dirty="0" smtClean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module3</a:t>
              </a:r>
              <a:r>
                <a:rPr lang="fr-FR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.py</a:t>
              </a:r>
              <a:endParaRPr lang="fr-FR" sz="12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fr-FR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     </a:t>
              </a:r>
              <a:r>
                <a:rPr lang="fr-FR" sz="1200" i="1" dirty="0" smtClean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module4</a:t>
              </a:r>
              <a:r>
                <a:rPr lang="fr-FR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.py</a:t>
              </a:r>
              <a:endParaRPr lang="fr-FR" sz="12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fr-FR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fr-FR" sz="1200" dirty="0" smtClean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…</a:t>
              </a:r>
              <a:endParaRPr lang="fr-FR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20" name="TextBox 45"/>
          <p:cNvSpPr txBox="1"/>
          <p:nvPr/>
        </p:nvSpPr>
        <p:spPr>
          <a:xfrm>
            <a:off x="1043608" y="867995"/>
            <a:ext cx="75248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paquetage = 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ensemble de modules dans </a:t>
            </a:r>
            <a:r>
              <a:rPr lang="fr-F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un dossier 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dont le nom est celui du </a:t>
            </a:r>
            <a:r>
              <a:rPr lang="fr-F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paquetage,</a:t>
            </a:r>
          </a:p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plus 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éventuellement un </a:t>
            </a:r>
            <a:r>
              <a:rPr lang="fr-F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fichier d’initialisation « __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init__.</a:t>
            </a:r>
            <a:r>
              <a:rPr lang="fr-F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py »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5" name="Tableau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6930471"/>
              </p:ext>
            </p:extLst>
          </p:nvPr>
        </p:nvGraphicFramePr>
        <p:xfrm>
          <a:off x="287524" y="4863596"/>
          <a:ext cx="8640960" cy="42672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5112568"/>
                <a:gridCol w="3528392"/>
              </a:tblGrid>
              <a:tr h="117354">
                <a:tc>
                  <a:txBody>
                    <a:bodyPr/>
                    <a:lstStyle/>
                    <a:p>
                      <a:r>
                        <a:rPr lang="fr-FR" sz="14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import </a:t>
                      </a:r>
                      <a:r>
                        <a:rPr lang="fr-FR" sz="1400" i="1" dirty="0" err="1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package</a:t>
                      </a:r>
                      <a:r>
                        <a:rPr lang="fr-FR" sz="1400" i="1" dirty="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.</a:t>
                      </a:r>
                      <a:r>
                        <a:rPr lang="fr-FR" sz="1400" i="1" dirty="0" err="1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subpackage</a:t>
                      </a:r>
                      <a:endParaRPr lang="fr-FR" sz="1400" i="1" dirty="0" smtClean="0">
                        <a:solidFill>
                          <a:srgbClr val="0070C0"/>
                        </a:solidFill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400" i="1" dirty="0" err="1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package</a:t>
                      </a:r>
                      <a:r>
                        <a:rPr lang="en-US" sz="1400" i="1" dirty="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.</a:t>
                      </a:r>
                      <a:r>
                        <a:rPr lang="en-US" sz="1400" i="1" dirty="0" err="1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subpackage</a:t>
                      </a:r>
                      <a:r>
                        <a:rPr lang="en-US" sz="1400" i="1" dirty="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.</a:t>
                      </a:r>
                      <a:r>
                        <a:rPr lang="en-US" sz="1400" i="1" dirty="0" err="1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module</a:t>
                      </a:r>
                      <a:r>
                        <a:rPr lang="en-US" sz="1400" i="1" dirty="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.</a:t>
                      </a:r>
                      <a:r>
                        <a:rPr lang="en-US" sz="1400" i="1" dirty="0" err="1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func</a:t>
                      </a:r>
                      <a:r>
                        <a:rPr lang="en-US" sz="1400" i="1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sz="1400" i="1" dirty="0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…</a:t>
                      </a:r>
                      <a:r>
                        <a:rPr lang="en-US" sz="1400" i="1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)</a:t>
                      </a:r>
                      <a:endParaRPr lang="fr-FR" sz="1400" i="1" dirty="0" smtClean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</a:tr>
              <a:tr h="1711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import </a:t>
                      </a:r>
                      <a:r>
                        <a:rPr lang="en-US" sz="1400" i="1" dirty="0" err="1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package</a:t>
                      </a:r>
                      <a:r>
                        <a:rPr lang="en-US" sz="1400" i="1" dirty="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.</a:t>
                      </a:r>
                      <a:r>
                        <a:rPr lang="en-US" sz="1400" i="1" dirty="0" err="1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subpackage</a:t>
                      </a:r>
                      <a:r>
                        <a:rPr lang="en-US" sz="1400" i="1" dirty="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.</a:t>
                      </a:r>
                      <a:r>
                        <a:rPr lang="en-US" sz="1400" i="1" dirty="0" err="1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module</a:t>
                      </a:r>
                      <a:endParaRPr lang="fr-FR" sz="1400" i="1" dirty="0" smtClean="0">
                        <a:solidFill>
                          <a:srgbClr val="0070C0"/>
                        </a:solidFill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i="1" dirty="0" err="1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package</a:t>
                      </a:r>
                      <a:r>
                        <a:rPr lang="fr-FR" sz="1400" i="1" dirty="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.</a:t>
                      </a:r>
                      <a:r>
                        <a:rPr lang="fr-FR" sz="1400" i="1" dirty="0" err="1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subpackage</a:t>
                      </a:r>
                      <a:r>
                        <a:rPr lang="fr-FR" sz="1400" i="1" dirty="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.</a:t>
                      </a:r>
                      <a:r>
                        <a:rPr lang="fr-FR" sz="1400" i="1" dirty="0" err="1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module</a:t>
                      </a:r>
                      <a:r>
                        <a:rPr lang="fr-FR" sz="1400" i="1" dirty="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.</a:t>
                      </a:r>
                      <a:r>
                        <a:rPr lang="fr-FR" sz="1400" i="1" dirty="0" err="1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func</a:t>
                      </a:r>
                      <a:r>
                        <a:rPr lang="fr-FR" sz="1400" i="1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sz="1400" i="1" dirty="0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…</a:t>
                      </a:r>
                      <a:r>
                        <a:rPr lang="fr-FR" sz="1400" i="1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)</a:t>
                      </a: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16" name="TextBox 45"/>
          <p:cNvSpPr txBox="1"/>
          <p:nvPr/>
        </p:nvSpPr>
        <p:spPr>
          <a:xfrm>
            <a:off x="196340" y="4215524"/>
            <a:ext cx="21242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Variantes pour l’import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7" name="Tableau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5741437"/>
              </p:ext>
            </p:extLst>
          </p:nvPr>
        </p:nvGraphicFramePr>
        <p:xfrm>
          <a:off x="287524" y="5367652"/>
          <a:ext cx="8640960" cy="85344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5112568"/>
                <a:gridCol w="3528392"/>
              </a:tblGrid>
              <a:tr h="17116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from </a:t>
                      </a:r>
                      <a:r>
                        <a:rPr lang="en-US" sz="1400" i="1" dirty="0" smtClean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package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import </a:t>
                      </a:r>
                      <a:r>
                        <a:rPr lang="en-US" sz="1400" i="1" dirty="0" err="1" smtClean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subpackage</a:t>
                      </a:r>
                      <a:endParaRPr lang="fr-FR" sz="1400" i="1" dirty="0" smtClean="0">
                        <a:solidFill>
                          <a:srgbClr val="0070C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400" i="1" dirty="0" err="1" smtClean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subpackage</a:t>
                      </a:r>
                      <a:r>
                        <a:rPr lang="en-US" sz="1400" i="1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.</a:t>
                      </a:r>
                      <a:r>
                        <a:rPr lang="en-US" sz="1400" i="1" dirty="0" err="1" smtClean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module</a:t>
                      </a:r>
                      <a:r>
                        <a:rPr lang="en-US" sz="1400" i="1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.</a:t>
                      </a:r>
                      <a:r>
                        <a:rPr lang="en-US" sz="1400" i="1" dirty="0" err="1" smtClean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func</a:t>
                      </a:r>
                      <a:r>
                        <a:rPr lang="en-US" sz="1400" i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sz="1400" i="1" dirty="0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…</a:t>
                      </a:r>
                      <a:r>
                        <a:rPr lang="en-US" sz="1400" i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  <a:endParaRPr lang="fr-FR" sz="1400" i="1" dirty="0" smtClean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</a:tr>
              <a:tr h="1173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from</a:t>
                      </a:r>
                      <a:r>
                        <a:rPr lang="fr-FR" sz="14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fr-FR" sz="1400" i="1" dirty="0" err="1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package</a:t>
                      </a:r>
                      <a:r>
                        <a:rPr lang="fr-FR" sz="1400" dirty="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.</a:t>
                      </a:r>
                      <a:r>
                        <a:rPr lang="fr-FR" sz="1400" i="1" dirty="0" err="1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subpackage</a:t>
                      </a:r>
                      <a:r>
                        <a:rPr lang="fr-FR" sz="14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import </a:t>
                      </a:r>
                      <a:r>
                        <a:rPr lang="fr-FR" sz="1400" i="1" dirty="0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module</a:t>
                      </a: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i="1" dirty="0" err="1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module</a:t>
                      </a:r>
                      <a:r>
                        <a:rPr lang="fr-FR" sz="1400" i="1" dirty="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.</a:t>
                      </a:r>
                      <a:r>
                        <a:rPr lang="fr-FR" sz="1400" i="1" dirty="0" err="1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func</a:t>
                      </a:r>
                      <a:r>
                        <a:rPr lang="fr-FR" sz="1400" i="1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sz="1400" i="1" dirty="0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…</a:t>
                      </a:r>
                      <a:r>
                        <a:rPr lang="fr-FR" sz="1400" i="1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)</a:t>
                      </a:r>
                    </a:p>
                  </a:txBody>
                  <a:tcPr marL="68580" marR="68580" marT="0" marB="0" anchor="ctr">
                    <a:noFill/>
                  </a:tcPr>
                </a:tc>
              </a:tr>
              <a:tr h="413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from</a:t>
                      </a:r>
                      <a:r>
                        <a:rPr lang="fr-FR" sz="14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fr-FR" sz="1400" i="1" dirty="0" err="1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package</a:t>
                      </a:r>
                      <a:r>
                        <a:rPr lang="fr-FR" sz="1400" dirty="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.</a:t>
                      </a:r>
                      <a:r>
                        <a:rPr lang="fr-FR" sz="1400" i="1" dirty="0" err="1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subpackage</a:t>
                      </a:r>
                      <a:r>
                        <a:rPr lang="fr-FR" sz="1400" dirty="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.</a:t>
                      </a:r>
                      <a:r>
                        <a:rPr lang="fr-FR" sz="1400" i="1" dirty="0" err="1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module</a:t>
                      </a:r>
                      <a:r>
                        <a:rPr lang="fr-FR" sz="14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import </a:t>
                      </a:r>
                      <a:r>
                        <a:rPr lang="fr-FR" sz="1400" i="1" dirty="0" err="1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func</a:t>
                      </a:r>
                      <a:endParaRPr lang="fr-FR" sz="1400" i="1" dirty="0" smtClean="0">
                        <a:solidFill>
                          <a:srgbClr val="0070C0"/>
                        </a:solidFill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i="1" dirty="0" err="1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func</a:t>
                      </a:r>
                      <a:r>
                        <a:rPr lang="fr-FR" sz="1400" i="1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sz="1400" i="1" dirty="0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…</a:t>
                      </a:r>
                      <a:r>
                        <a:rPr lang="fr-FR" sz="1400" i="1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)</a:t>
                      </a:r>
                    </a:p>
                  </a:txBody>
                  <a:tcPr marL="68580" marR="68580" marT="0" marB="0" anchor="ctr">
                    <a:noFill/>
                  </a:tcPr>
                </a:tc>
              </a:tr>
              <a:tr h="1173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from</a:t>
                      </a:r>
                      <a:r>
                        <a:rPr lang="fr-FR" sz="14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fr-FR" sz="1400" i="1" dirty="0" err="1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package</a:t>
                      </a:r>
                      <a:r>
                        <a:rPr lang="fr-FR" sz="1400" dirty="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.</a:t>
                      </a:r>
                      <a:r>
                        <a:rPr lang="fr-FR" sz="1400" i="1" dirty="0" err="1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subpackage</a:t>
                      </a:r>
                      <a:r>
                        <a:rPr lang="fr-FR" sz="1400" dirty="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.</a:t>
                      </a:r>
                      <a:r>
                        <a:rPr lang="fr-FR" sz="1400" i="1" dirty="0" err="1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module</a:t>
                      </a:r>
                      <a:r>
                        <a:rPr lang="fr-FR" sz="14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import * </a:t>
                      </a:r>
                      <a:r>
                        <a:rPr lang="fr-FR" sz="14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(déconseillé)</a:t>
                      </a: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i="1" dirty="0" err="1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func</a:t>
                      </a:r>
                      <a:r>
                        <a:rPr lang="fr-FR" sz="1400" i="1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sz="1400" i="1" dirty="0" smtClean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…</a:t>
                      </a:r>
                      <a:r>
                        <a:rPr lang="fr-FR" sz="1400" i="1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)</a:t>
                      </a:r>
                    </a:p>
                  </a:txBody>
                  <a:tcPr marL="68580" marR="68580" marT="0" marB="0" anchor="ctr">
                    <a:noFill/>
                  </a:tcPr>
                </a:tc>
              </a:tr>
            </a:tbl>
          </a:graphicData>
        </a:graphic>
      </p:graphicFrame>
      <p:graphicFrame>
        <p:nvGraphicFramePr>
          <p:cNvPr id="27" name="Tableau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6390846"/>
              </p:ext>
            </p:extLst>
          </p:nvPr>
        </p:nvGraphicFramePr>
        <p:xfrm>
          <a:off x="287524" y="4575564"/>
          <a:ext cx="8640960" cy="21336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5112568"/>
                <a:gridCol w="3528392"/>
              </a:tblGrid>
              <a:tr h="33762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syntaxe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 de </a:t>
                      </a:r>
                      <a:r>
                        <a:rPr lang="en-US" sz="140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l’import</a:t>
                      </a:r>
                      <a:endParaRPr lang="fr-FR" sz="1400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syntaxe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 d’un </a:t>
                      </a:r>
                      <a:r>
                        <a:rPr lang="en-US" sz="140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appel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 de </a:t>
                      </a:r>
                      <a:r>
                        <a:rPr lang="en-US" sz="140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fonction</a:t>
                      </a:r>
                      <a:endParaRPr lang="fr-FR" sz="1400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900" y="2132856"/>
            <a:ext cx="481965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5402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76"/>
          <p:cNvSpPr/>
          <p:nvPr/>
        </p:nvSpPr>
        <p:spPr>
          <a:xfrm>
            <a:off x="107504" y="3003875"/>
            <a:ext cx="8928992" cy="473640"/>
          </a:xfrm>
          <a:prstGeom prst="roundRect">
            <a:avLst>
              <a:gd name="adj" fmla="val 19454"/>
            </a:avLst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Rectangle 2"/>
          <p:cNvSpPr txBox="1">
            <a:spLocks noChangeArrowheads="1"/>
          </p:cNvSpPr>
          <p:nvPr/>
        </p:nvSpPr>
        <p:spPr>
          <a:xfrm>
            <a:off x="0" y="2996952"/>
            <a:ext cx="9144000" cy="50323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9pPr>
          </a:lstStyle>
          <a:p>
            <a:pPr algn="ctr" eaLnBrk="1" hangingPunct="1">
              <a:defRPr/>
            </a:pPr>
            <a:r>
              <a:rPr lang="fr-FR" altLang="fr-FR" b="1" kern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1.8  Les exceptions</a:t>
            </a:r>
            <a:endParaRPr lang="fr-FR" altLang="fr-FR" b="1" kern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8568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76"/>
          <p:cNvSpPr/>
          <p:nvPr/>
        </p:nvSpPr>
        <p:spPr>
          <a:xfrm>
            <a:off x="107504" y="75040"/>
            <a:ext cx="8928992" cy="473640"/>
          </a:xfrm>
          <a:prstGeom prst="roundRect">
            <a:avLst>
              <a:gd name="adj" fmla="val 19454"/>
            </a:avLst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107504" y="68117"/>
            <a:ext cx="9036496" cy="50323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9pPr>
          </a:lstStyle>
          <a:p>
            <a:pPr eaLnBrk="1" hangingPunct="1">
              <a:defRPr/>
            </a:pPr>
            <a:r>
              <a:rPr lang="fr-FR" altLang="fr-FR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 Introduction</a:t>
            </a:r>
          </a:p>
        </p:txBody>
      </p:sp>
      <p:sp>
        <p:nvSpPr>
          <p:cNvPr id="28" name="TextBox 45"/>
          <p:cNvSpPr txBox="1"/>
          <p:nvPr/>
        </p:nvSpPr>
        <p:spPr>
          <a:xfrm>
            <a:off x="107503" y="692696"/>
            <a:ext cx="63825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exception 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fr-F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anomalie qui survient à l’exécution d’un programme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8" name="Groupe 17"/>
          <p:cNvGrpSpPr/>
          <p:nvPr/>
        </p:nvGrpSpPr>
        <p:grpSpPr>
          <a:xfrm>
            <a:off x="2793460" y="4912505"/>
            <a:ext cx="5829985" cy="1384995"/>
            <a:chOff x="2793460" y="4912505"/>
            <a:chExt cx="5829985" cy="1384995"/>
          </a:xfrm>
        </p:grpSpPr>
        <p:sp>
          <p:nvSpPr>
            <p:cNvPr id="61" name="Rectangle 60"/>
            <p:cNvSpPr/>
            <p:nvPr/>
          </p:nvSpPr>
          <p:spPr>
            <a:xfrm>
              <a:off x="2837192" y="4926815"/>
              <a:ext cx="5742522" cy="137068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0" name="TextBox 45"/>
            <p:cNvSpPr txBox="1"/>
            <p:nvPr/>
          </p:nvSpPr>
          <p:spPr>
            <a:xfrm>
              <a:off x="2793460" y="4912505"/>
              <a:ext cx="5829985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Saisissez </a:t>
              </a:r>
              <a:r>
                <a:rPr lang="fr-F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une année : </a:t>
              </a:r>
              <a:r>
                <a:rPr lang="fr-FR" sz="1400" dirty="0">
                  <a:solidFill>
                    <a:srgbClr val="99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abc</a:t>
              </a:r>
            </a:p>
            <a:p>
              <a:r>
                <a:rPr lang="fr-FR" sz="1400" dirty="0" err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Traceback</a:t>
              </a:r>
              <a:r>
                <a:rPr lang="fr-FR" sz="1400" dirty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(</a:t>
              </a:r>
              <a:r>
                <a:rPr lang="fr-FR" sz="1400" dirty="0" err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most</a:t>
              </a:r>
              <a:r>
                <a:rPr lang="fr-FR" sz="1400" dirty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fr-FR" sz="1400" dirty="0" err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recent</a:t>
              </a:r>
              <a:r>
                <a:rPr lang="fr-FR" sz="1400" dirty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call last):</a:t>
              </a:r>
            </a:p>
            <a:p>
              <a:r>
                <a:rPr lang="fr-FR" sz="1400" dirty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File "C:\Users\rume6260\Desktop\python_oc\0_test.py", line 3, in &lt;module&gt;</a:t>
              </a:r>
            </a:p>
            <a:p>
              <a:r>
                <a:rPr lang="fr-FR" sz="1400" dirty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fr-FR" sz="1400" dirty="0" err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annee</a:t>
              </a:r>
              <a:r>
                <a:rPr lang="fr-FR" sz="1400" dirty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= </a:t>
              </a:r>
              <a:r>
                <a:rPr lang="fr-FR" sz="1400" dirty="0" err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fr-FR" sz="1400" dirty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fr-FR" sz="1400" dirty="0" err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annee</a:t>
              </a:r>
              <a:r>
                <a:rPr lang="fr-FR" sz="1400" dirty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  <a:p>
              <a:r>
                <a:rPr lang="fr-FR" sz="1400" dirty="0" err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ValueError</a:t>
              </a:r>
              <a:r>
                <a:rPr lang="fr-FR" sz="1400" dirty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  <a:r>
                <a:rPr lang="fr-FR" sz="1400" dirty="0" err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invalid</a:t>
              </a:r>
              <a:r>
                <a:rPr lang="fr-FR" sz="1400" dirty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fr-FR" sz="1400" dirty="0" err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literal</a:t>
              </a:r>
              <a:r>
                <a:rPr lang="fr-FR" sz="1400" dirty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for </a:t>
              </a:r>
              <a:r>
                <a:rPr lang="fr-FR" sz="1400" dirty="0" err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fr-FR" sz="1400" dirty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 </a:t>
              </a:r>
              <a:r>
                <a:rPr lang="fr-FR" sz="1400" dirty="0" err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with</a:t>
              </a:r>
              <a:r>
                <a:rPr lang="fr-FR" sz="1400" dirty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base 10: 'abc</a:t>
              </a:r>
              <a:r>
                <a:rPr lang="fr-FR" sz="1400" dirty="0" smtClean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'</a:t>
              </a:r>
              <a:endParaRPr lang="fr-FR" sz="1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17" name="Groupe 16"/>
          <p:cNvGrpSpPr/>
          <p:nvPr/>
        </p:nvGrpSpPr>
        <p:grpSpPr>
          <a:xfrm>
            <a:off x="2837193" y="6026407"/>
            <a:ext cx="5706516" cy="220570"/>
            <a:chOff x="2837193" y="6026407"/>
            <a:chExt cx="5706516" cy="220570"/>
          </a:xfrm>
        </p:grpSpPr>
        <p:sp>
          <p:nvSpPr>
            <p:cNvPr id="62" name="Rectangle 61"/>
            <p:cNvSpPr/>
            <p:nvPr/>
          </p:nvSpPr>
          <p:spPr>
            <a:xfrm>
              <a:off x="2837193" y="6030952"/>
              <a:ext cx="1050731" cy="216025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4061484" y="6026407"/>
              <a:ext cx="4482225" cy="216025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8" name="Groupe 7"/>
          <p:cNvGrpSpPr/>
          <p:nvPr/>
        </p:nvGrpSpPr>
        <p:grpSpPr>
          <a:xfrm>
            <a:off x="685389" y="1295272"/>
            <a:ext cx="5804710" cy="1508617"/>
            <a:chOff x="685389" y="1295272"/>
            <a:chExt cx="5804710" cy="1508617"/>
          </a:xfrm>
        </p:grpSpPr>
        <p:sp>
          <p:nvSpPr>
            <p:cNvPr id="29" name="Rectangle 28"/>
            <p:cNvSpPr/>
            <p:nvPr/>
          </p:nvSpPr>
          <p:spPr>
            <a:xfrm>
              <a:off x="758549" y="1601589"/>
              <a:ext cx="5577129" cy="12023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" name="TextBox 45"/>
            <p:cNvSpPr txBox="1"/>
            <p:nvPr/>
          </p:nvSpPr>
          <p:spPr>
            <a:xfrm>
              <a:off x="761783" y="1634338"/>
              <a:ext cx="5728316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&gt;&gt;&gt; </a:t>
              </a:r>
              <a:r>
                <a:rPr lang="fr-FR" sz="1400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Exemple classique : test d'une division par zéro</a:t>
              </a:r>
            </a:p>
            <a:p>
              <a:r>
                <a:rPr lang="fr-F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&gt;&gt;&gt; variable = 1/0</a:t>
              </a:r>
            </a:p>
            <a:p>
              <a:r>
                <a:rPr lang="fr-FR" sz="1400" dirty="0" err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Traceback</a:t>
              </a:r>
              <a:r>
                <a:rPr lang="fr-FR" sz="1400" dirty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(</a:t>
              </a:r>
              <a:r>
                <a:rPr lang="fr-FR" sz="1400" dirty="0" err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most</a:t>
              </a:r>
              <a:r>
                <a:rPr lang="fr-FR" sz="1400" dirty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fr-FR" sz="1400" dirty="0" err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recent</a:t>
              </a:r>
              <a:r>
                <a:rPr lang="fr-FR" sz="1400" dirty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call last):</a:t>
              </a:r>
            </a:p>
            <a:p>
              <a:r>
                <a:rPr lang="fr-FR" sz="1400" dirty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File "&lt;</a:t>
              </a:r>
              <a:r>
                <a:rPr lang="fr-FR" sz="1400" dirty="0" err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stdin</a:t>
              </a:r>
              <a:r>
                <a:rPr lang="fr-FR" sz="1400" dirty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&gt;", line 1, in &lt;module&gt;</a:t>
              </a:r>
            </a:p>
            <a:p>
              <a:r>
                <a:rPr lang="fr-FR" sz="1400" dirty="0" err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ZeroDivisionError</a:t>
              </a:r>
              <a:r>
                <a:rPr lang="fr-FR" sz="1400" dirty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  <a:r>
                <a:rPr lang="fr-FR" sz="1400" dirty="0" err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fr-FR" sz="1400" dirty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division or modulo by </a:t>
              </a:r>
              <a:r>
                <a:rPr lang="fr-FR" sz="1400" dirty="0" err="1" smtClean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zero</a:t>
              </a:r>
              <a:endParaRPr lang="fr-FR" sz="1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5" name="TextBox 45"/>
            <p:cNvSpPr txBox="1"/>
            <p:nvPr/>
          </p:nvSpPr>
          <p:spPr>
            <a:xfrm>
              <a:off x="685389" y="1295272"/>
              <a:ext cx="11662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Exemple 1</a:t>
              </a:r>
              <a:endParaRPr lang="fr-FR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5" name="Groupe 14"/>
          <p:cNvGrpSpPr/>
          <p:nvPr/>
        </p:nvGrpSpPr>
        <p:grpSpPr>
          <a:xfrm>
            <a:off x="2775470" y="3701979"/>
            <a:ext cx="5855029" cy="1068833"/>
            <a:chOff x="2775470" y="3701979"/>
            <a:chExt cx="5855029" cy="1068833"/>
          </a:xfrm>
        </p:grpSpPr>
        <p:sp>
          <p:nvSpPr>
            <p:cNvPr id="48" name="Rectangle 47"/>
            <p:cNvSpPr/>
            <p:nvPr/>
          </p:nvSpPr>
          <p:spPr>
            <a:xfrm>
              <a:off x="2837192" y="4050732"/>
              <a:ext cx="5742522" cy="7200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4" name="TextBox 45"/>
            <p:cNvSpPr txBox="1"/>
            <p:nvPr/>
          </p:nvSpPr>
          <p:spPr>
            <a:xfrm>
              <a:off x="2800514" y="4032148"/>
              <a:ext cx="582998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>
                  <a:solidFill>
                    <a:srgbClr val="0066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Programme testant si une année est bissextile ou non</a:t>
              </a:r>
            </a:p>
            <a:p>
              <a:r>
                <a:rPr lang="fr-FR" sz="14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annee</a:t>
              </a:r>
              <a:r>
                <a:rPr lang="fr-F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= input("Saisissez une année : ") </a:t>
              </a:r>
            </a:p>
            <a:p>
              <a:r>
                <a:rPr lang="fr-FR" sz="14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annee</a:t>
              </a:r>
              <a:r>
                <a:rPr lang="fr-F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= </a:t>
              </a:r>
              <a:r>
                <a:rPr lang="fr-FR" sz="14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fr-F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fr-FR" sz="14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annee</a:t>
              </a:r>
              <a:r>
                <a:rPr lang="fr-F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) </a:t>
              </a:r>
              <a:endParaRPr lang="fr-FR" sz="1400" dirty="0" smtClean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6" name="TextBox 45"/>
            <p:cNvSpPr txBox="1"/>
            <p:nvPr/>
          </p:nvSpPr>
          <p:spPr>
            <a:xfrm>
              <a:off x="2775470" y="3701979"/>
              <a:ext cx="11662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Exemple 2</a:t>
              </a:r>
              <a:endParaRPr lang="fr-FR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" name="Groupe 15"/>
          <p:cNvGrpSpPr/>
          <p:nvPr/>
        </p:nvGrpSpPr>
        <p:grpSpPr>
          <a:xfrm>
            <a:off x="590809" y="5039598"/>
            <a:ext cx="2209705" cy="523220"/>
            <a:chOff x="590809" y="5039598"/>
            <a:chExt cx="2209705" cy="523220"/>
          </a:xfrm>
        </p:grpSpPr>
        <p:sp>
          <p:nvSpPr>
            <p:cNvPr id="67" name="TextBox 45"/>
            <p:cNvSpPr txBox="1"/>
            <p:nvPr/>
          </p:nvSpPr>
          <p:spPr>
            <a:xfrm>
              <a:off x="590809" y="5039598"/>
              <a:ext cx="13994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Le programme</a:t>
              </a:r>
            </a:p>
            <a:p>
              <a:r>
                <a:rPr lang="en-US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s’arrête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!</a:t>
              </a:r>
              <a:endParaRPr lang="fr-FR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" name="Connecteur droit avec flèche 6"/>
            <p:cNvCxnSpPr/>
            <p:nvPr/>
          </p:nvCxnSpPr>
          <p:spPr>
            <a:xfrm flipH="1">
              <a:off x="2015716" y="5301208"/>
              <a:ext cx="78479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e 8"/>
          <p:cNvGrpSpPr/>
          <p:nvPr/>
        </p:nvGrpSpPr>
        <p:grpSpPr>
          <a:xfrm>
            <a:off x="572685" y="2538452"/>
            <a:ext cx="1983092" cy="771815"/>
            <a:chOff x="572685" y="2538452"/>
            <a:chExt cx="1983092" cy="771815"/>
          </a:xfrm>
        </p:grpSpPr>
        <p:sp>
          <p:nvSpPr>
            <p:cNvPr id="31" name="Rectangle 30"/>
            <p:cNvSpPr/>
            <p:nvPr/>
          </p:nvSpPr>
          <p:spPr>
            <a:xfrm>
              <a:off x="791061" y="2538452"/>
              <a:ext cx="1764716" cy="216025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" name="TextBox 45"/>
            <p:cNvSpPr txBox="1"/>
            <p:nvPr/>
          </p:nvSpPr>
          <p:spPr>
            <a:xfrm>
              <a:off x="758549" y="3002490"/>
              <a:ext cx="17247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type de l’exception</a:t>
              </a:r>
              <a:endParaRPr lang="fr-FR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" name="Forme libre 1"/>
            <p:cNvSpPr/>
            <p:nvPr/>
          </p:nvSpPr>
          <p:spPr>
            <a:xfrm>
              <a:off x="572685" y="2774262"/>
              <a:ext cx="213371" cy="384810"/>
            </a:xfrm>
            <a:custGeom>
              <a:avLst/>
              <a:gdLst>
                <a:gd name="connsiteX0" fmla="*/ 205751 w 213371"/>
                <a:gd name="connsiteY0" fmla="*/ 384810 h 384810"/>
                <a:gd name="connsiteX1" fmla="*/ 11 w 213371"/>
                <a:gd name="connsiteY1" fmla="*/ 262890 h 384810"/>
                <a:gd name="connsiteX2" fmla="*/ 213371 w 213371"/>
                <a:gd name="connsiteY2" fmla="*/ 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3371" h="384810">
                  <a:moveTo>
                    <a:pt x="205751" y="384810"/>
                  </a:moveTo>
                  <a:cubicBezTo>
                    <a:pt x="102246" y="355917"/>
                    <a:pt x="-1259" y="327025"/>
                    <a:pt x="11" y="262890"/>
                  </a:cubicBezTo>
                  <a:cubicBezTo>
                    <a:pt x="1281" y="198755"/>
                    <a:pt x="107326" y="99377"/>
                    <a:pt x="213371" y="0"/>
                  </a:cubicBezTo>
                </a:path>
              </a:pathLst>
            </a:custGeom>
            <a:noFill/>
            <a:ln w="9525"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4" name="Groupe 13"/>
          <p:cNvGrpSpPr/>
          <p:nvPr/>
        </p:nvGrpSpPr>
        <p:grpSpPr>
          <a:xfrm>
            <a:off x="2663788" y="2538452"/>
            <a:ext cx="3095826" cy="769563"/>
            <a:chOff x="2663788" y="2538452"/>
            <a:chExt cx="3095826" cy="769563"/>
          </a:xfrm>
        </p:grpSpPr>
        <p:sp>
          <p:nvSpPr>
            <p:cNvPr id="34" name="Rectangle 33"/>
            <p:cNvSpPr/>
            <p:nvPr/>
          </p:nvSpPr>
          <p:spPr>
            <a:xfrm>
              <a:off x="2663788" y="2538452"/>
              <a:ext cx="3095826" cy="216025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" name="TextBox 45"/>
            <p:cNvSpPr txBox="1"/>
            <p:nvPr/>
          </p:nvSpPr>
          <p:spPr>
            <a:xfrm>
              <a:off x="3239334" y="3000238"/>
              <a:ext cx="17247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message associé</a:t>
              </a:r>
              <a:endParaRPr lang="fr-FR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Forme libre 3"/>
            <p:cNvSpPr/>
            <p:nvPr/>
          </p:nvSpPr>
          <p:spPr>
            <a:xfrm>
              <a:off x="2929722" y="2807282"/>
              <a:ext cx="321404" cy="370840"/>
            </a:xfrm>
            <a:custGeom>
              <a:avLst/>
              <a:gdLst>
                <a:gd name="connsiteX0" fmla="*/ 321404 w 321404"/>
                <a:gd name="connsiteY0" fmla="*/ 370840 h 370840"/>
                <a:gd name="connsiteX1" fmla="*/ 16604 w 321404"/>
                <a:gd name="connsiteY1" fmla="*/ 294640 h 370840"/>
                <a:gd name="connsiteX2" fmla="*/ 67404 w 321404"/>
                <a:gd name="connsiteY2" fmla="*/ 0 h 370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1404" h="370840">
                  <a:moveTo>
                    <a:pt x="321404" y="370840"/>
                  </a:moveTo>
                  <a:cubicBezTo>
                    <a:pt x="190170" y="363643"/>
                    <a:pt x="58937" y="356447"/>
                    <a:pt x="16604" y="294640"/>
                  </a:cubicBezTo>
                  <a:cubicBezTo>
                    <a:pt x="-25729" y="232833"/>
                    <a:pt x="20837" y="116416"/>
                    <a:pt x="67404" y="0"/>
                  </a:cubicBezTo>
                </a:path>
              </a:pathLst>
            </a:custGeom>
            <a:noFill/>
            <a:ln w="9525"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810243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76"/>
          <p:cNvSpPr/>
          <p:nvPr/>
        </p:nvSpPr>
        <p:spPr>
          <a:xfrm>
            <a:off x="107504" y="75040"/>
            <a:ext cx="8928992" cy="473640"/>
          </a:xfrm>
          <a:prstGeom prst="roundRect">
            <a:avLst>
              <a:gd name="adj" fmla="val 19454"/>
            </a:avLst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107504" y="68117"/>
            <a:ext cx="9036496" cy="50323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9pPr>
          </a:lstStyle>
          <a:p>
            <a:pPr eaLnBrk="1" hangingPunct="1">
              <a:defRPr/>
            </a:pPr>
            <a:r>
              <a:rPr lang="fr-FR" altLang="fr-FR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 Gérer les exceptions</a:t>
            </a:r>
          </a:p>
        </p:txBody>
      </p:sp>
      <p:grpSp>
        <p:nvGrpSpPr>
          <p:cNvPr id="17" name="Groupe 16"/>
          <p:cNvGrpSpPr/>
          <p:nvPr/>
        </p:nvGrpSpPr>
        <p:grpSpPr>
          <a:xfrm>
            <a:off x="635571" y="1248916"/>
            <a:ext cx="5796643" cy="1169552"/>
            <a:chOff x="635571" y="1248916"/>
            <a:chExt cx="5796643" cy="1169552"/>
          </a:xfrm>
        </p:grpSpPr>
        <p:sp>
          <p:nvSpPr>
            <p:cNvPr id="33" name="Rectangle 32"/>
            <p:cNvSpPr/>
            <p:nvPr/>
          </p:nvSpPr>
          <p:spPr>
            <a:xfrm>
              <a:off x="635571" y="1248916"/>
              <a:ext cx="1236130" cy="116955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TextBox 45"/>
            <p:cNvSpPr txBox="1"/>
            <p:nvPr/>
          </p:nvSpPr>
          <p:spPr>
            <a:xfrm>
              <a:off x="635571" y="1248917"/>
              <a:ext cx="1152128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try</a:t>
              </a:r>
              <a:r>
                <a:rPr lang="fr-F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:</a:t>
              </a:r>
            </a:p>
            <a:p>
              <a:r>
                <a:rPr lang="fr-F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fr-FR" sz="1400" i="1" dirty="0" smtClean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block</a:t>
              </a:r>
              <a:r>
                <a:rPr lang="fr-FR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endParaRPr lang="fr-FR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fr-FR" sz="14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except</a:t>
              </a:r>
              <a:r>
                <a:rPr lang="fr-F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:</a:t>
              </a:r>
            </a:p>
            <a:p>
              <a:r>
                <a:rPr lang="fr-F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fr-FR" sz="1400" i="1" dirty="0" smtClean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block</a:t>
              </a:r>
            </a:p>
            <a:p>
              <a:r>
                <a:rPr lang="en-US" sz="1400" i="1" dirty="0" smtClean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block</a:t>
              </a:r>
              <a:endParaRPr lang="fr-FR" sz="1400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6" name="Connecteur droit avec flèche 5"/>
            <p:cNvCxnSpPr/>
            <p:nvPr/>
          </p:nvCxnSpPr>
          <p:spPr>
            <a:xfrm flipH="1">
              <a:off x="1679686" y="1637143"/>
              <a:ext cx="56276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45"/>
            <p:cNvSpPr txBox="1"/>
            <p:nvPr/>
          </p:nvSpPr>
          <p:spPr>
            <a:xfrm>
              <a:off x="2242450" y="1483254"/>
              <a:ext cx="41897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code susceptible de provoquer une exception</a:t>
              </a:r>
              <a:endParaRPr lang="fr-FR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8" name="Connecteur droit avec flèche 37"/>
            <p:cNvCxnSpPr/>
            <p:nvPr/>
          </p:nvCxnSpPr>
          <p:spPr>
            <a:xfrm flipH="1">
              <a:off x="1666386" y="2068546"/>
              <a:ext cx="57606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45"/>
            <p:cNvSpPr txBox="1"/>
            <p:nvPr/>
          </p:nvSpPr>
          <p:spPr>
            <a:xfrm>
              <a:off x="2230070" y="1903992"/>
              <a:ext cx="28216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code exécuté en cas d’exception</a:t>
              </a:r>
              <a:endParaRPr lang="fr-FR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8" name="Groupe 17"/>
          <p:cNvGrpSpPr/>
          <p:nvPr/>
        </p:nvGrpSpPr>
        <p:grpSpPr>
          <a:xfrm>
            <a:off x="634214" y="2564904"/>
            <a:ext cx="5547137" cy="1169552"/>
            <a:chOff x="634214" y="2369996"/>
            <a:chExt cx="5547137" cy="1169552"/>
          </a:xfrm>
        </p:grpSpPr>
        <p:sp>
          <p:nvSpPr>
            <p:cNvPr id="43" name="Rectangle 42"/>
            <p:cNvSpPr/>
            <p:nvPr/>
          </p:nvSpPr>
          <p:spPr>
            <a:xfrm>
              <a:off x="634214" y="2369997"/>
              <a:ext cx="5437962" cy="116955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4" name="TextBox 45"/>
            <p:cNvSpPr txBox="1"/>
            <p:nvPr/>
          </p:nvSpPr>
          <p:spPr>
            <a:xfrm>
              <a:off x="636734" y="2369996"/>
              <a:ext cx="5544617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annee</a:t>
              </a:r>
              <a:r>
                <a:rPr lang="fr-FR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fr-F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= input("Saisissez une année : ") </a:t>
              </a:r>
            </a:p>
            <a:p>
              <a:r>
                <a:rPr lang="fr-FR" sz="14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try</a:t>
              </a:r>
              <a:r>
                <a:rPr lang="fr-F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  <a:r>
                <a:rPr lang="fr-FR" sz="1400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On essaye de convertir l'année en entier</a:t>
              </a:r>
            </a:p>
            <a:p>
              <a:r>
                <a:rPr lang="fr-F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fr-FR" sz="14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annee</a:t>
              </a:r>
              <a:r>
                <a:rPr lang="fr-F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= </a:t>
              </a:r>
              <a:r>
                <a:rPr lang="fr-FR" sz="14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fr-F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fr-FR" sz="14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annee</a:t>
              </a:r>
              <a:r>
                <a:rPr lang="fr-F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  <a:p>
              <a:r>
                <a:rPr lang="fr-FR" sz="14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except</a:t>
              </a:r>
              <a:r>
                <a:rPr lang="fr-F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:</a:t>
              </a:r>
            </a:p>
            <a:p>
              <a:r>
                <a:rPr lang="fr-F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fr-FR" sz="14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print</a:t>
              </a:r>
              <a:r>
                <a:rPr lang="fr-F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("Erreur lors de la conversion de l'année</a:t>
              </a:r>
              <a:r>
                <a:rPr lang="fr-FR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.")</a:t>
              </a:r>
              <a:endParaRPr lang="fr-FR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16" name="Groupe 15"/>
          <p:cNvGrpSpPr/>
          <p:nvPr/>
        </p:nvGrpSpPr>
        <p:grpSpPr>
          <a:xfrm>
            <a:off x="443178" y="760376"/>
            <a:ext cx="5824082" cy="3100672"/>
            <a:chOff x="443178" y="760376"/>
            <a:chExt cx="5824082" cy="2869760"/>
          </a:xfrm>
        </p:grpSpPr>
        <p:sp>
          <p:nvSpPr>
            <p:cNvPr id="45" name="TextBox 45"/>
            <p:cNvSpPr txBox="1"/>
            <p:nvPr/>
          </p:nvSpPr>
          <p:spPr>
            <a:xfrm>
              <a:off x="448405" y="760376"/>
              <a:ext cx="32857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b="1" dirty="0" smtClean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 principe : </a:t>
              </a:r>
              <a:r>
                <a:rPr lang="fr-FR" sz="1600" b="1" dirty="0" err="1" smtClean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try</a:t>
              </a:r>
              <a:r>
                <a:rPr lang="fr-FR" sz="1600" b="1" dirty="0" smtClean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… </a:t>
              </a:r>
              <a:r>
                <a:rPr lang="fr-FR" sz="1600" b="1" dirty="0" err="1" smtClean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except</a:t>
              </a:r>
              <a:endParaRPr lang="fr-FR" sz="1600" b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Rounded Rectangle 163"/>
            <p:cNvSpPr/>
            <p:nvPr/>
          </p:nvSpPr>
          <p:spPr bwMode="auto">
            <a:xfrm>
              <a:off x="443178" y="1098930"/>
              <a:ext cx="5824082" cy="2531206"/>
            </a:xfrm>
            <a:prstGeom prst="roundRect">
              <a:avLst>
                <a:gd name="adj" fmla="val 3864"/>
              </a:avLst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fr-FR"/>
            </a:p>
          </p:txBody>
        </p:sp>
      </p:grpSp>
      <p:grpSp>
        <p:nvGrpSpPr>
          <p:cNvPr id="20" name="Groupe 19"/>
          <p:cNvGrpSpPr/>
          <p:nvPr/>
        </p:nvGrpSpPr>
        <p:grpSpPr>
          <a:xfrm>
            <a:off x="591330" y="4424374"/>
            <a:ext cx="1883705" cy="1815883"/>
            <a:chOff x="591330" y="4316348"/>
            <a:chExt cx="1883705" cy="1815883"/>
          </a:xfrm>
        </p:grpSpPr>
        <p:sp>
          <p:nvSpPr>
            <p:cNvPr id="52" name="Rectangle 51"/>
            <p:cNvSpPr/>
            <p:nvPr/>
          </p:nvSpPr>
          <p:spPr>
            <a:xfrm>
              <a:off x="591330" y="4316348"/>
              <a:ext cx="1883705" cy="18158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3" name="TextBox 45"/>
            <p:cNvSpPr txBox="1"/>
            <p:nvPr/>
          </p:nvSpPr>
          <p:spPr>
            <a:xfrm>
              <a:off x="591330" y="4316349"/>
              <a:ext cx="1883705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try</a:t>
              </a:r>
              <a:r>
                <a:rPr lang="fr-F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:</a:t>
              </a:r>
            </a:p>
            <a:p>
              <a:r>
                <a:rPr lang="fr-F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fr-FR" sz="1400" i="1" dirty="0" smtClean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block</a:t>
              </a:r>
              <a:r>
                <a:rPr lang="fr-FR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endParaRPr lang="fr-FR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fr-FR" sz="14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except</a:t>
              </a:r>
              <a:r>
                <a:rPr lang="fr-FR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fr-FR" sz="1400" i="1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</a:t>
              </a:r>
              <a:r>
                <a:rPr lang="fr-FR" sz="1400" i="1" dirty="0" smtClean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xception</a:t>
              </a:r>
              <a:r>
                <a:rPr lang="fr-FR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:</a:t>
              </a:r>
              <a:endParaRPr lang="fr-FR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fr-F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fr-FR" sz="1400" i="1" dirty="0" smtClean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block</a:t>
              </a:r>
            </a:p>
            <a:p>
              <a:r>
                <a:rPr lang="fr-FR" sz="14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except</a:t>
              </a:r>
              <a:r>
                <a:rPr lang="fr-FR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:</a:t>
              </a:r>
              <a:endParaRPr lang="fr-FR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fr-F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fr-FR" sz="1400" i="1" dirty="0" smtClean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block</a:t>
              </a:r>
            </a:p>
            <a:p>
              <a:r>
                <a:rPr lang="en-US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else:</a:t>
              </a:r>
            </a:p>
            <a:p>
              <a:r>
                <a:rPr lang="fr-F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fr-FR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fr-FR" sz="1400" i="1" dirty="0" smtClean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block</a:t>
              </a:r>
              <a:endParaRPr lang="fr-FR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19" name="Groupe 18"/>
          <p:cNvGrpSpPr/>
          <p:nvPr/>
        </p:nvGrpSpPr>
        <p:grpSpPr>
          <a:xfrm>
            <a:off x="439764" y="3947006"/>
            <a:ext cx="8371976" cy="2642809"/>
            <a:chOff x="439764" y="3838980"/>
            <a:chExt cx="8371976" cy="2642809"/>
          </a:xfrm>
        </p:grpSpPr>
        <p:sp>
          <p:nvSpPr>
            <p:cNvPr id="51" name="Rounded Rectangle 163"/>
            <p:cNvSpPr/>
            <p:nvPr/>
          </p:nvSpPr>
          <p:spPr bwMode="auto">
            <a:xfrm>
              <a:off x="439764" y="4177533"/>
              <a:ext cx="8371976" cy="2304256"/>
            </a:xfrm>
            <a:prstGeom prst="roundRect">
              <a:avLst>
                <a:gd name="adj" fmla="val 3864"/>
              </a:avLst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fr-FR"/>
            </a:p>
          </p:txBody>
        </p:sp>
        <p:sp>
          <p:nvSpPr>
            <p:cNvPr id="54" name="TextBox 45"/>
            <p:cNvSpPr txBox="1"/>
            <p:nvPr/>
          </p:nvSpPr>
          <p:spPr>
            <a:xfrm>
              <a:off x="458170" y="3838980"/>
              <a:ext cx="179404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b="1" dirty="0" smtClean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Améliorations</a:t>
              </a:r>
            </a:p>
          </p:txBody>
        </p:sp>
      </p:grpSp>
      <p:grpSp>
        <p:nvGrpSpPr>
          <p:cNvPr id="39" name="Groupe 38"/>
          <p:cNvGrpSpPr/>
          <p:nvPr/>
        </p:nvGrpSpPr>
        <p:grpSpPr>
          <a:xfrm>
            <a:off x="2732588" y="4422025"/>
            <a:ext cx="5935136" cy="2031325"/>
            <a:chOff x="2732588" y="4313999"/>
            <a:chExt cx="5935136" cy="2031325"/>
          </a:xfrm>
        </p:grpSpPr>
        <p:sp>
          <p:nvSpPr>
            <p:cNvPr id="55" name="Rectangle 54"/>
            <p:cNvSpPr/>
            <p:nvPr/>
          </p:nvSpPr>
          <p:spPr>
            <a:xfrm>
              <a:off x="2732588" y="4331512"/>
              <a:ext cx="5935135" cy="201381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6" name="TextBox 45"/>
            <p:cNvSpPr txBox="1"/>
            <p:nvPr/>
          </p:nvSpPr>
          <p:spPr>
            <a:xfrm>
              <a:off x="2799072" y="4313999"/>
              <a:ext cx="5868652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while</a:t>
              </a:r>
              <a:r>
                <a:rPr lang="fr-F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fr-FR" sz="14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True</a:t>
              </a:r>
              <a:r>
                <a:rPr lang="fr-F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:</a:t>
              </a:r>
            </a:p>
            <a:p>
              <a:r>
                <a:rPr lang="fr-F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fr-FR" sz="14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annee</a:t>
              </a:r>
              <a:r>
                <a:rPr lang="fr-F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= input("Saisissez une année : ") </a:t>
              </a:r>
            </a:p>
            <a:p>
              <a:r>
                <a:rPr lang="fr-F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fr-FR" sz="14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try</a:t>
              </a:r>
              <a:r>
                <a:rPr lang="fr-F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:</a:t>
              </a:r>
            </a:p>
            <a:p>
              <a:r>
                <a:rPr lang="fr-F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</a:t>
              </a:r>
              <a:r>
                <a:rPr lang="fr-FR" sz="14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annee</a:t>
              </a:r>
              <a:r>
                <a:rPr lang="fr-F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= </a:t>
              </a:r>
              <a:r>
                <a:rPr lang="fr-FR" sz="14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fr-F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fr-FR" sz="14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annee</a:t>
              </a:r>
              <a:r>
                <a:rPr lang="fr-F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  <a:p>
              <a:r>
                <a:rPr lang="fr-F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fr-FR" sz="14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except</a:t>
              </a:r>
              <a:r>
                <a:rPr lang="fr-F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fr-FR" sz="14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ValueError</a:t>
              </a:r>
              <a:r>
                <a:rPr lang="fr-F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:</a:t>
              </a:r>
            </a:p>
            <a:p>
              <a:r>
                <a:rPr lang="fr-F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</a:t>
              </a:r>
              <a:r>
                <a:rPr lang="fr-FR" sz="14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print</a:t>
              </a:r>
              <a:r>
                <a:rPr lang="fr-F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("Entrée non valide, veuillez recommencer.")</a:t>
              </a:r>
            </a:p>
            <a:p>
              <a:r>
                <a:rPr lang="fr-F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fr-FR" sz="14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else</a:t>
              </a:r>
              <a:r>
                <a:rPr lang="fr-F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:</a:t>
              </a:r>
            </a:p>
            <a:p>
              <a:r>
                <a:rPr lang="fr-FR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     break</a:t>
              </a:r>
              <a:endParaRPr lang="fr-FR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fr-FR" sz="14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print</a:t>
              </a:r>
              <a:r>
                <a:rPr lang="fr-FR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("Bravo !")</a:t>
              </a:r>
              <a:endParaRPr lang="fr-FR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3074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76"/>
          <p:cNvSpPr/>
          <p:nvPr/>
        </p:nvSpPr>
        <p:spPr>
          <a:xfrm>
            <a:off x="107504" y="75040"/>
            <a:ext cx="8928992" cy="473640"/>
          </a:xfrm>
          <a:prstGeom prst="roundRect">
            <a:avLst>
              <a:gd name="adj" fmla="val 19454"/>
            </a:avLst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107504" y="68117"/>
            <a:ext cx="4212468" cy="50323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9pPr>
          </a:lstStyle>
          <a:p>
            <a:pPr eaLnBrk="1" hangingPunct="1">
              <a:defRPr/>
            </a:pPr>
            <a:r>
              <a:rPr lang="fr-FR" altLang="fr-FR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Un bloc </a:t>
            </a:r>
            <a:r>
              <a:rPr lang="fr-FR" altLang="fr-FR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try</a:t>
            </a:r>
            <a:r>
              <a:rPr lang="fr-FR" altLang="fr-FR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r>
              <a:rPr lang="fr-FR" altLang="fr-FR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except</a:t>
            </a:r>
            <a:r>
              <a:rPr lang="fr-FR" altLang="fr-FR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complet</a:t>
            </a:r>
          </a:p>
        </p:txBody>
      </p:sp>
      <p:grpSp>
        <p:nvGrpSpPr>
          <p:cNvPr id="42" name="Groupe 41"/>
          <p:cNvGrpSpPr/>
          <p:nvPr/>
        </p:nvGrpSpPr>
        <p:grpSpPr>
          <a:xfrm>
            <a:off x="430700" y="1956317"/>
            <a:ext cx="3420380" cy="3323987"/>
            <a:chOff x="430700" y="1956317"/>
            <a:chExt cx="3420380" cy="3323987"/>
          </a:xfrm>
        </p:grpSpPr>
        <p:sp>
          <p:nvSpPr>
            <p:cNvPr id="14" name="Rectangle 13"/>
            <p:cNvSpPr/>
            <p:nvPr/>
          </p:nvSpPr>
          <p:spPr>
            <a:xfrm>
              <a:off x="430700" y="1964534"/>
              <a:ext cx="3366374" cy="331577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" name="Rectangle 2"/>
            <p:cNvSpPr/>
            <p:nvPr/>
          </p:nvSpPr>
          <p:spPr>
            <a:xfrm>
              <a:off x="430700" y="1956317"/>
              <a:ext cx="3420380" cy="33239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try: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400" i="1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block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except </a:t>
              </a:r>
              <a:r>
                <a:rPr lang="en-US" sz="1400" i="1" dirty="0" smtClean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Exception</a:t>
              </a:r>
              <a:r>
                <a:rPr lang="en-US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: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i="1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i="1" dirty="0" smtClean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block</a:t>
              </a:r>
              <a:endParaRPr lang="en-US" sz="1400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except </a:t>
              </a:r>
              <a:r>
                <a:rPr lang="en-US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400" i="1" dirty="0" smtClean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Exception1</a:t>
              </a: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1400" i="1" dirty="0" smtClean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Exception2</a:t>
              </a: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):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400" i="1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block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except </a:t>
              </a:r>
              <a:r>
                <a:rPr lang="en-US" sz="1400" i="1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Exception</a:t>
              </a:r>
              <a:r>
                <a:rPr lang="en-US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as </a:t>
              </a:r>
              <a:r>
                <a:rPr lang="en-US" sz="1400" i="1" dirty="0" err="1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exc</a:t>
              </a: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: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400" i="1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block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except</a:t>
              </a:r>
              <a:r>
                <a:rPr lang="en-US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: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400" i="1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block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else: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i="1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i="1" dirty="0" smtClean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block</a:t>
              </a:r>
              <a:endParaRPr lang="en-US" sz="1400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finally: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i="1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i="1" dirty="0" smtClean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block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i="1" dirty="0" smtClean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block</a:t>
              </a:r>
              <a:endParaRPr lang="en-US" sz="1400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19" name="Groupe 18"/>
          <p:cNvGrpSpPr/>
          <p:nvPr/>
        </p:nvGrpSpPr>
        <p:grpSpPr>
          <a:xfrm>
            <a:off x="2356914" y="2270771"/>
            <a:ext cx="6355546" cy="523220"/>
            <a:chOff x="2285746" y="2270771"/>
            <a:chExt cx="6355546" cy="523220"/>
          </a:xfrm>
        </p:grpSpPr>
        <p:sp>
          <p:nvSpPr>
            <p:cNvPr id="13" name="Rectangle 12"/>
            <p:cNvSpPr/>
            <p:nvPr/>
          </p:nvSpPr>
          <p:spPr>
            <a:xfrm>
              <a:off x="4031940" y="2270771"/>
              <a:ext cx="460935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exemples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de types :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i="1" dirty="0" smtClean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Exception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= </a:t>
              </a:r>
              <a:r>
                <a:rPr lang="en-US" sz="14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IndexError</a:t>
              </a: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14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KeyError</a:t>
              </a: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14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ValueError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  <a:endParaRPr 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4" name="Connecteur droit avec flèche 3"/>
            <p:cNvCxnSpPr/>
            <p:nvPr/>
          </p:nvCxnSpPr>
          <p:spPr>
            <a:xfrm flipH="1">
              <a:off x="2285746" y="2532381"/>
              <a:ext cx="174619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e 38"/>
          <p:cNvGrpSpPr/>
          <p:nvPr/>
        </p:nvGrpSpPr>
        <p:grpSpPr>
          <a:xfrm>
            <a:off x="1258792" y="3674636"/>
            <a:ext cx="7309652" cy="307777"/>
            <a:chOff x="1187624" y="3674636"/>
            <a:chExt cx="7309652" cy="307777"/>
          </a:xfrm>
        </p:grpSpPr>
        <p:sp>
          <p:nvSpPr>
            <p:cNvPr id="15" name="Rectangle 14"/>
            <p:cNvSpPr/>
            <p:nvPr/>
          </p:nvSpPr>
          <p:spPr>
            <a:xfrm>
              <a:off x="4050040" y="3674636"/>
              <a:ext cx="444723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exécuté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pour </a:t>
              </a:r>
              <a:r>
                <a:rPr lang="en-US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une</a:t>
              </a: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 exception non </a:t>
              </a:r>
              <a:r>
                <a:rPr lang="en-US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listée</a:t>
              </a: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précédemment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7" name="Connecteur droit avec flèche 16"/>
            <p:cNvCxnSpPr/>
            <p:nvPr/>
          </p:nvCxnSpPr>
          <p:spPr>
            <a:xfrm flipH="1">
              <a:off x="1187624" y="3828525"/>
              <a:ext cx="284431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e 19"/>
          <p:cNvGrpSpPr/>
          <p:nvPr/>
        </p:nvGrpSpPr>
        <p:grpSpPr>
          <a:xfrm>
            <a:off x="2923977" y="3117685"/>
            <a:ext cx="4527503" cy="523220"/>
            <a:chOff x="2852809" y="3117685"/>
            <a:chExt cx="4527503" cy="523220"/>
          </a:xfrm>
        </p:grpSpPr>
        <p:cxnSp>
          <p:nvCxnSpPr>
            <p:cNvPr id="22" name="Connecteur droit avec flèche 21"/>
            <p:cNvCxnSpPr/>
            <p:nvPr/>
          </p:nvCxnSpPr>
          <p:spPr>
            <a:xfrm flipH="1">
              <a:off x="2852809" y="3396477"/>
              <a:ext cx="119723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/>
            <p:cNvSpPr/>
            <p:nvPr/>
          </p:nvSpPr>
          <p:spPr>
            <a:xfrm>
              <a:off x="4062792" y="3117685"/>
              <a:ext cx="331752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affichage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du message :    </a:t>
              </a:r>
              <a:r>
                <a:rPr lang="en-US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print(</a:t>
              </a:r>
              <a:r>
                <a:rPr lang="en-US" sz="1400" i="1" dirty="0" err="1" smtClean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exc</a:t>
              </a:r>
              <a:r>
                <a:rPr lang="en-US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message :                         </a:t>
              </a:r>
              <a:r>
                <a:rPr lang="en-US" sz="14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str</a:t>
              </a:r>
              <a:r>
                <a:rPr lang="en-US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400" i="1" dirty="0" err="1" smtClean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exc</a:t>
              </a:r>
              <a:r>
                <a:rPr lang="en-US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  <a:endParaRPr 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40" name="Groupe 39"/>
          <p:cNvGrpSpPr/>
          <p:nvPr/>
        </p:nvGrpSpPr>
        <p:grpSpPr>
          <a:xfrm>
            <a:off x="1114776" y="4079792"/>
            <a:ext cx="5539464" cy="307777"/>
            <a:chOff x="1043608" y="4079792"/>
            <a:chExt cx="5539464" cy="307777"/>
          </a:xfrm>
        </p:grpSpPr>
        <p:sp>
          <p:nvSpPr>
            <p:cNvPr id="28" name="Rectangle 27"/>
            <p:cNvSpPr/>
            <p:nvPr/>
          </p:nvSpPr>
          <p:spPr>
            <a:xfrm>
              <a:off x="4062792" y="4079792"/>
              <a:ext cx="252028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exécuté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si</a:t>
              </a: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 pas </a:t>
              </a:r>
              <a:r>
                <a:rPr lang="en-US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d’exception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9" name="Connecteur droit avec flèche 28"/>
            <p:cNvCxnSpPr/>
            <p:nvPr/>
          </p:nvCxnSpPr>
          <p:spPr>
            <a:xfrm flipH="1">
              <a:off x="1043608" y="4260573"/>
              <a:ext cx="300643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e 40"/>
          <p:cNvGrpSpPr/>
          <p:nvPr/>
        </p:nvGrpSpPr>
        <p:grpSpPr>
          <a:xfrm>
            <a:off x="1366804" y="4496530"/>
            <a:ext cx="5287436" cy="307777"/>
            <a:chOff x="1295636" y="4496530"/>
            <a:chExt cx="5287436" cy="307777"/>
          </a:xfrm>
        </p:grpSpPr>
        <p:cxnSp>
          <p:nvCxnSpPr>
            <p:cNvPr id="30" name="Connecteur droit avec flèche 29"/>
            <p:cNvCxnSpPr/>
            <p:nvPr/>
          </p:nvCxnSpPr>
          <p:spPr>
            <a:xfrm flipH="1">
              <a:off x="1295636" y="4692621"/>
              <a:ext cx="276715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30"/>
            <p:cNvSpPr/>
            <p:nvPr/>
          </p:nvSpPr>
          <p:spPr>
            <a:xfrm>
              <a:off x="4062792" y="4496530"/>
              <a:ext cx="252028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1400" dirty="0">
                  <a:latin typeface="Arial" panose="020B0604020202020204" pitchFamily="34" charset="0"/>
                  <a:cs typeface="Arial" panose="020B0604020202020204" pitchFamily="34" charset="0"/>
                </a:rPr>
                <a:t>exécuté dans tous les </a:t>
              </a:r>
              <a:r>
                <a:rPr lang="fr-FR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cas</a:t>
              </a:r>
              <a:endParaRPr lang="fr-FR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53257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resentation template Orange">
  <a:themeElements>
    <a:clrScheme name="presentation template Orange 2">
      <a:dk1>
        <a:srgbClr val="000000"/>
      </a:dk1>
      <a:lt1>
        <a:srgbClr val="FFFFFF"/>
      </a:lt1>
      <a:dk2>
        <a:srgbClr val="FF6600"/>
      </a:dk2>
      <a:lt2>
        <a:srgbClr val="DDDDDD"/>
      </a:lt2>
      <a:accent1>
        <a:srgbClr val="000000"/>
      </a:accent1>
      <a:accent2>
        <a:srgbClr val="FFFFFF"/>
      </a:accent2>
      <a:accent3>
        <a:srgbClr val="FFFFFF"/>
      </a:accent3>
      <a:accent4>
        <a:srgbClr val="000000"/>
      </a:accent4>
      <a:accent5>
        <a:srgbClr val="AAAAAA"/>
      </a:accent5>
      <a:accent6>
        <a:srgbClr val="E7E7E7"/>
      </a:accent6>
      <a:hlink>
        <a:srgbClr val="FF6600"/>
      </a:hlink>
      <a:folHlink>
        <a:srgbClr val="FF6600"/>
      </a:folHlink>
    </a:clrScheme>
    <a:fontScheme name="presentation template Orange">
      <a:majorFont>
        <a:latin typeface="Helvetica 65 Medium"/>
        <a:ea typeface=""/>
        <a:cs typeface=""/>
      </a:majorFont>
      <a:minorFont>
        <a:latin typeface="Helvetica 45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template Orange 1">
        <a:dk1>
          <a:srgbClr val="333333"/>
        </a:dk1>
        <a:lt1>
          <a:srgbClr val="FFFFFF"/>
        </a:lt1>
        <a:dk2>
          <a:srgbClr val="000000"/>
        </a:dk2>
        <a:lt2>
          <a:srgbClr val="FF6600"/>
        </a:lt2>
        <a:accent1>
          <a:srgbClr val="000000"/>
        </a:accent1>
        <a:accent2>
          <a:srgbClr val="FFFFFF"/>
        </a:accent2>
        <a:accent3>
          <a:srgbClr val="AAAAAA"/>
        </a:accent3>
        <a:accent4>
          <a:srgbClr val="DADADA"/>
        </a:accent4>
        <a:accent5>
          <a:srgbClr val="AAAAAA"/>
        </a:accent5>
        <a:accent6>
          <a:srgbClr val="E7E7E7"/>
        </a:accent6>
        <a:hlink>
          <a:srgbClr val="FF6600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 template Orange 2">
        <a:dk1>
          <a:srgbClr val="000000"/>
        </a:dk1>
        <a:lt1>
          <a:srgbClr val="FFFFFF"/>
        </a:lt1>
        <a:dk2>
          <a:srgbClr val="FF6600"/>
        </a:dk2>
        <a:lt2>
          <a:srgbClr val="DDDDDD"/>
        </a:lt2>
        <a:accent1>
          <a:srgbClr val="000000"/>
        </a:accent1>
        <a:accent2>
          <a:srgbClr val="FFFFFF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E7E7E7"/>
        </a:accent6>
        <a:hlink>
          <a:srgbClr val="FF6600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1645605A04FEF4980A520DEAF36ECB9" ma:contentTypeVersion="1" ma:contentTypeDescription="Create a new document." ma:contentTypeScope="" ma:versionID="57796feff86fbab19775251395bcb012">
  <xsd:schema xmlns:xsd="http://www.w3.org/2001/XMLSchema" xmlns:p="http://schemas.microsoft.com/office/2006/metadata/properties" xmlns:ns1="http://schemas.microsoft.com/sharepoint/v3" targetNamespace="http://schemas.microsoft.com/office/2006/metadata/properties" ma:root="true" ma:fieldsID="ddb0c952b897a810c8a4e377cff6bff8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84AA2383-1733-4A9D-A45C-F8E5E890149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758E150A-92ED-42C7-B264-0D24563BF678}">
  <ds:schemaRefs>
    <ds:schemaRef ds:uri="http://schemas.microsoft.com/sharepoint/v3"/>
    <ds:schemaRef ds:uri="http://www.w3.org/XML/1998/namespace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dcmitype/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23232</TotalTime>
  <Words>1131</Words>
  <Application>Microsoft Office PowerPoint</Application>
  <PresentationFormat>Affichage à l'écran (4:3)</PresentationFormat>
  <Paragraphs>249</Paragraphs>
  <Slides>13</Slides>
  <Notes>2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4" baseType="lpstr">
      <vt:lpstr>presentation template Orange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merci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 Orange</dc:title>
  <dc:creator>COPIN Patrice COMM/MARQ</dc:creator>
  <cp:lastModifiedBy>LAVERNHE François TGI/OLS</cp:lastModifiedBy>
  <cp:revision>2846</cp:revision>
  <cp:lastPrinted>2018-08-16T07:45:00Z</cp:lastPrinted>
  <dcterms:created xsi:type="dcterms:W3CDTF">2006-10-05T10:59:47Z</dcterms:created>
  <dcterms:modified xsi:type="dcterms:W3CDTF">2019-12-18T10:24:38Z</dcterms:modified>
</cp:coreProperties>
</file>