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80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VERNHE François TGI/OLS" initials="LF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1-08T11:17:53.883" idx="1">
    <p:pos x="123" y="3523"/>
    <p:text>Un objet est hachable s'il a une empreinte (hash) qui ne change jamais (il doit donc implémenter une méthode __hash__()) et s'il peut être comparé à d'autres objets (avec la méthode __eq__()). Les objets hachables dont la comparaison par __eq__ est vraie doivent avoir la même empreinte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894C6-961E-470A-BDDB-1A4D9A84CF83}" type="datetimeFigureOut">
              <a:rPr lang="fr-FR" smtClean="0"/>
              <a:pPr/>
              <a:t>27/11/2020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E6887-A723-4A44-B536-0BD66223B4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68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E6887-A723-4A44-B536-0BD66223B4F1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70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53336"/>
            <a:ext cx="334357" cy="33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701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738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53336"/>
            <a:ext cx="334357" cy="33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3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assrooms.com/fr/courses/235344-apprenez-a-programmer-en-python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stackoverflow.com/questions/1549801/what-are-the-differences-between-type-and-isinstance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stackoverflow.com/questions/21894575/isinstancefoo-bar-vs-typefoo-is-bar/21894704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stackoverflow.com/questions/4374006/check-for-mutability-in-python" TargetMode="Externa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6"/>
          <p:cNvSpPr/>
          <p:nvPr/>
        </p:nvSpPr>
        <p:spPr>
          <a:xfrm>
            <a:off x="116580" y="3003875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989076"/>
            <a:ext cx="9156031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algn="ctr" eaLnBrk="1" hangingPunct="1">
              <a:defRPr/>
            </a:pPr>
            <a:r>
              <a:rPr lang="fr-FR" altLang="fr-FR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2.1.1  Introduction aux objets, classes et méthodes</a:t>
            </a:r>
          </a:p>
        </p:txBody>
      </p:sp>
      <p:sp>
        <p:nvSpPr>
          <p:cNvPr id="7" name="TextBox 45"/>
          <p:cNvSpPr txBox="1"/>
          <p:nvPr/>
        </p:nvSpPr>
        <p:spPr>
          <a:xfrm>
            <a:off x="7488324" y="6456878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02/2019</a:t>
            </a:r>
          </a:p>
          <a:p>
            <a:pPr algn="ctr"/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rene.ebel@orange.com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28600" y="3733800"/>
            <a:ext cx="881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u="sng" dirty="0">
                <a:solidFill>
                  <a:schemeClr val="accent6"/>
                </a:solidFill>
                <a:hlinkClick r:id="rId2"/>
              </a:rPr>
              <a:t>https://openclassrooms.com/fr/courses/235344-apprenez-a-programmer-en-python</a:t>
            </a:r>
            <a:endParaRPr lang="fr-FR" u="sng" dirty="0">
              <a:solidFill>
                <a:schemeClr val="accent6"/>
              </a:solidFill>
            </a:endParaRPr>
          </a:p>
          <a:p>
            <a:pPr algn="ctr">
              <a:defRPr/>
            </a:pPr>
            <a:r>
              <a:rPr lang="fr-FR" u="sng" dirty="0">
                <a:solidFill>
                  <a:srgbClr val="0070C0"/>
                </a:solidFill>
              </a:rPr>
              <a:t> (Partie 2 </a:t>
            </a:r>
            <a:r>
              <a:rPr lang="fr-FR" u="sng" dirty="0" err="1">
                <a:solidFill>
                  <a:srgbClr val="0070C0"/>
                </a:solidFill>
              </a:rPr>
              <a:t>Chap</a:t>
            </a:r>
            <a:r>
              <a:rPr lang="fr-FR" u="sng" dirty="0">
                <a:solidFill>
                  <a:srgbClr val="0070C0"/>
                </a:solidFill>
              </a:rPr>
              <a:t> </a:t>
            </a:r>
            <a:r>
              <a:rPr lang="fr-FR" u="sng" dirty="0" smtClean="0">
                <a:solidFill>
                  <a:srgbClr val="0070C0"/>
                </a:solidFill>
              </a:rPr>
              <a:t>1-2-3-4)</a:t>
            </a:r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48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au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747236"/>
              </p:ext>
            </p:extLst>
          </p:nvPr>
        </p:nvGraphicFramePr>
        <p:xfrm>
          <a:off x="218979" y="731772"/>
          <a:ext cx="8706042" cy="590158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706042"/>
              </a:tblGrid>
              <a:tr h="6480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896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2340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20162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9" name="TextBox 45"/>
          <p:cNvSpPr txBox="1"/>
          <p:nvPr/>
        </p:nvSpPr>
        <p:spPr>
          <a:xfrm>
            <a:off x="212053" y="731772"/>
            <a:ext cx="856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termes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courants :    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chaîne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caractères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= ensemble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ordonné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caractères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45"/>
          <p:cNvSpPr txBox="1"/>
          <p:nvPr/>
        </p:nvSpPr>
        <p:spPr>
          <a:xfrm>
            <a:off x="224337" y="2269931"/>
            <a:ext cx="802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chaînes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sont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immuables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immutable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= non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modifiables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opérations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dont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le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résultat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équivaut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à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modification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renvoient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toujours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nouvelle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chaîne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7184108" y="2931620"/>
            <a:ext cx="1188132" cy="1169551"/>
            <a:chOff x="5655482" y="2891450"/>
            <a:chExt cx="1188132" cy="1169551"/>
          </a:xfrm>
        </p:grpSpPr>
        <p:sp>
          <p:nvSpPr>
            <p:cNvPr id="42" name="Rectangle 41"/>
            <p:cNvSpPr/>
            <p:nvPr/>
          </p:nvSpPr>
          <p:spPr>
            <a:xfrm>
              <a:off x="5710058" y="2928420"/>
              <a:ext cx="1008080" cy="10834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TextBox 45"/>
            <p:cNvSpPr txBox="1"/>
            <p:nvPr/>
          </p:nvSpPr>
          <p:spPr>
            <a:xfrm>
              <a:off x="5655482" y="2891450"/>
              <a:ext cx="118813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>
                  <a:solidFill>
                    <a:srgbClr val="00B05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&gt;&gt;&gt;</a:t>
              </a:r>
              <a:r>
                <a:rPr lang="fr-FR" sz="10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s0 </a:t>
              </a:r>
              <a:r>
                <a:rPr lang="fr-FR" sz="1000" dirty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= </a:t>
              </a:r>
              <a:r>
                <a:rPr lang="fr-FR" sz="10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'a'</a:t>
              </a:r>
              <a:endParaRPr lang="fr-FR" sz="10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r>
                <a:rPr lang="fr-FR" sz="1000" dirty="0">
                  <a:solidFill>
                    <a:srgbClr val="00B05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&gt;&gt;&gt;</a:t>
              </a:r>
              <a:r>
                <a:rPr lang="fr-FR" sz="1000" dirty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</a:t>
              </a:r>
              <a:r>
                <a:rPr lang="fr-FR" sz="10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s1 = s0</a:t>
              </a:r>
            </a:p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&gt;&gt;&gt;</a:t>
              </a:r>
              <a:r>
                <a:rPr lang="en-US" sz="10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s1 += </a:t>
              </a:r>
              <a:r>
                <a:rPr lang="fr-FR" sz="10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'b</a:t>
              </a:r>
              <a:r>
                <a:rPr lang="fr-FR" sz="1000" dirty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'</a:t>
              </a:r>
              <a:endParaRPr lang="fr-FR" sz="1000" dirty="0" smtClean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&gt;&gt;&gt;</a:t>
              </a:r>
              <a:r>
                <a:rPr lang="en-US" sz="10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s1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'</a:t>
              </a:r>
              <a:r>
                <a:rPr lang="en-US" sz="1000" dirty="0" err="1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ab</a:t>
              </a:r>
              <a:r>
                <a:rPr lang="en-US" sz="10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'</a:t>
              </a:r>
            </a:p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&gt;&gt;&gt;</a:t>
              </a:r>
              <a:r>
                <a:rPr lang="en-US" sz="10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s0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'a'</a:t>
              </a:r>
              <a:endParaRPr lang="fr-FR" sz="10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5927154" y="2931620"/>
            <a:ext cx="1095360" cy="861774"/>
            <a:chOff x="4448748" y="2879780"/>
            <a:chExt cx="1095360" cy="861774"/>
          </a:xfrm>
        </p:grpSpPr>
        <p:sp>
          <p:nvSpPr>
            <p:cNvPr id="40" name="Rectangle 39"/>
            <p:cNvSpPr/>
            <p:nvPr/>
          </p:nvSpPr>
          <p:spPr>
            <a:xfrm>
              <a:off x="4464020" y="2924860"/>
              <a:ext cx="1044084" cy="8166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TextBox 45"/>
            <p:cNvSpPr txBox="1"/>
            <p:nvPr/>
          </p:nvSpPr>
          <p:spPr>
            <a:xfrm>
              <a:off x="4448748" y="2879780"/>
              <a:ext cx="109536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>
                  <a:solidFill>
                    <a:srgbClr val="00B05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&gt;&gt;&gt;</a:t>
              </a:r>
              <a:r>
                <a:rPr lang="fr-FR" sz="10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s </a:t>
              </a:r>
              <a:r>
                <a:rPr lang="fr-FR" sz="1000" dirty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= </a:t>
              </a:r>
              <a:r>
                <a:rPr lang="fr-FR" sz="10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'a'</a:t>
              </a:r>
            </a:p>
            <a:p>
              <a:r>
                <a:rPr lang="fr-FR" sz="1000" dirty="0" smtClean="0">
                  <a:solidFill>
                    <a:srgbClr val="00B05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&gt;&gt;&gt;</a:t>
              </a:r>
              <a:r>
                <a:rPr lang="fr-FR" sz="10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</a:t>
              </a:r>
              <a:r>
                <a:rPr lang="fr-FR" sz="1000" dirty="0" err="1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s.upper</a:t>
              </a:r>
              <a:r>
                <a:rPr lang="fr-FR" sz="10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()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'A'</a:t>
              </a:r>
            </a:p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&gt;&gt;&gt;</a:t>
              </a:r>
              <a:r>
                <a:rPr lang="en-US" sz="10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s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'a'</a:t>
              </a:r>
              <a:endParaRPr lang="fr-FR" sz="10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</p:txBody>
        </p:sp>
      </p:grpSp>
      <p:sp>
        <p:nvSpPr>
          <p:cNvPr id="33" name="TextBox 45"/>
          <p:cNvSpPr txBox="1"/>
          <p:nvPr/>
        </p:nvSpPr>
        <p:spPr>
          <a:xfrm>
            <a:off x="212085" y="1039549"/>
            <a:ext cx="8538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Plus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précisément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:	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chaîne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caractères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séquence</a:t>
            </a:r>
            <a:r>
              <a:rPr lang="en-US" sz="1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immuable</a:t>
            </a:r>
            <a:r>
              <a:rPr lang="en-US" sz="1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caractères</a:t>
            </a:r>
            <a:endParaRPr lang="en-US" sz="14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45"/>
          <p:cNvSpPr txBox="1"/>
          <p:nvPr/>
        </p:nvSpPr>
        <p:spPr>
          <a:xfrm>
            <a:off x="212053" y="1384856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Pas de type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particulier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pour les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caractères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caractère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représenté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par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chaîne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longueur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1.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5375716" y="1384856"/>
            <a:ext cx="1320689" cy="861774"/>
            <a:chOff x="5339543" y="1639703"/>
            <a:chExt cx="1320689" cy="861774"/>
          </a:xfrm>
        </p:grpSpPr>
        <p:sp>
          <p:nvSpPr>
            <p:cNvPr id="37" name="Rectangle 36"/>
            <p:cNvSpPr/>
            <p:nvPr/>
          </p:nvSpPr>
          <p:spPr>
            <a:xfrm>
              <a:off x="5373304" y="1687156"/>
              <a:ext cx="1082363" cy="7697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TextBox 45"/>
            <p:cNvSpPr txBox="1"/>
            <p:nvPr/>
          </p:nvSpPr>
          <p:spPr>
            <a:xfrm>
              <a:off x="5339543" y="1639703"/>
              <a:ext cx="132068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>
                  <a:solidFill>
                    <a:srgbClr val="00B05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&gt;&gt;&gt;</a:t>
              </a:r>
              <a:r>
                <a:rPr lang="fr-FR" sz="10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s </a:t>
              </a:r>
              <a:r>
                <a:rPr lang="fr-FR" sz="1000" dirty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= </a:t>
              </a:r>
              <a:r>
                <a:rPr lang="fr-FR" sz="10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'abc'</a:t>
              </a:r>
            </a:p>
            <a:p>
              <a:r>
                <a:rPr lang="fr-FR" sz="1000" dirty="0">
                  <a:solidFill>
                    <a:srgbClr val="00B05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&gt;&gt;&gt;</a:t>
              </a:r>
              <a:r>
                <a:rPr lang="fr-FR" sz="1000" dirty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</a:t>
              </a:r>
              <a:r>
                <a:rPr lang="fr-FR" sz="10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type(s)</a:t>
              </a:r>
              <a:endParaRPr lang="fr-FR" sz="10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&lt;class '</a:t>
              </a:r>
              <a:r>
                <a:rPr lang="en-US" sz="1000" dirty="0" err="1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str</a:t>
              </a:r>
              <a:r>
                <a:rPr lang="en-US" sz="1000" dirty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'&gt;</a:t>
              </a:r>
            </a:p>
            <a:p>
              <a:r>
                <a:rPr lang="fr-FR" sz="1000" dirty="0" smtClean="0">
                  <a:solidFill>
                    <a:srgbClr val="00B05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&gt;&gt;&gt;</a:t>
              </a:r>
              <a:r>
                <a:rPr lang="fr-FR" sz="10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type(s[1])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&lt;class '</a:t>
              </a:r>
              <a:r>
                <a:rPr lang="en-US" sz="1000" dirty="0" err="1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str</a:t>
              </a:r>
              <a:r>
                <a:rPr lang="en-US" sz="10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'&gt;</a:t>
              </a:r>
            </a:p>
          </p:txBody>
        </p:sp>
      </p:grpSp>
      <p:graphicFrame>
        <p:nvGraphicFramePr>
          <p:cNvPr id="43" name="Tableau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398559"/>
              </p:ext>
            </p:extLst>
          </p:nvPr>
        </p:nvGraphicFramePr>
        <p:xfrm>
          <a:off x="1530675" y="4978404"/>
          <a:ext cx="4818464" cy="151216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4048"/>
                <a:gridCol w="720080"/>
                <a:gridCol w="756084"/>
                <a:gridCol w="828092"/>
                <a:gridCol w="720080"/>
                <a:gridCol w="720080"/>
              </a:tblGrid>
              <a:tr h="1512168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__add__</a:t>
                      </a:r>
                    </a:p>
                    <a:p>
                      <a:pPr algn="l"/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__contains__</a:t>
                      </a:r>
                    </a:p>
                    <a:p>
                      <a:pPr algn="l"/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800" dirty="0" err="1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eq</a:t>
                      </a:r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</a:t>
                      </a:r>
                    </a:p>
                    <a:p>
                      <a:pPr algn="l"/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__format__</a:t>
                      </a:r>
                    </a:p>
                    <a:p>
                      <a:pPr algn="l"/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800" dirty="0" err="1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ge</a:t>
                      </a:r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</a:t>
                      </a:r>
                    </a:p>
                    <a:p>
                      <a:pPr algn="l"/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800" dirty="0" err="1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getattribute</a:t>
                      </a:r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</a:t>
                      </a:r>
                    </a:p>
                    <a:p>
                      <a:pPr algn="l"/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800" dirty="0" err="1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getitem</a:t>
                      </a:r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</a:t>
                      </a:r>
                    </a:p>
                    <a:p>
                      <a:pPr algn="l"/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800" dirty="0" err="1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getnewargs</a:t>
                      </a:r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</a:t>
                      </a:r>
                    </a:p>
                    <a:p>
                      <a:pPr algn="l"/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800" dirty="0" err="1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gt</a:t>
                      </a:r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</a:t>
                      </a:r>
                    </a:p>
                    <a:p>
                      <a:pPr algn="l"/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__hash__</a:t>
                      </a:r>
                    </a:p>
                    <a:p>
                      <a:pPr algn="l"/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800" dirty="0" err="1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iter</a:t>
                      </a:r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</a:t>
                      </a:r>
                    </a:p>
                    <a:p>
                      <a:pPr algn="l"/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__le__</a:t>
                      </a:r>
                    </a:p>
                  </a:txBody>
                  <a:tcPr marL="68580" marR="6858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800" dirty="0" err="1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</a:t>
                      </a:r>
                    </a:p>
                    <a:p>
                      <a:pPr algn="l"/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800" dirty="0" err="1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lt</a:t>
                      </a:r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</a:t>
                      </a:r>
                    </a:p>
                    <a:p>
                      <a:pPr algn="l"/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__mod__</a:t>
                      </a:r>
                    </a:p>
                    <a:p>
                      <a:pPr algn="l"/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800" dirty="0" err="1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mul</a:t>
                      </a:r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</a:t>
                      </a:r>
                    </a:p>
                    <a:p>
                      <a:pPr algn="l"/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__ne__</a:t>
                      </a:r>
                    </a:p>
                    <a:p>
                      <a:pPr algn="l"/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__new__</a:t>
                      </a:r>
                    </a:p>
                    <a:p>
                      <a:pPr algn="l"/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800" dirty="0" err="1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repr</a:t>
                      </a:r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</a:t>
                      </a:r>
                    </a:p>
                    <a:p>
                      <a:pPr algn="l"/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800" dirty="0" err="1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rmod</a:t>
                      </a:r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</a:t>
                      </a:r>
                    </a:p>
                    <a:p>
                      <a:pPr algn="l"/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800" dirty="0" err="1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rmul</a:t>
                      </a:r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</a:t>
                      </a:r>
                    </a:p>
                    <a:p>
                      <a:pPr algn="l"/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800" dirty="0" err="1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</a:t>
                      </a:r>
                    </a:p>
                    <a:p>
                      <a:pPr algn="l"/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800" dirty="0" err="1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8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__</a:t>
                      </a:r>
                    </a:p>
                    <a:p>
                      <a:pPr algn="l"/>
                      <a:endParaRPr lang="en-US" sz="800" dirty="0" smtClean="0">
                        <a:solidFill>
                          <a:srgbClr val="CC3399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capitalize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casefold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center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count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encode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endswith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expandtabs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find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format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format_map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index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isalnum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isalpha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isascii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isdigit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isidentifier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islower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isnumeric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isprintable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isspace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istitle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isupper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join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Ljust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lower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lstrip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maketrans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partition</a:t>
                      </a:r>
                    </a:p>
                    <a:p>
                      <a:pPr algn="l"/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replace</a:t>
                      </a:r>
                    </a:p>
                    <a:p>
                      <a:pPr algn="l"/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rfind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rindex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rjust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rpartition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rsplit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rstrip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split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splitlines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startswith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strip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title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translate</a:t>
                      </a:r>
                    </a:p>
                    <a:p>
                      <a:pPr algn="l"/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upper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zfill</a:t>
                      </a:r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fr-FR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8" name="Groupe 7"/>
          <p:cNvGrpSpPr/>
          <p:nvPr/>
        </p:nvGrpSpPr>
        <p:grpSpPr>
          <a:xfrm>
            <a:off x="308292" y="5589239"/>
            <a:ext cx="1217945" cy="276999"/>
            <a:chOff x="344704" y="5121175"/>
            <a:chExt cx="1217945" cy="276999"/>
          </a:xfrm>
        </p:grpSpPr>
        <p:sp>
          <p:nvSpPr>
            <p:cNvPr id="45" name="Rectangle 44"/>
            <p:cNvSpPr/>
            <p:nvPr/>
          </p:nvSpPr>
          <p:spPr>
            <a:xfrm>
              <a:off x="360473" y="5144319"/>
              <a:ext cx="939177" cy="2491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4704" y="5121175"/>
              <a:ext cx="987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help(</a:t>
              </a:r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V="1">
              <a:off x="1332448" y="5262489"/>
              <a:ext cx="230201" cy="64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e 49"/>
          <p:cNvGrpSpPr/>
          <p:nvPr/>
        </p:nvGrpSpPr>
        <p:grpSpPr>
          <a:xfrm>
            <a:off x="6507343" y="5015641"/>
            <a:ext cx="2340260" cy="1338828"/>
            <a:chOff x="6468724" y="5128837"/>
            <a:chExt cx="2340260" cy="1338828"/>
          </a:xfrm>
        </p:grpSpPr>
        <p:sp>
          <p:nvSpPr>
            <p:cNvPr id="51" name="Rectangle 50"/>
            <p:cNvSpPr/>
            <p:nvPr/>
          </p:nvSpPr>
          <p:spPr>
            <a:xfrm>
              <a:off x="6516216" y="5884921"/>
              <a:ext cx="2196244" cy="5400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TextBox 45"/>
            <p:cNvSpPr txBox="1"/>
            <p:nvPr/>
          </p:nvSpPr>
          <p:spPr>
            <a:xfrm>
              <a:off x="6468724" y="5128837"/>
              <a:ext cx="234026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Les </a:t>
              </a:r>
              <a:r>
                <a:rPr lang="en-US" sz="1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méthodes</a:t>
              </a:r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type __</a:t>
              </a:r>
              <a:r>
                <a:rPr lang="en-US" sz="1100" i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__</a:t>
              </a:r>
            </a:p>
            <a:p>
              <a:r>
                <a:rPr lang="en-US" sz="1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sont</a:t>
              </a:r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spéciales</a:t>
              </a:r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endParaRPr lang="en-US" sz="1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Exemples</a:t>
              </a:r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:</a:t>
              </a:r>
            </a:p>
            <a:p>
              <a:endParaRPr lang="en-US" sz="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len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1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    ~   </a:t>
              </a:r>
              <a:r>
                <a:rPr lang="en-US" sz="11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.__</a:t>
              </a:r>
              <a:r>
                <a:rPr lang="en-US" sz="11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len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__()</a:t>
              </a:r>
            </a:p>
            <a:p>
              <a:r>
                <a:rPr lang="en-US" sz="11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s1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+ </a:t>
              </a:r>
              <a:r>
                <a:rPr lang="en-US" sz="11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s2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~   </a:t>
              </a:r>
              <a:r>
                <a:rPr lang="en-US" sz="11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s1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.__add__(</a:t>
              </a:r>
              <a:r>
                <a:rPr lang="en-US" sz="11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s2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1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s1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&gt; </a:t>
              </a:r>
              <a:r>
                <a:rPr lang="en-US" sz="11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s2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~   </a:t>
              </a:r>
              <a:r>
                <a:rPr lang="en-US" sz="11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s1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.__gt__(</a:t>
              </a:r>
              <a:r>
                <a:rPr lang="en-US" sz="11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s2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53" name="TextBox 45"/>
          <p:cNvSpPr txBox="1"/>
          <p:nvPr/>
        </p:nvSpPr>
        <p:spPr>
          <a:xfrm>
            <a:off x="219560" y="4617132"/>
            <a:ext cx="395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aperçu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méthodes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natives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disponibles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232475" y="2911047"/>
            <a:ext cx="5464438" cy="899906"/>
            <a:chOff x="187682" y="2849758"/>
            <a:chExt cx="5464438" cy="899906"/>
          </a:xfrm>
        </p:grpSpPr>
        <p:sp>
          <p:nvSpPr>
            <p:cNvPr id="38" name="Rectangle 37"/>
            <p:cNvSpPr/>
            <p:nvPr/>
          </p:nvSpPr>
          <p:spPr>
            <a:xfrm>
              <a:off x="1547664" y="2922586"/>
              <a:ext cx="4104456" cy="827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TextBox 45"/>
            <p:cNvSpPr txBox="1"/>
            <p:nvPr/>
          </p:nvSpPr>
          <p:spPr>
            <a:xfrm>
              <a:off x="1547664" y="2887890"/>
              <a:ext cx="4104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B05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&gt;&gt;&gt;</a:t>
              </a:r>
              <a:r>
                <a:rPr lang="en-US" sz="1000" dirty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s = '</a:t>
              </a:r>
              <a:r>
                <a:rPr lang="en-US" sz="1000" dirty="0" err="1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abc</a:t>
              </a:r>
              <a:r>
                <a:rPr lang="en-US" sz="1000" dirty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'</a:t>
              </a:r>
            </a:p>
            <a:p>
              <a:r>
                <a:rPr lang="en-US" sz="1000" dirty="0">
                  <a:solidFill>
                    <a:srgbClr val="00B05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&gt;&gt;&gt;</a:t>
              </a:r>
              <a:r>
                <a:rPr lang="en-US" sz="1000" dirty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s[1] = 'B'</a:t>
              </a:r>
            </a:p>
            <a:p>
              <a:r>
                <a:rPr lang="en-US" sz="1000" dirty="0" err="1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Traceback</a:t>
              </a:r>
              <a:r>
                <a:rPr lang="en-US" sz="1000" dirty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(most recent call last):</a:t>
              </a:r>
            </a:p>
            <a:p>
              <a:r>
                <a:rPr lang="en-US" sz="1000" dirty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 File "&lt;</a:t>
              </a:r>
              <a:r>
                <a:rPr lang="en-US" sz="1000" dirty="0" err="1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stdin</a:t>
              </a:r>
              <a:r>
                <a:rPr lang="en-US" sz="1000" dirty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&gt;", line 1, in &lt;module&gt;</a:t>
              </a:r>
            </a:p>
            <a:p>
              <a:r>
                <a:rPr lang="en-US" sz="1000" dirty="0" err="1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TypeError</a:t>
              </a:r>
              <a:r>
                <a:rPr lang="en-US" sz="1000" dirty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: '</a:t>
              </a:r>
              <a:r>
                <a:rPr lang="en-US" sz="1000" dirty="0" err="1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str</a:t>
              </a:r>
              <a:r>
                <a:rPr lang="en-US" sz="1000" dirty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' object does not support item assignment</a:t>
              </a:r>
              <a:endParaRPr lang="fr-FR" sz="10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</p:txBody>
        </p:sp>
        <p:sp>
          <p:nvSpPr>
            <p:cNvPr id="54" name="TextBox 45"/>
            <p:cNvSpPr txBox="1"/>
            <p:nvPr/>
          </p:nvSpPr>
          <p:spPr>
            <a:xfrm>
              <a:off x="187682" y="2849758"/>
              <a:ext cx="1287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Illustrations :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e 58"/>
          <p:cNvGrpSpPr/>
          <p:nvPr/>
        </p:nvGrpSpPr>
        <p:grpSpPr>
          <a:xfrm>
            <a:off x="232475" y="3838642"/>
            <a:ext cx="6668641" cy="662639"/>
            <a:chOff x="232475" y="3838642"/>
            <a:chExt cx="6668641" cy="662639"/>
          </a:xfrm>
        </p:grpSpPr>
        <p:sp>
          <p:nvSpPr>
            <p:cNvPr id="55" name="TextBox 45"/>
            <p:cNvSpPr txBox="1"/>
            <p:nvPr/>
          </p:nvSpPr>
          <p:spPr>
            <a:xfrm>
              <a:off x="232475" y="3838642"/>
              <a:ext cx="6668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Il en </a:t>
              </a: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résulte, accessoirement, la </a:t>
              </a:r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possibilité de chaîner les appels </a:t>
              </a: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à des méthodes.</a:t>
              </a:r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25764" y="4138141"/>
              <a:ext cx="2033656" cy="3631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TextBox 45"/>
            <p:cNvSpPr txBox="1"/>
            <p:nvPr/>
          </p:nvSpPr>
          <p:spPr>
            <a:xfrm>
              <a:off x="271188" y="4101171"/>
              <a:ext cx="2232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rgbClr val="00B05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&gt;&gt;&gt;</a:t>
              </a:r>
              <a:r>
                <a:rPr lang="fr-FR" sz="1000" dirty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'abc'.</a:t>
              </a:r>
              <a:r>
                <a:rPr lang="fr-FR" sz="1000" dirty="0" err="1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upper</a:t>
              </a:r>
              <a:r>
                <a:rPr lang="fr-FR" sz="1000" dirty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().center(10)</a:t>
              </a:r>
            </a:p>
            <a:p>
              <a:r>
                <a:rPr lang="fr-FR" sz="1000" dirty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'   ABC    '</a:t>
              </a:r>
            </a:p>
          </p:txBody>
        </p:sp>
      </p:grpSp>
      <p:sp>
        <p:nvSpPr>
          <p:cNvPr id="39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400429" y="82514"/>
            <a:ext cx="8384039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fr-FR" altLang="fr-FR" b="1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fr-FR" altLang="fr-FR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  <a:endParaRPr lang="fr-FR" altLang="fr-FR" sz="1400" kern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90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3" grpId="0"/>
      <p:bldP spid="35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80877"/>
              </p:ext>
            </p:extLst>
          </p:nvPr>
        </p:nvGraphicFramePr>
        <p:xfrm>
          <a:off x="400429" y="860807"/>
          <a:ext cx="3024336" cy="14512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60140"/>
                <a:gridCol w="1764196"/>
              </a:tblGrid>
              <a:tr h="252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Apostrophes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Guillemets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</a:p>
                    <a:p>
                      <a:pPr algn="l"/>
                      <a:r>
                        <a:rPr lang="fr-FR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fr-FR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"</a:t>
                      </a:r>
                      <a:endParaRPr lang="en-US" sz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3627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Constructeur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object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722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Chaîne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vide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""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34130"/>
              </p:ext>
            </p:extLst>
          </p:nvPr>
        </p:nvGraphicFramePr>
        <p:xfrm>
          <a:off x="400429" y="4689140"/>
          <a:ext cx="7063943" cy="18897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05062"/>
                <a:gridCol w="756084"/>
                <a:gridCol w="762134"/>
                <a:gridCol w="1728192"/>
                <a:gridCol w="1512471"/>
              </a:tblGrid>
              <a:tr h="252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variante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exemples</a:t>
                      </a:r>
                      <a:endParaRPr lang="en-US" sz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(idem avec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chaîne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équivalente</a:t>
                      </a:r>
                      <a:endParaRPr lang="en-US" sz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exemple</a:t>
                      </a:r>
                      <a:endParaRPr lang="en-US" sz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34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sans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ajout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automatique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\n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à la fin des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lignes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aaa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\</a:t>
                      </a:r>
                    </a:p>
                    <a:p>
                      <a:pPr algn="l"/>
                      <a:r>
                        <a:rPr lang="fr-FR" sz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bbb</a:t>
                      </a:r>
                      <a:r>
                        <a:rPr lang="fr-FR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\</a:t>
                      </a:r>
                    </a:p>
                    <a:p>
                      <a:pPr algn="l"/>
                      <a:r>
                        <a:rPr lang="fr-FR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ccc'</a:t>
                      </a:r>
                      <a:endParaRPr lang="en-US" sz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aaa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'\</a:t>
                      </a:r>
                    </a:p>
                    <a:p>
                      <a:pPr algn="l"/>
                      <a:r>
                        <a:rPr lang="fr-FR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fr-FR" sz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bbb</a:t>
                      </a:r>
                      <a:r>
                        <a:rPr lang="fr-FR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'\</a:t>
                      </a:r>
                    </a:p>
                    <a:p>
                      <a:pPr algn="l"/>
                      <a:r>
                        <a:rPr lang="fr-FR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'ccc'</a:t>
                      </a:r>
                      <a:endParaRPr lang="en-US" sz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aaa</a:t>
                      </a:r>
                      <a:r>
                        <a:rPr lang="fr-FR" sz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bbbccc</a:t>
                      </a:r>
                      <a:r>
                        <a:rPr lang="fr-FR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  <a:endParaRPr lang="en-US" sz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print('</a:t>
                      </a:r>
                      <a:r>
                        <a:rPr lang="en-US" sz="1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aaa</a:t>
                      </a:r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</a:p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bbb</a:t>
                      </a:r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</a:p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ccc')</a:t>
                      </a:r>
                    </a:p>
                    <a:p>
                      <a:r>
                        <a:rPr lang="en-US" sz="1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aaabbbccc</a:t>
                      </a:r>
                      <a:endParaRPr lang="en-US" sz="1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89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avec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ajout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automatique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\n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à la fin des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lignes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'''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aaa</a:t>
                      </a:r>
                      <a:endParaRPr lang="en-US" sz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fr-FR" sz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bbb</a:t>
                      </a:r>
                      <a:endParaRPr lang="fr-FR" sz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fr-FR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ccc'''</a:t>
                      </a:r>
                      <a:endParaRPr lang="en-US" sz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aaa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\n</a:t>
                      </a:r>
                      <a:r>
                        <a:rPr lang="fr-FR" sz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bbb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\n</a:t>
                      </a:r>
                      <a:r>
                        <a:rPr lang="fr-FR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ccc'</a:t>
                      </a:r>
                      <a:endParaRPr lang="en-US" sz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print('''</a:t>
                      </a:r>
                      <a:r>
                        <a:rPr lang="en-US" sz="1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aaa</a:t>
                      </a:r>
                      <a:endParaRPr lang="en-US" sz="1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bbb</a:t>
                      </a:r>
                      <a:endParaRPr lang="en-US" sz="1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ccc''')</a:t>
                      </a:r>
                    </a:p>
                    <a:p>
                      <a:r>
                        <a:rPr lang="en-US" sz="1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aaa</a:t>
                      </a:r>
                      <a:endParaRPr lang="en-US" sz="1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bbb</a:t>
                      </a:r>
                      <a:endParaRPr lang="en-US" sz="1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ccc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884205"/>
              </p:ext>
            </p:extLst>
          </p:nvPr>
        </p:nvGraphicFramePr>
        <p:xfrm>
          <a:off x="3894574" y="1509674"/>
          <a:ext cx="4533538" cy="762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49162"/>
                <a:gridCol w="3384376"/>
              </a:tblGrid>
              <a:tr h="252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(1.0)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([0,1,2])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(max)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(range(5))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0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iter</a:t>
                      </a:r>
                      <a:r>
                        <a:rPr lang="fr-FR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([0]))</a:t>
                      </a:r>
                      <a:endParaRPr lang="fr-FR" sz="1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'1.0'</a:t>
                      </a:r>
                    </a:p>
                    <a:p>
                      <a:pPr algn="l"/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'[0, 1, 2]'</a:t>
                      </a:r>
                    </a:p>
                    <a:p>
                      <a:pPr algn="l"/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'&lt;built-in function max&gt;'</a:t>
                      </a:r>
                    </a:p>
                    <a:p>
                      <a:pPr algn="l"/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'range(0, 5)'</a:t>
                      </a:r>
                    </a:p>
                    <a:p>
                      <a:pPr algn="l"/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'&lt;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list_iterator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object at 0x00000000028F2748&gt;'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" name="Groupe 4"/>
          <p:cNvGrpSpPr/>
          <p:nvPr/>
        </p:nvGrpSpPr>
        <p:grpSpPr>
          <a:xfrm>
            <a:off x="3713636" y="691530"/>
            <a:ext cx="4860250" cy="1684188"/>
            <a:chOff x="3708743" y="628688"/>
            <a:chExt cx="4860250" cy="1684188"/>
          </a:xfrm>
        </p:grpSpPr>
        <p:sp>
          <p:nvSpPr>
            <p:cNvPr id="23" name="TextBox 45"/>
            <p:cNvSpPr txBox="1"/>
            <p:nvPr/>
          </p:nvSpPr>
          <p:spPr>
            <a:xfrm>
              <a:off x="3708743" y="628688"/>
              <a:ext cx="2422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Constructeur</a:t>
              </a:r>
            </a:p>
          </p:txBody>
        </p:sp>
        <p:sp>
          <p:nvSpPr>
            <p:cNvPr id="20" name="TextBox 45"/>
            <p:cNvSpPr txBox="1"/>
            <p:nvPr/>
          </p:nvSpPr>
          <p:spPr>
            <a:xfrm>
              <a:off x="3802729" y="967243"/>
              <a:ext cx="4766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constructeur</a:t>
              </a:r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prend en paramètre un objet quelconque et en renvoie une représentation affichable.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ounded Rectangle 163"/>
            <p:cNvSpPr/>
            <p:nvPr/>
          </p:nvSpPr>
          <p:spPr bwMode="auto">
            <a:xfrm>
              <a:off x="3743908" y="967243"/>
              <a:ext cx="4825085" cy="1345633"/>
            </a:xfrm>
            <a:prstGeom prst="roundRect">
              <a:avLst>
                <a:gd name="adj" fmla="val 9056"/>
              </a:avLst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sp>
        <p:nvSpPr>
          <p:cNvPr id="11" name="TextBox 45"/>
          <p:cNvSpPr txBox="1"/>
          <p:nvPr/>
        </p:nvSpPr>
        <p:spPr>
          <a:xfrm>
            <a:off x="313928" y="4365104"/>
            <a:ext cx="242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Chaînes multi-lignes</a:t>
            </a:r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479197"/>
              </p:ext>
            </p:extLst>
          </p:nvPr>
        </p:nvGraphicFramePr>
        <p:xfrm>
          <a:off x="545251" y="2888940"/>
          <a:ext cx="1625429" cy="731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08856"/>
                <a:gridCol w="816573"/>
              </a:tblGrid>
              <a:tr h="144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caractère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séquence</a:t>
                      </a:r>
                      <a:endParaRPr lang="en-US" sz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51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\'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1826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"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\"</a:t>
                      </a:r>
                      <a:endParaRPr lang="fr-FR" sz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826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\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\\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25" name="Tableau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124149"/>
              </p:ext>
            </p:extLst>
          </p:nvPr>
        </p:nvGraphicFramePr>
        <p:xfrm>
          <a:off x="2405402" y="2888940"/>
          <a:ext cx="2228749" cy="731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01779"/>
                <a:gridCol w="576064"/>
                <a:gridCol w="850906"/>
              </a:tblGrid>
              <a:tr h="144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caractère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ASCII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séquence</a:t>
                      </a:r>
                      <a:endParaRPr lang="en-US" sz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HT (tab)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9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\t</a:t>
                      </a:r>
                      <a:endParaRPr lang="fr-FR" sz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1051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LF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10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\n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1826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CR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13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\r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7" name="Groupe 6"/>
          <p:cNvGrpSpPr/>
          <p:nvPr/>
        </p:nvGrpSpPr>
        <p:grpSpPr>
          <a:xfrm>
            <a:off x="365230" y="2406370"/>
            <a:ext cx="8100901" cy="1814719"/>
            <a:chOff x="323527" y="2478378"/>
            <a:chExt cx="8100901" cy="1814719"/>
          </a:xfrm>
        </p:grpSpPr>
        <p:sp>
          <p:nvSpPr>
            <p:cNvPr id="19" name="TextBox 45"/>
            <p:cNvSpPr txBox="1"/>
            <p:nvPr/>
          </p:nvSpPr>
          <p:spPr>
            <a:xfrm>
              <a:off x="323527" y="2478378"/>
              <a:ext cx="30603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Echappement de caractères</a:t>
              </a:r>
            </a:p>
          </p:txBody>
        </p:sp>
        <p:sp>
          <p:nvSpPr>
            <p:cNvPr id="22" name="Rounded Rectangle 163"/>
            <p:cNvSpPr/>
            <p:nvPr/>
          </p:nvSpPr>
          <p:spPr bwMode="auto">
            <a:xfrm>
              <a:off x="323527" y="2816933"/>
              <a:ext cx="8100901" cy="1476164"/>
            </a:xfrm>
            <a:prstGeom prst="roundRect">
              <a:avLst>
                <a:gd name="adj" fmla="val 5613"/>
              </a:avLst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400429" y="3711503"/>
            <a:ext cx="4753612" cy="461665"/>
            <a:chOff x="372441" y="3889226"/>
            <a:chExt cx="4753612" cy="461665"/>
          </a:xfrm>
        </p:grpSpPr>
        <p:sp>
          <p:nvSpPr>
            <p:cNvPr id="28" name="TextBox 45"/>
            <p:cNvSpPr txBox="1"/>
            <p:nvPr/>
          </p:nvSpPr>
          <p:spPr>
            <a:xfrm>
              <a:off x="372441" y="3889226"/>
              <a:ext cx="39230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Désactivation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l’échappement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: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préfixe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solidFill>
                    <a:srgbClr val="99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raw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(chemins sous Windows, expressions régulières, …)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76695" y="3908657"/>
              <a:ext cx="887190" cy="2441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TextBox 45"/>
            <p:cNvSpPr txBox="1"/>
            <p:nvPr/>
          </p:nvSpPr>
          <p:spPr>
            <a:xfrm>
              <a:off x="4058843" y="3892252"/>
              <a:ext cx="10672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r'</a:t>
              </a:r>
              <a:r>
                <a:rPr lang="en-US" sz="12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string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5441793" y="2926672"/>
            <a:ext cx="2949872" cy="1049964"/>
            <a:chOff x="4919877" y="3012062"/>
            <a:chExt cx="2949872" cy="1049964"/>
          </a:xfrm>
        </p:grpSpPr>
        <p:sp>
          <p:nvSpPr>
            <p:cNvPr id="33" name="Rectangle 32"/>
            <p:cNvSpPr/>
            <p:nvPr/>
          </p:nvSpPr>
          <p:spPr>
            <a:xfrm>
              <a:off x="4919877" y="3012062"/>
              <a:ext cx="2877863" cy="10156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TextBox 45"/>
            <p:cNvSpPr txBox="1"/>
            <p:nvPr/>
          </p:nvSpPr>
          <p:spPr>
            <a:xfrm>
              <a:off x="4919877" y="3046363"/>
              <a:ext cx="29498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print</a:t>
              </a:r>
              <a:r>
                <a:rPr lang="en-US" sz="10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('</a:t>
              </a:r>
              <a:r>
                <a:rPr lang="en-US" sz="1000" dirty="0" err="1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aa"aa</a:t>
              </a:r>
              <a:r>
                <a:rPr lang="en-US" sz="10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\'</a:t>
              </a:r>
              <a:r>
                <a:rPr lang="en-US" sz="1000" dirty="0" err="1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aa</a:t>
              </a:r>
              <a:r>
                <a:rPr lang="en-US" sz="10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"\</a:t>
              </a:r>
              <a:r>
                <a:rPr lang="en-US" sz="1000" dirty="0" err="1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naa</a:t>
              </a:r>
              <a:r>
                <a:rPr lang="en-US" sz="10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\</a:t>
              </a:r>
              <a:r>
                <a:rPr lang="en-US" sz="1000" dirty="0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  <a:r>
                <a:rPr lang="en-US" sz="1000" dirty="0" err="1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aa</a:t>
              </a:r>
              <a:r>
                <a:rPr lang="en-US" sz="1000" dirty="0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\</a:t>
              </a:r>
              <a:r>
                <a:rPr lang="en-US" sz="1000" dirty="0" err="1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na</a:t>
              </a:r>
              <a:r>
                <a:rPr lang="en-US" sz="1000" dirty="0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\</a:t>
              </a:r>
              <a:r>
                <a:rPr lang="en-US" sz="1000" dirty="0" err="1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taa</a:t>
              </a:r>
              <a:r>
                <a:rPr lang="en-US" sz="10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')</a:t>
              </a:r>
            </a:p>
            <a:p>
              <a:r>
                <a:rPr lang="en-US" sz="1000" dirty="0" err="1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aa"aa'aa</a:t>
              </a:r>
              <a:r>
                <a:rPr lang="en-US" sz="10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sz="1000" dirty="0" err="1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aa'aa</a:t>
              </a:r>
              <a:endParaRPr lang="en-US" sz="1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       </a:t>
              </a:r>
              <a:r>
                <a:rPr lang="en-US" sz="1000" dirty="0" err="1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aa</a:t>
              </a:r>
              <a:endParaRPr lang="en-US" sz="1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print(</a:t>
              </a:r>
              <a:r>
                <a:rPr lang="en-US" sz="1000" dirty="0" err="1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r'aa"aa</a:t>
              </a:r>
              <a:r>
                <a:rPr lang="en-US" sz="10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\'</a:t>
              </a:r>
              <a:r>
                <a:rPr lang="en-US" sz="1000" dirty="0" err="1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aa</a:t>
              </a:r>
              <a:r>
                <a:rPr lang="en-US" sz="10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"\</a:t>
              </a:r>
              <a:r>
                <a:rPr lang="en-US" sz="1000" dirty="0" err="1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naa</a:t>
              </a:r>
              <a:r>
                <a:rPr lang="en-US" sz="10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\</a:t>
              </a:r>
              <a:r>
                <a:rPr lang="en-US" sz="1000" dirty="0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  <a:r>
                <a:rPr lang="en-US" sz="1000" dirty="0" err="1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aa</a:t>
              </a:r>
              <a:r>
                <a:rPr lang="en-US" sz="1000" dirty="0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\</a:t>
              </a:r>
              <a:r>
                <a:rPr lang="en-US" sz="1000" dirty="0" err="1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na</a:t>
              </a:r>
              <a:r>
                <a:rPr lang="en-US" sz="1000" dirty="0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\</a:t>
              </a:r>
              <a:r>
                <a:rPr lang="en-US" sz="1000" dirty="0" err="1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taa</a:t>
              </a:r>
              <a:r>
                <a:rPr lang="en-US" sz="10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')</a:t>
              </a:r>
            </a:p>
            <a:p>
              <a:r>
                <a:rPr lang="en-US" sz="1000" dirty="0" err="1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aa"aa</a:t>
              </a:r>
              <a:r>
                <a:rPr lang="en-US" sz="10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\'</a:t>
              </a:r>
              <a:r>
                <a:rPr lang="en-US" sz="1000" dirty="0" err="1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aa</a:t>
              </a:r>
              <a:r>
                <a:rPr lang="en-US" sz="10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"\</a:t>
              </a:r>
              <a:r>
                <a:rPr lang="en-US" sz="1000" dirty="0" err="1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naa</a:t>
              </a:r>
              <a:r>
                <a:rPr lang="en-US" sz="10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\</a:t>
              </a:r>
              <a:r>
                <a:rPr lang="en-US" sz="1000" dirty="0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  <a:r>
                <a:rPr lang="en-US" sz="1000" dirty="0" err="1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aa</a:t>
              </a:r>
              <a:r>
                <a:rPr lang="en-US" sz="1000" dirty="0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\</a:t>
              </a:r>
              <a:r>
                <a:rPr lang="en-US" sz="1000" dirty="0" err="1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na</a:t>
              </a:r>
              <a:r>
                <a:rPr lang="en-US" sz="1000" dirty="0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\</a:t>
              </a:r>
              <a:r>
                <a:rPr lang="en-US" sz="1000" dirty="0" err="1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taa</a:t>
              </a:r>
              <a:endParaRPr lang="fr-FR" sz="1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0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400429" y="82514"/>
            <a:ext cx="8384039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</a:p>
        </p:txBody>
      </p:sp>
    </p:spTree>
    <p:extLst>
      <p:ext uri="{BB962C8B-B14F-4D97-AF65-F5344CB8AC3E}">
        <p14:creationId xmlns:p14="http://schemas.microsoft.com/office/powerpoint/2010/main" val="150499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45"/>
          <p:cNvSpPr txBox="1"/>
          <p:nvPr/>
        </p:nvSpPr>
        <p:spPr>
          <a:xfrm>
            <a:off x="358633" y="954309"/>
            <a:ext cx="1116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97579"/>
              </p:ext>
            </p:extLst>
          </p:nvPr>
        </p:nvGraphicFramePr>
        <p:xfrm>
          <a:off x="358633" y="1262086"/>
          <a:ext cx="8461838" cy="15849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14103"/>
                <a:gridCol w="3379483"/>
                <a:gridCol w="2268252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Boucle </a:t>
                      </a: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les </a:t>
                      </a: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caractères</a:t>
                      </a:r>
                      <a:endParaRPr lang="fr-FR" sz="12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 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endParaRPr lang="fr-FR" sz="1200" b="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for c in 'abc':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...</a:t>
                      </a:r>
                      <a:r>
                        <a:rPr lang="en-US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    print(c)</a:t>
                      </a:r>
                      <a:endParaRPr lang="fr-FR" sz="800" b="0" dirty="0" smtClean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Itérable</a:t>
                      </a: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fr-FR" sz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tuples</a:t>
                      </a: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(index, </a:t>
                      </a:r>
                      <a:r>
                        <a:rPr lang="fr-FR" sz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charactère</a:t>
                      </a: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fr-FR" sz="12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enumerate(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-&gt;Iterator</a:t>
                      </a:r>
                      <a:endParaRPr lang="fr-FR" sz="1200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enumerate(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=0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-&gt;Iterator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for i, c in </a:t>
                      </a:r>
                      <a:r>
                        <a:rPr lang="fr-FR" sz="800" b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enumerate</a:t>
                      </a:r>
                      <a:r>
                        <a:rPr lang="fr-FR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('abc'):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...</a:t>
                      </a:r>
                      <a:r>
                        <a:rPr lang="en-US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    print(i, c)</a:t>
                      </a:r>
                      <a:endParaRPr lang="fr-FR" sz="800" b="0" dirty="0" smtClean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Itérable</a:t>
                      </a: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fr-FR" sz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tuples</a:t>
                      </a: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 </a:t>
                      </a: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caractères </a:t>
                      </a: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même indice</a:t>
                      </a:r>
                      <a:endParaRPr lang="fr-FR" sz="12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zip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-&gt;Iterator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for c1, c2 in zip('abc', 'ABC'):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...</a:t>
                      </a:r>
                      <a:r>
                        <a:rPr lang="en-US" sz="8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    print(c1, c2)</a:t>
                      </a:r>
                      <a:endParaRPr lang="fr-FR" sz="800" b="0" dirty="0" smtClean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Longueur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fr-FR" sz="1200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('</a:t>
                      </a:r>
                      <a:r>
                        <a:rPr lang="en-US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abc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Liste</a:t>
                      </a: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triée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des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caractères</a:t>
                      </a:r>
                      <a:endParaRPr lang="fr-FR" sz="12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sorted</a:t>
                      </a:r>
                      <a:r>
                        <a:rPr lang="fr-FR" sz="12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-&gt;List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sorted</a:t>
                      </a:r>
                      <a:r>
                        <a:rPr lang="fr-FR" sz="12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fr-FR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fr-FR" sz="12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fr-FR" sz="1200" b="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reverse</a:t>
                      </a:r>
                      <a:r>
                        <a:rPr lang="fr-FR" sz="12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-&gt;List</a:t>
                      </a:r>
                      <a:endParaRPr lang="fr-FR" sz="1200" b="0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sorted</a:t>
                      </a:r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('x8aE2cB')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['2', '8', 'B', 'E', 'a', 'c', 'x']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45"/>
          <p:cNvSpPr txBox="1"/>
          <p:nvPr/>
        </p:nvSpPr>
        <p:spPr>
          <a:xfrm>
            <a:off x="358633" y="3028072"/>
            <a:ext cx="1085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Séquence</a:t>
            </a:r>
            <a:endParaRPr lang="en-US" sz="1400" b="1" dirty="0" smtClean="0">
              <a:solidFill>
                <a:srgbClr val="CC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876991"/>
              </p:ext>
            </p:extLst>
          </p:nvPr>
        </p:nvGraphicFramePr>
        <p:xfrm>
          <a:off x="364424" y="3352109"/>
          <a:ext cx="8456047" cy="28651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08312"/>
                <a:gridCol w="4027555"/>
                <a:gridCol w="1620180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Concaténation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(uniquement entre chaînes !)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</a:t>
                      </a:r>
                      <a:r>
                        <a:rPr lang="fr-FR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str2 </a:t>
                      </a:r>
                      <a:r>
                        <a:rPr lang="fr-FR" sz="12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endParaRPr lang="fr-FR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+= </a:t>
                      </a:r>
                      <a:r>
                        <a:rPr lang="fr-FR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str2</a:t>
                      </a:r>
                      <a:endParaRPr lang="fr-FR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'</a:t>
                      </a:r>
                      <a:r>
                        <a:rPr lang="en-US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+ 'cd'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abcd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Répétition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fr-FR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12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endParaRPr lang="fr-FR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12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endParaRPr lang="fr-FR" sz="1200" i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'</a:t>
                      </a:r>
                      <a:r>
                        <a:rPr lang="en-US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* 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ababab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Accès à un </a:t>
                      </a: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caractère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(en lecture uniquement)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IndexError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si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index hors </a:t>
                      </a: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intervalle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fr-FR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i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avec</a:t>
                      </a:r>
                      <a:r>
                        <a:rPr lang="en-US" sz="1200" i="1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200" baseline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de</a:t>
                      </a:r>
                      <a:r>
                        <a:rPr lang="en-US" sz="1200" baseline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0 </a:t>
                      </a:r>
                      <a:r>
                        <a:rPr lang="en-US" sz="12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à</a:t>
                      </a:r>
                      <a:r>
                        <a:rPr lang="en-US" sz="1200" baseline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1200" baseline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i="1" baseline="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baseline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)-1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ou</a:t>
                      </a:r>
                      <a:r>
                        <a:rPr lang="en-US" sz="12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200" baseline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-1 </a:t>
                      </a:r>
                      <a:r>
                        <a:rPr lang="en-US" sz="12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à</a:t>
                      </a:r>
                      <a:r>
                        <a:rPr lang="en-US" sz="1200" baseline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-</a:t>
                      </a:r>
                      <a:r>
                        <a:rPr lang="en-US" sz="1200" baseline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1200" baseline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i="1" baseline="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baseline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endParaRPr lang="fr-FR" sz="120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s = '0123'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s[3]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'3'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s[-3]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'1'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Accès à une </a:t>
                      </a: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tranche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(en lecture uniquement)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</a:t>
                      </a:r>
                      <a:r>
                        <a:rPr lang="en-US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:]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[: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endParaRPr lang="en-US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</a:t>
                      </a:r>
                      <a:r>
                        <a:rPr lang="en-US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</a:t>
                      </a:r>
                      <a:r>
                        <a:rPr lang="en-US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step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[: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step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endParaRPr lang="en-US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 = '012345'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s[2:5]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'234'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s[2:5]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'2345'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s[:-5:-2]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'53'</a:t>
                      </a:r>
                      <a:endParaRPr lang="en-US" sz="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Opérateurs</a:t>
                      </a:r>
                      <a:r>
                        <a:rPr lang="en-US" sz="1200" baseline="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200" baseline="0" dirty="0" err="1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comparaison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i="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  &lt;=  ==  !=  &gt;=  &gt;   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fr-FR" sz="1200" i="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'</a:t>
                      </a:r>
                      <a:r>
                        <a:rPr lang="en-US" sz="800" i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abc</a:t>
                      </a:r>
                      <a:r>
                        <a:rPr lang="en-US" sz="80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 &lt; 'de'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True</a:t>
                      </a:r>
                      <a:endParaRPr lang="fr-FR" sz="800" i="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Plus petite chaîne</a:t>
                      </a:r>
                      <a:endParaRPr lang="en-US" sz="12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Plus </a:t>
                      </a: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grande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chaîne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min(*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min(*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:Callable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endParaRPr lang="en-US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max(*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max(*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:Callable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endParaRPr lang="en-US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min('</a:t>
                      </a:r>
                      <a:r>
                        <a:rPr lang="en-US" sz="800" i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ef</a:t>
                      </a:r>
                      <a:r>
                        <a:rPr lang="en-US" sz="80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', '</a:t>
                      </a:r>
                      <a:r>
                        <a:rPr lang="en-US" sz="800" i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bc</a:t>
                      </a:r>
                      <a:r>
                        <a:rPr lang="en-US" sz="80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', '</a:t>
                      </a:r>
                      <a:r>
                        <a:rPr lang="en-US" sz="800" i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bcd</a:t>
                      </a:r>
                      <a:r>
                        <a:rPr lang="en-US" sz="80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800" i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bc</a:t>
                      </a:r>
                      <a:r>
                        <a:rPr lang="en-US" sz="80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  <a:endParaRPr lang="en-US" sz="8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00429" y="82514"/>
            <a:ext cx="8384039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Principales opérations </a:t>
            </a:r>
            <a:r>
              <a:rPr lang="fr-FR" altLang="fr-FR" sz="1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(1/3)</a:t>
            </a:r>
          </a:p>
        </p:txBody>
      </p:sp>
    </p:spTree>
    <p:extLst>
      <p:ext uri="{BB962C8B-B14F-4D97-AF65-F5344CB8AC3E}">
        <p14:creationId xmlns:p14="http://schemas.microsoft.com/office/powerpoint/2010/main" val="399104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989454"/>
              </p:ext>
            </p:extLst>
          </p:nvPr>
        </p:nvGraphicFramePr>
        <p:xfrm>
          <a:off x="280968" y="923032"/>
          <a:ext cx="8528028" cy="1706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50766"/>
                <a:gridCol w="3464502"/>
                <a:gridCol w="2112760"/>
              </a:tblGrid>
              <a:tr h="73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Présence</a:t>
                      </a:r>
                      <a:endParaRPr lang="fr-FR" sz="12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str2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not in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str2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fr-FR" sz="1200" b="0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'bra' in 'abracadabra'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True</a:t>
                      </a:r>
                      <a:endParaRPr lang="fr-FR" sz="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</a:t>
                      </a: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d’occurrences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.count(</a:t>
                      </a:r>
                      <a:r>
                        <a:rPr lang="fr-FR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str2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fr-FR" sz="1200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'</a:t>
                      </a:r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abracadabra'.count</a:t>
                      </a:r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('</a:t>
                      </a:r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bra</a:t>
                      </a:r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2</a:t>
                      </a:r>
                      <a:endParaRPr lang="fr-FR" sz="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 de la première occurrence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ValueError</a:t>
                      </a: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si non présent)</a:t>
                      </a:r>
                      <a:endParaRPr lang="fr-FR" sz="12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fr-FR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str2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str2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idem avec</a:t>
                      </a:r>
                      <a:r>
                        <a:rPr lang="en-US" sz="1200" b="0" i="1" baseline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="0" i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</a:t>
                      </a:r>
                      <a:endParaRPr lang="fr-FR" sz="1200" b="0" i="0" dirty="0" smtClean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'</a:t>
                      </a:r>
                      <a:r>
                        <a:rPr lang="fr-FR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abracadabra'.index</a:t>
                      </a: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('</a:t>
                      </a:r>
                      <a:r>
                        <a:rPr lang="fr-FR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bra</a:t>
                      </a: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'abracadabra'.</a:t>
                      </a:r>
                      <a:r>
                        <a:rPr lang="fr-FR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rindex</a:t>
                      </a: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('</a:t>
                      </a:r>
                      <a:r>
                        <a:rPr lang="fr-FR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bra</a:t>
                      </a: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Indice de la première occurrence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200" b="0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-1</a:t>
                      </a:r>
                      <a:r>
                        <a:rPr lang="fr-FR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si non présent)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200" kern="1200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str1</a:t>
                      </a: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fr-FR" sz="1200" i="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find</a:t>
                      </a: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i="1" kern="1200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str2</a:t>
                      </a: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kern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kern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endParaRPr lang="fr-FR" sz="1200" kern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str1</a:t>
                      </a: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fr-FR" sz="1200" i="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find</a:t>
                      </a: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i="1" kern="1200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str2</a:t>
                      </a: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fr-FR" sz="1200" i="1" kern="120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start</a:t>
                      </a: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fr-FR" sz="1200" i="1" kern="1200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end</a:t>
                      </a: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kern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kern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endParaRPr lang="fr-FR" sz="1200" kern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idem avec</a:t>
                      </a:r>
                      <a:r>
                        <a:rPr lang="en-US" sz="1200" b="0" i="1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fr-FR" sz="1200" i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find</a:t>
                      </a:r>
                      <a:endParaRPr lang="fr-FR" sz="1200" b="0" i="0" dirty="0" smtClean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'abracadabra'.</a:t>
                      </a:r>
                      <a:r>
                        <a:rPr lang="fr-FR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find</a:t>
                      </a: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('</a:t>
                      </a:r>
                      <a:r>
                        <a:rPr lang="fr-FR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bra</a:t>
                      </a: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'abracadabra'.</a:t>
                      </a:r>
                      <a:r>
                        <a:rPr lang="fr-FR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find</a:t>
                      </a: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('</a:t>
                      </a:r>
                      <a:r>
                        <a:rPr lang="fr-FR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cra</a:t>
                      </a: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-1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45"/>
          <p:cNvSpPr txBox="1"/>
          <p:nvPr/>
        </p:nvSpPr>
        <p:spPr>
          <a:xfrm>
            <a:off x="257072" y="618374"/>
            <a:ext cx="262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Recherche</a:t>
            </a:r>
            <a:r>
              <a:rPr lang="en-US" sz="1400" b="1" dirty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sous-</a:t>
            </a:r>
            <a:r>
              <a:rPr lang="en-US" sz="1400" b="1" dirty="0" err="1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chaîne</a:t>
            </a:r>
            <a:endParaRPr lang="en-US" sz="1400" b="1" dirty="0">
              <a:solidFill>
                <a:srgbClr val="CC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37751"/>
              </p:ext>
            </p:extLst>
          </p:nvPr>
        </p:nvGraphicFramePr>
        <p:xfrm>
          <a:off x="282472" y="2996952"/>
          <a:ext cx="8532948" cy="6249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52328"/>
                <a:gridCol w="3461436"/>
                <a:gridCol w="2119184"/>
              </a:tblGrid>
              <a:tr h="3810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D’une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sous-</a:t>
                      </a: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chaîne</a:t>
                      </a:r>
                      <a:endParaRPr lang="fr-FR" sz="12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b="0" i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.replace</a:t>
                      </a:r>
                      <a:r>
                        <a:rPr lang="fr-FR" sz="12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oldsubstr</a:t>
                      </a:r>
                      <a:r>
                        <a:rPr lang="fr-FR" sz="12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fr-FR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newsubstr</a:t>
                      </a:r>
                      <a:r>
                        <a:rPr lang="fr-FR" sz="12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b="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endParaRPr lang="fr-FR" sz="1200" b="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b="0" i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.replace</a:t>
                      </a:r>
                      <a:r>
                        <a:rPr lang="fr-FR" sz="12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oldsub</a:t>
                      </a:r>
                      <a:r>
                        <a:rPr lang="fr-FR" sz="12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fr-FR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newsub</a:t>
                      </a:r>
                      <a:r>
                        <a:rPr lang="fr-FR" sz="12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fr-FR" sz="1200" b="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count</a:t>
                      </a:r>
                      <a:r>
                        <a:rPr lang="fr-FR" sz="12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b="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endParaRPr lang="fr-FR" sz="1200" b="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s = '</a:t>
                      </a:r>
                      <a:r>
                        <a:rPr lang="en-US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tautologie</a:t>
                      </a:r>
                      <a:r>
                        <a:rPr lang="en-US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s.replace</a:t>
                      </a:r>
                      <a:r>
                        <a:rPr lang="en-US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('taut', 'top')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topologie</a:t>
                      </a:r>
                      <a:r>
                        <a:rPr lang="en-US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  <a:endParaRPr lang="fr-FR" sz="800" b="0" i="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De </a:t>
                      </a: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caractères</a:t>
                      </a: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pour des </a:t>
                      </a: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comparaisons</a:t>
                      </a: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kern="120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.casefold</a:t>
                      </a: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fr-FR" sz="12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b="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endParaRPr lang="fr-FR" sz="1200" kern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kern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'aA1éè*$:!'.</a:t>
                      </a:r>
                      <a:r>
                        <a:rPr lang="fr-FR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casefold</a:t>
                      </a: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'aa1éè*$:!</a:t>
                      </a:r>
                      <a:r>
                        <a:rPr lang="el-G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'</a:t>
                      </a:r>
                      <a:endParaRPr lang="fr-FR" sz="800" kern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938706"/>
              </p:ext>
            </p:extLst>
          </p:nvPr>
        </p:nvGraphicFramePr>
        <p:xfrm>
          <a:off x="298972" y="3999725"/>
          <a:ext cx="8550712" cy="13411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83412"/>
                <a:gridCol w="3449856"/>
                <a:gridCol w="2117444"/>
              </a:tblGrid>
              <a:tr h="73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Justication</a:t>
                      </a: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à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gauche / à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droite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entrage</a:t>
                      </a:r>
                      <a:endParaRPr lang="fr-FR" sz="12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200" b="0" i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ljust</a:t>
                      </a:r>
                      <a:r>
                        <a:rPr lang="fr-FR" sz="12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width</a:t>
                      </a:r>
                      <a:r>
                        <a:rPr lang="fr-FR" sz="1200" b="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:int</a:t>
                      </a:r>
                      <a:r>
                        <a:rPr lang="fr-FR" sz="12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b="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endParaRPr lang="fr-FR" sz="1200" b="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200" b="0" i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ljust</a:t>
                      </a:r>
                      <a:r>
                        <a:rPr lang="fr-FR" sz="12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width</a:t>
                      </a:r>
                      <a:r>
                        <a:rPr lang="fr-FR" sz="12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fr-FR" sz="1200" b="0" i="0" baseline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fillchar</a:t>
                      </a:r>
                      <a:r>
                        <a:rPr lang="fr-FR" sz="12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b="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endParaRPr lang="fr-FR" sz="1200" b="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idem avec </a:t>
                      </a:r>
                      <a:r>
                        <a:rPr lang="en-US" sz="1200" b="0" i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rjust</a:t>
                      </a:r>
                      <a:r>
                        <a:rPr lang="en-US" sz="1200" b="0" i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ou</a:t>
                      </a:r>
                      <a:r>
                        <a:rPr lang="en-US" sz="1200" b="0" i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center</a:t>
                      </a:r>
                      <a:endParaRPr lang="fr-FR" sz="1200" b="0" i="0" dirty="0" smtClean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 = 'abc'</a:t>
                      </a:r>
                    </a:p>
                    <a:p>
                      <a:pPr algn="l"/>
                      <a:r>
                        <a:rPr lang="fr-FR" sz="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s.center</a:t>
                      </a:r>
                      <a:r>
                        <a:rPr lang="fr-FR" sz="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(10)</a:t>
                      </a:r>
                    </a:p>
                    <a:p>
                      <a:pPr algn="l"/>
                      <a:r>
                        <a:rPr lang="fr-FR" sz="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  abc    '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3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Justification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à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droite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ajout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zéros</a:t>
                      </a:r>
                      <a:endParaRPr lang="fr-FR" sz="12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b="0" i="1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.zfill</a:t>
                      </a:r>
                      <a:r>
                        <a:rPr lang="fr-FR" sz="1200" b="0" i="1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width</a:t>
                      </a:r>
                      <a:r>
                        <a:rPr lang="fr-FR" sz="1200" b="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:int</a:t>
                      </a:r>
                      <a:r>
                        <a:rPr lang="fr-FR" sz="1200" b="0" i="1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'12345'.zfill(10)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'0000012345'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3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Supression</a:t>
                      </a: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caractères</a:t>
                      </a:r>
                      <a:endParaRPr lang="en-US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à </a:t>
                      </a: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droite</a:t>
                      </a: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et/</a:t>
                      </a: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ou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à gauche</a:t>
                      </a:r>
                      <a:endParaRPr lang="fr-FR" sz="12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b="0" i="1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fr-FR" sz="1200" b="0" i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strip</a:t>
                      </a:r>
                      <a:r>
                        <a:rPr lang="fr-FR" sz="12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fr-FR" sz="12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b="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fr-FR" sz="12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espaces, CR, LF, tab)</a:t>
                      </a:r>
                      <a:endParaRPr lang="fr-FR" sz="1200" b="0" i="1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b="0" i="1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fr-FR" sz="1200" b="0" i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strip</a:t>
                      </a:r>
                      <a:r>
                        <a:rPr lang="fr-FR" sz="12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chars</a:t>
                      </a:r>
                      <a:r>
                        <a:rPr lang="fr-FR" sz="1200" b="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:str</a:t>
                      </a:r>
                      <a:r>
                        <a:rPr lang="fr-FR" sz="12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b="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endParaRPr lang="fr-FR" sz="1200" b="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idem avec </a:t>
                      </a:r>
                      <a:r>
                        <a:rPr lang="fr-FR" sz="1200" b="0" i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lstrip</a:t>
                      </a:r>
                      <a:r>
                        <a:rPr lang="en-US" sz="1200" b="0" i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ou</a:t>
                      </a:r>
                      <a:r>
                        <a:rPr lang="en-US" sz="1200" b="0" i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200" b="0" i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rstrip</a:t>
                      </a:r>
                      <a:endParaRPr lang="en-US" sz="1200" b="0" i="0" dirty="0" smtClean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 = '  \</a:t>
                      </a:r>
                      <a:r>
                        <a:rPr lang="fr-FR" sz="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</a:t>
                      </a:r>
                      <a:r>
                        <a:rPr lang="fr-FR" sz="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bcDe</a:t>
                      </a:r>
                      <a:r>
                        <a:rPr lang="fr-FR" sz="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\n\n  '</a:t>
                      </a:r>
                    </a:p>
                    <a:p>
                      <a:pPr algn="l"/>
                      <a:r>
                        <a:rPr lang="fr-FR" sz="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s.strip</a:t>
                      </a:r>
                      <a:r>
                        <a:rPr lang="fr-FR" sz="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algn="l"/>
                      <a:r>
                        <a:rPr lang="fr-FR" sz="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'A </a:t>
                      </a:r>
                      <a:r>
                        <a:rPr lang="fr-FR" sz="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bcDe</a:t>
                      </a:r>
                      <a:r>
                        <a:rPr lang="fr-FR" sz="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45"/>
          <p:cNvSpPr txBox="1"/>
          <p:nvPr/>
        </p:nvSpPr>
        <p:spPr>
          <a:xfrm>
            <a:off x="293194" y="2682066"/>
            <a:ext cx="1574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Remplacement</a:t>
            </a:r>
            <a:endParaRPr lang="en-US" sz="1400" b="1" dirty="0">
              <a:solidFill>
                <a:srgbClr val="CC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024693"/>
              </p:ext>
            </p:extLst>
          </p:nvPr>
        </p:nvGraphicFramePr>
        <p:xfrm>
          <a:off x="293383" y="5641839"/>
          <a:ext cx="8553120" cy="9753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08504"/>
                <a:gridCol w="3430353"/>
                <a:gridCol w="2114263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Passage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en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minuscules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/majuscules</a:t>
                      </a: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i="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.lower</a:t>
                      </a:r>
                      <a:r>
                        <a:rPr lang="en-US" sz="1200" i="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US" sz="12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endParaRPr lang="en-US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b="0" i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.upper</a:t>
                      </a:r>
                      <a:r>
                        <a:rPr lang="fr-FR" sz="12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fr-FR" sz="12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b="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endParaRPr lang="fr-FR" sz="1200" b="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s = '</a:t>
                      </a:r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AbcDe</a:t>
                      </a:r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</a:p>
                    <a:p>
                      <a:pPr algn="l"/>
                      <a:r>
                        <a:rPr lang="fr-FR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s.lower</a:t>
                      </a:r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algn="l"/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fr-FR" sz="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abcde</a:t>
                      </a:r>
                      <a:r>
                        <a:rPr lang="fr-FR" sz="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Première lettre en majuscule</a:t>
                      </a:r>
                      <a:endParaRPr lang="fr-FR" sz="12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i="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.capitalize</a:t>
                      </a:r>
                      <a:r>
                        <a:rPr lang="fr-FR" sz="12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fr-FR" sz="12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b="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endParaRPr lang="fr-FR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'ézA1$'.capitalize()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'Éza1$'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Inversion</a:t>
                      </a:r>
                      <a:r>
                        <a:rPr lang="en-US" sz="12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des </a:t>
                      </a:r>
                      <a:r>
                        <a:rPr lang="en-US" sz="12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minuscules</a:t>
                      </a:r>
                      <a:r>
                        <a:rPr lang="en-US" sz="12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et des majuscules</a:t>
                      </a:r>
                      <a:endParaRPr lang="fr-FR" sz="12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i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.swapcase</a:t>
                      </a:r>
                      <a:r>
                        <a:rPr lang="fr-FR" sz="120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fr-FR" sz="12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b="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endParaRPr lang="fr-FR" sz="1200" i="0" dirty="0" smtClean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'ézA1$'.swapcase()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'ÉZa1$'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45"/>
          <p:cNvSpPr txBox="1"/>
          <p:nvPr/>
        </p:nvSpPr>
        <p:spPr>
          <a:xfrm>
            <a:off x="284188" y="3682626"/>
            <a:ext cx="2650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</a:t>
            </a:r>
            <a:r>
              <a:rPr lang="en-US" sz="1400" b="1" dirty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troncature</a:t>
            </a:r>
            <a:endParaRPr lang="en-US" sz="1400" b="1" dirty="0" smtClean="0">
              <a:solidFill>
                <a:srgbClr val="CC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45"/>
          <p:cNvSpPr txBox="1"/>
          <p:nvPr/>
        </p:nvSpPr>
        <p:spPr>
          <a:xfrm>
            <a:off x="282472" y="5346368"/>
            <a:ext cx="107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Casse</a:t>
            </a:r>
            <a:endParaRPr lang="en-US" sz="1400" b="1" dirty="0" smtClean="0">
              <a:solidFill>
                <a:srgbClr val="CC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00429" y="82514"/>
            <a:ext cx="8384039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Principales opérations </a:t>
            </a:r>
            <a:r>
              <a:rPr lang="fr-FR" altLang="fr-FR" sz="14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(2/3</a:t>
            </a:r>
            <a:r>
              <a:rPr lang="fr-FR" altLang="fr-FR" sz="1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470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73576"/>
              </p:ext>
            </p:extLst>
          </p:nvPr>
        </p:nvGraphicFramePr>
        <p:xfrm>
          <a:off x="309982" y="869561"/>
          <a:ext cx="8503552" cy="18897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98896"/>
                <a:gridCol w="3708412"/>
                <a:gridCol w="2196244"/>
              </a:tblGrid>
              <a:tr h="73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Espaces</a:t>
                      </a:r>
                      <a:endParaRPr lang="fr-FR" sz="12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kern="120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.isspace</a:t>
                      </a: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US" sz="1200" kern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kern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bool</a:t>
                      </a:r>
                      <a:endParaRPr lang="fr-FR" sz="1200" kern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kern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'\r  \t  \n'.</a:t>
                      </a:r>
                      <a:r>
                        <a:rPr lang="fr-FR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isspace</a:t>
                      </a: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True</a:t>
                      </a:r>
                      <a:endParaRPr lang="fr-FR" sz="800" kern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3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Caractères</a:t>
                      </a: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alphanumériques</a:t>
                      </a:r>
                      <a:endParaRPr lang="fr-FR" sz="12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i="1" kern="120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.isalnum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US" sz="1200" kern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kern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bool</a:t>
                      </a:r>
                      <a:endParaRPr lang="fr-FR" sz="1200" kern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800" kern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'aBc1'.isalnum()</a:t>
                      </a:r>
                    </a:p>
                    <a:p>
                      <a:r>
                        <a:rPr lang="fr-FR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True</a:t>
                      </a:r>
                      <a:endParaRPr lang="fr-FR" sz="800" kern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Caractères alphabétiques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i="1" kern="120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.isalpha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US" sz="1200" kern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kern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bool</a:t>
                      </a:r>
                      <a:endParaRPr lang="fr-FR" sz="1200" kern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800" kern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'aBc1'.isalpha()</a:t>
                      </a:r>
                    </a:p>
                    <a:p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Chiffres</a:t>
                      </a: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0 à 9 (</a:t>
                      </a: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uniquement</a:t>
                      </a: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sans </a:t>
                      </a: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'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')</a:t>
                      </a:r>
                      <a:endParaRPr lang="fr-FR" sz="12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i="1" kern="120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.isdecimal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US" sz="1200" kern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kern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bool</a:t>
                      </a:r>
                      <a:endParaRPr lang="fr-FR" sz="1200" kern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800" kern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'-1.23'.isdecimal()</a:t>
                      </a:r>
                    </a:p>
                    <a:p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Minuscules</a:t>
                      </a:r>
                      <a:endParaRPr lang="en-US" sz="12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Majuscules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kern="120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.islower</a:t>
                      </a: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US" sz="1200" kern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kern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bool</a:t>
                      </a:r>
                      <a:endParaRPr lang="en-US" sz="1200" kern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kern="120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.isupper</a:t>
                      </a: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US" sz="1200" kern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kern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bool</a:t>
                      </a:r>
                      <a:endParaRPr lang="fr-FR" sz="1200" kern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kern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'abcé1$'.islower()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True</a:t>
                      </a:r>
                      <a:endParaRPr lang="fr-FR" sz="800" kern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Préfixe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ou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suffixe</a:t>
                      </a:r>
                      <a:r>
                        <a:rPr lang="en-US" sz="12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donné</a:t>
                      </a:r>
                      <a:endParaRPr lang="fr-FR" sz="12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kern="1200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str1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2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startswith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i="1" kern="1200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str2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kern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kern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bool</a:t>
                      </a:r>
                      <a:endParaRPr lang="en-US" sz="1200" kern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kern="1200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str1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2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startswith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i="1" kern="1200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str2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i="1" kern="1200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start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i="1" kern="1200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end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kern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kern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bool</a:t>
                      </a:r>
                      <a:endParaRPr lang="en-US" sz="1200" kern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idem avec </a:t>
                      </a:r>
                      <a:r>
                        <a:rPr lang="en-US" sz="1200" i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endswith</a:t>
                      </a:r>
                      <a:endParaRPr lang="fr-FR" sz="1200" b="0" i="0" dirty="0" smtClean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'Dupont'.</a:t>
                      </a:r>
                      <a:r>
                        <a:rPr lang="fr-FR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startswith</a:t>
                      </a: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('Du')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True</a:t>
                      </a:r>
                      <a:endParaRPr lang="fr-FR" sz="800" b="0" i="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'</a:t>
                      </a:r>
                      <a:r>
                        <a:rPr lang="en-US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Dupont</a:t>
                      </a:r>
                      <a:r>
                        <a:rPr lang="en-US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'.</a:t>
                      </a:r>
                      <a:r>
                        <a:rPr lang="en-US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startswith</a:t>
                      </a:r>
                      <a:r>
                        <a:rPr lang="en-US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('</a:t>
                      </a:r>
                      <a:r>
                        <a:rPr lang="en-US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pon</a:t>
                      </a:r>
                      <a:r>
                        <a:rPr lang="en-US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', 2, 5)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True</a:t>
                      </a:r>
                      <a:endParaRPr lang="fr-FR" sz="800" b="0" i="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656660"/>
              </p:ext>
            </p:extLst>
          </p:nvPr>
        </p:nvGraphicFramePr>
        <p:xfrm>
          <a:off x="317713" y="3056922"/>
          <a:ext cx="8549469" cy="1828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98103"/>
                <a:gridCol w="3728860"/>
                <a:gridCol w="2222506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Concaténation</a:t>
                      </a: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avec </a:t>
                      </a: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séparateur</a:t>
                      </a: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kern="120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separ</a:t>
                      </a:r>
                      <a:r>
                        <a:rPr lang="fr-FR" sz="12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.join</a:t>
                      </a: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i="1" kern="120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iterable_of_str</a:t>
                      </a: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kern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kern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</a:t>
                      </a:r>
                      <a:endParaRPr lang="fr-FR" sz="1200" kern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kern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' '.</a:t>
                      </a:r>
                      <a:r>
                        <a:rPr lang="fr-FR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join</a:t>
                      </a: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(['Un', 'beau', 'jour'])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'Un beau jour'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Découpe</a:t>
                      </a: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Découpe sur</a:t>
                      </a:r>
                      <a:r>
                        <a:rPr lang="fr-FR" sz="1200" b="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fr-F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', '\n' </a:t>
                      </a:r>
                      <a:r>
                        <a:rPr lang="fr-F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etc</a:t>
                      </a:r>
                      <a:r>
                        <a:rPr lang="fr-F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</a:t>
                      </a: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sans chaînes vides 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kern="120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.split</a:t>
                      </a: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fr-FR" sz="12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-&gt;List</a:t>
                      </a:r>
                      <a:r>
                        <a:rPr lang="fr-FR" sz="1200" b="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Avec </a:t>
                      </a:r>
                      <a:r>
                        <a:rPr lang="en-US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chaînes</a:t>
                      </a: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vides </a:t>
                      </a:r>
                      <a:r>
                        <a:rPr lang="en-US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éventuelles</a:t>
                      </a: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en sortie 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kern="120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.split</a:t>
                      </a: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i="1" kern="120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separ</a:t>
                      </a:r>
                      <a:r>
                        <a:rPr lang="fr-FR" sz="1200" i="0" kern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:str</a:t>
                      </a: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-&gt;List</a:t>
                      </a:r>
                      <a:endParaRPr lang="fr-FR" sz="1200" kern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kern="120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.split</a:t>
                      </a: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i="1" kern="120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separ</a:t>
                      </a:r>
                      <a:r>
                        <a:rPr lang="fr-FR" sz="1200" i="0" kern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:str</a:t>
                      </a: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fr-FR" sz="1200" i="1" kern="120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maxsplit</a:t>
                      </a:r>
                      <a:r>
                        <a:rPr lang="fr-FR" sz="1200" i="0" kern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:int</a:t>
                      </a: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-&gt;List</a:t>
                      </a:r>
                      <a:endParaRPr lang="fr-FR" sz="1200" kern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kern="120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.rsplit</a:t>
                      </a: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i="1" kern="120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separ</a:t>
                      </a:r>
                      <a:r>
                        <a:rPr lang="fr-FR" sz="1200" i="0" kern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:str</a:t>
                      </a: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fr-FR" sz="1200" i="1" kern="120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maxsplit</a:t>
                      </a:r>
                      <a:r>
                        <a:rPr lang="fr-FR" sz="1200" i="0" kern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:int</a:t>
                      </a: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-&gt;List</a:t>
                      </a:r>
                      <a:endParaRPr lang="fr-FR" sz="1200" kern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kern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'</a:t>
                      </a:r>
                      <a:r>
                        <a:rPr lang="fr-FR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aaa</a:t>
                      </a: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bb</a:t>
                      </a: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fr-FR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nccc</a:t>
                      </a: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d '.split()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['</a:t>
                      </a:r>
                      <a:r>
                        <a:rPr lang="fr-FR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aaa</a:t>
                      </a: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', '</a:t>
                      </a:r>
                      <a:r>
                        <a:rPr lang="fr-FR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bb</a:t>
                      </a: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', 'ccc', 'd']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kern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'</a:t>
                      </a:r>
                      <a:r>
                        <a:rPr lang="fr-FR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aaa</a:t>
                      </a: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bb</a:t>
                      </a: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ccc d '.split(' 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['</a:t>
                      </a:r>
                      <a:r>
                        <a:rPr lang="fr-FR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aaa</a:t>
                      </a: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', '</a:t>
                      </a:r>
                      <a:r>
                        <a:rPr lang="fr-FR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bb</a:t>
                      </a: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', 'ccc', 'd', '']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kern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'</a:t>
                      </a:r>
                      <a:r>
                        <a:rPr lang="fr-FR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aaa</a:t>
                      </a: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bb</a:t>
                      </a: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ccc d '.split('cc')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['</a:t>
                      </a:r>
                      <a:r>
                        <a:rPr lang="fr-FR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aaa</a:t>
                      </a: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bb</a:t>
                      </a: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', 'c d ']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kern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'</a:t>
                      </a:r>
                      <a:r>
                        <a:rPr lang="fr-FR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aaa</a:t>
                      </a: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bb</a:t>
                      </a: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ccc d '.</a:t>
                      </a:r>
                      <a:r>
                        <a:rPr lang="fr-FR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rsplit</a:t>
                      </a: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(' ', 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['</a:t>
                      </a:r>
                      <a:r>
                        <a:rPr lang="fr-FR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aaa</a:t>
                      </a: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bb</a:t>
                      </a:r>
                      <a:r>
                        <a:rPr lang="fr-FR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ccc', 'd', '']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Découpe</a:t>
                      </a: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sur</a:t>
                      </a: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\n </a:t>
                      </a: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etc</a:t>
                      </a: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b="0" i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.splitlines</a:t>
                      </a:r>
                      <a:r>
                        <a:rPr lang="fr-FR" sz="12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fr-FR" sz="12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-&gt;List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b="0" i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.splitlines</a:t>
                      </a:r>
                      <a:r>
                        <a:rPr lang="fr-FR" sz="12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keepends</a:t>
                      </a:r>
                      <a:r>
                        <a:rPr lang="fr-FR" sz="1200" b="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:bool</a:t>
                      </a:r>
                      <a:r>
                        <a:rPr lang="fr-FR" sz="12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-&gt;List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'</a:t>
                      </a:r>
                      <a:r>
                        <a:rPr lang="fr-FR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aa</a:t>
                      </a: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\nb </a:t>
                      </a:r>
                      <a:r>
                        <a:rPr lang="fr-FR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bb</a:t>
                      </a: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b\</a:t>
                      </a:r>
                      <a:r>
                        <a:rPr lang="fr-FR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ncc</a:t>
                      </a: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'.</a:t>
                      </a:r>
                      <a:r>
                        <a:rPr lang="fr-FR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splitlines</a:t>
                      </a: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['</a:t>
                      </a:r>
                      <a:r>
                        <a:rPr lang="fr-FR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aa</a:t>
                      </a: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', 'b </a:t>
                      </a:r>
                      <a:r>
                        <a:rPr lang="fr-FR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bb</a:t>
                      </a: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b', 'cc']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'</a:t>
                      </a:r>
                      <a:r>
                        <a:rPr lang="fr-FR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aa</a:t>
                      </a: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\nb </a:t>
                      </a:r>
                      <a:r>
                        <a:rPr lang="fr-FR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bb</a:t>
                      </a: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b\</a:t>
                      </a:r>
                      <a:r>
                        <a:rPr lang="fr-FR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ncc</a:t>
                      </a: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'.</a:t>
                      </a:r>
                      <a:r>
                        <a:rPr lang="fr-FR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splitlines</a:t>
                      </a: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True</a:t>
                      </a: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['</a:t>
                      </a:r>
                      <a:r>
                        <a:rPr lang="fr-FR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aa</a:t>
                      </a: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\n', 'b </a:t>
                      </a:r>
                      <a:r>
                        <a:rPr lang="fr-FR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bb</a:t>
                      </a:r>
                      <a:r>
                        <a:rPr 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b\n', 'cc']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45"/>
          <p:cNvSpPr txBox="1"/>
          <p:nvPr/>
        </p:nvSpPr>
        <p:spPr>
          <a:xfrm>
            <a:off x="216473" y="2751840"/>
            <a:ext cx="2650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Découpe</a:t>
            </a:r>
            <a:r>
              <a:rPr lang="en-US" sz="1400" b="1" dirty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assemblage</a:t>
            </a:r>
          </a:p>
        </p:txBody>
      </p:sp>
      <p:sp>
        <p:nvSpPr>
          <p:cNvPr id="13" name="TextBox 45"/>
          <p:cNvSpPr txBox="1"/>
          <p:nvPr/>
        </p:nvSpPr>
        <p:spPr>
          <a:xfrm>
            <a:off x="254473" y="563077"/>
            <a:ext cx="1782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de </a:t>
            </a:r>
            <a:r>
              <a:rPr lang="en-US" sz="1400" b="1" dirty="0" err="1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contenu</a:t>
            </a:r>
            <a:endParaRPr lang="en-US" sz="1400" b="1" dirty="0">
              <a:solidFill>
                <a:srgbClr val="CC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400429" y="82514"/>
            <a:ext cx="8384039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Principales opérations </a:t>
            </a:r>
            <a:r>
              <a:rPr lang="fr-FR" altLang="fr-FR" sz="14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(3/3</a:t>
            </a:r>
            <a:r>
              <a:rPr lang="fr-FR" altLang="fr-FR" sz="1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581862"/>
              </p:ext>
            </p:extLst>
          </p:nvPr>
        </p:nvGraphicFramePr>
        <p:xfrm>
          <a:off x="323528" y="5206608"/>
          <a:ext cx="8532948" cy="15087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16224"/>
                <a:gridCol w="4212469"/>
                <a:gridCol w="2304255"/>
              </a:tblGrid>
              <a:tr h="73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caractère</a:t>
                      </a: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unicode</a:t>
                      </a: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→ code</a:t>
                      </a:r>
                      <a:endParaRPr lang="fr-FR" sz="12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ord(</a:t>
                      </a:r>
                      <a:r>
                        <a:rPr lang="fr-FR" sz="1200" b="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fr-FR" sz="12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1200" b="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b="0" i="1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int</a:t>
                      </a:r>
                      <a:endParaRPr lang="fr-FR" sz="1200" b="0" i="1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800" dirty="0" err="1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ord</a:t>
                      </a:r>
                      <a:r>
                        <a:rPr lang="en-US" sz="80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('</a:t>
                      </a:r>
                      <a:r>
                        <a:rPr lang="el-GR" sz="80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β</a:t>
                      </a:r>
                      <a:r>
                        <a:rPr lang="en-US" sz="80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946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code </a:t>
                      </a: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caractère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unicode</a:t>
                      </a:r>
                      <a:endParaRPr lang="fr-FR" sz="12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i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chr</a:t>
                      </a:r>
                      <a:r>
                        <a:rPr lang="en-US" sz="120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code</a:t>
                      </a:r>
                      <a:r>
                        <a:rPr lang="en-US" sz="12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:int</a:t>
                      </a:r>
                      <a:r>
                        <a:rPr lang="en-US" sz="120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endParaRPr lang="fr-FR" sz="1200" i="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80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800" dirty="0" err="1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chr</a:t>
                      </a:r>
                      <a:r>
                        <a:rPr lang="en-US" sz="80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(946)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l-GR" sz="80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'β'</a:t>
                      </a:r>
                      <a:endParaRPr lang="en-US" sz="800" dirty="0" smtClean="0">
                        <a:solidFill>
                          <a:schemeClr val="accent4"/>
                        </a:solidFill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str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bytes</a:t>
                      </a: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i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b"</a:t>
                      </a:r>
                      <a:r>
                        <a:rPr lang="en-US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ascii_str</a:t>
                      </a:r>
                      <a:r>
                        <a:rPr lang="en-US" sz="12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bytes(</a:t>
                      </a:r>
                      <a:r>
                        <a:rPr lang="fr-FR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fr-FR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encoding</a:t>
                      </a:r>
                      <a:r>
                        <a:rPr lang="fr-FR" sz="12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-&gt;bytes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100" b="0" i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.encode</a:t>
                      </a:r>
                      <a:r>
                        <a:rPr lang="en-US" sz="11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100" b="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encoding</a:t>
                      </a:r>
                      <a:r>
                        <a:rPr lang="en-US" sz="11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="utf-8", </a:t>
                      </a:r>
                      <a:r>
                        <a:rPr lang="en-US" sz="1100" b="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errors</a:t>
                      </a:r>
                      <a:r>
                        <a:rPr lang="en-US" sz="1100" b="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="strict")</a:t>
                      </a:r>
                      <a:r>
                        <a:rPr lang="en-US" sz="11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-&gt;bytes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bytes('KL</a:t>
                      </a:r>
                      <a:r>
                        <a:rPr lang="ja-JP" alt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言</a:t>
                      </a:r>
                      <a:r>
                        <a:rPr lang="en-US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M', 'utf-8')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b'KL</a:t>
                      </a:r>
                      <a:r>
                        <a:rPr lang="en-US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\xe8\xa8\x80M'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str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bytearray</a:t>
                      </a: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0" dirty="0" err="1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bytearray</a:t>
                      </a:r>
                      <a:r>
                        <a:rPr lang="fr-FR" sz="120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fr-FR" sz="120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encoding</a:t>
                      </a:r>
                      <a:r>
                        <a:rPr lang="fr-FR" sz="120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bytearray</a:t>
                      </a:r>
                      <a:endParaRPr lang="en-US" sz="1200" b="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bytearray</a:t>
                      </a:r>
                      <a:r>
                        <a:rPr lang="en-US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('KL</a:t>
                      </a:r>
                      <a:r>
                        <a:rPr lang="ja-JP" alt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言</a:t>
                      </a:r>
                      <a:r>
                        <a:rPr lang="en-US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M', 'utf-8')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bytearray</a:t>
                      </a:r>
                      <a:r>
                        <a:rPr lang="en-US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b'KL</a:t>
                      </a:r>
                      <a:r>
                        <a:rPr lang="en-US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\xe8\xa8\x80M')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bytes</a:t>
                      </a:r>
                      <a:r>
                        <a:rPr lang="fr-FR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ou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bytearray</a:t>
                      </a:r>
                      <a:r>
                        <a:rPr lang="fr-FR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fr-FR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str</a:t>
                      </a: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fr-FR" sz="12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.decode</a:t>
                      </a: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i="1" kern="120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encoding</a:t>
                      </a: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b="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endParaRPr lang="en-US" sz="1200" b="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800" b="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b'KL</a:t>
                      </a:r>
                      <a:r>
                        <a:rPr lang="en-US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\xe8\xa8\x80M'.decode('utf-8')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'KL</a:t>
                      </a:r>
                      <a:r>
                        <a:rPr lang="ja-JP" altLang="fr-FR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言</a:t>
                      </a:r>
                      <a:r>
                        <a:rPr lang="en-US" sz="800" b="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M'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45"/>
          <p:cNvSpPr txBox="1"/>
          <p:nvPr/>
        </p:nvSpPr>
        <p:spPr>
          <a:xfrm>
            <a:off x="223410" y="4883027"/>
            <a:ext cx="1468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Encodage</a:t>
            </a:r>
            <a:endParaRPr lang="en-US" sz="1400" b="1" dirty="0">
              <a:solidFill>
                <a:srgbClr val="CC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15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4734430" y="1182001"/>
            <a:ext cx="3649966" cy="1109079"/>
            <a:chOff x="4734430" y="1182001"/>
            <a:chExt cx="3649966" cy="1109079"/>
          </a:xfrm>
        </p:grpSpPr>
        <p:sp>
          <p:nvSpPr>
            <p:cNvPr id="153" name="Rectangle 152"/>
            <p:cNvSpPr/>
            <p:nvPr/>
          </p:nvSpPr>
          <p:spPr>
            <a:xfrm>
              <a:off x="4808346" y="1459000"/>
              <a:ext cx="3563687" cy="832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5587101" y="1473121"/>
              <a:ext cx="2848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fr-F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ZoneTexte 110"/>
            <p:cNvSpPr txBox="1"/>
            <p:nvPr/>
          </p:nvSpPr>
          <p:spPr>
            <a:xfrm>
              <a:off x="5865335" y="1472387"/>
              <a:ext cx="2848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fr-F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6147481" y="1470475"/>
              <a:ext cx="2848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fr-F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6425715" y="1469741"/>
              <a:ext cx="2848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fr-F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6697427" y="1461646"/>
              <a:ext cx="2848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fr-F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6975661" y="1460912"/>
              <a:ext cx="2848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fr-F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7257807" y="1459000"/>
              <a:ext cx="2848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fr-F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7536041" y="1466062"/>
              <a:ext cx="2848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fr-F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ZoneTexte 117"/>
            <p:cNvSpPr txBox="1"/>
            <p:nvPr/>
          </p:nvSpPr>
          <p:spPr>
            <a:xfrm>
              <a:off x="7809030" y="1461646"/>
              <a:ext cx="2848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fr-F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5560036" y="1631840"/>
              <a:ext cx="324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-9</a:t>
              </a:r>
              <a:endParaRPr lang="fr-F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ZoneTexte 119"/>
            <p:cNvSpPr txBox="1"/>
            <p:nvPr/>
          </p:nvSpPr>
          <p:spPr>
            <a:xfrm>
              <a:off x="5857690" y="1644043"/>
              <a:ext cx="324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</a:t>
              </a:r>
              <a:endParaRPr lang="fr-F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6108685" y="1641811"/>
              <a:ext cx="3600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-7</a:t>
              </a:r>
              <a:endParaRPr lang="fr-F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6404921" y="1641812"/>
              <a:ext cx="324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-6</a:t>
              </a:r>
              <a:endParaRPr lang="fr-F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ZoneTexte 122"/>
            <p:cNvSpPr txBox="1"/>
            <p:nvPr/>
          </p:nvSpPr>
          <p:spPr>
            <a:xfrm>
              <a:off x="6676978" y="1642815"/>
              <a:ext cx="324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-5</a:t>
              </a:r>
              <a:endParaRPr lang="fr-F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6962466" y="1642625"/>
              <a:ext cx="324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-4</a:t>
              </a:r>
              <a:endParaRPr lang="fr-F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7216220" y="1642941"/>
              <a:ext cx="3600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-3</a:t>
              </a:r>
              <a:endParaRPr lang="fr-F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ZoneTexte 125"/>
            <p:cNvSpPr txBox="1"/>
            <p:nvPr/>
          </p:nvSpPr>
          <p:spPr>
            <a:xfrm>
              <a:off x="7504252" y="1643257"/>
              <a:ext cx="324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  <a:endParaRPr lang="fr-F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ZoneTexte 126"/>
            <p:cNvSpPr txBox="1"/>
            <p:nvPr/>
          </p:nvSpPr>
          <p:spPr>
            <a:xfrm>
              <a:off x="7797219" y="1643258"/>
              <a:ext cx="3085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fr-F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4808347" y="1823983"/>
              <a:ext cx="3576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 = '                   ! '</a:t>
              </a:r>
            </a:p>
          </p:txBody>
        </p:sp>
        <p:sp>
          <p:nvSpPr>
            <p:cNvPr id="154" name="ZoneTexte 153"/>
            <p:cNvSpPr txBox="1"/>
            <p:nvPr/>
          </p:nvSpPr>
          <p:spPr>
            <a:xfrm>
              <a:off x="4734430" y="1182001"/>
              <a:ext cx="776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Exemple</a:t>
              </a:r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1" name="Tableau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2038"/>
              </p:ext>
            </p:extLst>
          </p:nvPr>
        </p:nvGraphicFramePr>
        <p:xfrm>
          <a:off x="414527" y="4862472"/>
          <a:ext cx="7278418" cy="169465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28092"/>
                <a:gridCol w="2124236"/>
                <a:gridCol w="1080120"/>
                <a:gridCol w="2093842"/>
                <a:gridCol w="1152128"/>
              </a:tblGrid>
              <a:tr h="1440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4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k &gt; 0</a:t>
                      </a:r>
                      <a:endParaRPr lang="fr-FR" sz="1200" dirty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4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k &lt; 0</a:t>
                      </a:r>
                      <a:endParaRPr lang="fr-FR" sz="1200" dirty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000" dirty="0">
                        <a:solidFill>
                          <a:schemeClr val="accent4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j:k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fr-FR" sz="12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s[2:-2:2]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'nor'</a:t>
                      </a:r>
                      <a:endParaRPr lang="fr-FR" sz="1000" dirty="0">
                        <a:solidFill>
                          <a:schemeClr val="accent4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s[-3:1:-2]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1000" dirty="0" err="1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ron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  <a:endParaRPr lang="fr-FR" sz="1000" dirty="0" smtClean="0">
                        <a:solidFill>
                          <a:schemeClr val="accent4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96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200" i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fr-FR" sz="12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s[2::2]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'nor!'</a:t>
                      </a:r>
                      <a:endParaRPr lang="fr-FR" sz="1000" dirty="0" smtClean="0">
                        <a:solidFill>
                          <a:schemeClr val="accent4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s[-3::-2]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1000" dirty="0" err="1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ronb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  <a:endParaRPr lang="fr-FR" sz="1000" dirty="0" smtClean="0">
                        <a:solidFill>
                          <a:schemeClr val="accent4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63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[: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</a:t>
                      </a:r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fr-FR" sz="12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s[:-2:2]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1000" dirty="0" err="1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bnor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  <a:endParaRPr lang="fr-FR" sz="1000" dirty="0" smtClean="0">
                        <a:solidFill>
                          <a:schemeClr val="accent4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s[:1:-2]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'!</a:t>
                      </a:r>
                      <a:r>
                        <a:rPr lang="en-US" sz="1000" dirty="0" err="1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ron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  <a:endParaRPr lang="fr-FR" sz="1000" dirty="0" smtClean="0">
                        <a:solidFill>
                          <a:schemeClr val="accent4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6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200" i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fr-FR" sz="12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s[::2]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1000" dirty="0" err="1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bnor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!'</a:t>
                      </a:r>
                      <a:endParaRPr lang="fr-FR" sz="1000" dirty="0" smtClean="0">
                        <a:solidFill>
                          <a:schemeClr val="accent4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s[::-2]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'!</a:t>
                      </a:r>
                      <a:r>
                        <a:rPr lang="en-US" sz="1000" dirty="0" err="1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ronb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  <a:endParaRPr lang="fr-FR" sz="1000" dirty="0" smtClean="0">
                        <a:solidFill>
                          <a:schemeClr val="accent4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au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078604"/>
              </p:ext>
            </p:extLst>
          </p:nvPr>
        </p:nvGraphicFramePr>
        <p:xfrm>
          <a:off x="5593087" y="1890456"/>
          <a:ext cx="2487231" cy="274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6359"/>
                <a:gridCol w="276359"/>
                <a:gridCol w="276359"/>
                <a:gridCol w="276359"/>
                <a:gridCol w="276359"/>
                <a:gridCol w="276359"/>
                <a:gridCol w="276359"/>
                <a:gridCol w="276359"/>
                <a:gridCol w="276359"/>
              </a:tblGrid>
              <a:tr h="2536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</a:t>
                      </a:r>
                      <a:endParaRPr lang="fr-FR" sz="18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</a:t>
                      </a:r>
                      <a:endParaRPr lang="fr-FR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n</a:t>
                      </a:r>
                      <a:endParaRPr lang="fr-FR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j</a:t>
                      </a:r>
                      <a:endParaRPr lang="fr-FR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</a:t>
                      </a:r>
                      <a:endParaRPr lang="fr-FR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</a:t>
                      </a:r>
                      <a:endParaRPr lang="fr-FR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</a:t>
                      </a:r>
                      <a:endParaRPr lang="fr-FR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grpSp>
        <p:nvGrpSpPr>
          <p:cNvPr id="5" name="Groupe 4"/>
          <p:cNvGrpSpPr/>
          <p:nvPr/>
        </p:nvGrpSpPr>
        <p:grpSpPr>
          <a:xfrm>
            <a:off x="396332" y="1053225"/>
            <a:ext cx="1733144" cy="307777"/>
            <a:chOff x="396332" y="1053225"/>
            <a:chExt cx="1733144" cy="307777"/>
          </a:xfrm>
        </p:grpSpPr>
        <p:sp>
          <p:nvSpPr>
            <p:cNvPr id="30" name="Rectangle 29"/>
            <p:cNvSpPr/>
            <p:nvPr/>
          </p:nvSpPr>
          <p:spPr>
            <a:xfrm>
              <a:off x="433234" y="1085021"/>
              <a:ext cx="1630300" cy="2441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TextBox 45"/>
            <p:cNvSpPr txBox="1"/>
            <p:nvPr/>
          </p:nvSpPr>
          <p:spPr>
            <a:xfrm>
              <a:off x="396332" y="1053225"/>
              <a:ext cx="1733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index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r>
                <a:rPr lang="en-US" sz="14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US" sz="1400" dirty="0" err="1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endParaRPr lang="fr-F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aphicFrame>
        <p:nvGraphicFramePr>
          <p:cNvPr id="33" name="Tableau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20457"/>
              </p:ext>
            </p:extLst>
          </p:nvPr>
        </p:nvGraphicFramePr>
        <p:xfrm>
          <a:off x="422742" y="1460297"/>
          <a:ext cx="3612384" cy="104936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7883"/>
                <a:gridCol w="1596389"/>
                <a:gridCol w="1008112"/>
              </a:tblGrid>
              <a:tr h="4205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4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En </a:t>
                      </a:r>
                      <a:r>
                        <a:rPr lang="en-US" sz="1200" dirty="0" err="1" smtClean="0">
                          <a:solidFill>
                            <a:schemeClr val="accent4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partant</a:t>
                      </a:r>
                      <a:r>
                        <a:rPr lang="en-US" sz="1200" dirty="0" smtClean="0">
                          <a:solidFill>
                            <a:schemeClr val="accent4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…</a:t>
                      </a:r>
                      <a:endParaRPr lang="fr-FR" sz="1200" dirty="0" smtClean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4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Indices de … à …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4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accent4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sinon</a:t>
                      </a:r>
                      <a:r>
                        <a:rPr lang="en-US" sz="1200" dirty="0" smtClean="0">
                          <a:solidFill>
                            <a:schemeClr val="accent4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: 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IndexError</a:t>
                      </a:r>
                      <a:r>
                        <a:rPr lang="en-US" sz="1200" dirty="0" smtClean="0">
                          <a:solidFill>
                            <a:schemeClr val="accent4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)</a:t>
                      </a:r>
                      <a:endParaRPr lang="fr-FR" sz="1200" dirty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chemeClr val="accent4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Exemple</a:t>
                      </a:r>
                      <a:endParaRPr lang="fr-FR" sz="1200" dirty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 début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0 à </a:t>
                      </a:r>
                      <a:r>
                        <a:rPr lang="en-US" sz="1200" dirty="0" err="1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12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)-1</a:t>
                      </a:r>
                      <a:endParaRPr lang="fr-FR" sz="1200" dirty="0" smtClean="0">
                        <a:solidFill>
                          <a:schemeClr val="accent4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s[2]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'n'</a:t>
                      </a:r>
                      <a:endParaRPr lang="fr-FR" sz="1000" dirty="0" smtClean="0">
                        <a:solidFill>
                          <a:schemeClr val="accent4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4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de la fin</a:t>
                      </a:r>
                      <a:endParaRPr lang="fr-FR" sz="1200" dirty="0" smtClean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r>
                        <a:rPr lang="en-US" sz="1200" baseline="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à </a:t>
                      </a:r>
                      <a:r>
                        <a:rPr lang="en-US" sz="12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1200" dirty="0" err="1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12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s[-3]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'r'</a:t>
                      </a:r>
                      <a:endParaRPr lang="fr-FR" sz="1000" dirty="0" smtClean="0">
                        <a:solidFill>
                          <a:schemeClr val="accent4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4" name="Groupe 3"/>
          <p:cNvGrpSpPr/>
          <p:nvPr/>
        </p:nvGrpSpPr>
        <p:grpSpPr>
          <a:xfrm>
            <a:off x="285175" y="624500"/>
            <a:ext cx="3890781" cy="2012412"/>
            <a:chOff x="285175" y="624500"/>
            <a:chExt cx="3890781" cy="2012412"/>
          </a:xfrm>
        </p:grpSpPr>
        <p:sp>
          <p:nvSpPr>
            <p:cNvPr id="25" name="TextBox 45"/>
            <p:cNvSpPr txBox="1"/>
            <p:nvPr/>
          </p:nvSpPr>
          <p:spPr>
            <a:xfrm>
              <a:off x="292595" y="624500"/>
              <a:ext cx="2390764" cy="34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Accès à un caractère</a:t>
              </a:r>
            </a:p>
          </p:txBody>
        </p:sp>
        <p:sp>
          <p:nvSpPr>
            <p:cNvPr id="34" name="Rounded Rectangle 163"/>
            <p:cNvSpPr/>
            <p:nvPr/>
          </p:nvSpPr>
          <p:spPr bwMode="auto">
            <a:xfrm>
              <a:off x="285175" y="969934"/>
              <a:ext cx="3890781" cy="1666978"/>
            </a:xfrm>
            <a:prstGeom prst="roundRect">
              <a:avLst>
                <a:gd name="adj" fmla="val 6062"/>
              </a:avLst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75986" y="2734781"/>
            <a:ext cx="8409896" cy="3943456"/>
            <a:chOff x="275986" y="2734781"/>
            <a:chExt cx="8409896" cy="3943456"/>
          </a:xfrm>
        </p:grpSpPr>
        <p:sp>
          <p:nvSpPr>
            <p:cNvPr id="24" name="TextBox 45"/>
            <p:cNvSpPr txBox="1"/>
            <p:nvPr/>
          </p:nvSpPr>
          <p:spPr>
            <a:xfrm>
              <a:off x="275986" y="2734781"/>
              <a:ext cx="3029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Accès à une tranche (slice)</a:t>
              </a:r>
            </a:p>
          </p:txBody>
        </p:sp>
        <p:sp>
          <p:nvSpPr>
            <p:cNvPr id="38" name="Rounded Rectangle 163"/>
            <p:cNvSpPr/>
            <p:nvPr/>
          </p:nvSpPr>
          <p:spPr bwMode="auto">
            <a:xfrm>
              <a:off x="276496" y="3073334"/>
              <a:ext cx="8409386" cy="3604903"/>
            </a:xfrm>
            <a:prstGeom prst="roundRect">
              <a:avLst>
                <a:gd name="adj" fmla="val 3277"/>
              </a:avLst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378776" y="3076482"/>
            <a:ext cx="4985312" cy="646331"/>
            <a:chOff x="378776" y="3076482"/>
            <a:chExt cx="4985312" cy="646331"/>
          </a:xfrm>
        </p:grpSpPr>
        <p:sp>
          <p:nvSpPr>
            <p:cNvPr id="36" name="Rectangle 35"/>
            <p:cNvSpPr/>
            <p:nvPr/>
          </p:nvSpPr>
          <p:spPr>
            <a:xfrm>
              <a:off x="409612" y="3279635"/>
              <a:ext cx="2473810" cy="2441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TextBox 45"/>
            <p:cNvSpPr txBox="1"/>
            <p:nvPr/>
          </p:nvSpPr>
          <p:spPr>
            <a:xfrm>
              <a:off x="378776" y="3245760"/>
              <a:ext cx="2577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sz="14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  <a:r>
                <a:rPr lang="en-US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r>
                <a:rPr lang="en-US" sz="14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r>
                <a:rPr lang="en-US" sz="14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step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r>
                <a:rPr lang="en-US" sz="14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US" sz="1400" dirty="0" err="1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endParaRPr lang="fr-F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2994797" y="3076482"/>
              <a:ext cx="2369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: position de début (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inclue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r>
                <a:rPr lang="en-US" sz="1200" i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: position de fin </a:t>
              </a:r>
              <a:r>
                <a:rPr lang="en-US" sz="12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20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exclue</a:t>
              </a:r>
              <a:r>
                <a:rPr lang="en-US" sz="12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!)</a:t>
              </a:r>
            </a:p>
            <a:p>
              <a:r>
                <a:rPr lang="en-US" sz="1200" i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: pas</a:t>
              </a:r>
            </a:p>
          </p:txBody>
        </p:sp>
      </p:grpSp>
      <p:graphicFrame>
        <p:nvGraphicFramePr>
          <p:cNvPr id="62" name="Tableau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076074"/>
              </p:ext>
            </p:extLst>
          </p:nvPr>
        </p:nvGraphicFramePr>
        <p:xfrm>
          <a:off x="1346579" y="5172496"/>
          <a:ext cx="1925093" cy="182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6901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1185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</a:t>
                      </a:r>
                      <a:endParaRPr lang="fr-FR" sz="1200" i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i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j</a:t>
                      </a:r>
                      <a:endParaRPr lang="fr-FR" sz="1200" i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63" name="Arc 62"/>
          <p:cNvSpPr/>
          <p:nvPr/>
        </p:nvSpPr>
        <p:spPr>
          <a:xfrm>
            <a:off x="1880434" y="5079746"/>
            <a:ext cx="396044" cy="184189"/>
          </a:xfrm>
          <a:prstGeom prst="arc">
            <a:avLst>
              <a:gd name="adj1" fmla="val 10758422"/>
              <a:gd name="adj2" fmla="val 21561714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Arc 71"/>
          <p:cNvSpPr/>
          <p:nvPr/>
        </p:nvSpPr>
        <p:spPr>
          <a:xfrm>
            <a:off x="2318687" y="5067350"/>
            <a:ext cx="396044" cy="184189"/>
          </a:xfrm>
          <a:prstGeom prst="arc">
            <a:avLst>
              <a:gd name="adj1" fmla="val 10758422"/>
              <a:gd name="adj2" fmla="val 21561714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3" name="Tableau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07560"/>
              </p:ext>
            </p:extLst>
          </p:nvPr>
        </p:nvGraphicFramePr>
        <p:xfrm>
          <a:off x="4511663" y="5172496"/>
          <a:ext cx="1925093" cy="182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6901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1185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j</a:t>
                      </a:r>
                      <a:endParaRPr lang="fr-FR" sz="1200" i="1" dirty="0" smtClean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i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</a:t>
                      </a:r>
                      <a:endParaRPr lang="fr-FR" sz="1200" i="1" dirty="0" smtClean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i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74" name="Arc 73"/>
          <p:cNvSpPr/>
          <p:nvPr/>
        </p:nvSpPr>
        <p:spPr>
          <a:xfrm flipH="1">
            <a:off x="5045518" y="5079746"/>
            <a:ext cx="396044" cy="184189"/>
          </a:xfrm>
          <a:prstGeom prst="arc">
            <a:avLst>
              <a:gd name="adj1" fmla="val 10758422"/>
              <a:gd name="adj2" fmla="val 21561714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Arc 74"/>
          <p:cNvSpPr/>
          <p:nvPr/>
        </p:nvSpPr>
        <p:spPr>
          <a:xfrm flipH="1">
            <a:off x="5483771" y="5072522"/>
            <a:ext cx="396044" cy="184189"/>
          </a:xfrm>
          <a:prstGeom prst="arc">
            <a:avLst>
              <a:gd name="adj1" fmla="val 10758422"/>
              <a:gd name="adj2" fmla="val 21561714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6" name="Tableau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03392"/>
              </p:ext>
            </p:extLst>
          </p:nvPr>
        </p:nvGraphicFramePr>
        <p:xfrm>
          <a:off x="1356140" y="5555201"/>
          <a:ext cx="1925093" cy="182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6901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1185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</a:t>
                      </a:r>
                      <a:endParaRPr lang="fr-FR" sz="1200" i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i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i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Arc 76"/>
          <p:cNvSpPr/>
          <p:nvPr/>
        </p:nvSpPr>
        <p:spPr>
          <a:xfrm>
            <a:off x="1889995" y="5462451"/>
            <a:ext cx="396044" cy="184189"/>
          </a:xfrm>
          <a:prstGeom prst="arc">
            <a:avLst>
              <a:gd name="adj1" fmla="val 10758422"/>
              <a:gd name="adj2" fmla="val 21561714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Arc 77"/>
          <p:cNvSpPr/>
          <p:nvPr/>
        </p:nvSpPr>
        <p:spPr>
          <a:xfrm>
            <a:off x="2328248" y="5450581"/>
            <a:ext cx="396044" cy="184189"/>
          </a:xfrm>
          <a:prstGeom prst="arc">
            <a:avLst>
              <a:gd name="adj1" fmla="val 10758422"/>
              <a:gd name="adj2" fmla="val 21561714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Arc 81"/>
          <p:cNvSpPr/>
          <p:nvPr/>
        </p:nvSpPr>
        <p:spPr>
          <a:xfrm>
            <a:off x="2786739" y="5450318"/>
            <a:ext cx="396044" cy="184189"/>
          </a:xfrm>
          <a:prstGeom prst="arc">
            <a:avLst>
              <a:gd name="adj1" fmla="val 10758422"/>
              <a:gd name="adj2" fmla="val 21561714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3" name="Tableau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73559"/>
              </p:ext>
            </p:extLst>
          </p:nvPr>
        </p:nvGraphicFramePr>
        <p:xfrm>
          <a:off x="4521224" y="5555766"/>
          <a:ext cx="1925093" cy="182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6901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1185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i="1" dirty="0" smtClean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i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</a:t>
                      </a:r>
                      <a:endParaRPr lang="fr-FR" sz="1200" i="1" dirty="0" smtClean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i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84" name="Arc 83"/>
          <p:cNvSpPr/>
          <p:nvPr/>
        </p:nvSpPr>
        <p:spPr>
          <a:xfrm flipH="1">
            <a:off x="5055079" y="5463016"/>
            <a:ext cx="396044" cy="184189"/>
          </a:xfrm>
          <a:prstGeom prst="arc">
            <a:avLst>
              <a:gd name="adj1" fmla="val 10758422"/>
              <a:gd name="adj2" fmla="val 21561714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Arc 84"/>
          <p:cNvSpPr/>
          <p:nvPr/>
        </p:nvSpPr>
        <p:spPr>
          <a:xfrm flipH="1">
            <a:off x="5493332" y="5456118"/>
            <a:ext cx="396044" cy="184189"/>
          </a:xfrm>
          <a:prstGeom prst="arc">
            <a:avLst>
              <a:gd name="adj1" fmla="val 10758422"/>
              <a:gd name="adj2" fmla="val 21561714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Arc 85"/>
          <p:cNvSpPr/>
          <p:nvPr/>
        </p:nvSpPr>
        <p:spPr>
          <a:xfrm flipH="1">
            <a:off x="4619675" y="5456118"/>
            <a:ext cx="396044" cy="184189"/>
          </a:xfrm>
          <a:prstGeom prst="arc">
            <a:avLst>
              <a:gd name="adj1" fmla="val 10758422"/>
              <a:gd name="adj2" fmla="val 21561714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7" name="Tableau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495148"/>
              </p:ext>
            </p:extLst>
          </p:nvPr>
        </p:nvGraphicFramePr>
        <p:xfrm>
          <a:off x="1356140" y="5915963"/>
          <a:ext cx="1925093" cy="182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6901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1185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i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i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j</a:t>
                      </a:r>
                      <a:endParaRPr lang="fr-FR" sz="1200" i="1" dirty="0" smtClean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88" name="Arc 87"/>
          <p:cNvSpPr/>
          <p:nvPr/>
        </p:nvSpPr>
        <p:spPr>
          <a:xfrm>
            <a:off x="1889995" y="5823213"/>
            <a:ext cx="396044" cy="184189"/>
          </a:xfrm>
          <a:prstGeom prst="arc">
            <a:avLst>
              <a:gd name="adj1" fmla="val 10758422"/>
              <a:gd name="adj2" fmla="val 21561714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Arc 88"/>
          <p:cNvSpPr/>
          <p:nvPr/>
        </p:nvSpPr>
        <p:spPr>
          <a:xfrm>
            <a:off x="2335187" y="5818477"/>
            <a:ext cx="396044" cy="184189"/>
          </a:xfrm>
          <a:prstGeom prst="arc">
            <a:avLst>
              <a:gd name="adj1" fmla="val 10758422"/>
              <a:gd name="adj2" fmla="val 21561714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Arc 89"/>
          <p:cNvSpPr/>
          <p:nvPr/>
        </p:nvSpPr>
        <p:spPr>
          <a:xfrm>
            <a:off x="1436589" y="5816915"/>
            <a:ext cx="396044" cy="184189"/>
          </a:xfrm>
          <a:prstGeom prst="arc">
            <a:avLst>
              <a:gd name="adj1" fmla="val 10758422"/>
              <a:gd name="adj2" fmla="val 21561714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1" name="Tableau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899904"/>
              </p:ext>
            </p:extLst>
          </p:nvPr>
        </p:nvGraphicFramePr>
        <p:xfrm>
          <a:off x="4521224" y="5916528"/>
          <a:ext cx="1925093" cy="182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6901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1185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j</a:t>
                      </a:r>
                      <a:endParaRPr lang="fr-FR" sz="1200" i="1" dirty="0" smtClean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i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i="1" dirty="0" smtClean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i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i="1" dirty="0" smtClean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2" name="Arc 91"/>
          <p:cNvSpPr/>
          <p:nvPr/>
        </p:nvSpPr>
        <p:spPr>
          <a:xfrm flipH="1">
            <a:off x="5055079" y="5823778"/>
            <a:ext cx="396044" cy="184189"/>
          </a:xfrm>
          <a:prstGeom prst="arc">
            <a:avLst>
              <a:gd name="adj1" fmla="val 10758422"/>
              <a:gd name="adj2" fmla="val 21561714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Arc 92"/>
          <p:cNvSpPr/>
          <p:nvPr/>
        </p:nvSpPr>
        <p:spPr>
          <a:xfrm flipH="1">
            <a:off x="5493332" y="5820920"/>
            <a:ext cx="396044" cy="184189"/>
          </a:xfrm>
          <a:prstGeom prst="arc">
            <a:avLst>
              <a:gd name="adj1" fmla="val 10758422"/>
              <a:gd name="adj2" fmla="val 21561714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Arc 93"/>
          <p:cNvSpPr/>
          <p:nvPr/>
        </p:nvSpPr>
        <p:spPr>
          <a:xfrm flipH="1">
            <a:off x="5951823" y="5820918"/>
            <a:ext cx="396044" cy="184189"/>
          </a:xfrm>
          <a:prstGeom prst="arc">
            <a:avLst>
              <a:gd name="adj1" fmla="val 10758422"/>
              <a:gd name="adj2" fmla="val 21561714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5" name="Tableau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178902"/>
              </p:ext>
            </p:extLst>
          </p:nvPr>
        </p:nvGraphicFramePr>
        <p:xfrm>
          <a:off x="1356140" y="6312964"/>
          <a:ext cx="1925093" cy="182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6901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1185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i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i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i="1" dirty="0" smtClean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6" name="Arc 95"/>
          <p:cNvSpPr/>
          <p:nvPr/>
        </p:nvSpPr>
        <p:spPr>
          <a:xfrm>
            <a:off x="1889995" y="6220214"/>
            <a:ext cx="396044" cy="184189"/>
          </a:xfrm>
          <a:prstGeom prst="arc">
            <a:avLst>
              <a:gd name="adj1" fmla="val 10758422"/>
              <a:gd name="adj2" fmla="val 21561714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Arc 96"/>
          <p:cNvSpPr/>
          <p:nvPr/>
        </p:nvSpPr>
        <p:spPr>
          <a:xfrm>
            <a:off x="2335187" y="6215478"/>
            <a:ext cx="396044" cy="184189"/>
          </a:xfrm>
          <a:prstGeom prst="arc">
            <a:avLst>
              <a:gd name="adj1" fmla="val 10758422"/>
              <a:gd name="adj2" fmla="val 21561714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Arc 97"/>
          <p:cNvSpPr/>
          <p:nvPr/>
        </p:nvSpPr>
        <p:spPr>
          <a:xfrm>
            <a:off x="1436589" y="6213916"/>
            <a:ext cx="396044" cy="184189"/>
          </a:xfrm>
          <a:prstGeom prst="arc">
            <a:avLst>
              <a:gd name="adj1" fmla="val 10758422"/>
              <a:gd name="adj2" fmla="val 21561714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9" name="Tableau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492259"/>
              </p:ext>
            </p:extLst>
          </p:nvPr>
        </p:nvGraphicFramePr>
        <p:xfrm>
          <a:off x="4521224" y="6313529"/>
          <a:ext cx="1925093" cy="182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6901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1185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i="1" dirty="0" smtClean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i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i="1" dirty="0" smtClean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i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i="1" dirty="0" smtClean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0" name="Arc 99"/>
          <p:cNvSpPr/>
          <p:nvPr/>
        </p:nvSpPr>
        <p:spPr>
          <a:xfrm flipH="1">
            <a:off x="5055079" y="6220779"/>
            <a:ext cx="396044" cy="184189"/>
          </a:xfrm>
          <a:prstGeom prst="arc">
            <a:avLst>
              <a:gd name="adj1" fmla="val 10758422"/>
              <a:gd name="adj2" fmla="val 21561714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Arc 100"/>
          <p:cNvSpPr/>
          <p:nvPr/>
        </p:nvSpPr>
        <p:spPr>
          <a:xfrm flipH="1">
            <a:off x="5493332" y="6217921"/>
            <a:ext cx="396044" cy="184189"/>
          </a:xfrm>
          <a:prstGeom prst="arc">
            <a:avLst>
              <a:gd name="adj1" fmla="val 10758422"/>
              <a:gd name="adj2" fmla="val 21561714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/>
          <p:cNvSpPr/>
          <p:nvPr/>
        </p:nvSpPr>
        <p:spPr>
          <a:xfrm flipH="1">
            <a:off x="5951823" y="6217919"/>
            <a:ext cx="396044" cy="184189"/>
          </a:xfrm>
          <a:prstGeom prst="arc">
            <a:avLst>
              <a:gd name="adj1" fmla="val 10758422"/>
              <a:gd name="adj2" fmla="val 21561714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Arc 102"/>
          <p:cNvSpPr/>
          <p:nvPr/>
        </p:nvSpPr>
        <p:spPr>
          <a:xfrm>
            <a:off x="2731231" y="6213369"/>
            <a:ext cx="396044" cy="184189"/>
          </a:xfrm>
          <a:prstGeom prst="arc">
            <a:avLst>
              <a:gd name="adj1" fmla="val 10758422"/>
              <a:gd name="adj2" fmla="val 21561714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Arc 103"/>
          <p:cNvSpPr/>
          <p:nvPr/>
        </p:nvSpPr>
        <p:spPr>
          <a:xfrm flipH="1">
            <a:off x="4613961" y="6219481"/>
            <a:ext cx="396044" cy="184189"/>
          </a:xfrm>
          <a:prstGeom prst="arc">
            <a:avLst>
              <a:gd name="adj1" fmla="val 10758422"/>
              <a:gd name="adj2" fmla="val 21561714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6" name="Tableau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308006"/>
              </p:ext>
            </p:extLst>
          </p:nvPr>
        </p:nvGraphicFramePr>
        <p:xfrm>
          <a:off x="411934" y="3825044"/>
          <a:ext cx="4012267" cy="9336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28092"/>
                <a:gridCol w="2104055"/>
                <a:gridCol w="1080120"/>
              </a:tblGrid>
              <a:tr h="3240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US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200" i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1200" i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</a:t>
                      </a:r>
                      <a:r>
                        <a:rPr lang="en-US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fr-FR" sz="120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s[2:-2]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1000" dirty="0" err="1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njour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  <a:endParaRPr lang="fr-FR" sz="1000" dirty="0" smtClean="0">
                        <a:solidFill>
                          <a:schemeClr val="accent4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:]</a:t>
                      </a:r>
                      <a:endParaRPr lang="fr-FR" sz="12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s[2:]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1000" dirty="0" err="1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njour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!'</a:t>
                      </a:r>
                      <a:endParaRPr lang="fr-FR" sz="1000" dirty="0" smtClean="0">
                        <a:solidFill>
                          <a:schemeClr val="accent4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[: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fr-FR" sz="12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s[:-2]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'bonjour'</a:t>
                      </a:r>
                      <a:endParaRPr lang="fr-FR" sz="1000" dirty="0" smtClean="0">
                        <a:solidFill>
                          <a:schemeClr val="accent4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Tableau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557216"/>
              </p:ext>
            </p:extLst>
          </p:nvPr>
        </p:nvGraphicFramePr>
        <p:xfrm>
          <a:off x="1305354" y="3897052"/>
          <a:ext cx="1925093" cy="182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6901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1185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</a:t>
                      </a:r>
                      <a:endParaRPr lang="fr-FR" sz="1200" i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i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j</a:t>
                      </a:r>
                      <a:endParaRPr lang="fr-FR" sz="1200" i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108" name="Tableau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724186"/>
              </p:ext>
            </p:extLst>
          </p:nvPr>
        </p:nvGraphicFramePr>
        <p:xfrm>
          <a:off x="1305354" y="4201314"/>
          <a:ext cx="1925093" cy="182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6901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</a:t>
                      </a:r>
                      <a:endParaRPr lang="fr-FR" sz="1200" i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i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i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Tableau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529655"/>
              </p:ext>
            </p:extLst>
          </p:nvPr>
        </p:nvGraphicFramePr>
        <p:xfrm>
          <a:off x="1305354" y="4504955"/>
          <a:ext cx="1925093" cy="182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6901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i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i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j</a:t>
                      </a:r>
                      <a:endParaRPr lang="fr-FR" sz="1200" i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grpSp>
        <p:nvGrpSpPr>
          <p:cNvPr id="9" name="Groupe 8"/>
          <p:cNvGrpSpPr/>
          <p:nvPr/>
        </p:nvGrpSpPr>
        <p:grpSpPr>
          <a:xfrm>
            <a:off x="5510896" y="3399647"/>
            <a:ext cx="3037910" cy="1200329"/>
            <a:chOff x="5510896" y="3399647"/>
            <a:chExt cx="3037910" cy="1200329"/>
          </a:xfrm>
        </p:grpSpPr>
        <p:sp>
          <p:nvSpPr>
            <p:cNvPr id="151" name="ZoneTexte 150"/>
            <p:cNvSpPr txBox="1"/>
            <p:nvPr/>
          </p:nvSpPr>
          <p:spPr>
            <a:xfrm>
              <a:off x="5510896" y="3399647"/>
              <a:ext cx="30379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Notes :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Chaque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paramètre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est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optionnel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indice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fin trop grand ne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provoque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pas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d’erreur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ZoneTexte 157"/>
            <p:cNvSpPr txBox="1"/>
            <p:nvPr/>
          </p:nvSpPr>
          <p:spPr>
            <a:xfrm>
              <a:off x="5668189" y="4135140"/>
              <a:ext cx="1836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[:]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sz="12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</a:p>
            <a:p>
              <a:r>
                <a:rPr lang="en-US" sz="12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[::-1]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sz="12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inversée</a:t>
              </a:r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1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>
          <a:xfrm>
            <a:off x="400429" y="82514"/>
            <a:ext cx="8384039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Indexation</a:t>
            </a:r>
            <a:endParaRPr lang="fr-FR" altLang="fr-FR" sz="14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10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72" grpId="0" animBg="1"/>
      <p:bldP spid="74" grpId="0" animBg="1"/>
      <p:bldP spid="75" grpId="0" animBg="1"/>
      <p:bldP spid="77" grpId="0" animBg="1"/>
      <p:bldP spid="78" grpId="0" animBg="1"/>
      <p:bldP spid="82" grpId="0" animBg="1"/>
      <p:bldP spid="84" grpId="0" animBg="1"/>
      <p:bldP spid="85" grpId="0" animBg="1"/>
      <p:bldP spid="86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4" grpId="0" animBg="1"/>
      <p:bldP spid="96" grpId="0" animBg="1"/>
      <p:bldP spid="97" grpId="0" animBg="1"/>
      <p:bldP spid="98" grpId="0" animBg="1"/>
      <p:bldP spid="100" grpId="0" animBg="1"/>
      <p:bldP spid="101" grpId="0" animBg="1"/>
      <p:bldP spid="102" grpId="0" animBg="1"/>
      <p:bldP spid="103" grpId="0" animBg="1"/>
      <p:bldP spid="10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00429" y="82514"/>
            <a:ext cx="8636067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Formatage </a:t>
            </a: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chaînes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93973"/>
              </p:ext>
            </p:extLst>
          </p:nvPr>
        </p:nvGraphicFramePr>
        <p:xfrm>
          <a:off x="400429" y="1196752"/>
          <a:ext cx="8286087" cy="46249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390771"/>
                <a:gridCol w="2895316"/>
              </a:tblGrid>
              <a:tr h="784448">
                <a:tc>
                  <a:txBody>
                    <a:bodyPr/>
                    <a:lstStyle/>
                    <a:p>
                      <a:r>
                        <a:rPr lang="fr-FR" dirty="0" smtClean="0"/>
                        <a:t>chaine = ‘’hello world’’</a:t>
                      </a:r>
                    </a:p>
                    <a:p>
                      <a:r>
                        <a:rPr lang="fr-FR" dirty="0" err="1" smtClean="0"/>
                        <a:t>print</a:t>
                      </a:r>
                      <a:r>
                        <a:rPr lang="fr-FR" dirty="0" smtClean="0"/>
                        <a:t>(chaine)</a:t>
                      </a:r>
                      <a:endParaRPr lang="fr-FR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&gt;&gt;&gt; hello world</a:t>
                      </a:r>
                      <a:endParaRPr lang="fr-FR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444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prenom</a:t>
                      </a:r>
                      <a:r>
                        <a:rPr lang="fr-FR" dirty="0" smtClean="0"/>
                        <a:t> =</a:t>
                      </a:r>
                      <a:r>
                        <a:rPr lang="fr-FR" baseline="0" dirty="0" smtClean="0"/>
                        <a:t> ‘’Paul’’</a:t>
                      </a:r>
                    </a:p>
                    <a:p>
                      <a:r>
                        <a:rPr lang="fr-FR" baseline="0" dirty="0" err="1" smtClean="0"/>
                        <a:t>age</a:t>
                      </a:r>
                      <a:r>
                        <a:rPr lang="fr-FR" baseline="0" dirty="0" smtClean="0"/>
                        <a:t> = 21</a:t>
                      </a:r>
                    </a:p>
                    <a:p>
                      <a:r>
                        <a:rPr lang="fr-FR" baseline="0" dirty="0" err="1" smtClean="0"/>
                        <a:t>print</a:t>
                      </a:r>
                      <a:r>
                        <a:rPr lang="fr-FR" baseline="0" dirty="0" smtClean="0"/>
                        <a:t>(‘’Je m’appelle {0} et j’ai {1} </a:t>
                      </a:r>
                      <a:r>
                        <a:rPr lang="fr-FR" baseline="0" dirty="0" err="1" smtClean="0"/>
                        <a:t>ans’’.format</a:t>
                      </a:r>
                      <a:r>
                        <a:rPr lang="fr-FR" baseline="0" dirty="0" smtClean="0"/>
                        <a:t>(</a:t>
                      </a:r>
                      <a:r>
                        <a:rPr lang="fr-FR" baseline="0" dirty="0" err="1" smtClean="0"/>
                        <a:t>prenom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age</a:t>
                      </a:r>
                      <a:r>
                        <a:rPr lang="fr-FR" baseline="0" dirty="0" smtClean="0"/>
                        <a:t>))</a:t>
                      </a:r>
                      <a:endParaRPr lang="fr-FR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&gt;&gt;&gt; Je m’appelle Paul</a:t>
                      </a:r>
                      <a:r>
                        <a:rPr lang="fr-FR" baseline="0" dirty="0" smtClean="0"/>
                        <a:t> et j’ai 21 ans</a:t>
                      </a:r>
                      <a:endParaRPr lang="fr-FR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444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prenom</a:t>
                      </a:r>
                      <a:r>
                        <a:rPr lang="fr-FR" dirty="0" smtClean="0"/>
                        <a:t> =</a:t>
                      </a:r>
                      <a:r>
                        <a:rPr lang="fr-FR" baseline="0" dirty="0" smtClean="0"/>
                        <a:t> ‘’Paul’’</a:t>
                      </a:r>
                    </a:p>
                    <a:p>
                      <a:r>
                        <a:rPr lang="fr-FR" baseline="0" dirty="0" err="1" smtClean="0"/>
                        <a:t>age</a:t>
                      </a:r>
                      <a:r>
                        <a:rPr lang="fr-FR" baseline="0" dirty="0" smtClean="0"/>
                        <a:t> = 21</a:t>
                      </a:r>
                    </a:p>
                    <a:p>
                      <a:r>
                        <a:rPr lang="fr-FR" baseline="0" dirty="0" err="1" smtClean="0"/>
                        <a:t>print</a:t>
                      </a:r>
                      <a:r>
                        <a:rPr lang="fr-FR" baseline="0" dirty="0" smtClean="0"/>
                        <a:t>(‘’Je m’appelle {} et j’ai {} </a:t>
                      </a:r>
                      <a:r>
                        <a:rPr lang="fr-FR" baseline="0" dirty="0" err="1" smtClean="0"/>
                        <a:t>ans’’.format</a:t>
                      </a:r>
                      <a:r>
                        <a:rPr lang="fr-FR" baseline="0" dirty="0" smtClean="0"/>
                        <a:t>(</a:t>
                      </a:r>
                      <a:r>
                        <a:rPr lang="fr-FR" baseline="0" dirty="0" err="1" smtClean="0"/>
                        <a:t>prenom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age</a:t>
                      </a:r>
                      <a:r>
                        <a:rPr lang="fr-FR" baseline="0" dirty="0" smtClean="0"/>
                        <a:t>))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&gt;&gt;&gt; Je m’appelle Paul</a:t>
                      </a:r>
                      <a:r>
                        <a:rPr lang="fr-FR" baseline="0" dirty="0" smtClean="0"/>
                        <a:t> et j’ai 21 ans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4448">
                <a:tc>
                  <a:txBody>
                    <a:bodyPr/>
                    <a:lstStyle/>
                    <a:p>
                      <a:r>
                        <a:rPr lang="fr-FR" dirty="0" smtClean="0"/>
                        <a:t>adresse = """ </a:t>
                      </a:r>
                    </a:p>
                    <a:p>
                      <a:r>
                        <a:rPr lang="fr-FR" dirty="0" smtClean="0"/>
                        <a:t>{</a:t>
                      </a:r>
                      <a:r>
                        <a:rPr lang="fr-FR" dirty="0" err="1" smtClean="0"/>
                        <a:t>no_rue</a:t>
                      </a:r>
                      <a:r>
                        <a:rPr lang="fr-FR" dirty="0" smtClean="0"/>
                        <a:t>}, {</a:t>
                      </a:r>
                      <a:r>
                        <a:rPr lang="fr-FR" dirty="0" err="1" smtClean="0"/>
                        <a:t>nom_rue</a:t>
                      </a:r>
                      <a:r>
                        <a:rPr lang="fr-FR" dirty="0" smtClean="0"/>
                        <a:t>} </a:t>
                      </a:r>
                    </a:p>
                    <a:p>
                      <a:r>
                        <a:rPr lang="fr-FR" dirty="0" smtClean="0"/>
                        <a:t>     {</a:t>
                      </a:r>
                      <a:r>
                        <a:rPr lang="fr-FR" dirty="0" err="1" smtClean="0"/>
                        <a:t>code_postal</a:t>
                      </a:r>
                      <a:r>
                        <a:rPr lang="fr-FR" dirty="0" smtClean="0"/>
                        <a:t>} {</a:t>
                      </a:r>
                      <a:r>
                        <a:rPr lang="fr-FR" dirty="0" err="1" smtClean="0"/>
                        <a:t>nom_ville</a:t>
                      </a:r>
                      <a:r>
                        <a:rPr lang="fr-FR" dirty="0" smtClean="0"/>
                        <a:t>} ({pays}) </a:t>
                      </a:r>
                    </a:p>
                    <a:p>
                      <a:r>
                        <a:rPr lang="fr-FR" dirty="0" smtClean="0"/>
                        <a:t>""".format(</a:t>
                      </a:r>
                      <a:r>
                        <a:rPr lang="fr-FR" dirty="0" err="1" smtClean="0"/>
                        <a:t>no_rue</a:t>
                      </a:r>
                      <a:r>
                        <a:rPr lang="fr-FR" dirty="0" smtClean="0"/>
                        <a:t>=5, </a:t>
                      </a:r>
                      <a:r>
                        <a:rPr lang="fr-FR" dirty="0" err="1" smtClean="0"/>
                        <a:t>nom_rue</a:t>
                      </a:r>
                      <a:r>
                        <a:rPr lang="fr-FR" dirty="0" smtClean="0"/>
                        <a:t>="rue des Postes", </a:t>
                      </a:r>
                      <a:r>
                        <a:rPr lang="fr-FR" dirty="0" err="1" smtClean="0"/>
                        <a:t>code_postal</a:t>
                      </a:r>
                      <a:r>
                        <a:rPr lang="fr-FR" dirty="0" smtClean="0"/>
                        <a:t>=75003, </a:t>
                      </a:r>
                      <a:r>
                        <a:rPr lang="fr-FR" dirty="0" err="1" smtClean="0"/>
                        <a:t>nom_ville</a:t>
                      </a:r>
                      <a:r>
                        <a:rPr lang="fr-FR" dirty="0" smtClean="0"/>
                        <a:t>="Paris", pays="France") </a:t>
                      </a:r>
                    </a:p>
                    <a:p>
                      <a:r>
                        <a:rPr lang="fr-FR" dirty="0" err="1" smtClean="0"/>
                        <a:t>print</a:t>
                      </a:r>
                      <a:r>
                        <a:rPr lang="fr-FR" dirty="0" smtClean="0"/>
                        <a:t>(adresse)</a:t>
                      </a:r>
                      <a:endParaRPr lang="fr-FR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5, rue des Postes</a:t>
                      </a:r>
                    </a:p>
                    <a:p>
                      <a:r>
                        <a:rPr lang="fr-FR" dirty="0" smtClean="0"/>
                        <a:t>     75003 Paris (France)</a:t>
                      </a:r>
                      <a:endParaRPr lang="fr-FR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03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6"/>
          <p:cNvSpPr/>
          <p:nvPr/>
        </p:nvSpPr>
        <p:spPr>
          <a:xfrm>
            <a:off x="116580" y="3003875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989076"/>
            <a:ext cx="9156031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algn="ctr" eaLnBrk="1" hangingPunct="1">
              <a:defRPr/>
            </a:pP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2.3.1  </a:t>
            </a:r>
            <a:r>
              <a:rPr lang="fr-FR" altLang="fr-FR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listes (Muables) et les n-</a:t>
            </a:r>
            <a:r>
              <a:rPr lang="fr-FR" altLang="fr-FR" b="1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uplets</a:t>
            </a: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altLang="fr-FR" b="1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(Immuables)</a:t>
            </a:r>
            <a:endParaRPr lang="fr-FR" altLang="fr-FR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45"/>
          <p:cNvSpPr txBox="1"/>
          <p:nvPr/>
        </p:nvSpPr>
        <p:spPr>
          <a:xfrm>
            <a:off x="7488324" y="6456878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02/2019</a:t>
            </a:r>
          </a:p>
          <a:p>
            <a:pPr algn="ctr"/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rene.ebel@orange.com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9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943454" y="4343400"/>
            <a:ext cx="2864716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45"/>
          <p:cNvSpPr txBox="1"/>
          <p:nvPr/>
        </p:nvSpPr>
        <p:spPr>
          <a:xfrm>
            <a:off x="940132" y="4360333"/>
            <a:ext cx="2717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[1, 2, 3]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my_list.append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  <a:p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[1, 2, 3, 4]</a:t>
            </a:r>
          </a:p>
        </p:txBody>
      </p:sp>
      <p:sp>
        <p:nvSpPr>
          <p:cNvPr id="2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00429" y="82514"/>
            <a:ext cx="8384039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&lt;class </a:t>
            </a:r>
            <a:r>
              <a:rPr lang="fr-FR" altLang="fr-FR" b="1" kern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fr-FR" altLang="fr-FR" b="1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fr-FR" altLang="fr-FR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  <a:endParaRPr lang="fr-FR" altLang="fr-FR" sz="1400" kern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789499"/>
              </p:ext>
            </p:extLst>
          </p:nvPr>
        </p:nvGraphicFramePr>
        <p:xfrm>
          <a:off x="767970" y="760364"/>
          <a:ext cx="7790515" cy="57928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790515"/>
              </a:tblGrid>
              <a:tr h="417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accent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12607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1447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266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5" name="TextBox 45"/>
          <p:cNvSpPr txBox="1"/>
          <p:nvPr/>
        </p:nvSpPr>
        <p:spPr>
          <a:xfrm>
            <a:off x="782631" y="768904"/>
            <a:ext cx="6247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</a:t>
            </a:r>
            <a:r>
              <a:rPr lang="en-US" sz="1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séquence</a:t>
            </a:r>
            <a:r>
              <a:rPr lang="en-US" sz="1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muable</a:t>
            </a:r>
            <a:r>
              <a:rPr lang="en-US" sz="1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d’éléments</a:t>
            </a:r>
            <a:r>
              <a:rPr lang="en-US" sz="1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types </a:t>
            </a:r>
            <a:r>
              <a:rPr lang="en-US" sz="1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quelconques</a:t>
            </a:r>
            <a:endParaRPr lang="en-US" sz="1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774412" y="1438308"/>
            <a:ext cx="6538958" cy="915793"/>
            <a:chOff x="774412" y="1438308"/>
            <a:chExt cx="6538958" cy="915793"/>
          </a:xfrm>
        </p:grpSpPr>
        <p:sp>
          <p:nvSpPr>
            <p:cNvPr id="7" name="Rectangle 6"/>
            <p:cNvSpPr/>
            <p:nvPr/>
          </p:nvSpPr>
          <p:spPr>
            <a:xfrm>
              <a:off x="4489908" y="1438308"/>
              <a:ext cx="2592288" cy="3200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extBox 45"/>
            <p:cNvSpPr txBox="1"/>
            <p:nvPr/>
          </p:nvSpPr>
          <p:spPr>
            <a:xfrm>
              <a:off x="774412" y="1444440"/>
              <a:ext cx="6538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Une liste peut se construire ainsi :                     </a:t>
              </a:r>
              <a:r>
                <a:rPr lang="en-US" sz="14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liste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item0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item1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4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endParaRPr lang="en-US" sz="1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40132" y="1818873"/>
              <a:ext cx="3100437" cy="5352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TextBox 45"/>
            <p:cNvSpPr txBox="1"/>
            <p:nvPr/>
          </p:nvSpPr>
          <p:spPr>
            <a:xfrm>
              <a:off x="881028" y="1797139"/>
              <a:ext cx="329492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primes = [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 3, 5, 7, 11, 13, 17,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19]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cars = [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'Citroën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', 'Toyota',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'Fiat‘]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my_list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= [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5, '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abc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', 3.14, [0, max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]]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777506" y="2551732"/>
            <a:ext cx="7041407" cy="1213531"/>
            <a:chOff x="777506" y="2551732"/>
            <a:chExt cx="7041407" cy="1213531"/>
          </a:xfrm>
        </p:grpSpPr>
        <p:sp>
          <p:nvSpPr>
            <p:cNvPr id="12" name="Rectangle 11"/>
            <p:cNvSpPr/>
            <p:nvPr/>
          </p:nvSpPr>
          <p:spPr>
            <a:xfrm>
              <a:off x="4493087" y="2553420"/>
              <a:ext cx="2484276" cy="3200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TextBox 45"/>
            <p:cNvSpPr txBox="1"/>
            <p:nvPr/>
          </p:nvSpPr>
          <p:spPr>
            <a:xfrm>
              <a:off x="777506" y="2551732"/>
              <a:ext cx="6415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Une autre manière de créer une liste :               </a:t>
              </a:r>
              <a:r>
                <a:rPr lang="en-US" sz="14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liste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list()</a:t>
              </a:r>
              <a:endParaRPr lang="en-US" sz="1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43454" y="2890922"/>
              <a:ext cx="2864716" cy="5352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TextBox 45"/>
            <p:cNvSpPr txBox="1"/>
            <p:nvPr/>
          </p:nvSpPr>
          <p:spPr>
            <a:xfrm>
              <a:off x="886996" y="2872152"/>
              <a:ext cx="254200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my_list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list()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type(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my_list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class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'list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'&gt;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90468" y="3239699"/>
              <a:ext cx="1378200" cy="4763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extBox 45"/>
            <p:cNvSpPr txBox="1"/>
            <p:nvPr/>
          </p:nvSpPr>
          <p:spPr>
            <a:xfrm>
              <a:off x="4428369" y="3198716"/>
              <a:ext cx="163925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l = [1, 2, 3]</a:t>
              </a:r>
            </a:p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l[0]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55929" y="3239699"/>
              <a:ext cx="1568286" cy="4763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TextBox 45"/>
            <p:cNvSpPr txBox="1"/>
            <p:nvPr/>
          </p:nvSpPr>
          <p:spPr>
            <a:xfrm>
              <a:off x="6024969" y="3211265"/>
              <a:ext cx="17939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l =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[[1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2],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3]</a:t>
              </a:r>
            </a:p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  <a:r>
                <a:rPr lang="en-US" sz="1000" smtClean="0">
                  <a:latin typeface="Consolas" panose="020B0609020204030204" pitchFamily="49" charset="0"/>
                  <a:cs typeface="Consolas" panose="020B0609020204030204" pitchFamily="49" charset="0"/>
                </a:rPr>
                <a:t>[0]</a:t>
              </a:r>
              <a:endParaRPr lang="en-US" sz="1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[1, 2]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1" name="ZoneTexte 60"/>
          <p:cNvSpPr txBox="1"/>
          <p:nvPr/>
        </p:nvSpPr>
        <p:spPr>
          <a:xfrm>
            <a:off x="861382" y="3962400"/>
            <a:ext cx="312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Ajout d’un élément à la fin d’une liste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4600915" y="3959423"/>
            <a:ext cx="312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Insérer un élément dans la liste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69557" y="4343400"/>
            <a:ext cx="2864716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extBox 45"/>
          <p:cNvSpPr txBox="1"/>
          <p:nvPr/>
        </p:nvSpPr>
        <p:spPr>
          <a:xfrm>
            <a:off x="4666235" y="4360333"/>
            <a:ext cx="2717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[1, 2, 3]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my_list.insert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(1, “a”)</a:t>
            </a:r>
          </a:p>
          <a:p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[1, “a”, 2, 3]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20272" y="5638799"/>
            <a:ext cx="2864716" cy="8787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TextBox 45"/>
          <p:cNvSpPr txBox="1"/>
          <p:nvPr/>
        </p:nvSpPr>
        <p:spPr>
          <a:xfrm>
            <a:off x="916950" y="5655733"/>
            <a:ext cx="27174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my_list1 = [1, 2, 3]</a:t>
            </a:r>
          </a:p>
          <a:p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my_list2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[4, 5, 6]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my_list1.extend(my_list2)</a:t>
            </a:r>
          </a:p>
          <a:p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print(my_list1)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[1, 2, 3, 4, 5, 6]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838200" y="5257800"/>
            <a:ext cx="312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Concaténer des listes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4577733" y="5254823"/>
            <a:ext cx="312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Supprimer un élément d’une liste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646375" y="5638800"/>
            <a:ext cx="1754425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TextBox 45"/>
          <p:cNvSpPr txBox="1"/>
          <p:nvPr/>
        </p:nvSpPr>
        <p:spPr>
          <a:xfrm>
            <a:off x="4643053" y="5655733"/>
            <a:ext cx="1833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[1, 2, 3]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my_list.remove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  <a:p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[1, 3]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632722" y="5638800"/>
            <a:ext cx="1901678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TextBox 45"/>
          <p:cNvSpPr txBox="1"/>
          <p:nvPr/>
        </p:nvSpPr>
        <p:spPr>
          <a:xfrm>
            <a:off x="6629400" y="5655733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[1, 2, 3]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[1] </a:t>
            </a:r>
          </a:p>
          <a:p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[1, 3]</a:t>
            </a:r>
          </a:p>
        </p:txBody>
      </p:sp>
    </p:spTree>
    <p:extLst>
      <p:ext uri="{BB962C8B-B14F-4D97-AF65-F5344CB8AC3E}">
        <p14:creationId xmlns:p14="http://schemas.microsoft.com/office/powerpoint/2010/main" val="8621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00429" y="82514"/>
            <a:ext cx="8384039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Parcourir une liste </a:t>
            </a:r>
            <a:endParaRPr lang="fr-FR" altLang="fr-FR" sz="1400" kern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692456" y="1143000"/>
            <a:ext cx="3899992" cy="1720926"/>
            <a:chOff x="774412" y="1444440"/>
            <a:chExt cx="3899992" cy="1720926"/>
          </a:xfrm>
        </p:grpSpPr>
        <p:sp>
          <p:nvSpPr>
            <p:cNvPr id="8" name="TextBox 45"/>
            <p:cNvSpPr txBox="1"/>
            <p:nvPr/>
          </p:nvSpPr>
          <p:spPr>
            <a:xfrm>
              <a:off x="774412" y="1444440"/>
              <a:ext cx="3899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Boucle </a:t>
              </a:r>
              <a:r>
                <a:rPr lang="fr-FR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while</a:t>
              </a:r>
              <a:endParaRPr lang="en-US" sz="1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40132" y="1818873"/>
              <a:ext cx="3100437" cy="13380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TextBox 45"/>
            <p:cNvSpPr txBox="1"/>
            <p:nvPr/>
          </p:nvSpPr>
          <p:spPr>
            <a:xfrm>
              <a:off x="940132" y="1841927"/>
              <a:ext cx="28198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 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my_list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[‘A', ‘B', ‘C']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0 </a:t>
              </a:r>
              <a:endParaRPr lang="en-US" sz="1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while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&lt; 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len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my_list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    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print(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ma_liste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])</a:t>
              </a:r>
            </a:p>
            <a:p>
              <a:r>
                <a:rPr lang="en-US" sz="10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    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+=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4539245" y="1148445"/>
            <a:ext cx="6309094" cy="1396663"/>
            <a:chOff x="995657" y="3124200"/>
            <a:chExt cx="6415144" cy="1396663"/>
          </a:xfrm>
        </p:grpSpPr>
        <p:sp>
          <p:nvSpPr>
            <p:cNvPr id="13" name="TextBox 45"/>
            <p:cNvSpPr txBox="1"/>
            <p:nvPr/>
          </p:nvSpPr>
          <p:spPr>
            <a:xfrm>
              <a:off x="995657" y="3124200"/>
              <a:ext cx="6415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Boucle for</a:t>
              </a:r>
              <a:endParaRPr lang="en-US" sz="1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62902" y="3523969"/>
              <a:ext cx="2559916" cy="996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TextBox 45"/>
            <p:cNvSpPr txBox="1"/>
            <p:nvPr/>
          </p:nvSpPr>
          <p:spPr>
            <a:xfrm>
              <a:off x="1106443" y="3505200"/>
              <a:ext cx="25420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my_list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[‘A', ‘B', ‘C']</a:t>
              </a:r>
            </a:p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for element in 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my_list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sz="10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    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print(element)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600661" y="3310208"/>
            <a:ext cx="3899992" cy="1413150"/>
            <a:chOff x="774412" y="1444440"/>
            <a:chExt cx="3899992" cy="1413150"/>
          </a:xfrm>
        </p:grpSpPr>
        <p:sp>
          <p:nvSpPr>
            <p:cNvPr id="35" name="TextBox 45"/>
            <p:cNvSpPr txBox="1"/>
            <p:nvPr/>
          </p:nvSpPr>
          <p:spPr>
            <a:xfrm>
              <a:off x="774412" y="1444440"/>
              <a:ext cx="3899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Boucle for + </a:t>
              </a:r>
              <a:r>
                <a:rPr lang="fr-FR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enumerate</a:t>
              </a:r>
              <a:endParaRPr lang="en-US" sz="1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40132" y="1818873"/>
              <a:ext cx="3415680" cy="10387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TextBox 45"/>
            <p:cNvSpPr txBox="1"/>
            <p:nvPr/>
          </p:nvSpPr>
          <p:spPr>
            <a:xfrm>
              <a:off x="940132" y="1841927"/>
              <a:ext cx="31870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my_list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[‘A', ‘B', ‘C']</a:t>
              </a:r>
            </a:p>
            <a:p>
              <a:r>
                <a:rPr lang="en-US" sz="10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, element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in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enumerate(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my_list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    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print(“{} {}”.format(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, element))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 A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 B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 C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4610484" y="3310208"/>
            <a:ext cx="3899992" cy="1413150"/>
            <a:chOff x="774412" y="1444440"/>
            <a:chExt cx="3899992" cy="1413150"/>
          </a:xfrm>
        </p:grpSpPr>
        <p:sp>
          <p:nvSpPr>
            <p:cNvPr id="39" name="TextBox 45"/>
            <p:cNvSpPr txBox="1"/>
            <p:nvPr/>
          </p:nvSpPr>
          <p:spPr>
            <a:xfrm>
              <a:off x="774412" y="1444440"/>
              <a:ext cx="3899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Boucle for + </a:t>
              </a:r>
              <a:r>
                <a:rPr lang="fr-FR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enumerate</a:t>
              </a:r>
              <a:endParaRPr lang="en-US" sz="1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40132" y="1818873"/>
              <a:ext cx="3415680" cy="10387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TextBox 45"/>
            <p:cNvSpPr txBox="1"/>
            <p:nvPr/>
          </p:nvSpPr>
          <p:spPr>
            <a:xfrm>
              <a:off x="940132" y="1841927"/>
              <a:ext cx="31870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my_list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[‘A', ‘B', ‘C']</a:t>
              </a:r>
            </a:p>
            <a:p>
              <a:r>
                <a:rPr lang="en-US" sz="10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element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in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enumerate(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my_list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    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Print(element)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(0, “A”)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(1, “B”)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(2, “C”)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914400" y="51054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Exercice liste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268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45"/>
          <p:cNvSpPr txBox="1"/>
          <p:nvPr/>
        </p:nvSpPr>
        <p:spPr>
          <a:xfrm>
            <a:off x="206158" y="2321131"/>
            <a:ext cx="2582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Exemples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 classes</a:t>
            </a:r>
          </a:p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rencontrées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jusqu’à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présent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fr-F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45"/>
          <p:cNvSpPr txBox="1"/>
          <p:nvPr/>
        </p:nvSpPr>
        <p:spPr>
          <a:xfrm>
            <a:off x="217082" y="740703"/>
            <a:ext cx="874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= structure 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qui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peut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contenir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des variables et des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fonctions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appelées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méthodes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= ensemble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d’objets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qui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partagent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US" sz="1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(variables et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méthodes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communs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45"/>
          <p:cNvSpPr txBox="1"/>
          <p:nvPr/>
        </p:nvSpPr>
        <p:spPr>
          <a:xfrm>
            <a:off x="193732" y="4556977"/>
            <a:ext cx="1114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Illustration</a:t>
            </a:r>
            <a:endParaRPr lang="fr-F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2" name="Tableau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37597"/>
              </p:ext>
            </p:extLst>
          </p:nvPr>
        </p:nvGraphicFramePr>
        <p:xfrm>
          <a:off x="3042420" y="2406609"/>
          <a:ext cx="3600400" cy="19065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51370"/>
                <a:gridCol w="812826"/>
                <a:gridCol w="1836204"/>
              </a:tblGrid>
              <a:tr h="18002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classe</a:t>
                      </a:r>
                      <a:endParaRPr lang="en-US" sz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anglais</a:t>
                      </a:r>
                      <a:endParaRPr lang="en-US" sz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français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NoneType</a:t>
                      </a:r>
                      <a:endParaRPr lang="en-US" sz="1200" dirty="0" smtClean="0">
                        <a:solidFill>
                          <a:srgbClr val="CC3399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i="1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valeur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None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74672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err="1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bool</a:t>
                      </a:r>
                      <a:endParaRPr lang="en-US" sz="1200" dirty="0" smtClean="0">
                        <a:solidFill>
                          <a:srgbClr val="CC3399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i="1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boolean</a:t>
                      </a:r>
                      <a:endParaRPr lang="en-US" sz="1200" i="1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booléen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74672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err="1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int</a:t>
                      </a:r>
                      <a:endParaRPr lang="en-US" sz="1200" dirty="0" smtClean="0">
                        <a:solidFill>
                          <a:srgbClr val="CC3399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entier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149344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</a:t>
                      </a:r>
                      <a:endParaRPr lang="fr-FR" sz="1200" dirty="0" smtClean="0">
                        <a:solidFill>
                          <a:srgbClr val="CC33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floating</a:t>
                      </a:r>
                      <a:endParaRPr lang="fr-FR" sz="1200" i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nombre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flottant</a:t>
                      </a:r>
                      <a:endParaRPr lang="fr-FR" sz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3996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endParaRPr lang="fr-FR" sz="1200" dirty="0" smtClean="0">
                        <a:solidFill>
                          <a:srgbClr val="CC33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fr-FR" sz="1200" i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chaîne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caractères</a:t>
                      </a:r>
                      <a:endParaRPr lang="fr-FR" sz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22668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Exception</a:t>
                      </a:r>
                      <a:endParaRPr lang="fr-FR" sz="1200" dirty="0" smtClean="0">
                        <a:solidFill>
                          <a:srgbClr val="CC33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i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exception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194213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function</a:t>
                      </a:r>
                      <a:endParaRPr lang="fr-FR" sz="1200" dirty="0" smtClean="0">
                        <a:solidFill>
                          <a:srgbClr val="CC33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i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fonction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194213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range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i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intervalle d'entiers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194213"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enumerate</a:t>
                      </a:r>
                      <a:endParaRPr lang="fr-FR" sz="1200" dirty="0" smtClean="0">
                        <a:solidFill>
                          <a:srgbClr val="CC33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i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énumeration</a:t>
                      </a:r>
                      <a:r>
                        <a:rPr lang="fr-FR" sz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d'éléments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Tableau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552438"/>
              </p:ext>
            </p:extLst>
          </p:nvPr>
        </p:nvGraphicFramePr>
        <p:xfrm>
          <a:off x="1606014" y="4544315"/>
          <a:ext cx="6473212" cy="16826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04238"/>
                <a:gridCol w="3768974"/>
              </a:tblGrid>
              <a:tr h="4945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Renvoi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de la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classe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d’un objet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(type ~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classe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Test d’appartenance d’un objet à une classe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3558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type(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-&gt;type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isinstance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14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83227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type(1)</a:t>
                      </a:r>
                    </a:p>
                    <a:p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&lt;class '</a:t>
                      </a:r>
                      <a:r>
                        <a:rPr lang="en-US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'&gt;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type(1.0)</a:t>
                      </a:r>
                    </a:p>
                    <a:p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&lt;class 'float'&gt;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isinstance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(1, </a:t>
                      </a:r>
                      <a:r>
                        <a:rPr lang="en-US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isinstance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(1, float)</a:t>
                      </a:r>
                    </a:p>
                    <a:p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00429" y="82514"/>
            <a:ext cx="8384039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Définitions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1036508" y="1483716"/>
            <a:ext cx="6614678" cy="626729"/>
            <a:chOff x="1043608" y="1569195"/>
            <a:chExt cx="6614678" cy="626729"/>
          </a:xfrm>
        </p:grpSpPr>
        <p:sp>
          <p:nvSpPr>
            <p:cNvPr id="36" name="TextBox 45"/>
            <p:cNvSpPr txBox="1"/>
            <p:nvPr/>
          </p:nvSpPr>
          <p:spPr>
            <a:xfrm>
              <a:off x="4853544" y="1748115"/>
              <a:ext cx="28047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(tout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comme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en JavaScript, …)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" name="Groupe 1"/>
            <p:cNvGrpSpPr/>
            <p:nvPr/>
          </p:nvGrpSpPr>
          <p:grpSpPr>
            <a:xfrm>
              <a:off x="1043608" y="1569195"/>
              <a:ext cx="3459954" cy="626729"/>
              <a:chOff x="1043608" y="1569195"/>
              <a:chExt cx="3459954" cy="626729"/>
            </a:xfrm>
          </p:grpSpPr>
          <p:sp>
            <p:nvSpPr>
              <p:cNvPr id="35" name="TextBox 45"/>
              <p:cNvSpPr txBox="1"/>
              <p:nvPr/>
            </p:nvSpPr>
            <p:spPr>
              <a:xfrm>
                <a:off x="1263202" y="1697895"/>
                <a:ext cx="29855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CC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 Python, tout en objet !</a:t>
                </a:r>
                <a:endParaRPr lang="fr-FR" sz="1800" b="1" dirty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" name="Rounded Rectangle 163"/>
              <p:cNvSpPr/>
              <p:nvPr/>
            </p:nvSpPr>
            <p:spPr bwMode="auto">
              <a:xfrm>
                <a:off x="1043608" y="1569195"/>
                <a:ext cx="3459954" cy="626729"/>
              </a:xfrm>
              <a:prstGeom prst="roundRect">
                <a:avLst>
                  <a:gd name="adj" fmla="val 15884"/>
                </a:avLst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fr-FR"/>
              </a:p>
            </p:txBody>
          </p:sp>
        </p:grpSp>
      </p:grpSp>
      <p:grpSp>
        <p:nvGrpSpPr>
          <p:cNvPr id="6" name="Groupe 5"/>
          <p:cNvGrpSpPr/>
          <p:nvPr/>
        </p:nvGrpSpPr>
        <p:grpSpPr>
          <a:xfrm>
            <a:off x="1527098" y="6308511"/>
            <a:ext cx="6774557" cy="307777"/>
            <a:chOff x="1527098" y="6308511"/>
            <a:chExt cx="6774557" cy="307777"/>
          </a:xfrm>
        </p:grpSpPr>
        <p:sp>
          <p:nvSpPr>
            <p:cNvPr id="16" name="Rectangle 15"/>
            <p:cNvSpPr/>
            <p:nvPr/>
          </p:nvSpPr>
          <p:spPr>
            <a:xfrm>
              <a:off x="5604068" y="6354387"/>
              <a:ext cx="2100280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43808" y="6354387"/>
              <a:ext cx="246270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TextBox 45"/>
            <p:cNvSpPr txBox="1"/>
            <p:nvPr/>
          </p:nvSpPr>
          <p:spPr>
            <a:xfrm>
              <a:off x="1527098" y="6308511"/>
              <a:ext cx="63212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Note :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préférer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isinstance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à 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type(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 is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endParaRPr lang="fr-FR" sz="14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17" name="Image 16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364" y="6371212"/>
              <a:ext cx="200594" cy="180020"/>
            </a:xfrm>
            <a:prstGeom prst="rect">
              <a:avLst/>
            </a:prstGeom>
          </p:spPr>
        </p:pic>
        <p:pic>
          <p:nvPicPr>
            <p:cNvPr id="19" name="Image 18">
              <a:hlinkClick r:id="rId4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1061" y="6371212"/>
              <a:ext cx="200594" cy="180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881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64798"/>
              </p:ext>
            </p:extLst>
          </p:nvPr>
        </p:nvGraphicFramePr>
        <p:xfrm>
          <a:off x="767970" y="760364"/>
          <a:ext cx="7790515" cy="57966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790515"/>
              </a:tblGrid>
              <a:tr h="6120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accent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11161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13321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2088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9" name="TextBox 45"/>
          <p:cNvSpPr txBox="1"/>
          <p:nvPr/>
        </p:nvSpPr>
        <p:spPr>
          <a:xfrm>
            <a:off x="782631" y="768904"/>
            <a:ext cx="62470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sz="1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uplet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séquence</a:t>
            </a:r>
            <a:r>
              <a:rPr lang="en-US" sz="1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immuable</a:t>
            </a:r>
            <a:r>
              <a:rPr lang="en-US" sz="1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d’éléments</a:t>
            </a:r>
            <a:r>
              <a:rPr lang="en-US" sz="1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types </a:t>
            </a:r>
            <a:r>
              <a:rPr lang="en-US" sz="1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quelconques</a:t>
            </a:r>
            <a:endParaRPr lang="en-US" sz="1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500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= </a:t>
            </a:r>
            <a:r>
              <a:rPr lang="en-US" sz="1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US" sz="1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</a:t>
            </a:r>
            <a:r>
              <a:rPr lang="en-US" sz="1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 modifiable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774412" y="1438308"/>
            <a:ext cx="6538958" cy="915793"/>
            <a:chOff x="774412" y="1438308"/>
            <a:chExt cx="6538958" cy="915793"/>
          </a:xfrm>
        </p:grpSpPr>
        <p:sp>
          <p:nvSpPr>
            <p:cNvPr id="6" name="Rectangle 5"/>
            <p:cNvSpPr/>
            <p:nvPr/>
          </p:nvSpPr>
          <p:spPr>
            <a:xfrm>
              <a:off x="4489908" y="1438308"/>
              <a:ext cx="2592288" cy="3200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TextBox 45"/>
            <p:cNvSpPr txBox="1"/>
            <p:nvPr/>
          </p:nvSpPr>
          <p:spPr>
            <a:xfrm>
              <a:off x="774412" y="1444440"/>
              <a:ext cx="6538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 n-</a:t>
              </a:r>
              <a:r>
                <a:rPr lang="fr-FR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uplet</a:t>
              </a: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peut </a:t>
              </a: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 construire ainsi :                  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tuple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item0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item1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4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40132" y="1818873"/>
              <a:ext cx="3100437" cy="5352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TextBox 45"/>
            <p:cNvSpPr txBox="1"/>
            <p:nvPr/>
          </p:nvSpPr>
          <p:spPr>
            <a:xfrm>
              <a:off x="881028" y="1797139"/>
              <a:ext cx="329492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primes =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(2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 3, 5, 7, 11, 13, 17,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19)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cars =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('Citroën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', 'Toyota', 'Fiat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')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my_tuple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(-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5, '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abc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', 3.14, [0, max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])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9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400429" y="82514"/>
            <a:ext cx="8384039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fr-FR" altLang="fr-FR" b="1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fr-FR" altLang="fr-FR" b="1" kern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  <a:endParaRPr lang="fr-FR" altLang="fr-FR" sz="1400" kern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777506" y="2551732"/>
            <a:ext cx="6614991" cy="1200982"/>
            <a:chOff x="777506" y="2551732"/>
            <a:chExt cx="6614991" cy="1200982"/>
          </a:xfrm>
        </p:grpSpPr>
        <p:sp>
          <p:nvSpPr>
            <p:cNvPr id="21" name="Rectangle 20"/>
            <p:cNvSpPr/>
            <p:nvPr/>
          </p:nvSpPr>
          <p:spPr>
            <a:xfrm>
              <a:off x="4493087" y="2553420"/>
              <a:ext cx="2484276" cy="3200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777506" y="2551732"/>
              <a:ext cx="6415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Les parenthèses sont souvent optionnelles :    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tuple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item0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item1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4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sz="1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43454" y="2890922"/>
              <a:ext cx="2864716" cy="5352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TextBox 45"/>
            <p:cNvSpPr txBox="1"/>
            <p:nvPr/>
          </p:nvSpPr>
          <p:spPr>
            <a:xfrm>
              <a:off x="886996" y="2872152"/>
              <a:ext cx="30129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primes = 2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3, 5, 7, 11, 13, 17,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19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for i in 1, 2, 3:</a:t>
              </a:r>
            </a:p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    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print(i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  <p:sp>
          <p:nvSpPr>
            <p:cNvPr id="65" name="TextBox 45"/>
            <p:cNvSpPr txBox="1"/>
            <p:nvPr/>
          </p:nvSpPr>
          <p:spPr>
            <a:xfrm>
              <a:off x="4382482" y="2922388"/>
              <a:ext cx="17576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Mais pas toujours…</a:t>
              </a:r>
              <a:endParaRPr lang="en-US" sz="1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90468" y="3239699"/>
              <a:ext cx="1378200" cy="4763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TextBox 45"/>
            <p:cNvSpPr txBox="1"/>
            <p:nvPr/>
          </p:nvSpPr>
          <p:spPr>
            <a:xfrm>
              <a:off x="4428369" y="3198716"/>
              <a:ext cx="163925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t = ((0, 1), 2)</a:t>
              </a:r>
            </a:p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t[0]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(0, 1)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055929" y="3239699"/>
              <a:ext cx="1267458" cy="4763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TextBox 45"/>
            <p:cNvSpPr txBox="1"/>
            <p:nvPr/>
          </p:nvSpPr>
          <p:spPr>
            <a:xfrm>
              <a:off x="5993830" y="3198716"/>
              <a:ext cx="139866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t = (0, 1, 2)</a:t>
              </a:r>
            </a:p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t[0]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851512" y="3862627"/>
            <a:ext cx="7255058" cy="554523"/>
            <a:chOff x="851512" y="3862627"/>
            <a:chExt cx="7255058" cy="554523"/>
          </a:xfrm>
        </p:grpSpPr>
        <p:sp>
          <p:nvSpPr>
            <p:cNvPr id="26" name="TextBox 45"/>
            <p:cNvSpPr txBox="1"/>
            <p:nvPr/>
          </p:nvSpPr>
          <p:spPr>
            <a:xfrm>
              <a:off x="1128318" y="3863152"/>
              <a:ext cx="4313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C'est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la virgule qui fait le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tuple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pas les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parenthèses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57904" y="3881922"/>
              <a:ext cx="1017897" cy="5026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TextBox 45"/>
            <p:cNvSpPr txBox="1"/>
            <p:nvPr/>
          </p:nvSpPr>
          <p:spPr>
            <a:xfrm>
              <a:off x="5701447" y="3863152"/>
              <a:ext cx="11021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 = (1)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type(t)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&lt;class '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'&gt;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83404" y="3881397"/>
              <a:ext cx="1144553" cy="501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TextBox 45"/>
            <p:cNvSpPr txBox="1"/>
            <p:nvPr/>
          </p:nvSpPr>
          <p:spPr>
            <a:xfrm>
              <a:off x="6826946" y="3862627"/>
              <a:ext cx="12796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t = 1,</a:t>
              </a:r>
            </a:p>
            <a:p>
              <a:r>
                <a:rPr lang="en-US" sz="10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type(t)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&lt;class 'tuple'&gt;</a:t>
              </a:r>
              <a:endParaRPr lang="en-US" sz="1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79" name="Imag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512" y="3909068"/>
              <a:ext cx="252028" cy="224173"/>
            </a:xfrm>
            <a:prstGeom prst="rect">
              <a:avLst/>
            </a:prstGeom>
          </p:spPr>
        </p:pic>
      </p:grpSp>
      <p:grpSp>
        <p:nvGrpSpPr>
          <p:cNvPr id="7" name="Groupe 6"/>
          <p:cNvGrpSpPr/>
          <p:nvPr/>
        </p:nvGrpSpPr>
        <p:grpSpPr>
          <a:xfrm>
            <a:off x="851512" y="4501907"/>
            <a:ext cx="7588068" cy="1926411"/>
            <a:chOff x="851512" y="4501907"/>
            <a:chExt cx="7588068" cy="1926411"/>
          </a:xfrm>
        </p:grpSpPr>
        <p:sp>
          <p:nvSpPr>
            <p:cNvPr id="33" name="TextBox 45"/>
            <p:cNvSpPr txBox="1"/>
            <p:nvPr/>
          </p:nvSpPr>
          <p:spPr>
            <a:xfrm>
              <a:off x="1138683" y="4501907"/>
              <a:ext cx="40779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tuple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en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lui-même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est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immuable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</a:p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mais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pas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nécessairement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les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objets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qu'il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contient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L'objet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dans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son ensemble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peut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être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muable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52143" y="5475416"/>
              <a:ext cx="2572027" cy="6867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TextBox 45"/>
            <p:cNvSpPr txBox="1"/>
            <p:nvPr/>
          </p:nvSpPr>
          <p:spPr>
            <a:xfrm>
              <a:off x="940132" y="5454319"/>
              <a:ext cx="26371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t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(-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5,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abc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',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3.14, [0, max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])</a:t>
              </a:r>
            </a:p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t[3][1] = 1</a:t>
              </a:r>
            </a:p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t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(-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5, '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abc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', 3.14, [0, 1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])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78" name="Groupe 77"/>
            <p:cNvGrpSpPr/>
            <p:nvPr/>
          </p:nvGrpSpPr>
          <p:grpSpPr>
            <a:xfrm>
              <a:off x="5432053" y="4529712"/>
              <a:ext cx="3007527" cy="1898606"/>
              <a:chOff x="5149991" y="4609580"/>
              <a:chExt cx="3007527" cy="1898606"/>
            </a:xfrm>
          </p:grpSpPr>
          <p:cxnSp>
            <p:nvCxnSpPr>
              <p:cNvPr id="35" name="Connecteur droit avec flèche 34"/>
              <p:cNvCxnSpPr/>
              <p:nvPr/>
            </p:nvCxnSpPr>
            <p:spPr>
              <a:xfrm>
                <a:off x="5458409" y="5066927"/>
                <a:ext cx="4391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avec flèche 35"/>
              <p:cNvCxnSpPr/>
              <p:nvPr/>
            </p:nvCxnSpPr>
            <p:spPr>
              <a:xfrm flipH="1">
                <a:off x="5675767" y="5222045"/>
                <a:ext cx="328217" cy="3489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/>
              <p:cNvCxnSpPr/>
              <p:nvPr/>
            </p:nvCxnSpPr>
            <p:spPr>
              <a:xfrm flipH="1">
                <a:off x="6230259" y="5222045"/>
                <a:ext cx="165588" cy="33976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avec flèche 37"/>
              <p:cNvCxnSpPr/>
              <p:nvPr/>
            </p:nvCxnSpPr>
            <p:spPr>
              <a:xfrm>
                <a:off x="6741091" y="5216510"/>
                <a:ext cx="23144" cy="364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avec flèche 38"/>
              <p:cNvCxnSpPr/>
              <p:nvPr/>
            </p:nvCxnSpPr>
            <p:spPr>
              <a:xfrm>
                <a:off x="7031308" y="5216510"/>
                <a:ext cx="355617" cy="345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avec flèche 39"/>
              <p:cNvCxnSpPr>
                <a:endCxn id="56" idx="0"/>
              </p:cNvCxnSpPr>
              <p:nvPr/>
            </p:nvCxnSpPr>
            <p:spPr>
              <a:xfrm flipH="1">
                <a:off x="7326380" y="5878193"/>
                <a:ext cx="81760" cy="3308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avec flèche 40"/>
              <p:cNvCxnSpPr/>
              <p:nvPr/>
            </p:nvCxnSpPr>
            <p:spPr>
              <a:xfrm>
                <a:off x="7750487" y="5885011"/>
                <a:ext cx="130108" cy="3240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5149991" y="4917358"/>
                <a:ext cx="304847" cy="299139"/>
              </a:xfrm>
              <a:prstGeom prst="rect">
                <a:avLst/>
              </a:prstGeom>
              <a:solidFill>
                <a:srgbClr val="92D050">
                  <a:alpha val="48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156459" y="4924390"/>
                <a:ext cx="37685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endParaRPr lang="en-US" sz="12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893944" y="4918867"/>
                <a:ext cx="1308424" cy="29913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5" name="Connecteur droit 44"/>
              <p:cNvCxnSpPr/>
              <p:nvPr/>
            </p:nvCxnSpPr>
            <p:spPr>
              <a:xfrm>
                <a:off x="6229019" y="4928440"/>
                <a:ext cx="0" cy="28807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6554295" y="4918867"/>
                <a:ext cx="0" cy="28807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5327555" y="5579054"/>
                <a:ext cx="348212" cy="29913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327555" y="5586086"/>
                <a:ext cx="40221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-5</a:t>
                </a:r>
                <a:endParaRPr lang="en-US" sz="12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43823" y="5575017"/>
                <a:ext cx="552024" cy="29913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826225" y="5585020"/>
                <a:ext cx="63270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'</a:t>
                </a:r>
                <a:r>
                  <a:rPr lang="en-US" sz="1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abc</a:t>
                </a:r>
                <a:r>
                  <a:rPr lang="en-US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'</a:t>
                </a:r>
                <a:endParaRPr lang="en-US" sz="12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542191" y="5575017"/>
                <a:ext cx="537732" cy="29913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542191" y="5582049"/>
                <a:ext cx="57373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3.14</a:t>
                </a:r>
                <a:endParaRPr lang="en-US" sz="12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3" name="Connecteur droit 52"/>
              <p:cNvCxnSpPr/>
              <p:nvPr/>
            </p:nvCxnSpPr>
            <p:spPr>
              <a:xfrm>
                <a:off x="6871377" y="4928440"/>
                <a:ext cx="0" cy="28807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7249125" y="5570978"/>
                <a:ext cx="654212" cy="299139"/>
              </a:xfrm>
              <a:prstGeom prst="rect">
                <a:avLst/>
              </a:prstGeom>
              <a:solidFill>
                <a:srgbClr val="92D050">
                  <a:alpha val="50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/>
              <p:cNvCxnSpPr/>
              <p:nvPr/>
            </p:nvCxnSpPr>
            <p:spPr>
              <a:xfrm>
                <a:off x="7585440" y="5570978"/>
                <a:ext cx="0" cy="28807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/>
              <p:nvPr/>
            </p:nvSpPr>
            <p:spPr>
              <a:xfrm>
                <a:off x="7183052" y="6209047"/>
                <a:ext cx="286656" cy="29913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178594" y="6220116"/>
                <a:ext cx="32711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en-US" sz="12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648003" y="6209047"/>
                <a:ext cx="425876" cy="29913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648004" y="6220116"/>
                <a:ext cx="49046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max</a:t>
                </a:r>
                <a:endParaRPr lang="en-US" sz="12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2" name="TextBox 45"/>
              <p:cNvSpPr txBox="1"/>
              <p:nvPr/>
            </p:nvSpPr>
            <p:spPr>
              <a:xfrm>
                <a:off x="5733353" y="4609580"/>
                <a:ext cx="16646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tuple</a:t>
                </a:r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: </a:t>
                </a:r>
                <a:r>
                  <a:rPr lang="en-US" sz="1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immuable</a:t>
                </a:r>
                <a:endParaRPr lang="en-US" sz="1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TextBox 45"/>
              <p:cNvSpPr txBox="1"/>
              <p:nvPr/>
            </p:nvSpPr>
            <p:spPr>
              <a:xfrm>
                <a:off x="7355554" y="5047758"/>
                <a:ext cx="801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liste</a:t>
                </a:r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: </a:t>
                </a:r>
                <a:r>
                  <a:rPr lang="en-US" sz="1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muable</a:t>
                </a:r>
                <a:endParaRPr lang="en-US" sz="1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2" name="Image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512" y="4571513"/>
              <a:ext cx="252028" cy="2241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015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5393"/>
              </p:ext>
            </p:extLst>
          </p:nvPr>
        </p:nvGraphicFramePr>
        <p:xfrm>
          <a:off x="1185270" y="1698736"/>
          <a:ext cx="6814355" cy="275511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15442"/>
                <a:gridCol w="1728192"/>
                <a:gridCol w="2870721"/>
              </a:tblGrid>
              <a:tr h="637039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Virgules,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parenthèses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un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élément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            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item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item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,)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61206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plusieurs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éléments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item0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item1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…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item0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item1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…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Constructeur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tuple(</a:t>
                      </a:r>
                      <a:r>
                        <a:rPr lang="en-US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-&gt;Tuple (</a:t>
                      </a:r>
                      <a:r>
                        <a:rPr lang="en-US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on </a:t>
                      </a:r>
                      <a:r>
                        <a:rPr lang="en-US" sz="8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passe</a:t>
                      </a:r>
                      <a:r>
                        <a:rPr lang="en-US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8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une</a:t>
                      </a:r>
                      <a:r>
                        <a:rPr lang="en-US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8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liste</a:t>
                      </a:r>
                      <a:r>
                        <a:rPr lang="en-US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qui </a:t>
                      </a:r>
                      <a:r>
                        <a:rPr lang="en-US" sz="8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devient</a:t>
                      </a:r>
                      <a:r>
                        <a:rPr lang="en-US" sz="8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un tuple </a:t>
                      </a:r>
                      <a:r>
                        <a:rPr lang="en-US" sz="8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immuable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endParaRPr lang="fr-FR" sz="14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032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Tuple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en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compréhension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40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tuple comprehension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tuple(</a:t>
                      </a:r>
                      <a:r>
                        <a:rPr lang="en-US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expr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for 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item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in </a:t>
                      </a:r>
                      <a:r>
                        <a:rPr lang="en-US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iter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if </a:t>
                      </a:r>
                      <a:r>
                        <a:rPr lang="en-US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expr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-&gt;Tuple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Tuple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vide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()</a:t>
                      </a:r>
                      <a:endParaRPr lang="fr-FR" sz="14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tuple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00430" y="82514"/>
            <a:ext cx="6216750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  <a:endParaRPr lang="fr-FR" altLang="fr-FR" b="1" i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1326859" y="1866887"/>
            <a:ext cx="6550460" cy="4048702"/>
            <a:chOff x="1326859" y="1866887"/>
            <a:chExt cx="6550460" cy="4048702"/>
          </a:xfrm>
        </p:grpSpPr>
        <p:sp>
          <p:nvSpPr>
            <p:cNvPr id="4" name="TextBox 45"/>
            <p:cNvSpPr txBox="1"/>
            <p:nvPr/>
          </p:nvSpPr>
          <p:spPr>
            <a:xfrm>
              <a:off x="1326859" y="4682325"/>
              <a:ext cx="6327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Constructeur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et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tuples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en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compréhension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: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même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principe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que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pour les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listes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681" y="5314042"/>
              <a:ext cx="252028" cy="224173"/>
            </a:xfrm>
            <a:prstGeom prst="rect">
              <a:avLst/>
            </a:prstGeom>
          </p:spPr>
        </p:pic>
        <p:sp>
          <p:nvSpPr>
            <p:cNvPr id="12" name="TextBox 45"/>
            <p:cNvSpPr txBox="1"/>
            <p:nvPr/>
          </p:nvSpPr>
          <p:spPr>
            <a:xfrm>
              <a:off x="1872735" y="5176925"/>
              <a:ext cx="51845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(</a:t>
              </a:r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expr</a:t>
              </a:r>
              <a:r>
                <a:rPr lang="en-US" sz="1400" dirty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for </a:t>
              </a:r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item</a:t>
              </a:r>
              <a:r>
                <a:rPr lang="en-US" sz="1400" dirty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in </a:t>
              </a:r>
              <a:r>
                <a:rPr lang="en-US" sz="1400" i="1" dirty="0" err="1">
                  <a:solidFill>
                    <a:srgbClr val="0070C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iter</a:t>
              </a:r>
              <a:r>
                <a:rPr lang="en-US" sz="1400" dirty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if </a:t>
              </a:r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expr</a:t>
              </a:r>
              <a:r>
                <a:rPr lang="en-US" sz="1400" dirty="0" smtClean="0"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solidFill>
                    <a:srgbClr val="00B05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</a:t>
              </a:r>
              <a:r>
                <a:rPr lang="en-US" sz="14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ne </a:t>
              </a:r>
              <a:r>
                <a:rPr lang="en-US" sz="1400" dirty="0" err="1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définit</a:t>
              </a:r>
              <a:r>
                <a:rPr lang="en-US" sz="14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pas un </a:t>
              </a:r>
              <a:r>
                <a:rPr lang="en-US" sz="1400" i="1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tuple</a:t>
              </a:r>
              <a:r>
                <a:rPr lang="en-US" sz="14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mais</a:t>
              </a:r>
              <a:r>
                <a:rPr lang="en-US" sz="14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une</a:t>
              </a:r>
              <a:r>
                <a:rPr lang="en-US" sz="14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expression </a:t>
              </a:r>
              <a:r>
                <a:rPr lang="en-US" sz="1400" dirty="0" err="1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génératrice</a:t>
              </a:r>
              <a:r>
                <a:rPr lang="en-US" sz="1400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(</a:t>
              </a:r>
              <a:r>
                <a:rPr lang="en-US" sz="1400" i="1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generator expression</a:t>
              </a:r>
              <a:r>
                <a:rPr lang="en-US" sz="14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).</a:t>
              </a:r>
            </a:p>
            <a:p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63"/>
            <p:cNvSpPr/>
            <p:nvPr/>
          </p:nvSpPr>
          <p:spPr bwMode="auto">
            <a:xfrm>
              <a:off x="1416879" y="5176925"/>
              <a:ext cx="5604428" cy="526643"/>
            </a:xfrm>
            <a:prstGeom prst="roundRect">
              <a:avLst>
                <a:gd name="adj" fmla="val 15786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grpSp>
          <p:nvGrpSpPr>
            <p:cNvPr id="15" name="Groupe 14"/>
            <p:cNvGrpSpPr/>
            <p:nvPr/>
          </p:nvGrpSpPr>
          <p:grpSpPr>
            <a:xfrm>
              <a:off x="6271433" y="1866887"/>
              <a:ext cx="1605886" cy="324036"/>
              <a:chOff x="6336196" y="2024842"/>
              <a:chExt cx="1605886" cy="324036"/>
            </a:xfrm>
          </p:grpSpPr>
          <p:pic>
            <p:nvPicPr>
              <p:cNvPr id="10" name="Imag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4" y="2074774"/>
                <a:ext cx="252028" cy="224173"/>
              </a:xfrm>
              <a:prstGeom prst="rect">
                <a:avLst/>
              </a:prstGeom>
            </p:spPr>
          </p:pic>
          <p:sp>
            <p:nvSpPr>
              <p:cNvPr id="11" name="TextBox 45"/>
              <p:cNvSpPr txBox="1"/>
              <p:nvPr/>
            </p:nvSpPr>
            <p:spPr>
              <a:xfrm>
                <a:off x="6681942" y="2048362"/>
                <a:ext cx="12601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virgule </a:t>
                </a:r>
                <a:r>
                  <a:rPr lang="en-US" sz="1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requise</a:t>
                </a:r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!</a:t>
                </a:r>
              </a:p>
            </p:txBody>
          </p:sp>
          <p:sp>
            <p:nvSpPr>
              <p:cNvPr id="14" name="Rounded Rectangle 163"/>
              <p:cNvSpPr/>
              <p:nvPr/>
            </p:nvSpPr>
            <p:spPr bwMode="auto">
              <a:xfrm>
                <a:off x="6336196" y="2024842"/>
                <a:ext cx="1605886" cy="324036"/>
              </a:xfrm>
              <a:prstGeom prst="roundRect">
                <a:avLst>
                  <a:gd name="adj" fmla="val 15786"/>
                </a:avLst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fr-FR"/>
              </a:p>
            </p:txBody>
          </p:sp>
        </p:grpSp>
      </p:grpSp>
      <p:sp>
        <p:nvSpPr>
          <p:cNvPr id="5" name="Rectangle 4"/>
          <p:cNvSpPr/>
          <p:nvPr/>
        </p:nvSpPr>
        <p:spPr>
          <a:xfrm>
            <a:off x="1416878" y="5791200"/>
            <a:ext cx="57459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/>
              <a:t>tuple</a:t>
            </a:r>
            <a:r>
              <a:rPr lang="fr-FR" sz="1200" dirty="0"/>
              <a:t>(x ** 2 for x in [1, 2, 3, 4]). </a:t>
            </a:r>
            <a:r>
              <a:rPr lang="fr-FR" sz="1200" dirty="0" smtClean="0"/>
              <a:t>Donne</a:t>
            </a:r>
            <a:r>
              <a:rPr lang="fr-FR" sz="1200" i="1" dirty="0" smtClean="0"/>
              <a:t>(1</a:t>
            </a:r>
            <a:r>
              <a:rPr lang="fr-FR" sz="1200" i="1" dirty="0"/>
              <a:t>, 4, 9, 16)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92267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00429" y="82514"/>
            <a:ext cx="8384039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Principales opérations</a:t>
            </a:r>
            <a:endParaRPr lang="fr-FR" altLang="fr-FR" sz="14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798543"/>
              </p:ext>
            </p:extLst>
          </p:nvPr>
        </p:nvGraphicFramePr>
        <p:xfrm>
          <a:off x="363992" y="1177978"/>
          <a:ext cx="4233006" cy="2560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48629"/>
                <a:gridCol w="3384377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conteneur</a:t>
                      </a: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item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container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item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not in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container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fr-FR" sz="1200" b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iterable</a:t>
                      </a: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item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endParaRPr lang="fr-FR" sz="1200" b="0" dirty="0" smtClean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enumerate(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-&gt;Iterator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enumerate(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=0)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-&gt;Iterator</a:t>
                      </a:r>
                      <a:endParaRPr lang="fr-FR" sz="1200" b="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zip(</a:t>
                      </a:r>
                      <a:r>
                        <a:rPr lang="en-US" sz="1200" b="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iterable1</a:t>
                      </a:r>
                      <a:r>
                        <a:rPr lang="en-US" sz="12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200" b="0" baseline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="0" i="1" baseline="0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iterable2</a:t>
                      </a:r>
                      <a:r>
                        <a:rPr lang="en-US" sz="1200" b="0" baseline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i="1" baseline="0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…</a:t>
                      </a:r>
                      <a:r>
                        <a:rPr lang="en-US" sz="1200" b="0" baseline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b="0" baseline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-&gt;Iterator</a:t>
                      </a:r>
                      <a:endParaRPr lang="fr-FR" sz="1200" b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 row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collection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fr-FR" sz="1200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min(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-&gt;Any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max(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-&gt;Any</a:t>
                      </a:r>
                      <a:endParaRPr lang="en-US" sz="1200" dirty="0" smtClean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sorted(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-&gt;List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sum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fr-FR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complex</a:t>
                      </a:r>
                      <a:endParaRPr lang="fr-FR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sum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complex</a:t>
                      </a:r>
                      <a:endParaRPr lang="fr-FR" sz="1200" b="0" dirty="0" smtClean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copy.copy</a:t>
                      </a:r>
                      <a:r>
                        <a:rPr lang="fr-FR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fr-FR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fr-FR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copy.deepcopy</a:t>
                      </a:r>
                      <a:r>
                        <a:rPr lang="fr-FR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fr-FR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fr-FR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179439"/>
              </p:ext>
            </p:extLst>
          </p:nvPr>
        </p:nvGraphicFramePr>
        <p:xfrm>
          <a:off x="3089389" y="4473116"/>
          <a:ext cx="2700300" cy="2011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0030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list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.append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-&gt;None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list</a:t>
                      </a:r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.insert</a:t>
                      </a: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index</a:t>
                      </a: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item</a:t>
                      </a: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-&gt;None</a:t>
                      </a:r>
                      <a:endParaRPr lang="fr-FR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list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.extend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-&gt;None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</a:t>
                      </a:r>
                      <a:r>
                        <a:rPr lang="en-US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.remove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item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-&gt;None</a:t>
                      </a:r>
                      <a:endParaRPr lang="fr-FR" sz="1200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fr-FR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fr-FR" sz="120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</a:t>
                      </a:r>
                      <a:r>
                        <a:rPr lang="en-US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</a:t>
                      </a:r>
                      <a:r>
                        <a:rPr lang="en-US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step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fr-FR" sz="120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</a:t>
                      </a:r>
                      <a:r>
                        <a:rPr lang="fr-FR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.pop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Any</a:t>
                      </a:r>
                      <a:endParaRPr lang="fr-FR" sz="1200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</a:t>
                      </a:r>
                      <a:r>
                        <a:rPr lang="en-US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.pop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-&gt;Any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</a:t>
                      </a:r>
                      <a:r>
                        <a:rPr lang="en-US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.clear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-&gt;None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</a:t>
                      </a:r>
                      <a:r>
                        <a:rPr lang="en-US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.sort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reverse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-&gt;None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</a:t>
                      </a:r>
                      <a:r>
                        <a:rPr lang="fr-FR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.reverse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-&gt;None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TextBox 45"/>
          <p:cNvSpPr txBox="1"/>
          <p:nvPr/>
        </p:nvSpPr>
        <p:spPr>
          <a:xfrm>
            <a:off x="312522" y="855469"/>
            <a:ext cx="4284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Opérations</a:t>
            </a:r>
            <a:r>
              <a:rPr lang="en-US" sz="1400" b="1" dirty="0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communes aux </a:t>
            </a:r>
            <a:r>
              <a:rPr lang="en-US" sz="1400" b="1" dirty="0" err="1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listes</a:t>
            </a:r>
            <a:r>
              <a:rPr lang="en-US" sz="1400" b="1" dirty="0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aux </a:t>
            </a:r>
            <a:r>
              <a:rPr lang="en-US" sz="1400" b="1" i="1" dirty="0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endParaRPr lang="en-US" sz="1400" b="1" dirty="0" smtClean="0">
              <a:solidFill>
                <a:srgbClr val="CC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45"/>
          <p:cNvSpPr txBox="1"/>
          <p:nvPr/>
        </p:nvSpPr>
        <p:spPr>
          <a:xfrm>
            <a:off x="2441317" y="4158763"/>
            <a:ext cx="433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Opérations</a:t>
            </a:r>
            <a:r>
              <a:rPr lang="en-US" sz="1400" b="1" dirty="0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modification </a:t>
            </a:r>
            <a:r>
              <a:rPr lang="en-US" sz="1400" b="1" dirty="0" err="1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réservées</a:t>
            </a:r>
            <a:r>
              <a:rPr lang="en-US" sz="1400" b="1" dirty="0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aux </a:t>
            </a:r>
            <a:r>
              <a:rPr lang="en-US" sz="1400" b="1" dirty="0" err="1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listes</a:t>
            </a:r>
            <a:endParaRPr lang="en-US" sz="1400" b="1" i="1" dirty="0" smtClean="0">
              <a:solidFill>
                <a:srgbClr val="CC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606593"/>
              </p:ext>
            </p:extLst>
          </p:nvPr>
        </p:nvGraphicFramePr>
        <p:xfrm>
          <a:off x="4741014" y="1183855"/>
          <a:ext cx="4140461" cy="21945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28093"/>
                <a:gridCol w="3312368"/>
              </a:tblGrid>
              <a:tr h="0">
                <a:tc rowSpan="7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séquence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sequence</a:t>
                      </a:r>
                      <a:r>
                        <a:rPr lang="fr-FR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.count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item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fr-FR" sz="1200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sequence1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</a:t>
                      </a:r>
                      <a:r>
                        <a:rPr lang="fr-FR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sequence2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sequence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sequence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sequence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fr-FR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Any</a:t>
                      </a:r>
                      <a:endParaRPr lang="fr-FR" sz="1200" dirty="0" smtClean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sequence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</a:t>
                      </a:r>
                      <a:r>
                        <a:rPr lang="en-US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sequence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</a:t>
                      </a:r>
                      <a:r>
                        <a:rPr lang="en-US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</a:t>
                      </a:r>
                      <a:r>
                        <a:rPr lang="en-US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step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sequence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:]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sequence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[: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en-US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29712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sequence</a:t>
                      </a:r>
                      <a:r>
                        <a:rPr lang="fr-FR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.index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item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sequence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.index(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item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  &lt;=  ==  !=  &gt;=  &gt;   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fr-FR" sz="1200" i="0" dirty="0" smtClean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TextBox 45"/>
          <p:cNvSpPr txBox="1"/>
          <p:nvPr/>
        </p:nvSpPr>
        <p:spPr>
          <a:xfrm>
            <a:off x="5544108" y="3419535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accès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aux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éléments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et aux tranches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en lecture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uniquement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5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au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93391"/>
              </p:ext>
            </p:extLst>
          </p:nvPr>
        </p:nvGraphicFramePr>
        <p:xfrm>
          <a:off x="293206" y="700024"/>
          <a:ext cx="8414663" cy="593333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414663"/>
              </a:tblGrid>
              <a:tr h="5327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33483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20522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11" name="TextBox 45"/>
          <p:cNvSpPr txBox="1"/>
          <p:nvPr/>
        </p:nvSpPr>
        <p:spPr>
          <a:xfrm>
            <a:off x="293834" y="700024"/>
            <a:ext cx="802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méthode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fonction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contenue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un objet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(le plus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souvent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partagée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par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tous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objets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058727"/>
              </p:ext>
            </p:extLst>
          </p:nvPr>
        </p:nvGraphicFramePr>
        <p:xfrm>
          <a:off x="768887" y="1585889"/>
          <a:ext cx="7372443" cy="5400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716291"/>
                <a:gridCol w="3656152"/>
              </a:tblGrid>
              <a:tr h="2520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appel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fonction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</a:t>
                      </a:r>
                      <a:endParaRPr lang="fr-FR" sz="1400" i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appel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méthode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result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object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i="1" baseline="0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param1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i="1" baseline="0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param2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result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object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400" i="1" baseline="0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param1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i="1" baseline="0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param2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endParaRPr lang="fr-FR" sz="14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45"/>
          <p:cNvSpPr txBox="1"/>
          <p:nvPr/>
        </p:nvSpPr>
        <p:spPr>
          <a:xfrm>
            <a:off x="4566616" y="2185814"/>
            <a:ext cx="365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i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i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,…)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équivaut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à  </a:t>
            </a:r>
            <a:r>
              <a:rPr lang="en-US" sz="1200" i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i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i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…)</a:t>
            </a:r>
          </a:p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où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désigne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fr-F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4918661" y="2922188"/>
            <a:ext cx="3291954" cy="723275"/>
            <a:chOff x="4918661" y="2922188"/>
            <a:chExt cx="3291954" cy="723275"/>
          </a:xfrm>
        </p:grpSpPr>
        <p:sp>
          <p:nvSpPr>
            <p:cNvPr id="23" name="Rectangle 22"/>
            <p:cNvSpPr/>
            <p:nvPr/>
          </p:nvSpPr>
          <p:spPr>
            <a:xfrm>
              <a:off x="4986912" y="3225211"/>
              <a:ext cx="2765052" cy="420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TextBox 45"/>
            <p:cNvSpPr txBox="1"/>
            <p:nvPr/>
          </p:nvSpPr>
          <p:spPr>
            <a:xfrm>
              <a:off x="4918661" y="2922188"/>
              <a:ext cx="2923231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Java :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méthode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length</a:t>
              </a:r>
            </a:p>
            <a:p>
              <a:endParaRPr lang="en-US" sz="5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String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s = "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abc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";       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System.out.println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s.length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());</a:t>
              </a:r>
            </a:p>
          </p:txBody>
        </p: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2586" y="3060688"/>
              <a:ext cx="318029" cy="420251"/>
            </a:xfrm>
            <a:prstGeom prst="rect">
              <a:avLst/>
            </a:prstGeom>
          </p:spPr>
        </p:pic>
      </p:grpSp>
      <p:grpSp>
        <p:nvGrpSpPr>
          <p:cNvPr id="5" name="Groupe 4"/>
          <p:cNvGrpSpPr/>
          <p:nvPr/>
        </p:nvGrpSpPr>
        <p:grpSpPr>
          <a:xfrm>
            <a:off x="4907823" y="3687670"/>
            <a:ext cx="3302792" cy="723275"/>
            <a:chOff x="4907823" y="3687670"/>
            <a:chExt cx="3302792" cy="723275"/>
          </a:xfrm>
        </p:grpSpPr>
        <p:sp>
          <p:nvSpPr>
            <p:cNvPr id="22" name="Rectangle 21"/>
            <p:cNvSpPr/>
            <p:nvPr/>
          </p:nvSpPr>
          <p:spPr>
            <a:xfrm>
              <a:off x="4973740" y="3966394"/>
              <a:ext cx="2017531" cy="420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TextBox 45"/>
            <p:cNvSpPr txBox="1"/>
            <p:nvPr/>
          </p:nvSpPr>
          <p:spPr>
            <a:xfrm>
              <a:off x="4907823" y="3687670"/>
              <a:ext cx="2923231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JavaScript :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attribut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(variable)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length</a:t>
              </a:r>
            </a:p>
            <a:p>
              <a:endParaRPr lang="en-US" sz="5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= "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abc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";       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console.log(</a:t>
              </a:r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s.length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5812" y="3931615"/>
              <a:ext cx="284803" cy="289472"/>
            </a:xfrm>
            <a:prstGeom prst="rect">
              <a:avLst/>
            </a:prstGeom>
          </p:spPr>
        </p:pic>
      </p:grpSp>
      <p:grpSp>
        <p:nvGrpSpPr>
          <p:cNvPr id="8" name="Groupe 7"/>
          <p:cNvGrpSpPr/>
          <p:nvPr/>
        </p:nvGrpSpPr>
        <p:grpSpPr>
          <a:xfrm>
            <a:off x="320389" y="2575443"/>
            <a:ext cx="4653351" cy="1880310"/>
            <a:chOff x="320389" y="2575443"/>
            <a:chExt cx="4653351" cy="1880310"/>
          </a:xfrm>
        </p:grpSpPr>
        <p:sp>
          <p:nvSpPr>
            <p:cNvPr id="20" name="TextBox 45"/>
            <p:cNvSpPr txBox="1"/>
            <p:nvPr/>
          </p:nvSpPr>
          <p:spPr>
            <a:xfrm>
              <a:off x="320389" y="2575443"/>
              <a:ext cx="12851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Illustration :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3268" y="2883220"/>
              <a:ext cx="1539256" cy="15725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TextBox 45"/>
            <p:cNvSpPr txBox="1"/>
            <p:nvPr/>
          </p:nvSpPr>
          <p:spPr>
            <a:xfrm>
              <a:off x="743268" y="2886093"/>
              <a:ext cx="15392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s = 'abc'</a:t>
              </a:r>
            </a:p>
            <a:p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len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(s)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  <a:p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s.upper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'ABC'</a:t>
              </a:r>
            </a:p>
            <a:p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str.upper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(s)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'ABC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45"/>
            <p:cNvSpPr txBox="1"/>
            <p:nvPr/>
          </p:nvSpPr>
          <p:spPr>
            <a:xfrm>
              <a:off x="2278623" y="2910434"/>
              <a:ext cx="26951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objet de la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classe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endParaRPr lang="fr-FR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len</a:t>
              </a:r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a été défini en tant que fonction</a:t>
              </a:r>
            </a:p>
            <a:p>
              <a:endParaRPr lang="fr-FR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upper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est une méthode</a:t>
              </a:r>
            </a:p>
            <a:p>
              <a:endParaRPr lang="fr-FR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écriture </a:t>
              </a:r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équivalente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TextBox 45"/>
          <p:cNvSpPr txBox="1"/>
          <p:nvPr/>
        </p:nvSpPr>
        <p:spPr>
          <a:xfrm>
            <a:off x="300334" y="1227443"/>
            <a:ext cx="3731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Style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d’écriture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pour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l’appel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d’une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méthode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45"/>
          <p:cNvSpPr txBox="1"/>
          <p:nvPr/>
        </p:nvSpPr>
        <p:spPr>
          <a:xfrm>
            <a:off x="318453" y="4575608"/>
            <a:ext cx="81978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constructeur</a:t>
            </a:r>
            <a:r>
              <a:rPr lang="en-US" sz="1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méthode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particulière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qui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porte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le nom de la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et qui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permet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créer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d’initialiser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objets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cette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faut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éviter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l’écraser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prenant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variable un nom 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existante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…).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768887" y="5389408"/>
            <a:ext cx="3070435" cy="1169552"/>
            <a:chOff x="768887" y="5389408"/>
            <a:chExt cx="3070435" cy="1169552"/>
          </a:xfrm>
        </p:grpSpPr>
        <p:sp>
          <p:nvSpPr>
            <p:cNvPr id="41" name="Rectangle 40"/>
            <p:cNvSpPr/>
            <p:nvPr/>
          </p:nvSpPr>
          <p:spPr>
            <a:xfrm>
              <a:off x="768887" y="5389408"/>
              <a:ext cx="2973013" cy="11695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TextBox 45"/>
            <p:cNvSpPr txBox="1"/>
            <p:nvPr/>
          </p:nvSpPr>
          <p:spPr>
            <a:xfrm>
              <a:off x="768888" y="5389409"/>
              <a:ext cx="307043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('12')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'internet'</a:t>
              </a:r>
            </a:p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('12')</a:t>
              </a:r>
              <a:endParaRPr lang="en-US" sz="1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Traceback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(most recent call last):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File "&lt;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stdin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&gt;", line 1, in &lt;module&gt;</a:t>
              </a:r>
            </a:p>
            <a:p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TypeError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object is not callable</a:t>
              </a:r>
              <a:endParaRPr lang="en-US" sz="1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4256963" y="5491901"/>
            <a:ext cx="3370905" cy="870549"/>
            <a:chOff x="4256963" y="5491901"/>
            <a:chExt cx="3370905" cy="870549"/>
          </a:xfrm>
        </p:grpSpPr>
        <p:sp>
          <p:nvSpPr>
            <p:cNvPr id="44" name="Rectangle 43"/>
            <p:cNvSpPr/>
            <p:nvPr/>
          </p:nvSpPr>
          <p:spPr>
            <a:xfrm>
              <a:off x="4348957" y="5853167"/>
              <a:ext cx="1020510" cy="4483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4293662" y="5808452"/>
              <a:ext cx="12731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del 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en-US" sz="1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('12')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597504" y="5853167"/>
              <a:ext cx="2030364" cy="4483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TextBox 45"/>
            <p:cNvSpPr txBox="1"/>
            <p:nvPr/>
          </p:nvSpPr>
          <p:spPr>
            <a:xfrm>
              <a:off x="5542209" y="5808452"/>
              <a:ext cx="20025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 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__builtins__.int</a:t>
              </a:r>
            </a:p>
            <a:p>
              <a:r>
                <a:rPr lang="en-US" sz="10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('12')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TextBox 45"/>
            <p:cNvSpPr txBox="1"/>
            <p:nvPr/>
          </p:nvSpPr>
          <p:spPr>
            <a:xfrm>
              <a:off x="4256963" y="5491901"/>
              <a:ext cx="2681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Pour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restaurer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le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constructeur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: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9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400429" y="82514"/>
            <a:ext cx="8384039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Méthodes</a:t>
            </a:r>
          </a:p>
        </p:txBody>
      </p:sp>
      <p:graphicFrame>
        <p:nvGraphicFramePr>
          <p:cNvPr id="31" name="Tableau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565535"/>
              </p:ext>
            </p:extLst>
          </p:nvPr>
        </p:nvGraphicFramePr>
        <p:xfrm>
          <a:off x="755981" y="2902039"/>
          <a:ext cx="7645037" cy="15481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152649"/>
                <a:gridCol w="3492388"/>
              </a:tblGrid>
              <a:tr h="792088">
                <a:tc rowSpan="2">
                  <a:txBody>
                    <a:bodyPr/>
                    <a:lstStyle/>
                    <a:p>
                      <a:pPr algn="l"/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4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7560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pic>
        <p:nvPicPr>
          <p:cNvPr id="28" name="Imag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620" y="3964844"/>
            <a:ext cx="298888" cy="291839"/>
          </a:xfrm>
          <a:prstGeom prst="rect">
            <a:avLst/>
          </a:prstGeom>
        </p:spPr>
      </p:pic>
      <p:sp>
        <p:nvSpPr>
          <p:cNvPr id="35" name="ZoneTexte 34"/>
          <p:cNvSpPr txBox="1"/>
          <p:nvPr/>
        </p:nvSpPr>
        <p:spPr>
          <a:xfrm>
            <a:off x="457200" y="65532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Exercice Voiture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285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34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Tableau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590526"/>
              </p:ext>
            </p:extLst>
          </p:nvPr>
        </p:nvGraphicFramePr>
        <p:xfrm>
          <a:off x="702974" y="1220342"/>
          <a:ext cx="7794974" cy="46445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794974"/>
              </a:tblGrid>
              <a:tr h="13681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15121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17641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43" name="TextBox 45"/>
          <p:cNvSpPr txBox="1"/>
          <p:nvPr/>
        </p:nvSpPr>
        <p:spPr>
          <a:xfrm>
            <a:off x="702974" y="1240633"/>
            <a:ext cx="77934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héritage</a:t>
            </a:r>
            <a:r>
              <a:rPr lang="en-US" sz="1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=  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mécanisme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qui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permet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créer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(sous-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classe-fille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dérivée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à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partir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d’une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existante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parente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classe-mère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super-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 base)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en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transmettant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attributs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La sous-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hérite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attributs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parente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5239826" y="4247428"/>
            <a:ext cx="2749807" cy="1477329"/>
            <a:chOff x="5418334" y="4240193"/>
            <a:chExt cx="2749807" cy="1477329"/>
          </a:xfrm>
        </p:grpSpPr>
        <p:sp>
          <p:nvSpPr>
            <p:cNvPr id="51" name="Rectangle 50"/>
            <p:cNvSpPr/>
            <p:nvPr/>
          </p:nvSpPr>
          <p:spPr>
            <a:xfrm>
              <a:off x="5418334" y="4240193"/>
              <a:ext cx="2557047" cy="1477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TextBox 45"/>
            <p:cNvSpPr txBox="1"/>
            <p:nvPr/>
          </p:nvSpPr>
          <p:spPr>
            <a:xfrm>
              <a:off x="5418335" y="4240194"/>
              <a:ext cx="27498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issubclass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bool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True</a:t>
              </a:r>
            </a:p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issubclass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, float)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False</a:t>
              </a:r>
            </a:p>
            <a:p>
              <a:r>
                <a:rPr lang="en-US" sz="10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import numbers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issubclass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numbers.Real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True</a:t>
              </a:r>
            </a:p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isinstance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(True, 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numbers.real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True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716970" y="2630188"/>
            <a:ext cx="7218831" cy="1298417"/>
            <a:chOff x="895478" y="2622953"/>
            <a:chExt cx="7218831" cy="1298417"/>
          </a:xfrm>
        </p:grpSpPr>
        <p:sp>
          <p:nvSpPr>
            <p:cNvPr id="64" name="Rectangle 63"/>
            <p:cNvSpPr/>
            <p:nvPr/>
          </p:nvSpPr>
          <p:spPr>
            <a:xfrm>
              <a:off x="1230705" y="3542600"/>
              <a:ext cx="1026243" cy="2154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numbers.Numbers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00461" y="3223612"/>
              <a:ext cx="1082348" cy="2154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numbers.Rational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138561" y="3086257"/>
              <a:ext cx="352982" cy="2154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 err="1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en-US" sz="800" b="1" dirty="0">
                <a:solidFill>
                  <a:srgbClr val="CC339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705223" y="3085664"/>
              <a:ext cx="409086" cy="2154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 err="1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bool</a:t>
              </a:r>
              <a:endParaRPr lang="en-US" sz="800" b="1" dirty="0">
                <a:solidFill>
                  <a:srgbClr val="CC339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396843" y="3542600"/>
              <a:ext cx="1026243" cy="2154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numbers.Complex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582809" y="3414675"/>
              <a:ext cx="857927" cy="2154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numbers.Real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600461" y="3499302"/>
              <a:ext cx="465192" cy="2154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endParaRPr lang="en-US" sz="800" b="1" dirty="0">
                <a:solidFill>
                  <a:srgbClr val="CC339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842533" y="3085479"/>
              <a:ext cx="1082348" cy="2154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numbers.Integral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582810" y="3705926"/>
              <a:ext cx="577402" cy="2154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complex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" name="Connecteur droit 6"/>
            <p:cNvCxnSpPr/>
            <p:nvPr/>
          </p:nvCxnSpPr>
          <p:spPr>
            <a:xfrm>
              <a:off x="2256948" y="3650322"/>
              <a:ext cx="126143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>
              <a:stCxn id="77" idx="3"/>
              <a:endCxn id="79" idx="1"/>
            </p:cNvCxnSpPr>
            <p:nvPr/>
          </p:nvCxnSpPr>
          <p:spPr>
            <a:xfrm flipV="1">
              <a:off x="3423086" y="3522397"/>
              <a:ext cx="159723" cy="12792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>
              <a:stCxn id="77" idx="3"/>
            </p:cNvCxnSpPr>
            <p:nvPr/>
          </p:nvCxnSpPr>
          <p:spPr>
            <a:xfrm>
              <a:off x="3423086" y="3650322"/>
              <a:ext cx="159724" cy="17100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>
              <a:endCxn id="65" idx="1"/>
            </p:cNvCxnSpPr>
            <p:nvPr/>
          </p:nvCxnSpPr>
          <p:spPr>
            <a:xfrm flipV="1">
              <a:off x="4440737" y="3331334"/>
              <a:ext cx="159724" cy="15079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>
              <a:endCxn id="80" idx="1"/>
            </p:cNvCxnSpPr>
            <p:nvPr/>
          </p:nvCxnSpPr>
          <p:spPr>
            <a:xfrm>
              <a:off x="4440737" y="3482132"/>
              <a:ext cx="159724" cy="12489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5842533" y="3362761"/>
              <a:ext cx="1194558" cy="2154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fractions.Fraction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8" name="Connecteur droit 87"/>
            <p:cNvCxnSpPr/>
            <p:nvPr/>
          </p:nvCxnSpPr>
          <p:spPr>
            <a:xfrm flipV="1">
              <a:off x="5682809" y="3180536"/>
              <a:ext cx="159724" cy="15079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>
              <a:off x="5682809" y="3331334"/>
              <a:ext cx="159724" cy="12489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>
              <a:off x="6924881" y="3193201"/>
              <a:ext cx="213680" cy="3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7491543" y="3188899"/>
              <a:ext cx="213680" cy="3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45"/>
            <p:cNvSpPr txBox="1"/>
            <p:nvPr/>
          </p:nvSpPr>
          <p:spPr>
            <a:xfrm>
              <a:off x="895478" y="2622953"/>
              <a:ext cx="4445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Exemple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: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hiérarchie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classes pour les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nombres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1237650" y="4381142"/>
            <a:ext cx="3576401" cy="912728"/>
            <a:chOff x="1416158" y="4373907"/>
            <a:chExt cx="3576401" cy="912728"/>
          </a:xfrm>
        </p:grpSpPr>
        <p:sp>
          <p:nvSpPr>
            <p:cNvPr id="95" name="Rectangle 94"/>
            <p:cNvSpPr/>
            <p:nvPr/>
          </p:nvSpPr>
          <p:spPr>
            <a:xfrm>
              <a:off x="1416158" y="4971140"/>
              <a:ext cx="3464410" cy="3154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16158" y="4978858"/>
              <a:ext cx="34644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issubclass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subclass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US" sz="1400" dirty="0" err="1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bool</a:t>
              </a:r>
              <a:endPara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" name="TextBox 45"/>
            <p:cNvSpPr txBox="1"/>
            <p:nvPr/>
          </p:nvSpPr>
          <p:spPr>
            <a:xfrm>
              <a:off x="1416158" y="4373907"/>
              <a:ext cx="3576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Test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si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une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classe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est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une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sous-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classe</a:t>
              </a:r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(à un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niveau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quelconque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d’une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classe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:  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1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400429" y="82514"/>
            <a:ext cx="8384039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Héritage</a:t>
            </a:r>
          </a:p>
        </p:txBody>
      </p:sp>
    </p:spTree>
    <p:extLst>
      <p:ext uri="{BB962C8B-B14F-4D97-AF65-F5344CB8AC3E}">
        <p14:creationId xmlns:p14="http://schemas.microsoft.com/office/powerpoint/2010/main" val="415678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543990"/>
              </p:ext>
            </p:extLst>
          </p:nvPr>
        </p:nvGraphicFramePr>
        <p:xfrm>
          <a:off x="323443" y="4041068"/>
          <a:ext cx="8461110" cy="25202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43336"/>
                <a:gridCol w="4271592"/>
                <a:gridCol w="3046182"/>
              </a:tblGrid>
              <a:tr h="2679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classe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description (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approximative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)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instruction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typique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56261"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574179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574179">
                <a:tc>
                  <a:txBody>
                    <a:bodyPr/>
                    <a:lstStyle/>
                    <a:p>
                      <a:pPr algn="l"/>
                      <a:endParaRPr lang="fr-FR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547711">
                <a:tc>
                  <a:txBody>
                    <a:bodyPr/>
                    <a:lstStyle/>
                    <a:p>
                      <a:pPr algn="l"/>
                      <a:endParaRPr lang="fr-FR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195" name="Groupe 194"/>
          <p:cNvGrpSpPr/>
          <p:nvPr/>
        </p:nvGrpSpPr>
        <p:grpSpPr>
          <a:xfrm>
            <a:off x="719572" y="792860"/>
            <a:ext cx="7668852" cy="3060340"/>
            <a:chOff x="719572" y="857452"/>
            <a:chExt cx="7668852" cy="3060340"/>
          </a:xfrm>
        </p:grpSpPr>
        <p:sp>
          <p:nvSpPr>
            <p:cNvPr id="19" name="Rectangle 18"/>
            <p:cNvSpPr/>
            <p:nvPr/>
          </p:nvSpPr>
          <p:spPr>
            <a:xfrm>
              <a:off x="2199324" y="1409634"/>
              <a:ext cx="1082348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collections.abc</a:t>
              </a:r>
              <a:r>
                <a:rPr lang="en-US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Reversible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2" name="Connecteur droit 21"/>
            <p:cNvCxnSpPr>
              <a:stCxn id="28" idx="3"/>
              <a:endCxn id="29" idx="1"/>
            </p:cNvCxnSpPr>
            <p:nvPr/>
          </p:nvCxnSpPr>
          <p:spPr>
            <a:xfrm>
              <a:off x="6007506" y="2203759"/>
              <a:ext cx="153353" cy="10772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>
              <a:stCxn id="27" idx="3"/>
              <a:endCxn id="30" idx="1"/>
            </p:cNvCxnSpPr>
            <p:nvPr/>
          </p:nvCxnSpPr>
          <p:spPr>
            <a:xfrm>
              <a:off x="6007506" y="1807715"/>
              <a:ext cx="152375" cy="22331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549087" y="1850933"/>
              <a:ext cx="1082348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collections.abc</a:t>
              </a:r>
              <a:r>
                <a:rPr lang="en-US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Sequence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25158" y="1081221"/>
              <a:ext cx="352982" cy="2154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25158" y="1354761"/>
              <a:ext cx="465192" cy="2154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tuple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925158" y="1638438"/>
              <a:ext cx="1082348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collections.abc</a:t>
              </a:r>
              <a:r>
                <a:rPr lang="en-US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MutableSequence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25158" y="2034482"/>
              <a:ext cx="1082348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collections.abc</a:t>
              </a:r>
              <a:r>
                <a:rPr lang="en-US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ByteString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60859" y="2203759"/>
              <a:ext cx="465192" cy="2154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bytes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59881" y="1923308"/>
              <a:ext cx="689612" cy="2154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bytearray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60859" y="1638438"/>
              <a:ext cx="409086" cy="2154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list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2" name="Connecteur droit 31"/>
            <p:cNvCxnSpPr>
              <a:stCxn id="27" idx="3"/>
              <a:endCxn id="31" idx="1"/>
            </p:cNvCxnSpPr>
            <p:nvPr/>
          </p:nvCxnSpPr>
          <p:spPr>
            <a:xfrm flipV="1">
              <a:off x="6007506" y="1746160"/>
              <a:ext cx="153353" cy="6155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>
              <a:stCxn id="28" idx="3"/>
              <a:endCxn id="30" idx="1"/>
            </p:cNvCxnSpPr>
            <p:nvPr/>
          </p:nvCxnSpPr>
          <p:spPr>
            <a:xfrm flipV="1">
              <a:off x="6007506" y="2031030"/>
              <a:ext cx="152375" cy="1727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>
              <a:stCxn id="24" idx="3"/>
            </p:cNvCxnSpPr>
            <p:nvPr/>
          </p:nvCxnSpPr>
          <p:spPr>
            <a:xfrm flipV="1">
              <a:off x="4631435" y="1534712"/>
              <a:ext cx="286549" cy="48549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>
              <a:stCxn id="24" idx="3"/>
            </p:cNvCxnSpPr>
            <p:nvPr/>
          </p:nvCxnSpPr>
          <p:spPr>
            <a:xfrm flipV="1">
              <a:off x="4631435" y="1802375"/>
              <a:ext cx="291874" cy="2178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553643" y="2699744"/>
              <a:ext cx="1082348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collections.abc</a:t>
              </a:r>
              <a:r>
                <a:rPr lang="en-US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Mapping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22541" y="2701323"/>
              <a:ext cx="1082348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collections.abc</a:t>
              </a:r>
              <a:r>
                <a:rPr lang="en-US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MutableMapping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70048" y="2989355"/>
              <a:ext cx="1496250" cy="2154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collections.OrderedDict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165062" y="2593601"/>
              <a:ext cx="409086" cy="2154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2" name="Connecteur droit 51"/>
            <p:cNvCxnSpPr/>
            <p:nvPr/>
          </p:nvCxnSpPr>
          <p:spPr>
            <a:xfrm>
              <a:off x="6011161" y="2872179"/>
              <a:ext cx="158887" cy="16769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6007572" y="2697871"/>
              <a:ext cx="152375" cy="1727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6703082" y="2473607"/>
              <a:ext cx="1503275" cy="2154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collections.defaultdict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5" name="Connecteur droit 54"/>
            <p:cNvCxnSpPr>
              <a:endCxn id="54" idx="1"/>
            </p:cNvCxnSpPr>
            <p:nvPr/>
          </p:nvCxnSpPr>
          <p:spPr>
            <a:xfrm flipV="1">
              <a:off x="6574148" y="2581329"/>
              <a:ext cx="128934" cy="11654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>
              <a:stCxn id="27" idx="1"/>
              <a:endCxn id="24" idx="3"/>
            </p:cNvCxnSpPr>
            <p:nvPr/>
          </p:nvCxnSpPr>
          <p:spPr>
            <a:xfrm flipH="1">
              <a:off x="4631435" y="1807715"/>
              <a:ext cx="293723" cy="21249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>
              <a:stCxn id="28" idx="1"/>
              <a:endCxn id="24" idx="3"/>
            </p:cNvCxnSpPr>
            <p:nvPr/>
          </p:nvCxnSpPr>
          <p:spPr>
            <a:xfrm flipH="1" flipV="1">
              <a:off x="4631435" y="2020210"/>
              <a:ext cx="293723" cy="18354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6703082" y="2722645"/>
              <a:ext cx="1251248" cy="2154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collections.Counter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6" name="Connecteur droit 65"/>
            <p:cNvCxnSpPr>
              <a:stCxn id="64" idx="1"/>
              <a:endCxn id="51" idx="3"/>
            </p:cNvCxnSpPr>
            <p:nvPr/>
          </p:nvCxnSpPr>
          <p:spPr>
            <a:xfrm flipH="1" flipV="1">
              <a:off x="6574148" y="2701323"/>
              <a:ext cx="128934" cy="1290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6160859" y="1356137"/>
              <a:ext cx="1145986" cy="2154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collections.deque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2" name="Connecteur droit 71"/>
            <p:cNvCxnSpPr>
              <a:stCxn id="27" idx="3"/>
            </p:cNvCxnSpPr>
            <p:nvPr/>
          </p:nvCxnSpPr>
          <p:spPr>
            <a:xfrm flipV="1">
              <a:off x="6007506" y="1456608"/>
              <a:ext cx="153353" cy="35110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3566697" y="3293018"/>
              <a:ext cx="1082348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collections.abc</a:t>
              </a:r>
              <a:r>
                <a:rPr lang="en-US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Set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940919" y="3185296"/>
              <a:ext cx="689612" cy="2154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frozenset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942750" y="3463669"/>
              <a:ext cx="1082348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collections.abc</a:t>
              </a:r>
              <a:r>
                <a:rPr lang="en-US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MutableSet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161865" y="3523850"/>
              <a:ext cx="352982" cy="2154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set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8" name="Connecteur droit 77"/>
            <p:cNvCxnSpPr>
              <a:stCxn id="76" idx="3"/>
              <a:endCxn id="77" idx="1"/>
            </p:cNvCxnSpPr>
            <p:nvPr/>
          </p:nvCxnSpPr>
          <p:spPr>
            <a:xfrm flipV="1">
              <a:off x="6025098" y="3631572"/>
              <a:ext cx="136767" cy="137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>
              <a:stCxn id="74" idx="3"/>
              <a:endCxn id="75" idx="1"/>
            </p:cNvCxnSpPr>
            <p:nvPr/>
          </p:nvCxnSpPr>
          <p:spPr>
            <a:xfrm flipV="1">
              <a:off x="4649045" y="3293018"/>
              <a:ext cx="291874" cy="16927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>
              <a:stCxn id="74" idx="3"/>
              <a:endCxn id="76" idx="1"/>
            </p:cNvCxnSpPr>
            <p:nvPr/>
          </p:nvCxnSpPr>
          <p:spPr>
            <a:xfrm>
              <a:off x="4649045" y="3462295"/>
              <a:ext cx="293705" cy="1706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V="1">
              <a:off x="4634660" y="2868183"/>
              <a:ext cx="294537" cy="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2202878" y="2384091"/>
              <a:ext cx="1082348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collections.abc</a:t>
              </a:r>
              <a:r>
                <a:rPr lang="en-US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Collection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4" name="Connecteur droit 93"/>
            <p:cNvCxnSpPr>
              <a:stCxn id="93" idx="3"/>
              <a:endCxn id="24" idx="1"/>
            </p:cNvCxnSpPr>
            <p:nvPr/>
          </p:nvCxnSpPr>
          <p:spPr>
            <a:xfrm flipV="1">
              <a:off x="3285226" y="2020210"/>
              <a:ext cx="263861" cy="53315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>
              <a:endCxn id="48" idx="1"/>
            </p:cNvCxnSpPr>
            <p:nvPr/>
          </p:nvCxnSpPr>
          <p:spPr>
            <a:xfrm>
              <a:off x="3281672" y="2547905"/>
              <a:ext cx="271971" cy="32111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>
              <a:stCxn id="93" idx="3"/>
              <a:endCxn id="74" idx="1"/>
            </p:cNvCxnSpPr>
            <p:nvPr/>
          </p:nvCxnSpPr>
          <p:spPr>
            <a:xfrm>
              <a:off x="3285226" y="2553368"/>
              <a:ext cx="281471" cy="90892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864806" y="2382599"/>
              <a:ext cx="1082348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collections.abc</a:t>
              </a:r>
              <a:r>
                <a:rPr lang="en-US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Container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64806" y="2954464"/>
              <a:ext cx="1082348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collections.abc</a:t>
              </a:r>
              <a:r>
                <a:rPr lang="en-US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Sized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195770" y="987445"/>
              <a:ext cx="1082348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collections.abc</a:t>
              </a:r>
              <a:r>
                <a:rPr lang="en-US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Iterator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864806" y="1204278"/>
              <a:ext cx="1082348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collections.abc</a:t>
              </a:r>
              <a:r>
                <a:rPr lang="en-US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Iterable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Connecteur droit 105"/>
            <p:cNvCxnSpPr>
              <a:stCxn id="105" idx="3"/>
              <a:endCxn id="104" idx="1"/>
            </p:cNvCxnSpPr>
            <p:nvPr/>
          </p:nvCxnSpPr>
          <p:spPr>
            <a:xfrm flipV="1">
              <a:off x="1947154" y="1156722"/>
              <a:ext cx="248616" cy="21683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>
              <a:stCxn id="19" idx="1"/>
              <a:endCxn id="105" idx="3"/>
            </p:cNvCxnSpPr>
            <p:nvPr/>
          </p:nvCxnSpPr>
          <p:spPr>
            <a:xfrm flipH="1" flipV="1">
              <a:off x="1947154" y="1373555"/>
              <a:ext cx="252170" cy="20535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>
              <a:stCxn id="24" idx="1"/>
              <a:endCxn id="19" idx="3"/>
            </p:cNvCxnSpPr>
            <p:nvPr/>
          </p:nvCxnSpPr>
          <p:spPr>
            <a:xfrm flipH="1" flipV="1">
              <a:off x="3281672" y="1578911"/>
              <a:ext cx="267415" cy="44129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3556060" y="985240"/>
              <a:ext cx="1082348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collections.abc</a:t>
              </a:r>
              <a:r>
                <a:rPr lang="en-US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Generator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25" name="Connecteur droit 124"/>
            <p:cNvCxnSpPr/>
            <p:nvPr/>
          </p:nvCxnSpPr>
          <p:spPr>
            <a:xfrm flipH="1">
              <a:off x="3281672" y="1147274"/>
              <a:ext cx="271970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flipH="1">
              <a:off x="1947154" y="2547905"/>
              <a:ext cx="271970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/>
            <p:cNvCxnSpPr>
              <a:stCxn id="93" idx="1"/>
              <a:endCxn id="105" idx="3"/>
            </p:cNvCxnSpPr>
            <p:nvPr/>
          </p:nvCxnSpPr>
          <p:spPr>
            <a:xfrm flipH="1" flipV="1">
              <a:off x="1947154" y="1373555"/>
              <a:ext cx="255724" cy="117981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>
              <a:stCxn id="93" idx="1"/>
              <a:endCxn id="103" idx="3"/>
            </p:cNvCxnSpPr>
            <p:nvPr/>
          </p:nvCxnSpPr>
          <p:spPr>
            <a:xfrm flipH="1">
              <a:off x="1947154" y="2553368"/>
              <a:ext cx="255724" cy="5703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ounded Rectangle 163"/>
            <p:cNvSpPr/>
            <p:nvPr/>
          </p:nvSpPr>
          <p:spPr bwMode="auto">
            <a:xfrm>
              <a:off x="719572" y="857452"/>
              <a:ext cx="7668852" cy="3060340"/>
            </a:xfrm>
            <a:prstGeom prst="roundRect">
              <a:avLst>
                <a:gd name="adj" fmla="val 3058"/>
              </a:avLst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cxnSp>
          <p:nvCxnSpPr>
            <p:cNvPr id="191" name="Connecteur droit 190"/>
            <p:cNvCxnSpPr>
              <a:stCxn id="24" idx="3"/>
            </p:cNvCxnSpPr>
            <p:nvPr/>
          </p:nvCxnSpPr>
          <p:spPr>
            <a:xfrm flipV="1">
              <a:off x="4631435" y="1176755"/>
              <a:ext cx="293767" cy="84345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e 198"/>
          <p:cNvGrpSpPr/>
          <p:nvPr/>
        </p:nvGrpSpPr>
        <p:grpSpPr>
          <a:xfrm>
            <a:off x="332144" y="1974979"/>
            <a:ext cx="8238620" cy="3993465"/>
            <a:chOff x="332144" y="2103731"/>
            <a:chExt cx="8238620" cy="3993465"/>
          </a:xfrm>
        </p:grpSpPr>
        <p:sp>
          <p:nvSpPr>
            <p:cNvPr id="17" name="TextBox 45"/>
            <p:cNvSpPr txBox="1"/>
            <p:nvPr/>
          </p:nvSpPr>
          <p:spPr>
            <a:xfrm>
              <a:off x="332144" y="5573976"/>
              <a:ext cx="1086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collection</a:t>
              </a:r>
            </a:p>
            <a:p>
              <a:r>
                <a:rPr lang="en-US" sz="14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(</a:t>
              </a:r>
              <a:r>
                <a:rPr lang="en-US" sz="1400" i="1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collection</a:t>
              </a:r>
              <a:r>
                <a:rPr lang="en-US" sz="14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)</a:t>
              </a:r>
              <a:endParaRPr lang="en-US" sz="1400" dirty="0">
                <a:latin typeface="Arial" panose="020B0604020202020204" pitchFamily="34" charset="0"/>
                <a:ea typeface="Calibri"/>
                <a:cs typeface="Arial" panose="020B0604020202020204" pitchFamily="34" charset="0"/>
              </a:endParaRPr>
            </a:p>
          </p:txBody>
        </p:sp>
        <p:sp>
          <p:nvSpPr>
            <p:cNvPr id="18" name="TextBox 45"/>
            <p:cNvSpPr txBox="1"/>
            <p:nvPr/>
          </p:nvSpPr>
          <p:spPr>
            <a:xfrm>
              <a:off x="1474822" y="5573976"/>
              <a:ext cx="2875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conteneur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itérable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fini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Box 45"/>
            <p:cNvSpPr txBox="1"/>
            <p:nvPr/>
          </p:nvSpPr>
          <p:spPr>
            <a:xfrm>
              <a:off x="5748570" y="5573976"/>
              <a:ext cx="2822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nombre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d’éléments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longueur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):</a:t>
              </a:r>
            </a:p>
            <a:p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len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collection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US" sz="1400" dirty="0" err="1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202939" y="2437196"/>
              <a:ext cx="1082348" cy="33855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6" name="TextBox 45"/>
            <p:cNvSpPr txBox="1"/>
            <p:nvPr/>
          </p:nvSpPr>
          <p:spPr>
            <a:xfrm>
              <a:off x="2195669" y="2103731"/>
              <a:ext cx="1080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collections</a:t>
              </a:r>
            </a:p>
          </p:txBody>
        </p:sp>
      </p:grpSp>
      <p:grpSp>
        <p:nvGrpSpPr>
          <p:cNvPr id="196" name="Groupe 195"/>
          <p:cNvGrpSpPr/>
          <p:nvPr/>
        </p:nvGrpSpPr>
        <p:grpSpPr>
          <a:xfrm>
            <a:off x="332144" y="1974979"/>
            <a:ext cx="8524332" cy="2870285"/>
            <a:chOff x="332144" y="2103731"/>
            <a:chExt cx="8524332" cy="2870285"/>
          </a:xfrm>
        </p:grpSpPr>
        <p:sp>
          <p:nvSpPr>
            <p:cNvPr id="42" name="TextBox 45"/>
            <p:cNvSpPr txBox="1"/>
            <p:nvPr/>
          </p:nvSpPr>
          <p:spPr>
            <a:xfrm>
              <a:off x="332144" y="4450796"/>
              <a:ext cx="1099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conteneur</a:t>
              </a:r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400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45"/>
            <p:cNvSpPr txBox="1"/>
            <p:nvPr/>
          </p:nvSpPr>
          <p:spPr>
            <a:xfrm>
              <a:off x="5738968" y="4431678"/>
              <a:ext cx="31175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test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d’appartenance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smtClean="0">
                  <a:latin typeface="Arial" panose="020B0604020202020204" pitchFamily="34" charset="0"/>
                  <a:cs typeface="Arial" panose="020B0604020202020204" pitchFamily="34" charset="0"/>
                </a:rPr>
                <a:t>d’un objet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container</a:t>
              </a:r>
              <a:r>
                <a:rPr lang="en-US" sz="1400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US" sz="1400" i="1" dirty="0" err="1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bool</a:t>
              </a:r>
              <a:endParaRPr lang="en-US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5" name="TextBox 45"/>
            <p:cNvSpPr txBox="1"/>
            <p:nvPr/>
          </p:nvSpPr>
          <p:spPr>
            <a:xfrm>
              <a:off x="1483104" y="4450796"/>
              <a:ext cx="42558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classe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d’objets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qui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peuvent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contenir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d’autres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objets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des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éléments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dont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peut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tester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l’appartenance</a:t>
              </a:r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Box 45"/>
            <p:cNvSpPr txBox="1"/>
            <p:nvPr/>
          </p:nvSpPr>
          <p:spPr>
            <a:xfrm>
              <a:off x="873340" y="2103731"/>
              <a:ext cx="1082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conteneurs</a:t>
              </a:r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863450" y="2434069"/>
              <a:ext cx="1082348" cy="33855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0" name="Groupe 199"/>
          <p:cNvGrpSpPr/>
          <p:nvPr/>
        </p:nvGrpSpPr>
        <p:grpSpPr>
          <a:xfrm>
            <a:off x="323625" y="1441453"/>
            <a:ext cx="8442497" cy="5103055"/>
            <a:chOff x="323625" y="1570205"/>
            <a:chExt cx="8442497" cy="5103055"/>
          </a:xfrm>
        </p:grpSpPr>
        <p:sp>
          <p:nvSpPr>
            <p:cNvPr id="13" name="TextBox 45"/>
            <p:cNvSpPr txBox="1"/>
            <p:nvPr/>
          </p:nvSpPr>
          <p:spPr>
            <a:xfrm>
              <a:off x="323625" y="6150040"/>
              <a:ext cx="1086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séquence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sequence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400" dirty="0">
                <a:latin typeface="Arial" panose="020B0604020202020204" pitchFamily="34" charset="0"/>
                <a:ea typeface="Calibri"/>
                <a:cs typeface="Arial" panose="020B0604020202020204" pitchFamily="34" charset="0"/>
              </a:endParaRPr>
            </a:p>
          </p:txBody>
        </p:sp>
        <p:sp>
          <p:nvSpPr>
            <p:cNvPr id="14" name="TextBox 45"/>
            <p:cNvSpPr txBox="1"/>
            <p:nvPr/>
          </p:nvSpPr>
          <p:spPr>
            <a:xfrm>
              <a:off x="1470670" y="6150040"/>
              <a:ext cx="425345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collection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réversible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indexable</a:t>
              </a:r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200" dirty="0" err="1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IndexError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si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l'index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est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en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dehors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l'intervalle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attendu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56" name="TextBox 45"/>
            <p:cNvSpPr txBox="1"/>
            <p:nvPr/>
          </p:nvSpPr>
          <p:spPr>
            <a:xfrm>
              <a:off x="5738396" y="6150040"/>
              <a:ext cx="30277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accès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à un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élément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avec un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indice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:</a:t>
              </a:r>
            </a:p>
            <a:p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sequence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index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549087" y="1910560"/>
              <a:ext cx="1082348" cy="33855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TextBox 45"/>
            <p:cNvSpPr txBox="1"/>
            <p:nvPr/>
          </p:nvSpPr>
          <p:spPr>
            <a:xfrm>
              <a:off x="3549087" y="1570205"/>
              <a:ext cx="1080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séquences</a:t>
              </a:r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8" name="Groupe 197"/>
          <p:cNvGrpSpPr/>
          <p:nvPr/>
        </p:nvGrpSpPr>
        <p:grpSpPr>
          <a:xfrm>
            <a:off x="330707" y="798580"/>
            <a:ext cx="8348069" cy="4587386"/>
            <a:chOff x="330707" y="927332"/>
            <a:chExt cx="8348069" cy="4587386"/>
          </a:xfrm>
        </p:grpSpPr>
        <p:sp>
          <p:nvSpPr>
            <p:cNvPr id="10" name="TextBox 45"/>
            <p:cNvSpPr txBox="1"/>
            <p:nvPr/>
          </p:nvSpPr>
          <p:spPr>
            <a:xfrm>
              <a:off x="330707" y="4988718"/>
              <a:ext cx="979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itérable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iterable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400" dirty="0">
                <a:latin typeface="Arial" panose="020B0604020202020204" pitchFamily="34" charset="0"/>
                <a:ea typeface="Calibri"/>
                <a:cs typeface="Arial" panose="020B0604020202020204" pitchFamily="34" charset="0"/>
              </a:endParaRPr>
            </a:p>
          </p:txBody>
        </p:sp>
        <p:sp>
          <p:nvSpPr>
            <p:cNvPr id="11" name="TextBox 45"/>
            <p:cNvSpPr txBox="1"/>
            <p:nvPr/>
          </p:nvSpPr>
          <p:spPr>
            <a:xfrm>
              <a:off x="1468593" y="4991498"/>
              <a:ext cx="4196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classe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d’objets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qui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peuvent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contenir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d’autres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objets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(des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éléments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) et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que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l’on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peut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parcourir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TextBox 45"/>
            <p:cNvSpPr txBox="1"/>
            <p:nvPr/>
          </p:nvSpPr>
          <p:spPr>
            <a:xfrm>
              <a:off x="5748570" y="4991498"/>
              <a:ext cx="29302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itération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sur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les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éléments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for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item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in </a:t>
              </a:r>
              <a:r>
                <a:rPr lang="en-US" sz="14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iterable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869234" y="1262228"/>
              <a:ext cx="1082348" cy="33855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4" name="TextBox 45"/>
            <p:cNvSpPr txBox="1"/>
            <p:nvPr/>
          </p:nvSpPr>
          <p:spPr>
            <a:xfrm>
              <a:off x="864806" y="927332"/>
              <a:ext cx="1080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itérables</a:t>
              </a:r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6" name="Groupe 205"/>
          <p:cNvGrpSpPr/>
          <p:nvPr/>
        </p:nvGrpSpPr>
        <p:grpSpPr>
          <a:xfrm>
            <a:off x="4915724" y="879560"/>
            <a:ext cx="2824628" cy="2781955"/>
            <a:chOff x="4915724" y="815400"/>
            <a:chExt cx="2824628" cy="2781955"/>
          </a:xfrm>
        </p:grpSpPr>
        <p:sp>
          <p:nvSpPr>
            <p:cNvPr id="160" name="Rectangle 159"/>
            <p:cNvSpPr/>
            <p:nvPr/>
          </p:nvSpPr>
          <p:spPr>
            <a:xfrm>
              <a:off x="4915724" y="959789"/>
              <a:ext cx="362416" cy="20080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921571" y="1233329"/>
              <a:ext cx="472366" cy="20080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150911" y="1516844"/>
              <a:ext cx="416876" cy="20080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163159" y="2468717"/>
              <a:ext cx="417674" cy="20080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6154902" y="3396551"/>
              <a:ext cx="349785" cy="20080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1" name="TextBox 45"/>
            <p:cNvSpPr txBox="1"/>
            <p:nvPr/>
          </p:nvSpPr>
          <p:spPr>
            <a:xfrm>
              <a:off x="5693876" y="815400"/>
              <a:ext cx="204647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conteneurs</a:t>
              </a:r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étudiés</a:t>
              </a:r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par la suite</a:t>
              </a:r>
              <a:endParaRPr lang="fr-FR" sz="105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Rounded Rectangle 163"/>
            <p:cNvSpPr/>
            <p:nvPr/>
          </p:nvSpPr>
          <p:spPr bwMode="auto">
            <a:xfrm>
              <a:off x="5724128" y="836712"/>
              <a:ext cx="1942170" cy="211292"/>
            </a:xfrm>
            <a:prstGeom prst="roundRect">
              <a:avLst>
                <a:gd name="adj" fmla="val 30707"/>
              </a:avLst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sp>
          <p:nvSpPr>
            <p:cNvPr id="204" name="Forme libre 203"/>
            <p:cNvSpPr/>
            <p:nvPr/>
          </p:nvSpPr>
          <p:spPr>
            <a:xfrm>
              <a:off x="5279136" y="926592"/>
              <a:ext cx="432816" cy="97536"/>
            </a:xfrm>
            <a:custGeom>
              <a:avLst/>
              <a:gdLst>
                <a:gd name="connsiteX0" fmla="*/ 432816 w 432816"/>
                <a:gd name="connsiteY0" fmla="*/ 0 h 97536"/>
                <a:gd name="connsiteX1" fmla="*/ 176784 w 432816"/>
                <a:gd name="connsiteY1" fmla="*/ 18288 h 97536"/>
                <a:gd name="connsiteX2" fmla="*/ 0 w 432816"/>
                <a:gd name="connsiteY2" fmla="*/ 97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816" h="97536">
                  <a:moveTo>
                    <a:pt x="432816" y="0"/>
                  </a:moveTo>
                  <a:cubicBezTo>
                    <a:pt x="340868" y="1016"/>
                    <a:pt x="248920" y="2032"/>
                    <a:pt x="176784" y="18288"/>
                  </a:cubicBezTo>
                  <a:cubicBezTo>
                    <a:pt x="104648" y="34544"/>
                    <a:pt x="52324" y="66040"/>
                    <a:pt x="0" y="97536"/>
                  </a:cubicBez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5" name="Forme libre 204"/>
            <p:cNvSpPr/>
            <p:nvPr/>
          </p:nvSpPr>
          <p:spPr>
            <a:xfrm>
              <a:off x="5393936" y="926592"/>
              <a:ext cx="330192" cy="306737"/>
            </a:xfrm>
            <a:custGeom>
              <a:avLst/>
              <a:gdLst>
                <a:gd name="connsiteX0" fmla="*/ 432816 w 432816"/>
                <a:gd name="connsiteY0" fmla="*/ 0 h 97536"/>
                <a:gd name="connsiteX1" fmla="*/ 176784 w 432816"/>
                <a:gd name="connsiteY1" fmla="*/ 18288 h 97536"/>
                <a:gd name="connsiteX2" fmla="*/ 0 w 432816"/>
                <a:gd name="connsiteY2" fmla="*/ 97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816" h="97536">
                  <a:moveTo>
                    <a:pt x="432816" y="0"/>
                  </a:moveTo>
                  <a:cubicBezTo>
                    <a:pt x="340868" y="1016"/>
                    <a:pt x="248920" y="2032"/>
                    <a:pt x="176784" y="18288"/>
                  </a:cubicBezTo>
                  <a:cubicBezTo>
                    <a:pt x="104648" y="34544"/>
                    <a:pt x="52324" y="66040"/>
                    <a:pt x="0" y="97536"/>
                  </a:cubicBez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5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2"/>
          <p:cNvSpPr txBox="1">
            <a:spLocks noChangeArrowheads="1"/>
          </p:cNvSpPr>
          <p:nvPr/>
        </p:nvSpPr>
        <p:spPr>
          <a:xfrm>
            <a:off x="400429" y="82514"/>
            <a:ext cx="8384039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conteneurs</a:t>
            </a:r>
          </a:p>
        </p:txBody>
      </p:sp>
    </p:spTree>
    <p:extLst>
      <p:ext uri="{BB962C8B-B14F-4D97-AF65-F5344CB8AC3E}">
        <p14:creationId xmlns:p14="http://schemas.microsoft.com/office/powerpoint/2010/main" val="175161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2"/>
          <p:cNvSpPr txBox="1">
            <a:spLocks noChangeArrowheads="1"/>
          </p:cNvSpPr>
          <p:nvPr/>
        </p:nvSpPr>
        <p:spPr>
          <a:xfrm>
            <a:off x="400429" y="82514"/>
            <a:ext cx="8384039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Aperçu d'opérations générales sur les conteneurs</a:t>
            </a:r>
            <a:endParaRPr lang="fr-FR" altLang="fr-FR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8" name="Tableau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825374"/>
              </p:ext>
            </p:extLst>
          </p:nvPr>
        </p:nvGraphicFramePr>
        <p:xfrm>
          <a:off x="549596" y="860261"/>
          <a:ext cx="8085704" cy="58521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54107"/>
                <a:gridCol w="3673311"/>
                <a:gridCol w="3458286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conteneur</a:t>
                      </a: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Appartenance d’un élément</a:t>
                      </a: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item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container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item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not in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container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fr-FR" sz="1200" b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iterable</a:t>
                      </a: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Boucle </a:t>
                      </a: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les </a:t>
                      </a: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éléments</a:t>
                      </a: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item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endParaRPr lang="fr-FR" sz="1200" b="0" dirty="0" smtClean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Itérable</a:t>
                      </a: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fr-FR" sz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tuples</a:t>
                      </a: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(index, élément)</a:t>
                      </a: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enumerate(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-&gt;Iterator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enumerate(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=0)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-&gt;Iterator</a:t>
                      </a:r>
                      <a:endParaRPr lang="fr-FR" sz="1200" b="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Itérable</a:t>
                      </a: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fr-FR" sz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tuples</a:t>
                      </a: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d'éléments</a:t>
                      </a:r>
                      <a:r>
                        <a:rPr lang="fr-FR" sz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même indice</a:t>
                      </a: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zip(</a:t>
                      </a:r>
                      <a:r>
                        <a:rPr lang="en-US" sz="1200" b="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iterable1</a:t>
                      </a:r>
                      <a:r>
                        <a:rPr lang="en-US" sz="1200" b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200" b="0" baseline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="0" i="1" baseline="0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iterable2</a:t>
                      </a:r>
                      <a:r>
                        <a:rPr lang="en-US" sz="1200" b="0" baseline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i="1" baseline="0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…</a:t>
                      </a:r>
                      <a:r>
                        <a:rPr lang="en-US" sz="1200" b="0" baseline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b="0" baseline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-&gt;Iterator</a:t>
                      </a:r>
                      <a:endParaRPr lang="fr-FR" sz="1200" b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Programmation</a:t>
                      </a: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fonctionnelle</a:t>
                      </a:r>
                      <a:endParaRPr lang="fr-FR" sz="1200" b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map(</a:t>
                      </a:r>
                      <a:r>
                        <a:rPr lang="en-US" sz="1200" b="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="0" i="1" baseline="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b="0" baseline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-&gt;Iterator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filter(</a:t>
                      </a:r>
                      <a:r>
                        <a:rPr lang="en-US" sz="1200" b="0" i="1" baseline="0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i="1" baseline="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b="0" baseline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-&gt;Iterator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functools.reduce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b="0" i="1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i="1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endParaRPr lang="fr-FR" sz="1200" b="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 rowSpan="7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collection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Longueur (nombre d'éléments)</a:t>
                      </a:r>
                      <a:endParaRPr lang="fr-FR" sz="12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b="0" i="1" baseline="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fr-FR" sz="1200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Plus petit élément (si éléments comparables)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Plus grand </a:t>
                      </a: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élément</a:t>
                      </a:r>
                      <a:endParaRPr lang="fr-FR" sz="12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min(</a:t>
                      </a:r>
                      <a:r>
                        <a:rPr lang="en-US" sz="1200" b="0" i="1" baseline="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-&gt;Any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max(</a:t>
                      </a:r>
                      <a:r>
                        <a:rPr lang="en-US" sz="1200" b="0" i="1" baseline="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-&gt;Any</a:t>
                      </a:r>
                      <a:endParaRPr lang="en-US" sz="1200" dirty="0" smtClean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Liste</a:t>
                      </a:r>
                      <a:r>
                        <a:rPr lang="en-US" sz="12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triée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des </a:t>
                      </a:r>
                      <a:r>
                        <a:rPr lang="en-US" sz="12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éléments</a:t>
                      </a:r>
                      <a:r>
                        <a:rPr lang="en-US" sz="12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 éléments comparables)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sorted(</a:t>
                      </a:r>
                      <a:r>
                        <a:rPr lang="en-US" sz="1200" b="0" i="1" baseline="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-&gt;List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Somme (dans le cas de nombres)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sum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b="0" i="1" baseline="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fr-FR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complex</a:t>
                      </a:r>
                      <a:endParaRPr lang="fr-FR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sum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b="0" i="1" baseline="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complex</a:t>
                      </a:r>
                      <a:endParaRPr lang="fr-FR" sz="1200" b="0" dirty="0" smtClean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Copie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superficielle</a:t>
                      </a:r>
                      <a:endParaRPr lang="fr-FR" sz="12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copy.copy</a:t>
                      </a:r>
                      <a:r>
                        <a:rPr lang="fr-FR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b="0" i="1" baseline="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fr-FR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fr-FR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Copie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profonde</a:t>
                      </a:r>
                      <a:endParaRPr lang="fr-FR" sz="12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copy.deepcopy</a:t>
                      </a:r>
                      <a:r>
                        <a:rPr lang="fr-FR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b="0" i="1" baseline="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fr-FR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fr-FR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Tests </a:t>
                      </a: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booléens</a:t>
                      </a:r>
                      <a:endParaRPr lang="fr-FR" sz="12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any(</a:t>
                      </a:r>
                      <a:r>
                        <a:rPr lang="en-US" sz="1200" b="0" i="1" baseline="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bool</a:t>
                      </a:r>
                      <a:endParaRPr lang="en-US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all(</a:t>
                      </a:r>
                      <a:r>
                        <a:rPr lang="en-US" sz="1200" b="0" i="1" baseline="0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bool</a:t>
                      </a:r>
                      <a:endParaRPr lang="fr-FR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 rowSpan="8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séquence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d’occurrences d’un élément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sequence</a:t>
                      </a:r>
                      <a:r>
                        <a:rPr lang="fr-FR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.count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item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fr-FR" sz="1200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Concaténation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sequence1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</a:t>
                      </a:r>
                      <a:r>
                        <a:rPr lang="fr-FR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sequence2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Répétition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sequence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sequence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Accès à un élément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sequence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fr-FR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Any</a:t>
                      </a:r>
                      <a:endParaRPr lang="fr-FR" sz="1200" dirty="0" smtClean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Accès à une tranche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sequence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</a:t>
                      </a:r>
                      <a:r>
                        <a:rPr lang="en-US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sequence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</a:t>
                      </a:r>
                      <a:r>
                        <a:rPr lang="en-US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</a:t>
                      </a:r>
                      <a:r>
                        <a:rPr lang="en-US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step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sequence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:]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sequence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[: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en-US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29712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 de la première occurrence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ValueError</a:t>
                      </a:r>
                      <a:r>
                        <a:rPr lang="fr-F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si non présent)</a:t>
                      </a:r>
                      <a:endParaRPr lang="fr-FR" sz="12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sequence</a:t>
                      </a:r>
                      <a:r>
                        <a:rPr lang="fr-FR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.index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item</a:t>
                      </a:r>
                      <a:r>
                        <a:rPr lang="fr-FR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fr-FR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sequence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.index(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item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fr-FR" sz="120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Comparaisons</a:t>
                      </a:r>
                      <a:endParaRPr lang="fr-FR" sz="12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  &lt;=  ==  !=  &gt;=  &gt;   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fr-FR" sz="1200" i="0" dirty="0" smtClean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Itérateur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inversé</a:t>
                      </a:r>
                      <a:endParaRPr lang="fr-FR" sz="12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reversed(</a:t>
                      </a:r>
                      <a:r>
                        <a:rPr lang="fr-FR" sz="12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sequence</a:t>
                      </a:r>
                      <a:r>
                        <a:rPr lang="en-US" sz="1200" i="0" dirty="0" smtClean="0"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-&gt;Iterator</a:t>
                      </a:r>
                      <a:endParaRPr lang="fr-FR" sz="12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0" name="TextBox 45"/>
          <p:cNvSpPr txBox="1"/>
          <p:nvPr/>
        </p:nvSpPr>
        <p:spPr>
          <a:xfrm>
            <a:off x="472695" y="560494"/>
            <a:ext cx="3420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NB :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classement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éventuellement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approximatif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9658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00429" y="82514"/>
            <a:ext cx="8384039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Muabilité </a:t>
            </a:r>
            <a:r>
              <a:rPr lang="fr-FR" altLang="fr-FR" sz="14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mutability</a:t>
            </a:r>
            <a:r>
              <a:rPr lang="fr-F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altLang="fr-FR" sz="14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45"/>
          <p:cNvSpPr txBox="1"/>
          <p:nvPr/>
        </p:nvSpPr>
        <p:spPr>
          <a:xfrm>
            <a:off x="297468" y="627584"/>
            <a:ext cx="85950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objet 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type) </a:t>
            </a:r>
            <a:r>
              <a:rPr lang="en-US" sz="1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muable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= modifiable</a:t>
            </a:r>
          </a:p>
          <a:p>
            <a:endParaRPr lang="en-US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objet </a:t>
            </a:r>
            <a:r>
              <a:rPr lang="en-US" sz="1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immuable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immutable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non modifiable 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aucune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instruction ne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permet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 modifier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l'objet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lui-même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45"/>
          <p:cNvSpPr txBox="1"/>
          <p:nvPr/>
        </p:nvSpPr>
        <p:spPr>
          <a:xfrm>
            <a:off x="381252" y="1850688"/>
            <a:ext cx="1023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315954"/>
              </p:ext>
            </p:extLst>
          </p:nvPr>
        </p:nvGraphicFramePr>
        <p:xfrm>
          <a:off x="1404920" y="1927844"/>
          <a:ext cx="7200800" cy="202303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708412"/>
                <a:gridCol w="3492388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chaînes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400" i="0" dirty="0" err="1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): </a:t>
                      </a:r>
                      <a:r>
                        <a:rPr lang="en-US" sz="1400" i="0" dirty="0" err="1" smtClean="0">
                          <a:solidFill>
                            <a:srgbClr val="CC3399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immuables</a:t>
                      </a:r>
                      <a:endParaRPr lang="en-US" sz="1400" i="0" dirty="0" smtClean="0">
                        <a:solidFill>
                          <a:srgbClr val="CC3399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listes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400" i="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list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): </a:t>
                      </a:r>
                      <a:r>
                        <a:rPr lang="en-US" sz="1400" i="0" dirty="0" err="1" smtClean="0">
                          <a:solidFill>
                            <a:srgbClr val="CC3399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muables</a:t>
                      </a:r>
                      <a:endParaRPr lang="en-US" sz="1400" i="0" dirty="0" smtClean="0">
                        <a:solidFill>
                          <a:srgbClr val="CC3399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6625"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remplacer</a:t>
                      </a: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une</a:t>
                      </a: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sous-</a:t>
                      </a:r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chaîne</a:t>
                      </a: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par </a:t>
                      </a:r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une</a:t>
                      </a: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autre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insérer</a:t>
                      </a: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un </a:t>
                      </a:r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élément</a:t>
                      </a: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à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une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position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donnée</a:t>
                      </a:r>
                      <a:endParaRPr lang="fr-FR" sz="120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1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.replace</a:t>
                      </a:r>
                      <a:r>
                        <a:rPr lang="en-US" sz="11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1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oldsubstr</a:t>
                      </a:r>
                      <a:r>
                        <a:rPr lang="en-US" sz="11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:str</a:t>
                      </a:r>
                      <a:r>
                        <a:rPr lang="en-US" sz="11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1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newsubstr</a:t>
                      </a:r>
                      <a:r>
                        <a:rPr lang="en-US" sz="11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:str</a:t>
                      </a:r>
                      <a:r>
                        <a:rPr lang="en-US" sz="11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1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1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endParaRPr lang="en-US" sz="1100" i="0" dirty="0" smtClean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list</a:t>
                      </a:r>
                      <a:r>
                        <a:rPr lang="fr-FR" sz="11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.insert</a:t>
                      </a:r>
                      <a:r>
                        <a:rPr lang="fr-FR" sz="11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11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index</a:t>
                      </a:r>
                      <a:r>
                        <a:rPr lang="fr-FR" sz="11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:int</a:t>
                      </a:r>
                      <a:r>
                        <a:rPr lang="fr-FR" sz="11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fr-FR" sz="11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item</a:t>
                      </a:r>
                      <a:r>
                        <a:rPr lang="fr-FR" sz="1100" i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:Any</a:t>
                      </a:r>
                      <a:r>
                        <a:rPr lang="fr-FR" sz="11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fr-FR" sz="11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-&gt;None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0641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La </a:t>
                      </a:r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méthode</a:t>
                      </a: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ne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modifie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pas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l'objet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initial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et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renvoie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un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nouvel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objet.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La </a:t>
                      </a:r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méthode</a:t>
                      </a:r>
                      <a:r>
                        <a:rPr lang="en-US" sz="120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modifie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l'objet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initial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et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renvoie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None.</a:t>
                      </a:r>
                      <a:endParaRPr lang="fr-FR" sz="120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4301">
                <a:tc>
                  <a:txBody>
                    <a:bodyPr/>
                    <a:lstStyle/>
                    <a:p>
                      <a:pPr algn="l"/>
                      <a:r>
                        <a:rPr lang="fr-FR" sz="1000" i="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1000" i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 = 'abc'</a:t>
                      </a:r>
                    </a:p>
                    <a:p>
                      <a:pPr algn="l"/>
                      <a:r>
                        <a:rPr lang="fr-FR" sz="1000" i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1000" i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1000" i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s.replace</a:t>
                      </a:r>
                      <a:r>
                        <a:rPr lang="fr-FR" sz="1000" i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('b', 'B')</a:t>
                      </a:r>
                    </a:p>
                    <a:p>
                      <a:pPr algn="l"/>
                      <a:r>
                        <a:rPr lang="fr-FR" sz="1000" i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fr-FR" sz="1000" i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aBc</a:t>
                      </a:r>
                      <a:r>
                        <a:rPr lang="fr-FR" sz="1000" i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</a:p>
                    <a:p>
                      <a:pPr algn="l"/>
                      <a:r>
                        <a:rPr lang="fr-FR" sz="1000" i="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1000" i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</a:t>
                      </a:r>
                    </a:p>
                    <a:p>
                      <a:pPr algn="l"/>
                      <a:r>
                        <a:rPr lang="fr-FR" sz="1000" i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'abc'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t = [5, 6, 7]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1000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t.insert</a:t>
                      </a:r>
                      <a:r>
                        <a:rPr lang="fr-FR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(1, 'a')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[5, 'a', 6, 7]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8" name="Groupe 17"/>
          <p:cNvGrpSpPr/>
          <p:nvPr/>
        </p:nvGrpSpPr>
        <p:grpSpPr>
          <a:xfrm>
            <a:off x="309016" y="1304764"/>
            <a:ext cx="8457880" cy="2783320"/>
            <a:chOff x="309016" y="1304764"/>
            <a:chExt cx="8457880" cy="2783320"/>
          </a:xfrm>
        </p:grpSpPr>
        <p:sp>
          <p:nvSpPr>
            <p:cNvPr id="8" name="TextBox 45"/>
            <p:cNvSpPr txBox="1"/>
            <p:nvPr/>
          </p:nvSpPr>
          <p:spPr>
            <a:xfrm>
              <a:off x="382857" y="1304764"/>
              <a:ext cx="70585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Immuable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ne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signifie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pas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qu'on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ne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peut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pas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appliquer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d'opération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modification.</a:t>
              </a:r>
            </a:p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Simplement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le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résultat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l'opération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sera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toujours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contenu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dans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un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nouvel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objet.</a:t>
              </a:r>
            </a:p>
          </p:txBody>
        </p:sp>
        <p:sp>
          <p:nvSpPr>
            <p:cNvPr id="10" name="Rounded Rectangle 163"/>
            <p:cNvSpPr/>
            <p:nvPr/>
          </p:nvSpPr>
          <p:spPr bwMode="auto">
            <a:xfrm>
              <a:off x="309016" y="1304764"/>
              <a:ext cx="8457880" cy="2783320"/>
            </a:xfrm>
            <a:prstGeom prst="roundRect">
              <a:avLst>
                <a:gd name="adj" fmla="val 4851"/>
              </a:avLst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294132" y="4244409"/>
            <a:ext cx="4582432" cy="2280734"/>
            <a:chOff x="294132" y="4244409"/>
            <a:chExt cx="4582432" cy="2280734"/>
          </a:xfrm>
        </p:grpSpPr>
        <p:sp>
          <p:nvSpPr>
            <p:cNvPr id="42" name="TextBox 45"/>
            <p:cNvSpPr txBox="1"/>
            <p:nvPr/>
          </p:nvSpPr>
          <p:spPr>
            <a:xfrm>
              <a:off x="377737" y="4244410"/>
              <a:ext cx="1642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Quel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intérêt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?</a:t>
              </a:r>
            </a:p>
          </p:txBody>
        </p:sp>
        <p:sp>
          <p:nvSpPr>
            <p:cNvPr id="11" name="Rounded Rectangle 163"/>
            <p:cNvSpPr/>
            <p:nvPr/>
          </p:nvSpPr>
          <p:spPr bwMode="auto">
            <a:xfrm>
              <a:off x="294132" y="4244409"/>
              <a:ext cx="4582432" cy="2280734"/>
            </a:xfrm>
            <a:prstGeom prst="roundRect">
              <a:avLst>
                <a:gd name="adj" fmla="val 4941"/>
              </a:avLst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sp>
        <p:nvSpPr>
          <p:cNvPr id="12" name="TextBox 45"/>
          <p:cNvSpPr txBox="1"/>
          <p:nvPr/>
        </p:nvSpPr>
        <p:spPr>
          <a:xfrm>
            <a:off x="373405" y="4550911"/>
            <a:ext cx="439287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Optimisations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d'algorithmes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exécution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de code plus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rapide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: les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opérations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des tuples (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immuables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plus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rapides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listes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muables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Box 45"/>
          <p:cNvSpPr txBox="1"/>
          <p:nvPr/>
        </p:nvSpPr>
        <p:spPr>
          <a:xfrm>
            <a:off x="358024" y="5998737"/>
            <a:ext cx="440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Sécurité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évite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supposées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constantes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ne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soient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modifiées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par inadvertence (protection en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écriture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TextBox 45"/>
          <p:cNvSpPr txBox="1"/>
          <p:nvPr/>
        </p:nvSpPr>
        <p:spPr>
          <a:xfrm>
            <a:off x="361365" y="5275462"/>
            <a:ext cx="4515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Contraintes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imposées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par des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algorithmes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: les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clés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dictionnaires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dirty="0" err="1" smtClean="0">
                <a:solidFill>
                  <a:srgbClr val="CC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doivent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être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hachables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". 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Tous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objets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immuables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natifs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hachables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751734"/>
              </p:ext>
            </p:extLst>
          </p:nvPr>
        </p:nvGraphicFramePr>
        <p:xfrm>
          <a:off x="7423387" y="4594318"/>
          <a:ext cx="900100" cy="7773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/>
              </a:tblGrid>
              <a:tr h="183366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range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183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tuple</a:t>
                      </a:r>
                      <a:endParaRPr lang="fr-FR" sz="1200" dirty="0" smtClean="0">
                        <a:solidFill>
                          <a:srgbClr val="CC33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183366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bytes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227282"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frozenset</a:t>
                      </a:r>
                      <a:endParaRPr lang="fr-FR" sz="1200" dirty="0" smtClean="0">
                        <a:solidFill>
                          <a:srgbClr val="CC33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21877"/>
              </p:ext>
            </p:extLst>
          </p:nvPr>
        </p:nvGraphicFramePr>
        <p:xfrm>
          <a:off x="5399406" y="4787655"/>
          <a:ext cx="936104" cy="7808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36104"/>
              </a:tblGrid>
              <a:tr h="191161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list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196562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set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196562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err="1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dict</a:t>
                      </a:r>
                      <a:endParaRPr lang="en-US" sz="1200" dirty="0" smtClean="0">
                        <a:solidFill>
                          <a:srgbClr val="CC3399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196562"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bytearray</a:t>
                      </a:r>
                      <a:endParaRPr lang="fr-FR" sz="1200" dirty="0" smtClean="0">
                        <a:solidFill>
                          <a:srgbClr val="CC33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98231"/>
              </p:ext>
            </p:extLst>
          </p:nvPr>
        </p:nvGraphicFramePr>
        <p:xfrm>
          <a:off x="6462210" y="4588481"/>
          <a:ext cx="900100" cy="97794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/>
              </a:tblGrid>
              <a:tr h="1979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NoneType</a:t>
                      </a:r>
                      <a:endParaRPr lang="en-US" sz="1200" dirty="0" smtClean="0">
                        <a:solidFill>
                          <a:srgbClr val="CC3399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19796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err="1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bool</a:t>
                      </a:r>
                      <a:endParaRPr lang="en-US" sz="1200" dirty="0" smtClean="0">
                        <a:solidFill>
                          <a:srgbClr val="CC3399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19796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err="1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int</a:t>
                      </a:r>
                      <a:endParaRPr lang="en-US" sz="1200" dirty="0" smtClean="0">
                        <a:solidFill>
                          <a:srgbClr val="CC3399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1979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</a:t>
                      </a:r>
                      <a:endParaRPr lang="fr-FR" sz="1200" dirty="0" smtClean="0">
                        <a:solidFill>
                          <a:srgbClr val="CC33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186105"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endParaRPr lang="fr-FR" sz="1200" dirty="0" smtClean="0">
                        <a:solidFill>
                          <a:srgbClr val="CC33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32" name="Groupe 31"/>
          <p:cNvGrpSpPr/>
          <p:nvPr/>
        </p:nvGrpSpPr>
        <p:grpSpPr>
          <a:xfrm>
            <a:off x="5004048" y="4246003"/>
            <a:ext cx="3492388" cy="1457372"/>
            <a:chOff x="5004048" y="4246003"/>
            <a:chExt cx="3492388" cy="1457372"/>
          </a:xfrm>
        </p:grpSpPr>
        <p:sp>
          <p:nvSpPr>
            <p:cNvPr id="23" name="Rounded Rectangle 163"/>
            <p:cNvSpPr/>
            <p:nvPr/>
          </p:nvSpPr>
          <p:spPr bwMode="auto">
            <a:xfrm>
              <a:off x="5004048" y="4246003"/>
              <a:ext cx="3492388" cy="1457372"/>
            </a:xfrm>
            <a:prstGeom prst="roundRect">
              <a:avLst>
                <a:gd name="adj" fmla="val 5619"/>
              </a:avLst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sp>
          <p:nvSpPr>
            <p:cNvPr id="25" name="TextBox 45"/>
            <p:cNvSpPr txBox="1"/>
            <p:nvPr/>
          </p:nvSpPr>
          <p:spPr>
            <a:xfrm>
              <a:off x="5388700" y="4494770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muables</a:t>
              </a:r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45"/>
            <p:cNvSpPr txBox="1"/>
            <p:nvPr/>
          </p:nvSpPr>
          <p:spPr>
            <a:xfrm>
              <a:off x="6444208" y="4282877"/>
              <a:ext cx="18902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immuables</a:t>
              </a:r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45"/>
            <p:cNvSpPr txBox="1"/>
            <p:nvPr/>
          </p:nvSpPr>
          <p:spPr>
            <a:xfrm>
              <a:off x="5004048" y="4246003"/>
              <a:ext cx="1044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Exemples</a:t>
              </a:r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5004047" y="5841268"/>
            <a:ext cx="3492389" cy="683875"/>
            <a:chOff x="5004047" y="5841268"/>
            <a:chExt cx="3492389" cy="683875"/>
          </a:xfrm>
        </p:grpSpPr>
        <p:sp>
          <p:nvSpPr>
            <p:cNvPr id="28" name="Rounded Rectangle 163"/>
            <p:cNvSpPr/>
            <p:nvPr/>
          </p:nvSpPr>
          <p:spPr bwMode="auto">
            <a:xfrm>
              <a:off x="5004048" y="5841268"/>
              <a:ext cx="3492388" cy="683875"/>
            </a:xfrm>
            <a:prstGeom prst="roundRect">
              <a:avLst>
                <a:gd name="adj" fmla="val 12848"/>
              </a:avLst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sp>
          <p:nvSpPr>
            <p:cNvPr id="29" name="TextBox 45"/>
            <p:cNvSpPr txBox="1"/>
            <p:nvPr/>
          </p:nvSpPr>
          <p:spPr>
            <a:xfrm>
              <a:off x="5004047" y="5841268"/>
              <a:ext cx="31264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Il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s'agit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avant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tout d'un concept. Il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n'y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 pas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d'instruction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dans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le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langage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pour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désigner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qui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est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muable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ou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immuable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pic>
          <p:nvPicPr>
            <p:cNvPr id="30" name="Image 29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9864" y="6274358"/>
              <a:ext cx="200594" cy="180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34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00429" y="82514"/>
            <a:ext cx="8312031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Muabilité et affectation augmentée </a:t>
            </a:r>
            <a:r>
              <a:rPr lang="fr-FR" altLang="fr-FR" sz="14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augmented</a:t>
            </a:r>
            <a:r>
              <a:rPr lang="fr-FR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assignment</a:t>
            </a:r>
            <a:r>
              <a:rPr lang="fr-F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altLang="fr-FR" sz="14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6" name="Tableau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44860"/>
              </p:ext>
            </p:extLst>
          </p:nvPr>
        </p:nvGraphicFramePr>
        <p:xfrm>
          <a:off x="1259632" y="1334633"/>
          <a:ext cx="6362642" cy="50045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8152"/>
                <a:gridCol w="2510214"/>
                <a:gridCol w="2484276"/>
              </a:tblGrid>
              <a:tr h="360040">
                <a:tc rowSpan="3">
                  <a:txBody>
                    <a:bodyPr/>
                    <a:lstStyle/>
                    <a:p>
                      <a:pPr algn="ctr"/>
                      <a:endParaRPr lang="en-US" sz="1400" b="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400" b="1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immuable</a:t>
                      </a:r>
                      <a:endParaRPr lang="en-US" sz="1400" b="1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400" b="1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muable</a:t>
                      </a:r>
                      <a:endParaRPr lang="fr-FR" sz="1400" b="1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algn="ctr"/>
                      <a:endParaRPr lang="en-US" sz="1400" b="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ne 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modifie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pas 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l'objet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remplace</a:t>
                      </a:r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l'objet</a:t>
                      </a:r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baseline="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par </a:t>
                      </a:r>
                      <a:r>
                        <a:rPr lang="en-US" sz="1400" b="0" i="0" baseline="0" dirty="0" err="1" smtClean="0">
                          <a:solidFill>
                            <a:srgbClr val="CC3399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a+b</a:t>
                      </a:r>
                      <a:endParaRPr lang="en-US" sz="1400" b="0" i="0" baseline="0" dirty="0" smtClean="0">
                        <a:solidFill>
                          <a:srgbClr val="CC3399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400" b="0" i="0" dirty="0" smtClean="0">
                        <a:solidFill>
                          <a:srgbClr val="CC3399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équivaut</a:t>
                      </a:r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à </a:t>
                      </a:r>
                      <a:r>
                        <a:rPr lang="en-US" sz="1400" b="0" i="0" baseline="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 = a + b</a:t>
                      </a:r>
                      <a:endParaRPr lang="en-US" sz="1400" b="0" i="0" dirty="0" smtClean="0">
                        <a:solidFill>
                          <a:srgbClr val="CC3399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n'équivaut</a:t>
                      </a:r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pas à </a:t>
                      </a:r>
                      <a:r>
                        <a:rPr lang="en-US" sz="1400" b="0" i="0" baseline="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 = a + b</a:t>
                      </a:r>
                      <a:endParaRPr lang="fr-FR" sz="1400" b="0" i="0" dirty="0">
                        <a:solidFill>
                          <a:srgbClr val="CC3399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198022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400" i="0" dirty="0" smtClean="0">
                          <a:solidFill>
                            <a:srgbClr val="CC3399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 += b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s0 = '01'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s1 = s0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s1 += '23'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s1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'0123'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s0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'01'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s0 is s1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t0 = [0, 1]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t1 = t0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t1 += [2, 3]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t1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[0, 1, 2, 3]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t0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[0, 1, 2, 3]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t0 is t1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True</a:t>
                      </a:r>
                      <a:endParaRPr lang="fr-FR" sz="140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44216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solidFill>
                            <a:srgbClr val="CC33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= a + b</a:t>
                      </a:r>
                      <a:endParaRPr lang="fr-FR" sz="1400" i="0" dirty="0" smtClean="0">
                        <a:solidFill>
                          <a:srgbClr val="CC33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i="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1400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s0 = '01'</a:t>
                      </a:r>
                    </a:p>
                    <a:p>
                      <a:pPr algn="l"/>
                      <a:r>
                        <a:rPr lang="fr-FR" sz="1400" i="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1400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s1 = s0</a:t>
                      </a:r>
                    </a:p>
                    <a:p>
                      <a:pPr algn="l"/>
                      <a:r>
                        <a:rPr lang="fr-FR" sz="1400" i="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1400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s1 = s1 + '23'</a:t>
                      </a:r>
                    </a:p>
                    <a:p>
                      <a:pPr algn="l"/>
                      <a:r>
                        <a:rPr lang="fr-FR" sz="1400" i="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1400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s1</a:t>
                      </a:r>
                    </a:p>
                    <a:p>
                      <a:pPr algn="l"/>
                      <a:r>
                        <a:rPr lang="fr-FR" sz="1400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'0123'</a:t>
                      </a:r>
                    </a:p>
                    <a:p>
                      <a:pPr algn="l"/>
                      <a:r>
                        <a:rPr lang="fr-FR" sz="1400" i="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1400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s0</a:t>
                      </a:r>
                    </a:p>
                    <a:p>
                      <a:pPr algn="l"/>
                      <a:r>
                        <a:rPr lang="fr-FR" sz="1400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'01'</a:t>
                      </a:r>
                    </a:p>
                    <a:p>
                      <a:pPr algn="l"/>
                      <a:r>
                        <a:rPr lang="fr-FR" sz="1400" i="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fr-FR" sz="1400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s0 </a:t>
                      </a:r>
                      <a:r>
                        <a:rPr lang="fr-FR" sz="1400" i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</a:t>
                      </a:r>
                      <a:r>
                        <a:rPr lang="fr-FR" sz="1400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s1</a:t>
                      </a:r>
                    </a:p>
                    <a:p>
                      <a:pPr algn="l"/>
                      <a:r>
                        <a:rPr lang="fr-FR" sz="1400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t0 = [0, 1]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t1 = t0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t1 = t1 + [2, 3]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t1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[0, 1, 2, 3]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t0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[0, 1]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&gt;&gt;&gt;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t0 is t1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TextBox 45"/>
          <p:cNvSpPr txBox="1"/>
          <p:nvPr/>
        </p:nvSpPr>
        <p:spPr>
          <a:xfrm>
            <a:off x="2663788" y="821217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C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+= b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même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principe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pour les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autres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opérations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713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6"/>
          <p:cNvSpPr/>
          <p:nvPr/>
        </p:nvSpPr>
        <p:spPr>
          <a:xfrm>
            <a:off x="116580" y="3003875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989076"/>
            <a:ext cx="9156031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algn="ctr" eaLnBrk="1" hangingPunct="1">
              <a:defRPr/>
            </a:pPr>
            <a:r>
              <a:rPr lang="fr-FR" altLang="fr-FR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2.1.2  Les chaînes de caractères</a:t>
            </a:r>
          </a:p>
        </p:txBody>
      </p:sp>
      <p:sp>
        <p:nvSpPr>
          <p:cNvPr id="7" name="TextBox 45"/>
          <p:cNvSpPr txBox="1"/>
          <p:nvPr/>
        </p:nvSpPr>
        <p:spPr>
          <a:xfrm>
            <a:off x="7488324" y="6456878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02/2019</a:t>
            </a:r>
          </a:p>
          <a:p>
            <a:pPr algn="ctr"/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rene.ebel@orange.com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99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4484</Words>
  <Application>Microsoft Office PowerPoint</Application>
  <PresentationFormat>Affichage à l'écran (4:3)</PresentationFormat>
  <Paragraphs>1086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Consolas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BOSSARD Valentin TGI/OLS</dc:creator>
  <cp:lastModifiedBy>LE ROUX Clemence TGI/OLS</cp:lastModifiedBy>
  <cp:revision>35</cp:revision>
  <dcterms:created xsi:type="dcterms:W3CDTF">2006-08-16T00:00:00Z</dcterms:created>
  <dcterms:modified xsi:type="dcterms:W3CDTF">2020-11-27T13:37:19Z</dcterms:modified>
</cp:coreProperties>
</file>