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3336"/>
            <a:ext cx="334357" cy="3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66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235344-apprenez-a-programmer-en-pytho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hyperlink" Target="https://docs.python.org/fr/3.7/library/shutil.html" TargetMode="External"/><Relationship Id="rId2" Type="http://schemas.openxmlformats.org/officeDocument/2006/relationships/hyperlink" Target="https://stackoverflow.com/questions/25070854/why-should-i-close-files-in-pyth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python.org/fr/3.7/library/os.path.html" TargetMode="External"/><Relationship Id="rId5" Type="http://schemas.openxmlformats.org/officeDocument/2006/relationships/hyperlink" Target="https://docs.python.org/fr/3.7/library/os.html" TargetMode="External"/><Relationship Id="rId4" Type="http://schemas.openxmlformats.org/officeDocument/2006/relationships/hyperlink" Target="https://askubuntu.com/questions/701491/is-closing-a-file-after-having-opened-it-with-open-required-in-pyth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stackoverflow.com/questions/1466000/python-open-built-in-function-difference-between-modes-a-a-w-w-and-r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ckoverflow.com/questions/9644110/difference-between-parsing-a-text-file-in-r-and-rb-mod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074811/what-is-os-linesep-for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fr.wikipedia.org/wiki/Fonction_de_hachag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aurentluce.com/posts/python-dictionary-implementation" TargetMode="External"/><Relationship Id="rId4" Type="http://schemas.openxmlformats.org/officeDocument/2006/relationships/hyperlink" Target="https://stackoverflow.com/questions/14535730/what-do-you-mean-by-hashable-in-pyth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github.com/giampaolo/psuti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elcome.com.intraorange/https:/stackoverflow.com/questions/1316767/how-can-i-explicitly-free-memory-in-pyth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stackoverflow.com/questions/2600191/how-to-count-the-occurrences-of-a-list-ite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989076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2.4.1 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dictionnaires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580" y="358140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u="sng" dirty="0">
                <a:solidFill>
                  <a:schemeClr val="accent6"/>
                </a:solidFill>
                <a:hlinkClick r:id="rId2"/>
              </a:rPr>
              <a:t>https://openclassrooms.com/fr/courses/235344-apprenez-a-programmer-en-python</a:t>
            </a:r>
            <a:endParaRPr lang="fr-FR" u="sng" dirty="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fr-FR" u="sng" dirty="0">
                <a:solidFill>
                  <a:srgbClr val="0070C0"/>
                </a:solidFill>
              </a:rPr>
              <a:t> </a:t>
            </a:r>
            <a:r>
              <a:rPr lang="fr-FR" u="sng" dirty="0" smtClean="0">
                <a:solidFill>
                  <a:srgbClr val="0070C0"/>
                </a:solidFill>
              </a:rPr>
              <a:t>(Partie 2 </a:t>
            </a:r>
            <a:r>
              <a:rPr lang="fr-FR" u="sng" dirty="0" err="1" smtClean="0">
                <a:solidFill>
                  <a:srgbClr val="0070C0"/>
                </a:solidFill>
              </a:rPr>
              <a:t>Chap</a:t>
            </a:r>
            <a:r>
              <a:rPr lang="fr-FR" u="sng" dirty="0" smtClean="0">
                <a:solidFill>
                  <a:srgbClr val="0070C0"/>
                </a:solidFill>
              </a:rPr>
              <a:t> 5-6-7)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989076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2.5.1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fichiers</a:t>
            </a:r>
          </a:p>
        </p:txBody>
      </p:sp>
      <p:sp>
        <p:nvSpPr>
          <p:cNvPr id="7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4531611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6008" y="1304753"/>
            <a:ext cx="3758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emplacement (dossier)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métadonnées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attributs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): nom,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type, dates, …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séquence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d'octets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e 84"/>
          <p:cNvGrpSpPr/>
          <p:nvPr/>
        </p:nvGrpSpPr>
        <p:grpSpPr>
          <a:xfrm>
            <a:off x="400428" y="908983"/>
            <a:ext cx="7219571" cy="1116043"/>
            <a:chOff x="400428" y="908983"/>
            <a:chExt cx="7219571" cy="1116043"/>
          </a:xfrm>
        </p:grpSpPr>
        <p:sp>
          <p:nvSpPr>
            <p:cNvPr id="15" name="Rectangle 14"/>
            <p:cNvSpPr/>
            <p:nvPr/>
          </p:nvSpPr>
          <p:spPr>
            <a:xfrm>
              <a:off x="472437" y="960766"/>
              <a:ext cx="70805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unité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stockage logique pour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l’enregistrement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données sur disques 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3"/>
            <p:cNvSpPr/>
            <p:nvPr/>
          </p:nvSpPr>
          <p:spPr bwMode="auto">
            <a:xfrm>
              <a:off x="400428" y="908983"/>
              <a:ext cx="7219571" cy="1116043"/>
            </a:xfrm>
            <a:prstGeom prst="roundRect">
              <a:avLst>
                <a:gd name="adj" fmla="val 12348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2593" y="2664178"/>
            <a:ext cx="5519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→ objet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noté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 la suite) qui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représente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 code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chemin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d'accès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nom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disque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mode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d'accès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lecture et/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écriture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binaire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écrasement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ajout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pour 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fichiers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8919" y="4437125"/>
            <a:ext cx="3508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lecture et/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écriture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manière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incrémentale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séquentiel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et/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e 94"/>
          <p:cNvGrpSpPr/>
          <p:nvPr/>
        </p:nvGrpSpPr>
        <p:grpSpPr>
          <a:xfrm>
            <a:off x="399357" y="5689128"/>
            <a:ext cx="4660534" cy="830997"/>
            <a:chOff x="399357" y="5689128"/>
            <a:chExt cx="4660534" cy="830997"/>
          </a:xfrm>
        </p:grpSpPr>
        <p:sp>
          <p:nvSpPr>
            <p:cNvPr id="14" name="Rectangle 13"/>
            <p:cNvSpPr/>
            <p:nvPr/>
          </p:nvSpPr>
          <p:spPr>
            <a:xfrm>
              <a:off x="399357" y="5689128"/>
              <a:ext cx="46605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libérer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ressources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allouées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gestion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assurer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l'écriture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disque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autoriser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l'accès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au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par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d'autres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programmes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respecter les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bonnes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pratiques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codage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Image 18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2" y="5762377"/>
              <a:ext cx="200594" cy="180020"/>
            </a:xfrm>
            <a:prstGeom prst="rect">
              <a:avLst/>
            </a:prstGeom>
          </p:spPr>
        </p:pic>
        <p:pic>
          <p:nvPicPr>
            <p:cNvPr id="58" name="Image 57">
              <a:hlinkClick r:id="rId4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449" y="5762377"/>
              <a:ext cx="200594" cy="180020"/>
            </a:xfrm>
            <a:prstGeom prst="rect">
              <a:avLst/>
            </a:prstGeom>
          </p:spPr>
        </p:pic>
      </p:grpSp>
      <p:grpSp>
        <p:nvGrpSpPr>
          <p:cNvPr id="94" name="Groupe 93"/>
          <p:cNvGrpSpPr/>
          <p:nvPr/>
        </p:nvGrpSpPr>
        <p:grpSpPr>
          <a:xfrm>
            <a:off x="3221885" y="4606068"/>
            <a:ext cx="2436790" cy="588337"/>
            <a:chOff x="3221885" y="4606068"/>
            <a:chExt cx="2436790" cy="588337"/>
          </a:xfrm>
        </p:grpSpPr>
        <p:sp>
          <p:nvSpPr>
            <p:cNvPr id="60" name="Rectangle 59"/>
            <p:cNvSpPr/>
            <p:nvPr/>
          </p:nvSpPr>
          <p:spPr>
            <a:xfrm>
              <a:off x="3713397" y="5013513"/>
              <a:ext cx="1020773" cy="119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30447" y="4607007"/>
              <a:ext cx="2509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3713397" y="5011673"/>
              <a:ext cx="1945278" cy="121085"/>
              <a:chOff x="4049942" y="4492889"/>
              <a:chExt cx="3402378" cy="16085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49942" y="4494722"/>
                <a:ext cx="3402378" cy="15841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>
                <a:off x="421514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439198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>
                <a:off x="4572000" y="4494722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4755200" y="4493500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4932040" y="4493500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511206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>
                <a:off x="5295260" y="4493500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5472100" y="4493500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>
                <a:off x="565212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5835320" y="4492889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>
                <a:off x="6012160" y="4492889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>
                <a:off x="6192180" y="4493500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6375380" y="4494722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6552220" y="4494722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6732240" y="4495333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691544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7092280" y="4494111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>
                <a:off x="7272300" y="4494722"/>
                <a:ext cx="0" cy="15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avec flèche 9"/>
            <p:cNvCxnSpPr/>
            <p:nvPr/>
          </p:nvCxnSpPr>
          <p:spPr>
            <a:xfrm>
              <a:off x="4782813" y="4821155"/>
              <a:ext cx="0" cy="19051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755928" y="4808450"/>
              <a:ext cx="0" cy="19051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481883" y="4606068"/>
              <a:ext cx="65111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curseur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21885" y="4948184"/>
              <a:ext cx="5602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octets</a:t>
              </a:r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362363" y="1817282"/>
            <a:ext cx="5474670" cy="4702843"/>
            <a:chOff x="362363" y="1817282"/>
            <a:chExt cx="5474670" cy="4702843"/>
          </a:xfrm>
        </p:grpSpPr>
        <p:sp>
          <p:nvSpPr>
            <p:cNvPr id="26" name="Rounded Rectangle 163"/>
            <p:cNvSpPr/>
            <p:nvPr/>
          </p:nvSpPr>
          <p:spPr bwMode="auto">
            <a:xfrm>
              <a:off x="406870" y="2651851"/>
              <a:ext cx="5430163" cy="1380480"/>
            </a:xfrm>
            <a:prstGeom prst="roundRect">
              <a:avLst>
                <a:gd name="adj" fmla="val 7074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2363" y="2344072"/>
              <a:ext cx="28201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1) </a:t>
              </a: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Ouverture</a:t>
              </a:r>
              <a:r>
                <a:rPr lang="en-US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endPara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163"/>
            <p:cNvSpPr/>
            <p:nvPr/>
          </p:nvSpPr>
          <p:spPr bwMode="auto">
            <a:xfrm>
              <a:off x="414731" y="4392121"/>
              <a:ext cx="5414439" cy="922106"/>
            </a:xfrm>
            <a:prstGeom prst="roundRect">
              <a:avLst>
                <a:gd name="adj" fmla="val 9993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4866" y="4084343"/>
              <a:ext cx="26992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2) </a:t>
              </a: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Accès</a:t>
              </a:r>
              <a:r>
                <a:rPr lang="en-US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aux </a:t>
              </a: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endPara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37" y="5360585"/>
              <a:ext cx="25813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3) </a:t>
              </a: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Fermeture</a:t>
              </a:r>
              <a:r>
                <a:rPr lang="en-US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400" b="1" dirty="0" err="1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endPara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ounded Rectangle 163"/>
            <p:cNvSpPr/>
            <p:nvPr/>
          </p:nvSpPr>
          <p:spPr bwMode="auto">
            <a:xfrm>
              <a:off x="400429" y="5669888"/>
              <a:ext cx="4516009" cy="850237"/>
            </a:xfrm>
            <a:prstGeom prst="roundRect">
              <a:avLst>
                <a:gd name="adj" fmla="val 9993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cxnSp>
          <p:nvCxnSpPr>
            <p:cNvPr id="66" name="Connecteur droit 65"/>
            <p:cNvCxnSpPr/>
            <p:nvPr/>
          </p:nvCxnSpPr>
          <p:spPr>
            <a:xfrm flipH="1">
              <a:off x="1140655" y="1817282"/>
              <a:ext cx="319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1140655" y="1817282"/>
              <a:ext cx="0" cy="463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>
            <a:off x="5124872" y="1405266"/>
            <a:ext cx="3423373" cy="4099519"/>
            <a:chOff x="5124872" y="1405266"/>
            <a:chExt cx="3423373" cy="4099519"/>
          </a:xfrm>
        </p:grpSpPr>
        <p:sp>
          <p:nvSpPr>
            <p:cNvPr id="73" name="Rectangle 72"/>
            <p:cNvSpPr/>
            <p:nvPr/>
          </p:nvSpPr>
          <p:spPr>
            <a:xfrm>
              <a:off x="6110114" y="2370156"/>
              <a:ext cx="2438129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 </a:t>
              </a:r>
              <a:r>
                <a:rPr lang="en-US" sz="14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os.rename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old_name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new_name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os.getcwd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os.chdir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os.remove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os.listdir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 </a:t>
              </a:r>
              <a:r>
                <a:rPr lang="en-US" sz="14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os.path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os.path.exists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os.path.split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 </a:t>
              </a:r>
              <a:r>
                <a:rPr lang="en-US" sz="1400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shutil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shutil.move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dest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shutil.copy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dest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ounded Rectangle 163"/>
            <p:cNvSpPr/>
            <p:nvPr/>
          </p:nvSpPr>
          <p:spPr bwMode="auto">
            <a:xfrm>
              <a:off x="6110116" y="2344072"/>
              <a:ext cx="2438129" cy="3160713"/>
            </a:xfrm>
            <a:prstGeom prst="roundRect">
              <a:avLst>
                <a:gd name="adj" fmla="val 3093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76" name="Accolade fermante 75"/>
            <p:cNvSpPr/>
            <p:nvPr/>
          </p:nvSpPr>
          <p:spPr>
            <a:xfrm>
              <a:off x="5124872" y="1405266"/>
              <a:ext cx="110787" cy="2926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/>
            <p:cNvCxnSpPr/>
            <p:nvPr/>
          </p:nvCxnSpPr>
          <p:spPr>
            <a:xfrm flipH="1">
              <a:off x="5271222" y="1551570"/>
              <a:ext cx="1544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6816031" y="1551570"/>
              <a:ext cx="0" cy="729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Image 81">
              <a:hlinkClick r:id="rId5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45" y="2420012"/>
              <a:ext cx="200594" cy="180020"/>
            </a:xfrm>
            <a:prstGeom prst="rect">
              <a:avLst/>
            </a:prstGeom>
          </p:spPr>
        </p:pic>
        <p:pic>
          <p:nvPicPr>
            <p:cNvPr id="83" name="Image 82">
              <a:hlinkClick r:id="rId6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565" y="3834417"/>
              <a:ext cx="200594" cy="180020"/>
            </a:xfrm>
            <a:prstGeom prst="rect">
              <a:avLst/>
            </a:prstGeom>
          </p:spPr>
        </p:pic>
        <p:pic>
          <p:nvPicPr>
            <p:cNvPr id="84" name="Image 83">
              <a:hlinkClick r:id="rId7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123" y="4707432"/>
              <a:ext cx="200594" cy="180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0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6475827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Ouvrir / fermer un fichier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2"/>
              </p:ext>
            </p:extLst>
          </p:nvPr>
        </p:nvGraphicFramePr>
        <p:xfrm>
          <a:off x="2124599" y="2015182"/>
          <a:ext cx="3039256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67148"/>
                <a:gridCol w="432048"/>
                <a:gridCol w="540060"/>
              </a:tblGrid>
              <a:tr h="13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texte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binaire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20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(</a:t>
                      </a:r>
                      <a:r>
                        <a:rPr lang="en-US" sz="10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seule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'r'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ajout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0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0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write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seule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(efface des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donnés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précédentes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'w'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lecture 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écriture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'r+'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+'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lecture 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ajout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'a+'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+'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lecture 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écriture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(efface des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donnés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précédentes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'w+'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+'</a:t>
                      </a: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0493"/>
              </p:ext>
            </p:extLst>
          </p:nvPr>
        </p:nvGraphicFramePr>
        <p:xfrm>
          <a:off x="5391727" y="2670903"/>
          <a:ext cx="2700300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48172"/>
                <a:gridCol w="1152128"/>
              </a:tblGrid>
              <a:tr h="120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0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UTF-8 sans</a:t>
                      </a:r>
                      <a:r>
                        <a:rPr lang="en-US" sz="1000" b="1" i="0" baseline="0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BOM</a:t>
                      </a:r>
                      <a:endParaRPr lang="fr-FR" sz="1000" b="1" i="0" dirty="0" smtClean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'utf-8'</a:t>
                      </a:r>
                      <a:endParaRPr lang="fr-FR" sz="100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UTF-8 avec BOM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'utf-8-sig'</a:t>
                      </a:r>
                      <a:endParaRPr lang="fr-FR" sz="100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 8859-1 (Latin-1)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'iso-8859-1'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Windows-1252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'cp1252'</a:t>
                      </a:r>
                      <a:endParaRPr lang="fr-FR" sz="100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85607"/>
              </p:ext>
            </p:extLst>
          </p:nvPr>
        </p:nvGraphicFramePr>
        <p:xfrm>
          <a:off x="5665180" y="4207477"/>
          <a:ext cx="2492951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2771"/>
                <a:gridCol w="1620180"/>
              </a:tblGrid>
              <a:tr h="120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.name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:str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70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Encodage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.encoding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:str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Mode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.mode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:str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Fermé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.closed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:bool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pSp>
        <p:nvGrpSpPr>
          <p:cNvPr id="91" name="Groupe 90"/>
          <p:cNvGrpSpPr/>
          <p:nvPr/>
        </p:nvGrpSpPr>
        <p:grpSpPr>
          <a:xfrm>
            <a:off x="886900" y="638049"/>
            <a:ext cx="7357600" cy="2867151"/>
            <a:chOff x="886900" y="638049"/>
            <a:chExt cx="7357600" cy="2867151"/>
          </a:xfrm>
        </p:grpSpPr>
        <p:sp>
          <p:nvSpPr>
            <p:cNvPr id="82" name="Rectangle 81"/>
            <p:cNvSpPr/>
            <p:nvPr/>
          </p:nvSpPr>
          <p:spPr>
            <a:xfrm>
              <a:off x="1298459" y="1151590"/>
              <a:ext cx="6138940" cy="31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8460" y="1138268"/>
              <a:ext cx="6880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open</a:t>
              </a:r>
              <a:endPara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ounded Rectangle 163"/>
            <p:cNvSpPr/>
            <p:nvPr/>
          </p:nvSpPr>
          <p:spPr bwMode="auto">
            <a:xfrm>
              <a:off x="886900" y="976603"/>
              <a:ext cx="7357600" cy="2528597"/>
            </a:xfrm>
            <a:prstGeom prst="roundRect">
              <a:avLst>
                <a:gd name="adj" fmla="val 4838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2286" y="638049"/>
              <a:ext cx="887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Ouvrir</a:t>
              </a:r>
              <a:endParaRPr lang="en-US" sz="16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865528" y="3592196"/>
            <a:ext cx="1757318" cy="641487"/>
            <a:chOff x="865528" y="3672835"/>
            <a:chExt cx="1757318" cy="641487"/>
          </a:xfrm>
        </p:grpSpPr>
        <p:sp>
          <p:nvSpPr>
            <p:cNvPr id="34" name="Rectangle 33"/>
            <p:cNvSpPr/>
            <p:nvPr/>
          </p:nvSpPr>
          <p:spPr>
            <a:xfrm>
              <a:off x="883277" y="4030380"/>
              <a:ext cx="17395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.close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-&gt;None</a:t>
              </a:r>
              <a:endPara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ounded Rectangle 163"/>
            <p:cNvSpPr/>
            <p:nvPr/>
          </p:nvSpPr>
          <p:spPr bwMode="auto">
            <a:xfrm>
              <a:off x="883277" y="4021126"/>
              <a:ext cx="1739569" cy="293196"/>
            </a:xfrm>
            <a:prstGeom prst="roundRect">
              <a:avLst>
                <a:gd name="adj" fmla="val 23555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5528" y="3672835"/>
              <a:ext cx="9728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Fermer</a:t>
              </a:r>
              <a:endParaRPr lang="en-US" sz="16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951080" y="4693184"/>
            <a:ext cx="1831627" cy="1632666"/>
            <a:chOff x="970274" y="4715954"/>
            <a:chExt cx="1831627" cy="1632666"/>
          </a:xfrm>
        </p:grpSpPr>
        <p:sp>
          <p:nvSpPr>
            <p:cNvPr id="63" name="Rectangle 62"/>
            <p:cNvSpPr/>
            <p:nvPr/>
          </p:nvSpPr>
          <p:spPr>
            <a:xfrm>
              <a:off x="1003765" y="4990001"/>
              <a:ext cx="1690124" cy="1358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03765" y="4963625"/>
              <a:ext cx="17981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try: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en-US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except: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finally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.close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70274" y="4715954"/>
              <a:ext cx="14214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avec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try-except</a:t>
              </a:r>
              <a:endParaRPr lang="en-US" sz="12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710698" y="4710036"/>
            <a:ext cx="2064027" cy="744466"/>
            <a:chOff x="2729892" y="4732806"/>
            <a:chExt cx="2064027" cy="744466"/>
          </a:xfrm>
        </p:grpSpPr>
        <p:sp>
          <p:nvSpPr>
            <p:cNvPr id="66" name="Rectangle 65"/>
            <p:cNvSpPr/>
            <p:nvPr/>
          </p:nvSpPr>
          <p:spPr>
            <a:xfrm>
              <a:off x="2787060" y="5009805"/>
              <a:ext cx="2006859" cy="46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29892" y="4732806"/>
              <a:ext cx="19232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mieux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avec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with-as</a:t>
              </a:r>
              <a:endParaRPr lang="en-US" sz="12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3699" y="5015607"/>
              <a:ext cx="19802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with open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as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843809" y="4354629"/>
            <a:ext cx="4057298" cy="2092877"/>
            <a:chOff x="863003" y="4377399"/>
            <a:chExt cx="4057298" cy="2092877"/>
          </a:xfrm>
        </p:grpSpPr>
        <p:sp>
          <p:nvSpPr>
            <p:cNvPr id="62" name="Rectangle 61"/>
            <p:cNvSpPr/>
            <p:nvPr/>
          </p:nvSpPr>
          <p:spPr>
            <a:xfrm>
              <a:off x="863003" y="4377399"/>
              <a:ext cx="22469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Garantir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la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fermeture</a:t>
              </a:r>
              <a:endParaRPr lang="en-US" sz="16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163"/>
            <p:cNvSpPr/>
            <p:nvPr/>
          </p:nvSpPr>
          <p:spPr bwMode="auto">
            <a:xfrm>
              <a:off x="893689" y="4715953"/>
              <a:ext cx="4026612" cy="1754323"/>
            </a:xfrm>
            <a:prstGeom prst="roundRect">
              <a:avLst>
                <a:gd name="adj" fmla="val 533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480051" y="3771210"/>
            <a:ext cx="2775320" cy="2676474"/>
            <a:chOff x="5480051" y="3793802"/>
            <a:chExt cx="2775320" cy="2676474"/>
          </a:xfrm>
        </p:grpSpPr>
        <p:sp>
          <p:nvSpPr>
            <p:cNvPr id="70" name="Rectangle 69"/>
            <p:cNvSpPr/>
            <p:nvPr/>
          </p:nvSpPr>
          <p:spPr>
            <a:xfrm>
              <a:off x="5480051" y="3793802"/>
              <a:ext cx="23601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Lire des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attributs</a:t>
              </a:r>
              <a:endParaRPr lang="en-US" sz="16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163"/>
            <p:cNvSpPr/>
            <p:nvPr/>
          </p:nvSpPr>
          <p:spPr bwMode="auto">
            <a:xfrm>
              <a:off x="5540151" y="4110832"/>
              <a:ext cx="2715220" cy="2359444"/>
            </a:xfrm>
            <a:prstGeom prst="roundRect">
              <a:avLst>
                <a:gd name="adj" fmla="val 3500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01" name="Groupe 100"/>
          <p:cNvGrpSpPr/>
          <p:nvPr/>
        </p:nvGrpSpPr>
        <p:grpSpPr>
          <a:xfrm>
            <a:off x="5627079" y="5046938"/>
            <a:ext cx="2577368" cy="1321108"/>
            <a:chOff x="5627079" y="5096111"/>
            <a:chExt cx="2577368" cy="1321108"/>
          </a:xfrm>
        </p:grpSpPr>
        <p:sp>
          <p:nvSpPr>
            <p:cNvPr id="71" name="Rectangle 70"/>
            <p:cNvSpPr/>
            <p:nvPr/>
          </p:nvSpPr>
          <p:spPr>
            <a:xfrm>
              <a:off x="5670847" y="5119216"/>
              <a:ext cx="2476512" cy="684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27079" y="5096111"/>
              <a:ext cx="25773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with open('file.txt') as f: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print('mode:',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f.mode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print('encoding:',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f.encoding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print('closed:',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f.closed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èche droite 73"/>
            <p:cNvSpPr/>
            <p:nvPr/>
          </p:nvSpPr>
          <p:spPr>
            <a:xfrm>
              <a:off x="5691030" y="6029970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041007" y="5886327"/>
              <a:ext cx="1238256" cy="50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97239" y="5863221"/>
              <a:ext cx="144016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mode: r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encoding: cp1252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closed: False</a:t>
              </a:r>
              <a:endParaRPr lang="en-US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971692" y="1138268"/>
            <a:ext cx="2482595" cy="831637"/>
            <a:chOff x="971692" y="1138268"/>
            <a:chExt cx="2482595" cy="831637"/>
          </a:xfrm>
        </p:grpSpPr>
        <p:cxnSp>
          <p:nvCxnSpPr>
            <p:cNvPr id="5" name="Connecteur droit avec flèche 4"/>
            <p:cNvCxnSpPr/>
            <p:nvPr/>
          </p:nvCxnSpPr>
          <p:spPr>
            <a:xfrm flipH="1">
              <a:off x="2051812" y="1739073"/>
              <a:ext cx="324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71692" y="1508240"/>
              <a:ext cx="11529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nom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complet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avec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chemin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2375848" y="1489960"/>
              <a:ext cx="0" cy="24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768199" y="1138268"/>
              <a:ext cx="16860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filename</a:t>
              </a:r>
              <a:r>
                <a:rPr lang="en-US" sz="16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:str</a:t>
              </a:r>
              <a:endPara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5972040" y="1138268"/>
            <a:ext cx="2272460" cy="1048110"/>
            <a:chOff x="5972040" y="1138268"/>
            <a:chExt cx="2272460" cy="1048110"/>
          </a:xfrm>
        </p:grpSpPr>
        <p:sp>
          <p:nvSpPr>
            <p:cNvPr id="56" name="Rectangle 55"/>
            <p:cNvSpPr/>
            <p:nvPr/>
          </p:nvSpPr>
          <p:spPr>
            <a:xfrm>
              <a:off x="6480304" y="1661800"/>
              <a:ext cx="1574108" cy="500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7091903" y="1457891"/>
              <a:ext cx="0" cy="203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972040" y="1632380"/>
              <a:ext cx="227246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v. 3.7 :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io.TextIOWrapper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_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io.BufferedReader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_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io.BufferedWriter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 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80304" y="1138268"/>
              <a:ext cx="10129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 </a:t>
              </a:r>
              <a:r>
                <a:rPr lang="en-US" sz="16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4398223" y="1138268"/>
            <a:ext cx="3765812" cy="1532635"/>
            <a:chOff x="4398223" y="1138268"/>
            <a:chExt cx="3765812" cy="1532635"/>
          </a:xfrm>
        </p:grpSpPr>
        <p:sp>
          <p:nvSpPr>
            <p:cNvPr id="25" name="Rectangle 24"/>
            <p:cNvSpPr/>
            <p:nvPr/>
          </p:nvSpPr>
          <p:spPr>
            <a:xfrm>
              <a:off x="5319719" y="2209238"/>
              <a:ext cx="28443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pour le mode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uniquement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encodage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caractères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5616208" y="1489960"/>
              <a:ext cx="0" cy="696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398223" y="1138268"/>
              <a:ext cx="18182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encoding</a:t>
              </a:r>
              <a:r>
                <a:rPr lang="en-US" sz="16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:str</a:t>
              </a:r>
              <a:endPara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997239" y="1138268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43900" y="1138268"/>
            <a:ext cx="2162278" cy="866804"/>
            <a:chOff x="2843900" y="1138268"/>
            <a:chExt cx="2162278" cy="866804"/>
          </a:xfrm>
        </p:grpSpPr>
        <p:sp>
          <p:nvSpPr>
            <p:cNvPr id="23" name="Rectangle 22"/>
            <p:cNvSpPr/>
            <p:nvPr/>
          </p:nvSpPr>
          <p:spPr>
            <a:xfrm>
              <a:off x="2843900" y="1728073"/>
              <a:ext cx="19802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 (par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défaut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200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r'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3707996" y="1449914"/>
              <a:ext cx="0" cy="254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 26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87" y="1788515"/>
              <a:ext cx="200594" cy="18002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3236607" y="1138268"/>
              <a:ext cx="13162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</a:t>
              </a:r>
              <a:r>
                <a:rPr lang="en-US" sz="16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:str</a:t>
              </a:r>
              <a:endPara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57" name="Image 56">
              <a:hlinkClick r:id="rId4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584" y="1788515"/>
              <a:ext cx="200594" cy="180020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2124599" y="3552192"/>
            <a:ext cx="511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rgbClr val="FF0000"/>
                </a:solidFill>
              </a:rPr>
              <a:t>Attention, une ouverture en écriture va écraser un fichier existant ou le créer si il n’existe pas.</a:t>
            </a:r>
            <a:endParaRPr lang="fr-FR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406355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Lire un fichier de texte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12833"/>
              </p:ext>
            </p:extLst>
          </p:nvPr>
        </p:nvGraphicFramePr>
        <p:xfrm>
          <a:off x="676461" y="789123"/>
          <a:ext cx="7791078" cy="5212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2799"/>
                <a:gridCol w="3419907"/>
                <a:gridCol w="3348372"/>
              </a:tblGrid>
              <a:tr h="47248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fois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.read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lecture en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fois</a:t>
                      </a:r>
                      <a:endParaRPr lang="en-US" sz="9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'r', encoding='utf-8') as f: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data =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f.read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print(data)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data.splitlines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</a:t>
                      </a:r>
                      <a:r>
                        <a:rPr lang="en-US" sz="9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9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lignes</a:t>
                      </a:r>
                      <a:endParaRPr lang="en-US" sz="9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data.split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 </a:t>
                      </a:r>
                      <a:r>
                        <a:rPr lang="en-US" sz="9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mots</a:t>
                      </a:r>
                    </a:p>
                  </a:txBody>
                  <a:tcPr marL="68580" marR="68580" marT="0" marB="0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47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nbbb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bb\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néêè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βΩ\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bb', 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βΩ']</a:t>
                      </a:r>
                    </a:p>
                    <a:p>
                      <a:r>
                        <a:rPr lang="el-GR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'bb', '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l-GR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βΩ']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.readlines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-&gt;List[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lecture en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fois</a:t>
                      </a:r>
                      <a:endParaRPr lang="en-US" sz="9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'r', encoding='utf-8') as f: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lines = 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f.readlines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print(lines)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print([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line.rstrip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for line in lines])</a:t>
                      </a:r>
                    </a:p>
                  </a:txBody>
                  <a:tcPr marL="68580" marR="68580" marT="0" marB="0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\n', 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bb\n', 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βΩ\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bb', '</a:t>
                      </a:r>
                      <a:r>
                        <a:rPr lang="en-US" sz="9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9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βΩ']</a:t>
                      </a:r>
                      <a:endParaRPr lang="en-US" sz="90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Incrémental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.read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7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où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représente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maximum de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à lire 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(NB :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non octets)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lecture par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tronçons</a:t>
                      </a:r>
                      <a:endParaRPr lang="en-US" sz="9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 = 10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'r', encoding='utf-8') as f: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 True: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chunk =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f.read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(size)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chunk: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print(chunk)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(chunk) &lt; size: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break</a:t>
                      </a:r>
                      <a:endParaRPr lang="en-US" sz="9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.readline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7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renvoie une chaîne vide à la fin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lecture par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lignes</a:t>
                      </a:r>
                      <a:endParaRPr lang="en-US" sz="9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'r', encoding='utf-8') as f: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 True: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line = </a:t>
                      </a:r>
                      <a:r>
                        <a:rPr lang="en-US" sz="9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f.readline</a:t>
                      </a:r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not line: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break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line = </a:t>
                      </a:r>
                      <a:r>
                        <a:rPr lang="en-US" sz="9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line.rstrip</a:t>
                      </a:r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('\n')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print(line)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fichier (texte ou binaire) est un </a:t>
                      </a:r>
                      <a:r>
                        <a:rPr lang="fr-FR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endParaRPr lang="fr-F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dont les éléments sont les lignes.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lecture par </a:t>
                      </a:r>
                      <a:r>
                        <a:rPr lang="en-US" sz="9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lignes</a:t>
                      </a:r>
                      <a:endParaRPr lang="en-US" sz="9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'r', encoding='utf-8') as f: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 line in f: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line = </a:t>
                      </a:r>
                      <a:r>
                        <a:rPr lang="en-US" sz="9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line.rstrip</a:t>
                      </a:r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('\n')</a:t>
                      </a:r>
                    </a:p>
                    <a:p>
                      <a:r>
                        <a:rPr lang="en-US" sz="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print(line)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700997" y="6241888"/>
            <a:ext cx="7071664" cy="351690"/>
            <a:chOff x="845585" y="6216129"/>
            <a:chExt cx="7071664" cy="351690"/>
          </a:xfrm>
        </p:grpSpPr>
        <p:sp>
          <p:nvSpPr>
            <p:cNvPr id="22" name="Rectangle 21"/>
            <p:cNvSpPr/>
            <p:nvPr/>
          </p:nvSpPr>
          <p:spPr>
            <a:xfrm>
              <a:off x="1201705" y="6253475"/>
              <a:ext cx="67155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fins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lignes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toujours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présentes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lues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sous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forme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caractères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13" y="6296681"/>
              <a:ext cx="214271" cy="190589"/>
            </a:xfrm>
            <a:prstGeom prst="rect">
              <a:avLst/>
            </a:prstGeom>
          </p:spPr>
        </p:pic>
        <p:sp>
          <p:nvSpPr>
            <p:cNvPr id="8" name="Rounded Rectangle 163"/>
            <p:cNvSpPr/>
            <p:nvPr/>
          </p:nvSpPr>
          <p:spPr bwMode="auto">
            <a:xfrm>
              <a:off x="845585" y="6216129"/>
              <a:ext cx="7071664" cy="351690"/>
            </a:xfrm>
            <a:prstGeom prst="roundRect">
              <a:avLst>
                <a:gd name="adj" fmla="val 22238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112058" y="789123"/>
            <a:ext cx="3355604" cy="5220580"/>
            <a:chOff x="5082904" y="772123"/>
            <a:chExt cx="3355604" cy="5220580"/>
          </a:xfrm>
        </p:grpSpPr>
        <p:sp>
          <p:nvSpPr>
            <p:cNvPr id="4" name="Rectangle 3"/>
            <p:cNvSpPr/>
            <p:nvPr/>
          </p:nvSpPr>
          <p:spPr>
            <a:xfrm>
              <a:off x="5082905" y="772123"/>
              <a:ext cx="3355603" cy="82809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82904" y="5308627"/>
              <a:ext cx="3355603" cy="68407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94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30" y="82514"/>
            <a:ext cx="4891650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dans un fichier de texte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9466"/>
              </p:ext>
            </p:extLst>
          </p:nvPr>
        </p:nvGraphicFramePr>
        <p:xfrm>
          <a:off x="679357" y="900879"/>
          <a:ext cx="7719070" cy="3505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2346"/>
                <a:gridCol w="2808312"/>
                <a:gridCol w="3708412"/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 le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fichier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.writelines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-&gt;None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avec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chaînes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N'ajoute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aucun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en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fois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lines = 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\n', 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bb\n', 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βΩ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\n']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'w', encoding='utf-8') as f:</a:t>
                      </a:r>
                    </a:p>
                    <a:p>
                      <a:r>
                        <a:rPr lang="en-US" sz="1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writelines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(lines)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en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fois</a:t>
                      </a:r>
                      <a:endParaRPr lang="en-US" sz="10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chunks = 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'bb b', 'b\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néè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'ê </a:t>
                      </a:r>
                      <a:r>
                        <a:rPr lang="el-G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']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'w', encoding='utf-8') as f: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f.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writelines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(chunks)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.write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renvoie le nombre de </a:t>
                      </a:r>
                      <a:r>
                        <a:rPr lang="fr-FR" sz="1200" i="0" u="non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 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écrits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(NB: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non octets)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200" dirty="0"/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en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fois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 = '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nbbb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bb\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βΩ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'w', encoding='utf-8') as f: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f.write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(data)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Incrémental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par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lignes</a:t>
                      </a:r>
                      <a:endParaRPr lang="en-US" sz="10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lines = 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bb', 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éêè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l-G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βΩ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']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'w', encoding='utf-8') as f: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 line in lines: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f.write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(line)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f.write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('\n')</a:t>
                      </a:r>
                      <a:endParaRPr lang="en-US" sz="1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écriture</a:t>
                      </a:r>
                      <a:r>
                        <a:rPr lang="en-US" sz="10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par </a:t>
                      </a:r>
                      <a:r>
                        <a:rPr lang="en-US" sz="10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tronçons</a:t>
                      </a:r>
                      <a:endParaRPr lang="en-US" sz="10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chunks = 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'bb b', 'b\</a:t>
                      </a:r>
                      <a:r>
                        <a:rPr lang="en-US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néè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'ê </a:t>
                      </a:r>
                      <a:r>
                        <a:rPr lang="el-G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  <a:r>
                        <a:rPr lang="en-US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']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open('file.txt', 'w', encoding='utf-8') as f: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 chunk in chunks: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f.write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(chunk)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8" y="1771951"/>
            <a:ext cx="214271" cy="1905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77515" y="2118819"/>
            <a:ext cx="3720912" cy="6089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494638" y="4715787"/>
            <a:ext cx="8237965" cy="1711364"/>
            <a:chOff x="547150" y="4601044"/>
            <a:chExt cx="8237965" cy="1711364"/>
          </a:xfrm>
        </p:grpSpPr>
        <p:sp>
          <p:nvSpPr>
            <p:cNvPr id="7" name="Rectangle 6"/>
            <p:cNvSpPr/>
            <p:nvPr/>
          </p:nvSpPr>
          <p:spPr>
            <a:xfrm>
              <a:off x="628079" y="4620274"/>
              <a:ext cx="3338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créé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sous Windows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342" y="4882658"/>
              <a:ext cx="7547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61 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61 20 61 61 61 0D 0A 62 62 62 20 62 62 0D 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0A C3 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A9 C3 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AA 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C3 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A8 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20 CE B2 CE A9 0D 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0A</a:t>
              </a:r>
            </a:p>
            <a:p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 a  </a:t>
              </a:r>
              <a:r>
                <a:rPr lang="pt-BR" sz="1200" dirty="0" smtClean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a  a  a  </a:t>
              </a:r>
              <a:r>
                <a:rPr lang="pt-B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\r \n 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 b  b  </a:t>
              </a:r>
              <a:r>
                <a:rPr lang="pt-BR" sz="1200" dirty="0" smtClean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b  b  </a:t>
              </a:r>
              <a:r>
                <a:rPr lang="pt-B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\r \n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é     ê     è     </a:t>
              </a:r>
              <a:r>
                <a:rPr lang="pt-BR" sz="1200" dirty="0" smtClean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l-G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β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l-G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Ω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\r \n</a:t>
              </a:r>
              <a:endPara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94348" y="4930371"/>
              <a:ext cx="7313454" cy="41395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ounded Rectangle 163"/>
            <p:cNvSpPr/>
            <p:nvPr/>
          </p:nvSpPr>
          <p:spPr bwMode="auto">
            <a:xfrm>
              <a:off x="547150" y="4601044"/>
              <a:ext cx="8237965" cy="1711364"/>
            </a:xfrm>
            <a:prstGeom prst="roundRect">
              <a:avLst>
                <a:gd name="adj" fmla="val 6291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41836" y="5228233"/>
            <a:ext cx="2015549" cy="1011646"/>
            <a:chOff x="694348" y="5113490"/>
            <a:chExt cx="2015549" cy="1011646"/>
          </a:xfrm>
        </p:grpSpPr>
        <p:sp>
          <p:nvSpPr>
            <p:cNvPr id="18" name="Rectangle 17"/>
            <p:cNvSpPr/>
            <p:nvPr/>
          </p:nvSpPr>
          <p:spPr>
            <a:xfrm>
              <a:off x="731869" y="5501888"/>
              <a:ext cx="1355139" cy="600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38286" y="5113490"/>
              <a:ext cx="471611" cy="1746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 flipH="1">
              <a:off x="2136366" y="5799936"/>
              <a:ext cx="337725" cy="1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94348" y="5478805"/>
              <a:ext cx="16444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import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os.linesep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'\r\n'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2474091" y="5288139"/>
              <a:ext cx="0" cy="51179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2547655" y="5563291"/>
            <a:ext cx="6020355" cy="769441"/>
            <a:chOff x="2600167" y="5448548"/>
            <a:chExt cx="6020355" cy="769441"/>
          </a:xfrm>
        </p:grpSpPr>
        <p:sp>
          <p:nvSpPr>
            <p:cNvPr id="19" name="Rectangle 18"/>
            <p:cNvSpPr/>
            <p:nvPr/>
          </p:nvSpPr>
          <p:spPr>
            <a:xfrm>
              <a:off x="2600167" y="5448548"/>
              <a:ext cx="602035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fins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lignes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correspondent à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caractères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code et à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séquences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propres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plateforme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(Windows :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\r\n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fichier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présents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lecture et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doivent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fournis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écriture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s'ils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souhaités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pic>
          <p:nvPicPr>
            <p:cNvPr id="26" name="Image 25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299" y="5682299"/>
              <a:ext cx="200594" cy="180020"/>
            </a:xfrm>
            <a:prstGeom prst="rect">
              <a:avLst/>
            </a:prstGeom>
          </p:spPr>
        </p:pic>
      </p:grpSp>
      <p:sp>
        <p:nvSpPr>
          <p:cNvPr id="22" name="ZoneTexte 21"/>
          <p:cNvSpPr txBox="1"/>
          <p:nvPr/>
        </p:nvSpPr>
        <p:spPr>
          <a:xfrm>
            <a:off x="838200" y="6477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écriture dans un fichier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5431711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Lire / écrire dans un fichier binaire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0536"/>
              </p:ext>
            </p:extLst>
          </p:nvPr>
        </p:nvGraphicFramePr>
        <p:xfrm>
          <a:off x="809582" y="1752600"/>
          <a:ext cx="7524836" cy="30687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36404"/>
                <a:gridCol w="3888432"/>
              </a:tblGrid>
              <a:tr h="144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Lecture</a:t>
                      </a:r>
                      <a:r>
                        <a:rPr lang="fr-FR" sz="12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d’un objet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 smtClean="0"/>
                    </a:p>
                    <a:p>
                      <a:r>
                        <a:rPr lang="fr-FR" sz="1000" dirty="0" smtClean="0"/>
                        <a:t>import </a:t>
                      </a:r>
                      <a:r>
                        <a:rPr lang="fr-FR" sz="1000" dirty="0" err="1" smtClean="0"/>
                        <a:t>pickle</a:t>
                      </a:r>
                      <a:endParaRPr lang="fr-FR" sz="1000" dirty="0" smtClean="0"/>
                    </a:p>
                    <a:p>
                      <a:endParaRPr lang="fr-FR" sz="1000" dirty="0" smtClean="0"/>
                    </a:p>
                    <a:p>
                      <a:r>
                        <a:rPr lang="fr-FR" sz="1000" dirty="0" err="1" smtClean="0"/>
                        <a:t>with</a:t>
                      </a:r>
                      <a:r>
                        <a:rPr lang="fr-FR" sz="1000" dirty="0" smtClean="0"/>
                        <a:t> open('</a:t>
                      </a:r>
                      <a:r>
                        <a:rPr lang="fr-FR" sz="1000" dirty="0" err="1" smtClean="0"/>
                        <a:t>donnees</a:t>
                      </a:r>
                      <a:r>
                        <a:rPr lang="fr-FR" sz="1000" dirty="0" smtClean="0"/>
                        <a:t>', '</a:t>
                      </a:r>
                      <a:r>
                        <a:rPr lang="fr-FR" sz="1000" dirty="0" err="1" smtClean="0"/>
                        <a:t>rb</a:t>
                      </a:r>
                      <a:r>
                        <a:rPr lang="fr-FR" sz="1000" dirty="0" smtClean="0"/>
                        <a:t>') as fichier: </a:t>
                      </a:r>
                    </a:p>
                    <a:p>
                      <a:r>
                        <a:rPr lang="fr-FR" sz="1000" baseline="0" dirty="0" smtClean="0"/>
                        <a:t>    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mon_depickler</a:t>
                      </a:r>
                      <a:r>
                        <a:rPr lang="fr-FR" sz="1000" dirty="0" smtClean="0"/>
                        <a:t> = </a:t>
                      </a:r>
                      <a:r>
                        <a:rPr lang="fr-FR" sz="1000" dirty="0" err="1" smtClean="0"/>
                        <a:t>pickle.Unpickler</a:t>
                      </a:r>
                      <a:r>
                        <a:rPr lang="fr-FR" sz="1000" dirty="0" smtClean="0"/>
                        <a:t>(fichier) </a:t>
                      </a:r>
                    </a:p>
                    <a:p>
                      <a:r>
                        <a:rPr lang="fr-FR" sz="1000" baseline="0" dirty="0" smtClean="0"/>
                        <a:t>   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mon_objet</a:t>
                      </a:r>
                      <a:r>
                        <a:rPr lang="fr-FR" sz="1000" dirty="0" smtClean="0"/>
                        <a:t> = </a:t>
                      </a:r>
                      <a:r>
                        <a:rPr lang="fr-FR" sz="1000" dirty="0" err="1" smtClean="0"/>
                        <a:t>mon_depickler.load</a:t>
                      </a:r>
                      <a:r>
                        <a:rPr lang="fr-FR" sz="1000" dirty="0" smtClean="0"/>
                        <a:t>()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20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Enregistrement</a:t>
                      </a:r>
                      <a:r>
                        <a:rPr lang="fr-FR" sz="12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d’un objet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import </a:t>
                      </a:r>
                      <a:r>
                        <a:rPr lang="fr-FR" sz="1000" dirty="0" err="1" smtClean="0"/>
                        <a:t>pickle</a:t>
                      </a:r>
                      <a:endParaRPr lang="fr-FR" sz="1000" dirty="0" smtClean="0"/>
                    </a:p>
                    <a:p>
                      <a:endParaRPr lang="fr-FR" sz="1000" dirty="0" smtClean="0"/>
                    </a:p>
                    <a:p>
                      <a:r>
                        <a:rPr lang="fr-FR" sz="1000" dirty="0" err="1" smtClean="0"/>
                        <a:t>with</a:t>
                      </a:r>
                      <a:r>
                        <a:rPr lang="fr-FR" sz="1000" dirty="0" smtClean="0"/>
                        <a:t> open('</a:t>
                      </a:r>
                      <a:r>
                        <a:rPr lang="fr-FR" sz="1000" dirty="0" err="1" smtClean="0"/>
                        <a:t>donnees</a:t>
                      </a:r>
                      <a:r>
                        <a:rPr lang="fr-FR" sz="1000" dirty="0" smtClean="0"/>
                        <a:t>', '</a:t>
                      </a:r>
                      <a:r>
                        <a:rPr lang="fr-FR" sz="1000" dirty="0" err="1" smtClean="0"/>
                        <a:t>wb</a:t>
                      </a:r>
                      <a:r>
                        <a:rPr lang="fr-FR" sz="1000" dirty="0" smtClean="0"/>
                        <a:t>') as fichier: </a:t>
                      </a:r>
                    </a:p>
                    <a:p>
                      <a:r>
                        <a:rPr lang="fr-FR" sz="1000" baseline="0" dirty="0" smtClean="0"/>
                        <a:t>   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mon_pickler</a:t>
                      </a:r>
                      <a:r>
                        <a:rPr lang="fr-FR" sz="1000" dirty="0" smtClean="0"/>
                        <a:t> = </a:t>
                      </a:r>
                      <a:r>
                        <a:rPr lang="fr-FR" sz="1000" dirty="0" err="1" smtClean="0"/>
                        <a:t>pickle.Pickler</a:t>
                      </a:r>
                      <a:r>
                        <a:rPr lang="fr-FR" sz="1000" dirty="0" smtClean="0"/>
                        <a:t>(fichier) </a:t>
                      </a:r>
                    </a:p>
                    <a:p>
                      <a:r>
                        <a:rPr lang="fr-FR" sz="1000" baseline="0" dirty="0" smtClean="0"/>
                        <a:t>   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mon_pickler.dump</a:t>
                      </a:r>
                      <a:r>
                        <a:rPr lang="fr-FR" sz="1000" dirty="0" smtClean="0"/>
                        <a:t>(</a:t>
                      </a:r>
                      <a:r>
                        <a:rPr lang="fr-FR" sz="1000" dirty="0" err="1" smtClean="0"/>
                        <a:t>mon_objet</a:t>
                      </a:r>
                      <a:r>
                        <a:rPr lang="fr-FR" sz="1000" dirty="0" smtClean="0"/>
                        <a:t>)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990600" y="6248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lecture écriture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8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29" y="82514"/>
            <a:ext cx="6475827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portée</a:t>
            </a: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variables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526442" y="996934"/>
            <a:ext cx="2299362" cy="5072012"/>
            <a:chOff x="400430" y="964584"/>
            <a:chExt cx="2299362" cy="5072012"/>
          </a:xfrm>
        </p:grpSpPr>
        <p:sp>
          <p:nvSpPr>
            <p:cNvPr id="5" name="TextBox 45"/>
            <p:cNvSpPr txBox="1"/>
            <p:nvPr/>
          </p:nvSpPr>
          <p:spPr>
            <a:xfrm>
              <a:off x="526443" y="1611113"/>
              <a:ext cx="1435267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endPara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400430" y="964584"/>
              <a:ext cx="2299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défini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526443" y="2733779"/>
              <a:ext cx="1723299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f2():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2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2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f2()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449543" y="1330910"/>
              <a:ext cx="2198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</p:txBody>
        </p:sp>
        <p:sp>
          <p:nvSpPr>
            <p:cNvPr id="25" name="TextBox 45"/>
            <p:cNvSpPr txBox="1"/>
            <p:nvPr/>
          </p:nvSpPr>
          <p:spPr>
            <a:xfrm>
              <a:off x="450124" y="2469266"/>
              <a:ext cx="2201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ENGLOBANT</a:t>
              </a:r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526442" y="4251492"/>
              <a:ext cx="2057641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f3():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2</a:t>
              </a:r>
            </a:p>
            <a:p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f3() 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575554" y="979867"/>
            <a:ext cx="7938882" cy="5257446"/>
            <a:chOff x="449542" y="947517"/>
            <a:chExt cx="7938882" cy="5257446"/>
          </a:xfrm>
        </p:grpSpPr>
        <p:sp>
          <p:nvSpPr>
            <p:cNvPr id="12" name="Rectangle 11"/>
            <p:cNvSpPr/>
            <p:nvPr/>
          </p:nvSpPr>
          <p:spPr>
            <a:xfrm>
              <a:off x="449542" y="950045"/>
              <a:ext cx="7938882" cy="525491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" name="Connecteur droit 2"/>
            <p:cNvCxnSpPr/>
            <p:nvPr/>
          </p:nvCxnSpPr>
          <p:spPr>
            <a:xfrm>
              <a:off x="2648234" y="947517"/>
              <a:ext cx="0" cy="525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229962" y="950044"/>
              <a:ext cx="0" cy="525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138173" y="950044"/>
              <a:ext cx="0" cy="525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450124" y="1288583"/>
              <a:ext cx="7938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>
            <a:off x="2764564" y="996766"/>
            <a:ext cx="1591410" cy="2775136"/>
            <a:chOff x="2638552" y="964416"/>
            <a:chExt cx="1591410" cy="2775136"/>
          </a:xfrm>
        </p:grpSpPr>
        <p:sp>
          <p:nvSpPr>
            <p:cNvPr id="16" name="TextBox 45"/>
            <p:cNvSpPr txBox="1"/>
            <p:nvPr/>
          </p:nvSpPr>
          <p:spPr>
            <a:xfrm>
              <a:off x="2735899" y="1619417"/>
              <a:ext cx="1179362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2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2652073" y="1334114"/>
              <a:ext cx="1577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2735899" y="2631556"/>
              <a:ext cx="142108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f1(a)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2638552" y="964416"/>
              <a:ext cx="1586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défini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358694" y="996765"/>
            <a:ext cx="1905491" cy="3975647"/>
            <a:chOff x="4232682" y="964415"/>
            <a:chExt cx="1905491" cy="3975647"/>
          </a:xfrm>
        </p:grpSpPr>
        <p:sp>
          <p:nvSpPr>
            <p:cNvPr id="19" name="TextBox 45"/>
            <p:cNvSpPr txBox="1"/>
            <p:nvPr/>
          </p:nvSpPr>
          <p:spPr>
            <a:xfrm>
              <a:off x="4311535" y="1619417"/>
              <a:ext cx="1548172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 a</a:t>
              </a:r>
            </a:p>
            <a:p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2</a:t>
              </a:r>
            </a:p>
            <a:p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2</a:t>
              </a: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4308865" y="2985681"/>
              <a:ext cx="1744098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 a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11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print(a)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2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4247342" y="1330910"/>
              <a:ext cx="1890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4232682" y="964415"/>
              <a:ext cx="190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déclaré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</a:t>
              </a: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64186" y="996764"/>
            <a:ext cx="2250250" cy="5125388"/>
            <a:chOff x="6138174" y="964414"/>
            <a:chExt cx="2250250" cy="5125388"/>
          </a:xfrm>
        </p:grpSpPr>
        <p:sp>
          <p:nvSpPr>
            <p:cNvPr id="22" name="TextBox 45"/>
            <p:cNvSpPr txBox="1"/>
            <p:nvPr/>
          </p:nvSpPr>
          <p:spPr>
            <a:xfrm>
              <a:off x="6210182" y="1595626"/>
              <a:ext cx="1800200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nonlocal a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3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6138174" y="1330909"/>
              <a:ext cx="225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ENGLOBANT</a:t>
              </a:r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6210182" y="3627589"/>
              <a:ext cx="207023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f1():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f3():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nonlocal a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1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a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4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f3()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print(</a:t>
              </a:r>
              <a:r>
                <a:rPr lang="en-US" sz="11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f2(3)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print(a) </a:t>
              </a:r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2</a:t>
              </a:r>
              <a:endPara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 = 1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f1()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print(a)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1</a:t>
              </a:r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6138174" y="964414"/>
              <a:ext cx="2250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déclaré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nonlocal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6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429" y="82514"/>
            <a:ext cx="352349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introductif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13376" y="1028607"/>
            <a:ext cx="7812868" cy="5334988"/>
            <a:chOff x="813376" y="1028607"/>
            <a:chExt cx="7812868" cy="5334988"/>
          </a:xfrm>
        </p:grpSpPr>
        <p:sp>
          <p:nvSpPr>
            <p:cNvPr id="5" name="Rectangle 4"/>
            <p:cNvSpPr/>
            <p:nvPr/>
          </p:nvSpPr>
          <p:spPr>
            <a:xfrm>
              <a:off x="813376" y="1028607"/>
              <a:ext cx="4392488" cy="5334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45"/>
            <p:cNvSpPr txBox="1"/>
            <p:nvPr/>
          </p:nvSpPr>
          <p:spPr>
            <a:xfrm>
              <a:off x="813376" y="1100616"/>
              <a:ext cx="7812868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{'jack': 4098,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'mike':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4139}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création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guido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'] = 4127         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ajout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d'un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nouvel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mike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':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4139, 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guido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': 4127, 'jack': 4098}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['jack']                 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accès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4098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['jack'] = 4099          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modification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del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mike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']                         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suppression d'un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irv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'] = 4127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guido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': 4127, 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irv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': 4127, 'jack': 4099}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guido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' in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d'appartenance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'jack' not in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['jenny']</a:t>
              </a:r>
            </a:p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Traceback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(most recent call last):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File "&lt;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&gt;", line 1, in &lt;module&gt;</a:t>
              </a:r>
            </a:p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'jenny'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tel.get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('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guido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                   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accès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par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clé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4127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tel.get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('jenny')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None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absent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tel.get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('jenny', 4000)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défaut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absent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4000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4737812" y="1280636"/>
              <a:ext cx="648072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297652" y="1496660"/>
              <a:ext cx="2088232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433556" y="2144732"/>
              <a:ext cx="2952328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153636" y="2540776"/>
              <a:ext cx="2232248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829600" y="2756800"/>
              <a:ext cx="2556284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2793596" y="3620896"/>
              <a:ext cx="2592288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45996" y="5745132"/>
              <a:ext cx="2439888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517868" y="5961156"/>
              <a:ext cx="1868016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963998" y="5313086"/>
              <a:ext cx="2403884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8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21685"/>
              </p:ext>
            </p:extLst>
          </p:nvPr>
        </p:nvGraphicFramePr>
        <p:xfrm>
          <a:off x="530497" y="781125"/>
          <a:ext cx="8113622" cy="57246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3622"/>
              </a:tblGrid>
              <a:tr h="151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592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Box 45"/>
          <p:cNvSpPr txBox="1"/>
          <p:nvPr/>
        </p:nvSpPr>
        <p:spPr>
          <a:xfrm>
            <a:off x="527365" y="789665"/>
            <a:ext cx="620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dictionnaire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conteneur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muable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d'associations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</a:t>
            </a:r>
            <a:endParaRPr lang="en-US" sz="1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0429" y="82514"/>
            <a:ext cx="3669855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fr-FR" altLang="fr-FR" b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fr-FR" altLang="fr-FR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17893" y="2394584"/>
            <a:ext cx="7176085" cy="320039"/>
            <a:chOff x="517893" y="2394584"/>
            <a:chExt cx="7176085" cy="320039"/>
          </a:xfrm>
        </p:grpSpPr>
        <p:sp>
          <p:nvSpPr>
            <p:cNvPr id="7" name="Rectangle 6"/>
            <p:cNvSpPr/>
            <p:nvPr/>
          </p:nvSpPr>
          <p:spPr>
            <a:xfrm>
              <a:off x="3891597" y="2394584"/>
              <a:ext cx="3499570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45"/>
            <p:cNvSpPr txBox="1"/>
            <p:nvPr/>
          </p:nvSpPr>
          <p:spPr>
            <a:xfrm>
              <a:off x="517893" y="2403765"/>
              <a:ext cx="717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dictionnaire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peut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 construire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ainsi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    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4" name="TextBox 45"/>
          <p:cNvSpPr txBox="1"/>
          <p:nvPr/>
        </p:nvSpPr>
        <p:spPr>
          <a:xfrm>
            <a:off x="529129" y="5758098"/>
            <a:ext cx="70823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v ≤ 3.6 :   Un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dictionnaire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n'est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ordonné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ordonnée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disponible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avec la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collections.OrderedDict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v 3.7 :      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dictionnaires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ordonnés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17894" y="2811140"/>
            <a:ext cx="6873273" cy="882547"/>
            <a:chOff x="517894" y="2811140"/>
            <a:chExt cx="6873273" cy="882547"/>
          </a:xfrm>
        </p:grpSpPr>
        <p:sp>
          <p:nvSpPr>
            <p:cNvPr id="11" name="Rectangle 10"/>
            <p:cNvSpPr/>
            <p:nvPr/>
          </p:nvSpPr>
          <p:spPr>
            <a:xfrm>
              <a:off x="857992" y="3140076"/>
              <a:ext cx="6417048" cy="2274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801533" y="3121306"/>
              <a:ext cx="658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 = {(0, 1): 'a', 'Z': 5, '': </a:t>
              </a:r>
              <a:r>
                <a:rPr lang="en-US" sz="1000" smtClean="0">
                  <a:latin typeface="Consolas" panose="020B0609020204030204" pitchFamily="49" charset="0"/>
                  <a:cs typeface="Consolas" panose="020B0609020204030204" pitchFamily="49" charset="0"/>
                </a:rPr>
                <a:t>(0,),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3.14: 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max: 1}  </a:t>
              </a:r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possible, </a:t>
              </a:r>
              <a:r>
                <a:rPr lang="en-US" sz="10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mais</a:t>
              </a:r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irréaliste</a:t>
              </a:r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</a:t>
              </a:r>
              <a:endPara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793001" y="3385910"/>
              <a:ext cx="3892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plus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souvent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type.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45"/>
            <p:cNvSpPr txBox="1"/>
            <p:nvPr/>
          </p:nvSpPr>
          <p:spPr>
            <a:xfrm>
              <a:off x="517894" y="2811140"/>
              <a:ext cx="4414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hachables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types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différents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17893" y="3688854"/>
            <a:ext cx="8062023" cy="1157384"/>
            <a:chOff x="517893" y="3688854"/>
            <a:chExt cx="8062023" cy="1157384"/>
          </a:xfrm>
        </p:grpSpPr>
        <p:sp>
          <p:nvSpPr>
            <p:cNvPr id="22" name="Rectangle 21"/>
            <p:cNvSpPr/>
            <p:nvPr/>
          </p:nvSpPr>
          <p:spPr>
            <a:xfrm>
              <a:off x="801533" y="3999324"/>
              <a:ext cx="6641188" cy="535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745074" y="3980555"/>
              <a:ext cx="6863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employee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{'name': 'Paul', 'age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': 23, 'address':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'Paris'}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car = { 'brand': 'Citroën', 'model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Xsara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'speed':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160, 'weight':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1200}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books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[{'authors': ['Neil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Gaiman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'], 'title': 'American Gods', 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isbn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': '9780062113450'}]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45073" y="4538461"/>
              <a:ext cx="7834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d'autres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types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plus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adaptés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syntaxe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d'accès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aux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plus simple). 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517893" y="3688854"/>
              <a:ext cx="6757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trouve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souvent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qui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laissent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supposer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réduit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29129" y="1934482"/>
            <a:ext cx="3938526" cy="317930"/>
            <a:chOff x="529129" y="1934482"/>
            <a:chExt cx="3938526" cy="317930"/>
          </a:xfrm>
        </p:grpSpPr>
        <p:sp>
          <p:nvSpPr>
            <p:cNvPr id="27" name="TextBox 45"/>
            <p:cNvSpPr txBox="1"/>
            <p:nvPr/>
          </p:nvSpPr>
          <p:spPr>
            <a:xfrm>
              <a:off x="1385945" y="1944635"/>
              <a:ext cx="3081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types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quelconques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529129" y="1934482"/>
              <a:ext cx="914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21442" y="1183465"/>
            <a:ext cx="7203643" cy="738664"/>
            <a:chOff x="521442" y="1183465"/>
            <a:chExt cx="7203643" cy="738664"/>
          </a:xfrm>
        </p:grpSpPr>
        <p:pic>
          <p:nvPicPr>
            <p:cNvPr id="15" name="Image 14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589" y="1247445"/>
              <a:ext cx="200594" cy="180020"/>
            </a:xfrm>
            <a:prstGeom prst="rect">
              <a:avLst/>
            </a:prstGeom>
          </p:spPr>
        </p:pic>
        <p:pic>
          <p:nvPicPr>
            <p:cNvPr id="16" name="Image 15">
              <a:hlinkClick r:id="rId4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491" y="1247445"/>
              <a:ext cx="200594" cy="180020"/>
            </a:xfrm>
            <a:prstGeom prst="rect">
              <a:avLst/>
            </a:prstGeom>
          </p:spPr>
        </p:pic>
        <p:sp>
          <p:nvSpPr>
            <p:cNvPr id="28" name="TextBox 45"/>
            <p:cNvSpPr txBox="1"/>
            <p:nvPr/>
          </p:nvSpPr>
          <p:spPr>
            <a:xfrm>
              <a:off x="521442" y="1183465"/>
              <a:ext cx="669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1385945" y="1183465"/>
              <a:ext cx="60087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Doivent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hachables</a:t>
              </a:r>
              <a:r>
                <a:rPr lang="en-US" sz="14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hashable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sinon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4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TypeError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Avec les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natifs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Python,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hachable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équivalents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technique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hachage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optimise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l'accès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aux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partir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pic>
          <p:nvPicPr>
            <p:cNvPr id="31" name="Image 30">
              <a:hlinkClick r:id="rId5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589" y="1681225"/>
              <a:ext cx="200594" cy="180020"/>
            </a:xfrm>
            <a:prstGeom prst="rect">
              <a:avLst/>
            </a:prstGeom>
          </p:spPr>
        </p:pic>
      </p:grpSp>
      <p:grpSp>
        <p:nvGrpSpPr>
          <p:cNvPr id="21" name="Groupe 20"/>
          <p:cNvGrpSpPr/>
          <p:nvPr/>
        </p:nvGrpSpPr>
        <p:grpSpPr>
          <a:xfrm>
            <a:off x="530497" y="4889255"/>
            <a:ext cx="8083006" cy="684145"/>
            <a:chOff x="521442" y="4898156"/>
            <a:chExt cx="8083006" cy="684145"/>
          </a:xfrm>
        </p:grpSpPr>
        <p:sp>
          <p:nvSpPr>
            <p:cNvPr id="13" name="TextBox 45"/>
            <p:cNvSpPr txBox="1"/>
            <p:nvPr/>
          </p:nvSpPr>
          <p:spPr>
            <a:xfrm>
              <a:off x="521442" y="4898156"/>
              <a:ext cx="8083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 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indexable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mais une expression similaire est utilisée pour accéder aux valeurs à partir des clés.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737" y="5262262"/>
              <a:ext cx="1965586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800736" y="5265474"/>
              <a:ext cx="4840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:Any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-&gt;Any 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971800" y="5237615"/>
            <a:ext cx="1727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toto = </a:t>
            </a:r>
            <a:r>
              <a:rPr lang="fr-FR" sz="1200" dirty="0" err="1"/>
              <a:t>employee</a:t>
            </a:r>
            <a:r>
              <a:rPr lang="fr-FR" sz="1200" dirty="0"/>
              <a:t>['</a:t>
            </a:r>
            <a:r>
              <a:rPr lang="fr-FR" sz="1200" dirty="0" err="1"/>
              <a:t>name</a:t>
            </a:r>
            <a:r>
              <a:rPr lang="fr-FR" sz="12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003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76034"/>
              </p:ext>
            </p:extLst>
          </p:nvPr>
        </p:nvGraphicFramePr>
        <p:xfrm>
          <a:off x="242519" y="872716"/>
          <a:ext cx="8658962" cy="33087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17465"/>
                <a:gridCol w="1751087"/>
                <a:gridCol w="3690410"/>
              </a:tblGrid>
              <a:tr h="34900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Accolades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7908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plusieurs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éléments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4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…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Constructeur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mapping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endParaRPr lang="en-US" sz="14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avec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mapping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paires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key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Dictionnaire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compréhension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dictionary comprehension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 PEP 274)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key: value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if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endParaRPr lang="en-US" sz="14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45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Dictionnaire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vide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{}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33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partir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d'une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séquence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clés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dict.fromkeys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→ {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key0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None,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key1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None,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dict.fromkeys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→ {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key0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key1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valeurs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font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référence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 un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même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objet (pas de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copie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00429" y="82514"/>
            <a:ext cx="2731411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50878" y="5178873"/>
            <a:ext cx="2576738" cy="1015663"/>
            <a:chOff x="750878" y="5178873"/>
            <a:chExt cx="2576738" cy="1015663"/>
          </a:xfrm>
        </p:grpSpPr>
        <p:sp>
          <p:nvSpPr>
            <p:cNvPr id="11" name="Rectangle 10"/>
            <p:cNvSpPr/>
            <p:nvPr/>
          </p:nvSpPr>
          <p:spPr>
            <a:xfrm>
              <a:off x="807336" y="5197642"/>
              <a:ext cx="2484276" cy="996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750878" y="5178873"/>
              <a:ext cx="2576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 =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(('a', 0), ('b', 1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(t)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{'a': 0, 'b': 1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type({})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&lt;class '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'&gt;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440793" y="4401108"/>
            <a:ext cx="4694666" cy="1200329"/>
            <a:chOff x="3440793" y="4401108"/>
            <a:chExt cx="4694666" cy="1200329"/>
          </a:xfrm>
        </p:grpSpPr>
        <p:sp>
          <p:nvSpPr>
            <p:cNvPr id="13" name="Rectangle 12"/>
            <p:cNvSpPr/>
            <p:nvPr/>
          </p:nvSpPr>
          <p:spPr>
            <a:xfrm>
              <a:off x="3497251" y="4419877"/>
              <a:ext cx="4572507" cy="1181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3440793" y="4401108"/>
              <a:ext cx="46946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i: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(65+i) for i in range(4)}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{0: 'A', 1: 'B', 2: 'C', 3: 'D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'}</a:t>
              </a:r>
            </a:p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{(i, j):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i+j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range(2)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j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range(2)}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{(0, 0): 0, (0, 1): 1, (1, 0): 1, (1, 1): 2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x: x*x for x in range(6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{0: 0, 1: 1, 2: 4, 3: 9, 4: 16, 5: 25}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440792" y="5779038"/>
            <a:ext cx="4746457" cy="833495"/>
            <a:chOff x="3440792" y="5779038"/>
            <a:chExt cx="4746457" cy="833495"/>
          </a:xfrm>
        </p:grpSpPr>
        <p:sp>
          <p:nvSpPr>
            <p:cNvPr id="15" name="Rectangle 14"/>
            <p:cNvSpPr/>
            <p:nvPr/>
          </p:nvSpPr>
          <p:spPr>
            <a:xfrm>
              <a:off x="3492861" y="5800305"/>
              <a:ext cx="4570825" cy="812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3440792" y="5779038"/>
              <a:ext cx="4746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it-IT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dict.fromkeys((3, 5, 7))</a:t>
              </a:r>
            </a:p>
            <a:p>
              <a:r>
                <a:rPr lang="it-IT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{3: None, 5: None, 7: None</a:t>
              </a:r>
              <a:r>
                <a:rPr lang="it-IT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dict.fromkeys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(('Math', 'English', 'Science'), 0)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{'Math': 0, 'English': 0, 'Science': 0}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754224" y="2912460"/>
            <a:ext cx="4030244" cy="324036"/>
            <a:chOff x="4754224" y="2912460"/>
            <a:chExt cx="4030244" cy="324036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903" y="2962392"/>
              <a:ext cx="252028" cy="224173"/>
            </a:xfrm>
            <a:prstGeom prst="rect">
              <a:avLst/>
            </a:prstGeom>
          </p:spPr>
        </p:pic>
        <p:sp>
          <p:nvSpPr>
            <p:cNvPr id="19" name="TextBox 45"/>
            <p:cNvSpPr txBox="1"/>
            <p:nvPr/>
          </p:nvSpPr>
          <p:spPr>
            <a:xfrm>
              <a:off x="5099970" y="2935980"/>
              <a:ext cx="3684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{}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désigne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dictionnaire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vide et non un ensemble</a:t>
              </a:r>
            </a:p>
          </p:txBody>
        </p:sp>
        <p:sp>
          <p:nvSpPr>
            <p:cNvPr id="20" name="Rounded Rectangle 163"/>
            <p:cNvSpPr/>
            <p:nvPr/>
          </p:nvSpPr>
          <p:spPr bwMode="auto">
            <a:xfrm>
              <a:off x="4754224" y="2912460"/>
              <a:ext cx="4030244" cy="324036"/>
            </a:xfrm>
            <a:prstGeom prst="roundRect">
              <a:avLst>
                <a:gd name="adj" fmla="val 15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944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7051891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197180" y="2520512"/>
            <a:ext cx="714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d'opérations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l'itérable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</a:t>
            </a:r>
            <a:r>
              <a: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43493"/>
              </p:ext>
            </p:extLst>
          </p:nvPr>
        </p:nvGraphicFramePr>
        <p:xfrm>
          <a:off x="197180" y="2836297"/>
          <a:ext cx="8724276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5688"/>
                <a:gridCol w="3440316"/>
                <a:gridCol w="244827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Boucle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clés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3}: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...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print(c)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Appartenance d’une clé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not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'b' in 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Liste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triée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b="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{'B': 1, 'a': 2, 'A': 1}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sorted(d)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['A', 'B', 'a']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45"/>
          <p:cNvSpPr txBox="1"/>
          <p:nvPr/>
        </p:nvSpPr>
        <p:spPr>
          <a:xfrm>
            <a:off x="189669" y="1091036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Itérable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04208"/>
              </p:ext>
            </p:extLst>
          </p:nvPr>
        </p:nvGraphicFramePr>
        <p:xfrm>
          <a:off x="197180" y="1398813"/>
          <a:ext cx="8742324" cy="1097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1396"/>
                <a:gridCol w="2160240"/>
                <a:gridCol w="2808312"/>
                <a:gridCol w="208237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clés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:Iterable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.keys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.keys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list(d)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['a', 'b', 'c']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list(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d.keys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['a', 'b', 'c']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list(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d.values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list(d.</a:t>
                      </a: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[('a', 1), ('b', 2), ('c', 3)]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.values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.values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éléments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fr-FR" sz="1200" i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(clé, valeur)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.items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.items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82819"/>
              </p:ext>
            </p:extLst>
          </p:nvPr>
        </p:nvGraphicFramePr>
        <p:xfrm>
          <a:off x="189669" y="764704"/>
          <a:ext cx="8726772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8312"/>
                <a:gridCol w="3830228"/>
                <a:gridCol w="2088232"/>
              </a:tblGrid>
              <a:tr h="499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Longueur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3})</a:t>
                      </a:r>
                      <a:endParaRPr lang="en-US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3791"/>
              </p:ext>
            </p:extLst>
          </p:nvPr>
        </p:nvGraphicFramePr>
        <p:xfrm>
          <a:off x="196463" y="4185084"/>
          <a:ext cx="8751074" cy="24482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5688"/>
                <a:gridCol w="3611130"/>
                <a:gridCol w="2304256"/>
              </a:tblGrid>
              <a:tr h="422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 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0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KeyError</a:t>
                      </a: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n’existe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d['b']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2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4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lecture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par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défaut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n’existe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.get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None</a:t>
                      </a:r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n’existe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</a:t>
                      </a:r>
                      <a:endParaRPr lang="fr-F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.get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default_value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'b': 2, 'c': 3}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d.get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('x', 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-1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écriture : création ou modification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d['name'] = 'John Doe'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name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': 'John 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Doe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'}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2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lecture et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éventuellement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écriture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: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ajoute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clé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n’existe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None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non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précisée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dans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tous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les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.setdefault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.setdefault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default_value</a:t>
                      </a:r>
                      <a:r>
                        <a:rPr lang="fr-FR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d.setdefault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('a',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{'a': 0}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d.setdefault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('a',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{'a': 0}</a:t>
                      </a:r>
                      <a:endParaRPr lang="en-US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45"/>
          <p:cNvSpPr txBox="1"/>
          <p:nvPr/>
        </p:nvSpPr>
        <p:spPr>
          <a:xfrm>
            <a:off x="198139" y="3841303"/>
            <a:ext cx="224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valeurs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7447935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45"/>
          <p:cNvSpPr txBox="1"/>
          <p:nvPr/>
        </p:nvSpPr>
        <p:spPr>
          <a:xfrm>
            <a:off x="287191" y="3853723"/>
            <a:ext cx="8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64165"/>
              </p:ext>
            </p:extLst>
          </p:nvPr>
        </p:nvGraphicFramePr>
        <p:xfrm>
          <a:off x="287191" y="4169508"/>
          <a:ext cx="8472642" cy="2316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44316"/>
                <a:gridCol w="3096677"/>
                <a:gridCol w="2531649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Superficielle</a:t>
                      </a:r>
                      <a:r>
                        <a:rPr lang="fr-FR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.copy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 = {'a': 0, 'b': 0, 'c': [0]}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 = 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d.copy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d['b']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['c'][0]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0, 'b': 1, 'c': [1]}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0, 'b': 0, 'c': [1]}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['c']</a:t>
                      </a:r>
                      <a:r>
                        <a:rPr lang="fr-FR" sz="8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b="0" baseline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</a:t>
                      </a:r>
                      <a:r>
                        <a:rPr lang="fr-FR" sz="8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dc['c']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Profonde (</a:t>
                      </a:r>
                      <a:r>
                        <a:rPr lang="fr-FR" sz="1200" i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</a:t>
                      </a:r>
                      <a:r>
                        <a:rPr lang="fr-FR" sz="1200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i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copy.deepcopy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lang="fr-FR" sz="1200" i="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import copy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 = {'a': 0, 'b': 0, 'c': [0]}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 = 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copy.deepcopy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d['b']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['c'][0]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0, 'b': 0, 'c': [0]}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['c']</a:t>
                      </a:r>
                      <a:r>
                        <a:rPr lang="fr-FR" sz="8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b="0" baseline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</a:t>
                      </a:r>
                      <a:r>
                        <a:rPr lang="fr-FR" sz="8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dc['c']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False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50903"/>
              </p:ext>
            </p:extLst>
          </p:nvPr>
        </p:nvGraphicFramePr>
        <p:xfrm>
          <a:off x="306704" y="1016732"/>
          <a:ext cx="8441712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5688"/>
                <a:gridCol w="3085792"/>
                <a:gridCol w="252023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D’un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KeyError</a:t>
                      </a: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si la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clé n’existe pas)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del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 = {'a': 1, 'b': 2, 'c': 3}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del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d['b']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{'a': 1, 'c': 3}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D’un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KeyError</a:t>
                      </a: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si la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clé n’existe pas)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.pop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 = {'a': 1, 'b': 2, 'c': 3}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d.pop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('b')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d.pop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('x')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Traceback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(most recent call last):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File "&lt;pyshell#23&gt;", line 1, in &lt;module&gt;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d.pop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('x')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KeyError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'x'</a:t>
                      </a:r>
                      <a:endParaRPr lang="fr-FR" sz="800" b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D’un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(valeur par défaut si la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clé n’existe pas)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.pop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default_value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d = {'a': 1, 'b': 2, 'c': 3}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d.pop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('x', 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D’un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arbitraire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KeyError</a:t>
                      </a: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si le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dictionnaire est vide)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.popitem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{'a': 1, 'b': 2, 'c': 3}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d.popitem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('c', 3)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 tout le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contenu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.clear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{'a': 1, 'b': 2, 'c': 3}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d.clear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{}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45"/>
          <p:cNvSpPr txBox="1"/>
          <p:nvPr/>
        </p:nvSpPr>
        <p:spPr>
          <a:xfrm>
            <a:off x="295002" y="692696"/>
            <a:ext cx="130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Supression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7584503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Itérables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les clés, les valeurs, les éléments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68978"/>
              </p:ext>
            </p:extLst>
          </p:nvPr>
        </p:nvGraphicFramePr>
        <p:xfrm>
          <a:off x="237234" y="902518"/>
          <a:ext cx="8662372" cy="3527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62372"/>
              </a:tblGrid>
              <a:tr h="1692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215414" y="902519"/>
            <a:ext cx="5631524" cy="773759"/>
            <a:chOff x="172284" y="798125"/>
            <a:chExt cx="5631524" cy="773759"/>
          </a:xfrm>
        </p:grpSpPr>
        <p:sp>
          <p:nvSpPr>
            <p:cNvPr id="23" name="Rectangle 22"/>
            <p:cNvSpPr/>
            <p:nvPr/>
          </p:nvSpPr>
          <p:spPr>
            <a:xfrm>
              <a:off x="4024712" y="1105902"/>
              <a:ext cx="1779096" cy="412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extBox 45"/>
            <p:cNvSpPr txBox="1"/>
            <p:nvPr/>
          </p:nvSpPr>
          <p:spPr>
            <a:xfrm>
              <a:off x="172284" y="798125"/>
              <a:ext cx="7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endPara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172284" y="1050153"/>
              <a:ext cx="3924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L'itération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sur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dictionnaire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renvoie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clés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4003608" y="1048664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lang="en-US" sz="14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FR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15414" y="1696243"/>
            <a:ext cx="7769518" cy="817070"/>
            <a:chOff x="172284" y="1591849"/>
            <a:chExt cx="7769518" cy="817070"/>
          </a:xfrm>
        </p:grpSpPr>
        <p:sp>
          <p:nvSpPr>
            <p:cNvPr id="26" name="Rectangle 25"/>
            <p:cNvSpPr/>
            <p:nvPr/>
          </p:nvSpPr>
          <p:spPr>
            <a:xfrm>
              <a:off x="4021010" y="1930722"/>
              <a:ext cx="2448272" cy="421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636" y="1930172"/>
              <a:ext cx="22283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172284" y="1591849"/>
              <a:ext cx="7769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De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manière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plus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explicite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, on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peut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aussi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itérer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sur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l'itérable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(de type </a:t>
              </a:r>
              <a:r>
                <a:rPr lang="en-US" sz="1200" dirty="0" err="1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dict_keys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obtenu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avec la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méthode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keys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. 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4021010" y="1885699"/>
              <a:ext cx="255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.keys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():</a:t>
              </a:r>
              <a:endParaRPr lang="fr-FR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1291724" y="190653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i="1" dirty="0" err="1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fr-FR" sz="14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.keys</a:t>
              </a:r>
              <a:r>
                <a:rPr lang="fr-FR" sz="14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-&gt;</a:t>
              </a:r>
              <a:r>
                <a:rPr lang="fr-FR" sz="1400" dirty="0" err="1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Iterable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endPara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43564" y="2592936"/>
            <a:ext cx="6803224" cy="840199"/>
            <a:chOff x="200434" y="2488542"/>
            <a:chExt cx="6803224" cy="840199"/>
          </a:xfrm>
        </p:grpSpPr>
        <p:sp>
          <p:nvSpPr>
            <p:cNvPr id="36" name="Rectangle 35"/>
            <p:cNvSpPr/>
            <p:nvPr/>
          </p:nvSpPr>
          <p:spPr>
            <a:xfrm>
              <a:off x="4021010" y="2850544"/>
              <a:ext cx="2838632" cy="421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95636" y="2858060"/>
              <a:ext cx="24803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200434" y="2488542"/>
              <a:ext cx="97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Valeurs</a:t>
              </a:r>
              <a:endPara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1097212" y="2519320"/>
              <a:ext cx="553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La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méthode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values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renvoie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un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itérable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(type : </a:t>
              </a:r>
              <a:r>
                <a:rPr lang="en-US" sz="1200" dirty="0" err="1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dict_values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sur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les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valeurs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.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42" name="TextBox 45"/>
            <p:cNvSpPr txBox="1"/>
            <p:nvPr/>
          </p:nvSpPr>
          <p:spPr>
            <a:xfrm>
              <a:off x="4021010" y="2805521"/>
              <a:ext cx="298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.values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():</a:t>
              </a:r>
              <a:endParaRPr lang="fr-FR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1291724" y="2834418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fr-FR" sz="14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.values</a:t>
              </a:r>
              <a:r>
                <a:rPr lang="fr-FR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</a:t>
              </a:r>
              <a:r>
                <a:rPr lang="fr-FR" sz="14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-&gt;</a:t>
              </a:r>
              <a:r>
                <a:rPr lang="fr-FR" sz="1400" dirty="0" err="1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Iterable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endPara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25324" y="3524021"/>
            <a:ext cx="8665800" cy="838363"/>
            <a:chOff x="182194" y="3419627"/>
            <a:chExt cx="8665800" cy="838363"/>
          </a:xfrm>
        </p:grpSpPr>
        <p:sp>
          <p:nvSpPr>
            <p:cNvPr id="44" name="Rectangle 43"/>
            <p:cNvSpPr/>
            <p:nvPr/>
          </p:nvSpPr>
          <p:spPr>
            <a:xfrm>
              <a:off x="4019348" y="3779817"/>
              <a:ext cx="3240360" cy="421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93974" y="3787333"/>
              <a:ext cx="240835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2194" y="3419627"/>
              <a:ext cx="97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Eléments</a:t>
              </a:r>
              <a:endPara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5"/>
            <p:cNvSpPr txBox="1"/>
            <p:nvPr/>
          </p:nvSpPr>
          <p:spPr>
            <a:xfrm>
              <a:off x="1094930" y="3450405"/>
              <a:ext cx="7753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La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méthode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items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renvoie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un </a:t>
              </a:r>
              <a:r>
                <a:rPr lang="en-US" sz="12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itérable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(type :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dict_items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sur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les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éléments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élément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= </a:t>
              </a:r>
              <a:r>
                <a:rPr lang="en-US" sz="1200" i="1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tuple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avec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clé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et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valeur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).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4019348" y="3734770"/>
              <a:ext cx="3345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.items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():</a:t>
              </a:r>
              <a:endParaRPr lang="fr-FR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1290062" y="3763691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fr-FR" sz="14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.items</a:t>
              </a:r>
              <a:r>
                <a:rPr lang="fr-FR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</a:t>
              </a:r>
              <a:r>
                <a:rPr lang="fr-FR" sz="14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-&gt;</a:t>
              </a:r>
              <a:r>
                <a:rPr lang="fr-FR" sz="1400" dirty="0" err="1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Iterable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endPara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601797" y="4617132"/>
            <a:ext cx="2052892" cy="1892827"/>
            <a:chOff x="153599" y="4459686"/>
            <a:chExt cx="2052892" cy="1892827"/>
          </a:xfrm>
        </p:grpSpPr>
        <p:sp>
          <p:nvSpPr>
            <p:cNvPr id="50" name="Rectangle 49"/>
            <p:cNvSpPr/>
            <p:nvPr/>
          </p:nvSpPr>
          <p:spPr>
            <a:xfrm>
              <a:off x="168395" y="4736685"/>
              <a:ext cx="2038096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extBox 45"/>
            <p:cNvSpPr txBox="1"/>
            <p:nvPr/>
          </p:nvSpPr>
          <p:spPr>
            <a:xfrm>
              <a:off x="153599" y="4736686"/>
              <a:ext cx="205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d = {'a': 1, 'b':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2}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list(d)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['a', 'b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list(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d.keys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['a', 'b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list(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d.values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[1,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2]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list(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d.items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[('a', 1), ('b', 2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)]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45"/>
            <p:cNvSpPr txBox="1"/>
            <p:nvPr/>
          </p:nvSpPr>
          <p:spPr>
            <a:xfrm>
              <a:off x="153599" y="4459686"/>
              <a:ext cx="1001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Exemples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730391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Itérables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les clés, les valeurs, les éléments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314514" y="745267"/>
            <a:ext cx="8522884" cy="612068"/>
            <a:chOff x="314514" y="745267"/>
            <a:chExt cx="8522884" cy="612068"/>
          </a:xfrm>
        </p:grpSpPr>
        <p:sp>
          <p:nvSpPr>
            <p:cNvPr id="60" name="Rounded Rectangle 163"/>
            <p:cNvSpPr/>
            <p:nvPr/>
          </p:nvSpPr>
          <p:spPr bwMode="auto">
            <a:xfrm>
              <a:off x="314514" y="745267"/>
              <a:ext cx="8522884" cy="612068"/>
            </a:xfrm>
            <a:prstGeom prst="roundRect">
              <a:avLst>
                <a:gd name="adj" fmla="val 16384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323662" y="781271"/>
              <a:ext cx="7973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CC3399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Python 2 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: les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méthodes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keys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,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values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et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items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renvoyent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solidFill>
                    <a:srgbClr val="CC3399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listes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tous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les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éléments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sont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créés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en </a:t>
              </a:r>
              <a:r>
                <a:rPr lang="en-US" sz="12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mémoire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).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45"/>
          <p:cNvSpPr txBox="1"/>
          <p:nvPr/>
        </p:nvSpPr>
        <p:spPr>
          <a:xfrm>
            <a:off x="314515" y="1047127"/>
            <a:ext cx="859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CC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Python 3 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elles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renvoient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solidFill>
                  <a:srgbClr val="CC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itérables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(non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indexables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 pour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optimiser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la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mémoire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(les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éléments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sont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créés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à la </a:t>
            </a:r>
            <a:r>
              <a:rPr lang="en-US" sz="1200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demande</a:t>
            </a:r>
            <a:r>
              <a:rPr lang="en-US" sz="12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).</a:t>
            </a: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465616" y="3653876"/>
            <a:ext cx="307740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psutil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process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psutil.Process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os.getpid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pc = 100*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process.memory_percent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(round(pc))) + ' %'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29565"/>
              </p:ext>
            </p:extLst>
          </p:nvPr>
        </p:nvGraphicFramePr>
        <p:xfrm>
          <a:off x="1007604" y="1553902"/>
          <a:ext cx="6916724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0200"/>
                <a:gridCol w="1872208"/>
                <a:gridCol w="284431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= {'a': 1, 'b': 2}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v.</a:t>
                      </a:r>
                      <a:r>
                        <a:rPr lang="fr-FR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2.7</a:t>
                      </a:r>
                      <a:endParaRPr lang="fr-FR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v. 3.7</a:t>
                      </a:r>
                    </a:p>
                  </a:txBody>
                  <a:tcPr marL="68580" marR="68580" marT="0" marB="0"/>
                </a:tc>
              </a:tr>
              <a:tr h="139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d.values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dict_values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([1, 2])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d.keys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['a', 'b']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dict_keys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(['a', 'b'])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d.items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[('a', 1), ('b', 2)]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dict_items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([('a', 1), ('b', 2)])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type(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d.items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&lt;class 'list'&gt;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&lt;class '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dict_items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'&gt;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TextBox 45"/>
          <p:cNvSpPr txBox="1"/>
          <p:nvPr/>
        </p:nvSpPr>
        <p:spPr>
          <a:xfrm>
            <a:off x="462611" y="4988627"/>
            <a:ext cx="333856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 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8 %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 = [i for i in range(1000000)]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 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2.7: 28 %, v 3.7: 32 %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del t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 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9 %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236776" y="2596345"/>
            <a:ext cx="4937414" cy="4070288"/>
            <a:chOff x="719571" y="2599072"/>
            <a:chExt cx="4937414" cy="4070288"/>
          </a:xfrm>
        </p:grpSpPr>
        <p:sp>
          <p:nvSpPr>
            <p:cNvPr id="57" name="Rounded Rectangle 163"/>
            <p:cNvSpPr/>
            <p:nvPr/>
          </p:nvSpPr>
          <p:spPr bwMode="auto">
            <a:xfrm>
              <a:off x="719571" y="2900546"/>
              <a:ext cx="4937414" cy="3768814"/>
            </a:xfrm>
            <a:prstGeom prst="roundRect">
              <a:avLst>
                <a:gd name="adj" fmla="val 321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68" name="TextBox 45"/>
            <p:cNvSpPr txBox="1"/>
            <p:nvPr/>
          </p:nvSpPr>
          <p:spPr>
            <a:xfrm>
              <a:off x="834599" y="2599072"/>
              <a:ext cx="3254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Estimer l'utilisation de la </a:t>
              </a:r>
              <a:r>
                <a:rPr lang="fr-FR" sz="14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memoire</a:t>
              </a:r>
              <a:endParaRPr lang="fr-FR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45"/>
            <p:cNvSpPr txBox="1"/>
            <p:nvPr/>
          </p:nvSpPr>
          <p:spPr>
            <a:xfrm>
              <a:off x="847486" y="2921677"/>
              <a:ext cx="290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psutil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rocess 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and system utilities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 tiers,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nécessite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installation</a:t>
              </a:r>
            </a:p>
            <a:p>
              <a:r>
                <a:rPr lang="en-US" sz="12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pip install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psutil</a:t>
              </a:r>
              <a:endParaRPr lang="en-US" sz="1200" dirty="0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3" name="Image 72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497" y="2960948"/>
              <a:ext cx="200594" cy="180020"/>
            </a:xfrm>
            <a:prstGeom prst="rect">
              <a:avLst/>
            </a:prstGeom>
          </p:spPr>
        </p:pic>
      </p:grpSp>
      <p:sp>
        <p:nvSpPr>
          <p:cNvPr id="77" name="TextBox 45"/>
          <p:cNvSpPr txBox="1"/>
          <p:nvPr/>
        </p:nvSpPr>
        <p:spPr>
          <a:xfrm>
            <a:off x="7873738" y="3610135"/>
            <a:ext cx="574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v. 2.7</a:t>
            </a:r>
          </a:p>
          <a:p>
            <a:pPr algn="r"/>
            <a:endParaRPr lang="fr-F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53 %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96 %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67 %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9 %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45"/>
          <p:cNvSpPr txBox="1"/>
          <p:nvPr/>
        </p:nvSpPr>
        <p:spPr>
          <a:xfrm>
            <a:off x="8325364" y="3610135"/>
            <a:ext cx="574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v. 3.7</a:t>
            </a:r>
          </a:p>
          <a:p>
            <a:pPr algn="r"/>
            <a:endParaRPr lang="fr-F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53 %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53 %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53 %</a:t>
            </a:r>
          </a:p>
          <a:p>
            <a:pPr algn="r"/>
            <a:endParaRPr lang="fr-F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8 %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45"/>
          <p:cNvSpPr txBox="1"/>
          <p:nvPr/>
        </p:nvSpPr>
        <p:spPr>
          <a:xfrm>
            <a:off x="5410462" y="3835602"/>
            <a:ext cx="255628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dict.fromkeys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(range(1000000))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fr-FR" sz="1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items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d.items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fr-FR" sz="1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del d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fr-FR" sz="1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del items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used_mem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fr-FR" sz="1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grpSp>
        <p:nvGrpSpPr>
          <p:cNvPr id="113" name="Groupe 112"/>
          <p:cNvGrpSpPr/>
          <p:nvPr/>
        </p:nvGrpSpPr>
        <p:grpSpPr>
          <a:xfrm>
            <a:off x="5410462" y="3619578"/>
            <a:ext cx="3489066" cy="2161126"/>
            <a:chOff x="4839032" y="3620137"/>
            <a:chExt cx="3489066" cy="2161126"/>
          </a:xfrm>
        </p:grpSpPr>
        <p:cxnSp>
          <p:nvCxnSpPr>
            <p:cNvPr id="83" name="Connecteur droit 82"/>
            <p:cNvCxnSpPr/>
            <p:nvPr/>
          </p:nvCxnSpPr>
          <p:spPr>
            <a:xfrm flipV="1">
              <a:off x="4839032" y="4196201"/>
              <a:ext cx="3489066" cy="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4839032" y="4520141"/>
              <a:ext cx="3489066" cy="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4839032" y="4805918"/>
              <a:ext cx="3489066" cy="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4839032" y="5276321"/>
              <a:ext cx="3489066" cy="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4839032" y="5775153"/>
              <a:ext cx="3489066" cy="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839032" y="3828461"/>
              <a:ext cx="3489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4839032" y="3814651"/>
              <a:ext cx="0" cy="196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7395316" y="3620137"/>
              <a:ext cx="1900" cy="2147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7861468" y="3620137"/>
              <a:ext cx="0" cy="2156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328098" y="3620137"/>
              <a:ext cx="0" cy="216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7395316" y="3620137"/>
              <a:ext cx="9308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350460" y="5118461"/>
            <a:ext cx="3551010" cy="1514052"/>
            <a:chOff x="833255" y="5121188"/>
            <a:chExt cx="3551010" cy="1514052"/>
          </a:xfrm>
        </p:grpSpPr>
        <p:sp>
          <p:nvSpPr>
            <p:cNvPr id="72" name="TextBox 45"/>
            <p:cNvSpPr txBox="1"/>
            <p:nvPr/>
          </p:nvSpPr>
          <p:spPr>
            <a:xfrm>
              <a:off x="921086" y="6173575"/>
              <a:ext cx="3387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gc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garbage collector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ramasse-miettes)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gc.collect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force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libération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mémoire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Image 73">
              <a:hlinkClick r:id="rId4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671" y="6404408"/>
              <a:ext cx="200594" cy="180020"/>
            </a:xfrm>
            <a:prstGeom prst="rect">
              <a:avLst/>
            </a:prstGeom>
          </p:spPr>
        </p:pic>
        <p:cxnSp>
          <p:nvCxnSpPr>
            <p:cNvPr id="98" name="Connecteur droit 97"/>
            <p:cNvCxnSpPr/>
            <p:nvPr/>
          </p:nvCxnSpPr>
          <p:spPr>
            <a:xfrm>
              <a:off x="833255" y="5121188"/>
              <a:ext cx="0" cy="1188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833255" y="5121188"/>
              <a:ext cx="1121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834599" y="5877272"/>
              <a:ext cx="1138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834599" y="6309868"/>
              <a:ext cx="110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3253736" y="4424609"/>
            <a:ext cx="1835975" cy="407804"/>
            <a:chOff x="3173057" y="4529618"/>
            <a:chExt cx="1835975" cy="407804"/>
          </a:xfrm>
        </p:grpSpPr>
        <p:sp>
          <p:nvSpPr>
            <p:cNvPr id="39" name="TextBox 45"/>
            <p:cNvSpPr txBox="1"/>
            <p:nvPr/>
          </p:nvSpPr>
          <p:spPr>
            <a:xfrm>
              <a:off x="3559400" y="4529618"/>
              <a:ext cx="1449632" cy="4078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v. 2.7 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round</a:t>
              </a:r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-&gt;float</a:t>
              </a:r>
            </a:p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v. 3.7 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round</a:t>
              </a:r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0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H="1" flipV="1">
              <a:off x="3173057" y="4812836"/>
              <a:ext cx="371279" cy="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486400" y="586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dictionnaire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4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5" grpId="0" animBg="1"/>
      <p:bldP spid="71" grpId="0" animBg="1"/>
      <p:bldP spid="77" grpId="0"/>
      <p:bldP spid="84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429" y="82514"/>
            <a:ext cx="7449283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typique : décompte d'</a:t>
            </a:r>
            <a:r>
              <a:rPr lang="fr-FR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occurences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2917041" y="2055229"/>
            <a:ext cx="2097183" cy="1595199"/>
            <a:chOff x="2917041" y="2055229"/>
            <a:chExt cx="2097183" cy="1595199"/>
          </a:xfrm>
        </p:grpSpPr>
        <p:sp>
          <p:nvSpPr>
            <p:cNvPr id="8" name="Rectangle 7"/>
            <p:cNvSpPr/>
            <p:nvPr/>
          </p:nvSpPr>
          <p:spPr>
            <a:xfrm>
              <a:off x="2980245" y="2326989"/>
              <a:ext cx="1951061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2965449" y="2326989"/>
              <a:ext cx="20487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{}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counts[item]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+= 1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except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KeyError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counts[item]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1 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TextBox 45"/>
            <p:cNvSpPr txBox="1"/>
            <p:nvPr/>
          </p:nvSpPr>
          <p:spPr>
            <a:xfrm>
              <a:off x="2917041" y="2055229"/>
              <a:ext cx="1560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en-US" sz="12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[</a:t>
              </a:r>
              <a:r>
                <a:rPr lang="en-US" sz="1200" i="1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key</a:t>
              </a:r>
              <a:r>
                <a:rPr lang="en-US" sz="12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] 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EAFP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777689" y="3666112"/>
            <a:ext cx="3214547" cy="1138774"/>
            <a:chOff x="777689" y="3666112"/>
            <a:chExt cx="3214547" cy="1138774"/>
          </a:xfrm>
        </p:grpSpPr>
        <p:sp>
          <p:nvSpPr>
            <p:cNvPr id="11" name="Rectangle 10"/>
            <p:cNvSpPr/>
            <p:nvPr/>
          </p:nvSpPr>
          <p:spPr>
            <a:xfrm>
              <a:off x="828382" y="3943111"/>
              <a:ext cx="3156455" cy="86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813586" y="3943112"/>
              <a:ext cx="3178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{}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counts[item]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counts.get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0) + 1 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print(counts)</a:t>
              </a:r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777689" y="3666112"/>
              <a:ext cx="904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en-US" sz="12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.get</a:t>
              </a:r>
              <a:endParaRPr lang="en-US" sz="1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5372093" y="1734426"/>
            <a:ext cx="2487665" cy="978376"/>
            <a:chOff x="5372093" y="1734426"/>
            <a:chExt cx="2487665" cy="978376"/>
          </a:xfrm>
        </p:grpSpPr>
        <p:sp>
          <p:nvSpPr>
            <p:cNvPr id="14" name="Rectangle 13"/>
            <p:cNvSpPr/>
            <p:nvPr/>
          </p:nvSpPr>
          <p:spPr>
            <a:xfrm>
              <a:off x="5433718" y="2011426"/>
              <a:ext cx="2369585" cy="70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5416353" y="2004916"/>
              <a:ext cx="2443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from collections import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 = Counter(items)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print(counts)</a:t>
              </a: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5372093" y="1734426"/>
              <a:ext cx="192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collections.Counter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744063" y="4860737"/>
            <a:ext cx="3935215" cy="830999"/>
            <a:chOff x="744063" y="4860737"/>
            <a:chExt cx="3935215" cy="830999"/>
          </a:xfrm>
        </p:grpSpPr>
        <p:sp>
          <p:nvSpPr>
            <p:cNvPr id="17" name="Rectangle 16"/>
            <p:cNvSpPr/>
            <p:nvPr/>
          </p:nvSpPr>
          <p:spPr>
            <a:xfrm>
              <a:off x="811317" y="5132539"/>
              <a:ext cx="3831957" cy="559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790893" y="5137738"/>
              <a:ext cx="38883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items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.count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(item)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items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744063" y="4860737"/>
              <a:ext cx="231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Dictionnaire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compréhension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5371808" y="3090954"/>
            <a:ext cx="2780718" cy="1292662"/>
            <a:chOff x="5371808" y="3090954"/>
            <a:chExt cx="2780718" cy="1292662"/>
          </a:xfrm>
        </p:grpSpPr>
        <p:sp>
          <p:nvSpPr>
            <p:cNvPr id="22" name="Rectangle 21"/>
            <p:cNvSpPr/>
            <p:nvPr/>
          </p:nvSpPr>
          <p:spPr>
            <a:xfrm>
              <a:off x="5433433" y="3367954"/>
              <a:ext cx="2647085" cy="101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5439423" y="3367953"/>
              <a:ext cx="2713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from collections import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defaultdict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defaultdict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 in items: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counts[item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] += 1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print(counts)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5371808" y="3090954"/>
              <a:ext cx="2281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collections.defaultdict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5347724" y="5270037"/>
            <a:ext cx="2055648" cy="984887"/>
            <a:chOff x="5347724" y="5270037"/>
            <a:chExt cx="2055648" cy="984887"/>
          </a:xfrm>
        </p:grpSpPr>
        <p:sp>
          <p:nvSpPr>
            <p:cNvPr id="25" name="Rectangle 24"/>
            <p:cNvSpPr/>
            <p:nvPr/>
          </p:nvSpPr>
          <p:spPr>
            <a:xfrm>
              <a:off x="5394554" y="5547036"/>
              <a:ext cx="2008818" cy="707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5394553" y="5547038"/>
              <a:ext cx="2008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numpy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bincount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bincount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(items)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print(counts)</a:t>
              </a:r>
            </a:p>
          </p:txBody>
        </p:sp>
        <p:sp>
          <p:nvSpPr>
            <p:cNvPr id="27" name="TextBox 45"/>
            <p:cNvSpPr txBox="1"/>
            <p:nvPr/>
          </p:nvSpPr>
          <p:spPr>
            <a:xfrm>
              <a:off x="5347724" y="5270037"/>
              <a:ext cx="1409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numpy.bincount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95859" y="987286"/>
            <a:ext cx="2169504" cy="261610"/>
            <a:chOff x="795859" y="987286"/>
            <a:chExt cx="2169504" cy="261610"/>
          </a:xfrm>
        </p:grpSpPr>
        <p:sp>
          <p:nvSpPr>
            <p:cNvPr id="29" name="Rectangle 28"/>
            <p:cNvSpPr/>
            <p:nvPr/>
          </p:nvSpPr>
          <p:spPr>
            <a:xfrm>
              <a:off x="795859" y="987286"/>
              <a:ext cx="2169504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795859" y="987286"/>
              <a:ext cx="2169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73768" y="687261"/>
            <a:ext cx="7298738" cy="676522"/>
            <a:chOff x="673768" y="687261"/>
            <a:chExt cx="7298738" cy="676522"/>
          </a:xfrm>
        </p:grpSpPr>
        <p:sp>
          <p:nvSpPr>
            <p:cNvPr id="28" name="TextBox 45"/>
            <p:cNvSpPr txBox="1"/>
            <p:nvPr/>
          </p:nvSpPr>
          <p:spPr>
            <a:xfrm>
              <a:off x="734645" y="707085"/>
              <a:ext cx="6907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Compter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d'occurences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supposé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d'un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ounded Rectangle 163"/>
            <p:cNvSpPr/>
            <p:nvPr/>
          </p:nvSpPr>
          <p:spPr bwMode="auto">
            <a:xfrm>
              <a:off x="673768" y="687261"/>
              <a:ext cx="7298738" cy="676522"/>
            </a:xfrm>
            <a:prstGeom prst="roundRect">
              <a:avLst>
                <a:gd name="adj" fmla="val 15271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pic>
          <p:nvPicPr>
            <p:cNvPr id="34" name="Image 33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118" y="755574"/>
              <a:ext cx="200594" cy="180020"/>
            </a:xfrm>
            <a:prstGeom prst="rect">
              <a:avLst/>
            </a:prstGeom>
          </p:spPr>
        </p:pic>
      </p:grpSp>
      <p:grpSp>
        <p:nvGrpSpPr>
          <p:cNvPr id="47" name="Groupe 46"/>
          <p:cNvGrpSpPr/>
          <p:nvPr/>
        </p:nvGrpSpPr>
        <p:grpSpPr>
          <a:xfrm>
            <a:off x="837946" y="1771713"/>
            <a:ext cx="2194699" cy="261320"/>
            <a:chOff x="837946" y="1771713"/>
            <a:chExt cx="2194699" cy="261320"/>
          </a:xfrm>
        </p:grpSpPr>
        <p:sp>
          <p:nvSpPr>
            <p:cNvPr id="33" name="Flèche droite 32"/>
            <p:cNvSpPr/>
            <p:nvPr/>
          </p:nvSpPr>
          <p:spPr>
            <a:xfrm>
              <a:off x="837946" y="1801910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8849" y="1786811"/>
              <a:ext cx="1843796" cy="246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1164873" y="1771713"/>
              <a:ext cx="1867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{0: 2, 1: 1, 2: 2, 4: 1}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763425" y="5738675"/>
            <a:ext cx="4312631" cy="830998"/>
            <a:chOff x="763425" y="5738675"/>
            <a:chExt cx="4312631" cy="830998"/>
          </a:xfrm>
        </p:grpSpPr>
        <p:sp>
          <p:nvSpPr>
            <p:cNvPr id="20" name="Rectangle 19"/>
            <p:cNvSpPr/>
            <p:nvPr/>
          </p:nvSpPr>
          <p:spPr>
            <a:xfrm>
              <a:off x="826111" y="6026477"/>
              <a:ext cx="4105195" cy="5431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45"/>
            <p:cNvSpPr txBox="1"/>
            <p:nvPr/>
          </p:nvSpPr>
          <p:spPr>
            <a:xfrm>
              <a:off x="792083" y="6015674"/>
              <a:ext cx="42109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items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.count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(item)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set(items)}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print(counts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763425" y="5738675"/>
              <a:ext cx="43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amélioration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élimination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doublons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avec un ensemble)</a:t>
              </a:r>
              <a:endPara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73963" y="1412165"/>
            <a:ext cx="4461759" cy="5248772"/>
            <a:chOff x="673963" y="1412165"/>
            <a:chExt cx="4461759" cy="5248772"/>
          </a:xfrm>
        </p:grpSpPr>
        <p:sp>
          <p:nvSpPr>
            <p:cNvPr id="35" name="Rounded Rectangle 163"/>
            <p:cNvSpPr/>
            <p:nvPr/>
          </p:nvSpPr>
          <p:spPr bwMode="auto">
            <a:xfrm>
              <a:off x="698360" y="1705109"/>
              <a:ext cx="4437362" cy="4955828"/>
            </a:xfrm>
            <a:prstGeom prst="roundRect">
              <a:avLst>
                <a:gd name="adj" fmla="val 20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673963" y="1412165"/>
              <a:ext cx="148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Types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natifs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endParaRPr lang="en-US" sz="12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5447022" y="2733436"/>
            <a:ext cx="2833391" cy="261320"/>
            <a:chOff x="5447022" y="2733436"/>
            <a:chExt cx="2833391" cy="261320"/>
          </a:xfrm>
        </p:grpSpPr>
        <p:sp>
          <p:nvSpPr>
            <p:cNvPr id="41" name="Flèche droite 40"/>
            <p:cNvSpPr/>
            <p:nvPr/>
          </p:nvSpPr>
          <p:spPr>
            <a:xfrm>
              <a:off x="5447022" y="2763633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97924" y="2748534"/>
              <a:ext cx="2426609" cy="246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5773949" y="2733436"/>
              <a:ext cx="2506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Counter({0: 2, 2: 2, 1: 1, 4: 1})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5460903" y="4424715"/>
            <a:ext cx="2547608" cy="400110"/>
            <a:chOff x="5460903" y="4424715"/>
            <a:chExt cx="2547608" cy="400110"/>
          </a:xfrm>
        </p:grpSpPr>
        <p:sp>
          <p:nvSpPr>
            <p:cNvPr id="44" name="Flèche droite 43"/>
            <p:cNvSpPr/>
            <p:nvPr/>
          </p:nvSpPr>
          <p:spPr>
            <a:xfrm>
              <a:off x="5460903" y="4516758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4253" y="4444655"/>
              <a:ext cx="2194258" cy="360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0275" y="4424715"/>
              <a:ext cx="2218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defaultdict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(&lt;class 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'&gt;,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{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0: 2, 1: 1, 2: 2, 4: 1})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5245726" y="1428110"/>
            <a:ext cx="3122824" cy="3469499"/>
            <a:chOff x="5245726" y="1428110"/>
            <a:chExt cx="3122824" cy="3469499"/>
          </a:xfrm>
        </p:grpSpPr>
        <p:sp>
          <p:nvSpPr>
            <p:cNvPr id="40" name="Rounded Rectangle 163"/>
            <p:cNvSpPr/>
            <p:nvPr/>
          </p:nvSpPr>
          <p:spPr bwMode="auto">
            <a:xfrm>
              <a:off x="5305900" y="1719332"/>
              <a:ext cx="3062650" cy="3178277"/>
            </a:xfrm>
            <a:prstGeom prst="roundRect">
              <a:avLst>
                <a:gd name="adj" fmla="val 301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5245726" y="1428110"/>
              <a:ext cx="2834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Bibliothèque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standard /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collections</a:t>
              </a:r>
              <a:endParaRPr lang="en-US" sz="12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5245725" y="4993038"/>
            <a:ext cx="2690777" cy="1651133"/>
            <a:chOff x="5245725" y="4993038"/>
            <a:chExt cx="2690777" cy="1651133"/>
          </a:xfrm>
        </p:grpSpPr>
        <p:sp>
          <p:nvSpPr>
            <p:cNvPr id="49" name="Rounded Rectangle 163"/>
            <p:cNvSpPr/>
            <p:nvPr/>
          </p:nvSpPr>
          <p:spPr bwMode="auto">
            <a:xfrm>
              <a:off x="5295435" y="5270036"/>
              <a:ext cx="2641067" cy="1374135"/>
            </a:xfrm>
            <a:prstGeom prst="roundRect">
              <a:avLst>
                <a:gd name="adj" fmla="val 8560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5245725" y="4993038"/>
              <a:ext cx="255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Modules tiers /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pandas…</a:t>
              </a:r>
              <a:endParaRPr lang="en-US" sz="12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5423645" y="6308841"/>
            <a:ext cx="1329633" cy="246221"/>
            <a:chOff x="5423645" y="6308841"/>
            <a:chExt cx="1329633" cy="246221"/>
          </a:xfrm>
        </p:grpSpPr>
        <p:sp>
          <p:nvSpPr>
            <p:cNvPr id="51" name="Flèche droite 50"/>
            <p:cNvSpPr/>
            <p:nvPr/>
          </p:nvSpPr>
          <p:spPr>
            <a:xfrm>
              <a:off x="5423645" y="6323940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95535" y="6328781"/>
              <a:ext cx="918743" cy="226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5771557" y="6308841"/>
              <a:ext cx="9817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[2 1 2 0 1]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4" name="TextBox 45"/>
          <p:cNvSpPr txBox="1"/>
          <p:nvPr/>
        </p:nvSpPr>
        <p:spPr>
          <a:xfrm>
            <a:off x="7347285" y="6328781"/>
            <a:ext cx="66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etc…</a:t>
            </a:r>
            <a:endParaRPr lang="en-US" sz="1200" dirty="0">
              <a:solidFill>
                <a:srgbClr val="CC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5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74" y="5258639"/>
            <a:ext cx="346820" cy="3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32" y="4187428"/>
            <a:ext cx="343128" cy="34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e 58"/>
          <p:cNvGrpSpPr/>
          <p:nvPr/>
        </p:nvGrpSpPr>
        <p:grpSpPr>
          <a:xfrm>
            <a:off x="758488" y="2065672"/>
            <a:ext cx="2161252" cy="1600439"/>
            <a:chOff x="758488" y="2065672"/>
            <a:chExt cx="2161252" cy="1600439"/>
          </a:xfrm>
        </p:grpSpPr>
        <p:sp>
          <p:nvSpPr>
            <p:cNvPr id="5" name="Rectangle 4"/>
            <p:cNvSpPr/>
            <p:nvPr/>
          </p:nvSpPr>
          <p:spPr>
            <a:xfrm>
              <a:off x="819808" y="2330568"/>
              <a:ext cx="1994848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45"/>
            <p:cNvSpPr txBox="1"/>
            <p:nvPr/>
          </p:nvSpPr>
          <p:spPr>
            <a:xfrm>
              <a:off x="758488" y="2065672"/>
              <a:ext cx="1474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dict</a:t>
              </a:r>
              <a:r>
                <a:rPr lang="en-US" sz="12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[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key</a:t>
              </a:r>
              <a:r>
                <a:rPr lang="en-US" sz="12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] </a:t>
              </a:r>
              <a:r>
                <a:rPr lang="en-US" sz="12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LBYL</a:t>
              </a:r>
            </a:p>
          </p:txBody>
        </p:sp>
        <p:sp>
          <p:nvSpPr>
            <p:cNvPr id="6" name="TextBox 45"/>
            <p:cNvSpPr txBox="1"/>
            <p:nvPr/>
          </p:nvSpPr>
          <p:spPr>
            <a:xfrm>
              <a:off x="835389" y="2342672"/>
              <a:ext cx="20843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1, 0, 2, 4,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{}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items: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if 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counts: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counts[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+= 1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else: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counts[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1 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print(counts)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822167" y="2342671"/>
            <a:ext cx="4100455" cy="2462215"/>
            <a:chOff x="822167" y="2342671"/>
            <a:chExt cx="4100455" cy="2462215"/>
          </a:xfrm>
        </p:grpSpPr>
        <p:sp>
          <p:nvSpPr>
            <p:cNvPr id="72" name="Rectangle 71"/>
            <p:cNvSpPr/>
            <p:nvPr/>
          </p:nvSpPr>
          <p:spPr>
            <a:xfrm>
              <a:off x="835388" y="3943112"/>
              <a:ext cx="3156847" cy="861774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80245" y="2342671"/>
              <a:ext cx="1942377" cy="1311335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2167" y="2347665"/>
              <a:ext cx="1992489" cy="1311335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002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4028</Words>
  <Application>Microsoft Office PowerPoint</Application>
  <PresentationFormat>Affichage à l'écran (4:3)</PresentationFormat>
  <Paragraphs>732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BOSSARD Valentin TGI/OLS</dc:creator>
  <cp:lastModifiedBy>LE ROUX Clemence TGI/OLS</cp:lastModifiedBy>
  <cp:revision>10</cp:revision>
  <dcterms:created xsi:type="dcterms:W3CDTF">2006-08-16T00:00:00Z</dcterms:created>
  <dcterms:modified xsi:type="dcterms:W3CDTF">2020-07-24T15:01:25Z</dcterms:modified>
</cp:coreProperties>
</file>