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714" r:id="rId4"/>
    <p:sldId id="715" r:id="rId5"/>
    <p:sldId id="712" r:id="rId6"/>
    <p:sldId id="713" r:id="rId7"/>
    <p:sldId id="716" r:id="rId8"/>
    <p:sldId id="708" r:id="rId9"/>
    <p:sldId id="704" r:id="rId10"/>
    <p:sldId id="706" r:id="rId11"/>
    <p:sldId id="717" r:id="rId12"/>
    <p:sldId id="718" r:id="rId13"/>
    <p:sldId id="719" r:id="rId14"/>
  </p:sldIdLst>
  <p:sldSz cx="9144000" cy="6858000" type="screen4x3"/>
  <p:notesSz cx="6805613" cy="99441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1">
          <p15:clr>
            <a:srgbClr val="A4A3A4"/>
          </p15:clr>
        </p15:guide>
        <p15:guide id="2" orient="horz" pos="2296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orient="horz" pos="255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orient="horz" pos="3566">
          <p15:clr>
            <a:srgbClr val="A4A3A4"/>
          </p15:clr>
        </p15:guide>
        <p15:guide id="7" pos="637">
          <p15:clr>
            <a:srgbClr val="A4A3A4"/>
          </p15:clr>
        </p15:guide>
        <p15:guide id="8" pos="2883">
          <p15:clr>
            <a:srgbClr val="A4A3A4"/>
          </p15:clr>
        </p15:guide>
        <p15:guide id="9" pos="340">
          <p15:clr>
            <a:srgbClr val="A4A3A4"/>
          </p15:clr>
        </p15:guide>
        <p15:guide id="10" pos="2653">
          <p15:clr>
            <a:srgbClr val="A4A3A4"/>
          </p15:clr>
        </p15:guide>
        <p15:guide id="11" pos="3107">
          <p15:clr>
            <a:srgbClr val="A4A3A4"/>
          </p15:clr>
        </p15:guide>
        <p15:guide id="12" pos="5239">
          <p15:clr>
            <a:srgbClr val="A4A3A4"/>
          </p15:clr>
        </p15:guide>
        <p15:guide id="13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009900"/>
    <a:srgbClr val="DDEEFF"/>
    <a:srgbClr val="0033CC"/>
    <a:srgbClr val="9900CC"/>
    <a:srgbClr val="66CCFF"/>
    <a:srgbClr val="CC3300"/>
    <a:srgbClr val="006600"/>
    <a:srgbClr val="FFC5C5"/>
    <a:srgbClr val="D26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9543" autoAdjust="0"/>
  </p:normalViewPr>
  <p:slideViewPr>
    <p:cSldViewPr>
      <p:cViewPr varScale="1">
        <p:scale>
          <a:sx n="119" d="100"/>
          <a:sy n="119" d="100"/>
        </p:scale>
        <p:origin x="1876" y="72"/>
      </p:cViewPr>
      <p:guideLst>
        <p:guide orient="horz" pos="4151"/>
        <p:guide orient="horz" pos="2296"/>
        <p:guide orient="horz" pos="3793"/>
        <p:guide orient="horz" pos="255"/>
        <p:guide orient="horz" pos="1117"/>
        <p:guide orient="horz" pos="3566"/>
        <p:guide pos="637"/>
        <p:guide pos="2883"/>
        <p:guide pos="340"/>
        <p:guide pos="2653"/>
        <p:guide pos="3107"/>
        <p:guide pos="5239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101"/>
      </p:cViewPr>
      <p:guideLst>
        <p:guide orient="horz" pos="3132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678" cy="49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935" y="0"/>
            <a:ext cx="2948678" cy="49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6896"/>
            <a:ext cx="2948678" cy="49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935" y="9446896"/>
            <a:ext cx="2948678" cy="49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fld id="{9D1E2EA2-3460-42A5-8A9A-D2761159F565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068072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32" cy="46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088" y="0"/>
            <a:ext cx="2951832" cy="46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77875"/>
            <a:ext cx="4973637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256" y="4742072"/>
            <a:ext cx="4995408" cy="443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4145"/>
            <a:ext cx="2951832" cy="46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088" y="9484145"/>
            <a:ext cx="2951832" cy="46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fld id="{D412D03B-2C71-4141-B2EE-02C98E01C952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174139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6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3336"/>
            <a:ext cx="334357" cy="3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58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58"/>
          <p:cNvSpPr>
            <a:spLocks noChangeArrowheads="1"/>
          </p:cNvSpPr>
          <p:nvPr userDrawn="1"/>
        </p:nvSpPr>
        <p:spPr bwMode="auto">
          <a:xfrm>
            <a:off x="0" y="6646008"/>
            <a:ext cx="3683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l" eaLnBrk="1" hangingPunct="1">
              <a:defRPr/>
            </a:pPr>
            <a:fld id="{52D0E7FF-21D1-43A0-AD0F-22F8EB49F7FA}" type="slidenum">
              <a:rPr lang="en-GB" altLang="fr-FR" sz="800" smtClean="0">
                <a:latin typeface="Helvetica 55 Roman" pitchFamily="2" charset="0"/>
              </a:rPr>
              <a:pPr algn="l" eaLnBrk="1" hangingPunct="1">
                <a:defRPr/>
              </a:pPr>
              <a:t>‹N°›</a:t>
            </a:fld>
            <a:endParaRPr lang="en-GB" altLang="fr-FR" sz="800" dirty="0" smtClean="0">
              <a:latin typeface="Helvetica 55 Roman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8" r:id="rId1"/>
    <p:sldLayoutId id="2147485059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9pPr>
    </p:titleStyle>
    <p:bodyStyle>
      <a:lvl1pPr marL="193675" indent="-193675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2pPr>
      <a:lvl3pPr marL="118745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3pPr>
      <a:lvl4pPr marL="160655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courses/235344-apprenez-a-programmer-en-pytho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plantuml.com/f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uml.fr/" TargetMode="External"/><Relationship Id="rId5" Type="http://schemas.openxmlformats.org/officeDocument/2006/relationships/hyperlink" Target="http://live.gnome.org/Dia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26832-apprenez-a-programmer-en-java/21530-modelisez-ses-objets-grace-a-u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assrooms.com/fr/courses/2035826-debutez-lanalyse-logicielle-avec-u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fr.wikipedia.org/wiki/Suite_de_Fibonacc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76"/>
          <p:cNvSpPr/>
          <p:nvPr/>
        </p:nvSpPr>
        <p:spPr>
          <a:xfrm>
            <a:off x="116580" y="3003875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3003875"/>
            <a:ext cx="9156031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La </a:t>
            </a: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 côté </a:t>
            </a: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développeur</a:t>
            </a: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5"/>
          <p:cNvSpPr txBox="1"/>
          <p:nvPr/>
        </p:nvSpPr>
        <p:spPr>
          <a:xfrm>
            <a:off x="7488324" y="6456878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02/2019</a:t>
            </a:r>
          </a:p>
          <a:p>
            <a:pPr algn="ctr"/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rene.ebel@orange.com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3681028"/>
            <a:ext cx="85329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u="sng" dirty="0">
                <a:solidFill>
                  <a:schemeClr val="accent6"/>
                </a:solidFill>
                <a:hlinkClick r:id="rId2"/>
              </a:rPr>
              <a:t>https://openclassrooms.com/fr/courses/235344-apprenez-a-programmer-en-python</a:t>
            </a:r>
            <a:endParaRPr lang="fr-FR" u="sng" dirty="0">
              <a:solidFill>
                <a:schemeClr val="accent6"/>
              </a:solidFill>
            </a:endParaRPr>
          </a:p>
          <a:p>
            <a:pPr algn="ctr">
              <a:defRPr/>
            </a:pPr>
            <a:r>
              <a:rPr lang="fr-FR" u="sng" dirty="0">
                <a:solidFill>
                  <a:srgbClr val="0070C0"/>
                </a:solidFill>
              </a:rPr>
              <a:t> (Partie 3 </a:t>
            </a:r>
            <a:r>
              <a:rPr lang="fr-FR" u="sng" dirty="0" err="1">
                <a:solidFill>
                  <a:srgbClr val="0070C0"/>
                </a:solidFill>
              </a:rPr>
              <a:t>Chap</a:t>
            </a:r>
            <a:r>
              <a:rPr lang="fr-FR" u="sng" dirty="0">
                <a:solidFill>
                  <a:srgbClr val="0070C0"/>
                </a:solidFill>
              </a:rPr>
              <a:t> </a:t>
            </a:r>
            <a:r>
              <a:rPr lang="fr-FR" u="sng" dirty="0" smtClean="0">
                <a:solidFill>
                  <a:srgbClr val="0070C0"/>
                </a:solidFill>
              </a:rPr>
              <a:t>5-6-7-8-9)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8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30" y="82514"/>
            <a:ext cx="8564058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Conception objet pour le jeu de labyrinthe</a:t>
            </a:r>
            <a:endParaRPr lang="fr-FR" altLang="fr-FR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2205" y="703729"/>
            <a:ext cx="3647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Représentation graphique des classes via UML 2.0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07285" y="990009"/>
            <a:ext cx="4868771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fr-FR" sz="1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Carte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0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fr-FR" sz="1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Objet de transition entre un fichier et un labyrinthe."""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fr-FR" sz="1000" dirty="0" err="1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fr-FR" sz="1000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, nom, chaine):</a:t>
            </a:r>
          </a:p>
          <a:p>
            <a:r>
              <a:rPr lang="fr-FR" sz="10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1000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.nom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= nom</a:t>
            </a:r>
          </a:p>
          <a:p>
            <a:r>
              <a:rPr lang="fr-FR" sz="10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1000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.labyrinthe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creer_labyrinthe_depuis_chaine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(chaine)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fr-FR" sz="1000" dirty="0" err="1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fr-FR" sz="1000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"&lt;Carte {}&gt;".format(</a:t>
            </a:r>
            <a:r>
              <a:rPr lang="fr-FR" sz="10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.nom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open("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") as fichier:</a:t>
            </a:r>
          </a:p>
          <a:p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a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pickle.Pickler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(fichier)</a:t>
            </a:r>
          </a:p>
          <a:p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a.dump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0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fr-F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5184068" y="980728"/>
            <a:ext cx="2337606" cy="1008112"/>
            <a:chOff x="5184068" y="980728"/>
            <a:chExt cx="2337606" cy="1008112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980728"/>
              <a:ext cx="933450" cy="838200"/>
            </a:xfrm>
            <a:prstGeom prst="rect">
              <a:avLst/>
            </a:prstGeom>
          </p:spPr>
        </p:pic>
        <p:cxnSp>
          <p:nvCxnSpPr>
            <p:cNvPr id="10" name="Connecteur droit avec flèche 9"/>
            <p:cNvCxnSpPr/>
            <p:nvPr/>
          </p:nvCxnSpPr>
          <p:spPr>
            <a:xfrm flipV="1">
              <a:off x="5184068" y="1304764"/>
              <a:ext cx="1296144" cy="684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>
            <a:off x="6160404" y="1124744"/>
            <a:ext cx="1543944" cy="1204091"/>
            <a:chOff x="6160404" y="1124744"/>
            <a:chExt cx="1543944" cy="1204091"/>
          </a:xfrm>
        </p:grpSpPr>
        <p:sp>
          <p:nvSpPr>
            <p:cNvPr id="12" name="ZoneTexte 11"/>
            <p:cNvSpPr txBox="1"/>
            <p:nvPr/>
          </p:nvSpPr>
          <p:spPr>
            <a:xfrm>
              <a:off x="6160404" y="2051836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Nom de la classe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Connecteur droit 17"/>
            <p:cNvCxnSpPr>
              <a:stCxn id="12" idx="3"/>
            </p:cNvCxnSpPr>
            <p:nvPr/>
          </p:nvCxnSpPr>
          <p:spPr>
            <a:xfrm>
              <a:off x="7521674" y="2190336"/>
              <a:ext cx="1825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V="1">
              <a:off x="7704348" y="1124746"/>
              <a:ext cx="0" cy="1065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H="1">
              <a:off x="7521674" y="1124744"/>
              <a:ext cx="1826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e 50"/>
          <p:cNvGrpSpPr/>
          <p:nvPr/>
        </p:nvGrpSpPr>
        <p:grpSpPr>
          <a:xfrm>
            <a:off x="6133152" y="1399828"/>
            <a:ext cx="1753551" cy="1219906"/>
            <a:chOff x="6133152" y="1399828"/>
            <a:chExt cx="1753551" cy="1219906"/>
          </a:xfrm>
        </p:grpSpPr>
        <p:sp>
          <p:nvSpPr>
            <p:cNvPr id="23" name="ZoneTexte 22"/>
            <p:cNvSpPr txBox="1"/>
            <p:nvPr/>
          </p:nvSpPr>
          <p:spPr>
            <a:xfrm>
              <a:off x="6133152" y="2342735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Nom des attributs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Connecteur droit 25"/>
            <p:cNvCxnSpPr>
              <a:stCxn id="23" idx="3"/>
            </p:cNvCxnSpPr>
            <p:nvPr/>
          </p:nvCxnSpPr>
          <p:spPr>
            <a:xfrm flipV="1">
              <a:off x="7521674" y="2481234"/>
              <a:ext cx="36502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7886703" y="1399829"/>
              <a:ext cx="0" cy="1081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endCxn id="8" idx="3"/>
            </p:cNvCxnSpPr>
            <p:nvPr/>
          </p:nvCxnSpPr>
          <p:spPr>
            <a:xfrm flipH="1">
              <a:off x="7521674" y="1399828"/>
              <a:ext cx="3650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/>
          <p:cNvGrpSpPr/>
          <p:nvPr/>
        </p:nvGrpSpPr>
        <p:grpSpPr>
          <a:xfrm>
            <a:off x="6006516" y="1700808"/>
            <a:ext cx="2093876" cy="1195925"/>
            <a:chOff x="6006516" y="1700808"/>
            <a:chExt cx="2093876" cy="1195925"/>
          </a:xfrm>
        </p:grpSpPr>
        <p:sp>
          <p:nvSpPr>
            <p:cNvPr id="37" name="ZoneTexte 36"/>
            <p:cNvSpPr txBox="1"/>
            <p:nvPr/>
          </p:nvSpPr>
          <p:spPr>
            <a:xfrm>
              <a:off x="6006516" y="2619734"/>
              <a:ext cx="1515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Nom des méthodes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Connecteur droit 42"/>
            <p:cNvCxnSpPr/>
            <p:nvPr/>
          </p:nvCxnSpPr>
          <p:spPr>
            <a:xfrm flipV="1">
              <a:off x="7521673" y="2763544"/>
              <a:ext cx="578719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H="1">
              <a:off x="7521834" y="1700808"/>
              <a:ext cx="57855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8100392" y="1700808"/>
              <a:ext cx="0" cy="1062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ZoneTexte 52"/>
          <p:cNvSpPr txBox="1"/>
          <p:nvPr/>
        </p:nvSpPr>
        <p:spPr>
          <a:xfrm>
            <a:off x="135138" y="3573016"/>
            <a:ext cx="3937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 commence par identifier les objets dont on a besoin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6" y="3973177"/>
            <a:ext cx="1866900" cy="1123950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2191516" y="3850015"/>
            <a:ext cx="2105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 fait des choix : 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crée-t-on une classe Sortie, 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une classe Mur, 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une classe Porte ?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e 57"/>
          <p:cNvGrpSpPr/>
          <p:nvPr/>
        </p:nvGrpSpPr>
        <p:grpSpPr>
          <a:xfrm>
            <a:off x="2191516" y="3573016"/>
            <a:ext cx="5960936" cy="2438400"/>
            <a:chOff x="2191516" y="3573016"/>
            <a:chExt cx="5960936" cy="2438400"/>
          </a:xfrm>
        </p:grpSpPr>
        <p:sp>
          <p:nvSpPr>
            <p:cNvPr id="56" name="ZoneTexte 55"/>
            <p:cNvSpPr txBox="1"/>
            <p:nvPr/>
          </p:nvSpPr>
          <p:spPr>
            <a:xfrm>
              <a:off x="2191516" y="4697995"/>
              <a:ext cx="28509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Puis on affine notre modèle en ajoutant</a:t>
              </a:r>
            </a:p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 attributs, puis les méthodes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152" y="3573016"/>
              <a:ext cx="2019300" cy="2438400"/>
            </a:xfrm>
            <a:prstGeom prst="rect">
              <a:avLst/>
            </a:prstGeom>
          </p:spPr>
        </p:pic>
      </p:grpSp>
      <p:sp>
        <p:nvSpPr>
          <p:cNvPr id="59" name="ZoneTexte 58"/>
          <p:cNvSpPr txBox="1"/>
          <p:nvPr/>
        </p:nvSpPr>
        <p:spPr>
          <a:xfrm>
            <a:off x="237425" y="5769260"/>
            <a:ext cx="5421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Pour la conception graphique : papier / crayon / gomme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ou Dia (dispo sur l’Orange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MyApplicationStore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ou à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http://live.gnome.org/Dia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Bouml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https://www.bouml.fr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PlantUML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http://plantuml.com/fr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237425" y="5188994"/>
            <a:ext cx="5399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 peut avoir aussi des fonctions et des objets mais on essaye au maximum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 rattacher les fonctions à des objets pour les faire apparaître en UML.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3" grpId="0"/>
      <p:bldP spid="55" grpId="0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30" y="82514"/>
            <a:ext cx="8564058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conception au code</a:t>
            </a:r>
            <a:endParaRPr lang="fr-FR" altLang="fr-FR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07285" y="990009"/>
            <a:ext cx="4868771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fr-FR" sz="1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Carte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0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fr-FR" sz="1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Objet de transition entre un fichier et un labyrinthe."""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fr-FR" sz="1000" dirty="0" err="1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fr-FR" sz="1000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, nom, chaine):</a:t>
            </a:r>
          </a:p>
          <a:p>
            <a:r>
              <a:rPr lang="fr-FR" sz="10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1000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.nom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= nom</a:t>
            </a:r>
          </a:p>
          <a:p>
            <a:r>
              <a:rPr lang="fr-FR" sz="10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1000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.labyrinthe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creer_labyrinthe_depuis_chaine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(chaine)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fr-FR" sz="1000" dirty="0" err="1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fr-FR" sz="1000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"&lt;Carte {}&gt;".format(</a:t>
            </a:r>
            <a:r>
              <a:rPr lang="fr-FR" sz="10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.nom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open("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") as fichier:</a:t>
            </a:r>
          </a:p>
          <a:p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a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pickle.Pickler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(fichier)</a:t>
            </a:r>
          </a:p>
          <a:p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a.dump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0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fr-F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5184068" y="980728"/>
            <a:ext cx="2337606" cy="838200"/>
            <a:chOff x="5184068" y="980728"/>
            <a:chExt cx="2337606" cy="838200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980728"/>
              <a:ext cx="933450" cy="838200"/>
            </a:xfrm>
            <a:prstGeom prst="rect">
              <a:avLst/>
            </a:prstGeom>
          </p:spPr>
        </p:pic>
        <p:cxnSp>
          <p:nvCxnSpPr>
            <p:cNvPr id="10" name="Connecteur droit avec flèche 9"/>
            <p:cNvCxnSpPr/>
            <p:nvPr/>
          </p:nvCxnSpPr>
          <p:spPr>
            <a:xfrm flipH="1">
              <a:off x="5184068" y="1268760"/>
              <a:ext cx="1296144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ZoneTexte 52"/>
          <p:cNvSpPr txBox="1"/>
          <p:nvPr/>
        </p:nvSpPr>
        <p:spPr>
          <a:xfrm>
            <a:off x="135138" y="3573016"/>
            <a:ext cx="4884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Dans le constructeur, on affecte si possible des valeurs aux attributs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(quitte à passer des paramètres aux constructeurs)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35138" y="4051851"/>
            <a:ext cx="6362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Chaque méthode d’un objet traite une fonctionnalité en implémentant un ou plusieurs </a:t>
            </a:r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algos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24161" y="4373724"/>
            <a:ext cx="859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 l’écriture de la méthode est compliquée, c’est peut-être parce que la modélisation n’est pas assez simple ou qu’il manque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 méthodes intermédiaires.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35138" y="4845736"/>
            <a:ext cx="7828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Les diagrammes UML d’activité et de séquence peuvent aider à écrire le code quand les tâches sont complexes.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35138" y="5122735"/>
            <a:ext cx="837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Pour aller plus loin en UML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openclassrooms.com/fr/courses/26832-apprenez-a-programmer-en-java/21530-modelisez-ses-objets-grace-a-uml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://openclassrooms.com/fr/courses/2035826-debutez-lanalyse-logicielle-avec-uml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6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3" grpId="0"/>
      <p:bldP spid="35" grpId="0"/>
      <p:bldP spid="36" grpId="0"/>
      <p:bldP spid="3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46763"/>
              </p:ext>
            </p:extLst>
          </p:nvPr>
        </p:nvGraphicFramePr>
        <p:xfrm>
          <a:off x="2411760" y="2852936"/>
          <a:ext cx="4168286" cy="14401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68286"/>
              </a:tblGrid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Héritage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F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Itérations, </a:t>
                      </a:r>
                      <a:r>
                        <a:rPr lang="fr-FR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itérables</a:t>
                      </a:r>
                      <a:r>
                        <a:rPr lang="fr-F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générateurs</a:t>
                      </a: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Décorateurs</a:t>
                      </a:r>
                    </a:p>
                  </a:txBody>
                  <a:tcPr marL="68580" marR="68580" marT="0" marB="0" anchor="ctr"/>
                </a:tc>
              </a:tr>
              <a:tr h="4680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Conception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OO pour le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jeu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labyrinthe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8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0429" y="82514"/>
            <a:ext cx="4567615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fr-FR" b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Héritage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38536"/>
              </p:ext>
            </p:extLst>
          </p:nvPr>
        </p:nvGraphicFramePr>
        <p:xfrm>
          <a:off x="194733" y="943637"/>
          <a:ext cx="4377267" cy="731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6867"/>
                <a:gridCol w="360040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Héritage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Déclaration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classe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aucun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lang="en-US" sz="1200" b="0" i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1200" b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simple</a:t>
                      </a:r>
                      <a:endParaRPr lang="fr-FR" sz="12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lang="en-US" sz="1200" b="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ParentClass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):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multiple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lang="en-US" sz="1200" b="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ParentClass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ParentClass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…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):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Groupe 1"/>
          <p:cNvGrpSpPr/>
          <p:nvPr/>
        </p:nvGrpSpPr>
        <p:grpSpPr>
          <a:xfrm>
            <a:off x="4788024" y="866285"/>
            <a:ext cx="4068452" cy="978540"/>
            <a:chOff x="4788024" y="866285"/>
            <a:chExt cx="4068452" cy="978540"/>
          </a:xfrm>
        </p:grpSpPr>
        <p:sp>
          <p:nvSpPr>
            <p:cNvPr id="16" name="TextBox 45"/>
            <p:cNvSpPr txBox="1"/>
            <p:nvPr/>
          </p:nvSpPr>
          <p:spPr>
            <a:xfrm>
              <a:off x="4827632" y="909279"/>
              <a:ext cx="399644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 sous-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classe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hérite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attributs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la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classe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parente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 sous-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classe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peut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redéfinir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attributs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surcharger</a:t>
              </a:r>
              <a:r>
                <a:rPr lang="en-US" sz="12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sz="12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méthode</a:t>
              </a:r>
              <a:endParaRPr lang="en-US" sz="12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 la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redéfinir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classe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dérivée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63"/>
            <p:cNvSpPr/>
            <p:nvPr/>
          </p:nvSpPr>
          <p:spPr bwMode="auto">
            <a:xfrm>
              <a:off x="4788024" y="866285"/>
              <a:ext cx="4068452" cy="978540"/>
            </a:xfrm>
            <a:prstGeom prst="roundRect">
              <a:avLst>
                <a:gd name="adj" fmla="val 8730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8418537" y="149852"/>
            <a:ext cx="610279" cy="32401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just" eaLnBrk="1" hangingPunct="1">
              <a:defRPr/>
            </a:pPr>
            <a:r>
              <a:rPr lang="fr-FR" altLang="fr-FR" sz="16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(1/2) </a:t>
            </a:r>
            <a:endParaRPr lang="fr-FR" altLang="fr-FR" sz="16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81237" y="1964736"/>
            <a:ext cx="5131138" cy="4596613"/>
            <a:chOff x="181237" y="2669955"/>
            <a:chExt cx="5131138" cy="4596613"/>
          </a:xfrm>
        </p:grpSpPr>
        <p:grpSp>
          <p:nvGrpSpPr>
            <p:cNvPr id="10" name="Groupe 9"/>
            <p:cNvGrpSpPr/>
            <p:nvPr/>
          </p:nvGrpSpPr>
          <p:grpSpPr>
            <a:xfrm>
              <a:off x="181237" y="2669955"/>
              <a:ext cx="5131138" cy="4596613"/>
              <a:chOff x="136685" y="4532851"/>
              <a:chExt cx="5061985" cy="3220355"/>
            </a:xfrm>
          </p:grpSpPr>
          <p:sp>
            <p:nvSpPr>
              <p:cNvPr id="12" name="TextBox 45"/>
              <p:cNvSpPr txBox="1"/>
              <p:nvPr/>
            </p:nvSpPr>
            <p:spPr>
              <a:xfrm>
                <a:off x="136686" y="4532851"/>
                <a:ext cx="5061984" cy="2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CC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Exemple</a:t>
                </a:r>
                <a:endParaRPr lang="en-US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63"/>
              <p:cNvSpPr/>
              <p:nvPr/>
            </p:nvSpPr>
            <p:spPr bwMode="auto">
              <a:xfrm>
                <a:off x="136685" y="4774469"/>
                <a:ext cx="5061985" cy="2978737"/>
              </a:xfrm>
              <a:prstGeom prst="roundRect">
                <a:avLst>
                  <a:gd name="adj" fmla="val 5815"/>
                </a:avLst>
              </a:prstGeom>
              <a:no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fr-FR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302248" y="3090103"/>
              <a:ext cx="4881819" cy="4093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fr-FR" sz="10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Personne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"""Classe représentant une personne"""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 err="1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init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0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fr-FR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nouvNom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"""Constructeur de notre classe"""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.nom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fr-FR" sz="1000" smtClean="0">
                  <a:latin typeface="Consolas" panose="020B0609020204030204" pitchFamily="49" charset="0"/>
                  <a:cs typeface="Consolas" panose="020B0609020204030204" pitchFamily="49" charset="0"/>
                </a:rPr>
                <a:t>nouvNom</a:t>
              </a:r>
              <a:endParaRPr lang="fr-FR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.prenom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"Martin"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 err="1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0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"""Méthode appelée lors d'une conversion de l'objet en chaîne"""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return "{0} {1}".format(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.prenom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.nom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endParaRPr lang="fr-FR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AgentSpecial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0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Personne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"""Classe définissant un agent spécial.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Elle hérite de la classe Personne"""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 err="1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init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0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fr-F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nom, 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matricule):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"""Un agent se définit par son nom et son matricule</a:t>
              </a:r>
              <a:r>
                <a:rPr lang="fr-FR" sz="1000" dirty="0" smtClean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""« </a:t>
              </a:r>
            </a:p>
            <a:p>
              <a:r>
                <a:rPr lang="fr-FR" sz="1000" dirty="0" smtClean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#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 appelle explicitement le constructeur de Personne :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Personne.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 err="1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init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0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fr-F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nom)</a:t>
              </a:r>
              <a:endParaRPr lang="fr-FR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0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.matricule</a:t>
              </a:r>
              <a:r>
                <a:rPr lang="fr-F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matricule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 err="1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0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"""Méthode appelée lors d'une conversion de l'objet en chaîne"""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return "Agent {0}, matricule {1}".format(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.nom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.matricule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5400092" y="2384884"/>
            <a:ext cx="3636404" cy="2880320"/>
            <a:chOff x="5400092" y="2384884"/>
            <a:chExt cx="3636404" cy="2880320"/>
          </a:xfrm>
        </p:grpSpPr>
        <p:sp>
          <p:nvSpPr>
            <p:cNvPr id="3" name="ZoneTexte 2"/>
            <p:cNvSpPr txBox="1"/>
            <p:nvPr/>
          </p:nvSpPr>
          <p:spPr>
            <a:xfrm>
              <a:off x="5400092" y="2384884"/>
              <a:ext cx="3636404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&gt;&gt;&gt; agent =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AgentSpecial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("Fisher", "18327-121")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agent.nom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'Fisher'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&gt;&gt;&gt; print(agent)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Agent Fisher,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matricule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18327-121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agent.prenom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'Martin'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endParaRPr lang="fr-FR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Flèche droite 24"/>
            <p:cNvSpPr/>
            <p:nvPr/>
          </p:nvSpPr>
          <p:spPr>
            <a:xfrm rot="16200000">
              <a:off x="6534218" y="4149078"/>
              <a:ext cx="1368153" cy="864096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00092" y="4977172"/>
              <a:ext cx="1980220" cy="2880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6685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0429" y="82514"/>
            <a:ext cx="4567615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fr-FR" b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Héritage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4126077" y="2507415"/>
            <a:ext cx="4644516" cy="772366"/>
            <a:chOff x="4126077" y="2507415"/>
            <a:chExt cx="4644516" cy="772366"/>
          </a:xfrm>
        </p:grpSpPr>
        <p:sp>
          <p:nvSpPr>
            <p:cNvPr id="21" name="TextBox 45"/>
            <p:cNvSpPr txBox="1"/>
            <p:nvPr/>
          </p:nvSpPr>
          <p:spPr>
            <a:xfrm>
              <a:off x="4126077" y="2507415"/>
              <a:ext cx="4644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L'appel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l'initialiseur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la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classe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parente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n'est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pas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automatique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Si un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appel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est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souhaité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il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doit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être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réalisé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explicitement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avec :</a:t>
              </a:r>
            </a:p>
          </p:txBody>
        </p:sp>
        <p:sp>
          <p:nvSpPr>
            <p:cNvPr id="27" name="TextBox 45"/>
            <p:cNvSpPr txBox="1"/>
            <p:nvPr/>
          </p:nvSpPr>
          <p:spPr>
            <a:xfrm>
              <a:off x="4216651" y="3002782"/>
              <a:ext cx="251101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super().__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init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__(</a:t>
              </a:r>
              <a:r>
                <a:rPr lang="en-US" sz="12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4213935" y="3388209"/>
            <a:ext cx="2820228" cy="1631216"/>
            <a:chOff x="4213935" y="3388209"/>
            <a:chExt cx="2820228" cy="1631216"/>
          </a:xfrm>
        </p:grpSpPr>
        <p:sp>
          <p:nvSpPr>
            <p:cNvPr id="22" name="TextBox 45"/>
            <p:cNvSpPr txBox="1"/>
            <p:nvPr/>
          </p:nvSpPr>
          <p:spPr>
            <a:xfrm>
              <a:off x="4213935" y="3388209"/>
              <a:ext cx="2267204" cy="1631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A: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__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init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__(self, p):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self.p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p</a:t>
              </a:r>
            </a:p>
            <a:p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B(A):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__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init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__(self, p):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super().__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init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__(p)</a:t>
              </a:r>
            </a:p>
            <a:p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obj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B(1)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obj.p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Flèche droite 28"/>
            <p:cNvSpPr/>
            <p:nvPr/>
          </p:nvSpPr>
          <p:spPr>
            <a:xfrm>
              <a:off x="6551255" y="4780608"/>
              <a:ext cx="183616" cy="216024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TextBox 45"/>
            <p:cNvSpPr txBox="1"/>
            <p:nvPr/>
          </p:nvSpPr>
          <p:spPr>
            <a:xfrm>
              <a:off x="6792612" y="4773204"/>
              <a:ext cx="241551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527376" y="3876323"/>
            <a:ext cx="2820740" cy="2554545"/>
            <a:chOff x="527376" y="3876323"/>
            <a:chExt cx="2820740" cy="2554545"/>
          </a:xfrm>
        </p:grpSpPr>
        <p:sp>
          <p:nvSpPr>
            <p:cNvPr id="26" name="TextBox 45"/>
            <p:cNvSpPr txBox="1"/>
            <p:nvPr/>
          </p:nvSpPr>
          <p:spPr>
            <a:xfrm>
              <a:off x="527376" y="3876323"/>
              <a:ext cx="1892286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A: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a = 1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m(self, p):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print('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A.m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', p)</a:t>
              </a:r>
            </a:p>
            <a:p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B(A):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a = 2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m(self, p):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print('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B.m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', p)</a:t>
              </a:r>
            </a:p>
            <a:p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C(B):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m(self):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A.m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(self,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A.a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B.m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(self,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B.a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C().m()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Flèche droite 31"/>
            <p:cNvSpPr/>
            <p:nvPr/>
          </p:nvSpPr>
          <p:spPr>
            <a:xfrm>
              <a:off x="2530960" y="6144755"/>
              <a:ext cx="183616" cy="216024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extBox 45"/>
            <p:cNvSpPr txBox="1"/>
            <p:nvPr/>
          </p:nvSpPr>
          <p:spPr>
            <a:xfrm>
              <a:off x="2777293" y="6037843"/>
              <a:ext cx="57082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A.m</a:t>
              </a:r>
              <a:r>
                <a:rPr lang="en-US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r>
                <a:rPr lang="en-US" sz="9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B.m</a:t>
              </a:r>
              <a:r>
                <a:rPr lang="en-US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 2</a:t>
              </a:r>
              <a:endParaRPr lang="en-US" sz="9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336972" y="2168860"/>
            <a:ext cx="3555610" cy="4392488"/>
            <a:chOff x="336972" y="2168860"/>
            <a:chExt cx="3555610" cy="4392488"/>
          </a:xfrm>
        </p:grpSpPr>
        <p:sp>
          <p:nvSpPr>
            <p:cNvPr id="25" name="Rounded Rectangle 163"/>
            <p:cNvSpPr/>
            <p:nvPr/>
          </p:nvSpPr>
          <p:spPr bwMode="auto">
            <a:xfrm>
              <a:off x="350091" y="2511988"/>
              <a:ext cx="3542491" cy="4049360"/>
            </a:xfrm>
            <a:prstGeom prst="roundRect">
              <a:avLst>
                <a:gd name="adj" fmla="val 3374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36" name="TextBox 45"/>
            <p:cNvSpPr txBox="1"/>
            <p:nvPr/>
          </p:nvSpPr>
          <p:spPr>
            <a:xfrm>
              <a:off x="336972" y="2168860"/>
              <a:ext cx="3426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Référence</a:t>
              </a:r>
              <a:r>
                <a:rPr lang="en-US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à des </a:t>
              </a:r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attributs</a:t>
              </a:r>
              <a:r>
                <a:rPr lang="en-US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hérités</a:t>
              </a:r>
              <a:endParaRPr lang="en-US" sz="16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41779" y="2537060"/>
            <a:ext cx="3110049" cy="1175343"/>
            <a:chOff x="441779" y="2537060"/>
            <a:chExt cx="3110049" cy="1175343"/>
          </a:xfrm>
        </p:grpSpPr>
        <p:sp>
          <p:nvSpPr>
            <p:cNvPr id="24" name="TextBox 45"/>
            <p:cNvSpPr txBox="1"/>
            <p:nvPr/>
          </p:nvSpPr>
          <p:spPr>
            <a:xfrm>
              <a:off x="441779" y="2537060"/>
              <a:ext cx="2522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attribut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hérité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est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désigné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par :</a:t>
              </a:r>
            </a:p>
          </p:txBody>
        </p:sp>
        <p:sp>
          <p:nvSpPr>
            <p:cNvPr id="28" name="TextBox 45"/>
            <p:cNvSpPr txBox="1"/>
            <p:nvPr/>
          </p:nvSpPr>
          <p:spPr>
            <a:xfrm>
              <a:off x="527377" y="2814059"/>
              <a:ext cx="161104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ParentClass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2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attr</a:t>
              </a:r>
              <a:endParaRPr lang="en-US" sz="12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45"/>
            <p:cNvSpPr txBox="1"/>
            <p:nvPr/>
          </p:nvSpPr>
          <p:spPr>
            <a:xfrm>
              <a:off x="441779" y="3158405"/>
              <a:ext cx="3110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méthode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plus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particulièrement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par :</a:t>
              </a:r>
            </a:p>
          </p:txBody>
        </p:sp>
        <p:sp>
          <p:nvSpPr>
            <p:cNvPr id="38" name="TextBox 45"/>
            <p:cNvSpPr txBox="1"/>
            <p:nvPr/>
          </p:nvSpPr>
          <p:spPr>
            <a:xfrm>
              <a:off x="513085" y="3435404"/>
              <a:ext cx="297879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ParentClass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2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method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2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</p:txBody>
        </p:sp>
      </p:grpSp>
      <p:graphicFrame>
        <p:nvGraphicFramePr>
          <p:cNvPr id="39" name="Tableau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22407"/>
              </p:ext>
            </p:extLst>
          </p:nvPr>
        </p:nvGraphicFramePr>
        <p:xfrm>
          <a:off x="363021" y="995688"/>
          <a:ext cx="7773375" cy="1097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244983"/>
                <a:gridCol w="3528392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Ordre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résolution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méthodes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.__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mro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Test si 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Subclass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dérive de </a:t>
                      </a:r>
                      <a:r>
                        <a:rPr lang="fr-FR" sz="1200" b="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(à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un niveau quelconque)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issubclass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Subclass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12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Test d’appartenance d’un objet à une ou plusieurs classes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isinstance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12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isinstance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[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12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Liste des attributs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d'un objet</a:t>
                      </a:r>
                      <a:endParaRPr lang="fr-FR" sz="12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obj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-&gt;List[</a:t>
                      </a:r>
                      <a:r>
                        <a:rPr lang="en-US" sz="1200" b="0" dirty="0" err="1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Test si 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obj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 un attribut </a:t>
                      </a:r>
                      <a:r>
                        <a:rPr lang="fr-FR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attr</a:t>
                      </a:r>
                      <a:endParaRPr lang="fr-FR" sz="1200" b="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hasattr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obj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attr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12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TextBox 45"/>
          <p:cNvSpPr txBox="1"/>
          <p:nvPr/>
        </p:nvSpPr>
        <p:spPr>
          <a:xfrm>
            <a:off x="294365" y="656828"/>
            <a:ext cx="340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Quelques</a:t>
            </a:r>
            <a:r>
              <a:rPr lang="en-US" sz="16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instructions </a:t>
            </a:r>
            <a:r>
              <a:rPr lang="en-US" sz="16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utiles</a:t>
            </a:r>
            <a:endParaRPr lang="en-US" sz="1600" b="1" dirty="0" smtClean="0">
              <a:solidFill>
                <a:srgbClr val="CC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4049797" y="5175785"/>
            <a:ext cx="4720795" cy="1385563"/>
            <a:chOff x="4049797" y="5175785"/>
            <a:chExt cx="4720795" cy="1385563"/>
          </a:xfrm>
        </p:grpSpPr>
        <p:sp>
          <p:nvSpPr>
            <p:cNvPr id="19" name="TextBox 45"/>
            <p:cNvSpPr txBox="1"/>
            <p:nvPr/>
          </p:nvSpPr>
          <p:spPr>
            <a:xfrm>
              <a:off x="4049797" y="5175785"/>
              <a:ext cx="4720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Préférez</a:t>
              </a:r>
              <a:r>
                <a:rPr lang="en-US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les exceptions </a:t>
              </a:r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plutot</a:t>
              </a:r>
              <a:r>
                <a:rPr lang="en-US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que les tests</a:t>
              </a:r>
            </a:p>
          </p:txBody>
        </p:sp>
        <p:sp>
          <p:nvSpPr>
            <p:cNvPr id="41" name="Rounded Rectangle 163"/>
            <p:cNvSpPr/>
            <p:nvPr/>
          </p:nvSpPr>
          <p:spPr bwMode="auto">
            <a:xfrm>
              <a:off x="4090073" y="5514339"/>
              <a:ext cx="3938311" cy="1047009"/>
            </a:xfrm>
            <a:prstGeom prst="roundRect">
              <a:avLst>
                <a:gd name="adj" fmla="val 8129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42" name="TextBox 45"/>
            <p:cNvSpPr txBox="1"/>
            <p:nvPr/>
          </p:nvSpPr>
          <p:spPr>
            <a:xfrm>
              <a:off x="4199651" y="5605197"/>
              <a:ext cx="1740501" cy="8617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en-US" sz="10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Pythonic</a:t>
              </a:r>
              <a:endParaRPr lang="en-US" sz="1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try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doStuff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obj.attr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except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AttributeError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otherStuff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  <p:sp>
          <p:nvSpPr>
            <p:cNvPr id="43" name="TextBox 45"/>
            <p:cNvSpPr txBox="1"/>
            <p:nvPr/>
          </p:nvSpPr>
          <p:spPr>
            <a:xfrm>
              <a:off x="6029505" y="5601852"/>
              <a:ext cx="1889516" cy="8617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not </a:t>
              </a:r>
              <a:r>
                <a:rPr lang="en-US" sz="10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Pythonic</a:t>
              </a:r>
              <a:endParaRPr lang="en-US" sz="1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hasattr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obj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'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attr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'):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doStuff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obj.attr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else: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otherStuff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056021" y="2162974"/>
            <a:ext cx="4714572" cy="2962119"/>
            <a:chOff x="4056021" y="2162974"/>
            <a:chExt cx="4714572" cy="2962119"/>
          </a:xfrm>
        </p:grpSpPr>
        <p:sp>
          <p:nvSpPr>
            <p:cNvPr id="23" name="Rounded Rectangle 163"/>
            <p:cNvSpPr/>
            <p:nvPr/>
          </p:nvSpPr>
          <p:spPr bwMode="auto">
            <a:xfrm>
              <a:off x="4090073" y="2507414"/>
              <a:ext cx="4680520" cy="2617679"/>
            </a:xfrm>
            <a:prstGeom prst="roundRect">
              <a:avLst>
                <a:gd name="adj" fmla="val 3515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56021" y="216297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Initialisation</a:t>
              </a:r>
              <a:endParaRPr lang="en-US" sz="16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8418537" y="149852"/>
            <a:ext cx="610279" cy="32401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just" eaLnBrk="1" hangingPunct="1">
              <a:defRPr/>
            </a:pPr>
            <a:r>
              <a:rPr lang="fr-FR" altLang="fr-FR" sz="16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(2/2) </a:t>
            </a:r>
            <a:endParaRPr lang="fr-FR" altLang="fr-FR" sz="16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9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29" y="82514"/>
            <a:ext cx="8636067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Héritage multiples, Exceptions personnalisées</a:t>
            </a:r>
            <a:endParaRPr lang="fr-FR" altLang="fr-FR" sz="1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07503" y="728700"/>
            <a:ext cx="3744416" cy="488727"/>
            <a:chOff x="3560297" y="2019807"/>
            <a:chExt cx="3744416" cy="488727"/>
          </a:xfrm>
        </p:grpSpPr>
        <p:sp>
          <p:nvSpPr>
            <p:cNvPr id="6" name="TextBox 45"/>
            <p:cNvSpPr txBox="1"/>
            <p:nvPr/>
          </p:nvSpPr>
          <p:spPr>
            <a:xfrm>
              <a:off x="4039458" y="2112140"/>
              <a:ext cx="3265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L’ordre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déclaration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héritages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compte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!</a:t>
              </a:r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232" y="2138554"/>
              <a:ext cx="252028" cy="224173"/>
            </a:xfrm>
            <a:prstGeom prst="rect">
              <a:avLst/>
            </a:prstGeom>
          </p:spPr>
        </p:pic>
        <p:sp>
          <p:nvSpPr>
            <p:cNvPr id="8" name="Rounded Rectangle 163"/>
            <p:cNvSpPr/>
            <p:nvPr/>
          </p:nvSpPr>
          <p:spPr bwMode="auto">
            <a:xfrm>
              <a:off x="3560297" y="2019807"/>
              <a:ext cx="3744415" cy="488727"/>
            </a:xfrm>
            <a:prstGeom prst="roundRect">
              <a:avLst>
                <a:gd name="adj" fmla="val 18818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12841" y="1209558"/>
            <a:ext cx="4135123" cy="2039422"/>
            <a:chOff x="112841" y="1209558"/>
            <a:chExt cx="4135123" cy="2039422"/>
          </a:xfrm>
        </p:grpSpPr>
        <p:grpSp>
          <p:nvGrpSpPr>
            <p:cNvPr id="12" name="Groupe 11"/>
            <p:cNvGrpSpPr/>
            <p:nvPr/>
          </p:nvGrpSpPr>
          <p:grpSpPr>
            <a:xfrm>
              <a:off x="112841" y="1474397"/>
              <a:ext cx="4135123" cy="1774583"/>
              <a:chOff x="112841" y="1474397"/>
              <a:chExt cx="4135123" cy="1774583"/>
            </a:xfrm>
          </p:grpSpPr>
          <p:sp>
            <p:nvSpPr>
              <p:cNvPr id="9" name="ZoneTexte 8"/>
              <p:cNvSpPr txBox="1"/>
              <p:nvPr/>
            </p:nvSpPr>
            <p:spPr>
              <a:xfrm>
                <a:off x="179512" y="1595651"/>
                <a:ext cx="3890516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class </a:t>
                </a:r>
                <a:r>
                  <a:rPr lang="fr-FR" sz="1000" i="1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MaClasseHeritee</a:t>
                </a:r>
                <a:r>
                  <a:rPr lang="fr-F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fr-FR" sz="1000" i="1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MaClasseMere1</a:t>
                </a:r>
                <a:r>
                  <a:rPr lang="fr-F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fr-FR" sz="1000" i="1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MaClasseMere2</a:t>
                </a:r>
                <a:r>
                  <a:rPr lang="fr-F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):</a:t>
                </a:r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179512" y="1988840"/>
                <a:ext cx="38905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Recherche des méthodes dans cet ordre :</a:t>
                </a:r>
              </a:p>
              <a:p>
                <a:pPr marL="171450" indent="-171450"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MaClasseHeritee</a:t>
                </a:r>
                <a:endParaRPr lang="fr-FR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MaClasseMere1</a:t>
                </a:r>
              </a:p>
              <a:p>
                <a:pPr marL="171450" indent="-171450"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Classes parentes de MaClasseMere1</a:t>
                </a:r>
              </a:p>
              <a:p>
                <a:pPr marL="171450" indent="-171450"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MaClasseMere2</a:t>
                </a:r>
              </a:p>
              <a:p>
                <a:pPr marL="171450" indent="-171450"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Classes parentes de MaClasseMere2</a:t>
                </a:r>
                <a:endParaRPr lang="fr-F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63"/>
              <p:cNvSpPr/>
              <p:nvPr/>
            </p:nvSpPr>
            <p:spPr bwMode="auto">
              <a:xfrm>
                <a:off x="112841" y="1474397"/>
                <a:ext cx="4135123" cy="1774583"/>
              </a:xfrm>
              <a:prstGeom prst="roundRect">
                <a:avLst>
                  <a:gd name="adj" fmla="val 14139"/>
                </a:avLst>
              </a:prstGeom>
              <a:no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fr-FR"/>
              </a:p>
            </p:txBody>
          </p:sp>
        </p:grpSp>
        <p:sp>
          <p:nvSpPr>
            <p:cNvPr id="13" name="TextBox 45"/>
            <p:cNvSpPr txBox="1"/>
            <p:nvPr/>
          </p:nvSpPr>
          <p:spPr>
            <a:xfrm>
              <a:off x="136684" y="1209558"/>
              <a:ext cx="3139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Héritage</a:t>
              </a:r>
              <a:r>
                <a:rPr lang="en-US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multiple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07503" y="3368591"/>
            <a:ext cx="4135123" cy="2544107"/>
            <a:chOff x="112841" y="1209558"/>
            <a:chExt cx="4135123" cy="2544107"/>
          </a:xfrm>
        </p:grpSpPr>
        <p:grpSp>
          <p:nvGrpSpPr>
            <p:cNvPr id="16" name="Groupe 15"/>
            <p:cNvGrpSpPr/>
            <p:nvPr/>
          </p:nvGrpSpPr>
          <p:grpSpPr>
            <a:xfrm>
              <a:off x="112841" y="1474397"/>
              <a:ext cx="4135123" cy="2279268"/>
              <a:chOff x="112841" y="1474397"/>
              <a:chExt cx="4135123" cy="2279268"/>
            </a:xfrm>
          </p:grpSpPr>
          <p:sp>
            <p:nvSpPr>
              <p:cNvPr id="19" name="ZoneTexte 18"/>
              <p:cNvSpPr txBox="1"/>
              <p:nvPr/>
            </p:nvSpPr>
            <p:spPr>
              <a:xfrm>
                <a:off x="179512" y="1630007"/>
                <a:ext cx="3890516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Pour générer ses propres erreurs applicatives</a:t>
                </a:r>
              </a:p>
              <a:p>
                <a:endParaRPr lang="fr-F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Doit hériter d’une exception </a:t>
                </a:r>
                <a:r>
                  <a:rPr lang="fr-FR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Built</a:t>
                </a:r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-in</a:t>
                </a:r>
              </a:p>
              <a:p>
                <a:endParaRPr lang="fr-F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Doit contenir un constructeur et la méthode spéciale </a:t>
                </a:r>
                <a:r>
                  <a:rPr lang="fr-FR" sz="1200" dirty="0" smtClean="0">
                    <a:solidFill>
                      <a:srgbClr val="CC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__</a:t>
                </a:r>
                <a:r>
                  <a:rPr lang="fr-FR" sz="1200" dirty="0" err="1" smtClean="0">
                    <a:solidFill>
                      <a:srgbClr val="CC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</a:t>
                </a:r>
                <a:r>
                  <a:rPr lang="fr-FR" sz="1200" dirty="0" smtClean="0">
                    <a:solidFill>
                      <a:srgbClr val="CC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__</a:t>
                </a:r>
              </a:p>
              <a:p>
                <a:endParaRPr lang="fr-F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Possibilité d’ajouter des paramètres à l’exception (par exemple erreur de </a:t>
                </a:r>
                <a:r>
                  <a:rPr lang="fr-FR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parsing</a:t>
                </a:r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d’un fichier de </a:t>
                </a:r>
                <a:r>
                  <a:rPr lang="fr-FR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conf</a:t>
                </a:r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l’appli)</a:t>
                </a:r>
              </a:p>
              <a:p>
                <a:endParaRPr lang="fr-F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63"/>
              <p:cNvSpPr/>
              <p:nvPr/>
            </p:nvSpPr>
            <p:spPr bwMode="auto">
              <a:xfrm>
                <a:off x="112841" y="1474397"/>
                <a:ext cx="4135123" cy="2207838"/>
              </a:xfrm>
              <a:prstGeom prst="roundRect">
                <a:avLst>
                  <a:gd name="adj" fmla="val 14139"/>
                </a:avLst>
              </a:prstGeom>
              <a:no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fr-FR"/>
              </a:p>
            </p:txBody>
          </p:sp>
        </p:grpSp>
        <p:sp>
          <p:nvSpPr>
            <p:cNvPr id="17" name="TextBox 45"/>
            <p:cNvSpPr txBox="1"/>
            <p:nvPr/>
          </p:nvSpPr>
          <p:spPr>
            <a:xfrm>
              <a:off x="136684" y="1209558"/>
              <a:ext cx="3139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Exceptions </a:t>
              </a:r>
              <a:r>
                <a:rPr lang="fr-FR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personnalisées</a:t>
              </a: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848270" y="651756"/>
            <a:ext cx="4135123" cy="3245296"/>
            <a:chOff x="4848270" y="651756"/>
            <a:chExt cx="4135123" cy="3245296"/>
          </a:xfrm>
        </p:grpSpPr>
        <p:sp>
          <p:nvSpPr>
            <p:cNvPr id="21" name="ZoneTexte 20"/>
            <p:cNvSpPr txBox="1"/>
            <p:nvPr/>
          </p:nvSpPr>
          <p:spPr>
            <a:xfrm>
              <a:off x="5004048" y="1071620"/>
              <a:ext cx="3852428" cy="1631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MonException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0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Exception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"""Exception levée dans un certain contexte… qui reste à définir"""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 err="1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init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0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message):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"""On se contente de stocker le message d'erreur"""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.message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message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 err="1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0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"""On renvoie le message"""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return 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.message</a:t>
              </a:r>
              <a:endParaRPr lang="fr-FR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5004048" y="651756"/>
              <a:ext cx="3139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Exemple</a:t>
              </a:r>
              <a:endParaRPr lang="en-US" sz="16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163"/>
            <p:cNvSpPr/>
            <p:nvPr/>
          </p:nvSpPr>
          <p:spPr bwMode="auto">
            <a:xfrm>
              <a:off x="4848270" y="959532"/>
              <a:ext cx="4135123" cy="2937520"/>
            </a:xfrm>
            <a:prstGeom prst="roundRect">
              <a:avLst>
                <a:gd name="adj" fmla="val 7792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004048" y="2888940"/>
            <a:ext cx="3852428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MonException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("OUPS... j'ai tout cassé")</a:t>
            </a:r>
          </a:p>
          <a:p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Traceback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most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recent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 call last):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  File "&lt;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&gt;", line 1, in &lt;module&gt;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__main__.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MonException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: OUPS... j'ai tout cassé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9793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0429" y="82514"/>
            <a:ext cx="8384039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fr-FR" b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</a:t>
            </a:r>
            <a:r>
              <a:rPr lang="en-US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coulisses de </a:t>
            </a:r>
            <a:r>
              <a:rPr lang="en-US" altLang="fr-FR" b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l'itération</a:t>
            </a: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2231640" y="708893"/>
            <a:ext cx="2295339" cy="1446550"/>
            <a:chOff x="2231640" y="708893"/>
            <a:chExt cx="2295339" cy="1446550"/>
          </a:xfrm>
        </p:grpSpPr>
        <p:sp>
          <p:nvSpPr>
            <p:cNvPr id="42" name="TextBox 45"/>
            <p:cNvSpPr txBox="1"/>
            <p:nvPr/>
          </p:nvSpPr>
          <p:spPr>
            <a:xfrm>
              <a:off x="2306351" y="985892"/>
              <a:ext cx="2220628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iterator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b="1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liste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while </a:t>
              </a:r>
              <a:r>
                <a:rPr lang="en-US" sz="10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try: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0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item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000" b="1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0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iterator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0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  <a:endParaRPr lang="en-US" sz="1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except </a:t>
              </a:r>
              <a:r>
                <a:rPr lang="en-US" sz="1000" b="1" dirty="0" err="1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StopIteration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break</a:t>
              </a:r>
            </a:p>
          </p:txBody>
        </p:sp>
        <p:sp>
          <p:nvSpPr>
            <p:cNvPr id="47" name="TextBox 45"/>
            <p:cNvSpPr txBox="1"/>
            <p:nvPr/>
          </p:nvSpPr>
          <p:spPr>
            <a:xfrm>
              <a:off x="2231640" y="708893"/>
              <a:ext cx="222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est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en fait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implémentée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ainsi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</a:t>
              </a:r>
              <a:endParaRPr lang="en-US" sz="1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TextBox 45"/>
          <p:cNvSpPr txBox="1"/>
          <p:nvPr/>
        </p:nvSpPr>
        <p:spPr>
          <a:xfrm>
            <a:off x="389506" y="2618623"/>
            <a:ext cx="33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L'itérateur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destiné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fournir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manière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séquentielle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objets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produits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par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l'itérable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2412842" y="6185837"/>
            <a:ext cx="1826748" cy="400110"/>
            <a:chOff x="2412842" y="6185837"/>
            <a:chExt cx="1826748" cy="400110"/>
          </a:xfrm>
        </p:grpSpPr>
        <p:sp>
          <p:nvSpPr>
            <p:cNvPr id="87" name="Rectangle 86"/>
            <p:cNvSpPr/>
            <p:nvPr/>
          </p:nvSpPr>
          <p:spPr>
            <a:xfrm>
              <a:off x="2412842" y="6197779"/>
              <a:ext cx="1826748" cy="376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TextBox 45"/>
            <p:cNvSpPr txBox="1"/>
            <p:nvPr/>
          </p:nvSpPr>
          <p:spPr>
            <a:xfrm>
              <a:off x="2428835" y="6185837"/>
              <a:ext cx="18107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__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iter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__(self):</a:t>
              </a: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return self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395669" y="4793447"/>
            <a:ext cx="8310519" cy="1877812"/>
            <a:chOff x="395669" y="4793447"/>
            <a:chExt cx="8310519" cy="1877812"/>
          </a:xfrm>
        </p:grpSpPr>
        <p:sp>
          <p:nvSpPr>
            <p:cNvPr id="52" name="TextBox 45"/>
            <p:cNvSpPr txBox="1"/>
            <p:nvPr/>
          </p:nvSpPr>
          <p:spPr>
            <a:xfrm>
              <a:off x="395670" y="4793447"/>
              <a:ext cx="8016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 objet, pour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qu'il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soit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itérable (</a:t>
              </a:r>
              <a:r>
                <a:rPr lang="en-US" sz="12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iterable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),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doit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donc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implémenter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méthode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en-US" sz="1200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qui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renvoie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un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itérateur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itérateur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iterator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doit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quant à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lui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implémenter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la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méthode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__next__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58" name="TextBox 45"/>
            <p:cNvSpPr txBox="1"/>
            <p:nvPr/>
          </p:nvSpPr>
          <p:spPr>
            <a:xfrm>
              <a:off x="501393" y="5353619"/>
              <a:ext cx="1804958" cy="784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en-US" sz="10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ClassIterable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endParaRPr lang="en-US" sz="5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__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iter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__(self):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0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return </a:t>
              </a:r>
              <a:r>
                <a:rPr lang="en-US" sz="10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iterator</a:t>
              </a:r>
            </a:p>
          </p:txBody>
        </p:sp>
        <p:sp>
          <p:nvSpPr>
            <p:cNvPr id="81" name="TextBox 45"/>
            <p:cNvSpPr txBox="1"/>
            <p:nvPr/>
          </p:nvSpPr>
          <p:spPr>
            <a:xfrm>
              <a:off x="2414362" y="5345859"/>
              <a:ext cx="1825228" cy="784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en-US" sz="10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ClassIterator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endParaRPr lang="en-US" sz="5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__next__(self):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…</a:t>
              </a: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return </a:t>
              </a:r>
              <a:r>
                <a:rPr lang="en-US" sz="10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item</a:t>
              </a:r>
            </a:p>
          </p:txBody>
        </p:sp>
        <p:sp>
          <p:nvSpPr>
            <p:cNvPr id="43" name="Rounded Rectangle 163"/>
            <p:cNvSpPr/>
            <p:nvPr/>
          </p:nvSpPr>
          <p:spPr bwMode="auto">
            <a:xfrm>
              <a:off x="395669" y="4794092"/>
              <a:ext cx="8310519" cy="1877167"/>
            </a:xfrm>
            <a:prstGeom prst="roundRect">
              <a:avLst>
                <a:gd name="adj" fmla="val 4625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94966" y="3965126"/>
            <a:ext cx="5761210" cy="744530"/>
            <a:chOff x="394966" y="3965126"/>
            <a:chExt cx="5761210" cy="744530"/>
          </a:xfrm>
        </p:grpSpPr>
        <p:sp>
          <p:nvSpPr>
            <p:cNvPr id="75" name="TextBox 45"/>
            <p:cNvSpPr txBox="1"/>
            <p:nvPr/>
          </p:nvSpPr>
          <p:spPr>
            <a:xfrm>
              <a:off x="407641" y="3965126"/>
              <a:ext cx="5748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fonctions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et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appellent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en fait des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méthodes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spéciales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objets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</a:t>
              </a:r>
            </a:p>
          </p:txBody>
        </p:sp>
        <p:sp>
          <p:nvSpPr>
            <p:cNvPr id="48" name="TextBox 45"/>
            <p:cNvSpPr txBox="1"/>
            <p:nvPr/>
          </p:nvSpPr>
          <p:spPr>
            <a:xfrm>
              <a:off x="486608" y="4246850"/>
              <a:ext cx="3250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iter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iterable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= </a:t>
              </a:r>
              <a:r>
                <a:rPr lang="en-US" sz="12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iterable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en-US" sz="1200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next(</a:t>
              </a:r>
              <a:r>
                <a:rPr lang="en-US" sz="12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iterator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 = </a:t>
              </a:r>
              <a:r>
                <a:rPr lang="en-US" sz="12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iterator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__next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ounded Rectangle 163"/>
            <p:cNvSpPr/>
            <p:nvPr/>
          </p:nvSpPr>
          <p:spPr bwMode="auto">
            <a:xfrm>
              <a:off x="394966" y="3965126"/>
              <a:ext cx="5689201" cy="744530"/>
            </a:xfrm>
            <a:prstGeom prst="roundRect">
              <a:avLst>
                <a:gd name="adj" fmla="val 10766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86914" y="3184495"/>
            <a:ext cx="8209482" cy="695430"/>
            <a:chOff x="386914" y="3184495"/>
            <a:chExt cx="8209482" cy="695430"/>
          </a:xfrm>
        </p:grpSpPr>
        <p:sp>
          <p:nvSpPr>
            <p:cNvPr id="51" name="TextBox 45"/>
            <p:cNvSpPr txBox="1"/>
            <p:nvPr/>
          </p:nvSpPr>
          <p:spPr>
            <a:xfrm>
              <a:off x="402585" y="3184495"/>
              <a:ext cx="622661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protocole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suivant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dit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"</a:t>
              </a:r>
              <a:r>
                <a:rPr lang="en-US" sz="1200" b="1" dirty="0" err="1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protocole</a:t>
              </a:r>
              <a:r>
                <a:rPr lang="en-US" sz="1200" b="1" dirty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d'itération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" (</a:t>
              </a:r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iterator protocol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),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est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appliqué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endParaRPr lang="en-US" sz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chaque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appel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la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fonction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renvoie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un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nouvel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élément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un exception </a:t>
              </a:r>
              <a:r>
                <a:rPr lang="en-US" sz="1200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StopIteration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est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déclenchée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quand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il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n'y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 plus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d'élément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à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renvoyer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77" name="TextBox 45"/>
            <p:cNvSpPr txBox="1"/>
            <p:nvPr/>
          </p:nvSpPr>
          <p:spPr>
            <a:xfrm>
              <a:off x="6629198" y="3392243"/>
              <a:ext cx="1790313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next(</a:t>
              </a:r>
              <a:r>
                <a:rPr lang="en-US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iterator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-&gt;Any</a:t>
              </a:r>
              <a:endParaRPr lang="en-US" sz="12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Rounded Rectangle 163"/>
            <p:cNvSpPr/>
            <p:nvPr/>
          </p:nvSpPr>
          <p:spPr bwMode="auto">
            <a:xfrm>
              <a:off x="386914" y="3184495"/>
              <a:ext cx="8209482" cy="695430"/>
            </a:xfrm>
            <a:prstGeom prst="roundRect">
              <a:avLst>
                <a:gd name="adj" fmla="val 10766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80647" y="2345737"/>
            <a:ext cx="5919545" cy="743956"/>
            <a:chOff x="380647" y="2345737"/>
            <a:chExt cx="5919545" cy="743956"/>
          </a:xfrm>
        </p:grpSpPr>
        <p:sp>
          <p:nvSpPr>
            <p:cNvPr id="59" name="TextBox 45"/>
            <p:cNvSpPr txBox="1"/>
            <p:nvPr/>
          </p:nvSpPr>
          <p:spPr>
            <a:xfrm>
              <a:off x="388802" y="2351029"/>
              <a:ext cx="5040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fonction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appliquée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à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l'itérable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renvoie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un objet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itérateur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69" name="TextBox 45"/>
            <p:cNvSpPr txBox="1"/>
            <p:nvPr/>
          </p:nvSpPr>
          <p:spPr>
            <a:xfrm>
              <a:off x="3898936" y="2683409"/>
              <a:ext cx="225723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iter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iterable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-&gt;Iterator</a:t>
              </a:r>
              <a:endParaRPr lang="en-US" sz="12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Rounded Rectangle 163"/>
            <p:cNvSpPr/>
            <p:nvPr/>
          </p:nvSpPr>
          <p:spPr bwMode="auto">
            <a:xfrm>
              <a:off x="380647" y="2345737"/>
              <a:ext cx="5919545" cy="743956"/>
            </a:xfrm>
            <a:prstGeom prst="roundRect">
              <a:avLst>
                <a:gd name="adj" fmla="val 10766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388803" y="707362"/>
            <a:ext cx="4255206" cy="1520219"/>
            <a:chOff x="388803" y="707362"/>
            <a:chExt cx="4255206" cy="1520219"/>
          </a:xfrm>
        </p:grpSpPr>
        <p:sp>
          <p:nvSpPr>
            <p:cNvPr id="40" name="TextBox 45"/>
            <p:cNvSpPr txBox="1"/>
            <p:nvPr/>
          </p:nvSpPr>
          <p:spPr>
            <a:xfrm>
              <a:off x="510664" y="985893"/>
              <a:ext cx="1669151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US" sz="10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element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0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liste</a:t>
              </a:r>
              <a:r>
                <a:rPr lang="en-US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0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5580" y="708893"/>
              <a:ext cx="1620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boucle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for-in</a:t>
              </a:r>
              <a:endParaRPr lang="en-US" sz="1200" b="1" dirty="0" smtClean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Rounded Rectangle 163"/>
            <p:cNvSpPr/>
            <p:nvPr/>
          </p:nvSpPr>
          <p:spPr bwMode="auto">
            <a:xfrm>
              <a:off x="388803" y="707362"/>
              <a:ext cx="4255206" cy="1520219"/>
            </a:xfrm>
            <a:prstGeom prst="roundRect">
              <a:avLst>
                <a:gd name="adj" fmla="val 5754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036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0430" y="82514"/>
            <a:ext cx="6860384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fr-FR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fr-FR" b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xemple</a:t>
            </a:r>
            <a:r>
              <a:rPr lang="en-US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b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d'itérable</a:t>
            </a:r>
            <a:r>
              <a:rPr lang="en-US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avec son </a:t>
            </a:r>
            <a:r>
              <a:rPr lang="en-US" altLang="fr-FR" b="1" kern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itérateur</a:t>
            </a: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07503" y="656692"/>
            <a:ext cx="5796645" cy="5508612"/>
            <a:chOff x="107503" y="656692"/>
            <a:chExt cx="5796645" cy="5508612"/>
          </a:xfrm>
        </p:grpSpPr>
        <p:sp>
          <p:nvSpPr>
            <p:cNvPr id="46" name="TextBox 45"/>
            <p:cNvSpPr txBox="1"/>
            <p:nvPr/>
          </p:nvSpPr>
          <p:spPr>
            <a:xfrm>
              <a:off x="205231" y="814016"/>
              <a:ext cx="5580620" cy="5170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RevStr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"""Classe reprenant les méthodes et attributs des chaînes construites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depuis '</a:t>
              </a:r>
              <a:r>
                <a:rPr lang="fr-FR" sz="1000" dirty="0" err="1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'. On se contente de définir une méthode de parcours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différente : au lieu de parcourir la chaîne de la première à la dernière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lettre, on la parcourt de la dernière à la première.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Les autres méthodes, y compris le constructeur, n'ont pas besoin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d'être redéfinies"""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 err="1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0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"""Cette méthode renvoie un </a:t>
              </a:r>
              <a:r>
                <a:rPr lang="fr-FR" sz="1000" dirty="0" err="1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itérateur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parcourant la chaîne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dans le sens inverse de celui de '</a:t>
              </a:r>
              <a:r>
                <a:rPr lang="fr-FR" sz="1000" dirty="0" err="1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'"""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return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ItRevStr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0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On renvoie l'</a:t>
              </a:r>
              <a:r>
                <a:rPr lang="fr-FR" sz="1000" dirty="0" err="1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itérateur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créé pour l'occasion</a:t>
              </a:r>
            </a:p>
            <a:p>
              <a:endParaRPr lang="fr-FR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ItRevStr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"""Un </a:t>
              </a:r>
              <a:r>
                <a:rPr lang="fr-FR" sz="1000" dirty="0" err="1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itérateur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permettant de parcourir une chaîne de la dernière lettre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à la première. On stocke dans des attributs la position courante et la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chaîne à parcourir"""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 err="1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init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0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chaine_a_parcourir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"""On se positionne à la fin de la chaîne"""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.chaine_a_parcourir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chaine_a_parcourir</a:t>
              </a:r>
              <a:endParaRPr lang="fr-FR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.position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chaine_a_parcourir</a:t>
              </a:r>
              <a:r>
                <a:rPr lang="fr-F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endParaRPr lang="fr-FR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 err="1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fr-FR" sz="10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0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"""Cette méthode doit renvoyer l'élément suivant dans le parcours,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ou lever l'exception '</a:t>
              </a:r>
              <a:r>
                <a:rPr lang="fr-FR" sz="1000" dirty="0" err="1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StopIteration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 si le parcours est fini"""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if 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.position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== 0: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Fin du parcours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raise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StopIteration</a:t>
              </a:r>
              <a:endParaRPr lang="fr-FR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.position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-= 1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On décrémente la position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return </a:t>
              </a:r>
              <a:r>
                <a:rPr lang="fr-FR" sz="10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.chaine_a_parcourir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self.position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ounded Rectangle 163"/>
            <p:cNvSpPr/>
            <p:nvPr/>
          </p:nvSpPr>
          <p:spPr bwMode="auto">
            <a:xfrm>
              <a:off x="107503" y="656692"/>
              <a:ext cx="5796645" cy="5508612"/>
            </a:xfrm>
            <a:prstGeom prst="roundRect">
              <a:avLst>
                <a:gd name="adj" fmla="val 5610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103120" y="815232"/>
            <a:ext cx="2647245" cy="3749539"/>
            <a:chOff x="6103120" y="815232"/>
            <a:chExt cx="2647245" cy="3749539"/>
          </a:xfrm>
        </p:grpSpPr>
        <p:sp>
          <p:nvSpPr>
            <p:cNvPr id="47" name="TextBox 45"/>
            <p:cNvSpPr txBox="1"/>
            <p:nvPr/>
          </p:nvSpPr>
          <p:spPr>
            <a:xfrm>
              <a:off x="6228184" y="815232"/>
              <a:ext cx="2522181" cy="22467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ma_chaine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RevStr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("Bonjour")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ma_chaine</a:t>
              </a:r>
              <a:endParaRPr lang="fr-FR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'Bonjour'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&gt;&gt;&gt; for lettre in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ma_chaine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...    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(lettre)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  <a:endParaRPr lang="en-US" sz="1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Flèche droite 52"/>
            <p:cNvSpPr/>
            <p:nvPr/>
          </p:nvSpPr>
          <p:spPr>
            <a:xfrm rot="16200000">
              <a:off x="6805198" y="3448646"/>
              <a:ext cx="1368153" cy="864096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103120" y="4276739"/>
              <a:ext cx="1601228" cy="2880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976157" y="4689140"/>
            <a:ext cx="3060340" cy="1476164"/>
            <a:chOff x="5976157" y="4689140"/>
            <a:chExt cx="3060340" cy="1476164"/>
          </a:xfrm>
        </p:grpSpPr>
        <p:sp>
          <p:nvSpPr>
            <p:cNvPr id="5" name="ZoneTexte 4"/>
            <p:cNvSpPr txBox="1"/>
            <p:nvPr/>
          </p:nvSpPr>
          <p:spPr>
            <a:xfrm>
              <a:off x="6100763" y="4827639"/>
              <a:ext cx="28456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On peut mettre la méthode </a:t>
              </a:r>
              <a:r>
                <a:rPr lang="fr-FR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200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fr-FR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dans la classe </a:t>
              </a:r>
              <a:r>
                <a:rPr lang="fr-F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itérable</a:t>
              </a:r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et du coup se </a:t>
              </a:r>
            </a:p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passer de la classe </a:t>
              </a:r>
              <a:r>
                <a:rPr lang="fr-F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itérateur</a:t>
              </a:r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mais dans</a:t>
              </a:r>
            </a:p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ce cas la méthode </a:t>
              </a:r>
              <a:r>
                <a:rPr lang="fr-FR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200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</a:t>
              </a:r>
              <a:r>
                <a:rPr lang="fr-FR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 </a:t>
              </a:r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doit être</a:t>
              </a:r>
            </a:p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implémentée dans la classe </a:t>
              </a:r>
              <a:r>
                <a:rPr lang="fr-F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itérable</a:t>
              </a:r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fr-FR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200" dirty="0" err="1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</a:t>
              </a:r>
              <a:r>
                <a:rPr lang="fr-FR" sz="1200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__ </a:t>
              </a:r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renvoie alors </a:t>
              </a:r>
              <a:r>
                <a:rPr lang="fr-FR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endParaRPr lang="fr-FR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ounded Rectangle 163"/>
            <p:cNvSpPr/>
            <p:nvPr/>
          </p:nvSpPr>
          <p:spPr bwMode="auto">
            <a:xfrm>
              <a:off x="5976157" y="4689140"/>
              <a:ext cx="3060340" cy="1476164"/>
            </a:xfrm>
            <a:prstGeom prst="roundRect">
              <a:avLst>
                <a:gd name="adj" fmla="val 19949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95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0430" y="82514"/>
            <a:ext cx="4819642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Générateurs</a:t>
            </a:r>
            <a:endParaRPr lang="fr-FR" altLang="fr-FR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5"/>
          <p:cNvSpPr txBox="1"/>
          <p:nvPr/>
        </p:nvSpPr>
        <p:spPr>
          <a:xfrm>
            <a:off x="1286248" y="1165250"/>
            <a:ext cx="6529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générateur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= un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moyen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simplifié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(par rapport aux classes) de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créer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itérateur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e 45"/>
          <p:cNvGrpSpPr/>
          <p:nvPr/>
        </p:nvGrpSpPr>
        <p:grpSpPr>
          <a:xfrm>
            <a:off x="563805" y="4444645"/>
            <a:ext cx="7862242" cy="1656184"/>
            <a:chOff x="619428" y="4456326"/>
            <a:chExt cx="7862242" cy="1656184"/>
          </a:xfrm>
        </p:grpSpPr>
        <p:sp>
          <p:nvSpPr>
            <p:cNvPr id="19" name="TextBox 45"/>
            <p:cNvSpPr txBox="1"/>
            <p:nvPr/>
          </p:nvSpPr>
          <p:spPr>
            <a:xfrm>
              <a:off x="753588" y="4492330"/>
              <a:ext cx="76751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Ressemble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à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fonction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mais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'appel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renvoie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un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itérateur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et le code du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générateur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n'est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pas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exécuté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 code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s'exécute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lors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d'une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itération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sur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itérateur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(à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chaque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application de la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fonction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à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l'itérateur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générateur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contient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au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moins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instruction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yield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L'instruction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yield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stoppe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l'éxécution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et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fournit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l'objet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retourné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par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 la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prochaine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itération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équivalent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),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l'exécution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reprend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juste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après le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yield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contexte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d'exécution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est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préservé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entre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deux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itérations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 la fin du code,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ou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à la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rencontre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1200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exception </a:t>
              </a:r>
              <a:r>
                <a:rPr lang="en-US" sz="1200" dirty="0" err="1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StopIteration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est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déclenchée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37" name="Rounded Rectangle 163"/>
            <p:cNvSpPr/>
            <p:nvPr/>
          </p:nvSpPr>
          <p:spPr bwMode="auto">
            <a:xfrm>
              <a:off x="619428" y="4456326"/>
              <a:ext cx="7862242" cy="1656184"/>
            </a:xfrm>
            <a:prstGeom prst="roundRect">
              <a:avLst>
                <a:gd name="adj" fmla="val 5731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025193" y="1736286"/>
            <a:ext cx="4775660" cy="2509125"/>
            <a:chOff x="4025193" y="1736286"/>
            <a:chExt cx="4775660" cy="2509125"/>
          </a:xfrm>
        </p:grpSpPr>
        <p:sp>
          <p:nvSpPr>
            <p:cNvPr id="33" name="TextBox 45"/>
            <p:cNvSpPr txBox="1"/>
            <p:nvPr/>
          </p:nvSpPr>
          <p:spPr>
            <a:xfrm>
              <a:off x="4156337" y="2098296"/>
              <a:ext cx="2016224" cy="1785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fibonacci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(stop):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a, b = 1, 0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while True: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100" b="1" dirty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yield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b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a, b = b, a + b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if a &gt; stop: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</a:p>
            <a:p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for i in </a:t>
              </a:r>
              <a:r>
                <a:rPr lang="en-US" sz="11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fibonacci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(100):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print(i)</a:t>
              </a:r>
            </a:p>
          </p:txBody>
        </p:sp>
        <p:sp>
          <p:nvSpPr>
            <p:cNvPr id="34" name="Rounded Rectangle 163"/>
            <p:cNvSpPr/>
            <p:nvPr/>
          </p:nvSpPr>
          <p:spPr bwMode="auto">
            <a:xfrm>
              <a:off x="4025193" y="1736286"/>
              <a:ext cx="4775660" cy="2509125"/>
            </a:xfrm>
            <a:prstGeom prst="roundRect">
              <a:avLst>
                <a:gd name="adj" fmla="val 5731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35" name="TextBox 45"/>
            <p:cNvSpPr txBox="1"/>
            <p:nvPr/>
          </p:nvSpPr>
          <p:spPr>
            <a:xfrm>
              <a:off x="6442575" y="1876646"/>
              <a:ext cx="452402" cy="2292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</a:p>
            <a:p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34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55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89</a:t>
              </a:r>
            </a:p>
            <a:p>
              <a:r>
                <a:rPr lang="en-US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144</a:t>
              </a:r>
              <a:endParaRPr 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Flèche droite 35"/>
            <p:cNvSpPr/>
            <p:nvPr/>
          </p:nvSpPr>
          <p:spPr>
            <a:xfrm>
              <a:off x="6227567" y="2866660"/>
              <a:ext cx="183616" cy="216024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TextBox 45"/>
            <p:cNvSpPr txBox="1"/>
            <p:nvPr/>
          </p:nvSpPr>
          <p:spPr>
            <a:xfrm>
              <a:off x="7021696" y="2395972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Suite de Fibonacci</a:t>
              </a:r>
            </a:p>
          </p:txBody>
        </p:sp>
        <p:sp>
          <p:nvSpPr>
            <p:cNvPr id="39" name="TextBox 45"/>
            <p:cNvSpPr txBox="1"/>
            <p:nvPr/>
          </p:nvSpPr>
          <p:spPr>
            <a:xfrm>
              <a:off x="7299664" y="3220932"/>
              <a:ext cx="123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2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F</a:t>
              </a:r>
              <a:r>
                <a:rPr lang="en-US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n-1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+ F</a:t>
              </a:r>
              <a:r>
                <a:rPr lang="en-US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n-2</a:t>
              </a:r>
            </a:p>
          </p:txBody>
        </p:sp>
        <p:sp>
          <p:nvSpPr>
            <p:cNvPr id="40" name="TextBox 45"/>
            <p:cNvSpPr txBox="1"/>
            <p:nvPr/>
          </p:nvSpPr>
          <p:spPr>
            <a:xfrm>
              <a:off x="7297900" y="2741935"/>
              <a:ext cx="684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0</a:t>
              </a:r>
            </a:p>
          </p:txBody>
        </p:sp>
        <p:sp>
          <p:nvSpPr>
            <p:cNvPr id="41" name="TextBox 45"/>
            <p:cNvSpPr txBox="1"/>
            <p:nvPr/>
          </p:nvSpPr>
          <p:spPr>
            <a:xfrm>
              <a:off x="7297900" y="2979168"/>
              <a:ext cx="684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  <p:sp>
          <p:nvSpPr>
            <p:cNvPr id="5" name="Accolade ouvrante 4"/>
            <p:cNvSpPr/>
            <p:nvPr/>
          </p:nvSpPr>
          <p:spPr>
            <a:xfrm>
              <a:off x="7282734" y="2783071"/>
              <a:ext cx="72008" cy="7148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Image 41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3431" y="2469030"/>
              <a:ext cx="145839" cy="130881"/>
            </a:xfrm>
            <a:prstGeom prst="rect">
              <a:avLst/>
            </a:prstGeom>
          </p:spPr>
        </p:pic>
      </p:grpSp>
      <p:grpSp>
        <p:nvGrpSpPr>
          <p:cNvPr id="8" name="Groupe 7"/>
          <p:cNvGrpSpPr/>
          <p:nvPr/>
        </p:nvGrpSpPr>
        <p:grpSpPr>
          <a:xfrm>
            <a:off x="396991" y="1736286"/>
            <a:ext cx="3469509" cy="2052228"/>
            <a:chOff x="396991" y="1736286"/>
            <a:chExt cx="3469509" cy="2052228"/>
          </a:xfrm>
        </p:grpSpPr>
        <p:grpSp>
          <p:nvGrpSpPr>
            <p:cNvPr id="44" name="Groupe 43"/>
            <p:cNvGrpSpPr/>
            <p:nvPr/>
          </p:nvGrpSpPr>
          <p:grpSpPr>
            <a:xfrm>
              <a:off x="396991" y="1736286"/>
              <a:ext cx="3469509" cy="2052228"/>
              <a:chOff x="452614" y="1747967"/>
              <a:chExt cx="3469509" cy="2052228"/>
            </a:xfrm>
          </p:grpSpPr>
          <p:sp>
            <p:nvSpPr>
              <p:cNvPr id="20" name="TextBox 45"/>
              <p:cNvSpPr txBox="1"/>
              <p:nvPr/>
            </p:nvSpPr>
            <p:spPr>
              <a:xfrm>
                <a:off x="586773" y="1890661"/>
                <a:ext cx="2003947" cy="1785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1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mon_generateur</a:t>
                </a:r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sz="11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):</a:t>
                </a:r>
                <a:endParaRPr lang="en-US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100" b="1" dirty="0" smtClean="0">
                    <a:solidFill>
                      <a:srgbClr val="CC339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yield</a:t>
                </a:r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i</a:t>
                </a:r>
              </a:p>
              <a:p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100" b="1" dirty="0" smtClean="0">
                    <a:solidFill>
                      <a:srgbClr val="CC339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yield</a:t>
                </a:r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i+1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1100" b="1" dirty="0" smtClean="0">
                    <a:solidFill>
                      <a:srgbClr val="CC339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yield</a:t>
                </a:r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i+2</a:t>
                </a:r>
              </a:p>
              <a:p>
                <a:endParaRPr lang="en-US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it = </a:t>
                </a:r>
                <a:r>
                  <a:rPr lang="en-US" sz="11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mon_generateur</a:t>
                </a:r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(3)</a:t>
                </a:r>
              </a:p>
              <a:p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print(next(it))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print(next(it))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print(next(it))</a:t>
                </a:r>
              </a:p>
              <a:p>
                <a:r>
                  <a:rPr lang="en-US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print(next(it))</a:t>
                </a:r>
                <a:endParaRPr lang="en-US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" name="Rounded Rectangle 163"/>
              <p:cNvSpPr/>
              <p:nvPr/>
            </p:nvSpPr>
            <p:spPr bwMode="auto">
              <a:xfrm>
                <a:off x="452614" y="1747967"/>
                <a:ext cx="3469509" cy="2052228"/>
              </a:xfrm>
              <a:prstGeom prst="roundRect">
                <a:avLst>
                  <a:gd name="adj" fmla="val 5731"/>
                </a:avLst>
              </a:prstGeom>
              <a:no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fr-FR"/>
              </a:p>
            </p:txBody>
          </p:sp>
          <p:sp>
            <p:nvSpPr>
              <p:cNvPr id="25" name="TextBox 45"/>
              <p:cNvSpPr txBox="1"/>
              <p:nvPr/>
            </p:nvSpPr>
            <p:spPr>
              <a:xfrm>
                <a:off x="2675818" y="1893564"/>
                <a:ext cx="1185685" cy="7694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  <a:p>
                <a:r>
                  <a:rPr lang="en-US" sz="11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StopIteration</a:t>
                </a:r>
                <a:endParaRPr lang="en-US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" name="Groupe 2"/>
            <p:cNvGrpSpPr/>
            <p:nvPr/>
          </p:nvGrpSpPr>
          <p:grpSpPr>
            <a:xfrm>
              <a:off x="2535098" y="2727134"/>
              <a:ext cx="839035" cy="583600"/>
              <a:chOff x="5400092" y="3897049"/>
              <a:chExt cx="2250251" cy="1368155"/>
            </a:xfrm>
          </p:grpSpPr>
          <p:sp>
            <p:nvSpPr>
              <p:cNvPr id="24" name="Flèche droite 23"/>
              <p:cNvSpPr/>
              <p:nvPr/>
            </p:nvSpPr>
            <p:spPr>
              <a:xfrm rot="16200000">
                <a:off x="6534218" y="4149078"/>
                <a:ext cx="1368153" cy="864096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00092" y="4977172"/>
                <a:ext cx="1980220" cy="2880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673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0430" y="82514"/>
            <a:ext cx="4819642" cy="480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Décorateurs</a:t>
            </a:r>
            <a:endParaRPr lang="fr-FR" altLang="fr-FR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107502" y="728700"/>
            <a:ext cx="6898485" cy="488727"/>
            <a:chOff x="107502" y="728700"/>
            <a:chExt cx="6898485" cy="488727"/>
          </a:xfrm>
        </p:grpSpPr>
        <p:sp>
          <p:nvSpPr>
            <p:cNvPr id="5" name="ZoneTexte 4"/>
            <p:cNvSpPr txBox="1"/>
            <p:nvPr/>
          </p:nvSpPr>
          <p:spPr>
            <a:xfrm>
              <a:off x="109547" y="842228"/>
              <a:ext cx="68964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 décorateur est une fonction qui prend en paramètre une fonction et qui renvoie une fonction.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163"/>
            <p:cNvSpPr/>
            <p:nvPr/>
          </p:nvSpPr>
          <p:spPr bwMode="auto">
            <a:xfrm>
              <a:off x="107502" y="728700"/>
              <a:ext cx="6696745" cy="488727"/>
            </a:xfrm>
            <a:prstGeom prst="roundRect">
              <a:avLst>
                <a:gd name="adj" fmla="val 18818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97868" y="1217427"/>
            <a:ext cx="5842284" cy="3435709"/>
            <a:chOff x="97868" y="1217427"/>
            <a:chExt cx="5842284" cy="3435709"/>
          </a:xfrm>
        </p:grpSpPr>
        <p:sp>
          <p:nvSpPr>
            <p:cNvPr id="4" name="ZoneTexte 3"/>
            <p:cNvSpPr txBox="1"/>
            <p:nvPr/>
          </p:nvSpPr>
          <p:spPr>
            <a:xfrm>
              <a:off x="251520" y="1664804"/>
              <a:ext cx="5545108" cy="28623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mon_decorateur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(fonction):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"""Notre décorateur : il va afficher un message avant l'appel de la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fonction définie"""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fonction_modifiee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():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"""Fonction que l'on va renvoyer. Il s'agit en fait d'une version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un peu modifiée de notre fonction originellement définie. On se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contente d'afficher un avertissement avant d'exécuter notre fonction</a:t>
              </a:r>
            </a:p>
            <a:p>
              <a:r>
                <a:rPr lang="fr-FR" sz="10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originellement définie"""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("Attention ! On appelle {0}".format(fonction))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return fonction</a:t>
              </a:r>
              <a:r>
                <a:rPr lang="fr-F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endParaRPr lang="fr-FR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fonction_modifiee</a:t>
              </a:r>
              <a:endParaRPr lang="fr-FR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fr-FR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0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</a:t>
              </a:r>
              <a:r>
                <a:rPr lang="fr-FR" sz="1000" b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mon_decorateur</a:t>
              </a:r>
              <a:endParaRPr lang="fr-FR" sz="1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salut():</a:t>
              </a:r>
            </a:p>
            <a:p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("Salut !")</a:t>
              </a:r>
            </a:p>
          </p:txBody>
        </p:sp>
        <p:sp>
          <p:nvSpPr>
            <p:cNvPr id="7" name="Rounded Rectangle 163"/>
            <p:cNvSpPr/>
            <p:nvPr/>
          </p:nvSpPr>
          <p:spPr bwMode="auto">
            <a:xfrm>
              <a:off x="97868" y="1520788"/>
              <a:ext cx="5842284" cy="3132348"/>
            </a:xfrm>
            <a:prstGeom prst="roundRect">
              <a:avLst>
                <a:gd name="adj" fmla="val 11348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8" name="TextBox 45"/>
            <p:cNvSpPr txBox="1"/>
            <p:nvPr/>
          </p:nvSpPr>
          <p:spPr>
            <a:xfrm>
              <a:off x="97868" y="1217427"/>
              <a:ext cx="1796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Exemple</a:t>
              </a:r>
              <a:endParaRPr lang="en-US" sz="1600" b="1" dirty="0" smtClean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254059" y="4757633"/>
            <a:ext cx="554256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salut()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Attention ! On appelle &lt;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 salut at 0x00BA54F8&gt;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Salut !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2447764" y="1663895"/>
            <a:ext cx="5880166" cy="276999"/>
            <a:chOff x="2447764" y="1663895"/>
            <a:chExt cx="5880166" cy="276999"/>
          </a:xfrm>
        </p:grpSpPr>
        <p:sp>
          <p:nvSpPr>
            <p:cNvPr id="12" name="ZoneTexte 11"/>
            <p:cNvSpPr txBox="1"/>
            <p:nvPr/>
          </p:nvSpPr>
          <p:spPr>
            <a:xfrm>
              <a:off x="6516216" y="1663895"/>
              <a:ext cx="18117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Définition du décorateur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Connecteur droit avec flèche 13"/>
            <p:cNvCxnSpPr>
              <a:stCxn id="12" idx="1"/>
            </p:cNvCxnSpPr>
            <p:nvPr/>
          </p:nvCxnSpPr>
          <p:spPr>
            <a:xfrm flipH="1" flipV="1">
              <a:off x="2447764" y="1802394"/>
              <a:ext cx="406845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2447764" y="2240867"/>
            <a:ext cx="6136647" cy="461665"/>
            <a:chOff x="2447764" y="1663895"/>
            <a:chExt cx="6136647" cy="461665"/>
          </a:xfrm>
        </p:grpSpPr>
        <p:sp>
          <p:nvSpPr>
            <p:cNvPr id="17" name="ZoneTexte 16"/>
            <p:cNvSpPr txBox="1"/>
            <p:nvPr/>
          </p:nvSpPr>
          <p:spPr>
            <a:xfrm>
              <a:off x="6516216" y="1663895"/>
              <a:ext cx="2068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Définition de la fonction qui </a:t>
              </a:r>
            </a:p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era retournée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17" idx="1"/>
            </p:cNvCxnSpPr>
            <p:nvPr/>
          </p:nvCxnSpPr>
          <p:spPr>
            <a:xfrm flipH="1" flipV="1">
              <a:off x="2447764" y="1802395"/>
              <a:ext cx="4068452" cy="923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/>
          <p:cNvGrpSpPr/>
          <p:nvPr/>
        </p:nvGrpSpPr>
        <p:grpSpPr>
          <a:xfrm>
            <a:off x="2195736" y="2985000"/>
            <a:ext cx="6610187" cy="461665"/>
            <a:chOff x="2181011" y="1663895"/>
            <a:chExt cx="6610187" cy="461665"/>
          </a:xfrm>
        </p:grpSpPr>
        <p:sp>
          <p:nvSpPr>
            <p:cNvPr id="20" name="ZoneTexte 19"/>
            <p:cNvSpPr txBox="1"/>
            <p:nvPr/>
          </p:nvSpPr>
          <p:spPr>
            <a:xfrm>
              <a:off x="6516216" y="1663895"/>
              <a:ext cx="2274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On sort en appelant la fonction</a:t>
              </a:r>
            </a:p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d‘origine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Connecteur droit avec flèche 20"/>
            <p:cNvCxnSpPr>
              <a:stCxn id="20" idx="1"/>
            </p:cNvCxnSpPr>
            <p:nvPr/>
          </p:nvCxnSpPr>
          <p:spPr>
            <a:xfrm flipH="1">
              <a:off x="2181011" y="1894728"/>
              <a:ext cx="4335205" cy="2308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2447764" y="3645024"/>
            <a:ext cx="5702233" cy="276999"/>
            <a:chOff x="2447764" y="1663895"/>
            <a:chExt cx="5702233" cy="276999"/>
          </a:xfrm>
        </p:grpSpPr>
        <p:sp>
          <p:nvSpPr>
            <p:cNvPr id="24" name="ZoneTexte 23"/>
            <p:cNvSpPr txBox="1"/>
            <p:nvPr/>
          </p:nvSpPr>
          <p:spPr>
            <a:xfrm>
              <a:off x="6516216" y="1663895"/>
              <a:ext cx="163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Retour du décorateur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Connecteur droit avec flèche 24"/>
            <p:cNvCxnSpPr>
              <a:stCxn id="24" idx="1"/>
            </p:cNvCxnSpPr>
            <p:nvPr/>
          </p:nvCxnSpPr>
          <p:spPr>
            <a:xfrm flipH="1">
              <a:off x="2447764" y="1802395"/>
              <a:ext cx="40684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1475656" y="3985646"/>
            <a:ext cx="6581044" cy="276999"/>
            <a:chOff x="1500024" y="1663895"/>
            <a:chExt cx="6581044" cy="276999"/>
          </a:xfrm>
        </p:grpSpPr>
        <p:sp>
          <p:nvSpPr>
            <p:cNvPr id="27" name="ZoneTexte 26"/>
            <p:cNvSpPr txBox="1"/>
            <p:nvPr/>
          </p:nvSpPr>
          <p:spPr>
            <a:xfrm>
              <a:off x="6516216" y="1663895"/>
              <a:ext cx="1564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Appel du décorateur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Connecteur droit avec flèche 27"/>
            <p:cNvCxnSpPr>
              <a:stCxn id="27" idx="1"/>
            </p:cNvCxnSpPr>
            <p:nvPr/>
          </p:nvCxnSpPr>
          <p:spPr>
            <a:xfrm flipH="1" flipV="1">
              <a:off x="1500024" y="1802394"/>
              <a:ext cx="501619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228391" y="5465519"/>
            <a:ext cx="5711761" cy="1467745"/>
            <a:chOff x="228391" y="5465519"/>
            <a:chExt cx="5711761" cy="1467745"/>
          </a:xfrm>
        </p:grpSpPr>
        <p:sp>
          <p:nvSpPr>
            <p:cNvPr id="30" name="TextBox 45"/>
            <p:cNvSpPr txBox="1"/>
            <p:nvPr/>
          </p:nvSpPr>
          <p:spPr>
            <a:xfrm>
              <a:off x="250268" y="5465519"/>
              <a:ext cx="1796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quoi </a:t>
              </a:r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ça</a:t>
              </a:r>
              <a:r>
                <a:rPr lang="en-US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sert</a:t>
              </a:r>
              <a:r>
                <a:rPr lang="en-US" sz="1600" b="1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?</a:t>
              </a:r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228391" y="5804073"/>
              <a:ext cx="5711761" cy="1129191"/>
              <a:chOff x="107503" y="728700"/>
              <a:chExt cx="5711761" cy="1129191"/>
            </a:xfrm>
          </p:grpSpPr>
          <p:sp>
            <p:nvSpPr>
              <p:cNvPr id="32" name="ZoneTexte 31"/>
              <p:cNvSpPr txBox="1"/>
              <p:nvPr/>
            </p:nvSpPr>
            <p:spPr>
              <a:xfrm>
                <a:off x="109547" y="842228"/>
                <a:ext cx="570971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Chronométrer l’</a:t>
                </a:r>
                <a:r>
                  <a:rPr lang="fr-FR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éxécution</a:t>
                </a:r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d’une fonction</a:t>
                </a:r>
              </a:p>
              <a:p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Déclarer les méthodes statiques ou de classe. </a:t>
                </a:r>
                <a:r>
                  <a:rPr lang="fr-FR" sz="1050" dirty="0" smtClean="0"/>
                  <a:t>Méthodes </a:t>
                </a:r>
                <a:r>
                  <a:rPr lang="fr-FR" sz="1050" dirty="0"/>
                  <a:t>qui peuvent être appelées même si aucune instance de la classe où elles sont définies n’a été créée</a:t>
                </a:r>
              </a:p>
              <a:p>
                <a:r>
                  <a:rPr lang="fr-F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endParaRPr lang="fr-F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163"/>
              <p:cNvSpPr/>
              <p:nvPr/>
            </p:nvSpPr>
            <p:spPr bwMode="auto">
              <a:xfrm>
                <a:off x="107503" y="728700"/>
                <a:ext cx="5711761" cy="829283"/>
              </a:xfrm>
              <a:prstGeom prst="roundRect">
                <a:avLst>
                  <a:gd name="adj" fmla="val 18818"/>
                </a:avLst>
              </a:prstGeom>
              <a:no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fr-FR"/>
              </a:p>
            </p:txBody>
          </p:sp>
        </p:grpSp>
      </p:grpSp>
      <p:sp>
        <p:nvSpPr>
          <p:cNvPr id="35" name="ZoneTexte 34"/>
          <p:cNvSpPr txBox="1"/>
          <p:nvPr/>
        </p:nvSpPr>
        <p:spPr>
          <a:xfrm>
            <a:off x="6192180" y="4372912"/>
            <a:ext cx="2844316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fr-FR" sz="1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Compteur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fr-F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objets_crees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fr-F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fr-FR" sz="1000" dirty="0" err="1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fr-FR" sz="1000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Compteur.objets_crees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endParaRPr lang="fr-F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fr-FR" sz="1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classmethod</a:t>
            </a:r>
            <a:endParaRPr lang="fr-FR" sz="10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combien(</a:t>
            </a:r>
            <a:r>
              <a:rPr lang="fr-FR" sz="10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cls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("Jusqu'à présent, {} 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objets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ont été créés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."\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.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format(</a:t>
            </a:r>
          </a:p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fr-F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cls.objets_crees</a:t>
            </a:r>
            <a:r>
              <a:rPr lang="fr-F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fr-F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5" grpId="0" animBg="1"/>
    </p:bldLst>
  </p:timing>
</p:sld>
</file>

<file path=ppt/theme/theme1.xml><?xml version="1.0" encoding="utf-8"?>
<a:theme xmlns:a="http://schemas.openxmlformats.org/drawingml/2006/main" name="presentation template Orange">
  <a:themeElements>
    <a:clrScheme name="presentation template Orange 2">
      <a:dk1>
        <a:srgbClr val="000000"/>
      </a:dk1>
      <a:lt1>
        <a:srgbClr val="FFFFFF"/>
      </a:lt1>
      <a:dk2>
        <a:srgbClr val="FF6600"/>
      </a:dk2>
      <a:lt2>
        <a:srgbClr val="DDDDDD"/>
      </a:lt2>
      <a:accent1>
        <a:srgbClr val="000000"/>
      </a:accent1>
      <a:accent2>
        <a:srgbClr val="FFFFFF"/>
      </a:accent2>
      <a:accent3>
        <a:srgbClr val="FFFFFF"/>
      </a:accent3>
      <a:accent4>
        <a:srgbClr val="000000"/>
      </a:accent4>
      <a:accent5>
        <a:srgbClr val="AAAAAA"/>
      </a:accent5>
      <a:accent6>
        <a:srgbClr val="E7E7E7"/>
      </a:accent6>
      <a:hlink>
        <a:srgbClr val="FF6600"/>
      </a:hlink>
      <a:folHlink>
        <a:srgbClr val="FF6600"/>
      </a:folHlink>
    </a:clrScheme>
    <a:fontScheme name="presentation template Orange">
      <a:majorFont>
        <a:latin typeface="Helvetica 65 Medium"/>
        <a:ea typeface=""/>
        <a:cs typeface=""/>
      </a:majorFont>
      <a:minorFont>
        <a:latin typeface="Helvetica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template Orange 1">
        <a:dk1>
          <a:srgbClr val="333333"/>
        </a:dk1>
        <a:lt1>
          <a:srgbClr val="FFFFFF"/>
        </a:lt1>
        <a:dk2>
          <a:srgbClr val="000000"/>
        </a:dk2>
        <a:lt2>
          <a:srgbClr val="FF6600"/>
        </a:lt2>
        <a:accent1>
          <a:srgbClr val="000000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Orange 2">
        <a:dk1>
          <a:srgbClr val="000000"/>
        </a:dk1>
        <a:lt1>
          <a:srgbClr val="FFFFFF"/>
        </a:lt1>
        <a:dk2>
          <a:srgbClr val="FF6600"/>
        </a:dk2>
        <a:lt2>
          <a:srgbClr val="DDDDDD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645605A04FEF4980A520DEAF36ECB9" ma:contentTypeVersion="1" ma:contentTypeDescription="Create a new document." ma:contentTypeScope="" ma:versionID="57796feff86fbab19775251395bcb012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58E150A-92ED-42C7-B264-0D24563BF678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AA2383-1733-4A9D-A45C-F8E5E8901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27388</TotalTime>
  <Words>1913</Words>
  <Application>Microsoft Office PowerPoint</Application>
  <PresentationFormat>Affichage à l'écran (4:3)</PresentationFormat>
  <Paragraphs>391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Helvetica 35 Thin</vt:lpstr>
      <vt:lpstr>Helvetica 45 Light</vt:lpstr>
      <vt:lpstr>Helvetica 55 Roman</vt:lpstr>
      <vt:lpstr>Helvetica 65 Medium</vt:lpstr>
      <vt:lpstr>Wingdings</vt:lpstr>
      <vt:lpstr>presentation template Orange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Orange</dc:title>
  <dc:creator>COPIN Patrice COMM/MARQ</dc:creator>
  <cp:lastModifiedBy>LE ROUX Clemence TGI/OLS</cp:lastModifiedBy>
  <cp:revision>3237</cp:revision>
  <cp:lastPrinted>2018-08-16T07:45:00Z</cp:lastPrinted>
  <dcterms:created xsi:type="dcterms:W3CDTF">2006-10-05T10:59:47Z</dcterms:created>
  <dcterms:modified xsi:type="dcterms:W3CDTF">2020-11-05T14:45:27Z</dcterms:modified>
</cp:coreProperties>
</file>