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3258A-ABD4-04BA-3A20-E9643012B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300590-FCA1-CE0F-C929-AF306B317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52FBA-80A9-D65A-163C-76F406BA3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CF889D-6E5D-20B6-6A33-0E17CCF35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550DE2-E086-C964-AE8C-31EA70D7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11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17013-7B07-DB9C-85F3-8D6B4DB33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AC35113-8C18-EF26-9538-2964DD925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8E52D9-2B88-D2F1-5CB6-AF107045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EE2E25-3302-32D1-F9CC-AC49F46F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64BA2-9824-AA9A-70FD-C9ADD1E5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960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CA04124-79AB-5EFE-0D48-CD3BA53FE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3A675C-DD29-A9EA-8150-FF5A395B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BD7510-2958-3CC3-2856-D69B9D8D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AC622-2168-B2CA-2765-7E4936FE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5A5C6-C6CC-F96A-8B5D-05837AA5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113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BB2115-DD17-7A75-9890-9660B3D4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07C38-30ED-657B-E1E6-E29AFADF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40F614-C662-55DD-8D88-FD0401A4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4DEDC-636B-F946-0072-BDC80B49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DF0744-2301-601B-16E9-AF82A30A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76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5F5FE8-E1F3-64A4-ED9F-97F86C06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2BBFD7-3475-23A5-2904-9163A8F7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505EBD-E31B-09C3-6483-B12BB082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C513C1-E50E-F685-2447-C1FC7929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FD8406-1D85-685A-0993-1EDFCEC9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731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11BFB-FF14-E8DD-835C-FF36E064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86A205-7100-99B3-5AC2-4BBC63D64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4DCA57-ABA9-DF87-618F-23C76A7F0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169405-F30B-0CE7-C524-EE51E611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66A711-598B-C97B-0D16-53843D2C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1A7EBB-6A76-3404-F866-5F285EDE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92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36AD3-CEF4-BA01-D25A-DC8B6952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281167-639F-AA83-C747-BA3536C95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350FAD-1AD9-2755-2136-64FAD7C5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2B48C3A-DAEA-2D02-CDB0-4795277DF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A1CB3D-D189-6C67-CDEC-F0DF1EDA5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E6E826-F567-4DB0-F33F-7B38051E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4B0F66-19A4-4229-4AFE-1856C59E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3AB256-3B6D-AD9C-7D24-CF6699F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35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90CB7-84FB-2889-9B67-18438A11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F6E7AE-65D3-85B8-2B5B-DB7CBCF93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46A066-2309-88F3-8F19-161A7A225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F30D20-B614-D75D-56AA-89BDD51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37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EDD498-90FC-F341-066F-8CF756E1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37787A-6C0E-B0D8-F160-41603572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45C5A9-8798-F034-0252-F89C5D60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871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03A351-FC41-A53F-F582-4BF05D93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CCD4B-BF28-E41B-D046-72E2EDE70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D59690-0978-2078-016D-97A32991B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11775-3F39-6219-B719-7854A2A8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8C5484-0448-E5EA-D450-2C949EF3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0A935C-4FD3-3D4E-907F-86D2AF8F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190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304FF-1C00-8DAC-0332-6A977185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1D18ED8-31E4-91B6-161F-C4CDA8189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216F1E-C21A-9E12-8BCF-3534ADCDF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51E86C-A525-C463-B2C4-70586374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1461C-E404-7D53-3CFA-49EBABB8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53A671-70D9-9C6B-B246-2DFF50CF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76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6854ED-3E5D-0D33-09E7-91247CEB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89318-8CC3-9F46-6BC3-75F10E54A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A9488E-B1D6-57C7-A9F1-99E2AA03E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3D202-1163-4C07-9036-58B015990D0A}" type="datetimeFigureOut">
              <a:rPr lang="de-DE" smtClean="0"/>
              <a:t>08.08.2025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19EEE-F72E-5FF7-93A4-F944FE41A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504D5-844D-7594-C264-A988BA870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3C3DC3-AC54-4B4D-B7A7-D390747192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809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C01025-9A9C-A0B3-5005-CD7E247D4DD9}"/>
              </a:ext>
            </a:extLst>
          </p:cNvPr>
          <p:cNvSpPr txBox="1"/>
          <p:nvPr/>
        </p:nvSpPr>
        <p:spPr>
          <a:xfrm>
            <a:off x="64569" y="3075057"/>
            <a:ext cx="11736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new effect is observed for the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time in a primary study.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F71E39E-1974-96DC-EA77-6FE9243DD10F}"/>
              </a:ext>
            </a:extLst>
          </p:cNvPr>
          <p:cNvCxnSpPr>
            <a:cxnSpLocks/>
          </p:cNvCxnSpPr>
          <p:nvPr/>
        </p:nvCxnSpPr>
        <p:spPr>
          <a:xfrm flipV="1">
            <a:off x="1323975" y="3075057"/>
            <a:ext cx="379100" cy="2227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6349B1-5BE3-F981-6EA5-5B60D278E200}"/>
              </a:ext>
            </a:extLst>
          </p:cNvPr>
          <p:cNvCxnSpPr>
            <a:cxnSpLocks/>
          </p:cNvCxnSpPr>
          <p:nvPr/>
        </p:nvCxnSpPr>
        <p:spPr>
          <a:xfrm>
            <a:off x="1323975" y="3517494"/>
            <a:ext cx="379100" cy="1405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EF5FE19-3CF5-38DD-1362-1E48151986EE}"/>
              </a:ext>
            </a:extLst>
          </p:cNvPr>
          <p:cNvSpPr txBox="1"/>
          <p:nvPr/>
        </p:nvSpPr>
        <p:spPr>
          <a:xfrm>
            <a:off x="1761616" y="2715577"/>
            <a:ext cx="160020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a false positive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1EBF5E-383A-7010-2173-407DF7AD6956}"/>
              </a:ext>
            </a:extLst>
          </p:cNvPr>
          <p:cNvCxnSpPr>
            <a:cxnSpLocks/>
          </p:cNvCxnSpPr>
          <p:nvPr/>
        </p:nvCxnSpPr>
        <p:spPr>
          <a:xfrm>
            <a:off x="1032302" y="2545276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0B57CF0-AD47-3E22-4117-928B348D5EB0}"/>
              </a:ext>
            </a:extLst>
          </p:cNvPr>
          <p:cNvSpPr txBox="1"/>
          <p:nvPr/>
        </p:nvSpPr>
        <p:spPr>
          <a:xfrm>
            <a:off x="41157" y="1738879"/>
            <a:ext cx="19226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Exact replication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attempts: Studies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by the same author(s) using an identical approach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C200C3-C432-3A97-A217-47355EE2012E}"/>
              </a:ext>
            </a:extLst>
          </p:cNvPr>
          <p:cNvSpPr txBox="1"/>
          <p:nvPr/>
        </p:nvSpPr>
        <p:spPr>
          <a:xfrm>
            <a:off x="1761615" y="3375074"/>
            <a:ext cx="16002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 positive effect (Type 1 error)?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discredited/theory has to be rejected/fully revised.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C371BD3-5D88-663F-00EA-DE066E0CAC32}"/>
              </a:ext>
            </a:extLst>
          </p:cNvPr>
          <p:cNvCxnSpPr>
            <a:cxnSpLocks/>
          </p:cNvCxnSpPr>
          <p:nvPr/>
        </p:nvCxnSpPr>
        <p:spPr>
          <a:xfrm flipV="1">
            <a:off x="3447031" y="2678898"/>
            <a:ext cx="390526" cy="247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E7F702-A830-C247-F818-8C24723F61FC}"/>
              </a:ext>
            </a:extLst>
          </p:cNvPr>
          <p:cNvCxnSpPr>
            <a:cxnSpLocks/>
          </p:cNvCxnSpPr>
          <p:nvPr/>
        </p:nvCxnSpPr>
        <p:spPr>
          <a:xfrm>
            <a:off x="3447031" y="3145837"/>
            <a:ext cx="342901" cy="3333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7CEBED9-58A1-10ED-56A4-2157D7BE70E0}"/>
              </a:ext>
            </a:extLst>
          </p:cNvPr>
          <p:cNvCxnSpPr>
            <a:cxnSpLocks/>
          </p:cNvCxnSpPr>
          <p:nvPr/>
        </p:nvCxnSpPr>
        <p:spPr>
          <a:xfrm>
            <a:off x="3194366" y="2158035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1CC6E28-1EEB-FD51-BD0C-11C43E7E8D01}"/>
              </a:ext>
            </a:extLst>
          </p:cNvPr>
          <p:cNvSpPr txBox="1"/>
          <p:nvPr/>
        </p:nvSpPr>
        <p:spPr>
          <a:xfrm>
            <a:off x="2252580" y="1243714"/>
            <a:ext cx="192260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Close replication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attempts (also called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direct replications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): Studies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by other author(s) using an identical approach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7CD4308-85B7-884F-AA35-4F641F59C7DA}"/>
              </a:ext>
            </a:extLst>
          </p:cNvPr>
          <p:cNvSpPr txBox="1"/>
          <p:nvPr/>
        </p:nvSpPr>
        <p:spPr>
          <a:xfrm>
            <a:off x="3919662" y="2257020"/>
            <a:ext cx="160020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experimenter effects, tacit knowledge, simple mistakes, inadequate methods, QRPs, or fraud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A5AB15-B4B1-161E-0BAB-59330085E15D}"/>
              </a:ext>
            </a:extLst>
          </p:cNvPr>
          <p:cNvSpPr txBox="1"/>
          <p:nvPr/>
        </p:nvSpPr>
        <p:spPr>
          <a:xfrm>
            <a:off x="3919662" y="3390933"/>
            <a:ext cx="160020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due to experimenter effects, tacit knowledge, simple mistakes, inadequate methods, QRPs, or fraud?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discredited/theory has to be rejected/fully revised.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93EFE3-C95A-CF3A-4A53-1E1D34936361}"/>
              </a:ext>
            </a:extLst>
          </p:cNvPr>
          <p:cNvCxnSpPr>
            <a:cxnSpLocks/>
          </p:cNvCxnSpPr>
          <p:nvPr/>
        </p:nvCxnSpPr>
        <p:spPr>
          <a:xfrm flipV="1">
            <a:off x="5625173" y="2456031"/>
            <a:ext cx="442916" cy="2344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179F47-C8AB-37BD-2A47-A5274FC8EB63}"/>
              </a:ext>
            </a:extLst>
          </p:cNvPr>
          <p:cNvCxnSpPr>
            <a:cxnSpLocks/>
          </p:cNvCxnSpPr>
          <p:nvPr/>
        </p:nvCxnSpPr>
        <p:spPr>
          <a:xfrm>
            <a:off x="5625173" y="3215766"/>
            <a:ext cx="347666" cy="3594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7A4AE0-1B47-AD11-8098-EE25B5532C41}"/>
              </a:ext>
            </a:extLst>
          </p:cNvPr>
          <p:cNvCxnSpPr>
            <a:cxnSpLocks/>
          </p:cNvCxnSpPr>
          <p:nvPr/>
        </p:nvCxnSpPr>
        <p:spPr>
          <a:xfrm>
            <a:off x="5380001" y="1853020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5F13399-A79D-72B2-BED5-53DE50F539C8}"/>
              </a:ext>
            </a:extLst>
          </p:cNvPr>
          <p:cNvSpPr txBox="1"/>
          <p:nvPr/>
        </p:nvSpPr>
        <p:spPr>
          <a:xfrm>
            <a:off x="4456515" y="932121"/>
            <a:ext cx="192260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Constructive replication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attempts: Identical approach in one condition as in the original study, differences intentionally  introduced in another condition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D42B14D-FAF7-0B44-F859-1359AECA2220}"/>
              </a:ext>
            </a:extLst>
          </p:cNvPr>
          <p:cNvSpPr txBox="1"/>
          <p:nvPr/>
        </p:nvSpPr>
        <p:spPr>
          <a:xfrm>
            <a:off x="6137398" y="1990871"/>
            <a:ext cx="16002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specific boundary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conditions—applies only if the effect is stable across the features that were varied between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conditions in the study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60DC9C-9E7F-17F7-AA2E-288F73380838}"/>
              </a:ext>
            </a:extLst>
          </p:cNvPr>
          <p:cNvSpPr txBox="1"/>
          <p:nvPr/>
        </p:nvSpPr>
        <p:spPr>
          <a:xfrm>
            <a:off x="6137397" y="3592763"/>
            <a:ext cx="160020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only observable under very specific boundary conditions?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has to be rejected or at least partly revised (to include new boundary condition[s]).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ED70A1D-F053-BD8A-D8AD-BB67BD11D099}"/>
              </a:ext>
            </a:extLst>
          </p:cNvPr>
          <p:cNvCxnSpPr>
            <a:cxnSpLocks/>
          </p:cNvCxnSpPr>
          <p:nvPr/>
        </p:nvCxnSpPr>
        <p:spPr>
          <a:xfrm flipV="1">
            <a:off x="7827366" y="2299666"/>
            <a:ext cx="411988" cy="248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C4A0162-9BB1-4CBF-DED0-BA0407C17FFD}"/>
              </a:ext>
            </a:extLst>
          </p:cNvPr>
          <p:cNvCxnSpPr>
            <a:cxnSpLocks/>
          </p:cNvCxnSpPr>
          <p:nvPr/>
        </p:nvCxnSpPr>
        <p:spPr>
          <a:xfrm>
            <a:off x="7827366" y="2767811"/>
            <a:ext cx="402463" cy="437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E72CAA-0920-0F58-8DEE-4164C6A92839}"/>
              </a:ext>
            </a:extLst>
          </p:cNvPr>
          <p:cNvCxnSpPr>
            <a:cxnSpLocks/>
          </p:cNvCxnSpPr>
          <p:nvPr/>
        </p:nvCxnSpPr>
        <p:spPr>
          <a:xfrm>
            <a:off x="7632104" y="1685520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8602B8E-CB48-8334-5E5B-CC48ADB5B10E}"/>
              </a:ext>
            </a:extLst>
          </p:cNvPr>
          <p:cNvSpPr txBox="1"/>
          <p:nvPr/>
        </p:nvSpPr>
        <p:spPr>
          <a:xfrm>
            <a:off x="6703683" y="252226"/>
            <a:ext cx="19226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 Attempts to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conceptually replicate under laboratory conditions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Comparability of original and replication study is only aspired in the theoretical processes, but concrete operationalizations should not be relevant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3D0DB60-7F9F-F08E-02E2-61DF62B06B98}"/>
              </a:ext>
            </a:extLst>
          </p:cNvPr>
          <p:cNvSpPr txBox="1"/>
          <p:nvPr/>
        </p:nvSpPr>
        <p:spPr>
          <a:xfrm>
            <a:off x="8314512" y="1793895"/>
            <a:ext cx="160020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narrow operationalizations or sample characteristics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1403257-B9F2-60D4-217E-485B857B3DCB}"/>
              </a:ext>
            </a:extLst>
          </p:cNvPr>
          <p:cNvSpPr txBox="1"/>
          <p:nvPr/>
        </p:nvSpPr>
        <p:spPr>
          <a:xfrm>
            <a:off x="8314512" y="2764851"/>
            <a:ext cx="160020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only observable with specific and very narrow operationalizations?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has to be at least partly revised (to include new boundary condition[s]).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1FA6120-9DE0-BD9B-118F-546420D7B751}"/>
              </a:ext>
            </a:extLst>
          </p:cNvPr>
          <p:cNvCxnSpPr>
            <a:cxnSpLocks/>
          </p:cNvCxnSpPr>
          <p:nvPr/>
        </p:nvCxnSpPr>
        <p:spPr>
          <a:xfrm flipV="1">
            <a:off x="10000603" y="1923252"/>
            <a:ext cx="411988" cy="248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3D5E64D2-C6F0-3A72-BDC4-14511C6845A0}"/>
              </a:ext>
            </a:extLst>
          </p:cNvPr>
          <p:cNvCxnSpPr>
            <a:cxnSpLocks/>
          </p:cNvCxnSpPr>
          <p:nvPr/>
        </p:nvCxnSpPr>
        <p:spPr>
          <a:xfrm>
            <a:off x="10000603" y="2391397"/>
            <a:ext cx="402463" cy="437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5F99673-EE35-50BA-5F13-E6C09785A15B}"/>
              </a:ext>
            </a:extLst>
          </p:cNvPr>
          <p:cNvCxnSpPr>
            <a:cxnSpLocks/>
          </p:cNvCxnSpPr>
          <p:nvPr/>
        </p:nvCxnSpPr>
        <p:spPr>
          <a:xfrm>
            <a:off x="9779094" y="1376528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A9C02FB4-1EBE-27C2-4DEA-50AB21EBE36D}"/>
              </a:ext>
            </a:extLst>
          </p:cNvPr>
          <p:cNvSpPr txBox="1"/>
          <p:nvPr/>
        </p:nvSpPr>
        <p:spPr>
          <a:xfrm>
            <a:off x="8953412" y="-1502"/>
            <a:ext cx="19226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(5) Attempts to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conceptually replicate under field conditions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Comparability of original and replication study is only aspired in the theoretical processes; emphasis is on the boundary condition “lab vs. field”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EA5647-8922-05E4-C9FB-08C2C0467201}"/>
              </a:ext>
            </a:extLst>
          </p:cNvPr>
          <p:cNvSpPr txBox="1"/>
          <p:nvPr/>
        </p:nvSpPr>
        <p:spPr>
          <a:xfrm>
            <a:off x="10494185" y="1492365"/>
            <a:ext cx="160020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lab setting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6E59E68-EE30-2A6F-CB58-4D2BB04369F4}"/>
              </a:ext>
            </a:extLst>
          </p:cNvPr>
          <p:cNvSpPr txBox="1"/>
          <p:nvPr/>
        </p:nvSpPr>
        <p:spPr>
          <a:xfrm>
            <a:off x="10494185" y="2133703"/>
            <a:ext cx="16002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due to a laboratory artifact, the artificial lab  conditions, or to weak to prevail in the field?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has to be at least partly revised (to reflect its limited scope).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Theory applies, but is only of academic interest (at the maximum) .</a:t>
            </a:r>
          </a:p>
        </p:txBody>
      </p:sp>
      <p:sp>
        <p:nvSpPr>
          <p:cNvPr id="5" name="Geschweifte Klammer links 4">
            <a:extLst>
              <a:ext uri="{FF2B5EF4-FFF2-40B4-BE49-F238E27FC236}">
                <a16:creationId xmlns:a16="http://schemas.microsoft.com/office/drawing/2014/main" id="{93E86500-C368-28B6-FEE1-E6720A34189E}"/>
              </a:ext>
            </a:extLst>
          </p:cNvPr>
          <p:cNvSpPr/>
          <p:nvPr/>
        </p:nvSpPr>
        <p:spPr>
          <a:xfrm rot="16200000">
            <a:off x="2335836" y="5206492"/>
            <a:ext cx="451762" cy="160019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eschweifte Klammer links 7">
            <a:extLst>
              <a:ext uri="{FF2B5EF4-FFF2-40B4-BE49-F238E27FC236}">
                <a16:creationId xmlns:a16="http://schemas.microsoft.com/office/drawing/2014/main" id="{AA561A41-95E6-84E9-372F-381F50428049}"/>
              </a:ext>
            </a:extLst>
          </p:cNvPr>
          <p:cNvSpPr/>
          <p:nvPr/>
        </p:nvSpPr>
        <p:spPr>
          <a:xfrm rot="16200000">
            <a:off x="4493881" y="5206493"/>
            <a:ext cx="451762" cy="1600199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787FBFC8-FF5E-C45F-30ED-D80F26AA2495}"/>
              </a:ext>
            </a:extLst>
          </p:cNvPr>
          <p:cNvSpPr/>
          <p:nvPr/>
        </p:nvSpPr>
        <p:spPr>
          <a:xfrm rot="16200000">
            <a:off x="6711618" y="5206492"/>
            <a:ext cx="451762" cy="160020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C5E7FB47-F2D2-FAD8-916E-CA28DF69688E}"/>
              </a:ext>
            </a:extLst>
          </p:cNvPr>
          <p:cNvSpPr/>
          <p:nvPr/>
        </p:nvSpPr>
        <p:spPr>
          <a:xfrm rot="16200000">
            <a:off x="9979542" y="4117628"/>
            <a:ext cx="451762" cy="3777931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21736E6-6A2C-B1F5-6937-C3A945EA544C}"/>
              </a:ext>
            </a:extLst>
          </p:cNvPr>
          <p:cNvSpPr txBox="1"/>
          <p:nvPr/>
        </p:nvSpPr>
        <p:spPr>
          <a:xfrm>
            <a:off x="1422826" y="6232473"/>
            <a:ext cx="2277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establish the validity and replicability of new effects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376ADA-E5F7-3E2F-87E3-FFAFBCBEB137}"/>
              </a:ext>
            </a:extLst>
          </p:cNvPr>
          <p:cNvSpPr txBox="1"/>
          <p:nvPr/>
        </p:nvSpPr>
        <p:spPr>
          <a:xfrm>
            <a:off x="3580873" y="6232473"/>
            <a:ext cx="2277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exclude alternative explanations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51B835E-355F-58C0-7C33-28E3C9F7B62C}"/>
              </a:ext>
            </a:extLst>
          </p:cNvPr>
          <p:cNvSpPr txBox="1"/>
          <p:nvPr/>
        </p:nvSpPr>
        <p:spPr>
          <a:xfrm>
            <a:off x="5798608" y="6232473"/>
            <a:ext cx="22777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relevant boundary conditions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8E71A69-19BC-C260-3D59-DB8607232C17}"/>
              </a:ext>
            </a:extLst>
          </p:cNvPr>
          <p:cNvSpPr txBox="1"/>
          <p:nvPr/>
        </p:nvSpPr>
        <p:spPr>
          <a:xfrm>
            <a:off x="9062945" y="6232473"/>
            <a:ext cx="22777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generalizability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2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C01025-9A9C-A0B3-5005-CD7E247D4DD9}"/>
              </a:ext>
            </a:extLst>
          </p:cNvPr>
          <p:cNvSpPr txBox="1"/>
          <p:nvPr/>
        </p:nvSpPr>
        <p:spPr>
          <a:xfrm>
            <a:off x="64569" y="3306102"/>
            <a:ext cx="117368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new effect is observed for the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first time in a primary study.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F71E39E-1974-96DC-EA77-6FE9243DD10F}"/>
              </a:ext>
            </a:extLst>
          </p:cNvPr>
          <p:cNvCxnSpPr>
            <a:cxnSpLocks/>
          </p:cNvCxnSpPr>
          <p:nvPr/>
        </p:nvCxnSpPr>
        <p:spPr>
          <a:xfrm flipV="1">
            <a:off x="1323975" y="3306102"/>
            <a:ext cx="379100" cy="2227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6349B1-5BE3-F981-6EA5-5B60D278E200}"/>
              </a:ext>
            </a:extLst>
          </p:cNvPr>
          <p:cNvCxnSpPr>
            <a:cxnSpLocks/>
          </p:cNvCxnSpPr>
          <p:nvPr/>
        </p:nvCxnSpPr>
        <p:spPr>
          <a:xfrm>
            <a:off x="1323975" y="3748539"/>
            <a:ext cx="379100" cy="14051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EF5FE19-3CF5-38DD-1362-1E48151986EE}"/>
              </a:ext>
            </a:extLst>
          </p:cNvPr>
          <p:cNvSpPr txBox="1"/>
          <p:nvPr/>
        </p:nvSpPr>
        <p:spPr>
          <a:xfrm>
            <a:off x="1761616" y="2946622"/>
            <a:ext cx="160020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a false positive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31EBF5E-383A-7010-2173-407DF7AD6956}"/>
              </a:ext>
            </a:extLst>
          </p:cNvPr>
          <p:cNvCxnSpPr>
            <a:cxnSpLocks/>
          </p:cNvCxnSpPr>
          <p:nvPr/>
        </p:nvCxnSpPr>
        <p:spPr>
          <a:xfrm>
            <a:off x="1032302" y="2776321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0B57CF0-AD47-3E22-4117-928B348D5EB0}"/>
              </a:ext>
            </a:extLst>
          </p:cNvPr>
          <p:cNvSpPr txBox="1"/>
          <p:nvPr/>
        </p:nvSpPr>
        <p:spPr>
          <a:xfrm>
            <a:off x="41157" y="1969924"/>
            <a:ext cx="19226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(1)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Exact replication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attempts: Studies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by the same author(s) using an identical approach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4C200C3-C432-3A97-A217-47355EE2012E}"/>
              </a:ext>
            </a:extLst>
          </p:cNvPr>
          <p:cNvSpPr txBox="1"/>
          <p:nvPr/>
        </p:nvSpPr>
        <p:spPr>
          <a:xfrm>
            <a:off x="1761615" y="3606119"/>
            <a:ext cx="16002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False positive effect (Type 1 error)?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discredited/theory has to be rejected/fully revised.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C371BD3-5D88-663F-00EA-DE066E0CAC32}"/>
              </a:ext>
            </a:extLst>
          </p:cNvPr>
          <p:cNvCxnSpPr>
            <a:cxnSpLocks/>
          </p:cNvCxnSpPr>
          <p:nvPr/>
        </p:nvCxnSpPr>
        <p:spPr>
          <a:xfrm flipV="1">
            <a:off x="3447031" y="2909943"/>
            <a:ext cx="390526" cy="247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CE7F702-A830-C247-F818-8C24723F61FC}"/>
              </a:ext>
            </a:extLst>
          </p:cNvPr>
          <p:cNvCxnSpPr>
            <a:cxnSpLocks/>
          </p:cNvCxnSpPr>
          <p:nvPr/>
        </p:nvCxnSpPr>
        <p:spPr>
          <a:xfrm>
            <a:off x="3447031" y="3376882"/>
            <a:ext cx="342901" cy="33333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7CEBED9-58A1-10ED-56A4-2157D7BE70E0}"/>
              </a:ext>
            </a:extLst>
          </p:cNvPr>
          <p:cNvCxnSpPr>
            <a:cxnSpLocks/>
          </p:cNvCxnSpPr>
          <p:nvPr/>
        </p:nvCxnSpPr>
        <p:spPr>
          <a:xfrm>
            <a:off x="3194366" y="2389080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81CC6E28-1EEB-FD51-BD0C-11C43E7E8D01}"/>
              </a:ext>
            </a:extLst>
          </p:cNvPr>
          <p:cNvSpPr txBox="1"/>
          <p:nvPr/>
        </p:nvSpPr>
        <p:spPr>
          <a:xfrm>
            <a:off x="2252580" y="1474759"/>
            <a:ext cx="192260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Close replication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attempts (also called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direct replications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): Studies 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by other author(s) using an identical approach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7CD4308-85B7-884F-AA35-4F641F59C7DA}"/>
              </a:ext>
            </a:extLst>
          </p:cNvPr>
          <p:cNvSpPr txBox="1"/>
          <p:nvPr/>
        </p:nvSpPr>
        <p:spPr>
          <a:xfrm>
            <a:off x="3919662" y="2488065"/>
            <a:ext cx="160020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experimenter effects, tacit knowledge, simple mistakes, inadequate methods, QRPs, or fraud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8A5AB15-B4B1-161E-0BAB-59330085E15D}"/>
              </a:ext>
            </a:extLst>
          </p:cNvPr>
          <p:cNvSpPr txBox="1"/>
          <p:nvPr/>
        </p:nvSpPr>
        <p:spPr>
          <a:xfrm>
            <a:off x="3919662" y="3621978"/>
            <a:ext cx="1600201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due to experimenter effects, tacit knowledge, simple mistakes, inadequate methods, QRPs, or fraud?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discredited/theory has to be rejected/fully revised.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493EFE3-C95A-CF3A-4A53-1E1D34936361}"/>
              </a:ext>
            </a:extLst>
          </p:cNvPr>
          <p:cNvCxnSpPr>
            <a:cxnSpLocks/>
          </p:cNvCxnSpPr>
          <p:nvPr/>
        </p:nvCxnSpPr>
        <p:spPr>
          <a:xfrm flipV="1">
            <a:off x="5625173" y="2687076"/>
            <a:ext cx="442916" cy="23441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179F47-C8AB-37BD-2A47-A5274FC8EB63}"/>
              </a:ext>
            </a:extLst>
          </p:cNvPr>
          <p:cNvCxnSpPr>
            <a:cxnSpLocks/>
          </p:cNvCxnSpPr>
          <p:nvPr/>
        </p:nvCxnSpPr>
        <p:spPr>
          <a:xfrm>
            <a:off x="5625173" y="3141140"/>
            <a:ext cx="347666" cy="35948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27A4AE0-1B47-AD11-8098-EE25B5532C41}"/>
              </a:ext>
            </a:extLst>
          </p:cNvPr>
          <p:cNvCxnSpPr>
            <a:cxnSpLocks/>
          </p:cNvCxnSpPr>
          <p:nvPr/>
        </p:nvCxnSpPr>
        <p:spPr>
          <a:xfrm>
            <a:off x="5380001" y="2084065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5F13399-A79D-72B2-BED5-53DE50F539C8}"/>
              </a:ext>
            </a:extLst>
          </p:cNvPr>
          <p:cNvSpPr txBox="1"/>
          <p:nvPr/>
        </p:nvSpPr>
        <p:spPr>
          <a:xfrm>
            <a:off x="4456515" y="1163166"/>
            <a:ext cx="192260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(3)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Constructive replication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attempts: Identical approach in one condition as in the original study, differences intentionally  introduced in another condition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D42B14D-FAF7-0B44-F859-1359AECA2220}"/>
              </a:ext>
            </a:extLst>
          </p:cNvPr>
          <p:cNvSpPr txBox="1"/>
          <p:nvPr/>
        </p:nvSpPr>
        <p:spPr>
          <a:xfrm>
            <a:off x="6137398" y="2221916"/>
            <a:ext cx="160020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specific boundary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conditions—applies only if the effect is stable across the features that were varied between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 conditions in the study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60DC9C-9E7F-17F7-AA2E-288F73380838}"/>
              </a:ext>
            </a:extLst>
          </p:cNvPr>
          <p:cNvSpPr txBox="1"/>
          <p:nvPr/>
        </p:nvSpPr>
        <p:spPr>
          <a:xfrm>
            <a:off x="6137397" y="3823808"/>
            <a:ext cx="160020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only observable under very specific boundary conditions?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has to be rejected or at least partly revised (to include new boundary condition[s]).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ED70A1D-F053-BD8A-D8AD-BB67BD11D099}"/>
              </a:ext>
            </a:extLst>
          </p:cNvPr>
          <p:cNvCxnSpPr>
            <a:cxnSpLocks/>
          </p:cNvCxnSpPr>
          <p:nvPr/>
        </p:nvCxnSpPr>
        <p:spPr>
          <a:xfrm flipV="1">
            <a:off x="7827366" y="2530711"/>
            <a:ext cx="411988" cy="248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C4A0162-9BB1-4CBF-DED0-BA0407C17FFD}"/>
              </a:ext>
            </a:extLst>
          </p:cNvPr>
          <p:cNvCxnSpPr>
            <a:cxnSpLocks/>
          </p:cNvCxnSpPr>
          <p:nvPr/>
        </p:nvCxnSpPr>
        <p:spPr>
          <a:xfrm>
            <a:off x="7827366" y="2998856"/>
            <a:ext cx="402463" cy="437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7FE72CAA-0920-0F58-8DEE-4164C6A92839}"/>
              </a:ext>
            </a:extLst>
          </p:cNvPr>
          <p:cNvCxnSpPr>
            <a:cxnSpLocks/>
          </p:cNvCxnSpPr>
          <p:nvPr/>
        </p:nvCxnSpPr>
        <p:spPr>
          <a:xfrm>
            <a:off x="7632104" y="1916565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E8602B8E-CB48-8334-5E5B-CC48ADB5B10E}"/>
              </a:ext>
            </a:extLst>
          </p:cNvPr>
          <p:cNvSpPr txBox="1"/>
          <p:nvPr/>
        </p:nvSpPr>
        <p:spPr>
          <a:xfrm>
            <a:off x="6703683" y="483271"/>
            <a:ext cx="19226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(4) Attempts to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conceptually replicate under laboratory conditions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Comparability of original and replication study is only aspired in the theoretical processes, but concrete operationalizations should not be relevant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3D0DB60-7F9F-F08E-02E2-61DF62B06B98}"/>
              </a:ext>
            </a:extLst>
          </p:cNvPr>
          <p:cNvSpPr txBox="1"/>
          <p:nvPr/>
        </p:nvSpPr>
        <p:spPr>
          <a:xfrm>
            <a:off x="8314512" y="2024940"/>
            <a:ext cx="1600201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narrow operationalizations or sample characteristics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21403257-B9F2-60D4-217E-485B857B3DCB}"/>
              </a:ext>
            </a:extLst>
          </p:cNvPr>
          <p:cNvSpPr txBox="1"/>
          <p:nvPr/>
        </p:nvSpPr>
        <p:spPr>
          <a:xfrm>
            <a:off x="8314512" y="2995896"/>
            <a:ext cx="160020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only observable with specific and very narrow operationalizations?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has to be at least partly revised (to include new boundary condition[s]).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1FA6120-9DE0-BD9B-118F-546420D7B751}"/>
              </a:ext>
            </a:extLst>
          </p:cNvPr>
          <p:cNvCxnSpPr>
            <a:cxnSpLocks/>
          </p:cNvCxnSpPr>
          <p:nvPr/>
        </p:nvCxnSpPr>
        <p:spPr>
          <a:xfrm flipV="1">
            <a:off x="10000603" y="2154297"/>
            <a:ext cx="411988" cy="24849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3D5E64D2-C6F0-3A72-BDC4-14511C6845A0}"/>
              </a:ext>
            </a:extLst>
          </p:cNvPr>
          <p:cNvCxnSpPr>
            <a:cxnSpLocks/>
          </p:cNvCxnSpPr>
          <p:nvPr/>
        </p:nvCxnSpPr>
        <p:spPr>
          <a:xfrm>
            <a:off x="10000603" y="2622442"/>
            <a:ext cx="402463" cy="4376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65F99673-EE35-50BA-5F13-E6C09785A15B}"/>
              </a:ext>
            </a:extLst>
          </p:cNvPr>
          <p:cNvCxnSpPr>
            <a:cxnSpLocks/>
          </p:cNvCxnSpPr>
          <p:nvPr/>
        </p:nvCxnSpPr>
        <p:spPr>
          <a:xfrm>
            <a:off x="9779094" y="1607573"/>
            <a:ext cx="390524" cy="5715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feld 108">
            <a:extLst>
              <a:ext uri="{FF2B5EF4-FFF2-40B4-BE49-F238E27FC236}">
                <a16:creationId xmlns:a16="http://schemas.microsoft.com/office/drawing/2014/main" id="{A9C02FB4-1EBE-27C2-4DEA-50AB21EBE36D}"/>
              </a:ext>
            </a:extLst>
          </p:cNvPr>
          <p:cNvSpPr txBox="1"/>
          <p:nvPr/>
        </p:nvSpPr>
        <p:spPr>
          <a:xfrm>
            <a:off x="8953412" y="229543"/>
            <a:ext cx="192260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(5) Attempts to </a:t>
            </a:r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conceptually replicate under field conditions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Comparability of original and replication study is only aspired in the theoretical processes; emphasis is on the boundary condition “lab vs. field”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4FEA5647-8922-05E4-C9FB-08C2C0467201}"/>
              </a:ext>
            </a:extLst>
          </p:cNvPr>
          <p:cNvSpPr txBox="1"/>
          <p:nvPr/>
        </p:nvSpPr>
        <p:spPr>
          <a:xfrm>
            <a:off x="10494185" y="1723410"/>
            <a:ext cx="1600201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overall successful: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likely not due to lab setting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66E59E68-EE30-2A6F-CB58-4D2BB04369F4}"/>
              </a:ext>
            </a:extLst>
          </p:cNvPr>
          <p:cNvSpPr txBox="1"/>
          <p:nvPr/>
        </p:nvSpPr>
        <p:spPr>
          <a:xfrm>
            <a:off x="10494185" y="2364748"/>
            <a:ext cx="160020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If not successful in several studies: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Effect due to a laboratory artifact, the artificial lab  conditions, or to weak to prevail in the field?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---------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After consistent failure in this stage: Theory has to be at least partly revised (to reflect its limited scope).</a:t>
            </a:r>
          </a:p>
          <a:p>
            <a:pPr algn="ctr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Theory applies, but is only of academic interest (at the maximum) .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4CE33078-D713-F415-FF4B-601B24C3BD5B}"/>
              </a:ext>
            </a:extLst>
          </p:cNvPr>
          <p:cNvSpPr txBox="1"/>
          <p:nvPr/>
        </p:nvSpPr>
        <p:spPr>
          <a:xfrm>
            <a:off x="0" y="5988238"/>
            <a:ext cx="123354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This an adaptation and actualization of the typology of replication studies by Hüffmeier,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Mazei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and Schultze (2016). The typology is conceptualized as a hierarchy of studies that together help to (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) establish the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validity and replicability of new effects, (ii) exclude alternative explanations, (iii) test relevant boundary conditions, and (iv) test generalizability. Importantly, replications at any stage should not compromise any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aspects of an original study, but rather (at the latest from the third study stage [constructive replications] onwards) try to improve one or more aspects of the original study, such as “[…] more valid measures, more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critical control variables, a more realistic task, a more representative sample, or a design that allows for stronger conclusions regarding causality”, see Köhler &amp; Cortina, 2021, p. 494). Köhler and Cortina term such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replications “constructive replications”.        </a:t>
            </a:r>
          </a:p>
        </p:txBody>
      </p:sp>
    </p:spTree>
    <p:extLst>
      <p:ext uri="{BB962C8B-B14F-4D97-AF65-F5344CB8AC3E}">
        <p14:creationId xmlns:p14="http://schemas.microsoft.com/office/powerpoint/2010/main" val="71797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5EA9D9F-23AA-4973-9B21-10C32BE1326C}"/>
              </a:ext>
            </a:extLst>
          </p:cNvPr>
          <p:cNvGrpSpPr/>
          <p:nvPr/>
        </p:nvGrpSpPr>
        <p:grpSpPr>
          <a:xfrm>
            <a:off x="0" y="229543"/>
            <a:ext cx="12335428" cy="6620469"/>
            <a:chOff x="0" y="229543"/>
            <a:chExt cx="12335428" cy="6620469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39C01025-9A9C-A0B3-5005-CD7E247D4DD9}"/>
                </a:ext>
              </a:extLst>
            </p:cNvPr>
            <p:cNvSpPr txBox="1"/>
            <p:nvPr/>
          </p:nvSpPr>
          <p:spPr>
            <a:xfrm>
              <a:off x="64569" y="3306102"/>
              <a:ext cx="117368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 new effect is observed for the 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first time in a primary study.</a:t>
              </a:r>
            </a:p>
          </p:txBody>
        </p:sp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EF71E39E-1974-96DC-EA77-6FE9243DD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975" y="3306102"/>
              <a:ext cx="379100" cy="2227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376349B1-5BE3-F981-6EA5-5B60D278E200}"/>
                </a:ext>
              </a:extLst>
            </p:cNvPr>
            <p:cNvCxnSpPr>
              <a:cxnSpLocks/>
            </p:cNvCxnSpPr>
            <p:nvPr/>
          </p:nvCxnSpPr>
          <p:spPr>
            <a:xfrm>
              <a:off x="1323975" y="3748539"/>
              <a:ext cx="379100" cy="1405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F5FE19-3CF5-38DD-1362-1E48151986EE}"/>
                </a:ext>
              </a:extLst>
            </p:cNvPr>
            <p:cNvSpPr txBox="1"/>
            <p:nvPr/>
          </p:nvSpPr>
          <p:spPr>
            <a:xfrm>
              <a:off x="1761616" y="2946622"/>
              <a:ext cx="1600201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overall successful: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likely not a false positive</a:t>
              </a:r>
            </a:p>
          </p:txBody>
        </p: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031EBF5E-383A-7010-2173-407DF7AD695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302" y="2776321"/>
              <a:ext cx="390524" cy="5715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0B57CF0-AD47-3E22-4117-928B348D5EB0}"/>
                </a:ext>
              </a:extLst>
            </p:cNvPr>
            <p:cNvSpPr txBox="1"/>
            <p:nvPr/>
          </p:nvSpPr>
          <p:spPr>
            <a:xfrm>
              <a:off x="41157" y="1969924"/>
              <a:ext cx="192260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(1) </a:t>
              </a: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Exact replication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attempts: Studies 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by the same author(s) using an identical approach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F4C200C3-C432-3A97-A217-47355EE2012E}"/>
                </a:ext>
              </a:extLst>
            </p:cNvPr>
            <p:cNvSpPr txBox="1"/>
            <p:nvPr/>
          </p:nvSpPr>
          <p:spPr>
            <a:xfrm>
              <a:off x="1761615" y="3606119"/>
              <a:ext cx="1600201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not successful in several studies: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False positive effect (Type 1 error)?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---------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 consistent failure in this stage: Theory discredited/theory has to be rejected/fully revised.</a:t>
              </a:r>
            </a:p>
          </p:txBody>
        </p: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CC371BD3-5D88-663F-00EA-DE066E0CA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7031" y="2909943"/>
              <a:ext cx="390526" cy="2472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3CE7F702-A830-C247-F818-8C24723F61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7031" y="3376882"/>
              <a:ext cx="342901" cy="3333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37CEBED9-58A1-10ED-56A4-2157D7BE70E0}"/>
                </a:ext>
              </a:extLst>
            </p:cNvPr>
            <p:cNvCxnSpPr>
              <a:cxnSpLocks/>
            </p:cNvCxnSpPr>
            <p:nvPr/>
          </p:nvCxnSpPr>
          <p:spPr>
            <a:xfrm>
              <a:off x="3194366" y="2389080"/>
              <a:ext cx="390524" cy="5715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1CC6E28-1EEB-FD51-BD0C-11C43E7E8D01}"/>
                </a:ext>
              </a:extLst>
            </p:cNvPr>
            <p:cNvSpPr txBox="1"/>
            <p:nvPr/>
          </p:nvSpPr>
          <p:spPr>
            <a:xfrm>
              <a:off x="2252580" y="1474759"/>
              <a:ext cx="1922601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(2) </a:t>
              </a: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Close replication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attempts (also called </a:t>
              </a: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direct replications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): Studies 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by other author(s) using an identical approach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7CD4308-85B7-884F-AA35-4F641F59C7DA}"/>
                </a:ext>
              </a:extLst>
            </p:cNvPr>
            <p:cNvSpPr txBox="1"/>
            <p:nvPr/>
          </p:nvSpPr>
          <p:spPr>
            <a:xfrm>
              <a:off x="3919662" y="2488065"/>
              <a:ext cx="1600201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overall successful: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likely not due to experimenter effects, tacit knowledge, simple mistakes, inadequate methods, QRPs, or fraud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08A5AB15-B4B1-161E-0BAB-59330085E15D}"/>
                </a:ext>
              </a:extLst>
            </p:cNvPr>
            <p:cNvSpPr txBox="1"/>
            <p:nvPr/>
          </p:nvSpPr>
          <p:spPr>
            <a:xfrm>
              <a:off x="3919662" y="3621978"/>
              <a:ext cx="1600201" cy="209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not successful in several studies: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due to experimenter effects, tacit knowledge, simple mistakes, inadequate methods, QRPs, or fraud?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---------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 consistent failure in this stage: Theory discredited/theory has to be rejected/fully revised.</a:t>
              </a:r>
            </a:p>
          </p:txBody>
        </p: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5493EFE3-C95A-CF3A-4A53-1E1D349363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173" y="2687076"/>
              <a:ext cx="442916" cy="2344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55179F47-C8AB-37BD-2A47-A5274FC8EB63}"/>
                </a:ext>
              </a:extLst>
            </p:cNvPr>
            <p:cNvCxnSpPr>
              <a:cxnSpLocks/>
            </p:cNvCxnSpPr>
            <p:nvPr/>
          </p:nvCxnSpPr>
          <p:spPr>
            <a:xfrm>
              <a:off x="5625173" y="3141140"/>
              <a:ext cx="347666" cy="3594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E27A4AE0-1B47-AD11-8098-EE25B5532C41}"/>
                </a:ext>
              </a:extLst>
            </p:cNvPr>
            <p:cNvCxnSpPr>
              <a:cxnSpLocks/>
            </p:cNvCxnSpPr>
            <p:nvPr/>
          </p:nvCxnSpPr>
          <p:spPr>
            <a:xfrm>
              <a:off x="5380001" y="2084065"/>
              <a:ext cx="390524" cy="5715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5F13399-A79D-72B2-BED5-53DE50F539C8}"/>
                </a:ext>
              </a:extLst>
            </p:cNvPr>
            <p:cNvSpPr txBox="1"/>
            <p:nvPr/>
          </p:nvSpPr>
          <p:spPr>
            <a:xfrm>
              <a:off x="4456515" y="1163166"/>
              <a:ext cx="1922601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(3) </a:t>
              </a: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Constructive replication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attempts: Identical approach in one condition as in the original study, differences intentionally  introduced in another condition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1D42B14D-FAF7-0B44-F859-1359AECA2220}"/>
                </a:ext>
              </a:extLst>
            </p:cNvPr>
            <p:cNvSpPr txBox="1"/>
            <p:nvPr/>
          </p:nvSpPr>
          <p:spPr>
            <a:xfrm>
              <a:off x="6137398" y="2221916"/>
              <a:ext cx="1600201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overall successful: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likely not due to specific boundary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conditions—applies only if the effect is stable across the features that were varied between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the conditions in the study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C960DC9C-9E7F-17F7-AA2E-288F73380838}"/>
                </a:ext>
              </a:extLst>
            </p:cNvPr>
            <p:cNvSpPr txBox="1"/>
            <p:nvPr/>
          </p:nvSpPr>
          <p:spPr>
            <a:xfrm>
              <a:off x="6137397" y="3823808"/>
              <a:ext cx="160020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not successful in several studies: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only observable under very specific boundary conditions?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---------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 consistent failure in this stage: Theory has to be rejected or at least partly revised (to include new boundary condition[s]).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0ED70A1D-F053-BD8A-D8AD-BB67BD11D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366" y="2530711"/>
              <a:ext cx="411988" cy="248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9C4A0162-9BB1-4CBF-DED0-BA0407C17FFD}"/>
                </a:ext>
              </a:extLst>
            </p:cNvPr>
            <p:cNvCxnSpPr>
              <a:cxnSpLocks/>
            </p:cNvCxnSpPr>
            <p:nvPr/>
          </p:nvCxnSpPr>
          <p:spPr>
            <a:xfrm>
              <a:off x="7827366" y="2998856"/>
              <a:ext cx="402463" cy="437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7FE72CAA-0920-0F58-8DEE-4164C6A92839}"/>
                </a:ext>
              </a:extLst>
            </p:cNvPr>
            <p:cNvCxnSpPr>
              <a:cxnSpLocks/>
            </p:cNvCxnSpPr>
            <p:nvPr/>
          </p:nvCxnSpPr>
          <p:spPr>
            <a:xfrm>
              <a:off x="7632104" y="1916565"/>
              <a:ext cx="390524" cy="5715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E8602B8E-CB48-8334-5E5B-CC48ADB5B10E}"/>
                </a:ext>
              </a:extLst>
            </p:cNvPr>
            <p:cNvSpPr txBox="1"/>
            <p:nvPr/>
          </p:nvSpPr>
          <p:spPr>
            <a:xfrm>
              <a:off x="6703683" y="483271"/>
              <a:ext cx="1922601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(4) Attempts to </a:t>
              </a: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conceptually replicate under laboratory conditions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Comparability of original and replication study is only aspired in the theoretical processes, but concrete operationalizations should not be relevant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93D0DB60-7F9F-F08E-02E2-61DF62B06B98}"/>
                </a:ext>
              </a:extLst>
            </p:cNvPr>
            <p:cNvSpPr txBox="1"/>
            <p:nvPr/>
          </p:nvSpPr>
          <p:spPr>
            <a:xfrm>
              <a:off x="8314512" y="2024940"/>
              <a:ext cx="1600201" cy="8617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overall successful: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likely not due to narrow operationalizations or sample characteristics</a:t>
              </a: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1403257-B9F2-60D4-217E-485B857B3DCB}"/>
                </a:ext>
              </a:extLst>
            </p:cNvPr>
            <p:cNvSpPr txBox="1"/>
            <p:nvPr/>
          </p:nvSpPr>
          <p:spPr>
            <a:xfrm>
              <a:off x="8314512" y="2995896"/>
              <a:ext cx="1600201" cy="1938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not successful in several studies: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only observable with specific and very narrow operationalizations?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---------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 consistent failure in this stage: Theory has to be at least partly revised (to include new boundary condition[s]).</a:t>
              </a:r>
            </a:p>
          </p:txBody>
        </p: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B1FA6120-9DE0-BD9B-118F-546420D7B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00603" y="2154297"/>
              <a:ext cx="411988" cy="2484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mit Pfeil 106">
              <a:extLst>
                <a:ext uri="{FF2B5EF4-FFF2-40B4-BE49-F238E27FC236}">
                  <a16:creationId xmlns:a16="http://schemas.microsoft.com/office/drawing/2014/main" id="{3D5E64D2-C6F0-3A72-BDC4-14511C6845A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0603" y="2622442"/>
              <a:ext cx="402463" cy="4376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65F99673-EE35-50BA-5F13-E6C09785A1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94" y="1607573"/>
              <a:ext cx="390524" cy="5715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9C02FB4-1EBE-27C2-4DEA-50AB21EBE36D}"/>
                </a:ext>
              </a:extLst>
            </p:cNvPr>
            <p:cNvSpPr txBox="1"/>
            <p:nvPr/>
          </p:nvSpPr>
          <p:spPr>
            <a:xfrm>
              <a:off x="8953412" y="229543"/>
              <a:ext cx="1922601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(5) Attempts to </a:t>
              </a:r>
              <a:r>
                <a:rPr lang="en-US" sz="10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conceptually replicate under field conditions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Comparability of original and replication study is only aspired in the theoretical processes; emphasis is on the boundary condition “lab vs. field”</a:t>
              </a:r>
            </a:p>
          </p:txBody>
        </p:sp>
        <p:sp>
          <p:nvSpPr>
            <p:cNvPr id="110" name="Textfeld 109">
              <a:extLst>
                <a:ext uri="{FF2B5EF4-FFF2-40B4-BE49-F238E27FC236}">
                  <a16:creationId xmlns:a16="http://schemas.microsoft.com/office/drawing/2014/main" id="{4FEA5647-8922-05E4-C9FB-08C2C0467201}"/>
                </a:ext>
              </a:extLst>
            </p:cNvPr>
            <p:cNvSpPr txBox="1"/>
            <p:nvPr/>
          </p:nvSpPr>
          <p:spPr>
            <a:xfrm>
              <a:off x="10494185" y="1723410"/>
              <a:ext cx="1600201" cy="5539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overall successful: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likely not due to lab setting</a:t>
              </a:r>
            </a:p>
          </p:txBody>
        </p:sp>
        <p:sp>
          <p:nvSpPr>
            <p:cNvPr id="111" name="Textfeld 110">
              <a:extLst>
                <a:ext uri="{FF2B5EF4-FFF2-40B4-BE49-F238E27FC236}">
                  <a16:creationId xmlns:a16="http://schemas.microsoft.com/office/drawing/2014/main" id="{66E59E68-EE30-2A6F-CB58-4D2BB04369F4}"/>
                </a:ext>
              </a:extLst>
            </p:cNvPr>
            <p:cNvSpPr txBox="1"/>
            <p:nvPr/>
          </p:nvSpPr>
          <p:spPr>
            <a:xfrm>
              <a:off x="10494185" y="2364748"/>
              <a:ext cx="1600201" cy="2554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If not successful in several studies: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Effect due to a laboratory artifact, the artificial lab  conditions, or to weak to prevail in the field?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---------</a:t>
              </a: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After consistent failure in this stage: Theory has to be at least partly revised (to reflect its limited scope).</a:t>
              </a:r>
            </a:p>
            <a:p>
              <a:pPr algn="ctr"/>
              <a:endParaRPr lang="en-US" sz="1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Theory applies, but is only of academic interest (at the maximum) .</a:t>
              </a:r>
            </a:p>
          </p:txBody>
        </p: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4CE33078-D713-F415-FF4B-601B24C3BD5B}"/>
                </a:ext>
              </a:extLst>
            </p:cNvPr>
            <p:cNvSpPr txBox="1"/>
            <p:nvPr/>
          </p:nvSpPr>
          <p:spPr>
            <a:xfrm>
              <a:off x="0" y="5988238"/>
              <a:ext cx="1233542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This an adaptation and actualization of the typology of replication studies by Hüffmeier,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Mazei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, and Schultze (2016). The typology is conceptualized as a hierarchy of studies that together help to (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) establish the 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validity and replicability of new effects, (ii) exclude alternative explanations, (iii) test relevant boundary conditions, and (iv) test generalizability. Importantly, replications at any stage should not compromise any 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aspects of an original study, but rather (at the latest from the third study stage [constructive replications] onwards) try to improve one or more aspects of the original study, such as “[…] more valid measures, more 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critical control variables, a more realistic task, a more representative sample, or a design that allows for stronger conclusions regarding causality”, see Köhler &amp; Cortina, 2021, p. 494). Köhler and Cortina term such 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replications “constructive replications”.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40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Microsoft Office PowerPoint</Application>
  <PresentationFormat>Breitbild</PresentationFormat>
  <Paragraphs>143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>TU Dortmund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Hüffmeier, Joachim</dc:creator>
  <cp:lastModifiedBy>Lukas Röseler</cp:lastModifiedBy>
  <cp:revision>12</cp:revision>
  <dcterms:created xsi:type="dcterms:W3CDTF">2025-05-29T17:28:43Z</dcterms:created>
  <dcterms:modified xsi:type="dcterms:W3CDTF">2025-08-08T13:34:12Z</dcterms:modified>
</cp:coreProperties>
</file>