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2"/>
  </p:notesMasterIdLst>
  <p:sldIdLst>
    <p:sldId id="256" r:id="rId2"/>
    <p:sldId id="258" r:id="rId3"/>
    <p:sldId id="260" r:id="rId4"/>
    <p:sldId id="261" r:id="rId5"/>
    <p:sldId id="269" r:id="rId6"/>
    <p:sldId id="270" r:id="rId7"/>
    <p:sldId id="271" r:id="rId8"/>
    <p:sldId id="272" r:id="rId9"/>
    <p:sldId id="279" r:id="rId10"/>
    <p:sldId id="257" r:id="rId11"/>
    <p:sldId id="278" r:id="rId12"/>
    <p:sldId id="274" r:id="rId13"/>
    <p:sldId id="275" r:id="rId14"/>
    <p:sldId id="273" r:id="rId15"/>
    <p:sldId id="276" r:id="rId16"/>
    <p:sldId id="277" r:id="rId17"/>
    <p:sldId id="259" r:id="rId18"/>
    <p:sldId id="262" r:id="rId19"/>
    <p:sldId id="263" r:id="rId20"/>
    <p:sldId id="264" r:id="rId21"/>
    <p:sldId id="265" r:id="rId22"/>
    <p:sldId id="266" r:id="rId23"/>
    <p:sldId id="267" r:id="rId24"/>
    <p:sldId id="268" r:id="rId25"/>
    <p:sldId id="280" r:id="rId26"/>
    <p:sldId id="281" r:id="rId27"/>
    <p:sldId id="282" r:id="rId28"/>
    <p:sldId id="283" r:id="rId29"/>
    <p:sldId id="284" r:id="rId30"/>
    <p:sldId id="285" r:id="rId31"/>
    <p:sldId id="286" r:id="rId32"/>
    <p:sldId id="288" r:id="rId33"/>
    <p:sldId id="289" r:id="rId34"/>
    <p:sldId id="290" r:id="rId35"/>
    <p:sldId id="291" r:id="rId36"/>
    <p:sldId id="292" r:id="rId37"/>
    <p:sldId id="293" r:id="rId38"/>
    <p:sldId id="294" r:id="rId39"/>
    <p:sldId id="295" r:id="rId40"/>
    <p:sldId id="287"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4" d="100"/>
          <a:sy n="84" d="100"/>
        </p:scale>
        <p:origin x="581"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2F5214-156A-42F6-8121-EA464F7B9774}" type="datetimeFigureOut">
              <a:rPr lang="en-US" smtClean="0"/>
              <a:t>6/16/2020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EB4E75-847E-4922-998D-73746A509252}" type="slidenum">
              <a:rPr lang="en-US" smtClean="0"/>
              <a:t>‹#›</a:t>
            </a:fld>
            <a:endParaRPr lang="en-US"/>
          </a:p>
        </p:txBody>
      </p:sp>
    </p:spTree>
    <p:extLst>
      <p:ext uri="{BB962C8B-B14F-4D97-AF65-F5344CB8AC3E}">
        <p14:creationId xmlns:p14="http://schemas.microsoft.com/office/powerpoint/2010/main" val="1733374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BEEB22C-39C6-4D8B-9964-58455237E5B7}" type="datetime1">
              <a:rPr lang="en-US" smtClean="0"/>
              <a:t>6/16/2020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9A0992C-1507-4BD9-9295-FEF9D94C95C5}" type="datetime1">
              <a:rPr lang="en-US" smtClean="0"/>
              <a:t>6/16/2020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6B9A49BF-2777-49FF-BD19-ABFAA797BCB6}" type="datetime1">
              <a:rPr lang="en-US" smtClean="0"/>
              <a:t>6/16/2020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C25ED9B4-E39F-4435-876F-300E0F4FA439}" type="datetime1">
              <a:rPr lang="en-US" smtClean="0"/>
              <a:t>6/16/2020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4A63814-974B-43F2-A79F-594A5C61A381}" type="datetime1">
              <a:rPr lang="en-US" smtClean="0"/>
              <a:t>6/16/2020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AA5FBA0-156F-4884-A6F4-DB842B7B2068}" type="datetime1">
              <a:rPr lang="en-US" smtClean="0"/>
              <a:t>6/16/2020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E341566-BF8B-4E51-9F43-1980E4CA7546}" type="datetime1">
              <a:rPr lang="en-US" smtClean="0"/>
              <a:t>6/16/2020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B21E25-C450-48CD-952B-F3CCDDD2F25F}" type="datetime1">
              <a:rPr lang="en-US" smtClean="0"/>
              <a:t>6/16/2020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10BDFA-57E3-4C3A-96BF-76048186D4CC}" type="datetime1">
              <a:rPr lang="en-US" smtClean="0"/>
              <a:t>6/16/2020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ED8FE850-18D1-4E1F-BB18-CB1122A8DAB2}" type="datetime1">
              <a:rPr lang="en-US" smtClean="0"/>
              <a:t>6/16/2020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1F345F-F15D-4AD3-9F9E-EF9D70AF4D85}" type="datetime1">
              <a:rPr lang="en-US" smtClean="0"/>
              <a:t>6/16/2020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E5E9787-59A7-4DD3-9246-26C449BA56FC}" type="datetime1">
              <a:rPr lang="en-US" smtClean="0"/>
              <a:t>6/16/2020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0332F93-C0C9-45DA-B0D7-64754FCA2245}" type="datetime1">
              <a:rPr lang="en-US" smtClean="0"/>
              <a:t>6/16/2020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15C1874B-4C6F-4CEC-A096-9073B3A14E83}" type="datetime1">
              <a:rPr lang="en-US" smtClean="0"/>
              <a:t>6/16/2020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5EBAF15-8A42-42AA-9145-877902636436}" type="datetime1">
              <a:rPr lang="en-US" smtClean="0"/>
              <a:t>6/16/2020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0E72419A-A767-4CB8-ACC1-1C51A3CA581B}" type="datetime1">
              <a:rPr lang="en-US" smtClean="0"/>
              <a:t>6/16/2020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07B6F69-40FD-43BB-BE3E-21AF07A0DE90}" type="datetime1">
              <a:rPr lang="en-US" smtClean="0"/>
              <a:t>6/16/2020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EF54039-48EF-4F22-A592-73D4407AC8BB}" type="datetime1">
              <a:rPr lang="en-US" smtClean="0"/>
              <a:t>6/16/2020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Comparison of Clustering Algorithms</a:t>
            </a:r>
            <a:endParaRPr lang="en-US" dirty="0"/>
          </a:p>
        </p:txBody>
      </p:sp>
      <p:sp>
        <p:nvSpPr>
          <p:cNvPr id="3" name="Subtitle 2"/>
          <p:cNvSpPr>
            <a:spLocks noGrp="1"/>
          </p:cNvSpPr>
          <p:nvPr>
            <p:ph type="subTitle" idx="1"/>
          </p:nvPr>
        </p:nvSpPr>
        <p:spPr/>
        <p:txBody>
          <a:bodyPr/>
          <a:lstStyle/>
          <a:p>
            <a:r>
              <a:rPr lang="en-US" dirty="0" smtClean="0"/>
              <a:t>By: Hamed Khashehchi</a:t>
            </a:r>
          </a:p>
          <a:p>
            <a:r>
              <a:rPr lang="en-US" dirty="0" smtClean="0"/>
              <a:t>Data Mining Dr. Ali Ahmadi</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1863004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Algorithms</a:t>
            </a:r>
            <a:endParaRPr lang="en-US" dirty="0"/>
          </a:p>
        </p:txBody>
      </p:sp>
      <p:sp>
        <p:nvSpPr>
          <p:cNvPr id="3" name="Content Placeholder 2"/>
          <p:cNvSpPr>
            <a:spLocks noGrp="1"/>
          </p:cNvSpPr>
          <p:nvPr>
            <p:ph idx="1"/>
          </p:nvPr>
        </p:nvSpPr>
        <p:spPr/>
        <p:txBody>
          <a:bodyPr/>
          <a:lstStyle/>
          <a:p>
            <a:r>
              <a:rPr lang="en-US" dirty="0" smtClean="0"/>
              <a:t>K-means</a:t>
            </a:r>
          </a:p>
          <a:p>
            <a:r>
              <a:rPr lang="en-US" dirty="0" smtClean="0"/>
              <a:t>DBSCAN</a:t>
            </a:r>
          </a:p>
          <a:p>
            <a:r>
              <a:rPr lang="en-US" dirty="0" smtClean="0"/>
              <a:t>Birch</a:t>
            </a:r>
          </a:p>
          <a:p>
            <a:r>
              <a:rPr lang="en-US" dirty="0" smtClean="0"/>
              <a:t>Agglomerative Clustering</a:t>
            </a:r>
          </a:p>
          <a:p>
            <a:r>
              <a:rPr lang="en-US" dirty="0" smtClean="0"/>
              <a:t>Affinity Propagation</a:t>
            </a:r>
          </a:p>
          <a:p>
            <a:r>
              <a:rPr lang="en-US" dirty="0" smtClean="0"/>
              <a:t>SOM</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365711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Agglomerative Clustering</a:t>
            </a:r>
            <a:br>
              <a:rPr lang="en-US" dirty="0"/>
            </a:br>
            <a:endParaRPr lang="en-US" dirty="0"/>
          </a:p>
        </p:txBody>
      </p:sp>
      <p:sp>
        <p:nvSpPr>
          <p:cNvPr id="3" name="Content Placeholder 2"/>
          <p:cNvSpPr>
            <a:spLocks noGrp="1"/>
          </p:cNvSpPr>
          <p:nvPr>
            <p:ph idx="1"/>
          </p:nvPr>
        </p:nvSpPr>
        <p:spPr/>
        <p:txBody>
          <a:bodyPr/>
          <a:lstStyle/>
          <a:p>
            <a:r>
              <a:rPr lang="en-US" dirty="0" smtClean="0"/>
              <a:t>Ensure nearby points end up together</a:t>
            </a:r>
          </a:p>
          <a:p>
            <a:r>
              <a:rPr lang="en-US" dirty="0" smtClean="0"/>
              <a:t>N singleton clusters</a:t>
            </a:r>
          </a:p>
          <a:p>
            <a:r>
              <a:rPr lang="en-US" dirty="0" smtClean="0"/>
              <a:t>Repeat until convergence (1 cluster remaining)</a:t>
            </a:r>
          </a:p>
          <a:p>
            <a:pPr lvl="1"/>
            <a:r>
              <a:rPr lang="en-US" dirty="0"/>
              <a:t>Find a pair of clusters that are closest </a:t>
            </a:r>
          </a:p>
          <a:p>
            <a:pPr lvl="1"/>
            <a:r>
              <a:rPr lang="en-US" dirty="0"/>
              <a:t>Merge them</a:t>
            </a:r>
          </a:p>
          <a:p>
            <a:pPr lvl="1"/>
            <a:r>
              <a:rPr lang="en-US" dirty="0"/>
              <a:t>Delete beforehand, Add after </a:t>
            </a:r>
            <a:r>
              <a:rPr lang="en-US" dirty="0" smtClean="0"/>
              <a:t>that</a:t>
            </a:r>
            <a:endParaRPr lang="en-US" dirty="0"/>
          </a:p>
          <a:p>
            <a:r>
              <a:rPr lang="en-US" dirty="0" smtClean="0"/>
              <a:t>Choosing threshold</a:t>
            </a:r>
          </a:p>
        </p:txBody>
      </p:sp>
      <p:pic>
        <p:nvPicPr>
          <p:cNvPr id="3076" name="Picture 4" descr="Hierarchical clustering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5951" y="2306129"/>
            <a:ext cx="3981450" cy="317182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1141171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Affinity Propagation</a:t>
            </a:r>
            <a:endParaRPr lang="en-US" dirty="0"/>
          </a:p>
        </p:txBody>
      </p:sp>
      <p:sp>
        <p:nvSpPr>
          <p:cNvPr id="3" name="Content Placeholder 2"/>
          <p:cNvSpPr>
            <a:spLocks noGrp="1"/>
          </p:cNvSpPr>
          <p:nvPr>
            <p:ph idx="1"/>
          </p:nvPr>
        </p:nvSpPr>
        <p:spPr/>
        <p:txBody>
          <a:bodyPr/>
          <a:lstStyle/>
          <a:p>
            <a:r>
              <a:rPr lang="en-US" dirty="0"/>
              <a:t>centroid based clustering </a:t>
            </a:r>
            <a:r>
              <a:rPr lang="en-US" dirty="0" smtClean="0"/>
              <a:t>algorithm</a:t>
            </a:r>
          </a:p>
          <a:p>
            <a:r>
              <a:rPr lang="en-US" dirty="0"/>
              <a:t>does not require the estimation of the number of </a:t>
            </a:r>
            <a:r>
              <a:rPr lang="en-US" dirty="0" smtClean="0"/>
              <a:t>clusters</a:t>
            </a:r>
          </a:p>
          <a:p>
            <a:r>
              <a:rPr lang="en-US" dirty="0"/>
              <a:t>takes as input the similarities between the data points and </a:t>
            </a:r>
            <a:r>
              <a:rPr lang="en-US" dirty="0" smtClean="0"/>
              <a:t>identifies</a:t>
            </a:r>
          </a:p>
          <a:p>
            <a:r>
              <a:rPr lang="en-US" dirty="0"/>
              <a:t>Messages are exchanged between the data points</a:t>
            </a:r>
          </a:p>
        </p:txBody>
      </p:sp>
      <p:sp>
        <p:nvSpPr>
          <p:cNvPr id="4" name="Slide Number Placeholder 3"/>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3598021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Affinity Propagation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a:t>Similarity </a:t>
            </a:r>
            <a:r>
              <a:rPr lang="en-US" dirty="0" smtClean="0"/>
              <a:t>matrix</a:t>
            </a:r>
          </a:p>
          <a:p>
            <a:pPr lvl="1"/>
            <a:r>
              <a:rPr lang="en-US" dirty="0"/>
              <a:t>S(</a:t>
            </a:r>
            <a:r>
              <a:rPr lang="en-US" dirty="0" err="1"/>
              <a:t>i</a:t>
            </a:r>
            <a:r>
              <a:rPr lang="en-US" dirty="0"/>
              <a:t> , j)= -||xi-</a:t>
            </a:r>
            <a:r>
              <a:rPr lang="en-US" dirty="0" err="1"/>
              <a:t>xj</a:t>
            </a:r>
            <a:r>
              <a:rPr lang="en-US" dirty="0"/>
              <a:t>||²</a:t>
            </a:r>
          </a:p>
          <a:p>
            <a:r>
              <a:rPr lang="en-US" dirty="0"/>
              <a:t>Responsibility </a:t>
            </a:r>
            <a:r>
              <a:rPr lang="en-US" dirty="0" smtClean="0"/>
              <a:t>matrix</a:t>
            </a:r>
          </a:p>
          <a:p>
            <a:pPr lvl="1"/>
            <a:r>
              <a:rPr lang="en-US" dirty="0"/>
              <a:t>r(</a:t>
            </a:r>
            <a:r>
              <a:rPr lang="en-US" dirty="0" err="1"/>
              <a:t>i</a:t>
            </a:r>
            <a:r>
              <a:rPr lang="en-US" dirty="0"/>
              <a:t> , k) quantifies how well-suited element k is, to be an exemplar for element </a:t>
            </a:r>
            <a:r>
              <a:rPr lang="en-US" dirty="0" err="1"/>
              <a:t>i</a:t>
            </a:r>
            <a:r>
              <a:rPr lang="en-US" dirty="0"/>
              <a:t> </a:t>
            </a:r>
          </a:p>
          <a:p>
            <a:pPr marL="457200" lvl="1" indent="0">
              <a:buNone/>
            </a:pPr>
            <a:endParaRPr lang="en-US" dirty="0"/>
          </a:p>
          <a:p>
            <a:r>
              <a:rPr lang="en-US" dirty="0"/>
              <a:t>Availability </a:t>
            </a:r>
            <a:r>
              <a:rPr lang="en-US" dirty="0" smtClean="0"/>
              <a:t>matrix</a:t>
            </a:r>
          </a:p>
          <a:p>
            <a:pPr lvl="1"/>
            <a:r>
              <a:rPr lang="en-US" dirty="0"/>
              <a:t>a(</a:t>
            </a:r>
            <a:r>
              <a:rPr lang="en-US" dirty="0" err="1"/>
              <a:t>i</a:t>
            </a:r>
            <a:r>
              <a:rPr lang="en-US" dirty="0"/>
              <a:t> , k) quantifies how appropriate is it for </a:t>
            </a:r>
            <a:r>
              <a:rPr lang="en-US" dirty="0" err="1"/>
              <a:t>i</a:t>
            </a:r>
            <a:r>
              <a:rPr lang="en-US" dirty="0"/>
              <a:t> to choose k as its exemplar</a:t>
            </a:r>
          </a:p>
          <a:p>
            <a:endParaRPr lang="en-US" dirty="0" smtClean="0"/>
          </a:p>
          <a:p>
            <a:endParaRPr lang="en-US" dirty="0"/>
          </a:p>
          <a:p>
            <a:r>
              <a:rPr lang="en-US" dirty="0" smtClean="0"/>
              <a:t>Criterion matrix</a:t>
            </a:r>
          </a:p>
          <a:p>
            <a:pPr lvl="1"/>
            <a:r>
              <a:rPr lang="en-US" dirty="0"/>
              <a:t>The element with the highest criterion value in each row would be designated to be an exemplar</a:t>
            </a:r>
          </a:p>
        </p:txBody>
      </p:sp>
      <p:pic>
        <p:nvPicPr>
          <p:cNvPr id="1028" name="Picture 4" descr="https://miro.medium.com/max/709/1*y4av1vioegytqJnOhPtiG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1135" y="3398564"/>
            <a:ext cx="5650865" cy="69963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miro.medium.com/max/995/1*5-mQFYxlyG9xqgYL-Psnp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5490" y="4511894"/>
            <a:ext cx="6366510" cy="90744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miro.medium.com/max/700/1*qwyYjtZXhN-BJsda9t0-gw.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2450" y="5892972"/>
            <a:ext cx="4019550" cy="710854"/>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2472393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a:t>
            </a:r>
            <a:endParaRPr lang="en-US" dirty="0"/>
          </a:p>
        </p:txBody>
      </p:sp>
      <p:sp>
        <p:nvSpPr>
          <p:cNvPr id="3" name="Content Placeholder 2"/>
          <p:cNvSpPr>
            <a:spLocks noGrp="1"/>
          </p:cNvSpPr>
          <p:nvPr>
            <p:ph idx="1"/>
          </p:nvPr>
        </p:nvSpPr>
        <p:spPr/>
        <p:txBody>
          <a:bodyPr/>
          <a:lstStyle/>
          <a:p>
            <a:r>
              <a:rPr lang="en-US" dirty="0"/>
              <a:t>A self-organizing map is a 2D representation of a multidimensional dataset.</a:t>
            </a:r>
          </a:p>
          <a:p>
            <a:r>
              <a:rPr lang="en-US" dirty="0" smtClean="0"/>
              <a:t>competitive </a:t>
            </a:r>
            <a:r>
              <a:rPr lang="en-US" dirty="0"/>
              <a:t>learning as opposed to error correlated learning</a:t>
            </a:r>
          </a:p>
          <a:p>
            <a:r>
              <a:rPr lang="en-US" dirty="0"/>
              <a:t>In competitive learning, nodes compete for the right to respond to the input data subset</a:t>
            </a:r>
          </a:p>
        </p:txBody>
      </p:sp>
      <p:pic>
        <p:nvPicPr>
          <p:cNvPr id="2050" name="Picture 2" descr="https://miro.medium.com/max/638/0*dBXfz_LzfZx-2vR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3879" y="3758501"/>
            <a:ext cx="4857750" cy="134302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1351422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a:t>
            </a:r>
            <a:endParaRPr lang="en-US" dirty="0"/>
          </a:p>
        </p:txBody>
      </p:sp>
      <p:sp>
        <p:nvSpPr>
          <p:cNvPr id="3" name="Content Placeholder 2"/>
          <p:cNvSpPr>
            <a:spLocks noGrp="1"/>
          </p:cNvSpPr>
          <p:nvPr>
            <p:ph idx="1"/>
          </p:nvPr>
        </p:nvSpPr>
        <p:spPr/>
        <p:txBody>
          <a:bodyPr/>
          <a:lstStyle/>
          <a:p>
            <a:r>
              <a:rPr lang="en-US" dirty="0"/>
              <a:t>The Euclidean distance to all weight vectors is computed when we feed the training data into the </a:t>
            </a:r>
            <a:r>
              <a:rPr lang="en-US" dirty="0" smtClean="0"/>
              <a:t>network</a:t>
            </a:r>
          </a:p>
          <a:p>
            <a:r>
              <a:rPr lang="en-US" dirty="0"/>
              <a:t>The weights of the BMU and neurons close to it in the SOM grid are adjusted towards the input vector</a:t>
            </a:r>
          </a:p>
        </p:txBody>
      </p:sp>
      <p:sp>
        <p:nvSpPr>
          <p:cNvPr id="4" name="Slide Number Placeholder 3"/>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1741523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a:t>1. Initialize the weights for each node. The weights are set to small standardized random values.</a:t>
            </a:r>
          </a:p>
          <a:p>
            <a:pPr marL="0" indent="0">
              <a:buNone/>
            </a:pPr>
            <a:r>
              <a:rPr lang="en-US" dirty="0"/>
              <a:t>2. Choose a vector at random from the training set and present to the lattice.</a:t>
            </a:r>
          </a:p>
          <a:p>
            <a:pPr marL="0" indent="0">
              <a:buNone/>
            </a:pPr>
            <a:r>
              <a:rPr lang="en-US" dirty="0"/>
              <a:t>3. Examine every node to calculate which one’s weight is most like the input vector. This will allow you to obtain the Best Matching Unit (BMU). We compute the BMU by iterating over all the nodes and calculating the Euclidean distance between each node’s weight and the current input vector. The node with a weight vector closest to the input vector is marked as the BMU.</a:t>
            </a:r>
          </a:p>
          <a:p>
            <a:pPr marL="0" indent="0">
              <a:buNone/>
            </a:pPr>
            <a:r>
              <a:rPr lang="en-US" dirty="0"/>
              <a:t>4. Calculate the radius of the neighborhood of the BMU. Nodes found within the radius are deemed to be inside the neighborhood of the BMU.</a:t>
            </a:r>
          </a:p>
          <a:p>
            <a:pPr marL="0" indent="0">
              <a:buNone/>
            </a:pPr>
            <a:r>
              <a:rPr lang="en-US" dirty="0"/>
              <a:t>5. Weights of the nodes found in step 4 are adjusted to make them more like the input vector. The weights of the nodes closer to the BMU are adjusted more.</a:t>
            </a:r>
          </a:p>
          <a:p>
            <a:pPr marL="0" indent="0">
              <a:buNone/>
            </a:pPr>
            <a:r>
              <a:rPr lang="en-US" dirty="0"/>
              <a:t>6. Repeat step 2 for N iterations</a:t>
            </a:r>
          </a:p>
        </p:txBody>
      </p:sp>
      <p:sp>
        <p:nvSpPr>
          <p:cNvPr id="4" name="Slide Number Placeholder 3"/>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3367610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Measures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Homogeneity</a:t>
            </a:r>
          </a:p>
          <a:p>
            <a:pPr lvl="1"/>
            <a:r>
              <a:rPr lang="en-US" dirty="0"/>
              <a:t>A clustering result satisfies homogeneity if all of its clusters contain only data points which are members of a single class</a:t>
            </a:r>
            <a:endParaRPr lang="en-US" dirty="0" smtClean="0"/>
          </a:p>
          <a:p>
            <a:r>
              <a:rPr lang="en-US" dirty="0" smtClean="0"/>
              <a:t>Completeness</a:t>
            </a:r>
          </a:p>
          <a:p>
            <a:pPr lvl="1"/>
            <a:r>
              <a:rPr lang="en-US" dirty="0"/>
              <a:t>A clustering result satisfies completeness if all the data points that are members of a given class are elements of the same cluster</a:t>
            </a:r>
            <a:endParaRPr lang="en-US" dirty="0" smtClean="0"/>
          </a:p>
          <a:p>
            <a:r>
              <a:rPr lang="en-US" dirty="0" smtClean="0"/>
              <a:t>Jaccard</a:t>
            </a:r>
          </a:p>
          <a:p>
            <a:pPr lvl="1"/>
            <a:r>
              <a:rPr lang="en-US" dirty="0"/>
              <a:t>defined as the size of the intersection divided by the size of the union of two label sets</a:t>
            </a:r>
            <a:endParaRPr lang="en-US" dirty="0" smtClean="0"/>
          </a:p>
          <a:p>
            <a:r>
              <a:rPr lang="en-US" dirty="0" smtClean="0"/>
              <a:t>Normalized Mutual </a:t>
            </a:r>
            <a:r>
              <a:rPr lang="en-US" dirty="0" smtClean="0"/>
              <a:t>Information</a:t>
            </a:r>
          </a:p>
          <a:p>
            <a:pPr lvl="1"/>
            <a:r>
              <a:rPr lang="en-US" dirty="0"/>
              <a:t>normalization of the Mutual Information (MI) score to scale the results between 0 (no mutual information) and 1 (perfect correlation)</a:t>
            </a:r>
            <a:endParaRPr lang="en-US" dirty="0" smtClean="0"/>
          </a:p>
          <a:p>
            <a:r>
              <a:rPr lang="en-US" dirty="0" smtClean="0"/>
              <a:t>Silhouette score</a:t>
            </a:r>
          </a:p>
          <a:p>
            <a:pPr lvl="1"/>
            <a:r>
              <a:rPr lang="en-US" dirty="0"/>
              <a:t>average distance to elements in the same cluster with the average distance to elements in other clusters</a:t>
            </a:r>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1725274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 Means</a:t>
            </a:r>
            <a:endParaRPr lang="en-US" dirty="0"/>
          </a:p>
        </p:txBody>
      </p:sp>
      <p:sp>
        <p:nvSpPr>
          <p:cNvPr id="3" name="Content Placeholder 2"/>
          <p:cNvSpPr>
            <a:spLocks noGrp="1"/>
          </p:cNvSpPr>
          <p:nvPr>
            <p:ph idx="1"/>
          </p:nvPr>
        </p:nvSpPr>
        <p:spPr/>
        <p:txBody>
          <a:bodyPr/>
          <a:lstStyle/>
          <a:p>
            <a:r>
              <a:rPr lang="en-US" dirty="0" smtClean="0"/>
              <a:t>K = cluster</a:t>
            </a:r>
          </a:p>
          <a:p>
            <a:r>
              <a:rPr lang="en-US" dirty="0" smtClean="0"/>
              <a:t>Noisy Circles</a:t>
            </a:r>
          </a:p>
          <a:p>
            <a:r>
              <a:rPr lang="en-US" dirty="0"/>
              <a:t>homogeneity score: 0.00</a:t>
            </a:r>
          </a:p>
          <a:p>
            <a:r>
              <a:rPr lang="en-US" dirty="0"/>
              <a:t>completeness score: 0.00</a:t>
            </a:r>
          </a:p>
          <a:p>
            <a:r>
              <a:rPr lang="en-US" dirty="0" err="1"/>
              <a:t>jaccard</a:t>
            </a:r>
            <a:r>
              <a:rPr lang="en-US" dirty="0"/>
              <a:t> score: 0.49</a:t>
            </a:r>
          </a:p>
          <a:p>
            <a:r>
              <a:rPr lang="en-US" dirty="0"/>
              <a:t>normalized mutual information score: </a:t>
            </a:r>
            <a:r>
              <a:rPr lang="en-US" dirty="0" smtClean="0"/>
              <a:t>0.0</a:t>
            </a:r>
          </a:p>
          <a:p>
            <a:r>
              <a:rPr lang="en-US" dirty="0"/>
              <a:t>silhouette score: 0.35 </a:t>
            </a:r>
            <a:endParaRPr lang="en-US" dirty="0"/>
          </a:p>
        </p:txBody>
      </p:sp>
      <p:pic>
        <p:nvPicPr>
          <p:cNvPr id="4" name="Picture 3"/>
          <p:cNvPicPr>
            <a:picLocks noChangeAspect="1"/>
          </p:cNvPicPr>
          <p:nvPr/>
        </p:nvPicPr>
        <p:blipFill>
          <a:blip r:embed="rId2"/>
          <a:stretch>
            <a:fillRect/>
          </a:stretch>
        </p:blipFill>
        <p:spPr>
          <a:xfrm>
            <a:off x="6540648" y="2541429"/>
            <a:ext cx="5651351" cy="4316571"/>
          </a:xfrm>
          <a:prstGeom prst="rect">
            <a:avLst/>
          </a:prstGeom>
        </p:spPr>
      </p:pic>
      <p:sp>
        <p:nvSpPr>
          <p:cNvPr id="5" name="Slide Number Placeholder 4"/>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2610342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 means</a:t>
            </a:r>
            <a:endParaRPr lang="en-US" dirty="0"/>
          </a:p>
        </p:txBody>
      </p:sp>
      <p:sp>
        <p:nvSpPr>
          <p:cNvPr id="3" name="Content Placeholder 2"/>
          <p:cNvSpPr>
            <a:spLocks noGrp="1"/>
          </p:cNvSpPr>
          <p:nvPr>
            <p:ph idx="1"/>
          </p:nvPr>
        </p:nvSpPr>
        <p:spPr/>
        <p:txBody>
          <a:bodyPr/>
          <a:lstStyle/>
          <a:p>
            <a:r>
              <a:rPr lang="en-US" dirty="0" smtClean="0"/>
              <a:t>K = 5</a:t>
            </a:r>
          </a:p>
          <a:p>
            <a:r>
              <a:rPr lang="en-US" dirty="0" smtClean="0"/>
              <a:t>Noisy Circles</a:t>
            </a:r>
          </a:p>
          <a:p>
            <a:r>
              <a:rPr lang="en-US" dirty="0"/>
              <a:t>homogeneity score: 0.00</a:t>
            </a:r>
          </a:p>
          <a:p>
            <a:r>
              <a:rPr lang="en-US" dirty="0"/>
              <a:t>completeness score: 0.00</a:t>
            </a:r>
          </a:p>
          <a:p>
            <a:r>
              <a:rPr lang="en-US" dirty="0" err="1"/>
              <a:t>jaccard</a:t>
            </a:r>
            <a:r>
              <a:rPr lang="en-US" dirty="0"/>
              <a:t> score: 0.20</a:t>
            </a:r>
          </a:p>
          <a:p>
            <a:r>
              <a:rPr lang="en-US" dirty="0"/>
              <a:t>normalized mutual information score: </a:t>
            </a:r>
            <a:r>
              <a:rPr lang="en-US" dirty="0" smtClean="0"/>
              <a:t>0.0</a:t>
            </a:r>
          </a:p>
          <a:p>
            <a:r>
              <a:rPr lang="en-US" dirty="0"/>
              <a:t>silhouette score: 0.36</a:t>
            </a:r>
          </a:p>
          <a:p>
            <a:endParaRPr lang="en-US" dirty="0"/>
          </a:p>
        </p:txBody>
      </p:sp>
      <p:pic>
        <p:nvPicPr>
          <p:cNvPr id="4" name="Picture 3"/>
          <p:cNvPicPr>
            <a:picLocks noChangeAspect="1"/>
          </p:cNvPicPr>
          <p:nvPr/>
        </p:nvPicPr>
        <p:blipFill>
          <a:blip r:embed="rId2"/>
          <a:stretch>
            <a:fillRect/>
          </a:stretch>
        </p:blipFill>
        <p:spPr>
          <a:xfrm>
            <a:off x="6841864" y="2765406"/>
            <a:ext cx="5350136" cy="4092594"/>
          </a:xfrm>
          <a:prstGeom prst="rect">
            <a:avLst/>
          </a:prstGeom>
        </p:spPr>
      </p:pic>
      <p:sp>
        <p:nvSpPr>
          <p:cNvPr id="5" name="Slide Number Placeholder 4"/>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3151800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lstStyle/>
          <a:p>
            <a:r>
              <a:rPr lang="en-US" dirty="0" smtClean="0"/>
              <a:t>Noisy Circles</a:t>
            </a:r>
          </a:p>
          <a:p>
            <a:r>
              <a:rPr lang="en-US" dirty="0" smtClean="0"/>
              <a:t>Noisy Moons</a:t>
            </a:r>
          </a:p>
          <a:p>
            <a:r>
              <a:rPr lang="en-US" dirty="0" smtClean="0"/>
              <a:t>Blobs</a:t>
            </a:r>
          </a:p>
          <a:p>
            <a:r>
              <a:rPr lang="en-US" dirty="0" err="1" smtClean="0"/>
              <a:t>Aniso</a:t>
            </a:r>
            <a:endParaRPr lang="en-US" dirty="0" smtClean="0"/>
          </a:p>
          <a:p>
            <a:r>
              <a:rPr lang="en-US" dirty="0" smtClean="0"/>
              <a:t>Random</a:t>
            </a:r>
          </a:p>
          <a:p>
            <a:r>
              <a:rPr lang="en-US" dirty="0" smtClean="0"/>
              <a:t>Digits</a:t>
            </a:r>
          </a:p>
          <a:p>
            <a:r>
              <a:rPr lang="en-US" dirty="0" smtClean="0"/>
              <a:t>Iris</a:t>
            </a:r>
          </a:p>
        </p:txBody>
      </p:sp>
      <p:sp>
        <p:nvSpPr>
          <p:cNvPr id="4" name="Slide Number Placeholder 3"/>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15962639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DBSCAN</a:t>
            </a:r>
            <a:endParaRPr lang="en-US" dirty="0"/>
          </a:p>
        </p:txBody>
      </p:sp>
      <p:sp>
        <p:nvSpPr>
          <p:cNvPr id="3" name="Content Placeholder 2"/>
          <p:cNvSpPr>
            <a:spLocks noGrp="1"/>
          </p:cNvSpPr>
          <p:nvPr>
            <p:ph idx="1"/>
          </p:nvPr>
        </p:nvSpPr>
        <p:spPr/>
        <p:txBody>
          <a:bodyPr/>
          <a:lstStyle/>
          <a:p>
            <a:r>
              <a:rPr lang="en-US" dirty="0" smtClean="0"/>
              <a:t>Eps = 0.1</a:t>
            </a:r>
          </a:p>
          <a:p>
            <a:r>
              <a:rPr lang="en-US" dirty="0" smtClean="0"/>
              <a:t>Noisy Circles</a:t>
            </a:r>
          </a:p>
          <a:p>
            <a:r>
              <a:rPr lang="en-US" dirty="0"/>
              <a:t>homogeneity score: 1.00</a:t>
            </a:r>
          </a:p>
          <a:p>
            <a:r>
              <a:rPr lang="en-US" dirty="0"/>
              <a:t>completeness score: 0.98</a:t>
            </a:r>
          </a:p>
          <a:p>
            <a:r>
              <a:rPr lang="en-US" dirty="0" err="1"/>
              <a:t>jaccard</a:t>
            </a:r>
            <a:r>
              <a:rPr lang="en-US" dirty="0"/>
              <a:t> score: 1.00</a:t>
            </a:r>
          </a:p>
          <a:p>
            <a:r>
              <a:rPr lang="en-US" dirty="0"/>
              <a:t>normalized mutual information score: </a:t>
            </a:r>
            <a:r>
              <a:rPr lang="en-US" dirty="0" smtClean="0"/>
              <a:t>0.99</a:t>
            </a:r>
          </a:p>
          <a:p>
            <a:r>
              <a:rPr lang="en-US" dirty="0"/>
              <a:t>silhouette score: 0.09</a:t>
            </a:r>
            <a:endParaRPr lang="en-US" dirty="0"/>
          </a:p>
        </p:txBody>
      </p:sp>
      <p:pic>
        <p:nvPicPr>
          <p:cNvPr id="4" name="Picture 3"/>
          <p:cNvPicPr>
            <a:picLocks noChangeAspect="1"/>
          </p:cNvPicPr>
          <p:nvPr/>
        </p:nvPicPr>
        <p:blipFill>
          <a:blip r:embed="rId2"/>
          <a:stretch>
            <a:fillRect/>
          </a:stretch>
        </p:blipFill>
        <p:spPr>
          <a:xfrm>
            <a:off x="6953306" y="2678654"/>
            <a:ext cx="5238694" cy="4179346"/>
          </a:xfrm>
          <a:prstGeom prst="rect">
            <a:avLst/>
          </a:prstGeom>
        </p:spPr>
      </p:pic>
      <p:sp>
        <p:nvSpPr>
          <p:cNvPr id="5" name="Slide Number Placeholder 4"/>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13952496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Birch</a:t>
            </a:r>
            <a:endParaRPr lang="en-US" dirty="0"/>
          </a:p>
        </p:txBody>
      </p:sp>
      <p:sp>
        <p:nvSpPr>
          <p:cNvPr id="3" name="Content Placeholder 2"/>
          <p:cNvSpPr>
            <a:spLocks noGrp="1"/>
          </p:cNvSpPr>
          <p:nvPr>
            <p:ph idx="1"/>
          </p:nvPr>
        </p:nvSpPr>
        <p:spPr/>
        <p:txBody>
          <a:bodyPr/>
          <a:lstStyle/>
          <a:p>
            <a:r>
              <a:rPr lang="en-US" dirty="0" smtClean="0"/>
              <a:t>Number of cluster same as true</a:t>
            </a:r>
          </a:p>
          <a:p>
            <a:r>
              <a:rPr lang="en-US" dirty="0" smtClean="0"/>
              <a:t>Noisy Circles</a:t>
            </a:r>
          </a:p>
          <a:p>
            <a:r>
              <a:rPr lang="en-US" dirty="0"/>
              <a:t>homogeneity score: 0.00</a:t>
            </a:r>
          </a:p>
          <a:p>
            <a:r>
              <a:rPr lang="en-US" dirty="0"/>
              <a:t>completeness score: 0.00</a:t>
            </a:r>
          </a:p>
          <a:p>
            <a:r>
              <a:rPr lang="en-US" dirty="0" err="1"/>
              <a:t>jaccard</a:t>
            </a:r>
            <a:r>
              <a:rPr lang="en-US" dirty="0"/>
              <a:t> score: 0.50</a:t>
            </a:r>
          </a:p>
          <a:p>
            <a:r>
              <a:rPr lang="en-US" dirty="0"/>
              <a:t>normalized mutual information score: </a:t>
            </a:r>
            <a:r>
              <a:rPr lang="en-US" dirty="0" smtClean="0"/>
              <a:t>0.0</a:t>
            </a:r>
          </a:p>
          <a:p>
            <a:r>
              <a:rPr lang="en-US" dirty="0"/>
              <a:t>silhouette score: 0.35</a:t>
            </a:r>
            <a:endParaRPr lang="en-US" dirty="0"/>
          </a:p>
        </p:txBody>
      </p:sp>
      <p:pic>
        <p:nvPicPr>
          <p:cNvPr id="4" name="Picture 3"/>
          <p:cNvPicPr>
            <a:picLocks noChangeAspect="1"/>
          </p:cNvPicPr>
          <p:nvPr/>
        </p:nvPicPr>
        <p:blipFill>
          <a:blip r:embed="rId2"/>
          <a:stretch>
            <a:fillRect/>
          </a:stretch>
        </p:blipFill>
        <p:spPr>
          <a:xfrm>
            <a:off x="6605194" y="2549727"/>
            <a:ext cx="5586805" cy="4308272"/>
          </a:xfrm>
          <a:prstGeom prst="rect">
            <a:avLst/>
          </a:prstGeom>
        </p:spPr>
      </p:pic>
      <p:sp>
        <p:nvSpPr>
          <p:cNvPr id="5" name="Slide Number Placeholder 4"/>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14605763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Agglomerative Clustering</a:t>
            </a:r>
            <a:endParaRPr lang="en-US" dirty="0"/>
          </a:p>
        </p:txBody>
      </p:sp>
      <p:sp>
        <p:nvSpPr>
          <p:cNvPr id="3" name="Content Placeholder 2"/>
          <p:cNvSpPr>
            <a:spLocks noGrp="1"/>
          </p:cNvSpPr>
          <p:nvPr>
            <p:ph idx="1"/>
          </p:nvPr>
        </p:nvSpPr>
        <p:spPr/>
        <p:txBody>
          <a:bodyPr/>
          <a:lstStyle/>
          <a:p>
            <a:r>
              <a:rPr lang="en-US" dirty="0" smtClean="0"/>
              <a:t>Noisy Circles</a:t>
            </a:r>
          </a:p>
          <a:p>
            <a:r>
              <a:rPr lang="en-US" dirty="0"/>
              <a:t>homogeneity score: 0.99</a:t>
            </a:r>
          </a:p>
          <a:p>
            <a:r>
              <a:rPr lang="en-US" dirty="0"/>
              <a:t>completeness score: 0.99</a:t>
            </a:r>
          </a:p>
          <a:p>
            <a:r>
              <a:rPr lang="en-US" dirty="0" err="1"/>
              <a:t>jaccard</a:t>
            </a:r>
            <a:r>
              <a:rPr lang="en-US" dirty="0"/>
              <a:t> score: 0.00</a:t>
            </a:r>
          </a:p>
          <a:p>
            <a:r>
              <a:rPr lang="en-US" dirty="0"/>
              <a:t>normalized mutual information score: </a:t>
            </a:r>
            <a:r>
              <a:rPr lang="en-US" dirty="0" smtClean="0"/>
              <a:t>0.99</a:t>
            </a:r>
          </a:p>
          <a:p>
            <a:r>
              <a:rPr lang="en-US" dirty="0"/>
              <a:t>silhouette score: 0.11</a:t>
            </a:r>
            <a:endParaRPr lang="en-US" dirty="0"/>
          </a:p>
        </p:txBody>
      </p:sp>
      <p:pic>
        <p:nvPicPr>
          <p:cNvPr id="4" name="Picture 3"/>
          <p:cNvPicPr>
            <a:picLocks noChangeAspect="1"/>
          </p:cNvPicPr>
          <p:nvPr/>
        </p:nvPicPr>
        <p:blipFill>
          <a:blip r:embed="rId2"/>
          <a:stretch>
            <a:fillRect/>
          </a:stretch>
        </p:blipFill>
        <p:spPr>
          <a:xfrm>
            <a:off x="6690582" y="3986784"/>
            <a:ext cx="5501418" cy="2871216"/>
          </a:xfrm>
          <a:prstGeom prst="rect">
            <a:avLst/>
          </a:prstGeom>
        </p:spPr>
      </p:pic>
      <p:sp>
        <p:nvSpPr>
          <p:cNvPr id="5" name="Slide Number Placeholder 4"/>
          <p:cNvSpPr>
            <a:spLocks noGrp="1"/>
          </p:cNvSpPr>
          <p:nvPr>
            <p:ph type="sldNum" sz="quarter" idx="12"/>
          </p:nvPr>
        </p:nvSpPr>
        <p:spPr/>
        <p:txBody>
          <a:bodyPr/>
          <a:lstStyle/>
          <a:p>
            <a:fld id="{D57F1E4F-1CFF-5643-939E-02111984F565}" type="slidenum">
              <a:rPr lang="en-US" smtClean="0"/>
              <a:t>22</a:t>
            </a:fld>
            <a:endParaRPr lang="en-US" dirty="0"/>
          </a:p>
        </p:txBody>
      </p:sp>
    </p:spTree>
    <p:extLst>
      <p:ext uri="{BB962C8B-B14F-4D97-AF65-F5344CB8AC3E}">
        <p14:creationId xmlns:p14="http://schemas.microsoft.com/office/powerpoint/2010/main" val="5369742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Affinity Propagation</a:t>
            </a:r>
            <a:endParaRPr lang="en-US" dirty="0"/>
          </a:p>
        </p:txBody>
      </p:sp>
      <p:sp>
        <p:nvSpPr>
          <p:cNvPr id="3" name="Content Placeholder 2"/>
          <p:cNvSpPr>
            <a:spLocks noGrp="1"/>
          </p:cNvSpPr>
          <p:nvPr>
            <p:ph idx="1"/>
          </p:nvPr>
        </p:nvSpPr>
        <p:spPr/>
        <p:txBody>
          <a:bodyPr/>
          <a:lstStyle/>
          <a:p>
            <a:r>
              <a:rPr lang="en-US" dirty="0" smtClean="0"/>
              <a:t>Noisy Circles</a:t>
            </a:r>
          </a:p>
          <a:p>
            <a:r>
              <a:rPr lang="en-US" dirty="0"/>
              <a:t>homogeneity score: 1.00</a:t>
            </a:r>
          </a:p>
          <a:p>
            <a:r>
              <a:rPr lang="en-US" dirty="0"/>
              <a:t>completeness score: 0.21</a:t>
            </a:r>
          </a:p>
          <a:p>
            <a:r>
              <a:rPr lang="en-US" dirty="0" err="1"/>
              <a:t>jaccard</a:t>
            </a:r>
            <a:r>
              <a:rPr lang="en-US" dirty="0"/>
              <a:t> score: 0.00</a:t>
            </a:r>
          </a:p>
          <a:p>
            <a:r>
              <a:rPr lang="en-US" dirty="0"/>
              <a:t>normalized mutual information score: </a:t>
            </a:r>
            <a:r>
              <a:rPr lang="en-US" dirty="0" smtClean="0"/>
              <a:t>0.46</a:t>
            </a:r>
          </a:p>
          <a:p>
            <a:r>
              <a:rPr lang="en-US" dirty="0"/>
              <a:t>silhouette score: 0.47</a:t>
            </a:r>
            <a:endParaRPr lang="en-US" dirty="0"/>
          </a:p>
        </p:txBody>
      </p:sp>
      <p:pic>
        <p:nvPicPr>
          <p:cNvPr id="4" name="Picture 3"/>
          <p:cNvPicPr>
            <a:picLocks noChangeAspect="1"/>
          </p:cNvPicPr>
          <p:nvPr/>
        </p:nvPicPr>
        <p:blipFill>
          <a:blip r:embed="rId2"/>
          <a:stretch>
            <a:fillRect/>
          </a:stretch>
        </p:blipFill>
        <p:spPr>
          <a:xfrm>
            <a:off x="6922008" y="2896711"/>
            <a:ext cx="5269992" cy="3961289"/>
          </a:xfrm>
          <a:prstGeom prst="rect">
            <a:avLst/>
          </a:prstGeom>
        </p:spPr>
      </p:pic>
      <p:sp>
        <p:nvSpPr>
          <p:cNvPr id="5" name="Slide Number Placeholder 4"/>
          <p:cNvSpPr>
            <a:spLocks noGrp="1"/>
          </p:cNvSpPr>
          <p:nvPr>
            <p:ph type="sldNum" sz="quarter" idx="12"/>
          </p:nvPr>
        </p:nvSpPr>
        <p:spPr/>
        <p:txBody>
          <a:bodyPr/>
          <a:lstStyle/>
          <a:p>
            <a:fld id="{D57F1E4F-1CFF-5643-939E-02111984F565}" type="slidenum">
              <a:rPr lang="en-US" smtClean="0"/>
              <a:t>23</a:t>
            </a:fld>
            <a:endParaRPr lang="en-US" dirty="0"/>
          </a:p>
        </p:txBody>
      </p:sp>
    </p:spTree>
    <p:extLst>
      <p:ext uri="{BB962C8B-B14F-4D97-AF65-F5344CB8AC3E}">
        <p14:creationId xmlns:p14="http://schemas.microsoft.com/office/powerpoint/2010/main" val="8067969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a:t>
            </a:r>
            <a:endParaRPr lang="en-US" dirty="0"/>
          </a:p>
        </p:txBody>
      </p:sp>
      <p:sp>
        <p:nvSpPr>
          <p:cNvPr id="3" name="Content Placeholder 2"/>
          <p:cNvSpPr>
            <a:spLocks noGrp="1"/>
          </p:cNvSpPr>
          <p:nvPr>
            <p:ph idx="1"/>
          </p:nvPr>
        </p:nvSpPr>
        <p:spPr/>
        <p:txBody>
          <a:bodyPr/>
          <a:lstStyle/>
          <a:p>
            <a:r>
              <a:rPr lang="en-US" dirty="0" smtClean="0"/>
              <a:t>Noisy Circles</a:t>
            </a:r>
          </a:p>
          <a:p>
            <a:r>
              <a:rPr lang="en-US" dirty="0"/>
              <a:t>homogeneity score: 0.00</a:t>
            </a:r>
          </a:p>
          <a:p>
            <a:r>
              <a:rPr lang="en-US" dirty="0"/>
              <a:t>completeness score: 0.00</a:t>
            </a:r>
          </a:p>
          <a:p>
            <a:r>
              <a:rPr lang="en-US" dirty="0" err="1"/>
              <a:t>jaccard</a:t>
            </a:r>
            <a:r>
              <a:rPr lang="en-US" dirty="0"/>
              <a:t> score: 0.49</a:t>
            </a:r>
          </a:p>
          <a:p>
            <a:r>
              <a:rPr lang="en-US" dirty="0"/>
              <a:t>normalized mutual information score: </a:t>
            </a:r>
            <a:r>
              <a:rPr lang="en-US" dirty="0" smtClean="0"/>
              <a:t>0.00</a:t>
            </a:r>
          </a:p>
          <a:p>
            <a:r>
              <a:rPr lang="en-US" dirty="0"/>
              <a:t>silhouette score: 0.35</a:t>
            </a:r>
            <a:endParaRPr lang="en-US" dirty="0" smtClean="0"/>
          </a:p>
        </p:txBody>
      </p:sp>
      <p:pic>
        <p:nvPicPr>
          <p:cNvPr id="4" name="Picture 3"/>
          <p:cNvPicPr>
            <a:picLocks noChangeAspect="1"/>
          </p:cNvPicPr>
          <p:nvPr/>
        </p:nvPicPr>
        <p:blipFill>
          <a:blip r:embed="rId2"/>
          <a:stretch>
            <a:fillRect/>
          </a:stretch>
        </p:blipFill>
        <p:spPr>
          <a:xfrm>
            <a:off x="6943484" y="2999232"/>
            <a:ext cx="5248516" cy="3858768"/>
          </a:xfrm>
          <a:prstGeom prst="rect">
            <a:avLst/>
          </a:prstGeom>
        </p:spPr>
      </p:pic>
      <p:sp>
        <p:nvSpPr>
          <p:cNvPr id="5" name="Slide Number Placeholder 4"/>
          <p:cNvSpPr>
            <a:spLocks noGrp="1"/>
          </p:cNvSpPr>
          <p:nvPr>
            <p:ph type="sldNum" sz="quarter" idx="12"/>
          </p:nvPr>
        </p:nvSpPr>
        <p:spPr/>
        <p:txBody>
          <a:bodyPr/>
          <a:lstStyle/>
          <a:p>
            <a:fld id="{D57F1E4F-1CFF-5643-939E-02111984F565}" type="slidenum">
              <a:rPr lang="en-US" smtClean="0"/>
              <a:t>24</a:t>
            </a:fld>
            <a:endParaRPr lang="en-US" dirty="0"/>
          </a:p>
        </p:txBody>
      </p:sp>
    </p:spTree>
    <p:extLst>
      <p:ext uri="{BB962C8B-B14F-4D97-AF65-F5344CB8AC3E}">
        <p14:creationId xmlns:p14="http://schemas.microsoft.com/office/powerpoint/2010/main" val="27456729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 Means</a:t>
            </a:r>
            <a:endParaRPr lang="en-US" dirty="0"/>
          </a:p>
        </p:txBody>
      </p:sp>
      <p:sp>
        <p:nvSpPr>
          <p:cNvPr id="3" name="Content Placeholder 2"/>
          <p:cNvSpPr>
            <a:spLocks noGrp="1"/>
          </p:cNvSpPr>
          <p:nvPr>
            <p:ph idx="1"/>
          </p:nvPr>
        </p:nvSpPr>
        <p:spPr/>
        <p:txBody>
          <a:bodyPr/>
          <a:lstStyle/>
          <a:p>
            <a:r>
              <a:rPr lang="en-US" dirty="0" smtClean="0"/>
              <a:t>K = cluster</a:t>
            </a:r>
          </a:p>
          <a:p>
            <a:r>
              <a:rPr lang="en-US" dirty="0" smtClean="0"/>
              <a:t>Noisy </a:t>
            </a:r>
            <a:r>
              <a:rPr lang="en-US" dirty="0" smtClean="0"/>
              <a:t>Moons</a:t>
            </a:r>
            <a:endParaRPr lang="en-US" dirty="0" smtClean="0"/>
          </a:p>
          <a:p>
            <a:r>
              <a:rPr lang="en-US" dirty="0"/>
              <a:t>homogeneity score: 0.19</a:t>
            </a:r>
          </a:p>
          <a:p>
            <a:r>
              <a:rPr lang="en-US" dirty="0"/>
              <a:t>completeness score: 0.19</a:t>
            </a:r>
          </a:p>
          <a:p>
            <a:r>
              <a:rPr lang="en-US" dirty="0" err="1"/>
              <a:t>jaccard</a:t>
            </a:r>
            <a:r>
              <a:rPr lang="en-US" dirty="0"/>
              <a:t> score: 0.75</a:t>
            </a:r>
          </a:p>
          <a:p>
            <a:r>
              <a:rPr lang="en-US" dirty="0"/>
              <a:t>normalized mutual information score: </a:t>
            </a:r>
            <a:r>
              <a:rPr lang="en-US" dirty="0" smtClean="0"/>
              <a:t>0.19</a:t>
            </a:r>
          </a:p>
          <a:p>
            <a:r>
              <a:rPr lang="en-US" dirty="0"/>
              <a:t>silhouette score: 0.49</a:t>
            </a:r>
            <a:endParaRPr lang="en-US" dirty="0"/>
          </a:p>
        </p:txBody>
      </p:sp>
      <p:pic>
        <p:nvPicPr>
          <p:cNvPr id="5" name="Picture 4"/>
          <p:cNvPicPr>
            <a:picLocks noChangeAspect="1"/>
          </p:cNvPicPr>
          <p:nvPr/>
        </p:nvPicPr>
        <p:blipFill>
          <a:blip r:embed="rId2"/>
          <a:stretch>
            <a:fillRect/>
          </a:stretch>
        </p:blipFill>
        <p:spPr>
          <a:xfrm>
            <a:off x="6821424" y="2732010"/>
            <a:ext cx="5370576" cy="4125990"/>
          </a:xfrm>
          <a:prstGeom prst="rect">
            <a:avLst/>
          </a:prstGeom>
        </p:spPr>
      </p:pic>
      <p:sp>
        <p:nvSpPr>
          <p:cNvPr id="6" name="Slide Number Placeholder 5"/>
          <p:cNvSpPr>
            <a:spLocks noGrp="1"/>
          </p:cNvSpPr>
          <p:nvPr>
            <p:ph type="sldNum" sz="quarter" idx="12"/>
          </p:nvPr>
        </p:nvSpPr>
        <p:spPr/>
        <p:txBody>
          <a:bodyPr/>
          <a:lstStyle/>
          <a:p>
            <a:fld id="{D57F1E4F-1CFF-5643-939E-02111984F565}" type="slidenum">
              <a:rPr lang="en-US" smtClean="0"/>
              <a:t>25</a:t>
            </a:fld>
            <a:endParaRPr lang="en-US" dirty="0"/>
          </a:p>
        </p:txBody>
      </p:sp>
    </p:spTree>
    <p:extLst>
      <p:ext uri="{BB962C8B-B14F-4D97-AF65-F5344CB8AC3E}">
        <p14:creationId xmlns:p14="http://schemas.microsoft.com/office/powerpoint/2010/main" val="16759235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 means</a:t>
            </a:r>
            <a:endParaRPr lang="en-US" dirty="0"/>
          </a:p>
        </p:txBody>
      </p:sp>
      <p:sp>
        <p:nvSpPr>
          <p:cNvPr id="3" name="Content Placeholder 2"/>
          <p:cNvSpPr>
            <a:spLocks noGrp="1"/>
          </p:cNvSpPr>
          <p:nvPr>
            <p:ph idx="1"/>
          </p:nvPr>
        </p:nvSpPr>
        <p:spPr/>
        <p:txBody>
          <a:bodyPr/>
          <a:lstStyle/>
          <a:p>
            <a:r>
              <a:rPr lang="en-US" dirty="0" smtClean="0"/>
              <a:t>K = 5</a:t>
            </a:r>
          </a:p>
          <a:p>
            <a:r>
              <a:rPr lang="en-US" dirty="0" smtClean="0"/>
              <a:t>Noisy </a:t>
            </a:r>
            <a:r>
              <a:rPr lang="en-US" dirty="0"/>
              <a:t>Moons</a:t>
            </a:r>
            <a:endParaRPr lang="en-US" dirty="0" smtClean="0"/>
          </a:p>
          <a:p>
            <a:r>
              <a:rPr lang="en-US" dirty="0"/>
              <a:t>homogeneity score: 0.79</a:t>
            </a:r>
          </a:p>
          <a:p>
            <a:r>
              <a:rPr lang="en-US" dirty="0"/>
              <a:t>completeness score: 0.34</a:t>
            </a:r>
          </a:p>
          <a:p>
            <a:r>
              <a:rPr lang="en-US" dirty="0" err="1"/>
              <a:t>jaccard</a:t>
            </a:r>
            <a:r>
              <a:rPr lang="en-US" dirty="0"/>
              <a:t> score: 0.37</a:t>
            </a:r>
          </a:p>
          <a:p>
            <a:r>
              <a:rPr lang="en-US" dirty="0"/>
              <a:t>normalized mutual information score: </a:t>
            </a:r>
            <a:r>
              <a:rPr lang="en-US" dirty="0" smtClean="0"/>
              <a:t>0.52</a:t>
            </a:r>
          </a:p>
          <a:p>
            <a:r>
              <a:rPr lang="en-US" dirty="0"/>
              <a:t>silhouette score: 0.49</a:t>
            </a:r>
          </a:p>
          <a:p>
            <a:endParaRPr lang="en-US" dirty="0"/>
          </a:p>
        </p:txBody>
      </p:sp>
      <p:pic>
        <p:nvPicPr>
          <p:cNvPr id="5" name="Picture 4"/>
          <p:cNvPicPr>
            <a:picLocks noChangeAspect="1"/>
          </p:cNvPicPr>
          <p:nvPr/>
        </p:nvPicPr>
        <p:blipFill>
          <a:blip r:embed="rId2"/>
          <a:stretch>
            <a:fillRect/>
          </a:stretch>
        </p:blipFill>
        <p:spPr>
          <a:xfrm>
            <a:off x="6860100" y="2779776"/>
            <a:ext cx="5331900" cy="4078224"/>
          </a:xfrm>
          <a:prstGeom prst="rect">
            <a:avLst/>
          </a:prstGeom>
        </p:spPr>
      </p:pic>
      <p:sp>
        <p:nvSpPr>
          <p:cNvPr id="6" name="Slide Number Placeholder 5"/>
          <p:cNvSpPr>
            <a:spLocks noGrp="1"/>
          </p:cNvSpPr>
          <p:nvPr>
            <p:ph type="sldNum" sz="quarter" idx="12"/>
          </p:nvPr>
        </p:nvSpPr>
        <p:spPr/>
        <p:txBody>
          <a:bodyPr/>
          <a:lstStyle/>
          <a:p>
            <a:fld id="{D57F1E4F-1CFF-5643-939E-02111984F565}" type="slidenum">
              <a:rPr lang="en-US" smtClean="0"/>
              <a:t>26</a:t>
            </a:fld>
            <a:endParaRPr lang="en-US" dirty="0"/>
          </a:p>
        </p:txBody>
      </p:sp>
    </p:spTree>
    <p:extLst>
      <p:ext uri="{BB962C8B-B14F-4D97-AF65-F5344CB8AC3E}">
        <p14:creationId xmlns:p14="http://schemas.microsoft.com/office/powerpoint/2010/main" val="35718866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DBSCAN</a:t>
            </a:r>
            <a:endParaRPr lang="en-US" dirty="0"/>
          </a:p>
        </p:txBody>
      </p:sp>
      <p:sp>
        <p:nvSpPr>
          <p:cNvPr id="3" name="Content Placeholder 2"/>
          <p:cNvSpPr>
            <a:spLocks noGrp="1"/>
          </p:cNvSpPr>
          <p:nvPr>
            <p:ph idx="1"/>
          </p:nvPr>
        </p:nvSpPr>
        <p:spPr/>
        <p:txBody>
          <a:bodyPr/>
          <a:lstStyle/>
          <a:p>
            <a:r>
              <a:rPr lang="en-US" dirty="0" smtClean="0"/>
              <a:t>Eps = 0.1</a:t>
            </a:r>
          </a:p>
          <a:p>
            <a:r>
              <a:rPr lang="en-US" dirty="0" smtClean="0"/>
              <a:t>Noisy </a:t>
            </a:r>
            <a:r>
              <a:rPr lang="en-US" dirty="0"/>
              <a:t>Moons</a:t>
            </a:r>
            <a:endParaRPr lang="en-US" dirty="0" smtClean="0"/>
          </a:p>
          <a:p>
            <a:r>
              <a:rPr lang="en-US" dirty="0"/>
              <a:t>homogeneity score: 1.00</a:t>
            </a:r>
          </a:p>
          <a:p>
            <a:r>
              <a:rPr lang="en-US" dirty="0"/>
              <a:t>completeness score: 0.99</a:t>
            </a:r>
          </a:p>
          <a:p>
            <a:r>
              <a:rPr lang="en-US" dirty="0" err="1"/>
              <a:t>jaccard</a:t>
            </a:r>
            <a:r>
              <a:rPr lang="en-US" dirty="0"/>
              <a:t> score: 0.00</a:t>
            </a:r>
          </a:p>
          <a:p>
            <a:r>
              <a:rPr lang="en-US" dirty="0"/>
              <a:t>normalized mutual information score: </a:t>
            </a:r>
            <a:r>
              <a:rPr lang="en-US" dirty="0" smtClean="0"/>
              <a:t>0.99</a:t>
            </a:r>
          </a:p>
          <a:p>
            <a:r>
              <a:rPr lang="en-US" dirty="0"/>
              <a:t>silhouette score: 0.01</a:t>
            </a:r>
          </a:p>
          <a:p>
            <a:endParaRPr lang="en-US" dirty="0"/>
          </a:p>
        </p:txBody>
      </p:sp>
      <p:pic>
        <p:nvPicPr>
          <p:cNvPr id="5" name="Picture 4"/>
          <p:cNvPicPr>
            <a:picLocks noChangeAspect="1"/>
          </p:cNvPicPr>
          <p:nvPr/>
        </p:nvPicPr>
        <p:blipFill>
          <a:blip r:embed="rId2"/>
          <a:stretch>
            <a:fillRect/>
          </a:stretch>
        </p:blipFill>
        <p:spPr>
          <a:xfrm>
            <a:off x="6876276" y="2807208"/>
            <a:ext cx="5315723" cy="4050792"/>
          </a:xfrm>
          <a:prstGeom prst="rect">
            <a:avLst/>
          </a:prstGeom>
        </p:spPr>
      </p:pic>
      <p:sp>
        <p:nvSpPr>
          <p:cNvPr id="6" name="Slide Number Placeholder 5"/>
          <p:cNvSpPr>
            <a:spLocks noGrp="1"/>
          </p:cNvSpPr>
          <p:nvPr>
            <p:ph type="sldNum" sz="quarter" idx="12"/>
          </p:nvPr>
        </p:nvSpPr>
        <p:spPr/>
        <p:txBody>
          <a:bodyPr/>
          <a:lstStyle/>
          <a:p>
            <a:fld id="{D57F1E4F-1CFF-5643-939E-02111984F565}" type="slidenum">
              <a:rPr lang="en-US" smtClean="0"/>
              <a:t>27</a:t>
            </a:fld>
            <a:endParaRPr lang="en-US" dirty="0"/>
          </a:p>
        </p:txBody>
      </p:sp>
    </p:spTree>
    <p:extLst>
      <p:ext uri="{BB962C8B-B14F-4D97-AF65-F5344CB8AC3E}">
        <p14:creationId xmlns:p14="http://schemas.microsoft.com/office/powerpoint/2010/main" val="35013708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Birch</a:t>
            </a:r>
            <a:endParaRPr lang="en-US" dirty="0"/>
          </a:p>
        </p:txBody>
      </p:sp>
      <p:sp>
        <p:nvSpPr>
          <p:cNvPr id="3" name="Content Placeholder 2"/>
          <p:cNvSpPr>
            <a:spLocks noGrp="1"/>
          </p:cNvSpPr>
          <p:nvPr>
            <p:ph idx="1"/>
          </p:nvPr>
        </p:nvSpPr>
        <p:spPr/>
        <p:txBody>
          <a:bodyPr/>
          <a:lstStyle/>
          <a:p>
            <a:r>
              <a:rPr lang="en-US" dirty="0" smtClean="0"/>
              <a:t>Number of cluster same as true</a:t>
            </a:r>
          </a:p>
          <a:p>
            <a:r>
              <a:rPr lang="en-US" dirty="0" smtClean="0"/>
              <a:t>Noisy </a:t>
            </a:r>
            <a:r>
              <a:rPr lang="en-US" dirty="0"/>
              <a:t>Moons</a:t>
            </a:r>
            <a:endParaRPr lang="en-US" dirty="0" smtClean="0"/>
          </a:p>
          <a:p>
            <a:r>
              <a:rPr lang="en-US" dirty="0"/>
              <a:t>homogeneity score: 0.27</a:t>
            </a:r>
          </a:p>
          <a:p>
            <a:r>
              <a:rPr lang="en-US" dirty="0"/>
              <a:t>completeness score: 0.30</a:t>
            </a:r>
          </a:p>
          <a:p>
            <a:r>
              <a:rPr lang="en-US" dirty="0" err="1"/>
              <a:t>jaccard</a:t>
            </a:r>
            <a:r>
              <a:rPr lang="en-US" dirty="0"/>
              <a:t> score: 0.77</a:t>
            </a:r>
          </a:p>
          <a:p>
            <a:r>
              <a:rPr lang="en-US" dirty="0"/>
              <a:t>normalized mutual information score: </a:t>
            </a:r>
            <a:r>
              <a:rPr lang="en-US" dirty="0" smtClean="0"/>
              <a:t>0.28</a:t>
            </a:r>
          </a:p>
          <a:p>
            <a:r>
              <a:rPr lang="en-US" dirty="0"/>
              <a:t>silhouette score: 0.46</a:t>
            </a:r>
          </a:p>
          <a:p>
            <a:endParaRPr lang="en-US" dirty="0"/>
          </a:p>
        </p:txBody>
      </p:sp>
      <p:pic>
        <p:nvPicPr>
          <p:cNvPr id="5" name="Picture 4"/>
          <p:cNvPicPr>
            <a:picLocks noChangeAspect="1"/>
          </p:cNvPicPr>
          <p:nvPr/>
        </p:nvPicPr>
        <p:blipFill>
          <a:blip r:embed="rId2"/>
          <a:stretch>
            <a:fillRect/>
          </a:stretch>
        </p:blipFill>
        <p:spPr>
          <a:xfrm>
            <a:off x="6961698" y="3026664"/>
            <a:ext cx="5230301" cy="3831336"/>
          </a:xfrm>
          <a:prstGeom prst="rect">
            <a:avLst/>
          </a:prstGeom>
        </p:spPr>
      </p:pic>
      <p:sp>
        <p:nvSpPr>
          <p:cNvPr id="6" name="Slide Number Placeholder 5"/>
          <p:cNvSpPr>
            <a:spLocks noGrp="1"/>
          </p:cNvSpPr>
          <p:nvPr>
            <p:ph type="sldNum" sz="quarter" idx="12"/>
          </p:nvPr>
        </p:nvSpPr>
        <p:spPr/>
        <p:txBody>
          <a:bodyPr/>
          <a:lstStyle/>
          <a:p>
            <a:fld id="{D57F1E4F-1CFF-5643-939E-02111984F565}" type="slidenum">
              <a:rPr lang="en-US" smtClean="0"/>
              <a:t>28</a:t>
            </a:fld>
            <a:endParaRPr lang="en-US" dirty="0"/>
          </a:p>
        </p:txBody>
      </p:sp>
    </p:spTree>
    <p:extLst>
      <p:ext uri="{BB962C8B-B14F-4D97-AF65-F5344CB8AC3E}">
        <p14:creationId xmlns:p14="http://schemas.microsoft.com/office/powerpoint/2010/main" val="22730957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Agglomerative Clustering</a:t>
            </a:r>
            <a:endParaRPr lang="en-US" dirty="0"/>
          </a:p>
        </p:txBody>
      </p:sp>
      <p:sp>
        <p:nvSpPr>
          <p:cNvPr id="3" name="Content Placeholder 2"/>
          <p:cNvSpPr>
            <a:spLocks noGrp="1"/>
          </p:cNvSpPr>
          <p:nvPr>
            <p:ph idx="1"/>
          </p:nvPr>
        </p:nvSpPr>
        <p:spPr/>
        <p:txBody>
          <a:bodyPr/>
          <a:lstStyle/>
          <a:p>
            <a:r>
              <a:rPr lang="en-US" dirty="0" smtClean="0"/>
              <a:t>Noisy </a:t>
            </a:r>
            <a:r>
              <a:rPr lang="en-US" dirty="0"/>
              <a:t>Moons</a:t>
            </a:r>
            <a:endParaRPr lang="en-US" dirty="0" smtClean="0"/>
          </a:p>
          <a:p>
            <a:r>
              <a:rPr lang="en-US" dirty="0"/>
              <a:t>homogeneity score: 1.00</a:t>
            </a:r>
          </a:p>
          <a:p>
            <a:r>
              <a:rPr lang="en-US" dirty="0"/>
              <a:t>completeness score: 1.00</a:t>
            </a:r>
          </a:p>
          <a:p>
            <a:r>
              <a:rPr lang="en-US" dirty="0" err="1"/>
              <a:t>jaccard</a:t>
            </a:r>
            <a:r>
              <a:rPr lang="en-US" dirty="0"/>
              <a:t> score: 0.00</a:t>
            </a:r>
          </a:p>
          <a:p>
            <a:r>
              <a:rPr lang="en-US" dirty="0"/>
              <a:t>normalized mutual information score: </a:t>
            </a:r>
            <a:r>
              <a:rPr lang="en-US" dirty="0" smtClean="0"/>
              <a:t>1.00</a:t>
            </a:r>
          </a:p>
          <a:p>
            <a:r>
              <a:rPr lang="en-US" dirty="0"/>
              <a:t>silhouette score: 0.33</a:t>
            </a:r>
          </a:p>
          <a:p>
            <a:endParaRPr lang="en-US" dirty="0"/>
          </a:p>
        </p:txBody>
      </p:sp>
      <p:pic>
        <p:nvPicPr>
          <p:cNvPr id="6" name="Picture 5"/>
          <p:cNvPicPr>
            <a:picLocks noChangeAspect="1"/>
          </p:cNvPicPr>
          <p:nvPr/>
        </p:nvPicPr>
        <p:blipFill>
          <a:blip r:embed="rId2"/>
          <a:stretch>
            <a:fillRect/>
          </a:stretch>
        </p:blipFill>
        <p:spPr>
          <a:xfrm>
            <a:off x="6835609" y="4032504"/>
            <a:ext cx="5356391" cy="2825496"/>
          </a:xfrm>
          <a:prstGeom prst="rect">
            <a:avLst/>
          </a:prstGeom>
        </p:spPr>
      </p:pic>
      <p:sp>
        <p:nvSpPr>
          <p:cNvPr id="7" name="Slide Number Placeholder 6"/>
          <p:cNvSpPr>
            <a:spLocks noGrp="1"/>
          </p:cNvSpPr>
          <p:nvPr>
            <p:ph type="sldNum" sz="quarter" idx="12"/>
          </p:nvPr>
        </p:nvSpPr>
        <p:spPr/>
        <p:txBody>
          <a:bodyPr/>
          <a:lstStyle/>
          <a:p>
            <a:fld id="{D57F1E4F-1CFF-5643-939E-02111984F565}" type="slidenum">
              <a:rPr lang="en-US" smtClean="0"/>
              <a:t>29</a:t>
            </a:fld>
            <a:endParaRPr lang="en-US" dirty="0"/>
          </a:p>
        </p:txBody>
      </p:sp>
    </p:spTree>
    <p:extLst>
      <p:ext uri="{BB962C8B-B14F-4D97-AF65-F5344CB8AC3E}">
        <p14:creationId xmlns:p14="http://schemas.microsoft.com/office/powerpoint/2010/main" val="1716088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Noisy Circles</a:t>
            </a:r>
            <a:br>
              <a:rPr lang="en-US" dirty="0"/>
            </a:br>
            <a:endParaRPr lang="en-US" dirty="0"/>
          </a:p>
        </p:txBody>
      </p:sp>
      <p:sp>
        <p:nvSpPr>
          <p:cNvPr id="3" name="Content Placeholder 2"/>
          <p:cNvSpPr>
            <a:spLocks noGrp="1"/>
          </p:cNvSpPr>
          <p:nvPr>
            <p:ph idx="1"/>
          </p:nvPr>
        </p:nvSpPr>
        <p:spPr/>
        <p:txBody>
          <a:bodyPr/>
          <a:lstStyle/>
          <a:p>
            <a:r>
              <a:rPr lang="en-US" dirty="0"/>
              <a:t>Make a large circle </a:t>
            </a:r>
            <a:r>
              <a:rPr lang="en-US" dirty="0" smtClean="0"/>
              <a:t>containing </a:t>
            </a:r>
            <a:r>
              <a:rPr lang="en-US" dirty="0"/>
              <a:t>a smaller circle in </a:t>
            </a:r>
            <a:r>
              <a:rPr lang="en-US" dirty="0" smtClean="0"/>
              <a:t>2d</a:t>
            </a:r>
          </a:p>
          <a:p>
            <a:r>
              <a:rPr lang="en-US" dirty="0" smtClean="0"/>
              <a:t>Scale between inner and outer circle</a:t>
            </a:r>
            <a:endParaRPr lang="en-US" dirty="0"/>
          </a:p>
        </p:txBody>
      </p:sp>
      <p:pic>
        <p:nvPicPr>
          <p:cNvPr id="4" name="Picture 3"/>
          <p:cNvPicPr>
            <a:picLocks noChangeAspect="1"/>
          </p:cNvPicPr>
          <p:nvPr/>
        </p:nvPicPr>
        <p:blipFill>
          <a:blip r:embed="rId2"/>
          <a:stretch>
            <a:fillRect/>
          </a:stretch>
        </p:blipFill>
        <p:spPr>
          <a:xfrm>
            <a:off x="6859177" y="2620764"/>
            <a:ext cx="5332823" cy="4237236"/>
          </a:xfrm>
          <a:prstGeom prst="rect">
            <a:avLst/>
          </a:prstGeom>
        </p:spPr>
      </p:pic>
      <p:sp>
        <p:nvSpPr>
          <p:cNvPr id="5" name="Slide Number Placeholder 4"/>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41810511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Affinity Propagation</a:t>
            </a:r>
            <a:endParaRPr lang="en-US" dirty="0"/>
          </a:p>
        </p:txBody>
      </p:sp>
      <p:sp>
        <p:nvSpPr>
          <p:cNvPr id="3" name="Content Placeholder 2"/>
          <p:cNvSpPr>
            <a:spLocks noGrp="1"/>
          </p:cNvSpPr>
          <p:nvPr>
            <p:ph idx="1"/>
          </p:nvPr>
        </p:nvSpPr>
        <p:spPr/>
        <p:txBody>
          <a:bodyPr/>
          <a:lstStyle/>
          <a:p>
            <a:r>
              <a:rPr lang="en-US" dirty="0" smtClean="0"/>
              <a:t>Noisy </a:t>
            </a:r>
            <a:r>
              <a:rPr lang="en-US" dirty="0"/>
              <a:t>Moons</a:t>
            </a:r>
            <a:endParaRPr lang="en-US" dirty="0" smtClean="0"/>
          </a:p>
          <a:p>
            <a:r>
              <a:rPr lang="en-US" dirty="0"/>
              <a:t>homogeneity score: 1.00</a:t>
            </a:r>
          </a:p>
          <a:p>
            <a:r>
              <a:rPr lang="en-US" dirty="0"/>
              <a:t>completeness score: 0.22</a:t>
            </a:r>
          </a:p>
          <a:p>
            <a:r>
              <a:rPr lang="en-US" dirty="0" err="1"/>
              <a:t>jaccard</a:t>
            </a:r>
            <a:r>
              <a:rPr lang="en-US" dirty="0"/>
              <a:t> score: 0.04</a:t>
            </a:r>
          </a:p>
          <a:p>
            <a:r>
              <a:rPr lang="en-US" dirty="0"/>
              <a:t>normalized mutual information score: </a:t>
            </a:r>
            <a:r>
              <a:rPr lang="en-US" dirty="0" smtClean="0"/>
              <a:t>0.47</a:t>
            </a:r>
          </a:p>
          <a:p>
            <a:r>
              <a:rPr lang="en-US" dirty="0"/>
              <a:t>silhouette score: 0.45</a:t>
            </a:r>
          </a:p>
          <a:p>
            <a:endParaRPr lang="en-US" dirty="0"/>
          </a:p>
        </p:txBody>
      </p:sp>
      <p:pic>
        <p:nvPicPr>
          <p:cNvPr id="5" name="Picture 4"/>
          <p:cNvPicPr>
            <a:picLocks noChangeAspect="1"/>
          </p:cNvPicPr>
          <p:nvPr/>
        </p:nvPicPr>
        <p:blipFill>
          <a:blip r:embed="rId2"/>
          <a:stretch>
            <a:fillRect/>
          </a:stretch>
        </p:blipFill>
        <p:spPr>
          <a:xfrm>
            <a:off x="6904018" y="2816352"/>
            <a:ext cx="5287981" cy="4044168"/>
          </a:xfrm>
          <a:prstGeom prst="rect">
            <a:avLst/>
          </a:prstGeom>
        </p:spPr>
      </p:pic>
      <p:sp>
        <p:nvSpPr>
          <p:cNvPr id="6" name="Slide Number Placeholder 5"/>
          <p:cNvSpPr>
            <a:spLocks noGrp="1"/>
          </p:cNvSpPr>
          <p:nvPr>
            <p:ph type="sldNum" sz="quarter" idx="12"/>
          </p:nvPr>
        </p:nvSpPr>
        <p:spPr/>
        <p:txBody>
          <a:bodyPr/>
          <a:lstStyle/>
          <a:p>
            <a:fld id="{D57F1E4F-1CFF-5643-939E-02111984F565}" type="slidenum">
              <a:rPr lang="en-US" smtClean="0"/>
              <a:t>30</a:t>
            </a:fld>
            <a:endParaRPr lang="en-US" dirty="0"/>
          </a:p>
        </p:txBody>
      </p:sp>
    </p:spTree>
    <p:extLst>
      <p:ext uri="{BB962C8B-B14F-4D97-AF65-F5344CB8AC3E}">
        <p14:creationId xmlns:p14="http://schemas.microsoft.com/office/powerpoint/2010/main" val="37737044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a:t>
            </a:r>
            <a:endParaRPr lang="en-US" dirty="0"/>
          </a:p>
        </p:txBody>
      </p:sp>
      <p:sp>
        <p:nvSpPr>
          <p:cNvPr id="3" name="Content Placeholder 2"/>
          <p:cNvSpPr>
            <a:spLocks noGrp="1"/>
          </p:cNvSpPr>
          <p:nvPr>
            <p:ph idx="1"/>
          </p:nvPr>
        </p:nvSpPr>
        <p:spPr/>
        <p:txBody>
          <a:bodyPr/>
          <a:lstStyle/>
          <a:p>
            <a:r>
              <a:rPr lang="en-US" dirty="0" smtClean="0"/>
              <a:t>Noisy </a:t>
            </a:r>
            <a:r>
              <a:rPr lang="en-US" dirty="0"/>
              <a:t>Moons</a:t>
            </a:r>
            <a:endParaRPr lang="en-US" dirty="0" smtClean="0"/>
          </a:p>
          <a:p>
            <a:r>
              <a:rPr lang="en-US" dirty="0"/>
              <a:t>homogeneity score: 0.18</a:t>
            </a:r>
          </a:p>
          <a:p>
            <a:r>
              <a:rPr lang="en-US" dirty="0"/>
              <a:t>completeness score: 0.18</a:t>
            </a:r>
          </a:p>
          <a:p>
            <a:r>
              <a:rPr lang="en-US" dirty="0" err="1"/>
              <a:t>jaccard</a:t>
            </a:r>
            <a:r>
              <a:rPr lang="en-US" dirty="0"/>
              <a:t> score: 0.75</a:t>
            </a:r>
          </a:p>
          <a:p>
            <a:r>
              <a:rPr lang="en-US" dirty="0"/>
              <a:t>normalized mutual information score: </a:t>
            </a:r>
            <a:r>
              <a:rPr lang="en-US" dirty="0" smtClean="0"/>
              <a:t>0.18</a:t>
            </a:r>
          </a:p>
          <a:p>
            <a:r>
              <a:rPr lang="en-US" dirty="0"/>
              <a:t>silhouette score: 0.49</a:t>
            </a:r>
          </a:p>
          <a:p>
            <a:endParaRPr lang="en-US" dirty="0" smtClean="0"/>
          </a:p>
        </p:txBody>
      </p:sp>
      <p:pic>
        <p:nvPicPr>
          <p:cNvPr id="5" name="Picture 4"/>
          <p:cNvPicPr>
            <a:picLocks noChangeAspect="1"/>
          </p:cNvPicPr>
          <p:nvPr/>
        </p:nvPicPr>
        <p:blipFill>
          <a:blip r:embed="rId2"/>
          <a:stretch>
            <a:fillRect/>
          </a:stretch>
        </p:blipFill>
        <p:spPr>
          <a:xfrm>
            <a:off x="6769728" y="2779776"/>
            <a:ext cx="5422271" cy="4078224"/>
          </a:xfrm>
          <a:prstGeom prst="rect">
            <a:avLst/>
          </a:prstGeom>
        </p:spPr>
      </p:pic>
      <p:sp>
        <p:nvSpPr>
          <p:cNvPr id="6" name="Slide Number Placeholder 5"/>
          <p:cNvSpPr>
            <a:spLocks noGrp="1"/>
          </p:cNvSpPr>
          <p:nvPr>
            <p:ph type="sldNum" sz="quarter" idx="12"/>
          </p:nvPr>
        </p:nvSpPr>
        <p:spPr/>
        <p:txBody>
          <a:bodyPr/>
          <a:lstStyle/>
          <a:p>
            <a:fld id="{D57F1E4F-1CFF-5643-939E-02111984F565}" type="slidenum">
              <a:rPr lang="en-US" smtClean="0"/>
              <a:t>31</a:t>
            </a:fld>
            <a:endParaRPr lang="en-US" dirty="0"/>
          </a:p>
        </p:txBody>
      </p:sp>
    </p:spTree>
    <p:extLst>
      <p:ext uri="{BB962C8B-B14F-4D97-AF65-F5344CB8AC3E}">
        <p14:creationId xmlns:p14="http://schemas.microsoft.com/office/powerpoint/2010/main" val="13146402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 Means</a:t>
            </a:r>
            <a:endParaRPr lang="en-US" dirty="0"/>
          </a:p>
        </p:txBody>
      </p:sp>
      <p:sp>
        <p:nvSpPr>
          <p:cNvPr id="3" name="Content Placeholder 2"/>
          <p:cNvSpPr>
            <a:spLocks noGrp="1"/>
          </p:cNvSpPr>
          <p:nvPr>
            <p:ph idx="1"/>
          </p:nvPr>
        </p:nvSpPr>
        <p:spPr/>
        <p:txBody>
          <a:bodyPr/>
          <a:lstStyle/>
          <a:p>
            <a:r>
              <a:rPr lang="en-US" dirty="0" smtClean="0"/>
              <a:t>K = cluster</a:t>
            </a:r>
          </a:p>
          <a:p>
            <a:r>
              <a:rPr lang="en-US" dirty="0" smtClean="0"/>
              <a:t>Blob</a:t>
            </a:r>
            <a:endParaRPr lang="en-US" dirty="0" smtClean="0"/>
          </a:p>
          <a:p>
            <a:r>
              <a:rPr lang="en-US" dirty="0"/>
              <a:t>homogeneity score: 1.00</a:t>
            </a:r>
          </a:p>
          <a:p>
            <a:r>
              <a:rPr lang="en-US" dirty="0"/>
              <a:t>completeness score: 1.00</a:t>
            </a:r>
          </a:p>
          <a:p>
            <a:r>
              <a:rPr lang="en-US" dirty="0" err="1"/>
              <a:t>jaccard</a:t>
            </a:r>
            <a:r>
              <a:rPr lang="en-US" dirty="0"/>
              <a:t> score: 0.00</a:t>
            </a:r>
          </a:p>
          <a:p>
            <a:r>
              <a:rPr lang="en-US" dirty="0"/>
              <a:t>normalized mutual information score: 1.00</a:t>
            </a:r>
          </a:p>
          <a:p>
            <a:r>
              <a:rPr lang="en-US" dirty="0"/>
              <a:t>silhouette score: 0.83</a:t>
            </a:r>
            <a:endParaRPr lang="en-US" dirty="0"/>
          </a:p>
        </p:txBody>
      </p:sp>
      <p:pic>
        <p:nvPicPr>
          <p:cNvPr id="4" name="Picture 3"/>
          <p:cNvPicPr>
            <a:picLocks noChangeAspect="1"/>
          </p:cNvPicPr>
          <p:nvPr/>
        </p:nvPicPr>
        <p:blipFill>
          <a:blip r:embed="rId2"/>
          <a:stretch>
            <a:fillRect/>
          </a:stretch>
        </p:blipFill>
        <p:spPr>
          <a:xfrm>
            <a:off x="6927574" y="2706624"/>
            <a:ext cx="5264426" cy="4151376"/>
          </a:xfrm>
          <a:prstGeom prst="rect">
            <a:avLst/>
          </a:prstGeom>
        </p:spPr>
      </p:pic>
      <p:sp>
        <p:nvSpPr>
          <p:cNvPr id="6" name="Slide Number Placeholder 5"/>
          <p:cNvSpPr>
            <a:spLocks noGrp="1"/>
          </p:cNvSpPr>
          <p:nvPr>
            <p:ph type="sldNum" sz="quarter" idx="12"/>
          </p:nvPr>
        </p:nvSpPr>
        <p:spPr/>
        <p:txBody>
          <a:bodyPr/>
          <a:lstStyle/>
          <a:p>
            <a:fld id="{D57F1E4F-1CFF-5643-939E-02111984F565}" type="slidenum">
              <a:rPr lang="en-US" smtClean="0"/>
              <a:t>32</a:t>
            </a:fld>
            <a:endParaRPr lang="en-US" dirty="0"/>
          </a:p>
        </p:txBody>
      </p:sp>
    </p:spTree>
    <p:extLst>
      <p:ext uri="{BB962C8B-B14F-4D97-AF65-F5344CB8AC3E}">
        <p14:creationId xmlns:p14="http://schemas.microsoft.com/office/powerpoint/2010/main" val="16525493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 means</a:t>
            </a:r>
            <a:endParaRPr lang="en-US" dirty="0"/>
          </a:p>
        </p:txBody>
      </p:sp>
      <p:sp>
        <p:nvSpPr>
          <p:cNvPr id="3" name="Content Placeholder 2"/>
          <p:cNvSpPr>
            <a:spLocks noGrp="1"/>
          </p:cNvSpPr>
          <p:nvPr>
            <p:ph idx="1"/>
          </p:nvPr>
        </p:nvSpPr>
        <p:spPr/>
        <p:txBody>
          <a:bodyPr/>
          <a:lstStyle/>
          <a:p>
            <a:r>
              <a:rPr lang="en-US" dirty="0" smtClean="0"/>
              <a:t>K = 5</a:t>
            </a:r>
          </a:p>
          <a:p>
            <a:r>
              <a:rPr lang="en-US" dirty="0" smtClean="0"/>
              <a:t>Blob</a:t>
            </a:r>
          </a:p>
          <a:p>
            <a:r>
              <a:rPr lang="en-US" dirty="0"/>
              <a:t>homogeneity score: 1.00</a:t>
            </a:r>
          </a:p>
          <a:p>
            <a:r>
              <a:rPr lang="en-US" dirty="0"/>
              <a:t>completeness score: 0.70</a:t>
            </a:r>
          </a:p>
          <a:p>
            <a:r>
              <a:rPr lang="en-US" dirty="0" err="1"/>
              <a:t>jaccard</a:t>
            </a:r>
            <a:r>
              <a:rPr lang="en-US" dirty="0"/>
              <a:t> score: 0.17</a:t>
            </a:r>
          </a:p>
          <a:p>
            <a:r>
              <a:rPr lang="en-US" dirty="0"/>
              <a:t>normalized mutual information score: 0.84</a:t>
            </a:r>
          </a:p>
          <a:p>
            <a:r>
              <a:rPr lang="en-US" dirty="0"/>
              <a:t>silhouette score: 0.50</a:t>
            </a:r>
            <a:endParaRPr lang="en-US" dirty="0"/>
          </a:p>
        </p:txBody>
      </p:sp>
      <p:pic>
        <p:nvPicPr>
          <p:cNvPr id="4" name="Picture 3"/>
          <p:cNvPicPr>
            <a:picLocks noChangeAspect="1"/>
          </p:cNvPicPr>
          <p:nvPr/>
        </p:nvPicPr>
        <p:blipFill>
          <a:blip r:embed="rId2"/>
          <a:stretch>
            <a:fillRect/>
          </a:stretch>
        </p:blipFill>
        <p:spPr>
          <a:xfrm>
            <a:off x="7269480" y="3011402"/>
            <a:ext cx="4922520" cy="3846598"/>
          </a:xfrm>
          <a:prstGeom prst="rect">
            <a:avLst/>
          </a:prstGeom>
        </p:spPr>
      </p:pic>
      <p:sp>
        <p:nvSpPr>
          <p:cNvPr id="6" name="Slide Number Placeholder 5"/>
          <p:cNvSpPr>
            <a:spLocks noGrp="1"/>
          </p:cNvSpPr>
          <p:nvPr>
            <p:ph type="sldNum" sz="quarter" idx="12"/>
          </p:nvPr>
        </p:nvSpPr>
        <p:spPr/>
        <p:txBody>
          <a:bodyPr/>
          <a:lstStyle/>
          <a:p>
            <a:fld id="{D57F1E4F-1CFF-5643-939E-02111984F565}" type="slidenum">
              <a:rPr lang="en-US" smtClean="0"/>
              <a:t>33</a:t>
            </a:fld>
            <a:endParaRPr lang="en-US" dirty="0"/>
          </a:p>
        </p:txBody>
      </p:sp>
    </p:spTree>
    <p:extLst>
      <p:ext uri="{BB962C8B-B14F-4D97-AF65-F5344CB8AC3E}">
        <p14:creationId xmlns:p14="http://schemas.microsoft.com/office/powerpoint/2010/main" val="25840191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DBSCAN</a:t>
            </a:r>
            <a:endParaRPr lang="en-US" dirty="0"/>
          </a:p>
        </p:txBody>
      </p:sp>
      <p:sp>
        <p:nvSpPr>
          <p:cNvPr id="3" name="Content Placeholder 2"/>
          <p:cNvSpPr>
            <a:spLocks noGrp="1"/>
          </p:cNvSpPr>
          <p:nvPr>
            <p:ph idx="1"/>
          </p:nvPr>
        </p:nvSpPr>
        <p:spPr/>
        <p:txBody>
          <a:bodyPr/>
          <a:lstStyle/>
          <a:p>
            <a:r>
              <a:rPr lang="en-US" dirty="0" smtClean="0"/>
              <a:t>Eps = 0.1</a:t>
            </a:r>
          </a:p>
          <a:p>
            <a:r>
              <a:rPr lang="en-US" dirty="0"/>
              <a:t>Blob </a:t>
            </a:r>
            <a:endParaRPr lang="en-US" dirty="0" smtClean="0"/>
          </a:p>
          <a:p>
            <a:r>
              <a:rPr lang="en-US" dirty="0"/>
              <a:t>homogeneity score: 0.98</a:t>
            </a:r>
          </a:p>
          <a:p>
            <a:r>
              <a:rPr lang="en-US" dirty="0"/>
              <a:t>completeness score: 0.91</a:t>
            </a:r>
          </a:p>
          <a:p>
            <a:r>
              <a:rPr lang="en-US" dirty="0" err="1"/>
              <a:t>jaccard</a:t>
            </a:r>
            <a:r>
              <a:rPr lang="en-US" dirty="0"/>
              <a:t> score: 0.98</a:t>
            </a:r>
          </a:p>
          <a:p>
            <a:r>
              <a:rPr lang="en-US" dirty="0"/>
              <a:t>normalized mutual information score: 0.94</a:t>
            </a:r>
          </a:p>
          <a:p>
            <a:r>
              <a:rPr lang="en-US" dirty="0"/>
              <a:t>silhouette score: 0.80</a:t>
            </a:r>
            <a:endParaRPr lang="en-US" dirty="0"/>
          </a:p>
        </p:txBody>
      </p:sp>
      <p:pic>
        <p:nvPicPr>
          <p:cNvPr id="4" name="Picture 3"/>
          <p:cNvPicPr>
            <a:picLocks noChangeAspect="1"/>
          </p:cNvPicPr>
          <p:nvPr/>
        </p:nvPicPr>
        <p:blipFill>
          <a:blip r:embed="rId2"/>
          <a:stretch>
            <a:fillRect/>
          </a:stretch>
        </p:blipFill>
        <p:spPr>
          <a:xfrm>
            <a:off x="7061102" y="2843784"/>
            <a:ext cx="5130898" cy="4014216"/>
          </a:xfrm>
          <a:prstGeom prst="rect">
            <a:avLst/>
          </a:prstGeom>
        </p:spPr>
      </p:pic>
      <p:sp>
        <p:nvSpPr>
          <p:cNvPr id="6" name="Slide Number Placeholder 5"/>
          <p:cNvSpPr>
            <a:spLocks noGrp="1"/>
          </p:cNvSpPr>
          <p:nvPr>
            <p:ph type="sldNum" sz="quarter" idx="12"/>
          </p:nvPr>
        </p:nvSpPr>
        <p:spPr/>
        <p:txBody>
          <a:bodyPr/>
          <a:lstStyle/>
          <a:p>
            <a:fld id="{D57F1E4F-1CFF-5643-939E-02111984F565}" type="slidenum">
              <a:rPr lang="en-US" smtClean="0"/>
              <a:t>34</a:t>
            </a:fld>
            <a:endParaRPr lang="en-US" dirty="0"/>
          </a:p>
        </p:txBody>
      </p:sp>
    </p:spTree>
    <p:extLst>
      <p:ext uri="{BB962C8B-B14F-4D97-AF65-F5344CB8AC3E}">
        <p14:creationId xmlns:p14="http://schemas.microsoft.com/office/powerpoint/2010/main" val="34660775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Birch</a:t>
            </a:r>
            <a:endParaRPr lang="en-US" dirty="0"/>
          </a:p>
        </p:txBody>
      </p:sp>
      <p:sp>
        <p:nvSpPr>
          <p:cNvPr id="3" name="Content Placeholder 2"/>
          <p:cNvSpPr>
            <a:spLocks noGrp="1"/>
          </p:cNvSpPr>
          <p:nvPr>
            <p:ph idx="1"/>
          </p:nvPr>
        </p:nvSpPr>
        <p:spPr/>
        <p:txBody>
          <a:bodyPr/>
          <a:lstStyle/>
          <a:p>
            <a:r>
              <a:rPr lang="en-US" dirty="0" smtClean="0"/>
              <a:t>Number of cluster same as true</a:t>
            </a:r>
          </a:p>
          <a:p>
            <a:r>
              <a:rPr lang="en-US" dirty="0"/>
              <a:t>Blob </a:t>
            </a:r>
            <a:endParaRPr lang="en-US" dirty="0" smtClean="0"/>
          </a:p>
          <a:p>
            <a:r>
              <a:rPr lang="en-US" dirty="0"/>
              <a:t>homogeneity score: 1.00</a:t>
            </a:r>
          </a:p>
          <a:p>
            <a:r>
              <a:rPr lang="en-US" dirty="0"/>
              <a:t>completeness score: 1.00</a:t>
            </a:r>
          </a:p>
          <a:p>
            <a:r>
              <a:rPr lang="en-US" dirty="0" err="1"/>
              <a:t>jaccard</a:t>
            </a:r>
            <a:r>
              <a:rPr lang="en-US" dirty="0"/>
              <a:t> score: 0.33</a:t>
            </a:r>
          </a:p>
          <a:p>
            <a:r>
              <a:rPr lang="en-US" dirty="0"/>
              <a:t>normalized mutual information score: 1.00</a:t>
            </a:r>
          </a:p>
          <a:p>
            <a:r>
              <a:rPr lang="en-US" dirty="0"/>
              <a:t>silhouette score: 0.83</a:t>
            </a:r>
            <a:endParaRPr lang="en-US" dirty="0"/>
          </a:p>
        </p:txBody>
      </p:sp>
      <p:pic>
        <p:nvPicPr>
          <p:cNvPr id="4" name="Picture 3"/>
          <p:cNvPicPr>
            <a:picLocks noChangeAspect="1"/>
          </p:cNvPicPr>
          <p:nvPr/>
        </p:nvPicPr>
        <p:blipFill>
          <a:blip r:embed="rId2"/>
          <a:stretch>
            <a:fillRect/>
          </a:stretch>
        </p:blipFill>
        <p:spPr>
          <a:xfrm>
            <a:off x="7050024" y="2857867"/>
            <a:ext cx="5141976" cy="4000133"/>
          </a:xfrm>
          <a:prstGeom prst="rect">
            <a:avLst/>
          </a:prstGeom>
        </p:spPr>
      </p:pic>
      <p:sp>
        <p:nvSpPr>
          <p:cNvPr id="6" name="Slide Number Placeholder 5"/>
          <p:cNvSpPr>
            <a:spLocks noGrp="1"/>
          </p:cNvSpPr>
          <p:nvPr>
            <p:ph type="sldNum" sz="quarter" idx="12"/>
          </p:nvPr>
        </p:nvSpPr>
        <p:spPr/>
        <p:txBody>
          <a:bodyPr/>
          <a:lstStyle/>
          <a:p>
            <a:fld id="{D57F1E4F-1CFF-5643-939E-02111984F565}" type="slidenum">
              <a:rPr lang="en-US" smtClean="0"/>
              <a:t>35</a:t>
            </a:fld>
            <a:endParaRPr lang="en-US" dirty="0"/>
          </a:p>
        </p:txBody>
      </p:sp>
    </p:spTree>
    <p:extLst>
      <p:ext uri="{BB962C8B-B14F-4D97-AF65-F5344CB8AC3E}">
        <p14:creationId xmlns:p14="http://schemas.microsoft.com/office/powerpoint/2010/main" val="12110563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Agglomerative Clustering</a:t>
            </a:r>
            <a:endParaRPr lang="en-US" dirty="0"/>
          </a:p>
        </p:txBody>
      </p:sp>
      <p:sp>
        <p:nvSpPr>
          <p:cNvPr id="3" name="Content Placeholder 2"/>
          <p:cNvSpPr>
            <a:spLocks noGrp="1"/>
          </p:cNvSpPr>
          <p:nvPr>
            <p:ph idx="1"/>
          </p:nvPr>
        </p:nvSpPr>
        <p:spPr/>
        <p:txBody>
          <a:bodyPr/>
          <a:lstStyle/>
          <a:p>
            <a:r>
              <a:rPr lang="en-US" dirty="0"/>
              <a:t>Blob </a:t>
            </a:r>
            <a:endParaRPr lang="en-US" dirty="0" smtClean="0"/>
          </a:p>
          <a:p>
            <a:r>
              <a:rPr lang="en-US" dirty="0"/>
              <a:t>homogeneity score: 1.00</a:t>
            </a:r>
          </a:p>
          <a:p>
            <a:r>
              <a:rPr lang="en-US" dirty="0"/>
              <a:t>completeness score: 1.00</a:t>
            </a:r>
          </a:p>
          <a:p>
            <a:r>
              <a:rPr lang="en-US" dirty="0" err="1"/>
              <a:t>jaccard</a:t>
            </a:r>
            <a:r>
              <a:rPr lang="en-US" dirty="0"/>
              <a:t> score: 0.33</a:t>
            </a:r>
          </a:p>
          <a:p>
            <a:r>
              <a:rPr lang="en-US" dirty="0"/>
              <a:t>normalized mutual information score: 1.00</a:t>
            </a:r>
          </a:p>
          <a:p>
            <a:r>
              <a:rPr lang="en-US" dirty="0"/>
              <a:t>silhouette score: 0.83</a:t>
            </a:r>
            <a:endParaRPr lang="en-US" dirty="0"/>
          </a:p>
        </p:txBody>
      </p:sp>
      <p:pic>
        <p:nvPicPr>
          <p:cNvPr id="4" name="Picture 3"/>
          <p:cNvPicPr>
            <a:picLocks noChangeAspect="1"/>
          </p:cNvPicPr>
          <p:nvPr/>
        </p:nvPicPr>
        <p:blipFill>
          <a:blip r:embed="rId2"/>
          <a:stretch>
            <a:fillRect/>
          </a:stretch>
        </p:blipFill>
        <p:spPr>
          <a:xfrm>
            <a:off x="7044990" y="3383280"/>
            <a:ext cx="5147010" cy="3474720"/>
          </a:xfrm>
          <a:prstGeom prst="rect">
            <a:avLst/>
          </a:prstGeom>
        </p:spPr>
      </p:pic>
      <p:sp>
        <p:nvSpPr>
          <p:cNvPr id="5" name="Slide Number Placeholder 4"/>
          <p:cNvSpPr>
            <a:spLocks noGrp="1"/>
          </p:cNvSpPr>
          <p:nvPr>
            <p:ph type="sldNum" sz="quarter" idx="12"/>
          </p:nvPr>
        </p:nvSpPr>
        <p:spPr/>
        <p:txBody>
          <a:bodyPr/>
          <a:lstStyle/>
          <a:p>
            <a:fld id="{D57F1E4F-1CFF-5643-939E-02111984F565}" type="slidenum">
              <a:rPr lang="en-US" smtClean="0"/>
              <a:t>36</a:t>
            </a:fld>
            <a:endParaRPr lang="en-US" dirty="0"/>
          </a:p>
        </p:txBody>
      </p:sp>
    </p:spTree>
    <p:extLst>
      <p:ext uri="{BB962C8B-B14F-4D97-AF65-F5344CB8AC3E}">
        <p14:creationId xmlns:p14="http://schemas.microsoft.com/office/powerpoint/2010/main" val="42374745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Affinity Propagation</a:t>
            </a:r>
            <a:endParaRPr lang="en-US" dirty="0"/>
          </a:p>
        </p:txBody>
      </p:sp>
      <p:sp>
        <p:nvSpPr>
          <p:cNvPr id="3" name="Content Placeholder 2"/>
          <p:cNvSpPr>
            <a:spLocks noGrp="1"/>
          </p:cNvSpPr>
          <p:nvPr>
            <p:ph idx="1"/>
          </p:nvPr>
        </p:nvSpPr>
        <p:spPr/>
        <p:txBody>
          <a:bodyPr/>
          <a:lstStyle/>
          <a:p>
            <a:r>
              <a:rPr lang="en-US" dirty="0"/>
              <a:t>Blob </a:t>
            </a:r>
            <a:endParaRPr lang="en-US" dirty="0" smtClean="0"/>
          </a:p>
          <a:p>
            <a:r>
              <a:rPr lang="en-US" dirty="0"/>
              <a:t>homogeneity score: 1.00</a:t>
            </a:r>
          </a:p>
          <a:p>
            <a:r>
              <a:rPr lang="en-US" dirty="0"/>
              <a:t>completeness score: 0.50</a:t>
            </a:r>
          </a:p>
          <a:p>
            <a:r>
              <a:rPr lang="en-US" dirty="0" err="1"/>
              <a:t>jaccard</a:t>
            </a:r>
            <a:r>
              <a:rPr lang="en-US" dirty="0"/>
              <a:t> score: 0.23</a:t>
            </a:r>
          </a:p>
          <a:p>
            <a:r>
              <a:rPr lang="en-US" dirty="0"/>
              <a:t>normalized mutual information score: 0.71</a:t>
            </a:r>
          </a:p>
          <a:p>
            <a:r>
              <a:rPr lang="en-US" dirty="0"/>
              <a:t>silhouette score: 0.34</a:t>
            </a:r>
            <a:endParaRPr lang="en-US" dirty="0"/>
          </a:p>
        </p:txBody>
      </p:sp>
      <p:pic>
        <p:nvPicPr>
          <p:cNvPr id="4" name="Picture 3"/>
          <p:cNvPicPr>
            <a:picLocks noChangeAspect="1"/>
          </p:cNvPicPr>
          <p:nvPr/>
        </p:nvPicPr>
        <p:blipFill>
          <a:blip r:embed="rId2"/>
          <a:stretch>
            <a:fillRect/>
          </a:stretch>
        </p:blipFill>
        <p:spPr>
          <a:xfrm>
            <a:off x="6766736" y="2706624"/>
            <a:ext cx="5425264" cy="4151376"/>
          </a:xfrm>
          <a:prstGeom prst="rect">
            <a:avLst/>
          </a:prstGeom>
        </p:spPr>
      </p:pic>
      <p:sp>
        <p:nvSpPr>
          <p:cNvPr id="6" name="Slide Number Placeholder 5"/>
          <p:cNvSpPr>
            <a:spLocks noGrp="1"/>
          </p:cNvSpPr>
          <p:nvPr>
            <p:ph type="sldNum" sz="quarter" idx="12"/>
          </p:nvPr>
        </p:nvSpPr>
        <p:spPr/>
        <p:txBody>
          <a:bodyPr/>
          <a:lstStyle/>
          <a:p>
            <a:fld id="{D57F1E4F-1CFF-5643-939E-02111984F565}" type="slidenum">
              <a:rPr lang="en-US" smtClean="0"/>
              <a:t>37</a:t>
            </a:fld>
            <a:endParaRPr lang="en-US" dirty="0"/>
          </a:p>
        </p:txBody>
      </p:sp>
    </p:spTree>
    <p:extLst>
      <p:ext uri="{BB962C8B-B14F-4D97-AF65-F5344CB8AC3E}">
        <p14:creationId xmlns:p14="http://schemas.microsoft.com/office/powerpoint/2010/main" val="34925173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a:t>
            </a:r>
            <a:endParaRPr lang="en-US" dirty="0"/>
          </a:p>
        </p:txBody>
      </p:sp>
      <p:sp>
        <p:nvSpPr>
          <p:cNvPr id="3" name="Content Placeholder 2"/>
          <p:cNvSpPr>
            <a:spLocks noGrp="1"/>
          </p:cNvSpPr>
          <p:nvPr>
            <p:ph idx="1"/>
          </p:nvPr>
        </p:nvSpPr>
        <p:spPr/>
        <p:txBody>
          <a:bodyPr/>
          <a:lstStyle/>
          <a:p>
            <a:r>
              <a:rPr lang="en-US" dirty="0"/>
              <a:t>Blob </a:t>
            </a:r>
            <a:endParaRPr lang="en-US" dirty="0" smtClean="0"/>
          </a:p>
          <a:p>
            <a:r>
              <a:rPr lang="en-US" dirty="0"/>
              <a:t>homogeneity score: 1.00</a:t>
            </a:r>
          </a:p>
          <a:p>
            <a:r>
              <a:rPr lang="en-US" dirty="0"/>
              <a:t>completeness score: 1.00</a:t>
            </a:r>
          </a:p>
          <a:p>
            <a:r>
              <a:rPr lang="en-US" dirty="0" err="1"/>
              <a:t>jaccard</a:t>
            </a:r>
            <a:r>
              <a:rPr lang="en-US" dirty="0"/>
              <a:t> score: 1.00</a:t>
            </a:r>
          </a:p>
          <a:p>
            <a:r>
              <a:rPr lang="en-US" dirty="0"/>
              <a:t>normalized mutual information score: 1.00</a:t>
            </a:r>
          </a:p>
          <a:p>
            <a:r>
              <a:rPr lang="en-US" dirty="0"/>
              <a:t>silhouette score: 0.83</a:t>
            </a:r>
          </a:p>
        </p:txBody>
      </p:sp>
      <p:pic>
        <p:nvPicPr>
          <p:cNvPr id="4" name="Picture 3"/>
          <p:cNvPicPr>
            <a:picLocks noChangeAspect="1"/>
          </p:cNvPicPr>
          <p:nvPr/>
        </p:nvPicPr>
        <p:blipFill>
          <a:blip r:embed="rId2"/>
          <a:stretch>
            <a:fillRect/>
          </a:stretch>
        </p:blipFill>
        <p:spPr>
          <a:xfrm>
            <a:off x="6896012" y="2871216"/>
            <a:ext cx="5295988" cy="3986784"/>
          </a:xfrm>
          <a:prstGeom prst="rect">
            <a:avLst/>
          </a:prstGeom>
        </p:spPr>
      </p:pic>
      <p:sp>
        <p:nvSpPr>
          <p:cNvPr id="6" name="Slide Number Placeholder 5"/>
          <p:cNvSpPr>
            <a:spLocks noGrp="1"/>
          </p:cNvSpPr>
          <p:nvPr>
            <p:ph type="sldNum" sz="quarter" idx="12"/>
          </p:nvPr>
        </p:nvSpPr>
        <p:spPr/>
        <p:txBody>
          <a:bodyPr/>
          <a:lstStyle/>
          <a:p>
            <a:fld id="{D57F1E4F-1CFF-5643-939E-02111984F565}" type="slidenum">
              <a:rPr lang="en-US" smtClean="0"/>
              <a:t>38</a:t>
            </a:fld>
            <a:endParaRPr lang="en-US" dirty="0"/>
          </a:p>
        </p:txBody>
      </p:sp>
    </p:spTree>
    <p:extLst>
      <p:ext uri="{BB962C8B-B14F-4D97-AF65-F5344CB8AC3E}">
        <p14:creationId xmlns:p14="http://schemas.microsoft.com/office/powerpoint/2010/main" val="32742725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to Run the Code</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39</a:t>
            </a:fld>
            <a:endParaRPr lang="en-US" dirty="0"/>
          </a:p>
        </p:txBody>
      </p:sp>
    </p:spTree>
    <p:extLst>
      <p:ext uri="{BB962C8B-B14F-4D97-AF65-F5344CB8AC3E}">
        <p14:creationId xmlns:p14="http://schemas.microsoft.com/office/powerpoint/2010/main" val="2267414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Noisy </a:t>
            </a:r>
            <a:r>
              <a:rPr lang="en-US" dirty="0" smtClean="0"/>
              <a:t>Moons</a:t>
            </a:r>
            <a:endParaRPr lang="en-US" dirty="0"/>
          </a:p>
        </p:txBody>
      </p:sp>
      <p:sp>
        <p:nvSpPr>
          <p:cNvPr id="3" name="Content Placeholder 2"/>
          <p:cNvSpPr>
            <a:spLocks noGrp="1"/>
          </p:cNvSpPr>
          <p:nvPr>
            <p:ph idx="1"/>
          </p:nvPr>
        </p:nvSpPr>
        <p:spPr/>
        <p:txBody>
          <a:bodyPr/>
          <a:lstStyle/>
          <a:p>
            <a:r>
              <a:rPr lang="en-US" dirty="0"/>
              <a:t>Make two interleaving half circles</a:t>
            </a:r>
          </a:p>
        </p:txBody>
      </p:sp>
      <p:pic>
        <p:nvPicPr>
          <p:cNvPr id="4" name="Picture 3"/>
          <p:cNvPicPr>
            <a:picLocks noChangeAspect="1"/>
          </p:cNvPicPr>
          <p:nvPr/>
        </p:nvPicPr>
        <p:blipFill>
          <a:blip r:embed="rId2"/>
          <a:stretch>
            <a:fillRect/>
          </a:stretch>
        </p:blipFill>
        <p:spPr>
          <a:xfrm>
            <a:off x="6279258" y="2340864"/>
            <a:ext cx="5912741" cy="4517136"/>
          </a:xfrm>
          <a:prstGeom prst="rect">
            <a:avLst/>
          </a:prstGeom>
        </p:spPr>
      </p:pic>
      <p:sp>
        <p:nvSpPr>
          <p:cNvPr id="5" name="Slide Number Placeholder 4"/>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23972421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 for your attention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02111984F565}" type="slidenum">
              <a:rPr lang="en-US" smtClean="0"/>
              <a:t>40</a:t>
            </a:fld>
            <a:endParaRPr lang="en-US" dirty="0"/>
          </a:p>
        </p:txBody>
      </p:sp>
    </p:spTree>
    <p:extLst>
      <p:ext uri="{BB962C8B-B14F-4D97-AF65-F5344CB8AC3E}">
        <p14:creationId xmlns:p14="http://schemas.microsoft.com/office/powerpoint/2010/main" val="2641131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Blobs</a:t>
            </a:r>
            <a:endParaRPr lang="en-US" dirty="0"/>
          </a:p>
        </p:txBody>
      </p:sp>
      <p:sp>
        <p:nvSpPr>
          <p:cNvPr id="3" name="Content Placeholder 2"/>
          <p:cNvSpPr>
            <a:spLocks noGrp="1"/>
          </p:cNvSpPr>
          <p:nvPr>
            <p:ph idx="1"/>
          </p:nvPr>
        </p:nvSpPr>
        <p:spPr/>
        <p:txBody>
          <a:bodyPr/>
          <a:lstStyle/>
          <a:p>
            <a:r>
              <a:rPr lang="en-US" dirty="0"/>
              <a:t>Generate isotropic Gaussian blobs for clustering</a:t>
            </a:r>
          </a:p>
        </p:txBody>
      </p:sp>
      <p:pic>
        <p:nvPicPr>
          <p:cNvPr id="4" name="Picture 3"/>
          <p:cNvPicPr>
            <a:picLocks noChangeAspect="1"/>
          </p:cNvPicPr>
          <p:nvPr/>
        </p:nvPicPr>
        <p:blipFill>
          <a:blip r:embed="rId2"/>
          <a:stretch>
            <a:fillRect/>
          </a:stretch>
        </p:blipFill>
        <p:spPr>
          <a:xfrm>
            <a:off x="6725364" y="2679192"/>
            <a:ext cx="5461568" cy="4178808"/>
          </a:xfrm>
          <a:prstGeom prst="rect">
            <a:avLst/>
          </a:prstGeom>
        </p:spPr>
      </p:pic>
      <p:sp>
        <p:nvSpPr>
          <p:cNvPr id="5" name="Slide Number Placeholder 4"/>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3989050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anisotropic </a:t>
            </a:r>
            <a:r>
              <a:rPr lang="en-US" dirty="0" smtClean="0"/>
              <a:t>distribution</a:t>
            </a:r>
            <a:endParaRPr lang="en-US" dirty="0"/>
          </a:p>
        </p:txBody>
      </p:sp>
      <p:sp>
        <p:nvSpPr>
          <p:cNvPr id="3" name="Content Placeholder 2"/>
          <p:cNvSpPr>
            <a:spLocks noGrp="1"/>
          </p:cNvSpPr>
          <p:nvPr>
            <p:ph idx="1"/>
          </p:nvPr>
        </p:nvSpPr>
        <p:spPr/>
        <p:txBody>
          <a:bodyPr/>
          <a:lstStyle/>
          <a:p>
            <a:r>
              <a:rPr lang="en-US" dirty="0" smtClean="0"/>
              <a:t>Transferred Blobs</a:t>
            </a:r>
          </a:p>
          <a:p>
            <a:endParaRPr lang="en-US" dirty="0"/>
          </a:p>
        </p:txBody>
      </p:sp>
      <p:pic>
        <p:nvPicPr>
          <p:cNvPr id="4" name="Picture 3"/>
          <p:cNvPicPr>
            <a:picLocks noChangeAspect="1"/>
          </p:cNvPicPr>
          <p:nvPr/>
        </p:nvPicPr>
        <p:blipFill>
          <a:blip r:embed="rId2"/>
          <a:stretch>
            <a:fillRect/>
          </a:stretch>
        </p:blipFill>
        <p:spPr>
          <a:xfrm>
            <a:off x="6428232" y="2423697"/>
            <a:ext cx="5763768" cy="4434303"/>
          </a:xfrm>
          <a:prstGeom prst="rect">
            <a:avLst/>
          </a:prstGeom>
        </p:spPr>
      </p:pic>
      <p:sp>
        <p:nvSpPr>
          <p:cNvPr id="5" name="Slide Number Placeholder 4"/>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1533428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data</a:t>
            </a:r>
            <a:endParaRPr lang="en-US" dirty="0"/>
          </a:p>
        </p:txBody>
      </p:sp>
      <p:sp>
        <p:nvSpPr>
          <p:cNvPr id="3" name="Content Placeholder 2"/>
          <p:cNvSpPr>
            <a:spLocks noGrp="1"/>
          </p:cNvSpPr>
          <p:nvPr>
            <p:ph idx="1"/>
          </p:nvPr>
        </p:nvSpPr>
        <p:spPr/>
        <p:txBody>
          <a:bodyPr/>
          <a:lstStyle/>
          <a:p>
            <a:r>
              <a:rPr lang="en-US" dirty="0" smtClean="0"/>
              <a:t>Uniform data </a:t>
            </a:r>
            <a:endParaRPr lang="en-US" dirty="0"/>
          </a:p>
        </p:txBody>
      </p:sp>
      <p:pic>
        <p:nvPicPr>
          <p:cNvPr id="4" name="Picture 3"/>
          <p:cNvPicPr>
            <a:picLocks noChangeAspect="1"/>
          </p:cNvPicPr>
          <p:nvPr/>
        </p:nvPicPr>
        <p:blipFill>
          <a:blip r:embed="rId2"/>
          <a:stretch>
            <a:fillRect/>
          </a:stretch>
        </p:blipFill>
        <p:spPr>
          <a:xfrm>
            <a:off x="6760464" y="2633472"/>
            <a:ext cx="5431536" cy="4224528"/>
          </a:xfrm>
          <a:prstGeom prst="rect">
            <a:avLst/>
          </a:prstGeom>
        </p:spPr>
      </p:pic>
      <p:sp>
        <p:nvSpPr>
          <p:cNvPr id="5" name="Slide Number Placeholder 4"/>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2229331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Digits</a:t>
            </a:r>
            <a:endParaRPr lang="en-US" dirty="0"/>
          </a:p>
        </p:txBody>
      </p:sp>
      <p:sp>
        <p:nvSpPr>
          <p:cNvPr id="3" name="Content Placeholder 2"/>
          <p:cNvSpPr>
            <a:spLocks noGrp="1"/>
          </p:cNvSpPr>
          <p:nvPr>
            <p:ph idx="1"/>
          </p:nvPr>
        </p:nvSpPr>
        <p:spPr/>
        <p:txBody>
          <a:bodyPr/>
          <a:lstStyle/>
          <a:p>
            <a:r>
              <a:rPr lang="en-US" dirty="0" smtClean="0"/>
              <a:t>Hand written digits</a:t>
            </a:r>
            <a:endParaRPr lang="en-US" dirty="0"/>
          </a:p>
        </p:txBody>
      </p:sp>
      <p:pic>
        <p:nvPicPr>
          <p:cNvPr id="4" name="Picture 3"/>
          <p:cNvPicPr>
            <a:picLocks noChangeAspect="1"/>
          </p:cNvPicPr>
          <p:nvPr/>
        </p:nvPicPr>
        <p:blipFill>
          <a:blip r:embed="rId2"/>
          <a:stretch>
            <a:fillRect/>
          </a:stretch>
        </p:blipFill>
        <p:spPr>
          <a:xfrm>
            <a:off x="5705475" y="2447925"/>
            <a:ext cx="6486525" cy="4410075"/>
          </a:xfrm>
          <a:prstGeom prst="rect">
            <a:avLst/>
          </a:prstGeom>
        </p:spPr>
      </p:pic>
      <p:sp>
        <p:nvSpPr>
          <p:cNvPr id="5" name="Slide Number Placeholder 4"/>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2045129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Iris</a:t>
            </a:r>
            <a:endParaRPr lang="en-US" dirty="0"/>
          </a:p>
        </p:txBody>
      </p:sp>
      <p:sp>
        <p:nvSpPr>
          <p:cNvPr id="3" name="Content Placeholder 2"/>
          <p:cNvSpPr>
            <a:spLocks noGrp="1"/>
          </p:cNvSpPr>
          <p:nvPr>
            <p:ph idx="1"/>
          </p:nvPr>
        </p:nvSpPr>
        <p:spPr/>
        <p:txBody>
          <a:bodyPr/>
          <a:lstStyle/>
          <a:p>
            <a:r>
              <a:rPr lang="en-US" dirty="0" smtClean="0"/>
              <a:t>Flower classification/clustering</a:t>
            </a:r>
            <a:endParaRPr lang="en-US" dirty="0"/>
          </a:p>
        </p:txBody>
      </p:sp>
      <p:pic>
        <p:nvPicPr>
          <p:cNvPr id="5" name="Picture 4"/>
          <p:cNvPicPr>
            <a:picLocks noChangeAspect="1"/>
          </p:cNvPicPr>
          <p:nvPr/>
        </p:nvPicPr>
        <p:blipFill>
          <a:blip r:embed="rId2"/>
          <a:stretch>
            <a:fillRect/>
          </a:stretch>
        </p:blipFill>
        <p:spPr>
          <a:xfrm>
            <a:off x="6431976" y="2404872"/>
            <a:ext cx="5760024" cy="4453128"/>
          </a:xfrm>
          <a:prstGeom prst="rect">
            <a:avLst/>
          </a:prstGeom>
        </p:spPr>
      </p:pic>
      <p:sp>
        <p:nvSpPr>
          <p:cNvPr id="4" name="Slide Number Placeholder 3"/>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14588361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404</TotalTime>
  <Words>1215</Words>
  <Application>Microsoft Office PowerPoint</Application>
  <PresentationFormat>Widescreen</PresentationFormat>
  <Paragraphs>284</Paragraphs>
  <Slides>40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Century Gothic</vt:lpstr>
      <vt:lpstr>Wingdings 3</vt:lpstr>
      <vt:lpstr>Ion</vt:lpstr>
      <vt:lpstr>Comparison of Clustering Algorithms</vt:lpstr>
      <vt:lpstr>Data</vt:lpstr>
      <vt:lpstr>Noisy Circles </vt:lpstr>
      <vt:lpstr>Noisy Moons</vt:lpstr>
      <vt:lpstr>Blobs</vt:lpstr>
      <vt:lpstr>anisotropic distribution</vt:lpstr>
      <vt:lpstr>Random data</vt:lpstr>
      <vt:lpstr>Digits</vt:lpstr>
      <vt:lpstr>Iris</vt:lpstr>
      <vt:lpstr>Algorithms</vt:lpstr>
      <vt:lpstr>Agglomerative Clustering </vt:lpstr>
      <vt:lpstr>Affinity Propagation</vt:lpstr>
      <vt:lpstr>Affinity Propagation</vt:lpstr>
      <vt:lpstr>SOM</vt:lpstr>
      <vt:lpstr>SOM</vt:lpstr>
      <vt:lpstr>SOM</vt:lpstr>
      <vt:lpstr>Comparison Measures</vt:lpstr>
      <vt:lpstr>K Means</vt:lpstr>
      <vt:lpstr>K means</vt:lpstr>
      <vt:lpstr>DBSCAN</vt:lpstr>
      <vt:lpstr>Birch</vt:lpstr>
      <vt:lpstr>Agglomerative Clustering</vt:lpstr>
      <vt:lpstr>Affinity Propagation</vt:lpstr>
      <vt:lpstr>SOM</vt:lpstr>
      <vt:lpstr>K Means</vt:lpstr>
      <vt:lpstr>K means</vt:lpstr>
      <vt:lpstr>DBSCAN</vt:lpstr>
      <vt:lpstr>Birch</vt:lpstr>
      <vt:lpstr>Agglomerative Clustering</vt:lpstr>
      <vt:lpstr>Affinity Propagation</vt:lpstr>
      <vt:lpstr>SOM</vt:lpstr>
      <vt:lpstr>K Means</vt:lpstr>
      <vt:lpstr>K means</vt:lpstr>
      <vt:lpstr>DBSCAN</vt:lpstr>
      <vt:lpstr>Birch</vt:lpstr>
      <vt:lpstr>Agglomerative Clustering</vt:lpstr>
      <vt:lpstr>Affinity Propagation</vt:lpstr>
      <vt:lpstr>SOM</vt:lpstr>
      <vt:lpstr>Time to Run the Code</vt:lpstr>
      <vt:lpstr>Thanks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 of Clustering Algorithms</dc:title>
  <dc:creator>hamed khashechi</dc:creator>
  <cp:lastModifiedBy>hamed khashechi</cp:lastModifiedBy>
  <cp:revision>17</cp:revision>
  <dcterms:created xsi:type="dcterms:W3CDTF">2020-06-16T06:17:26Z</dcterms:created>
  <dcterms:modified xsi:type="dcterms:W3CDTF">2020-06-16T13:03:35Z</dcterms:modified>
</cp:coreProperties>
</file>